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2.xml" ContentType="application/vnd.openxmlformats-officedocument.theme+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431.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432.xml" ContentType="application/vnd.openxmlformats-officedocument.presentationml.tags+xml"/>
  <Override PartName="/ppt/notesSlides/notesSlide22.xml" ContentType="application/vnd.openxmlformats-officedocument.presentationml.notesSlide+xml"/>
  <Override PartName="/ppt/ink/ink1.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433.xml" ContentType="application/vnd.openxmlformats-officedocument.presentationml.tags+xml"/>
  <Override PartName="/ppt/notesSlides/notesSlide26.xml" ContentType="application/vnd.openxmlformats-officedocument.presentationml.notesSlide+xml"/>
  <Override PartName="/ppt/tags/tag434.xml" ContentType="application/vnd.openxmlformats-officedocument.presentationml.tags+xml"/>
  <Override PartName="/ppt/notesSlides/notesSlide27.xml" ContentType="application/vnd.openxmlformats-officedocument.presentationml.notesSlide+xml"/>
  <Override PartName="/ppt/ink/ink2.xml" ContentType="application/inkml+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435.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4"/>
    <p:sldMasterId id="2147483717" r:id="rId5"/>
  </p:sldMasterIdLst>
  <p:notesMasterIdLst>
    <p:notesMasterId r:id="rId41"/>
  </p:notesMasterIdLst>
  <p:sldIdLst>
    <p:sldId id="2147470936" r:id="rId6"/>
    <p:sldId id="2147470947" r:id="rId7"/>
    <p:sldId id="2147470847" r:id="rId8"/>
    <p:sldId id="2147470935" r:id="rId9"/>
    <p:sldId id="258" r:id="rId10"/>
    <p:sldId id="259" r:id="rId11"/>
    <p:sldId id="262" r:id="rId12"/>
    <p:sldId id="260" r:id="rId13"/>
    <p:sldId id="261" r:id="rId14"/>
    <p:sldId id="269" r:id="rId15"/>
    <p:sldId id="2147470945" r:id="rId16"/>
    <p:sldId id="264" r:id="rId17"/>
    <p:sldId id="265" r:id="rId18"/>
    <p:sldId id="267" r:id="rId19"/>
    <p:sldId id="268" r:id="rId20"/>
    <p:sldId id="271" r:id="rId21"/>
    <p:sldId id="289" r:id="rId22"/>
    <p:sldId id="270" r:id="rId23"/>
    <p:sldId id="277" r:id="rId24"/>
    <p:sldId id="2147470937" r:id="rId25"/>
    <p:sldId id="2147470916" r:id="rId26"/>
    <p:sldId id="2147470939" r:id="rId27"/>
    <p:sldId id="2147470938" r:id="rId28"/>
    <p:sldId id="399" r:id="rId29"/>
    <p:sldId id="2147470940" r:id="rId30"/>
    <p:sldId id="2147470941" r:id="rId31"/>
    <p:sldId id="263" r:id="rId32"/>
    <p:sldId id="468" r:id="rId33"/>
    <p:sldId id="518" r:id="rId34"/>
    <p:sldId id="2147471015" r:id="rId35"/>
    <p:sldId id="2147470943" r:id="rId36"/>
    <p:sldId id="2147470923" r:id="rId37"/>
    <p:sldId id="2147470944" r:id="rId38"/>
    <p:sldId id="274" r:id="rId39"/>
    <p:sldId id="2147470946" r:id="rId40"/>
  </p:sldIdLst>
  <p:sldSz cx="12192000" cy="6858000"/>
  <p:notesSz cx="9929813" cy="67992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E641F0A5-AEF2-4E13-BA97-434542A49D9C}">
          <p14:sldIdLst>
            <p14:sldId id="2147470936"/>
            <p14:sldId id="2147470947"/>
            <p14:sldId id="2147470847"/>
            <p14:sldId id="2147470935"/>
            <p14:sldId id="258"/>
            <p14:sldId id="259"/>
            <p14:sldId id="262"/>
            <p14:sldId id="260"/>
            <p14:sldId id="261"/>
            <p14:sldId id="269"/>
            <p14:sldId id="2147470945"/>
            <p14:sldId id="264"/>
            <p14:sldId id="265"/>
            <p14:sldId id="267"/>
            <p14:sldId id="268"/>
            <p14:sldId id="271"/>
            <p14:sldId id="289"/>
            <p14:sldId id="270"/>
            <p14:sldId id="277"/>
            <p14:sldId id="2147470937"/>
            <p14:sldId id="2147470916"/>
            <p14:sldId id="2147470939"/>
            <p14:sldId id="2147470938"/>
            <p14:sldId id="399"/>
            <p14:sldId id="2147470940"/>
            <p14:sldId id="2147470941"/>
            <p14:sldId id="263"/>
            <p14:sldId id="468"/>
            <p14:sldId id="518"/>
            <p14:sldId id="2147471015"/>
            <p14:sldId id="2147470943"/>
            <p14:sldId id="2147470923"/>
            <p14:sldId id="2147470944"/>
            <p14:sldId id="274"/>
            <p14:sldId id="2147470946"/>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2D42"/>
    <a:srgbClr val="656565"/>
    <a:srgbClr val="404040"/>
    <a:srgbClr val="730721"/>
    <a:srgbClr val="DD0D3F"/>
    <a:srgbClr val="E9949A"/>
    <a:srgbClr val="FFFFFF"/>
    <a:srgbClr val="EF98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915" autoAdjust="0"/>
  </p:normalViewPr>
  <p:slideViewPr>
    <p:cSldViewPr>
      <p:cViewPr varScale="1">
        <p:scale>
          <a:sx n="70" d="100"/>
          <a:sy n="70" d="100"/>
        </p:scale>
        <p:origin x="512" y="52"/>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0" Type="http://schemas.openxmlformats.org/officeDocument/2006/relationships/slide" Target="slides/slide15.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232DAF-6EB3-4F16-A78C-249DD2685DF1}"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ZA"/>
        </a:p>
      </dgm:t>
    </dgm:pt>
    <dgm:pt modelId="{610D3AD1-4AC8-46E1-A9A7-6ED11A4EAE86}">
      <dgm:prSet phldrT="[Text]" custT="1"/>
      <dgm:spPr>
        <a:solidFill>
          <a:schemeClr val="accent1"/>
        </a:solidFill>
      </dgm:spPr>
      <dgm:t>
        <a:bodyPr/>
        <a:lstStyle/>
        <a:p>
          <a:pPr>
            <a:buFont typeface="Arial" panose="020B0604020202020204" pitchFamily="34" charset="0"/>
            <a:buChar char="•"/>
          </a:pPr>
          <a:r>
            <a:rPr lang="en-ZA" sz="1800" b="0" i="0" dirty="0">
              <a:solidFill>
                <a:schemeClr val="bg1"/>
              </a:solidFill>
              <a:effectLst/>
            </a:rPr>
            <a:t>The bonus rate should reflect the </a:t>
          </a:r>
          <a:r>
            <a:rPr lang="en-ZA" sz="1800" b="1" i="0" dirty="0">
              <a:solidFill>
                <a:schemeClr val="bg1"/>
              </a:solidFill>
              <a:effectLst/>
            </a:rPr>
            <a:t>actual value of early Completion to the Client</a:t>
          </a:r>
          <a:r>
            <a:rPr lang="en-ZA" sz="1800" b="0" i="0" dirty="0">
              <a:solidFill>
                <a:schemeClr val="bg1"/>
              </a:solidFill>
              <a:effectLst/>
            </a:rPr>
            <a:t>, rather than being an arbitrary amount. </a:t>
          </a:r>
          <a:endParaRPr lang="en-ZA" sz="1800" dirty="0">
            <a:solidFill>
              <a:schemeClr val="bg1"/>
            </a:solidFill>
          </a:endParaRPr>
        </a:p>
      </dgm:t>
    </dgm:pt>
    <dgm:pt modelId="{309BCCAC-0C57-462B-AF8A-A15BAACB269B}" type="parTrans" cxnId="{825C2B52-B793-480E-B799-BAD9A596A60D}">
      <dgm:prSet/>
      <dgm:spPr/>
      <dgm:t>
        <a:bodyPr/>
        <a:lstStyle/>
        <a:p>
          <a:endParaRPr lang="en-ZA" sz="1800">
            <a:solidFill>
              <a:schemeClr val="bg1"/>
            </a:solidFill>
          </a:endParaRPr>
        </a:p>
      </dgm:t>
    </dgm:pt>
    <dgm:pt modelId="{44B46EBF-9C8F-48ED-AA09-E9F1728842FF}" type="sibTrans" cxnId="{825C2B52-B793-480E-B799-BAD9A596A60D}">
      <dgm:prSet custT="1"/>
      <dgm:spPr/>
      <dgm:t>
        <a:bodyPr/>
        <a:lstStyle/>
        <a:p>
          <a:endParaRPr lang="en-ZA" sz="1800">
            <a:solidFill>
              <a:schemeClr val="bg1"/>
            </a:solidFill>
          </a:endParaRPr>
        </a:p>
      </dgm:t>
    </dgm:pt>
    <dgm:pt modelId="{BB367FBF-8E3D-4DBD-9178-4324395DCFB6}">
      <dgm:prSet phldrT="[Text]" custT="1"/>
      <dgm:spPr>
        <a:solidFill>
          <a:schemeClr val="accent3"/>
        </a:solidFill>
      </dgm:spPr>
      <dgm:t>
        <a:bodyPr/>
        <a:lstStyle/>
        <a:p>
          <a:pPr>
            <a:buFont typeface="Arial" panose="020B0604020202020204" pitchFamily="34" charset="0"/>
            <a:buChar char="•"/>
          </a:pPr>
          <a:r>
            <a:rPr lang="en-ZA" sz="1800" b="0" i="0" dirty="0">
              <a:solidFill>
                <a:schemeClr val="bg1"/>
              </a:solidFill>
              <a:effectLst/>
            </a:rPr>
            <a:t>The bonus applies against the Completion Date as revised under the contract, including changes resulting from implemented compensation events.</a:t>
          </a:r>
          <a:endParaRPr lang="en-ZA" sz="1800" dirty="0">
            <a:solidFill>
              <a:schemeClr val="bg1"/>
            </a:solidFill>
          </a:endParaRPr>
        </a:p>
      </dgm:t>
    </dgm:pt>
    <dgm:pt modelId="{B71A9D55-614F-4A35-B9B1-43A8FA6A6687}" type="parTrans" cxnId="{88BF579F-646B-4C8D-B36E-2DD7E1BB3953}">
      <dgm:prSet/>
      <dgm:spPr/>
      <dgm:t>
        <a:bodyPr/>
        <a:lstStyle/>
        <a:p>
          <a:endParaRPr lang="en-ZA" sz="1800">
            <a:solidFill>
              <a:schemeClr val="bg1"/>
            </a:solidFill>
          </a:endParaRPr>
        </a:p>
      </dgm:t>
    </dgm:pt>
    <dgm:pt modelId="{161BFB4B-D120-471D-8CF5-F4B351F91388}" type="sibTrans" cxnId="{88BF579F-646B-4C8D-B36E-2DD7E1BB3953}">
      <dgm:prSet custT="1"/>
      <dgm:spPr/>
      <dgm:t>
        <a:bodyPr/>
        <a:lstStyle/>
        <a:p>
          <a:endParaRPr lang="en-ZA" sz="1800">
            <a:solidFill>
              <a:schemeClr val="bg1"/>
            </a:solidFill>
          </a:endParaRPr>
        </a:p>
      </dgm:t>
    </dgm:pt>
    <dgm:pt modelId="{01334BB8-CFF7-4207-9583-BE791EAF3943}">
      <dgm:prSet phldrT="[Text]" custT="1"/>
      <dgm:spPr>
        <a:solidFill>
          <a:schemeClr val="accent6"/>
        </a:solidFill>
      </dgm:spPr>
      <dgm:t>
        <a:bodyPr/>
        <a:lstStyle/>
        <a:p>
          <a:pPr>
            <a:buFont typeface="Arial" panose="020B0604020202020204" pitchFamily="34" charset="0"/>
            <a:buChar char="•"/>
          </a:pPr>
          <a:r>
            <a:rPr lang="en-ZA" sz="1800" b="0" i="0" dirty="0">
              <a:solidFill>
                <a:schemeClr val="bg1"/>
              </a:solidFill>
              <a:effectLst/>
            </a:rPr>
            <a:t>A useful structure could be:            R100,000 per calendar day that Completion occurs before the Completion Date, capped at R3 million.</a:t>
          </a:r>
          <a:endParaRPr lang="en-ZA" sz="1800" dirty="0">
            <a:solidFill>
              <a:schemeClr val="bg1"/>
            </a:solidFill>
          </a:endParaRPr>
        </a:p>
      </dgm:t>
    </dgm:pt>
    <dgm:pt modelId="{5EF6FEF4-79AD-4A77-AB9B-CF55094B20CF}" type="parTrans" cxnId="{AE072B81-2867-40A2-B4F5-E35C789C7B4E}">
      <dgm:prSet/>
      <dgm:spPr/>
      <dgm:t>
        <a:bodyPr/>
        <a:lstStyle/>
        <a:p>
          <a:endParaRPr lang="en-ZA" sz="1800">
            <a:solidFill>
              <a:schemeClr val="bg1"/>
            </a:solidFill>
          </a:endParaRPr>
        </a:p>
      </dgm:t>
    </dgm:pt>
    <dgm:pt modelId="{DB9B40C2-DBFE-4880-B797-A2469FE8AC3B}" type="sibTrans" cxnId="{AE072B81-2867-40A2-B4F5-E35C789C7B4E}">
      <dgm:prSet custT="1"/>
      <dgm:spPr/>
      <dgm:t>
        <a:bodyPr/>
        <a:lstStyle/>
        <a:p>
          <a:endParaRPr lang="en-ZA" sz="1800">
            <a:solidFill>
              <a:schemeClr val="bg1"/>
            </a:solidFill>
          </a:endParaRPr>
        </a:p>
      </dgm:t>
    </dgm:pt>
    <dgm:pt modelId="{F92A1F9D-3046-47D2-94EA-85E5EF39759B}">
      <dgm:prSet custT="1"/>
      <dgm:spPr>
        <a:solidFill>
          <a:schemeClr val="accent2"/>
        </a:solidFill>
      </dgm:spPr>
      <dgm:t>
        <a:bodyPr/>
        <a:lstStyle/>
        <a:p>
          <a:pPr>
            <a:buFont typeface="Arial" panose="020B0604020202020204" pitchFamily="34" charset="0"/>
            <a:buChar char="•"/>
          </a:pPr>
          <a:r>
            <a:rPr lang="en-ZA" sz="1800" b="0" i="0" dirty="0">
              <a:solidFill>
                <a:schemeClr val="bg1"/>
              </a:solidFill>
              <a:effectLst/>
            </a:rPr>
            <a:t>X6 is not included in every NEC4 contract. For example, it is not a standard secondary option under the NEC4 Supply Contract.</a:t>
          </a:r>
        </a:p>
      </dgm:t>
    </dgm:pt>
    <dgm:pt modelId="{C30CFD7E-87A6-479D-B638-101F51B1C486}" type="parTrans" cxnId="{3CB23D88-D07D-419E-A346-577313046CA6}">
      <dgm:prSet/>
      <dgm:spPr/>
      <dgm:t>
        <a:bodyPr/>
        <a:lstStyle/>
        <a:p>
          <a:endParaRPr lang="en-ZA" sz="1800">
            <a:solidFill>
              <a:schemeClr val="bg1"/>
            </a:solidFill>
          </a:endParaRPr>
        </a:p>
      </dgm:t>
    </dgm:pt>
    <dgm:pt modelId="{2AC1039E-BD36-49BB-B7FD-D4D7B701A87E}" type="sibTrans" cxnId="{3CB23D88-D07D-419E-A346-577313046CA6}">
      <dgm:prSet/>
      <dgm:spPr/>
      <dgm:t>
        <a:bodyPr/>
        <a:lstStyle/>
        <a:p>
          <a:endParaRPr lang="en-ZA" sz="1800">
            <a:solidFill>
              <a:schemeClr val="bg1"/>
            </a:solidFill>
          </a:endParaRPr>
        </a:p>
      </dgm:t>
    </dgm:pt>
    <dgm:pt modelId="{09259D12-E4A2-4778-87C5-2C032FDEAB26}">
      <dgm:prSet phldrT="[Text]" custT="1"/>
      <dgm:spPr>
        <a:solidFill>
          <a:schemeClr val="accent4"/>
        </a:solidFill>
      </dgm:spPr>
      <dgm:t>
        <a:bodyPr/>
        <a:lstStyle/>
        <a:p>
          <a:pPr>
            <a:buFont typeface="Arial" panose="020B0604020202020204" pitchFamily="34" charset="0"/>
            <a:buChar char="•"/>
          </a:pPr>
          <a:r>
            <a:rPr lang="en-ZA" sz="1800" b="0" i="0" dirty="0">
              <a:solidFill>
                <a:schemeClr val="bg1"/>
              </a:solidFill>
              <a:effectLst/>
            </a:rPr>
            <a:t>For sectional projects, early-completion incentives can also be aligned with important sections where the contract permits this.</a:t>
          </a:r>
          <a:endParaRPr lang="en-ZA" sz="1800" dirty="0">
            <a:solidFill>
              <a:schemeClr val="bg1"/>
            </a:solidFill>
          </a:endParaRPr>
        </a:p>
      </dgm:t>
    </dgm:pt>
    <dgm:pt modelId="{0AB79644-70DB-411A-9A82-1598EE5BFA75}" type="parTrans" cxnId="{D43F8ECA-E4DF-4FA7-B96B-F63E97D983AE}">
      <dgm:prSet/>
      <dgm:spPr/>
      <dgm:t>
        <a:bodyPr/>
        <a:lstStyle/>
        <a:p>
          <a:endParaRPr lang="en-ZA" sz="1800">
            <a:solidFill>
              <a:schemeClr val="bg1"/>
            </a:solidFill>
          </a:endParaRPr>
        </a:p>
      </dgm:t>
    </dgm:pt>
    <dgm:pt modelId="{B286CF16-400E-457C-A567-D453B40EAC50}" type="sibTrans" cxnId="{D43F8ECA-E4DF-4FA7-B96B-F63E97D983AE}">
      <dgm:prSet custT="1"/>
      <dgm:spPr/>
      <dgm:t>
        <a:bodyPr/>
        <a:lstStyle/>
        <a:p>
          <a:endParaRPr lang="en-ZA" sz="1800">
            <a:solidFill>
              <a:schemeClr val="bg1"/>
            </a:solidFill>
          </a:endParaRPr>
        </a:p>
      </dgm:t>
    </dgm:pt>
    <dgm:pt modelId="{879775A3-C592-4231-BCBF-9091E30E7937}" type="pres">
      <dgm:prSet presAssocID="{D2232DAF-6EB3-4F16-A78C-249DD2685DF1}" presName="outerComposite" presStyleCnt="0">
        <dgm:presLayoutVars>
          <dgm:chMax val="5"/>
          <dgm:dir/>
          <dgm:resizeHandles val="exact"/>
        </dgm:presLayoutVars>
      </dgm:prSet>
      <dgm:spPr/>
    </dgm:pt>
    <dgm:pt modelId="{501E6065-E108-41E4-8C8A-F75F71482560}" type="pres">
      <dgm:prSet presAssocID="{D2232DAF-6EB3-4F16-A78C-249DD2685DF1}" presName="dummyMaxCanvas" presStyleCnt="0">
        <dgm:presLayoutVars/>
      </dgm:prSet>
      <dgm:spPr/>
    </dgm:pt>
    <dgm:pt modelId="{5CA8CF12-1F75-4ECF-92CE-E6F20E488C55}" type="pres">
      <dgm:prSet presAssocID="{D2232DAF-6EB3-4F16-A78C-249DD2685DF1}" presName="FiveNodes_1" presStyleLbl="node1" presStyleIdx="0" presStyleCnt="5">
        <dgm:presLayoutVars>
          <dgm:bulletEnabled val="1"/>
        </dgm:presLayoutVars>
      </dgm:prSet>
      <dgm:spPr/>
    </dgm:pt>
    <dgm:pt modelId="{3E051036-37C7-436C-AD06-499F210B206F}" type="pres">
      <dgm:prSet presAssocID="{D2232DAF-6EB3-4F16-A78C-249DD2685DF1}" presName="FiveNodes_2" presStyleLbl="node1" presStyleIdx="1" presStyleCnt="5">
        <dgm:presLayoutVars>
          <dgm:bulletEnabled val="1"/>
        </dgm:presLayoutVars>
      </dgm:prSet>
      <dgm:spPr/>
    </dgm:pt>
    <dgm:pt modelId="{82E5EFCD-9D3C-428B-8377-B79D97ABB9B5}" type="pres">
      <dgm:prSet presAssocID="{D2232DAF-6EB3-4F16-A78C-249DD2685DF1}" presName="FiveNodes_3" presStyleLbl="node1" presStyleIdx="2" presStyleCnt="5">
        <dgm:presLayoutVars>
          <dgm:bulletEnabled val="1"/>
        </dgm:presLayoutVars>
      </dgm:prSet>
      <dgm:spPr/>
    </dgm:pt>
    <dgm:pt modelId="{203E640E-63EF-4D86-AD1F-4F0B44A62A70}" type="pres">
      <dgm:prSet presAssocID="{D2232DAF-6EB3-4F16-A78C-249DD2685DF1}" presName="FiveNodes_4" presStyleLbl="node1" presStyleIdx="3" presStyleCnt="5">
        <dgm:presLayoutVars>
          <dgm:bulletEnabled val="1"/>
        </dgm:presLayoutVars>
      </dgm:prSet>
      <dgm:spPr/>
    </dgm:pt>
    <dgm:pt modelId="{861C976B-23C2-4556-B539-F691C20936DD}" type="pres">
      <dgm:prSet presAssocID="{D2232DAF-6EB3-4F16-A78C-249DD2685DF1}" presName="FiveNodes_5" presStyleLbl="node1" presStyleIdx="4" presStyleCnt="5">
        <dgm:presLayoutVars>
          <dgm:bulletEnabled val="1"/>
        </dgm:presLayoutVars>
      </dgm:prSet>
      <dgm:spPr/>
    </dgm:pt>
    <dgm:pt modelId="{89599B2A-EB7C-410E-B5FD-F3FFE4F0B785}" type="pres">
      <dgm:prSet presAssocID="{D2232DAF-6EB3-4F16-A78C-249DD2685DF1}" presName="FiveConn_1-2" presStyleLbl="fgAccFollowNode1" presStyleIdx="0" presStyleCnt="4">
        <dgm:presLayoutVars>
          <dgm:bulletEnabled val="1"/>
        </dgm:presLayoutVars>
      </dgm:prSet>
      <dgm:spPr/>
    </dgm:pt>
    <dgm:pt modelId="{FF0D27AB-FCFE-4C63-99E8-DF5AC97D25F1}" type="pres">
      <dgm:prSet presAssocID="{D2232DAF-6EB3-4F16-A78C-249DD2685DF1}" presName="FiveConn_2-3" presStyleLbl="fgAccFollowNode1" presStyleIdx="1" presStyleCnt="4">
        <dgm:presLayoutVars>
          <dgm:bulletEnabled val="1"/>
        </dgm:presLayoutVars>
      </dgm:prSet>
      <dgm:spPr/>
    </dgm:pt>
    <dgm:pt modelId="{B490A88A-C0ED-4E20-AA2C-05CE6FC389BD}" type="pres">
      <dgm:prSet presAssocID="{D2232DAF-6EB3-4F16-A78C-249DD2685DF1}" presName="FiveConn_3-4" presStyleLbl="fgAccFollowNode1" presStyleIdx="2" presStyleCnt="4">
        <dgm:presLayoutVars>
          <dgm:bulletEnabled val="1"/>
        </dgm:presLayoutVars>
      </dgm:prSet>
      <dgm:spPr/>
    </dgm:pt>
    <dgm:pt modelId="{1120B2F6-31F3-4DD2-880A-46377C3D852B}" type="pres">
      <dgm:prSet presAssocID="{D2232DAF-6EB3-4F16-A78C-249DD2685DF1}" presName="FiveConn_4-5" presStyleLbl="fgAccFollowNode1" presStyleIdx="3" presStyleCnt="4">
        <dgm:presLayoutVars>
          <dgm:bulletEnabled val="1"/>
        </dgm:presLayoutVars>
      </dgm:prSet>
      <dgm:spPr/>
    </dgm:pt>
    <dgm:pt modelId="{04B54753-4CA2-47AE-857D-54D00A7F75A4}" type="pres">
      <dgm:prSet presAssocID="{D2232DAF-6EB3-4F16-A78C-249DD2685DF1}" presName="FiveNodes_1_text" presStyleLbl="node1" presStyleIdx="4" presStyleCnt="5">
        <dgm:presLayoutVars>
          <dgm:bulletEnabled val="1"/>
        </dgm:presLayoutVars>
      </dgm:prSet>
      <dgm:spPr/>
    </dgm:pt>
    <dgm:pt modelId="{5CFF4AD9-9452-4ED9-B64A-F372BCC2847C}" type="pres">
      <dgm:prSet presAssocID="{D2232DAF-6EB3-4F16-A78C-249DD2685DF1}" presName="FiveNodes_2_text" presStyleLbl="node1" presStyleIdx="4" presStyleCnt="5">
        <dgm:presLayoutVars>
          <dgm:bulletEnabled val="1"/>
        </dgm:presLayoutVars>
      </dgm:prSet>
      <dgm:spPr/>
    </dgm:pt>
    <dgm:pt modelId="{1F96AA64-5D9D-47AA-94B5-DCB8C8FEA0E1}" type="pres">
      <dgm:prSet presAssocID="{D2232DAF-6EB3-4F16-A78C-249DD2685DF1}" presName="FiveNodes_3_text" presStyleLbl="node1" presStyleIdx="4" presStyleCnt="5">
        <dgm:presLayoutVars>
          <dgm:bulletEnabled val="1"/>
        </dgm:presLayoutVars>
      </dgm:prSet>
      <dgm:spPr/>
    </dgm:pt>
    <dgm:pt modelId="{390A41E1-AD2C-448B-AFBF-9BB80B7CC0D9}" type="pres">
      <dgm:prSet presAssocID="{D2232DAF-6EB3-4F16-A78C-249DD2685DF1}" presName="FiveNodes_4_text" presStyleLbl="node1" presStyleIdx="4" presStyleCnt="5">
        <dgm:presLayoutVars>
          <dgm:bulletEnabled val="1"/>
        </dgm:presLayoutVars>
      </dgm:prSet>
      <dgm:spPr/>
    </dgm:pt>
    <dgm:pt modelId="{F96B2E37-9C17-4F5D-8E80-DE351BAA7F86}" type="pres">
      <dgm:prSet presAssocID="{D2232DAF-6EB3-4F16-A78C-249DD2685DF1}" presName="FiveNodes_5_text" presStyleLbl="node1" presStyleIdx="4" presStyleCnt="5">
        <dgm:presLayoutVars>
          <dgm:bulletEnabled val="1"/>
        </dgm:presLayoutVars>
      </dgm:prSet>
      <dgm:spPr/>
    </dgm:pt>
  </dgm:ptLst>
  <dgm:cxnLst>
    <dgm:cxn modelId="{5EDE2A25-A82F-456C-9897-2FE7E9A55DB8}" type="presOf" srcId="{161BFB4B-D120-471D-8CF5-F4B351F91388}" destId="{FF0D27AB-FCFE-4C63-99E8-DF5AC97D25F1}" srcOrd="0" destOrd="0" presId="urn:microsoft.com/office/officeart/2005/8/layout/vProcess5"/>
    <dgm:cxn modelId="{8B28CC2D-E659-4162-BB83-A15D0CC17508}" type="presOf" srcId="{09259D12-E4A2-4778-87C5-2C032FDEAB26}" destId="{203E640E-63EF-4D86-AD1F-4F0B44A62A70}" srcOrd="0" destOrd="0" presId="urn:microsoft.com/office/officeart/2005/8/layout/vProcess5"/>
    <dgm:cxn modelId="{5B7FC332-703A-44B4-B6D9-5F545FB6D6C6}" type="presOf" srcId="{F92A1F9D-3046-47D2-94EA-85E5EF39759B}" destId="{861C976B-23C2-4556-B539-F691C20936DD}" srcOrd="0" destOrd="0" presId="urn:microsoft.com/office/officeart/2005/8/layout/vProcess5"/>
    <dgm:cxn modelId="{3551B639-99A2-43CF-A9D6-145D43FF4ABA}" type="presOf" srcId="{610D3AD1-4AC8-46E1-A9A7-6ED11A4EAE86}" destId="{5CA8CF12-1F75-4ECF-92CE-E6F20E488C55}" srcOrd="0" destOrd="0" presId="urn:microsoft.com/office/officeart/2005/8/layout/vProcess5"/>
    <dgm:cxn modelId="{FC41F63A-7CFE-4A44-ADC3-67BBD3EAD45B}" type="presOf" srcId="{BB367FBF-8E3D-4DBD-9178-4324395DCFB6}" destId="{3E051036-37C7-436C-AD06-499F210B206F}" srcOrd="0" destOrd="0" presId="urn:microsoft.com/office/officeart/2005/8/layout/vProcess5"/>
    <dgm:cxn modelId="{BA6F8741-BDDE-4C38-95F0-54247352F483}" type="presOf" srcId="{B286CF16-400E-457C-A567-D453B40EAC50}" destId="{1120B2F6-31F3-4DD2-880A-46377C3D852B}" srcOrd="0" destOrd="0" presId="urn:microsoft.com/office/officeart/2005/8/layout/vProcess5"/>
    <dgm:cxn modelId="{C959B34D-62E4-4C80-AEE9-A3432D8FF07C}" type="presOf" srcId="{09259D12-E4A2-4778-87C5-2C032FDEAB26}" destId="{390A41E1-AD2C-448B-AFBF-9BB80B7CC0D9}" srcOrd="1" destOrd="0" presId="urn:microsoft.com/office/officeart/2005/8/layout/vProcess5"/>
    <dgm:cxn modelId="{0106AA6F-C5D3-4106-9888-183E6D63DAC4}" type="presOf" srcId="{DB9B40C2-DBFE-4880-B797-A2469FE8AC3B}" destId="{B490A88A-C0ED-4E20-AA2C-05CE6FC389BD}" srcOrd="0" destOrd="0" presId="urn:microsoft.com/office/officeart/2005/8/layout/vProcess5"/>
    <dgm:cxn modelId="{825C2B52-B793-480E-B799-BAD9A596A60D}" srcId="{D2232DAF-6EB3-4F16-A78C-249DD2685DF1}" destId="{610D3AD1-4AC8-46E1-A9A7-6ED11A4EAE86}" srcOrd="0" destOrd="0" parTransId="{309BCCAC-0C57-462B-AF8A-A15BAACB269B}" sibTransId="{44B46EBF-9C8F-48ED-AA09-E9F1728842FF}"/>
    <dgm:cxn modelId="{AE072B81-2867-40A2-B4F5-E35C789C7B4E}" srcId="{D2232DAF-6EB3-4F16-A78C-249DD2685DF1}" destId="{01334BB8-CFF7-4207-9583-BE791EAF3943}" srcOrd="2" destOrd="0" parTransId="{5EF6FEF4-79AD-4A77-AB9B-CF55094B20CF}" sibTransId="{DB9B40C2-DBFE-4880-B797-A2469FE8AC3B}"/>
    <dgm:cxn modelId="{3CB23D88-D07D-419E-A346-577313046CA6}" srcId="{D2232DAF-6EB3-4F16-A78C-249DD2685DF1}" destId="{F92A1F9D-3046-47D2-94EA-85E5EF39759B}" srcOrd="4" destOrd="0" parTransId="{C30CFD7E-87A6-479D-B638-101F51B1C486}" sibTransId="{2AC1039E-BD36-49BB-B7FD-D4D7B701A87E}"/>
    <dgm:cxn modelId="{D509628F-8E40-42F6-A33C-5328253C7E2C}" type="presOf" srcId="{D2232DAF-6EB3-4F16-A78C-249DD2685DF1}" destId="{879775A3-C592-4231-BCBF-9091E30E7937}" srcOrd="0" destOrd="0" presId="urn:microsoft.com/office/officeart/2005/8/layout/vProcess5"/>
    <dgm:cxn modelId="{2B408699-B1C7-4FA6-B834-00A1FB059155}" type="presOf" srcId="{01334BB8-CFF7-4207-9583-BE791EAF3943}" destId="{82E5EFCD-9D3C-428B-8377-B79D97ABB9B5}" srcOrd="0" destOrd="0" presId="urn:microsoft.com/office/officeart/2005/8/layout/vProcess5"/>
    <dgm:cxn modelId="{397C699C-F92B-4242-9E34-8A89B645A875}" type="presOf" srcId="{F92A1F9D-3046-47D2-94EA-85E5EF39759B}" destId="{F96B2E37-9C17-4F5D-8E80-DE351BAA7F86}" srcOrd="1" destOrd="0" presId="urn:microsoft.com/office/officeart/2005/8/layout/vProcess5"/>
    <dgm:cxn modelId="{88BF579F-646B-4C8D-B36E-2DD7E1BB3953}" srcId="{D2232DAF-6EB3-4F16-A78C-249DD2685DF1}" destId="{BB367FBF-8E3D-4DBD-9178-4324395DCFB6}" srcOrd="1" destOrd="0" parTransId="{B71A9D55-614F-4A35-B9B1-43A8FA6A6687}" sibTransId="{161BFB4B-D120-471D-8CF5-F4B351F91388}"/>
    <dgm:cxn modelId="{D43F8ECA-E4DF-4FA7-B96B-F63E97D983AE}" srcId="{D2232DAF-6EB3-4F16-A78C-249DD2685DF1}" destId="{09259D12-E4A2-4778-87C5-2C032FDEAB26}" srcOrd="3" destOrd="0" parTransId="{0AB79644-70DB-411A-9A82-1598EE5BFA75}" sibTransId="{B286CF16-400E-457C-A567-D453B40EAC50}"/>
    <dgm:cxn modelId="{E4815ACF-6B5C-419A-A44D-B3ED999DFAF6}" type="presOf" srcId="{01334BB8-CFF7-4207-9583-BE791EAF3943}" destId="{1F96AA64-5D9D-47AA-94B5-DCB8C8FEA0E1}" srcOrd="1" destOrd="0" presId="urn:microsoft.com/office/officeart/2005/8/layout/vProcess5"/>
    <dgm:cxn modelId="{78904ED1-7E93-471F-849B-A7A8B3D7A524}" type="presOf" srcId="{44B46EBF-9C8F-48ED-AA09-E9F1728842FF}" destId="{89599B2A-EB7C-410E-B5FD-F3FFE4F0B785}" srcOrd="0" destOrd="0" presId="urn:microsoft.com/office/officeart/2005/8/layout/vProcess5"/>
    <dgm:cxn modelId="{1C99D8F2-8753-4D14-A099-F80213932E23}" type="presOf" srcId="{BB367FBF-8E3D-4DBD-9178-4324395DCFB6}" destId="{5CFF4AD9-9452-4ED9-B64A-F372BCC2847C}" srcOrd="1" destOrd="0" presId="urn:microsoft.com/office/officeart/2005/8/layout/vProcess5"/>
    <dgm:cxn modelId="{B3536AFF-31F2-43BB-AACE-A8CD1125B4BC}" type="presOf" srcId="{610D3AD1-4AC8-46E1-A9A7-6ED11A4EAE86}" destId="{04B54753-4CA2-47AE-857D-54D00A7F75A4}" srcOrd="1" destOrd="0" presId="urn:microsoft.com/office/officeart/2005/8/layout/vProcess5"/>
    <dgm:cxn modelId="{78F335F3-447B-48C0-BA6D-32A9539DC263}" type="presParOf" srcId="{879775A3-C592-4231-BCBF-9091E30E7937}" destId="{501E6065-E108-41E4-8C8A-F75F71482560}" srcOrd="0" destOrd="0" presId="urn:microsoft.com/office/officeart/2005/8/layout/vProcess5"/>
    <dgm:cxn modelId="{6471B481-F98C-4848-A0F8-E175279BDB78}" type="presParOf" srcId="{879775A3-C592-4231-BCBF-9091E30E7937}" destId="{5CA8CF12-1F75-4ECF-92CE-E6F20E488C55}" srcOrd="1" destOrd="0" presId="urn:microsoft.com/office/officeart/2005/8/layout/vProcess5"/>
    <dgm:cxn modelId="{7E886551-F851-48BE-8CCE-FA7AADB89CED}" type="presParOf" srcId="{879775A3-C592-4231-BCBF-9091E30E7937}" destId="{3E051036-37C7-436C-AD06-499F210B206F}" srcOrd="2" destOrd="0" presId="urn:microsoft.com/office/officeart/2005/8/layout/vProcess5"/>
    <dgm:cxn modelId="{F0D6EE99-D887-46CF-A802-EA3569B3DBA1}" type="presParOf" srcId="{879775A3-C592-4231-BCBF-9091E30E7937}" destId="{82E5EFCD-9D3C-428B-8377-B79D97ABB9B5}" srcOrd="3" destOrd="0" presId="urn:microsoft.com/office/officeart/2005/8/layout/vProcess5"/>
    <dgm:cxn modelId="{C73E713E-44C4-44AA-8E08-B8053C8FCCD7}" type="presParOf" srcId="{879775A3-C592-4231-BCBF-9091E30E7937}" destId="{203E640E-63EF-4D86-AD1F-4F0B44A62A70}" srcOrd="4" destOrd="0" presId="urn:microsoft.com/office/officeart/2005/8/layout/vProcess5"/>
    <dgm:cxn modelId="{038767F2-8E8B-4A13-9028-E68690766F8A}" type="presParOf" srcId="{879775A3-C592-4231-BCBF-9091E30E7937}" destId="{861C976B-23C2-4556-B539-F691C20936DD}" srcOrd="5" destOrd="0" presId="urn:microsoft.com/office/officeart/2005/8/layout/vProcess5"/>
    <dgm:cxn modelId="{677F8F08-D46E-42C9-BF5C-D1CFF32B0BCF}" type="presParOf" srcId="{879775A3-C592-4231-BCBF-9091E30E7937}" destId="{89599B2A-EB7C-410E-B5FD-F3FFE4F0B785}" srcOrd="6" destOrd="0" presId="urn:microsoft.com/office/officeart/2005/8/layout/vProcess5"/>
    <dgm:cxn modelId="{25B19535-54B5-45F1-8C49-3768E6ADA536}" type="presParOf" srcId="{879775A3-C592-4231-BCBF-9091E30E7937}" destId="{FF0D27AB-FCFE-4C63-99E8-DF5AC97D25F1}" srcOrd="7" destOrd="0" presId="urn:microsoft.com/office/officeart/2005/8/layout/vProcess5"/>
    <dgm:cxn modelId="{C9B62A35-E5E6-4791-BDD3-60C114148A36}" type="presParOf" srcId="{879775A3-C592-4231-BCBF-9091E30E7937}" destId="{B490A88A-C0ED-4E20-AA2C-05CE6FC389BD}" srcOrd="8" destOrd="0" presId="urn:microsoft.com/office/officeart/2005/8/layout/vProcess5"/>
    <dgm:cxn modelId="{BE389E4B-1D5A-403E-BEDD-98C91BD7ED9D}" type="presParOf" srcId="{879775A3-C592-4231-BCBF-9091E30E7937}" destId="{1120B2F6-31F3-4DD2-880A-46377C3D852B}" srcOrd="9" destOrd="0" presId="urn:microsoft.com/office/officeart/2005/8/layout/vProcess5"/>
    <dgm:cxn modelId="{061F9A26-8F8D-402F-B368-F087E44583BC}" type="presParOf" srcId="{879775A3-C592-4231-BCBF-9091E30E7937}" destId="{04B54753-4CA2-47AE-857D-54D00A7F75A4}" srcOrd="10" destOrd="0" presId="urn:microsoft.com/office/officeart/2005/8/layout/vProcess5"/>
    <dgm:cxn modelId="{F82E81B4-4B30-4121-BB38-48D30F1B2ABE}" type="presParOf" srcId="{879775A3-C592-4231-BCBF-9091E30E7937}" destId="{5CFF4AD9-9452-4ED9-B64A-F372BCC2847C}" srcOrd="11" destOrd="0" presId="urn:microsoft.com/office/officeart/2005/8/layout/vProcess5"/>
    <dgm:cxn modelId="{A7430B0D-A896-4FCE-8987-D380FD80BC75}" type="presParOf" srcId="{879775A3-C592-4231-BCBF-9091E30E7937}" destId="{1F96AA64-5D9D-47AA-94B5-DCB8C8FEA0E1}" srcOrd="12" destOrd="0" presId="urn:microsoft.com/office/officeart/2005/8/layout/vProcess5"/>
    <dgm:cxn modelId="{16C06A34-F1FB-4924-8AFE-05EED6544444}" type="presParOf" srcId="{879775A3-C592-4231-BCBF-9091E30E7937}" destId="{390A41E1-AD2C-448B-AFBF-9BB80B7CC0D9}" srcOrd="13" destOrd="0" presId="urn:microsoft.com/office/officeart/2005/8/layout/vProcess5"/>
    <dgm:cxn modelId="{791E5AF8-3831-46C0-BD0A-8A34147F2A44}" type="presParOf" srcId="{879775A3-C592-4231-BCBF-9091E30E7937}" destId="{F96B2E37-9C17-4F5D-8E80-DE351BAA7F86}" srcOrd="14" destOrd="0" presId="urn:microsoft.com/office/officeart/2005/8/layout/vProcess5"/>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A8CF12-1F75-4ECF-92CE-E6F20E488C55}">
      <dsp:nvSpPr>
        <dsp:cNvPr id="0" name=""/>
        <dsp:cNvSpPr/>
      </dsp:nvSpPr>
      <dsp:spPr>
        <a:xfrm>
          <a:off x="0" y="0"/>
          <a:ext cx="5928026" cy="1023629"/>
        </a:xfrm>
        <a:prstGeom prst="roundRect">
          <a:avLst>
            <a:gd name="adj" fmla="val 10000"/>
          </a:avLst>
        </a:prstGeom>
        <a:solidFill>
          <a:schemeClr val="accent1"/>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Font typeface="Arial" panose="020B0604020202020204" pitchFamily="34" charset="0"/>
            <a:buNone/>
          </a:pPr>
          <a:r>
            <a:rPr lang="en-ZA" sz="1800" b="0" i="0" kern="1200" dirty="0">
              <a:solidFill>
                <a:schemeClr val="bg1"/>
              </a:solidFill>
              <a:effectLst/>
            </a:rPr>
            <a:t>The bonus rate should reflect the </a:t>
          </a:r>
          <a:r>
            <a:rPr lang="en-ZA" sz="1800" b="1" i="0" kern="1200" dirty="0">
              <a:solidFill>
                <a:schemeClr val="bg1"/>
              </a:solidFill>
              <a:effectLst/>
            </a:rPr>
            <a:t>actual value of early Completion to the Client</a:t>
          </a:r>
          <a:r>
            <a:rPr lang="en-ZA" sz="1800" b="0" i="0" kern="1200" dirty="0">
              <a:solidFill>
                <a:schemeClr val="bg1"/>
              </a:solidFill>
              <a:effectLst/>
            </a:rPr>
            <a:t>, rather than being an arbitrary amount. </a:t>
          </a:r>
          <a:endParaRPr lang="en-ZA" sz="1800" kern="1200" dirty="0">
            <a:solidFill>
              <a:schemeClr val="bg1"/>
            </a:solidFill>
          </a:endParaRPr>
        </a:p>
      </dsp:txBody>
      <dsp:txXfrm>
        <a:off x="29981" y="29981"/>
        <a:ext cx="4703685" cy="963667"/>
      </dsp:txXfrm>
    </dsp:sp>
    <dsp:sp modelId="{3E051036-37C7-436C-AD06-499F210B206F}">
      <dsp:nvSpPr>
        <dsp:cNvPr id="0" name=""/>
        <dsp:cNvSpPr/>
      </dsp:nvSpPr>
      <dsp:spPr>
        <a:xfrm>
          <a:off x="442677" y="1165800"/>
          <a:ext cx="5928026" cy="1023629"/>
        </a:xfrm>
        <a:prstGeom prst="roundRect">
          <a:avLst>
            <a:gd name="adj" fmla="val 10000"/>
          </a:avLst>
        </a:prstGeom>
        <a:solidFill>
          <a:schemeClr val="accent3"/>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Font typeface="Arial" panose="020B0604020202020204" pitchFamily="34" charset="0"/>
            <a:buNone/>
          </a:pPr>
          <a:r>
            <a:rPr lang="en-ZA" sz="1800" b="0" i="0" kern="1200" dirty="0">
              <a:solidFill>
                <a:schemeClr val="bg1"/>
              </a:solidFill>
              <a:effectLst/>
            </a:rPr>
            <a:t>The bonus applies against the Completion Date as revised under the contract, including changes resulting from implemented compensation events.</a:t>
          </a:r>
          <a:endParaRPr lang="en-ZA" sz="1800" kern="1200" dirty="0">
            <a:solidFill>
              <a:schemeClr val="bg1"/>
            </a:solidFill>
          </a:endParaRPr>
        </a:p>
      </dsp:txBody>
      <dsp:txXfrm>
        <a:off x="472658" y="1195781"/>
        <a:ext cx="4760028" cy="963667"/>
      </dsp:txXfrm>
    </dsp:sp>
    <dsp:sp modelId="{82E5EFCD-9D3C-428B-8377-B79D97ABB9B5}">
      <dsp:nvSpPr>
        <dsp:cNvPr id="0" name=""/>
        <dsp:cNvSpPr/>
      </dsp:nvSpPr>
      <dsp:spPr>
        <a:xfrm>
          <a:off x="885354" y="2331601"/>
          <a:ext cx="5928026" cy="1023629"/>
        </a:xfrm>
        <a:prstGeom prst="roundRect">
          <a:avLst>
            <a:gd name="adj" fmla="val 10000"/>
          </a:avLst>
        </a:prstGeom>
        <a:solidFill>
          <a:schemeClr val="accent6"/>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Font typeface="Arial" panose="020B0604020202020204" pitchFamily="34" charset="0"/>
            <a:buNone/>
          </a:pPr>
          <a:r>
            <a:rPr lang="en-ZA" sz="1800" b="0" i="0" kern="1200" dirty="0">
              <a:solidFill>
                <a:schemeClr val="bg1"/>
              </a:solidFill>
              <a:effectLst/>
            </a:rPr>
            <a:t>A useful structure could be:            R100,000 per calendar day that Completion occurs before the Completion Date, capped at R3 million.</a:t>
          </a:r>
          <a:endParaRPr lang="en-ZA" sz="1800" kern="1200" dirty="0">
            <a:solidFill>
              <a:schemeClr val="bg1"/>
            </a:solidFill>
          </a:endParaRPr>
        </a:p>
      </dsp:txBody>
      <dsp:txXfrm>
        <a:off x="915335" y="2361582"/>
        <a:ext cx="4760028" cy="963667"/>
      </dsp:txXfrm>
    </dsp:sp>
    <dsp:sp modelId="{203E640E-63EF-4D86-AD1F-4F0B44A62A70}">
      <dsp:nvSpPr>
        <dsp:cNvPr id="0" name=""/>
        <dsp:cNvSpPr/>
      </dsp:nvSpPr>
      <dsp:spPr>
        <a:xfrm>
          <a:off x="1328031" y="3497401"/>
          <a:ext cx="5928026" cy="1023629"/>
        </a:xfrm>
        <a:prstGeom prst="roundRect">
          <a:avLst>
            <a:gd name="adj" fmla="val 10000"/>
          </a:avLst>
        </a:prstGeom>
        <a:solidFill>
          <a:schemeClr val="accent4"/>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Font typeface="Arial" panose="020B0604020202020204" pitchFamily="34" charset="0"/>
            <a:buNone/>
          </a:pPr>
          <a:r>
            <a:rPr lang="en-ZA" sz="1800" b="0" i="0" kern="1200" dirty="0">
              <a:solidFill>
                <a:schemeClr val="bg1"/>
              </a:solidFill>
              <a:effectLst/>
            </a:rPr>
            <a:t>For sectional projects, early-completion incentives can also be aligned with important sections where the contract permits this.</a:t>
          </a:r>
          <a:endParaRPr lang="en-ZA" sz="1800" kern="1200" dirty="0">
            <a:solidFill>
              <a:schemeClr val="bg1"/>
            </a:solidFill>
          </a:endParaRPr>
        </a:p>
      </dsp:txBody>
      <dsp:txXfrm>
        <a:off x="1358012" y="3527382"/>
        <a:ext cx="4760028" cy="963667"/>
      </dsp:txXfrm>
    </dsp:sp>
    <dsp:sp modelId="{861C976B-23C2-4556-B539-F691C20936DD}">
      <dsp:nvSpPr>
        <dsp:cNvPr id="0" name=""/>
        <dsp:cNvSpPr/>
      </dsp:nvSpPr>
      <dsp:spPr>
        <a:xfrm>
          <a:off x="1770709" y="4663202"/>
          <a:ext cx="5928026" cy="1023629"/>
        </a:xfrm>
        <a:prstGeom prst="roundRect">
          <a:avLst>
            <a:gd name="adj" fmla="val 10000"/>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Font typeface="Arial" panose="020B0604020202020204" pitchFamily="34" charset="0"/>
            <a:buNone/>
          </a:pPr>
          <a:r>
            <a:rPr lang="en-ZA" sz="1800" b="0" i="0" kern="1200" dirty="0">
              <a:solidFill>
                <a:schemeClr val="bg1"/>
              </a:solidFill>
              <a:effectLst/>
            </a:rPr>
            <a:t>X6 is not included in every NEC4 contract. For example, it is not a standard secondary option under the NEC4 Supply Contract.</a:t>
          </a:r>
        </a:p>
      </dsp:txBody>
      <dsp:txXfrm>
        <a:off x="1800690" y="4693183"/>
        <a:ext cx="4760028" cy="963667"/>
      </dsp:txXfrm>
    </dsp:sp>
    <dsp:sp modelId="{89599B2A-EB7C-410E-B5FD-F3FFE4F0B785}">
      <dsp:nvSpPr>
        <dsp:cNvPr id="0" name=""/>
        <dsp:cNvSpPr/>
      </dsp:nvSpPr>
      <dsp:spPr>
        <a:xfrm>
          <a:off x="5262667" y="747818"/>
          <a:ext cx="665359" cy="665359"/>
        </a:xfrm>
        <a:prstGeom prst="downArrow">
          <a:avLst>
            <a:gd name="adj1" fmla="val 55000"/>
            <a:gd name="adj2" fmla="val 45000"/>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ZA" sz="1800" kern="1200">
            <a:solidFill>
              <a:schemeClr val="bg1"/>
            </a:solidFill>
          </a:endParaRPr>
        </a:p>
      </dsp:txBody>
      <dsp:txXfrm>
        <a:off x="5412373" y="747818"/>
        <a:ext cx="365947" cy="500683"/>
      </dsp:txXfrm>
    </dsp:sp>
    <dsp:sp modelId="{FF0D27AB-FCFE-4C63-99E8-DF5AC97D25F1}">
      <dsp:nvSpPr>
        <dsp:cNvPr id="0" name=""/>
        <dsp:cNvSpPr/>
      </dsp:nvSpPr>
      <dsp:spPr>
        <a:xfrm>
          <a:off x="5705344" y="1913618"/>
          <a:ext cx="665359" cy="665359"/>
        </a:xfrm>
        <a:prstGeom prst="downArrow">
          <a:avLst>
            <a:gd name="adj1" fmla="val 55000"/>
            <a:gd name="adj2" fmla="val 45000"/>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ZA" sz="1800" kern="1200">
            <a:solidFill>
              <a:schemeClr val="bg1"/>
            </a:solidFill>
          </a:endParaRPr>
        </a:p>
      </dsp:txBody>
      <dsp:txXfrm>
        <a:off x="5855050" y="1913618"/>
        <a:ext cx="365947" cy="500683"/>
      </dsp:txXfrm>
    </dsp:sp>
    <dsp:sp modelId="{B490A88A-C0ED-4E20-AA2C-05CE6FC389BD}">
      <dsp:nvSpPr>
        <dsp:cNvPr id="0" name=""/>
        <dsp:cNvSpPr/>
      </dsp:nvSpPr>
      <dsp:spPr>
        <a:xfrm>
          <a:off x="6148022" y="3062359"/>
          <a:ext cx="665359" cy="665359"/>
        </a:xfrm>
        <a:prstGeom prst="downArrow">
          <a:avLst>
            <a:gd name="adj1" fmla="val 55000"/>
            <a:gd name="adj2" fmla="val 45000"/>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ZA" sz="1800" kern="1200">
            <a:solidFill>
              <a:schemeClr val="bg1"/>
            </a:solidFill>
          </a:endParaRPr>
        </a:p>
      </dsp:txBody>
      <dsp:txXfrm>
        <a:off x="6297728" y="3062359"/>
        <a:ext cx="365947" cy="500683"/>
      </dsp:txXfrm>
    </dsp:sp>
    <dsp:sp modelId="{1120B2F6-31F3-4DD2-880A-46377C3D852B}">
      <dsp:nvSpPr>
        <dsp:cNvPr id="0" name=""/>
        <dsp:cNvSpPr/>
      </dsp:nvSpPr>
      <dsp:spPr>
        <a:xfrm>
          <a:off x="6590699" y="4239533"/>
          <a:ext cx="665359" cy="665359"/>
        </a:xfrm>
        <a:prstGeom prst="downArrow">
          <a:avLst>
            <a:gd name="adj1" fmla="val 55000"/>
            <a:gd name="adj2" fmla="val 45000"/>
          </a:avLst>
        </a:prstGeom>
        <a:solidFill>
          <a:schemeClr val="accent1">
            <a:alpha val="90000"/>
            <a:tint val="40000"/>
            <a:hueOff val="0"/>
            <a:satOff val="0"/>
            <a:lumOff val="0"/>
            <a:alphaOff val="0"/>
          </a:schemeClr>
        </a:solidFill>
        <a:ln w="1079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ZA" sz="1800" kern="1200">
            <a:solidFill>
              <a:schemeClr val="bg1"/>
            </a:solidFill>
          </a:endParaRPr>
        </a:p>
      </dsp:txBody>
      <dsp:txXfrm>
        <a:off x="6740405" y="4239533"/>
        <a:ext cx="365947" cy="50068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30T13:16:25.432"/>
    </inkml:context>
    <inkml:brush xml:id="br0">
      <inkml:brushProperty name="width" value="0.035" units="cm"/>
      <inkml:brushProperty name="height" value="0.03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31T09:26:28.826"/>
    </inkml:context>
    <inkml:brush xml:id="br0">
      <inkml:brushProperty name="width" value="0.035" units="cm"/>
      <inkml:brushProperty name="height" value="0.035" units="cm"/>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919" cy="341538"/>
          </a:xfrm>
          <a:prstGeom prst="rect">
            <a:avLst/>
          </a:prstGeom>
        </p:spPr>
        <p:txBody>
          <a:bodyPr vert="horz" lIns="80293" tIns="40147" rIns="80293" bIns="40147" rtlCol="0"/>
          <a:lstStyle>
            <a:lvl1pPr algn="l">
              <a:defRPr sz="1100"/>
            </a:lvl1pPr>
          </a:lstStyle>
          <a:p>
            <a:endParaRPr lang="en-GB" dirty="0"/>
          </a:p>
        </p:txBody>
      </p:sp>
      <p:sp>
        <p:nvSpPr>
          <p:cNvPr id="3" name="Date Placeholder 2"/>
          <p:cNvSpPr>
            <a:spLocks noGrp="1"/>
          </p:cNvSpPr>
          <p:nvPr>
            <p:ph type="dt" idx="1"/>
          </p:nvPr>
        </p:nvSpPr>
        <p:spPr>
          <a:xfrm>
            <a:off x="5624308" y="0"/>
            <a:ext cx="4302919" cy="341538"/>
          </a:xfrm>
          <a:prstGeom prst="rect">
            <a:avLst/>
          </a:prstGeom>
        </p:spPr>
        <p:txBody>
          <a:bodyPr vert="horz" lIns="80293" tIns="40147" rIns="80293" bIns="40147" rtlCol="0"/>
          <a:lstStyle>
            <a:lvl1pPr algn="r">
              <a:defRPr sz="1100"/>
            </a:lvl1pPr>
          </a:lstStyle>
          <a:p>
            <a:fld id="{495F106E-74F7-4157-AC7F-B0BE022F89A3}" type="datetimeFigureOut">
              <a:rPr lang="en-GB" smtClean="0"/>
              <a:t>04/08/2026</a:t>
            </a:fld>
            <a:endParaRPr lang="en-GB" dirty="0"/>
          </a:p>
        </p:txBody>
      </p:sp>
      <p:sp>
        <p:nvSpPr>
          <p:cNvPr id="4" name="Slide Image Placeholder 3"/>
          <p:cNvSpPr>
            <a:spLocks noGrp="1" noRot="1" noChangeAspect="1"/>
          </p:cNvSpPr>
          <p:nvPr>
            <p:ph type="sldImg" idx="2"/>
          </p:nvPr>
        </p:nvSpPr>
        <p:spPr>
          <a:xfrm>
            <a:off x="2925763" y="849313"/>
            <a:ext cx="4078287" cy="2295525"/>
          </a:xfrm>
          <a:prstGeom prst="rect">
            <a:avLst/>
          </a:prstGeom>
          <a:noFill/>
          <a:ln w="12700">
            <a:solidFill>
              <a:prstClr val="black"/>
            </a:solidFill>
          </a:ln>
        </p:spPr>
        <p:txBody>
          <a:bodyPr vert="horz" lIns="80293" tIns="40147" rIns="80293" bIns="40147" rtlCol="0" anchor="ctr"/>
          <a:lstStyle/>
          <a:p>
            <a:endParaRPr lang="en-GB" dirty="0"/>
          </a:p>
        </p:txBody>
      </p:sp>
      <p:sp>
        <p:nvSpPr>
          <p:cNvPr id="5" name="Notes Placeholder 4"/>
          <p:cNvSpPr>
            <a:spLocks noGrp="1"/>
          </p:cNvSpPr>
          <p:nvPr>
            <p:ph type="body" sz="quarter" idx="3"/>
          </p:nvPr>
        </p:nvSpPr>
        <p:spPr>
          <a:xfrm>
            <a:off x="992982" y="3272146"/>
            <a:ext cx="7943850" cy="2677209"/>
          </a:xfrm>
          <a:prstGeom prst="rect">
            <a:avLst/>
          </a:prstGeom>
        </p:spPr>
        <p:txBody>
          <a:bodyPr vert="horz" lIns="80293" tIns="40147" rIns="80293" bIns="4014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457727"/>
            <a:ext cx="4302919" cy="341537"/>
          </a:xfrm>
          <a:prstGeom prst="rect">
            <a:avLst/>
          </a:prstGeom>
        </p:spPr>
        <p:txBody>
          <a:bodyPr vert="horz" lIns="80293" tIns="40147" rIns="80293" bIns="40147" rtlCol="0" anchor="b"/>
          <a:lstStyle>
            <a:lvl1pPr algn="l">
              <a:defRPr sz="1100"/>
            </a:lvl1pPr>
          </a:lstStyle>
          <a:p>
            <a:endParaRPr lang="en-GB" dirty="0"/>
          </a:p>
        </p:txBody>
      </p:sp>
      <p:sp>
        <p:nvSpPr>
          <p:cNvPr id="7" name="Slide Number Placeholder 6"/>
          <p:cNvSpPr>
            <a:spLocks noGrp="1"/>
          </p:cNvSpPr>
          <p:nvPr>
            <p:ph type="sldNum" sz="quarter" idx="5"/>
          </p:nvPr>
        </p:nvSpPr>
        <p:spPr>
          <a:xfrm>
            <a:off x="5624308" y="6457727"/>
            <a:ext cx="4302919" cy="341537"/>
          </a:xfrm>
          <a:prstGeom prst="rect">
            <a:avLst/>
          </a:prstGeom>
        </p:spPr>
        <p:txBody>
          <a:bodyPr vert="horz" lIns="80293" tIns="40147" rIns="80293" bIns="40147" rtlCol="0" anchor="b"/>
          <a:lstStyle>
            <a:lvl1pPr algn="r">
              <a:defRPr sz="1100"/>
            </a:lvl1pPr>
          </a:lstStyle>
          <a:p>
            <a:fld id="{DFFD8F20-CBB0-4A22-99C1-EF515897A04F}" type="slidenum">
              <a:rPr lang="en-GB" smtClean="0"/>
              <a:t>‹#›</a:t>
            </a:fld>
            <a:endParaRPr lang="en-GB" dirty="0"/>
          </a:p>
        </p:txBody>
      </p:sp>
    </p:spTree>
    <p:extLst>
      <p:ext uri="{BB962C8B-B14F-4D97-AF65-F5344CB8AC3E}">
        <p14:creationId xmlns:p14="http://schemas.microsoft.com/office/powerpoint/2010/main" val="1542198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Position the presentation as a practical commercial toolkit. The emphasis is not to create windfall bonuses, but to move contractor focus toward outcomes that matter to the Employer: timely handover, fewer defects, faster close-out, better planning, and reliable reporting.</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4130938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2828242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8197354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28279312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36749833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31AE2-8708-C687-88FB-7F7F4FBC38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0A82C5-C590-08AC-5BFE-F03E1422E3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ACF646-5A27-F76F-8051-2E9EB070CFF2}"/>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782C06B7-A5C3-BB5E-E2EC-5B9594F1A294}"/>
              </a:ext>
            </a:extLst>
          </p:cNvPr>
          <p:cNvSpPr>
            <a:spLocks noGrp="1"/>
          </p:cNvSpPr>
          <p:nvPr>
            <p:ph type="sldNum" sz="quarter" idx="5"/>
          </p:nvPr>
        </p:nvSpPr>
        <p:spPr/>
        <p:txBody>
          <a:bodyPr/>
          <a:lstStyle/>
          <a:p>
            <a:pPr defTabSz="802935">
              <a:defRPr/>
            </a:pPr>
            <a:fld id="{E23216F8-CB1D-3C41-BF82-2A4F14E7E824}" type="slidenum">
              <a:rPr lang="en-GB">
                <a:solidFill>
                  <a:prstClr val="black"/>
                </a:solidFill>
                <a:latin typeface="Aptos" panose="02110004020202020204"/>
              </a:rPr>
              <a:pPr defTabSz="802935">
                <a:defRPr/>
              </a:pPr>
              <a:t>21</a:t>
            </a:fld>
            <a:endParaRPr lang="en-GB">
              <a:solidFill>
                <a:prstClr val="black"/>
              </a:solidFill>
              <a:latin typeface="Aptos" panose="02110004020202020204"/>
            </a:endParaRPr>
          </a:p>
        </p:txBody>
      </p:sp>
    </p:spTree>
    <p:extLst>
      <p:ext uri="{BB962C8B-B14F-4D97-AF65-F5344CB8AC3E}">
        <p14:creationId xmlns:p14="http://schemas.microsoft.com/office/powerpoint/2010/main" val="1116183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E426C-8FAC-6230-F6DF-A1094111E8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554AA7-750B-C0CF-0561-3EB28D72CA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85675B-04CF-D84C-C34E-D0F83C1AC8CE}"/>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6D1A552F-902F-EF8B-9697-CAE2F839B252}"/>
              </a:ext>
            </a:extLst>
          </p:cNvPr>
          <p:cNvSpPr>
            <a:spLocks noGrp="1"/>
          </p:cNvSpPr>
          <p:nvPr>
            <p:ph type="sldNum" sz="quarter" idx="5"/>
          </p:nvPr>
        </p:nvSpPr>
        <p:spPr/>
        <p:txBody>
          <a:bodyPr/>
          <a:lstStyle/>
          <a:p>
            <a:pPr defTabSz="802935">
              <a:defRPr/>
            </a:pPr>
            <a:fld id="{E23216F8-CB1D-3C41-BF82-2A4F14E7E824}" type="slidenum">
              <a:rPr lang="en-GB">
                <a:solidFill>
                  <a:prstClr val="black"/>
                </a:solidFill>
                <a:latin typeface="Aptos" panose="02110004020202020204"/>
              </a:rPr>
              <a:pPr defTabSz="802935">
                <a:defRPr/>
              </a:pPr>
              <a:t>24</a:t>
            </a:fld>
            <a:endParaRPr lang="en-GB">
              <a:solidFill>
                <a:prstClr val="black"/>
              </a:solidFill>
              <a:latin typeface="Aptos" panose="02110004020202020204"/>
            </a:endParaRPr>
          </a:p>
        </p:txBody>
      </p:sp>
    </p:spTree>
    <p:extLst>
      <p:ext uri="{BB962C8B-B14F-4D97-AF65-F5344CB8AC3E}">
        <p14:creationId xmlns:p14="http://schemas.microsoft.com/office/powerpoint/2010/main" val="25798136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9382258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D7EE9-FED9-C56C-E8AC-45C10530D2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E77EDE-E504-413F-1C30-05D3CFF31F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D942BF-73A6-34B9-0421-403291E4B187}"/>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8782D6CC-9710-B5D5-4359-E65E51987FC7}"/>
              </a:ext>
            </a:extLst>
          </p:cNvPr>
          <p:cNvSpPr>
            <a:spLocks noGrp="1"/>
          </p:cNvSpPr>
          <p:nvPr>
            <p:ph type="sldNum" sz="quarter" idx="5"/>
          </p:nvPr>
        </p:nvSpPr>
        <p:spPr/>
        <p:txBody>
          <a:bodyPr/>
          <a:lstStyle/>
          <a:p>
            <a:fld id="{E23216F8-CB1D-3C41-BF82-2A4F14E7E824}" type="slidenum">
              <a:rPr lang="en-GB" smtClean="0"/>
              <a:t>28</a:t>
            </a:fld>
            <a:endParaRPr lang="en-GB"/>
          </a:p>
        </p:txBody>
      </p:sp>
    </p:spTree>
    <p:extLst>
      <p:ext uri="{BB962C8B-B14F-4D97-AF65-F5344CB8AC3E}">
        <p14:creationId xmlns:p14="http://schemas.microsoft.com/office/powerpoint/2010/main" val="14997514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07BF7-7536-807B-F78E-BAC3DA5F34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7875F3-D75E-5F7F-E503-5BD9EE78B0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6EDFB3-1340-E9B1-4C0A-C70AA55DE365}"/>
              </a:ext>
            </a:extLst>
          </p:cNvPr>
          <p:cNvSpPr>
            <a:spLocks noGrp="1"/>
          </p:cNvSpPr>
          <p:nvPr>
            <p:ph type="body" idx="1"/>
          </p:nvPr>
        </p:nvSpPr>
        <p:spPr/>
        <p:txBody>
          <a:bodyPr/>
          <a:lstStyle/>
          <a:p>
            <a:endParaRPr lang="en-ZA"/>
          </a:p>
        </p:txBody>
      </p:sp>
      <p:sp>
        <p:nvSpPr>
          <p:cNvPr id="4" name="Slide Number Placeholder 3">
            <a:extLst>
              <a:ext uri="{FF2B5EF4-FFF2-40B4-BE49-F238E27FC236}">
                <a16:creationId xmlns:a16="http://schemas.microsoft.com/office/drawing/2014/main" id="{63F6958C-AB18-03D1-61DC-8D9E12683429}"/>
              </a:ext>
            </a:extLst>
          </p:cNvPr>
          <p:cNvSpPr>
            <a:spLocks noGrp="1"/>
          </p:cNvSpPr>
          <p:nvPr>
            <p:ph type="sldNum" sz="quarter" idx="5"/>
          </p:nvPr>
        </p:nvSpPr>
        <p:spPr/>
        <p:txBody>
          <a:bodyPr/>
          <a:lstStyle/>
          <a:p>
            <a:pPr defTabSz="802935">
              <a:defRPr/>
            </a:pPr>
            <a:fld id="{E23216F8-CB1D-3C41-BF82-2A4F14E7E824}" type="slidenum">
              <a:rPr lang="en-GB">
                <a:solidFill>
                  <a:prstClr val="black"/>
                </a:solidFill>
                <a:latin typeface="Aptos" panose="02110004020202020204"/>
              </a:rPr>
              <a:pPr defTabSz="802935">
                <a:defRPr/>
              </a:pPr>
              <a:t>29</a:t>
            </a:fld>
            <a:endParaRPr lang="en-GB">
              <a:solidFill>
                <a:prstClr val="black"/>
              </a:solidFill>
              <a:latin typeface="Aptos" panose="02110004020202020204"/>
            </a:endParaRPr>
          </a:p>
        </p:txBody>
      </p:sp>
    </p:spTree>
    <p:extLst>
      <p:ext uri="{BB962C8B-B14F-4D97-AF65-F5344CB8AC3E}">
        <p14:creationId xmlns:p14="http://schemas.microsoft.com/office/powerpoint/2010/main" val="37943664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6863" y="895350"/>
            <a:ext cx="6354762" cy="35750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E69363E-8826-4AD5-A7F0-B28F439394FD}" type="slidenum">
              <a:rPr lang="en-GB" altLang="en-US">
                <a:solidFill>
                  <a:srgbClr val="000000"/>
                </a:solidFill>
              </a:rPr>
              <a:pPr>
                <a:defRPr/>
              </a:pPr>
              <a:t>30</a:t>
            </a:fld>
            <a:endParaRPr lang="en-GB" altLang="en-US">
              <a:solidFill>
                <a:srgbClr val="000000"/>
              </a:solidFill>
            </a:endParaRPr>
          </a:p>
        </p:txBody>
      </p:sp>
      <p:sp>
        <p:nvSpPr>
          <p:cNvPr id="6" name="Footer Placeholder 5">
            <a:extLst>
              <a:ext uri="{FF2B5EF4-FFF2-40B4-BE49-F238E27FC236}">
                <a16:creationId xmlns:a16="http://schemas.microsoft.com/office/drawing/2014/main" id="{EEAC2A1F-7978-40AC-BAE2-368CA923E1DD}"/>
              </a:ext>
            </a:extLst>
          </p:cNvPr>
          <p:cNvSpPr>
            <a:spLocks noGrp="1"/>
          </p:cNvSpPr>
          <p:nvPr>
            <p:ph type="ftr" sz="quarter" idx="4"/>
          </p:nvPr>
        </p:nvSpPr>
        <p:spPr/>
        <p:txBody>
          <a:bodyPr/>
          <a:lstStyle/>
          <a:p>
            <a:pPr>
              <a:defRPr/>
            </a:pPr>
            <a:r>
              <a:rPr lang="en-ZA">
                <a:solidFill>
                  <a:srgbClr val="000000"/>
                </a:solidFill>
              </a:rPr>
              <a:t>ECS Associates</a:t>
            </a:r>
            <a:endParaRPr lang="en-GB">
              <a:solidFill>
                <a:srgbClr val="000000"/>
              </a:solidFill>
            </a:endParaRPr>
          </a:p>
        </p:txBody>
      </p:sp>
    </p:spTree>
    <p:extLst>
      <p:ext uri="{BB962C8B-B14F-4D97-AF65-F5344CB8AC3E}">
        <p14:creationId xmlns:p14="http://schemas.microsoft.com/office/powerpoint/2010/main" val="9414756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40352073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372277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716547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480204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309635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3.xml"/><Relationship Id="rId7" Type="http://schemas.openxmlformats.org/officeDocument/2006/relationships/oleObject" Target="../embeddings/oleObject2.bin"/><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slideMaster" Target="../slideMasters/slideMaster1.xml"/><Relationship Id="rId5" Type="http://schemas.openxmlformats.org/officeDocument/2006/relationships/tags" Target="../tags/tag25.xml"/><Relationship Id="rId10" Type="http://schemas.openxmlformats.org/officeDocument/2006/relationships/image" Target="../media/image5.svg"/><Relationship Id="rId4" Type="http://schemas.openxmlformats.org/officeDocument/2006/relationships/tags" Target="../tags/tag24.xml"/><Relationship Id="rId9"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71.xml"/><Relationship Id="rId7" Type="http://schemas.openxmlformats.org/officeDocument/2006/relationships/slideMaster" Target="../slideMasters/slideMaster1.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tags" Target="../tags/tag74.xml"/><Relationship Id="rId11" Type="http://schemas.openxmlformats.org/officeDocument/2006/relationships/image" Target="../media/image5.svg"/><Relationship Id="rId5" Type="http://schemas.openxmlformats.org/officeDocument/2006/relationships/tags" Target="../tags/tag73.xml"/><Relationship Id="rId10" Type="http://schemas.openxmlformats.org/officeDocument/2006/relationships/image" Target="../media/image12.png"/><Relationship Id="rId4" Type="http://schemas.openxmlformats.org/officeDocument/2006/relationships/tags" Target="../tags/tag72.xml"/><Relationship Id="rId9"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77.xml"/><Relationship Id="rId7" Type="http://schemas.openxmlformats.org/officeDocument/2006/relationships/tags" Target="../tags/tag81.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tags" Target="../tags/tag80.xml"/><Relationship Id="rId11" Type="http://schemas.openxmlformats.org/officeDocument/2006/relationships/image" Target="../media/image5.svg"/><Relationship Id="rId5" Type="http://schemas.openxmlformats.org/officeDocument/2006/relationships/tags" Target="../tags/tag79.xml"/><Relationship Id="rId10" Type="http://schemas.openxmlformats.org/officeDocument/2006/relationships/image" Target="../media/image1.emf"/><Relationship Id="rId4" Type="http://schemas.openxmlformats.org/officeDocument/2006/relationships/tags" Target="../tags/tag78.xml"/><Relationship Id="rId9" Type="http://schemas.openxmlformats.org/officeDocument/2006/relationships/oleObject" Target="../embeddings/oleObject3.bin"/></Relationships>
</file>

<file path=ppt/slideLayouts/_rels/slideLayout12.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84.xml"/><Relationship Id="rId7" Type="http://schemas.openxmlformats.org/officeDocument/2006/relationships/tags" Target="../tags/tag88.xml"/><Relationship Id="rId12" Type="http://schemas.openxmlformats.org/officeDocument/2006/relationships/image" Target="../media/image13.sv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tags" Target="../tags/tag87.xml"/><Relationship Id="rId11" Type="http://schemas.openxmlformats.org/officeDocument/2006/relationships/image" Target="../media/image5.svg"/><Relationship Id="rId5" Type="http://schemas.openxmlformats.org/officeDocument/2006/relationships/tags" Target="../tags/tag86.xml"/><Relationship Id="rId10" Type="http://schemas.openxmlformats.org/officeDocument/2006/relationships/image" Target="../media/image1.emf"/><Relationship Id="rId4" Type="http://schemas.openxmlformats.org/officeDocument/2006/relationships/tags" Target="../tags/tag85.xml"/><Relationship Id="rId9" Type="http://schemas.openxmlformats.org/officeDocument/2006/relationships/oleObject" Target="../embeddings/oleObject3.bin"/></Relationships>
</file>

<file path=ppt/slideLayouts/_rels/slideLayout13.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91.xml"/><Relationship Id="rId7" Type="http://schemas.openxmlformats.org/officeDocument/2006/relationships/tags" Target="../tags/tag95.xml"/><Relationship Id="rId12" Type="http://schemas.openxmlformats.org/officeDocument/2006/relationships/image" Target="../media/image6.svg"/><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tags" Target="../tags/tag94.xml"/><Relationship Id="rId11" Type="http://schemas.openxmlformats.org/officeDocument/2006/relationships/image" Target="../media/image5.svg"/><Relationship Id="rId5" Type="http://schemas.openxmlformats.org/officeDocument/2006/relationships/tags" Target="../tags/tag93.xml"/><Relationship Id="rId10" Type="http://schemas.openxmlformats.org/officeDocument/2006/relationships/image" Target="../media/image1.emf"/><Relationship Id="rId4" Type="http://schemas.openxmlformats.org/officeDocument/2006/relationships/tags" Target="../tags/tag92.xml"/><Relationship Id="rId9" Type="http://schemas.openxmlformats.org/officeDocument/2006/relationships/oleObject" Target="../embeddings/oleObject3.bin"/></Relationships>
</file>

<file path=ppt/slideLayouts/_rels/slideLayout14.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98.xml"/><Relationship Id="rId7" Type="http://schemas.openxmlformats.org/officeDocument/2006/relationships/tags" Target="../tags/tag102.xml"/><Relationship Id="rId12" Type="http://schemas.openxmlformats.org/officeDocument/2006/relationships/image" Target="../media/image14.svg"/><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tags" Target="../tags/tag101.xml"/><Relationship Id="rId11" Type="http://schemas.openxmlformats.org/officeDocument/2006/relationships/image" Target="../media/image5.svg"/><Relationship Id="rId5" Type="http://schemas.openxmlformats.org/officeDocument/2006/relationships/tags" Target="../tags/tag100.xml"/><Relationship Id="rId10" Type="http://schemas.openxmlformats.org/officeDocument/2006/relationships/image" Target="../media/image1.emf"/><Relationship Id="rId4" Type="http://schemas.openxmlformats.org/officeDocument/2006/relationships/tags" Target="../tags/tag99.xml"/><Relationship Id="rId9" Type="http://schemas.openxmlformats.org/officeDocument/2006/relationships/oleObject" Target="../embeddings/oleObject3.bin"/></Relationships>
</file>

<file path=ppt/slideLayouts/_rels/slideLayout15.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05.xml"/><Relationship Id="rId7" Type="http://schemas.openxmlformats.org/officeDocument/2006/relationships/tags" Target="../tags/tag109.xml"/><Relationship Id="rId12" Type="http://schemas.openxmlformats.org/officeDocument/2006/relationships/image" Target="../media/image7.svg"/><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tags" Target="../tags/tag108.xml"/><Relationship Id="rId11" Type="http://schemas.openxmlformats.org/officeDocument/2006/relationships/image" Target="../media/image5.svg"/><Relationship Id="rId5" Type="http://schemas.openxmlformats.org/officeDocument/2006/relationships/tags" Target="../tags/tag107.xml"/><Relationship Id="rId10" Type="http://schemas.openxmlformats.org/officeDocument/2006/relationships/image" Target="../media/image1.emf"/><Relationship Id="rId4" Type="http://schemas.openxmlformats.org/officeDocument/2006/relationships/tags" Target="../tags/tag106.xml"/><Relationship Id="rId9" Type="http://schemas.openxmlformats.org/officeDocument/2006/relationships/oleObject" Target="../embeddings/oleObject3.bin"/></Relationships>
</file>

<file path=ppt/slideLayouts/_rels/slideLayout16.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12.xml"/><Relationship Id="rId7" Type="http://schemas.openxmlformats.org/officeDocument/2006/relationships/tags" Target="../tags/tag116.xml"/><Relationship Id="rId12" Type="http://schemas.openxmlformats.org/officeDocument/2006/relationships/image" Target="../media/image9.svg"/><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tags" Target="../tags/tag115.xml"/><Relationship Id="rId11" Type="http://schemas.openxmlformats.org/officeDocument/2006/relationships/image" Target="../media/image5.svg"/><Relationship Id="rId5" Type="http://schemas.openxmlformats.org/officeDocument/2006/relationships/tags" Target="../tags/tag114.xml"/><Relationship Id="rId10" Type="http://schemas.openxmlformats.org/officeDocument/2006/relationships/image" Target="../media/image1.emf"/><Relationship Id="rId4" Type="http://schemas.openxmlformats.org/officeDocument/2006/relationships/tags" Target="../tags/tag113.xml"/><Relationship Id="rId9" Type="http://schemas.openxmlformats.org/officeDocument/2006/relationships/oleObject" Target="../embeddings/oleObject3.bin"/></Relationships>
</file>

<file path=ppt/slideLayouts/_rels/slideLayout17.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19.xml"/><Relationship Id="rId7" Type="http://schemas.openxmlformats.org/officeDocument/2006/relationships/tags" Target="../tags/tag123.xml"/><Relationship Id="rId12" Type="http://schemas.openxmlformats.org/officeDocument/2006/relationships/image" Target="../media/image10.svg"/><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tags" Target="../tags/tag122.xml"/><Relationship Id="rId11" Type="http://schemas.openxmlformats.org/officeDocument/2006/relationships/image" Target="../media/image5.svg"/><Relationship Id="rId5" Type="http://schemas.openxmlformats.org/officeDocument/2006/relationships/tags" Target="../tags/tag121.xml"/><Relationship Id="rId10" Type="http://schemas.openxmlformats.org/officeDocument/2006/relationships/image" Target="../media/image1.emf"/><Relationship Id="rId4" Type="http://schemas.openxmlformats.org/officeDocument/2006/relationships/tags" Target="../tags/tag120.xml"/><Relationship Id="rId9" Type="http://schemas.openxmlformats.org/officeDocument/2006/relationships/oleObject" Target="../embeddings/oleObject3.bin"/></Relationships>
</file>

<file path=ppt/slideLayouts/_rels/slideLayout18.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126.xml"/><Relationship Id="rId7" Type="http://schemas.openxmlformats.org/officeDocument/2006/relationships/slideMaster" Target="../slideMasters/slideMaster1.xml"/><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tags" Target="../tags/tag129.xml"/><Relationship Id="rId5" Type="http://schemas.openxmlformats.org/officeDocument/2006/relationships/tags" Target="../tags/tag128.xml"/><Relationship Id="rId10" Type="http://schemas.openxmlformats.org/officeDocument/2006/relationships/image" Target="../media/image5.svg"/><Relationship Id="rId4" Type="http://schemas.openxmlformats.org/officeDocument/2006/relationships/tags" Target="../tags/tag127.xml"/><Relationship Id="rId9" Type="http://schemas.openxmlformats.org/officeDocument/2006/relationships/image" Target="../media/image15.emf"/></Relationships>
</file>

<file path=ppt/slideLayouts/_rels/slideLayout19.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132.xml"/><Relationship Id="rId7" Type="http://schemas.openxmlformats.org/officeDocument/2006/relationships/slideMaster" Target="../slideMasters/slideMaster1.xml"/><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tags" Target="../tags/tag135.xml"/><Relationship Id="rId5" Type="http://schemas.openxmlformats.org/officeDocument/2006/relationships/tags" Target="../tags/tag134.xml"/><Relationship Id="rId10" Type="http://schemas.openxmlformats.org/officeDocument/2006/relationships/image" Target="../media/image5.svg"/><Relationship Id="rId4" Type="http://schemas.openxmlformats.org/officeDocument/2006/relationships/tags" Target="../tags/tag133.xml"/><Relationship Id="rId9" Type="http://schemas.openxmlformats.org/officeDocument/2006/relationships/image" Target="../media/image15.emf"/></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8.xml"/><Relationship Id="rId7" Type="http://schemas.openxmlformats.org/officeDocument/2006/relationships/oleObject" Target="../embeddings/oleObject2.bin"/><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slideMaster" Target="../slideMasters/slideMaster1.xml"/><Relationship Id="rId5" Type="http://schemas.openxmlformats.org/officeDocument/2006/relationships/tags" Target="../tags/tag30.xml"/><Relationship Id="rId10" Type="http://schemas.openxmlformats.org/officeDocument/2006/relationships/image" Target="../media/image5.svg"/><Relationship Id="rId4" Type="http://schemas.openxmlformats.org/officeDocument/2006/relationships/tags" Target="../tags/tag29.xml"/><Relationship Id="rId9"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tags" Target="../tags/tag138.xml"/><Relationship Id="rId7" Type="http://schemas.openxmlformats.org/officeDocument/2006/relationships/image" Target="../media/image1.emf"/><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oleObject" Target="../embeddings/oleObject5.bin"/><Relationship Id="rId5" Type="http://schemas.openxmlformats.org/officeDocument/2006/relationships/slideMaster" Target="../slideMasters/slideMaster1.xml"/><Relationship Id="rId4" Type="http://schemas.openxmlformats.org/officeDocument/2006/relationships/tags" Target="../tags/tag139.xml"/><Relationship Id="rId9" Type="http://schemas.openxmlformats.org/officeDocument/2006/relationships/image" Target="../media/image16.sv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142.xml"/><Relationship Id="rId7" Type="http://schemas.openxmlformats.org/officeDocument/2006/relationships/oleObject" Target="../embeddings/oleObject5.bin"/><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image" Target="../media/image12.png"/><Relationship Id="rId5" Type="http://schemas.openxmlformats.org/officeDocument/2006/relationships/slideMaster" Target="../slideMasters/slideMaster1.xml"/><Relationship Id="rId4" Type="http://schemas.openxmlformats.org/officeDocument/2006/relationships/tags" Target="../tags/tag143.xml"/><Relationship Id="rId9" Type="http://schemas.openxmlformats.org/officeDocument/2006/relationships/image" Target="../media/image16.sv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tags" Target="../tags/tag146.xml"/><Relationship Id="rId7" Type="http://schemas.openxmlformats.org/officeDocument/2006/relationships/image" Target="../media/image1.emf"/><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oleObject" Target="../embeddings/oleObject5.bin"/><Relationship Id="rId5" Type="http://schemas.openxmlformats.org/officeDocument/2006/relationships/slideMaster" Target="../slideMasters/slideMaster1.xml"/><Relationship Id="rId4" Type="http://schemas.openxmlformats.org/officeDocument/2006/relationships/tags" Target="../tags/tag147.xml"/><Relationship Id="rId9" Type="http://schemas.openxmlformats.org/officeDocument/2006/relationships/image" Target="../media/image17.sv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150.xml"/><Relationship Id="rId7" Type="http://schemas.openxmlformats.org/officeDocument/2006/relationships/oleObject" Target="../embeddings/oleObject5.bin"/><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image" Target="../media/image12.png"/><Relationship Id="rId5" Type="http://schemas.openxmlformats.org/officeDocument/2006/relationships/slideMaster" Target="../slideMasters/slideMaster1.xml"/><Relationship Id="rId4" Type="http://schemas.openxmlformats.org/officeDocument/2006/relationships/tags" Target="../tags/tag151.xml"/><Relationship Id="rId9" Type="http://schemas.openxmlformats.org/officeDocument/2006/relationships/image" Target="../media/image17.svg"/></Relationships>
</file>

<file path=ppt/slideLayouts/_rels/slideLayout24.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54.xml"/><Relationship Id="rId7" Type="http://schemas.openxmlformats.org/officeDocument/2006/relationships/tags" Target="../tags/tag158.xml"/><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tags" Target="../tags/tag157.xml"/><Relationship Id="rId11" Type="http://schemas.openxmlformats.org/officeDocument/2006/relationships/image" Target="../media/image5.svg"/><Relationship Id="rId5" Type="http://schemas.openxmlformats.org/officeDocument/2006/relationships/tags" Target="../tags/tag156.xml"/><Relationship Id="rId10" Type="http://schemas.openxmlformats.org/officeDocument/2006/relationships/image" Target="../media/image1.emf"/><Relationship Id="rId4" Type="http://schemas.openxmlformats.org/officeDocument/2006/relationships/tags" Target="../tags/tag155.xml"/><Relationship Id="rId9" Type="http://schemas.openxmlformats.org/officeDocument/2006/relationships/oleObject" Target="../embeddings/oleObject6.bin"/></Relationships>
</file>

<file path=ppt/slideLayouts/_rels/slideLayout25.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61.xml"/><Relationship Id="rId7" Type="http://schemas.openxmlformats.org/officeDocument/2006/relationships/tags" Target="../tags/tag165.xml"/><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tags" Target="../tags/tag164.xml"/><Relationship Id="rId11" Type="http://schemas.openxmlformats.org/officeDocument/2006/relationships/image" Target="../media/image5.svg"/><Relationship Id="rId5" Type="http://schemas.openxmlformats.org/officeDocument/2006/relationships/tags" Target="../tags/tag163.xml"/><Relationship Id="rId10" Type="http://schemas.openxmlformats.org/officeDocument/2006/relationships/image" Target="../media/image1.emf"/><Relationship Id="rId4" Type="http://schemas.openxmlformats.org/officeDocument/2006/relationships/tags" Target="../tags/tag162.xml"/><Relationship Id="rId9" Type="http://schemas.openxmlformats.org/officeDocument/2006/relationships/oleObject" Target="../embeddings/oleObject7.bin"/></Relationships>
</file>

<file path=ppt/slideLayouts/_rels/slideLayout26.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168.xml"/><Relationship Id="rId7" Type="http://schemas.openxmlformats.org/officeDocument/2006/relationships/slideMaster" Target="../slideMasters/slideMaster1.xml"/><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tags" Target="../tags/tag171.xml"/><Relationship Id="rId5" Type="http://schemas.openxmlformats.org/officeDocument/2006/relationships/tags" Target="../tags/tag170.xml"/><Relationship Id="rId10" Type="http://schemas.openxmlformats.org/officeDocument/2006/relationships/image" Target="../media/image5.svg"/><Relationship Id="rId4" Type="http://schemas.openxmlformats.org/officeDocument/2006/relationships/tags" Target="../tags/tag169.xml"/><Relationship Id="rId9" Type="http://schemas.openxmlformats.org/officeDocument/2006/relationships/image" Target="../media/image1.emf"/></Relationships>
</file>

<file path=ppt/slideLayouts/_rels/slideLayout27.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174.xml"/><Relationship Id="rId7" Type="http://schemas.openxmlformats.org/officeDocument/2006/relationships/slideMaster" Target="../slideMasters/slideMaster1.xml"/><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tags" Target="../tags/tag177.xml"/><Relationship Id="rId5" Type="http://schemas.openxmlformats.org/officeDocument/2006/relationships/tags" Target="../tags/tag176.xml"/><Relationship Id="rId10" Type="http://schemas.openxmlformats.org/officeDocument/2006/relationships/image" Target="../media/image5.svg"/><Relationship Id="rId4" Type="http://schemas.openxmlformats.org/officeDocument/2006/relationships/tags" Target="../tags/tag175.xml"/><Relationship Id="rId9" Type="http://schemas.openxmlformats.org/officeDocument/2006/relationships/image" Target="../media/image15.emf"/></Relationships>
</file>

<file path=ppt/slideLayouts/_rels/slideLayout28.xml.rels><?xml version="1.0" encoding="UTF-8" standalone="yes"?>
<Relationships xmlns="http://schemas.openxmlformats.org/package/2006/relationships"><Relationship Id="rId8" Type="http://schemas.openxmlformats.org/officeDocument/2006/relationships/tags" Target="../tags/tag185.xml"/><Relationship Id="rId13" Type="http://schemas.openxmlformats.org/officeDocument/2006/relationships/image" Target="../media/image5.svg"/><Relationship Id="rId3" Type="http://schemas.openxmlformats.org/officeDocument/2006/relationships/tags" Target="../tags/tag180.xml"/><Relationship Id="rId7" Type="http://schemas.openxmlformats.org/officeDocument/2006/relationships/tags" Target="../tags/tag184.xml"/><Relationship Id="rId12" Type="http://schemas.openxmlformats.org/officeDocument/2006/relationships/image" Target="../media/image1.emf"/><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tags" Target="../tags/tag183.xml"/><Relationship Id="rId11" Type="http://schemas.openxmlformats.org/officeDocument/2006/relationships/oleObject" Target="../embeddings/oleObject8.bin"/><Relationship Id="rId5" Type="http://schemas.openxmlformats.org/officeDocument/2006/relationships/tags" Target="../tags/tag182.xml"/><Relationship Id="rId10" Type="http://schemas.openxmlformats.org/officeDocument/2006/relationships/slideMaster" Target="../slideMasters/slideMaster1.xml"/><Relationship Id="rId4" Type="http://schemas.openxmlformats.org/officeDocument/2006/relationships/tags" Target="../tags/tag181.xml"/><Relationship Id="rId9" Type="http://schemas.openxmlformats.org/officeDocument/2006/relationships/tags" Target="../tags/tag186.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Master" Target="../slideMasters/slideMaster1.xml"/><Relationship Id="rId1" Type="http://schemas.openxmlformats.org/officeDocument/2006/relationships/tags" Target="../tags/tag187.xml"/><Relationship Id="rId4" Type="http://schemas.openxmlformats.org/officeDocument/2006/relationships/image" Target="../media/image19.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33.xml"/><Relationship Id="rId7" Type="http://schemas.openxmlformats.org/officeDocument/2006/relationships/oleObject" Target="../embeddings/oleObject2.bin"/><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slideMaster" Target="../slideMasters/slideMaster1.xml"/><Relationship Id="rId5" Type="http://schemas.openxmlformats.org/officeDocument/2006/relationships/tags" Target="../tags/tag35.xml"/><Relationship Id="rId10" Type="http://schemas.openxmlformats.org/officeDocument/2006/relationships/image" Target="../media/image5.svg"/><Relationship Id="rId4" Type="http://schemas.openxmlformats.org/officeDocument/2006/relationships/tags" Target="../tags/tag34.xml"/><Relationship Id="rId9"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190.xml"/><Relationship Id="rId7" Type="http://schemas.openxmlformats.org/officeDocument/2006/relationships/slideMaster" Target="../slideMasters/slideMaster1.xml"/><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tags" Target="../tags/tag193.xml"/><Relationship Id="rId11" Type="http://schemas.openxmlformats.org/officeDocument/2006/relationships/image" Target="../media/image20.svg"/><Relationship Id="rId5" Type="http://schemas.openxmlformats.org/officeDocument/2006/relationships/tags" Target="../tags/tag192.xml"/><Relationship Id="rId10" Type="http://schemas.openxmlformats.org/officeDocument/2006/relationships/image" Target="../media/image17.svg"/><Relationship Id="rId4" Type="http://schemas.openxmlformats.org/officeDocument/2006/relationships/tags" Target="../tags/tag191.xml"/><Relationship Id="rId9" Type="http://schemas.openxmlformats.org/officeDocument/2006/relationships/image" Target="../media/image1.emf"/></Relationships>
</file>

<file path=ppt/slideLayouts/_rels/slideLayout31.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196.xml"/><Relationship Id="rId7" Type="http://schemas.openxmlformats.org/officeDocument/2006/relationships/slideMaster" Target="../slideMasters/slideMaster1.xml"/><Relationship Id="rId2" Type="http://schemas.openxmlformats.org/officeDocument/2006/relationships/tags" Target="../tags/tag195.xml"/><Relationship Id="rId1" Type="http://schemas.openxmlformats.org/officeDocument/2006/relationships/tags" Target="../tags/tag194.xml"/><Relationship Id="rId6" Type="http://schemas.openxmlformats.org/officeDocument/2006/relationships/tags" Target="../tags/tag199.xml"/><Relationship Id="rId11" Type="http://schemas.openxmlformats.org/officeDocument/2006/relationships/image" Target="../media/image21.svg"/><Relationship Id="rId5" Type="http://schemas.openxmlformats.org/officeDocument/2006/relationships/tags" Target="../tags/tag198.xml"/><Relationship Id="rId10" Type="http://schemas.openxmlformats.org/officeDocument/2006/relationships/image" Target="../media/image17.svg"/><Relationship Id="rId4" Type="http://schemas.openxmlformats.org/officeDocument/2006/relationships/tags" Target="../tags/tag197.xml"/><Relationship Id="rId9" Type="http://schemas.openxmlformats.org/officeDocument/2006/relationships/image" Target="../media/image1.emf"/></Relationships>
</file>

<file path=ppt/slideLayouts/_rels/slideLayout32.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202.xml"/><Relationship Id="rId7" Type="http://schemas.openxmlformats.org/officeDocument/2006/relationships/slideMaster" Target="../slideMasters/slideMaster1.xml"/><Relationship Id="rId2" Type="http://schemas.openxmlformats.org/officeDocument/2006/relationships/tags" Target="../tags/tag201.xml"/><Relationship Id="rId1" Type="http://schemas.openxmlformats.org/officeDocument/2006/relationships/tags" Target="../tags/tag200.xml"/><Relationship Id="rId6" Type="http://schemas.openxmlformats.org/officeDocument/2006/relationships/tags" Target="../tags/tag205.xml"/><Relationship Id="rId11" Type="http://schemas.openxmlformats.org/officeDocument/2006/relationships/image" Target="../media/image22.svg"/><Relationship Id="rId5" Type="http://schemas.openxmlformats.org/officeDocument/2006/relationships/tags" Target="../tags/tag204.xml"/><Relationship Id="rId10" Type="http://schemas.openxmlformats.org/officeDocument/2006/relationships/image" Target="../media/image17.svg"/><Relationship Id="rId4" Type="http://schemas.openxmlformats.org/officeDocument/2006/relationships/tags" Target="../tags/tag203.xml"/><Relationship Id="rId9" Type="http://schemas.openxmlformats.org/officeDocument/2006/relationships/image" Target="../media/image1.emf"/></Relationships>
</file>

<file path=ppt/slideLayouts/_rels/slideLayout33.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208.xml"/><Relationship Id="rId7" Type="http://schemas.openxmlformats.org/officeDocument/2006/relationships/slideMaster" Target="../slideMasters/slideMaster1.xml"/><Relationship Id="rId2" Type="http://schemas.openxmlformats.org/officeDocument/2006/relationships/tags" Target="../tags/tag207.xml"/><Relationship Id="rId1" Type="http://schemas.openxmlformats.org/officeDocument/2006/relationships/tags" Target="../tags/tag206.xml"/><Relationship Id="rId6" Type="http://schemas.openxmlformats.org/officeDocument/2006/relationships/tags" Target="../tags/tag211.xml"/><Relationship Id="rId11" Type="http://schemas.openxmlformats.org/officeDocument/2006/relationships/image" Target="../media/image23.svg"/><Relationship Id="rId5" Type="http://schemas.openxmlformats.org/officeDocument/2006/relationships/tags" Target="../tags/tag210.xml"/><Relationship Id="rId10" Type="http://schemas.openxmlformats.org/officeDocument/2006/relationships/image" Target="../media/image17.svg"/><Relationship Id="rId4" Type="http://schemas.openxmlformats.org/officeDocument/2006/relationships/tags" Target="../tags/tag209.xml"/><Relationship Id="rId9" Type="http://schemas.openxmlformats.org/officeDocument/2006/relationships/image" Target="../media/image1.emf"/></Relationships>
</file>

<file path=ppt/slideLayouts/_rels/slideLayout34.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214.xml"/><Relationship Id="rId7" Type="http://schemas.openxmlformats.org/officeDocument/2006/relationships/slideMaster" Target="../slideMasters/slideMaster1.xml"/><Relationship Id="rId2" Type="http://schemas.openxmlformats.org/officeDocument/2006/relationships/tags" Target="../tags/tag213.xml"/><Relationship Id="rId1" Type="http://schemas.openxmlformats.org/officeDocument/2006/relationships/tags" Target="../tags/tag212.xml"/><Relationship Id="rId6" Type="http://schemas.openxmlformats.org/officeDocument/2006/relationships/tags" Target="../tags/tag217.xml"/><Relationship Id="rId11" Type="http://schemas.openxmlformats.org/officeDocument/2006/relationships/image" Target="../media/image24.svg"/><Relationship Id="rId5" Type="http://schemas.openxmlformats.org/officeDocument/2006/relationships/tags" Target="../tags/tag216.xml"/><Relationship Id="rId10" Type="http://schemas.openxmlformats.org/officeDocument/2006/relationships/image" Target="../media/image17.svg"/><Relationship Id="rId4" Type="http://schemas.openxmlformats.org/officeDocument/2006/relationships/tags" Target="../tags/tag215.xml"/><Relationship Id="rId9" Type="http://schemas.openxmlformats.org/officeDocument/2006/relationships/image" Target="../media/image1.emf"/></Relationships>
</file>

<file path=ppt/slideLayouts/_rels/slideLayout35.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220.xml"/><Relationship Id="rId7" Type="http://schemas.openxmlformats.org/officeDocument/2006/relationships/slideMaster" Target="../slideMasters/slideMaster1.xml"/><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tags" Target="../tags/tag223.xml"/><Relationship Id="rId11" Type="http://schemas.openxmlformats.org/officeDocument/2006/relationships/image" Target="../media/image25.svg"/><Relationship Id="rId5" Type="http://schemas.openxmlformats.org/officeDocument/2006/relationships/tags" Target="../tags/tag222.xml"/><Relationship Id="rId10" Type="http://schemas.openxmlformats.org/officeDocument/2006/relationships/image" Target="../media/image17.svg"/><Relationship Id="rId4" Type="http://schemas.openxmlformats.org/officeDocument/2006/relationships/tags" Target="../tags/tag221.xml"/><Relationship Id="rId9" Type="http://schemas.openxmlformats.org/officeDocument/2006/relationships/image" Target="../media/image1.emf"/></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224.xml"/><Relationship Id="rId4" Type="http://schemas.openxmlformats.org/officeDocument/2006/relationships/image" Target="../media/image26.emf"/></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227.xml"/><Relationship Id="rId7" Type="http://schemas.openxmlformats.org/officeDocument/2006/relationships/oleObject" Target="../embeddings/oleObject10.bin"/><Relationship Id="rId2" Type="http://schemas.openxmlformats.org/officeDocument/2006/relationships/tags" Target="../tags/tag226.xml"/><Relationship Id="rId1" Type="http://schemas.openxmlformats.org/officeDocument/2006/relationships/tags" Target="../tags/tag225.xml"/><Relationship Id="rId6" Type="http://schemas.openxmlformats.org/officeDocument/2006/relationships/slideMaster" Target="../slideMasters/slideMaster1.xml"/><Relationship Id="rId5" Type="http://schemas.openxmlformats.org/officeDocument/2006/relationships/tags" Target="../tags/tag229.xml"/><Relationship Id="rId4" Type="http://schemas.openxmlformats.org/officeDocument/2006/relationships/tags" Target="../tags/tag228.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38.xml"/><Relationship Id="rId7" Type="http://schemas.openxmlformats.org/officeDocument/2006/relationships/oleObject" Target="../embeddings/oleObject2.bin"/><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slideMaster" Target="../slideMasters/slideMaster1.xml"/><Relationship Id="rId5" Type="http://schemas.openxmlformats.org/officeDocument/2006/relationships/tags" Target="../tags/tag40.xml"/><Relationship Id="rId10" Type="http://schemas.openxmlformats.org/officeDocument/2006/relationships/image" Target="../media/image5.svg"/><Relationship Id="rId4" Type="http://schemas.openxmlformats.org/officeDocument/2006/relationships/tags" Target="../tags/tag39.xml"/><Relationship Id="rId9" Type="http://schemas.openxmlformats.org/officeDocument/2006/relationships/image" Target="../media/image8.svg"/></Relationships>
</file>

<file path=ppt/slideLayouts/_rels/slideLayout40.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232.xml"/><Relationship Id="rId7" Type="http://schemas.openxmlformats.org/officeDocument/2006/relationships/tags" Target="../tags/tag236.xml"/><Relationship Id="rId2" Type="http://schemas.openxmlformats.org/officeDocument/2006/relationships/tags" Target="../tags/tag231.xml"/><Relationship Id="rId1" Type="http://schemas.openxmlformats.org/officeDocument/2006/relationships/tags" Target="../tags/tag230.xml"/><Relationship Id="rId6" Type="http://schemas.openxmlformats.org/officeDocument/2006/relationships/tags" Target="../tags/tag235.xml"/><Relationship Id="rId5" Type="http://schemas.openxmlformats.org/officeDocument/2006/relationships/tags" Target="../tags/tag234.xml"/><Relationship Id="rId10" Type="http://schemas.openxmlformats.org/officeDocument/2006/relationships/image" Target="../media/image1.emf"/><Relationship Id="rId4" Type="http://schemas.openxmlformats.org/officeDocument/2006/relationships/tags" Target="../tags/tag233.xml"/><Relationship Id="rId9" Type="http://schemas.openxmlformats.org/officeDocument/2006/relationships/oleObject" Target="../embeddings/oleObject3.bin"/></Relationships>
</file>

<file path=ppt/slideLayouts/_rels/slideLayout41.xml.rels><?xml version="1.0" encoding="UTF-8" standalone="yes"?>
<Relationships xmlns="http://schemas.openxmlformats.org/package/2006/relationships"><Relationship Id="rId8" Type="http://schemas.openxmlformats.org/officeDocument/2006/relationships/tags" Target="../tags/tag244.xml"/><Relationship Id="rId13" Type="http://schemas.openxmlformats.org/officeDocument/2006/relationships/image" Target="../media/image27.svg"/><Relationship Id="rId3" Type="http://schemas.openxmlformats.org/officeDocument/2006/relationships/tags" Target="../tags/tag239.xml"/><Relationship Id="rId7" Type="http://schemas.openxmlformats.org/officeDocument/2006/relationships/tags" Target="../tags/tag243.xml"/><Relationship Id="rId12" Type="http://schemas.openxmlformats.org/officeDocument/2006/relationships/image" Target="../media/image17.svg"/><Relationship Id="rId2" Type="http://schemas.openxmlformats.org/officeDocument/2006/relationships/tags" Target="../tags/tag238.xml"/><Relationship Id="rId1" Type="http://schemas.openxmlformats.org/officeDocument/2006/relationships/tags" Target="../tags/tag237.xml"/><Relationship Id="rId6" Type="http://schemas.openxmlformats.org/officeDocument/2006/relationships/tags" Target="../tags/tag242.xml"/><Relationship Id="rId11" Type="http://schemas.openxmlformats.org/officeDocument/2006/relationships/image" Target="../media/image1.emf"/><Relationship Id="rId5" Type="http://schemas.openxmlformats.org/officeDocument/2006/relationships/tags" Target="../tags/tag241.xml"/><Relationship Id="rId10" Type="http://schemas.openxmlformats.org/officeDocument/2006/relationships/oleObject" Target="../embeddings/oleObject8.bin"/><Relationship Id="rId4" Type="http://schemas.openxmlformats.org/officeDocument/2006/relationships/tags" Target="../tags/tag240.xml"/><Relationship Id="rId9"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67.xml"/><Relationship Id="rId7" Type="http://schemas.openxmlformats.org/officeDocument/2006/relationships/oleObject" Target="../embeddings/oleObject11.bin"/><Relationship Id="rId2" Type="http://schemas.openxmlformats.org/officeDocument/2006/relationships/tags" Target="../tags/tag266.xml"/><Relationship Id="rId1" Type="http://schemas.openxmlformats.org/officeDocument/2006/relationships/tags" Target="../tags/tag265.xml"/><Relationship Id="rId6" Type="http://schemas.openxmlformats.org/officeDocument/2006/relationships/slideMaster" Target="../slideMasters/slideMaster2.xml"/><Relationship Id="rId5" Type="http://schemas.openxmlformats.org/officeDocument/2006/relationships/tags" Target="../tags/tag269.xml"/><Relationship Id="rId10" Type="http://schemas.openxmlformats.org/officeDocument/2006/relationships/image" Target="../media/image17.svg"/><Relationship Id="rId4" Type="http://schemas.openxmlformats.org/officeDocument/2006/relationships/tags" Target="../tags/tag268.xml"/><Relationship Id="rId9" Type="http://schemas.openxmlformats.org/officeDocument/2006/relationships/image" Target="../media/image28.svg"/></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tags" Target="../tags/tag272.xml"/><Relationship Id="rId7" Type="http://schemas.openxmlformats.org/officeDocument/2006/relationships/image" Target="../media/image1.emf"/><Relationship Id="rId2" Type="http://schemas.openxmlformats.org/officeDocument/2006/relationships/tags" Target="../tags/tag271.xml"/><Relationship Id="rId1" Type="http://schemas.openxmlformats.org/officeDocument/2006/relationships/tags" Target="../tags/tag270.xml"/><Relationship Id="rId6" Type="http://schemas.openxmlformats.org/officeDocument/2006/relationships/oleObject" Target="../embeddings/oleObject8.bin"/><Relationship Id="rId5" Type="http://schemas.openxmlformats.org/officeDocument/2006/relationships/slideMaster" Target="../slideMasters/slideMaster2.xml"/><Relationship Id="rId4" Type="http://schemas.openxmlformats.org/officeDocument/2006/relationships/tags" Target="../tags/tag273.xml"/></Relationships>
</file>

<file path=ppt/slideLayouts/_rels/slideLayout45.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276.xml"/><Relationship Id="rId7" Type="http://schemas.openxmlformats.org/officeDocument/2006/relationships/tags" Target="../tags/tag280.xml"/><Relationship Id="rId2" Type="http://schemas.openxmlformats.org/officeDocument/2006/relationships/tags" Target="../tags/tag275.xml"/><Relationship Id="rId1" Type="http://schemas.openxmlformats.org/officeDocument/2006/relationships/tags" Target="../tags/tag274.xml"/><Relationship Id="rId6" Type="http://schemas.openxmlformats.org/officeDocument/2006/relationships/tags" Target="../tags/tag279.xml"/><Relationship Id="rId11" Type="http://schemas.openxmlformats.org/officeDocument/2006/relationships/image" Target="../media/image17.svg"/><Relationship Id="rId5" Type="http://schemas.openxmlformats.org/officeDocument/2006/relationships/tags" Target="../tags/tag278.xml"/><Relationship Id="rId10" Type="http://schemas.openxmlformats.org/officeDocument/2006/relationships/image" Target="../media/image1.emf"/><Relationship Id="rId4" Type="http://schemas.openxmlformats.org/officeDocument/2006/relationships/tags" Target="../tags/tag277.xml"/><Relationship Id="rId9" Type="http://schemas.openxmlformats.org/officeDocument/2006/relationships/oleObject" Target="../embeddings/oleObject6.bin"/></Relationships>
</file>

<file path=ppt/slideLayouts/_rels/slideLayout46.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283.xml"/><Relationship Id="rId7" Type="http://schemas.openxmlformats.org/officeDocument/2006/relationships/tags" Target="../tags/tag287.xml"/><Relationship Id="rId2" Type="http://schemas.openxmlformats.org/officeDocument/2006/relationships/tags" Target="../tags/tag282.xml"/><Relationship Id="rId1" Type="http://schemas.openxmlformats.org/officeDocument/2006/relationships/tags" Target="../tags/tag281.xml"/><Relationship Id="rId6" Type="http://schemas.openxmlformats.org/officeDocument/2006/relationships/tags" Target="../tags/tag286.xml"/><Relationship Id="rId11" Type="http://schemas.openxmlformats.org/officeDocument/2006/relationships/image" Target="../media/image17.svg"/><Relationship Id="rId5" Type="http://schemas.openxmlformats.org/officeDocument/2006/relationships/tags" Target="../tags/tag285.xml"/><Relationship Id="rId10" Type="http://schemas.openxmlformats.org/officeDocument/2006/relationships/image" Target="../media/image1.emf"/><Relationship Id="rId4" Type="http://schemas.openxmlformats.org/officeDocument/2006/relationships/tags" Target="../tags/tag284.xml"/><Relationship Id="rId9" Type="http://schemas.openxmlformats.org/officeDocument/2006/relationships/oleObject" Target="../embeddings/oleObject7.bin"/></Relationships>
</file>

<file path=ppt/slideLayouts/_rels/slideLayout47.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290.xml"/><Relationship Id="rId7" Type="http://schemas.openxmlformats.org/officeDocument/2006/relationships/slideMaster" Target="../slideMasters/slideMaster2.xml"/><Relationship Id="rId2" Type="http://schemas.openxmlformats.org/officeDocument/2006/relationships/tags" Target="../tags/tag289.xml"/><Relationship Id="rId1" Type="http://schemas.openxmlformats.org/officeDocument/2006/relationships/tags" Target="../tags/tag288.xml"/><Relationship Id="rId6" Type="http://schemas.openxmlformats.org/officeDocument/2006/relationships/tags" Target="../tags/tag293.xml"/><Relationship Id="rId5" Type="http://schemas.openxmlformats.org/officeDocument/2006/relationships/tags" Target="../tags/tag292.xml"/><Relationship Id="rId10" Type="http://schemas.openxmlformats.org/officeDocument/2006/relationships/image" Target="../media/image17.svg"/><Relationship Id="rId4" Type="http://schemas.openxmlformats.org/officeDocument/2006/relationships/tags" Target="../tags/tag291.xml"/><Relationship Id="rId9" Type="http://schemas.openxmlformats.org/officeDocument/2006/relationships/image" Target="../media/image1.emf"/></Relationships>
</file>

<file path=ppt/slideLayouts/_rels/slideLayout48.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296.xml"/><Relationship Id="rId7" Type="http://schemas.openxmlformats.org/officeDocument/2006/relationships/slideMaster" Target="../slideMasters/slideMaster2.xml"/><Relationship Id="rId2" Type="http://schemas.openxmlformats.org/officeDocument/2006/relationships/tags" Target="../tags/tag295.xml"/><Relationship Id="rId1" Type="http://schemas.openxmlformats.org/officeDocument/2006/relationships/tags" Target="../tags/tag294.xml"/><Relationship Id="rId6" Type="http://schemas.openxmlformats.org/officeDocument/2006/relationships/tags" Target="../tags/tag299.xml"/><Relationship Id="rId5" Type="http://schemas.openxmlformats.org/officeDocument/2006/relationships/tags" Target="../tags/tag298.xml"/><Relationship Id="rId10" Type="http://schemas.openxmlformats.org/officeDocument/2006/relationships/image" Target="../media/image17.svg"/><Relationship Id="rId4" Type="http://schemas.openxmlformats.org/officeDocument/2006/relationships/tags" Target="../tags/tag297.xml"/><Relationship Id="rId9" Type="http://schemas.openxmlformats.org/officeDocument/2006/relationships/image" Target="../media/image1.emf"/></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302.xml"/><Relationship Id="rId7" Type="http://schemas.openxmlformats.org/officeDocument/2006/relationships/oleObject" Target="../embeddings/oleObject8.bin"/><Relationship Id="rId2" Type="http://schemas.openxmlformats.org/officeDocument/2006/relationships/tags" Target="../tags/tag301.xml"/><Relationship Id="rId1" Type="http://schemas.openxmlformats.org/officeDocument/2006/relationships/tags" Target="../tags/tag300.xml"/><Relationship Id="rId6" Type="http://schemas.openxmlformats.org/officeDocument/2006/relationships/slideMaster" Target="../slideMasters/slideMaster2.xml"/><Relationship Id="rId5" Type="http://schemas.openxmlformats.org/officeDocument/2006/relationships/tags" Target="../tags/tag304.xml"/><Relationship Id="rId4" Type="http://schemas.openxmlformats.org/officeDocument/2006/relationships/tags" Target="../tags/tag303.xml"/><Relationship Id="rId9" Type="http://schemas.openxmlformats.org/officeDocument/2006/relationships/image" Target="../media/image17.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43.xml"/><Relationship Id="rId7" Type="http://schemas.openxmlformats.org/officeDocument/2006/relationships/oleObject" Target="../embeddings/oleObject2.bin"/><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slideMaster" Target="../slideMasters/slideMaster1.xml"/><Relationship Id="rId5" Type="http://schemas.openxmlformats.org/officeDocument/2006/relationships/tags" Target="../tags/tag45.xml"/><Relationship Id="rId10" Type="http://schemas.openxmlformats.org/officeDocument/2006/relationships/image" Target="../media/image5.svg"/><Relationship Id="rId4" Type="http://schemas.openxmlformats.org/officeDocument/2006/relationships/tags" Target="../tags/tag44.xml"/><Relationship Id="rId9" Type="http://schemas.openxmlformats.org/officeDocument/2006/relationships/image" Target="../media/image9.sv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307.xml"/><Relationship Id="rId7" Type="http://schemas.openxmlformats.org/officeDocument/2006/relationships/oleObject" Target="../embeddings/oleObject8.bin"/><Relationship Id="rId2" Type="http://schemas.openxmlformats.org/officeDocument/2006/relationships/tags" Target="../tags/tag306.xml"/><Relationship Id="rId1" Type="http://schemas.openxmlformats.org/officeDocument/2006/relationships/tags" Target="../tags/tag305.xml"/><Relationship Id="rId6" Type="http://schemas.openxmlformats.org/officeDocument/2006/relationships/slideMaster" Target="../slideMasters/slideMaster2.xml"/><Relationship Id="rId5" Type="http://schemas.openxmlformats.org/officeDocument/2006/relationships/tags" Target="../tags/tag309.xml"/><Relationship Id="rId10" Type="http://schemas.openxmlformats.org/officeDocument/2006/relationships/image" Target="../media/image17.svg"/><Relationship Id="rId4" Type="http://schemas.openxmlformats.org/officeDocument/2006/relationships/tags" Target="../tags/tag308.xml"/><Relationship Id="rId9" Type="http://schemas.openxmlformats.org/officeDocument/2006/relationships/image" Target="../media/image29.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312.xml"/><Relationship Id="rId7" Type="http://schemas.openxmlformats.org/officeDocument/2006/relationships/oleObject" Target="../embeddings/oleObject8.bin"/><Relationship Id="rId2" Type="http://schemas.openxmlformats.org/officeDocument/2006/relationships/tags" Target="../tags/tag311.xml"/><Relationship Id="rId1" Type="http://schemas.openxmlformats.org/officeDocument/2006/relationships/tags" Target="../tags/tag310.xml"/><Relationship Id="rId6" Type="http://schemas.openxmlformats.org/officeDocument/2006/relationships/slideMaster" Target="../slideMasters/slideMaster2.xml"/><Relationship Id="rId5" Type="http://schemas.openxmlformats.org/officeDocument/2006/relationships/tags" Target="../tags/tag314.xml"/><Relationship Id="rId10" Type="http://schemas.openxmlformats.org/officeDocument/2006/relationships/image" Target="../media/image17.svg"/><Relationship Id="rId4" Type="http://schemas.openxmlformats.org/officeDocument/2006/relationships/tags" Target="../tags/tag313.xml"/><Relationship Id="rId9" Type="http://schemas.openxmlformats.org/officeDocument/2006/relationships/image" Target="../media/image30.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317.xml"/><Relationship Id="rId7" Type="http://schemas.openxmlformats.org/officeDocument/2006/relationships/oleObject" Target="../embeddings/oleObject8.bin"/><Relationship Id="rId2" Type="http://schemas.openxmlformats.org/officeDocument/2006/relationships/tags" Target="../tags/tag316.xml"/><Relationship Id="rId1" Type="http://schemas.openxmlformats.org/officeDocument/2006/relationships/tags" Target="../tags/tag315.xml"/><Relationship Id="rId6" Type="http://schemas.openxmlformats.org/officeDocument/2006/relationships/slideMaster" Target="../slideMasters/slideMaster2.xml"/><Relationship Id="rId5" Type="http://schemas.openxmlformats.org/officeDocument/2006/relationships/tags" Target="../tags/tag319.xml"/><Relationship Id="rId10" Type="http://schemas.openxmlformats.org/officeDocument/2006/relationships/image" Target="../media/image17.svg"/><Relationship Id="rId4" Type="http://schemas.openxmlformats.org/officeDocument/2006/relationships/tags" Target="../tags/tag318.xml"/><Relationship Id="rId9" Type="http://schemas.openxmlformats.org/officeDocument/2006/relationships/image" Target="../media/image31.png"/></Relationships>
</file>

<file path=ppt/slideLayouts/_rels/slideLayout5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322.xml"/><Relationship Id="rId7" Type="http://schemas.openxmlformats.org/officeDocument/2006/relationships/oleObject" Target="../embeddings/oleObject8.bin"/><Relationship Id="rId2" Type="http://schemas.openxmlformats.org/officeDocument/2006/relationships/tags" Target="../tags/tag321.xml"/><Relationship Id="rId1" Type="http://schemas.openxmlformats.org/officeDocument/2006/relationships/tags" Target="../tags/tag320.xml"/><Relationship Id="rId6" Type="http://schemas.openxmlformats.org/officeDocument/2006/relationships/slideMaster" Target="../slideMasters/slideMaster2.xml"/><Relationship Id="rId5" Type="http://schemas.openxmlformats.org/officeDocument/2006/relationships/tags" Target="../tags/tag324.xml"/><Relationship Id="rId10" Type="http://schemas.openxmlformats.org/officeDocument/2006/relationships/image" Target="../media/image17.svg"/><Relationship Id="rId4" Type="http://schemas.openxmlformats.org/officeDocument/2006/relationships/tags" Target="../tags/tag323.xml"/><Relationship Id="rId9" Type="http://schemas.openxmlformats.org/officeDocument/2006/relationships/image" Target="../media/image32.png"/></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327.xml"/><Relationship Id="rId7" Type="http://schemas.openxmlformats.org/officeDocument/2006/relationships/image" Target="../media/image1.emf"/><Relationship Id="rId2" Type="http://schemas.openxmlformats.org/officeDocument/2006/relationships/tags" Target="../tags/tag326.xml"/><Relationship Id="rId1" Type="http://schemas.openxmlformats.org/officeDocument/2006/relationships/tags" Target="../tags/tag325.xml"/><Relationship Id="rId6" Type="http://schemas.openxmlformats.org/officeDocument/2006/relationships/oleObject" Target="../embeddings/oleObject8.bin"/><Relationship Id="rId5" Type="http://schemas.openxmlformats.org/officeDocument/2006/relationships/slideMaster" Target="../slideMasters/slideMaster2.xml"/><Relationship Id="rId4" Type="http://schemas.openxmlformats.org/officeDocument/2006/relationships/tags" Target="../tags/tag328.xml"/><Relationship Id="rId9" Type="http://schemas.openxmlformats.org/officeDocument/2006/relationships/image" Target="../media/image17.svg"/></Relationships>
</file>

<file path=ppt/slideLayouts/_rels/slideLayout5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tags" Target="../tags/tag331.xml"/><Relationship Id="rId7" Type="http://schemas.openxmlformats.org/officeDocument/2006/relationships/image" Target="../media/image1.emf"/><Relationship Id="rId2" Type="http://schemas.openxmlformats.org/officeDocument/2006/relationships/tags" Target="../tags/tag330.xml"/><Relationship Id="rId1" Type="http://schemas.openxmlformats.org/officeDocument/2006/relationships/tags" Target="../tags/tag329.xml"/><Relationship Id="rId6" Type="http://schemas.openxmlformats.org/officeDocument/2006/relationships/oleObject" Target="../embeddings/oleObject8.bin"/><Relationship Id="rId5" Type="http://schemas.openxmlformats.org/officeDocument/2006/relationships/slideMaster" Target="../slideMasters/slideMaster2.xml"/><Relationship Id="rId4" Type="http://schemas.openxmlformats.org/officeDocument/2006/relationships/tags" Target="../tags/tag332.xml"/><Relationship Id="rId9" Type="http://schemas.openxmlformats.org/officeDocument/2006/relationships/image" Target="../media/image17.sv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tags" Target="../tags/tag335.xml"/><Relationship Id="rId7" Type="http://schemas.openxmlformats.org/officeDocument/2006/relationships/image" Target="../media/image1.emf"/><Relationship Id="rId2" Type="http://schemas.openxmlformats.org/officeDocument/2006/relationships/tags" Target="../tags/tag334.xml"/><Relationship Id="rId1" Type="http://schemas.openxmlformats.org/officeDocument/2006/relationships/tags" Target="../tags/tag333.xml"/><Relationship Id="rId6" Type="http://schemas.openxmlformats.org/officeDocument/2006/relationships/oleObject" Target="../embeddings/oleObject8.bin"/><Relationship Id="rId5" Type="http://schemas.openxmlformats.org/officeDocument/2006/relationships/slideMaster" Target="../slideMasters/slideMaster2.xml"/><Relationship Id="rId4" Type="http://schemas.openxmlformats.org/officeDocument/2006/relationships/tags" Target="../tags/tag336.xml"/><Relationship Id="rId9" Type="http://schemas.openxmlformats.org/officeDocument/2006/relationships/image" Target="../media/image17.sv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339.xml"/><Relationship Id="rId7" Type="http://schemas.openxmlformats.org/officeDocument/2006/relationships/image" Target="../media/image1.emf"/><Relationship Id="rId2" Type="http://schemas.openxmlformats.org/officeDocument/2006/relationships/tags" Target="../tags/tag338.xml"/><Relationship Id="rId1" Type="http://schemas.openxmlformats.org/officeDocument/2006/relationships/tags" Target="../tags/tag337.xml"/><Relationship Id="rId6" Type="http://schemas.openxmlformats.org/officeDocument/2006/relationships/oleObject" Target="../embeddings/oleObject8.bin"/><Relationship Id="rId5" Type="http://schemas.openxmlformats.org/officeDocument/2006/relationships/slideMaster" Target="../slideMasters/slideMaster2.xml"/><Relationship Id="rId4" Type="http://schemas.openxmlformats.org/officeDocument/2006/relationships/tags" Target="../tags/tag340.xml"/><Relationship Id="rId9" Type="http://schemas.openxmlformats.org/officeDocument/2006/relationships/image" Target="../media/image17.svg"/></Relationships>
</file>

<file path=ppt/slideLayouts/_rels/slideLayout58.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343.xml"/><Relationship Id="rId7" Type="http://schemas.openxmlformats.org/officeDocument/2006/relationships/tags" Target="../tags/tag347.xml"/><Relationship Id="rId2" Type="http://schemas.openxmlformats.org/officeDocument/2006/relationships/tags" Target="../tags/tag342.xml"/><Relationship Id="rId1" Type="http://schemas.openxmlformats.org/officeDocument/2006/relationships/tags" Target="../tags/tag341.xml"/><Relationship Id="rId6" Type="http://schemas.openxmlformats.org/officeDocument/2006/relationships/tags" Target="../tags/tag346.xml"/><Relationship Id="rId11" Type="http://schemas.openxmlformats.org/officeDocument/2006/relationships/image" Target="../media/image17.svg"/><Relationship Id="rId5" Type="http://schemas.openxmlformats.org/officeDocument/2006/relationships/tags" Target="../tags/tag345.xml"/><Relationship Id="rId10" Type="http://schemas.openxmlformats.org/officeDocument/2006/relationships/image" Target="../media/image1.emf"/><Relationship Id="rId4" Type="http://schemas.openxmlformats.org/officeDocument/2006/relationships/tags" Target="../tags/tag344.xml"/><Relationship Id="rId9" Type="http://schemas.openxmlformats.org/officeDocument/2006/relationships/oleObject" Target="../embeddings/oleObject7.bin"/></Relationships>
</file>

<file path=ppt/slideLayouts/_rels/slideLayout59.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350.xml"/><Relationship Id="rId7" Type="http://schemas.openxmlformats.org/officeDocument/2006/relationships/slideMaster" Target="../slideMasters/slideMaster2.xml"/><Relationship Id="rId2" Type="http://schemas.openxmlformats.org/officeDocument/2006/relationships/tags" Target="../tags/tag349.xml"/><Relationship Id="rId1" Type="http://schemas.openxmlformats.org/officeDocument/2006/relationships/tags" Target="../tags/tag348.xml"/><Relationship Id="rId6" Type="http://schemas.openxmlformats.org/officeDocument/2006/relationships/tags" Target="../tags/tag353.xml"/><Relationship Id="rId11" Type="http://schemas.openxmlformats.org/officeDocument/2006/relationships/image" Target="../media/image33.svg"/><Relationship Id="rId5" Type="http://schemas.openxmlformats.org/officeDocument/2006/relationships/tags" Target="../tags/tag352.xml"/><Relationship Id="rId10" Type="http://schemas.openxmlformats.org/officeDocument/2006/relationships/image" Target="../media/image17.svg"/><Relationship Id="rId4" Type="http://schemas.openxmlformats.org/officeDocument/2006/relationships/tags" Target="../tags/tag351.xml"/><Relationship Id="rId9" Type="http://schemas.openxmlformats.org/officeDocument/2006/relationships/image" Target="../media/image15.emf"/></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48.xml"/><Relationship Id="rId7" Type="http://schemas.openxmlformats.org/officeDocument/2006/relationships/oleObject" Target="../embeddings/oleObject2.bin"/><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slideMaster" Target="../slideMasters/slideMaster1.xml"/><Relationship Id="rId5" Type="http://schemas.openxmlformats.org/officeDocument/2006/relationships/tags" Target="../tags/tag50.xml"/><Relationship Id="rId10" Type="http://schemas.openxmlformats.org/officeDocument/2006/relationships/image" Target="../media/image5.svg"/><Relationship Id="rId4" Type="http://schemas.openxmlformats.org/officeDocument/2006/relationships/tags" Target="../tags/tag49.xml"/><Relationship Id="rId9" Type="http://schemas.openxmlformats.org/officeDocument/2006/relationships/image" Target="../media/image10.svg"/></Relationships>
</file>

<file path=ppt/slideLayouts/_rels/slideLayout60.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356.xml"/><Relationship Id="rId7" Type="http://schemas.openxmlformats.org/officeDocument/2006/relationships/slideMaster" Target="../slideMasters/slideMaster2.xml"/><Relationship Id="rId2" Type="http://schemas.openxmlformats.org/officeDocument/2006/relationships/tags" Target="../tags/tag355.xml"/><Relationship Id="rId1" Type="http://schemas.openxmlformats.org/officeDocument/2006/relationships/tags" Target="../tags/tag354.xml"/><Relationship Id="rId6" Type="http://schemas.openxmlformats.org/officeDocument/2006/relationships/tags" Target="../tags/tag359.xml"/><Relationship Id="rId11" Type="http://schemas.openxmlformats.org/officeDocument/2006/relationships/image" Target="../media/image34.svg"/><Relationship Id="rId5" Type="http://schemas.openxmlformats.org/officeDocument/2006/relationships/tags" Target="../tags/tag358.xml"/><Relationship Id="rId10" Type="http://schemas.openxmlformats.org/officeDocument/2006/relationships/image" Target="../media/image17.svg"/><Relationship Id="rId4" Type="http://schemas.openxmlformats.org/officeDocument/2006/relationships/tags" Target="../tags/tag357.xml"/><Relationship Id="rId9" Type="http://schemas.openxmlformats.org/officeDocument/2006/relationships/image" Target="../media/image15.emf"/></Relationships>
</file>

<file path=ppt/slideLayouts/_rels/slideLayout61.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362.xml"/><Relationship Id="rId7" Type="http://schemas.openxmlformats.org/officeDocument/2006/relationships/slideMaster" Target="../slideMasters/slideMaster2.xml"/><Relationship Id="rId2" Type="http://schemas.openxmlformats.org/officeDocument/2006/relationships/tags" Target="../tags/tag361.xml"/><Relationship Id="rId1" Type="http://schemas.openxmlformats.org/officeDocument/2006/relationships/tags" Target="../tags/tag360.xml"/><Relationship Id="rId6" Type="http://schemas.openxmlformats.org/officeDocument/2006/relationships/tags" Target="../tags/tag365.xml"/><Relationship Id="rId11" Type="http://schemas.openxmlformats.org/officeDocument/2006/relationships/image" Target="../media/image35.svg"/><Relationship Id="rId5" Type="http://schemas.openxmlformats.org/officeDocument/2006/relationships/tags" Target="../tags/tag364.xml"/><Relationship Id="rId10" Type="http://schemas.openxmlformats.org/officeDocument/2006/relationships/image" Target="../media/image17.svg"/><Relationship Id="rId4" Type="http://schemas.openxmlformats.org/officeDocument/2006/relationships/tags" Target="../tags/tag363.xml"/><Relationship Id="rId9" Type="http://schemas.openxmlformats.org/officeDocument/2006/relationships/image" Target="../media/image15.emf"/></Relationships>
</file>

<file path=ppt/slideLayouts/_rels/slideLayout62.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368.xml"/><Relationship Id="rId7" Type="http://schemas.openxmlformats.org/officeDocument/2006/relationships/slideMaster" Target="../slideMasters/slideMaster2.xml"/><Relationship Id="rId2" Type="http://schemas.openxmlformats.org/officeDocument/2006/relationships/tags" Target="../tags/tag367.xml"/><Relationship Id="rId1" Type="http://schemas.openxmlformats.org/officeDocument/2006/relationships/tags" Target="../tags/tag366.xml"/><Relationship Id="rId6" Type="http://schemas.openxmlformats.org/officeDocument/2006/relationships/tags" Target="../tags/tag371.xml"/><Relationship Id="rId11" Type="http://schemas.openxmlformats.org/officeDocument/2006/relationships/image" Target="../media/image36.svg"/><Relationship Id="rId5" Type="http://schemas.openxmlformats.org/officeDocument/2006/relationships/tags" Target="../tags/tag370.xml"/><Relationship Id="rId10" Type="http://schemas.openxmlformats.org/officeDocument/2006/relationships/image" Target="../media/image17.svg"/><Relationship Id="rId4" Type="http://schemas.openxmlformats.org/officeDocument/2006/relationships/tags" Target="../tags/tag369.xml"/><Relationship Id="rId9" Type="http://schemas.openxmlformats.org/officeDocument/2006/relationships/image" Target="../media/image15.emf"/></Relationships>
</file>

<file path=ppt/slideLayouts/_rels/slideLayout63.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374.xml"/><Relationship Id="rId7" Type="http://schemas.openxmlformats.org/officeDocument/2006/relationships/slideMaster" Target="../slideMasters/slideMaster2.xml"/><Relationship Id="rId2" Type="http://schemas.openxmlformats.org/officeDocument/2006/relationships/tags" Target="../tags/tag373.xml"/><Relationship Id="rId1" Type="http://schemas.openxmlformats.org/officeDocument/2006/relationships/tags" Target="../tags/tag372.xml"/><Relationship Id="rId6" Type="http://schemas.openxmlformats.org/officeDocument/2006/relationships/tags" Target="../tags/tag377.xml"/><Relationship Id="rId11" Type="http://schemas.openxmlformats.org/officeDocument/2006/relationships/image" Target="../media/image37.svg"/><Relationship Id="rId5" Type="http://schemas.openxmlformats.org/officeDocument/2006/relationships/tags" Target="../tags/tag376.xml"/><Relationship Id="rId10" Type="http://schemas.openxmlformats.org/officeDocument/2006/relationships/image" Target="../media/image17.svg"/><Relationship Id="rId4" Type="http://schemas.openxmlformats.org/officeDocument/2006/relationships/tags" Target="../tags/tag375.xml"/><Relationship Id="rId9" Type="http://schemas.openxmlformats.org/officeDocument/2006/relationships/image" Target="../media/image15.emf"/></Relationships>
</file>

<file path=ppt/slideLayouts/_rels/slideLayout64.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tags" Target="../tags/tag380.xml"/><Relationship Id="rId7" Type="http://schemas.openxmlformats.org/officeDocument/2006/relationships/slideMaster" Target="../slideMasters/slideMaster2.xml"/><Relationship Id="rId2" Type="http://schemas.openxmlformats.org/officeDocument/2006/relationships/tags" Target="../tags/tag379.xml"/><Relationship Id="rId1" Type="http://schemas.openxmlformats.org/officeDocument/2006/relationships/tags" Target="../tags/tag378.xml"/><Relationship Id="rId6" Type="http://schemas.openxmlformats.org/officeDocument/2006/relationships/tags" Target="../tags/tag383.xml"/><Relationship Id="rId11" Type="http://schemas.openxmlformats.org/officeDocument/2006/relationships/image" Target="../media/image38.svg"/><Relationship Id="rId5" Type="http://schemas.openxmlformats.org/officeDocument/2006/relationships/tags" Target="../tags/tag382.xml"/><Relationship Id="rId10" Type="http://schemas.openxmlformats.org/officeDocument/2006/relationships/image" Target="../media/image17.svg"/><Relationship Id="rId4" Type="http://schemas.openxmlformats.org/officeDocument/2006/relationships/tags" Target="../tags/tag381.xml"/><Relationship Id="rId9" Type="http://schemas.openxmlformats.org/officeDocument/2006/relationships/image" Target="../media/image15.emf"/></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386.xml"/><Relationship Id="rId7" Type="http://schemas.openxmlformats.org/officeDocument/2006/relationships/slideMaster" Target="../slideMasters/slideMaster2.xml"/><Relationship Id="rId2" Type="http://schemas.openxmlformats.org/officeDocument/2006/relationships/tags" Target="../tags/tag385.xml"/><Relationship Id="rId1" Type="http://schemas.openxmlformats.org/officeDocument/2006/relationships/tags" Target="../tags/tag384.xml"/><Relationship Id="rId6" Type="http://schemas.openxmlformats.org/officeDocument/2006/relationships/tags" Target="../tags/tag389.xml"/><Relationship Id="rId5" Type="http://schemas.openxmlformats.org/officeDocument/2006/relationships/tags" Target="../tags/tag388.xml"/><Relationship Id="rId10" Type="http://schemas.openxmlformats.org/officeDocument/2006/relationships/image" Target="../media/image5.svg"/><Relationship Id="rId4" Type="http://schemas.openxmlformats.org/officeDocument/2006/relationships/tags" Target="../tags/tag387.xml"/><Relationship Id="rId9" Type="http://schemas.openxmlformats.org/officeDocument/2006/relationships/image" Target="../media/image1.emf"/></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392.xml"/><Relationship Id="rId7" Type="http://schemas.openxmlformats.org/officeDocument/2006/relationships/oleObject" Target="../embeddings/oleObject3.bin"/><Relationship Id="rId2" Type="http://schemas.openxmlformats.org/officeDocument/2006/relationships/tags" Target="../tags/tag391.xml"/><Relationship Id="rId1" Type="http://schemas.openxmlformats.org/officeDocument/2006/relationships/tags" Target="../tags/tag390.xml"/><Relationship Id="rId6" Type="http://schemas.openxmlformats.org/officeDocument/2006/relationships/slideMaster" Target="../slideMasters/slideMaster2.xml"/><Relationship Id="rId5" Type="http://schemas.openxmlformats.org/officeDocument/2006/relationships/tags" Target="../tags/tag394.xml"/><Relationship Id="rId4" Type="http://schemas.openxmlformats.org/officeDocument/2006/relationships/tags" Target="../tags/tag393.xml"/><Relationship Id="rId9" Type="http://schemas.openxmlformats.org/officeDocument/2006/relationships/image" Target="../media/image5.svg"/></Relationships>
</file>

<file path=ppt/slideLayouts/_rels/slideLayout68.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397.xml"/><Relationship Id="rId7" Type="http://schemas.openxmlformats.org/officeDocument/2006/relationships/slideMaster" Target="../slideMasters/slideMaster2.xml"/><Relationship Id="rId2" Type="http://schemas.openxmlformats.org/officeDocument/2006/relationships/tags" Target="../tags/tag396.xml"/><Relationship Id="rId1" Type="http://schemas.openxmlformats.org/officeDocument/2006/relationships/tags" Target="../tags/tag395.xml"/><Relationship Id="rId6" Type="http://schemas.openxmlformats.org/officeDocument/2006/relationships/tags" Target="../tags/tag400.xml"/><Relationship Id="rId11" Type="http://schemas.openxmlformats.org/officeDocument/2006/relationships/image" Target="../media/image27.svg"/><Relationship Id="rId5" Type="http://schemas.openxmlformats.org/officeDocument/2006/relationships/tags" Target="../tags/tag399.xml"/><Relationship Id="rId10" Type="http://schemas.openxmlformats.org/officeDocument/2006/relationships/image" Target="../media/image17.svg"/><Relationship Id="rId4" Type="http://schemas.openxmlformats.org/officeDocument/2006/relationships/tags" Target="../tags/tag398.xml"/><Relationship Id="rId9" Type="http://schemas.openxmlformats.org/officeDocument/2006/relationships/image" Target="../media/image1.emf"/></Relationships>
</file>

<file path=ppt/slideLayouts/_rels/slideLayout69.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403.xml"/><Relationship Id="rId7" Type="http://schemas.openxmlformats.org/officeDocument/2006/relationships/slideMaster" Target="../slideMasters/slideMaster2.xml"/><Relationship Id="rId2" Type="http://schemas.openxmlformats.org/officeDocument/2006/relationships/tags" Target="../tags/tag402.xml"/><Relationship Id="rId1" Type="http://schemas.openxmlformats.org/officeDocument/2006/relationships/tags" Target="../tags/tag401.xml"/><Relationship Id="rId6" Type="http://schemas.openxmlformats.org/officeDocument/2006/relationships/tags" Target="../tags/tag406.xml"/><Relationship Id="rId11" Type="http://schemas.openxmlformats.org/officeDocument/2006/relationships/image" Target="../media/image39.svg"/><Relationship Id="rId5" Type="http://schemas.openxmlformats.org/officeDocument/2006/relationships/tags" Target="../tags/tag405.xml"/><Relationship Id="rId10" Type="http://schemas.openxmlformats.org/officeDocument/2006/relationships/image" Target="../media/image17.svg"/><Relationship Id="rId4" Type="http://schemas.openxmlformats.org/officeDocument/2006/relationships/tags" Target="../tags/tag404.xml"/><Relationship Id="rId9"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53.xml"/><Relationship Id="rId7" Type="http://schemas.openxmlformats.org/officeDocument/2006/relationships/slideMaster" Target="../slideMasters/slideMaster1.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tags" Target="../tags/tag56.xml"/><Relationship Id="rId11" Type="http://schemas.openxmlformats.org/officeDocument/2006/relationships/image" Target="../media/image11.png"/><Relationship Id="rId5" Type="http://schemas.openxmlformats.org/officeDocument/2006/relationships/tags" Target="../tags/tag55.xml"/><Relationship Id="rId10" Type="http://schemas.openxmlformats.org/officeDocument/2006/relationships/image" Target="../media/image5.svg"/><Relationship Id="rId4" Type="http://schemas.openxmlformats.org/officeDocument/2006/relationships/tags" Target="../tags/tag54.xml"/><Relationship Id="rId9" Type="http://schemas.openxmlformats.org/officeDocument/2006/relationships/image" Target="../media/image1.emf"/></Relationships>
</file>

<file path=ppt/slideLayouts/_rels/slideLayout70.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409.xml"/><Relationship Id="rId7" Type="http://schemas.openxmlformats.org/officeDocument/2006/relationships/slideMaster" Target="../slideMasters/slideMaster2.xml"/><Relationship Id="rId2" Type="http://schemas.openxmlformats.org/officeDocument/2006/relationships/tags" Target="../tags/tag408.xml"/><Relationship Id="rId1" Type="http://schemas.openxmlformats.org/officeDocument/2006/relationships/tags" Target="../tags/tag407.xml"/><Relationship Id="rId6" Type="http://schemas.openxmlformats.org/officeDocument/2006/relationships/tags" Target="../tags/tag412.xml"/><Relationship Id="rId11" Type="http://schemas.openxmlformats.org/officeDocument/2006/relationships/image" Target="../media/image40.svg"/><Relationship Id="rId5" Type="http://schemas.openxmlformats.org/officeDocument/2006/relationships/tags" Target="../tags/tag411.xml"/><Relationship Id="rId10" Type="http://schemas.openxmlformats.org/officeDocument/2006/relationships/image" Target="../media/image17.svg"/><Relationship Id="rId4" Type="http://schemas.openxmlformats.org/officeDocument/2006/relationships/tags" Target="../tags/tag410.xml"/><Relationship Id="rId9" Type="http://schemas.openxmlformats.org/officeDocument/2006/relationships/image" Target="../media/image1.emf"/></Relationships>
</file>

<file path=ppt/slideLayouts/_rels/slideLayout71.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415.xml"/><Relationship Id="rId7" Type="http://schemas.openxmlformats.org/officeDocument/2006/relationships/slideMaster" Target="../slideMasters/slideMaster2.xml"/><Relationship Id="rId2" Type="http://schemas.openxmlformats.org/officeDocument/2006/relationships/tags" Target="../tags/tag414.xml"/><Relationship Id="rId1" Type="http://schemas.openxmlformats.org/officeDocument/2006/relationships/tags" Target="../tags/tag413.xml"/><Relationship Id="rId6" Type="http://schemas.openxmlformats.org/officeDocument/2006/relationships/tags" Target="../tags/tag418.xml"/><Relationship Id="rId11" Type="http://schemas.openxmlformats.org/officeDocument/2006/relationships/image" Target="../media/image41.svg"/><Relationship Id="rId5" Type="http://schemas.openxmlformats.org/officeDocument/2006/relationships/tags" Target="../tags/tag417.xml"/><Relationship Id="rId10" Type="http://schemas.openxmlformats.org/officeDocument/2006/relationships/image" Target="../media/image17.svg"/><Relationship Id="rId4" Type="http://schemas.openxmlformats.org/officeDocument/2006/relationships/tags" Target="../tags/tag416.xml"/><Relationship Id="rId9" Type="http://schemas.openxmlformats.org/officeDocument/2006/relationships/image" Target="../media/image1.emf"/></Relationships>
</file>

<file path=ppt/slideLayouts/_rels/slideLayout72.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421.xml"/><Relationship Id="rId7" Type="http://schemas.openxmlformats.org/officeDocument/2006/relationships/slideMaster" Target="../slideMasters/slideMaster2.xml"/><Relationship Id="rId2" Type="http://schemas.openxmlformats.org/officeDocument/2006/relationships/tags" Target="../tags/tag420.xml"/><Relationship Id="rId1" Type="http://schemas.openxmlformats.org/officeDocument/2006/relationships/tags" Target="../tags/tag419.xml"/><Relationship Id="rId6" Type="http://schemas.openxmlformats.org/officeDocument/2006/relationships/tags" Target="../tags/tag424.xml"/><Relationship Id="rId11" Type="http://schemas.openxmlformats.org/officeDocument/2006/relationships/image" Target="../media/image42.svg"/><Relationship Id="rId5" Type="http://schemas.openxmlformats.org/officeDocument/2006/relationships/tags" Target="../tags/tag423.xml"/><Relationship Id="rId10" Type="http://schemas.openxmlformats.org/officeDocument/2006/relationships/image" Target="../media/image17.svg"/><Relationship Id="rId4" Type="http://schemas.openxmlformats.org/officeDocument/2006/relationships/tags" Target="../tags/tag422.xml"/><Relationship Id="rId9" Type="http://schemas.openxmlformats.org/officeDocument/2006/relationships/image" Target="../media/image1.emf"/></Relationships>
</file>

<file path=ppt/slideLayouts/_rels/slideLayout73.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427.xml"/><Relationship Id="rId7" Type="http://schemas.openxmlformats.org/officeDocument/2006/relationships/slideMaster" Target="../slideMasters/slideMaster2.xml"/><Relationship Id="rId2" Type="http://schemas.openxmlformats.org/officeDocument/2006/relationships/tags" Target="../tags/tag426.xml"/><Relationship Id="rId1" Type="http://schemas.openxmlformats.org/officeDocument/2006/relationships/tags" Target="../tags/tag425.xml"/><Relationship Id="rId6" Type="http://schemas.openxmlformats.org/officeDocument/2006/relationships/tags" Target="../tags/tag430.xml"/><Relationship Id="rId11" Type="http://schemas.openxmlformats.org/officeDocument/2006/relationships/image" Target="../media/image43.svg"/><Relationship Id="rId5" Type="http://schemas.openxmlformats.org/officeDocument/2006/relationships/tags" Target="../tags/tag429.xml"/><Relationship Id="rId10" Type="http://schemas.openxmlformats.org/officeDocument/2006/relationships/image" Target="../media/image17.svg"/><Relationship Id="rId4" Type="http://schemas.openxmlformats.org/officeDocument/2006/relationships/tags" Target="../tags/tag428.xml"/><Relationship Id="rId9"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59.xml"/><Relationship Id="rId7" Type="http://schemas.openxmlformats.org/officeDocument/2006/relationships/slideMaster" Target="../slideMasters/slideMaster1.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tags" Target="../tags/tag62.xml"/><Relationship Id="rId11" Type="http://schemas.openxmlformats.org/officeDocument/2006/relationships/image" Target="../media/image5.svg"/><Relationship Id="rId5" Type="http://schemas.openxmlformats.org/officeDocument/2006/relationships/tags" Target="../tags/tag61.xml"/><Relationship Id="rId10" Type="http://schemas.openxmlformats.org/officeDocument/2006/relationships/image" Target="../media/image12.png"/><Relationship Id="rId4" Type="http://schemas.openxmlformats.org/officeDocument/2006/relationships/tags" Target="../tags/tag60.xml"/><Relationship Id="rId9"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65.xml"/><Relationship Id="rId7" Type="http://schemas.openxmlformats.org/officeDocument/2006/relationships/slideMaster" Target="../slideMasters/slideMaster1.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11" Type="http://schemas.openxmlformats.org/officeDocument/2006/relationships/image" Target="../media/image11.png"/><Relationship Id="rId5" Type="http://schemas.openxmlformats.org/officeDocument/2006/relationships/tags" Target="../tags/tag67.xml"/><Relationship Id="rId10" Type="http://schemas.openxmlformats.org/officeDocument/2006/relationships/image" Target="../media/image5.svg"/><Relationship Id="rId4" Type="http://schemas.openxmlformats.org/officeDocument/2006/relationships/tags" Target="../tags/tag66.xml"/><Relationship Id="rId9"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p:bg>
      <p:bgPr>
        <a:solidFill>
          <a:schemeClr val="bg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16EA533F-94AF-4D02-A54D-267AD6DA2E6D}"/>
              </a:ext>
            </a:extLst>
          </p:cNvPr>
          <p:cNvGraphicFramePr>
            <a:graphicFrameLocks/>
          </p:cNvGraphicFramePr>
          <p:nvPr>
            <p:custDataLst>
              <p:tags r:id="rId1"/>
            </p:custDataLst>
            <p:extLst>
              <p:ext uri="{D42A27DB-BD31-4B8C-83A1-F6EECF244321}">
                <p14:modId xmlns:p14="http://schemas.microsoft.com/office/powerpoint/2010/main" val="25012238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344" imgH="344" progId="TCLayout.ActiveDocument.1">
                  <p:embed/>
                </p:oleObj>
              </mc:Choice>
              <mc:Fallback>
                <p:oleObj name="think-cell Slide" r:id="rId7" imgW="344" imgH="344" progId="TCLayout.ActiveDocument.1">
                  <p:embed/>
                  <p:pic>
                    <p:nvPicPr>
                      <p:cNvPr id="9" name="Object 8" hidden="1">
                        <a:extLst>
                          <a:ext uri="{FF2B5EF4-FFF2-40B4-BE49-F238E27FC236}">
                            <a16:creationId xmlns:a16="http://schemas.microsoft.com/office/drawing/2014/main" id="{16EA533F-94AF-4D02-A54D-267AD6DA2E6D}"/>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C54CE3BD-55D7-42CB-8D9D-17E2A0D74581}"/>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Documenttype">
            <a:extLst>
              <a:ext uri="{FF2B5EF4-FFF2-40B4-BE49-F238E27FC236}">
                <a16:creationId xmlns:a16="http://schemas.microsoft.com/office/drawing/2014/main" id="{CB5FF56E-DA90-4199-AF9A-359BE08E9A15}"/>
              </a:ext>
            </a:extLst>
          </p:cNvPr>
          <p:cNvSpPr>
            <a:spLocks noGrp="1"/>
          </p:cNvSpPr>
          <p:nvPr>
            <p:ph type="body" sz="quarter" idx="13" hasCustomPrompt="1"/>
            <p:custDataLst>
              <p:tags r:id="rId3"/>
            </p:custDataLst>
          </p:nvPr>
        </p:nvSpPr>
        <p:spPr>
          <a:xfrm>
            <a:off x="554736" y="4510168"/>
            <a:ext cx="5154266" cy="215444"/>
          </a:xfrm>
          <a:prstGeom prst="rect">
            <a:avLst/>
          </a:prstGeom>
        </p:spPr>
        <p:txBody>
          <a:bodyPr wrap="square">
            <a:noAutofit/>
          </a:bodyPr>
          <a:lstStyle>
            <a:lvl1pPr>
              <a:buNone/>
              <a:defRPr sz="1400">
                <a:solidFill>
                  <a:schemeClr val="tx1"/>
                </a:solidFill>
                <a:latin typeface="Century Gothic" panose="020B0502020202020204" pitchFamily="34" charset="0"/>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14" name="Subtitle">
            <a:extLst>
              <a:ext uri="{FF2B5EF4-FFF2-40B4-BE49-F238E27FC236}">
                <a16:creationId xmlns:a16="http://schemas.microsoft.com/office/drawing/2014/main" id="{BFC960F1-3A46-4C93-83F3-47AB2EB0D15E}"/>
              </a:ext>
            </a:extLst>
          </p:cNvPr>
          <p:cNvSpPr>
            <a:spLocks noGrp="1"/>
          </p:cNvSpPr>
          <p:nvPr>
            <p:ph type="subTitle" idx="1"/>
            <p:custDataLst>
              <p:tags r:id="rId4"/>
            </p:custDataLst>
          </p:nvPr>
        </p:nvSpPr>
        <p:spPr>
          <a:xfrm>
            <a:off x="551942" y="4092559"/>
            <a:ext cx="5154266" cy="307777"/>
          </a:xfrm>
          <a:prstGeom prst="rect">
            <a:avLst/>
          </a:prstGeom>
        </p:spPr>
        <p:txBody>
          <a:bodyPr wrap="square">
            <a:noAutofit/>
          </a:bodyPr>
          <a:lstStyle>
            <a:lvl1pPr marL="0" indent="0" algn="l">
              <a:buNone/>
              <a:defRPr sz="2000">
                <a:solidFill>
                  <a:schemeClr val="tx1"/>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3" name="Title">
            <a:extLst>
              <a:ext uri="{FF2B5EF4-FFF2-40B4-BE49-F238E27FC236}">
                <a16:creationId xmlns:a16="http://schemas.microsoft.com/office/drawing/2014/main" id="{14DBF1FD-6C25-4E00-ACAB-F60F35C9625C}"/>
              </a:ext>
            </a:extLst>
          </p:cNvPr>
          <p:cNvSpPr>
            <a:spLocks noGrp="1"/>
          </p:cNvSpPr>
          <p:nvPr>
            <p:ph type="title"/>
            <p:custDataLst>
              <p:tags r:id="rId5"/>
            </p:custDataLst>
          </p:nvPr>
        </p:nvSpPr>
        <p:spPr>
          <a:xfrm>
            <a:off x="551942" y="2049805"/>
            <a:ext cx="5154266" cy="1921708"/>
          </a:xfrm>
          <a:prstGeom prst="rect">
            <a:avLst/>
          </a:prstGeom>
        </p:spPr>
        <p:txBody>
          <a:bodyPr vert="horz" rIns="0" anchor="b">
            <a:normAutofit/>
          </a:bodyPr>
          <a:lstStyle>
            <a:lvl1pPr>
              <a:defRPr sz="4400" baseline="0">
                <a:ln w="6350" cap="flat">
                  <a:noFill/>
                  <a:miter lim="800000"/>
                </a:ln>
                <a:solidFill>
                  <a:schemeClr val="tx1"/>
                </a:solidFill>
                <a:latin typeface="Century Gothic" panose="020B0502020202020204" pitchFamily="34" charset="0"/>
              </a:defRPr>
            </a:lvl1pPr>
          </a:lstStyle>
          <a:p>
            <a:r>
              <a:rPr lang="en-US"/>
              <a:t>Click to edit Master title style</a:t>
            </a:r>
            <a:endParaRPr lang="en-US" dirty="0"/>
          </a:p>
        </p:txBody>
      </p:sp>
      <p:pic>
        <p:nvPicPr>
          <p:cNvPr id="38" name="Graphic 37">
            <a:extLst>
              <a:ext uri="{FF2B5EF4-FFF2-40B4-BE49-F238E27FC236}">
                <a16:creationId xmlns:a16="http://schemas.microsoft.com/office/drawing/2014/main" id="{995D4D41-5F36-A0DC-F667-151CD47AFB8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flipH="1">
            <a:off x="5218313" y="2534006"/>
            <a:ext cx="7277750" cy="3681512"/>
          </a:xfrm>
          <a:prstGeom prst="rect">
            <a:avLst/>
          </a:prstGeom>
        </p:spPr>
      </p:pic>
      <p:pic>
        <p:nvPicPr>
          <p:cNvPr id="2" name="Graphic 1">
            <a:extLst>
              <a:ext uri="{FF2B5EF4-FFF2-40B4-BE49-F238E27FC236}">
                <a16:creationId xmlns:a16="http://schemas.microsoft.com/office/drawing/2014/main" id="{324DF6E5-91E4-AA6F-3155-0DC5379F3BC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51942" y="419223"/>
            <a:ext cx="3026527" cy="1407071"/>
          </a:xfrm>
          <a:prstGeom prst="rect">
            <a:avLst/>
          </a:prstGeom>
        </p:spPr>
      </p:pic>
      <p:sp>
        <p:nvSpPr>
          <p:cNvPr id="5" name="Slide Number Placeholder 4">
            <a:extLst>
              <a:ext uri="{FF2B5EF4-FFF2-40B4-BE49-F238E27FC236}">
                <a16:creationId xmlns:a16="http://schemas.microsoft.com/office/drawing/2014/main" id="{5E0C1C1F-BE8A-33BD-9251-C425F7DBAD68}"/>
              </a:ext>
            </a:extLst>
          </p:cNvPr>
          <p:cNvSpPr>
            <a:spLocks noGrp="1"/>
          </p:cNvSpPr>
          <p:nvPr>
            <p:ph type="sldNum" sz="quarter" idx="14"/>
          </p:nvPr>
        </p:nvSpPr>
        <p:spPr/>
        <p:txBody>
          <a:bodyPr/>
          <a:lstStyle/>
          <a:p>
            <a:fld id="{06F2FA06-E1E0-41BE-9336-EB35A789C607}" type="slidenum">
              <a:rPr lang="en-GB" smtClean="0"/>
              <a:pPr/>
              <a:t>‹#›</a:t>
            </a:fld>
            <a:endParaRPr lang="en-GB"/>
          </a:p>
        </p:txBody>
      </p:sp>
      <p:sp>
        <p:nvSpPr>
          <p:cNvPr id="3" name="Footer Placeholder 2">
            <a:extLst>
              <a:ext uri="{FF2B5EF4-FFF2-40B4-BE49-F238E27FC236}">
                <a16:creationId xmlns:a16="http://schemas.microsoft.com/office/drawing/2014/main" id="{93BBF69E-8E41-0E1F-A36A-6CD5C73181BA}"/>
              </a:ext>
            </a:extLst>
          </p:cNvPr>
          <p:cNvSpPr>
            <a:spLocks noGrp="1"/>
          </p:cNvSpPr>
          <p:nvPr>
            <p:ph type="ftr" sz="quarter" idx="15"/>
          </p:nvPr>
        </p:nvSpPr>
        <p:spPr/>
        <p:txBody>
          <a:bodyPr/>
          <a:lstStyle/>
          <a:p>
            <a:r>
              <a:rPr lang="en-US"/>
              <a:t>www.ecs.co.za</a:t>
            </a:r>
            <a:endParaRPr lang="en-GB" dirty="0"/>
          </a:p>
        </p:txBody>
      </p:sp>
    </p:spTree>
    <p:extLst>
      <p:ext uri="{BB962C8B-B14F-4D97-AF65-F5344CB8AC3E}">
        <p14:creationId xmlns:p14="http://schemas.microsoft.com/office/powerpoint/2010/main" val="3816281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_Scaffoldin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p:cNvGraphicFramePr>
          <p:nvPr>
            <p:custDataLst>
              <p:tags r:id="rId1"/>
            </p:custDataLst>
            <p:extLst>
              <p:ext uri="{D42A27DB-BD31-4B8C-83A1-F6EECF244321}">
                <p14:modId xmlns:p14="http://schemas.microsoft.com/office/powerpoint/2010/main" val="36733414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pic>
        <p:nvPicPr>
          <p:cNvPr id="35" name="Picture 34">
            <a:extLst>
              <a:ext uri="{FF2B5EF4-FFF2-40B4-BE49-F238E27FC236}">
                <a16:creationId xmlns:a16="http://schemas.microsoft.com/office/drawing/2014/main" id="{26406C47-F921-3CFE-D7F8-D2FD6518A03E}"/>
              </a:ext>
            </a:extLst>
          </p:cNvPr>
          <p:cNvPicPr>
            <a:picLocks noChangeAspect="1"/>
          </p:cNvPicPr>
          <p:nvPr/>
        </p:nvPicPr>
        <p:blipFill>
          <a:blip r:embed="rId10">
            <a:duotone>
              <a:schemeClr val="accent3">
                <a:shade val="45000"/>
                <a:satMod val="135000"/>
              </a:schemeClr>
              <a:prstClr val="white"/>
            </a:duotone>
            <a:extLst>
              <a:ext uri="{28A0092B-C50C-407E-A947-70E740481C1C}">
                <a14:useLocalDpi xmlns:a14="http://schemas.microsoft.com/office/drawing/2010/main" val="0"/>
              </a:ext>
            </a:extLst>
          </a:blip>
          <a:srcRect l="41921" t="2214" r="26549" b="53036"/>
          <a:stretch>
            <a:fillRect/>
          </a:stretch>
        </p:blipFill>
        <p:spPr>
          <a:xfrm>
            <a:off x="0" y="0"/>
            <a:ext cx="3413760" cy="6852814"/>
          </a:xfrm>
          <a:prstGeom prst="rect">
            <a:avLst/>
          </a:prstGeom>
        </p:spPr>
      </p:pic>
      <p:sp>
        <p:nvSpPr>
          <p:cNvPr id="2" name="Rectangle 1" hidden="1">
            <a:extLst>
              <a:ext uri="{FF2B5EF4-FFF2-40B4-BE49-F238E27FC236}">
                <a16:creationId xmlns:a16="http://schemas.microsoft.com/office/drawing/2014/main" id="{C6FAC554-F995-4246-BE36-413D2200D983}"/>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3"/>
            </p:custDataLst>
          </p:nvPr>
        </p:nvSpPr>
        <p:spPr>
          <a:xfrm>
            <a:off x="4527395" y="2178841"/>
            <a:ext cx="7118544" cy="1214020"/>
          </a:xfrm>
        </p:spPr>
        <p:txBody>
          <a:bodyPr vert="horz" rIns="0" anchor="b">
            <a:noAutofit/>
          </a:bodyPr>
          <a:lstStyle>
            <a:lvl1pPr>
              <a:defRPr sz="3600">
                <a:solidFill>
                  <a:schemeClr val="tx1"/>
                </a:solidFill>
              </a:defRPr>
            </a:lvl1pPr>
          </a:lstStyle>
          <a:p>
            <a:r>
              <a:rPr lang="en-US"/>
              <a:t>Click to edit Master title style</a:t>
            </a:r>
            <a:endParaRPr lang="en-US" dirty="0"/>
          </a:p>
        </p:txBody>
      </p:sp>
      <p:sp>
        <p:nvSpPr>
          <p:cNvPr id="21" name="5. Source" hidden="1">
            <a:extLst>
              <a:ext uri="{FF2B5EF4-FFF2-40B4-BE49-F238E27FC236}">
                <a16:creationId xmlns:a16="http://schemas.microsoft.com/office/drawing/2014/main" id="{25B2DE14-9B3F-4199-B082-9FEB12CE57EA}"/>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pic>
        <p:nvPicPr>
          <p:cNvPr id="4" name="Graphic 3">
            <a:extLst>
              <a:ext uri="{FF2B5EF4-FFF2-40B4-BE49-F238E27FC236}">
                <a16:creationId xmlns:a16="http://schemas.microsoft.com/office/drawing/2014/main" id="{0BEFB048-75B1-0B5C-7A7A-6EFDC0D69EB5}"/>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0696755" y="280647"/>
            <a:ext cx="941271" cy="437609"/>
          </a:xfrm>
          <a:prstGeom prst="rect">
            <a:avLst/>
          </a:prstGeom>
        </p:spPr>
      </p:pic>
      <p:sp>
        <p:nvSpPr>
          <p:cNvPr id="5" name="Slide Number Placeholder 4">
            <a:extLst>
              <a:ext uri="{FF2B5EF4-FFF2-40B4-BE49-F238E27FC236}">
                <a16:creationId xmlns:a16="http://schemas.microsoft.com/office/drawing/2014/main" id="{9B20C764-ECB2-08C1-30C0-BBB07B761961}"/>
              </a:ext>
            </a:extLst>
          </p:cNvPr>
          <p:cNvSpPr>
            <a:spLocks noGrp="1"/>
          </p:cNvSpPr>
          <p:nvPr>
            <p:ph type="sldNum" sz="quarter" idx="18"/>
          </p:nvPr>
        </p:nvSpPr>
        <p:spPr/>
        <p:txBody>
          <a:bodyPr/>
          <a:lstStyle/>
          <a:p>
            <a:fld id="{06F2FA06-E1E0-41BE-9336-EB35A789C607}" type="slidenum">
              <a:rPr lang="en-GB" smtClean="0"/>
              <a:pPr/>
              <a:t>‹#›</a:t>
            </a:fld>
            <a:endParaRPr lang="en-GB"/>
          </a:p>
        </p:txBody>
      </p:sp>
      <p:sp>
        <p:nvSpPr>
          <p:cNvPr id="6" name="Footer Placeholder 5">
            <a:extLst>
              <a:ext uri="{FF2B5EF4-FFF2-40B4-BE49-F238E27FC236}">
                <a16:creationId xmlns:a16="http://schemas.microsoft.com/office/drawing/2014/main" id="{1A696474-CE01-A505-0FFC-B5881EA2D630}"/>
              </a:ext>
            </a:extLst>
          </p:cNvPr>
          <p:cNvSpPr>
            <a:spLocks noGrp="1"/>
          </p:cNvSpPr>
          <p:nvPr>
            <p:ph type="ftr" sz="quarter" idx="19"/>
          </p:nvPr>
        </p:nvSpPr>
        <p:spPr/>
        <p:txBody>
          <a:bodyPr/>
          <a:lstStyle/>
          <a:p>
            <a:r>
              <a:rPr lang="en-US"/>
              <a:t>www.ecs.co.za</a:t>
            </a:r>
            <a:endParaRPr lang="en-GB" dirty="0"/>
          </a:p>
        </p:txBody>
      </p:sp>
      <p:sp>
        <p:nvSpPr>
          <p:cNvPr id="7" name="3. Subtitle">
            <a:extLst>
              <a:ext uri="{FF2B5EF4-FFF2-40B4-BE49-F238E27FC236}">
                <a16:creationId xmlns:a16="http://schemas.microsoft.com/office/drawing/2014/main" id="{11FA3362-33C7-7569-63AA-6EC858EDC2FC}"/>
              </a:ext>
            </a:extLst>
          </p:cNvPr>
          <p:cNvSpPr>
            <a:spLocks noGrp="1"/>
          </p:cNvSpPr>
          <p:nvPr>
            <p:ph type="subTitle" idx="1"/>
            <p:custDataLst>
              <p:tags r:id="rId6"/>
            </p:custDataLst>
          </p:nvPr>
        </p:nvSpPr>
        <p:spPr>
          <a:xfrm>
            <a:off x="4527396" y="3543245"/>
            <a:ext cx="7118543" cy="276999"/>
          </a:xfrm>
        </p:spPr>
        <p:txBody>
          <a:bodyPr anchor="ctr" anchorCtr="0"/>
          <a:lstStyle>
            <a:lvl1pPr>
              <a:defRPr sz="1600"/>
            </a:lvl1pPr>
          </a:lstStyle>
          <a:p>
            <a:r>
              <a:rPr lang="en-US" sz="1600"/>
              <a:t>Click to edit Master subtitle style</a:t>
            </a:r>
            <a:endParaRPr lang="en-US" sz="1600" dirty="0"/>
          </a:p>
        </p:txBody>
      </p:sp>
    </p:spTree>
    <p:extLst>
      <p:ext uri="{BB962C8B-B14F-4D97-AF65-F5344CB8AC3E}">
        <p14:creationId xmlns:p14="http://schemas.microsoft.com/office/powerpoint/2010/main" val="3357452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3_1/4">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p:cNvGraphicFramePr>
          <p:nvPr>
            <p:custDataLst>
              <p:tags r:id="rId1"/>
            </p:custDataLst>
            <p:extLst>
              <p:ext uri="{D42A27DB-BD31-4B8C-83A1-F6EECF244321}">
                <p14:modId xmlns:p14="http://schemas.microsoft.com/office/powerpoint/2010/main" val="36733414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3"/>
            </p:custDataLst>
          </p:nvPr>
        </p:nvSpPr>
        <p:spPr>
          <a:xfrm>
            <a:off x="4527395" y="2178841"/>
            <a:ext cx="7107393" cy="1214020"/>
          </a:xfrm>
        </p:spPr>
        <p:txBody>
          <a:bodyPr vert="horz" rIns="0" anchor="b">
            <a:noAutofit/>
          </a:bodyPr>
          <a:lstStyle>
            <a:lvl1pPr>
              <a:defRPr sz="3600">
                <a:solidFill>
                  <a:schemeClr val="tx1"/>
                </a:solidFill>
              </a:defRPr>
            </a:lvl1pPr>
          </a:lstStyle>
          <a:p>
            <a:r>
              <a:rPr lang="en-US"/>
              <a:t>Click to edit Master title style</a:t>
            </a:r>
            <a:endParaRPr lang="en-US" dirty="0"/>
          </a:p>
        </p:txBody>
      </p:sp>
      <p:sp>
        <p:nvSpPr>
          <p:cNvPr id="21" name="5. Source" hidden="1">
            <a:extLst>
              <a:ext uri="{FF2B5EF4-FFF2-40B4-BE49-F238E27FC236}">
                <a16:creationId xmlns:a16="http://schemas.microsoft.com/office/drawing/2014/main" id="{25B2DE14-9B3F-4199-B082-9FEB12CE57EA}"/>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sp>
        <p:nvSpPr>
          <p:cNvPr id="36" name="RectangleLight">
            <a:extLst>
              <a:ext uri="{FF2B5EF4-FFF2-40B4-BE49-F238E27FC236}">
                <a16:creationId xmlns:a16="http://schemas.microsoft.com/office/drawing/2014/main" id="{DBCF6751-B758-49AB-2C26-E64719393D49}"/>
              </a:ext>
            </a:extLst>
          </p:cNvPr>
          <p:cNvSpPr/>
          <p:nvPr>
            <p:custDataLst>
              <p:tags r:id="rId6"/>
            </p:custDataLst>
          </p:nvPr>
        </p:nvSpPr>
        <p:spPr bwMode="ltGray">
          <a:xfrm flipH="1">
            <a:off x="0" y="0"/>
            <a:ext cx="3413760"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pic>
        <p:nvPicPr>
          <p:cNvPr id="4" name="Graphic 3">
            <a:extLst>
              <a:ext uri="{FF2B5EF4-FFF2-40B4-BE49-F238E27FC236}">
                <a16:creationId xmlns:a16="http://schemas.microsoft.com/office/drawing/2014/main" id="{62F1B321-82DD-CCF9-4165-B42B1F2F752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0696755" y="280647"/>
            <a:ext cx="941271" cy="437609"/>
          </a:xfrm>
          <a:prstGeom prst="rect">
            <a:avLst/>
          </a:prstGeom>
        </p:spPr>
      </p:pic>
      <p:sp>
        <p:nvSpPr>
          <p:cNvPr id="5" name="Slide Number Placeholder 4">
            <a:extLst>
              <a:ext uri="{FF2B5EF4-FFF2-40B4-BE49-F238E27FC236}">
                <a16:creationId xmlns:a16="http://schemas.microsoft.com/office/drawing/2014/main" id="{16647B0A-12F1-518B-A889-926972AC3424}"/>
              </a:ext>
            </a:extLst>
          </p:cNvPr>
          <p:cNvSpPr>
            <a:spLocks noGrp="1"/>
          </p:cNvSpPr>
          <p:nvPr>
            <p:ph type="sldNum" sz="quarter" idx="18"/>
          </p:nvPr>
        </p:nvSpPr>
        <p:spPr/>
        <p:txBody>
          <a:bodyPr/>
          <a:lstStyle/>
          <a:p>
            <a:fld id="{06F2FA06-E1E0-41BE-9336-EB35A789C607}" type="slidenum">
              <a:rPr lang="en-GB" smtClean="0"/>
              <a:pPr/>
              <a:t>‹#›</a:t>
            </a:fld>
            <a:endParaRPr lang="en-GB"/>
          </a:p>
        </p:txBody>
      </p:sp>
      <p:sp>
        <p:nvSpPr>
          <p:cNvPr id="6" name="Footer Placeholder 5">
            <a:extLst>
              <a:ext uri="{FF2B5EF4-FFF2-40B4-BE49-F238E27FC236}">
                <a16:creationId xmlns:a16="http://schemas.microsoft.com/office/drawing/2014/main" id="{DA40045E-AD37-9BEA-5F13-A257C938C7EB}"/>
              </a:ext>
            </a:extLst>
          </p:cNvPr>
          <p:cNvSpPr>
            <a:spLocks noGrp="1"/>
          </p:cNvSpPr>
          <p:nvPr>
            <p:ph type="ftr" sz="quarter" idx="19"/>
          </p:nvPr>
        </p:nvSpPr>
        <p:spPr/>
        <p:txBody>
          <a:bodyPr/>
          <a:lstStyle/>
          <a:p>
            <a:r>
              <a:rPr lang="en-US"/>
              <a:t>www.ecs.co.za</a:t>
            </a:r>
            <a:endParaRPr lang="en-GB" dirty="0"/>
          </a:p>
        </p:txBody>
      </p:sp>
      <p:sp>
        <p:nvSpPr>
          <p:cNvPr id="8" name="3. Subtitle">
            <a:extLst>
              <a:ext uri="{FF2B5EF4-FFF2-40B4-BE49-F238E27FC236}">
                <a16:creationId xmlns:a16="http://schemas.microsoft.com/office/drawing/2014/main" id="{B77AD743-B02C-58F6-9155-A59760185E9D}"/>
              </a:ext>
            </a:extLst>
          </p:cNvPr>
          <p:cNvSpPr>
            <a:spLocks noGrp="1"/>
          </p:cNvSpPr>
          <p:nvPr>
            <p:ph type="subTitle" idx="1"/>
            <p:custDataLst>
              <p:tags r:id="rId7"/>
            </p:custDataLst>
          </p:nvPr>
        </p:nvSpPr>
        <p:spPr>
          <a:xfrm>
            <a:off x="4527396" y="3543245"/>
            <a:ext cx="7118543" cy="276999"/>
          </a:xfrm>
        </p:spPr>
        <p:txBody>
          <a:bodyPr anchor="ctr" anchorCtr="0"/>
          <a:lstStyle>
            <a:lvl1pPr>
              <a:defRPr sz="1600"/>
            </a:lvl1pPr>
          </a:lstStyle>
          <a:p>
            <a:r>
              <a:rPr lang="en-US" sz="1600"/>
              <a:t>Click to edit Master subtitle style</a:t>
            </a:r>
            <a:endParaRPr lang="en-US" sz="1600" dirty="0"/>
          </a:p>
        </p:txBody>
      </p:sp>
    </p:spTree>
    <p:extLst>
      <p:ext uri="{BB962C8B-B14F-4D97-AF65-F5344CB8AC3E}">
        <p14:creationId xmlns:p14="http://schemas.microsoft.com/office/powerpoint/2010/main" val="41180276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Wome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p:cNvGraphicFramePr>
          <p:nvPr>
            <p:custDataLst>
              <p:tags r:id="rId1"/>
            </p:custDataLst>
            <p:extLst>
              <p:ext uri="{D42A27DB-BD31-4B8C-83A1-F6EECF244321}">
                <p14:modId xmlns:p14="http://schemas.microsoft.com/office/powerpoint/2010/main" val="36733414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3"/>
            </p:custDataLst>
          </p:nvPr>
        </p:nvSpPr>
        <p:spPr>
          <a:xfrm>
            <a:off x="6324600" y="2178841"/>
            <a:ext cx="5310188" cy="1021559"/>
          </a:xfrm>
        </p:spPr>
        <p:txBody>
          <a:bodyPr vert="horz" rIns="0" anchor="b">
            <a:noAutofit/>
          </a:bodyPr>
          <a:lstStyle>
            <a:lvl1pPr>
              <a:defRPr sz="3600">
                <a:solidFill>
                  <a:schemeClr val="tx1"/>
                </a:solidFill>
              </a:defRPr>
            </a:lvl1pPr>
          </a:lstStyle>
          <a:p>
            <a:r>
              <a:rPr lang="en-US"/>
              <a:t>Click to edit Master title style</a:t>
            </a:r>
            <a:endParaRPr lang="en-US" dirty="0"/>
          </a:p>
        </p:txBody>
      </p:sp>
      <p:sp>
        <p:nvSpPr>
          <p:cNvPr id="21" name="5. Source" hidden="1">
            <a:extLst>
              <a:ext uri="{FF2B5EF4-FFF2-40B4-BE49-F238E27FC236}">
                <a16:creationId xmlns:a16="http://schemas.microsoft.com/office/drawing/2014/main" id="{25B2DE14-9B3F-4199-B082-9FEB12CE57EA}"/>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sp>
        <p:nvSpPr>
          <p:cNvPr id="36" name="RectangleLight">
            <a:extLst>
              <a:ext uri="{FF2B5EF4-FFF2-40B4-BE49-F238E27FC236}">
                <a16:creationId xmlns:a16="http://schemas.microsoft.com/office/drawing/2014/main" id="{DBCF6751-B758-49AB-2C26-E64719393D49}"/>
              </a:ext>
            </a:extLst>
          </p:cNvPr>
          <p:cNvSpPr/>
          <p:nvPr>
            <p:custDataLst>
              <p:tags r:id="rId6"/>
            </p:custDataLst>
          </p:nvPr>
        </p:nvSpPr>
        <p:spPr bwMode="ltGray">
          <a:xfrm flipH="1">
            <a:off x="0" y="0"/>
            <a:ext cx="3413760"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pic>
        <p:nvPicPr>
          <p:cNvPr id="4" name="Graphic 3">
            <a:extLst>
              <a:ext uri="{FF2B5EF4-FFF2-40B4-BE49-F238E27FC236}">
                <a16:creationId xmlns:a16="http://schemas.microsoft.com/office/drawing/2014/main" id="{62F1B321-82DD-CCF9-4165-B42B1F2F752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0696755" y="280647"/>
            <a:ext cx="941271" cy="437609"/>
          </a:xfrm>
          <a:prstGeom prst="rect">
            <a:avLst/>
          </a:prstGeom>
        </p:spPr>
      </p:pic>
      <p:sp>
        <p:nvSpPr>
          <p:cNvPr id="5" name="Slide Number Placeholder 4">
            <a:extLst>
              <a:ext uri="{FF2B5EF4-FFF2-40B4-BE49-F238E27FC236}">
                <a16:creationId xmlns:a16="http://schemas.microsoft.com/office/drawing/2014/main" id="{16647B0A-12F1-518B-A889-926972AC3424}"/>
              </a:ext>
            </a:extLst>
          </p:cNvPr>
          <p:cNvSpPr>
            <a:spLocks noGrp="1"/>
          </p:cNvSpPr>
          <p:nvPr>
            <p:ph type="sldNum" sz="quarter" idx="18"/>
          </p:nvPr>
        </p:nvSpPr>
        <p:spPr/>
        <p:txBody>
          <a:bodyPr/>
          <a:lstStyle/>
          <a:p>
            <a:fld id="{06F2FA06-E1E0-41BE-9336-EB35A789C607}" type="slidenum">
              <a:rPr lang="en-GB" smtClean="0"/>
              <a:pPr/>
              <a:t>‹#›</a:t>
            </a:fld>
            <a:endParaRPr lang="en-GB"/>
          </a:p>
        </p:txBody>
      </p:sp>
      <p:pic>
        <p:nvPicPr>
          <p:cNvPr id="7" name="Graphic 6">
            <a:extLst>
              <a:ext uri="{FF2B5EF4-FFF2-40B4-BE49-F238E27FC236}">
                <a16:creationId xmlns:a16="http://schemas.microsoft.com/office/drawing/2014/main" id="{E3510521-A4B4-4DE2-EAE9-AB942F48DF55}"/>
              </a:ext>
            </a:extLst>
          </p:cNvPr>
          <p:cNvPicPr>
            <a:picLocks noChangeAspect="1"/>
          </p:cNvPicPr>
          <p:nvPr userDrawn="1"/>
        </p:nvPicPr>
        <p:blipFill>
          <a:blip>
            <a:extLst>
              <a:ext uri="{96DAC541-7B7A-43D3-8B79-37D633B846F1}">
                <asvg:svgBlip xmlns:asvg="http://schemas.microsoft.com/office/drawing/2016/SVG/main" r:embed="rId12"/>
              </a:ext>
            </a:extLst>
          </a:blip>
          <a:stretch>
            <a:fillRect/>
          </a:stretch>
        </p:blipFill>
        <p:spPr>
          <a:xfrm flipH="1">
            <a:off x="3401094" y="1706563"/>
            <a:ext cx="6684195" cy="4254940"/>
          </a:xfrm>
          <a:prstGeom prst="rect">
            <a:avLst/>
          </a:prstGeom>
        </p:spPr>
      </p:pic>
      <p:sp>
        <p:nvSpPr>
          <p:cNvPr id="6" name="3. Subtitle">
            <a:extLst>
              <a:ext uri="{FF2B5EF4-FFF2-40B4-BE49-F238E27FC236}">
                <a16:creationId xmlns:a16="http://schemas.microsoft.com/office/drawing/2014/main" id="{4FE750B4-BDD7-7E92-52FE-EDC515CF9C04}"/>
              </a:ext>
            </a:extLst>
          </p:cNvPr>
          <p:cNvSpPr>
            <a:spLocks noGrp="1"/>
          </p:cNvSpPr>
          <p:nvPr>
            <p:ph type="subTitle" idx="1"/>
            <p:custDataLst>
              <p:tags r:id="rId7"/>
            </p:custDataLst>
          </p:nvPr>
        </p:nvSpPr>
        <p:spPr>
          <a:xfrm>
            <a:off x="6336474" y="3380602"/>
            <a:ext cx="5298313" cy="276999"/>
          </a:xfrm>
        </p:spPr>
        <p:txBody>
          <a:bodyPr anchor="ctr" anchorCtr="0"/>
          <a:lstStyle>
            <a:lvl1pPr>
              <a:defRPr sz="1600"/>
            </a:lvl1pPr>
          </a:lstStyle>
          <a:p>
            <a:r>
              <a:rPr lang="en-US" sz="1600"/>
              <a:t>Click to edit Master subtitle style</a:t>
            </a:r>
            <a:endParaRPr lang="en-US" sz="1600" dirty="0"/>
          </a:p>
        </p:txBody>
      </p:sp>
      <p:sp>
        <p:nvSpPr>
          <p:cNvPr id="8" name="Footer Placeholder 7">
            <a:extLst>
              <a:ext uri="{FF2B5EF4-FFF2-40B4-BE49-F238E27FC236}">
                <a16:creationId xmlns:a16="http://schemas.microsoft.com/office/drawing/2014/main" id="{1D01194B-B410-A119-2976-60E9F619526D}"/>
              </a:ext>
            </a:extLst>
          </p:cNvPr>
          <p:cNvSpPr>
            <a:spLocks noGrp="1"/>
          </p:cNvSpPr>
          <p:nvPr>
            <p:ph type="ftr" sz="quarter" idx="19"/>
          </p:nvPr>
        </p:nvSpPr>
        <p:spPr/>
        <p:txBody>
          <a:bodyPr/>
          <a:lstStyle/>
          <a:p>
            <a:r>
              <a:rPr lang="en-US"/>
              <a:t>www.ecs.co.za</a:t>
            </a:r>
            <a:endParaRPr lang="en-GB" dirty="0"/>
          </a:p>
        </p:txBody>
      </p:sp>
    </p:spTree>
    <p:extLst>
      <p:ext uri="{BB962C8B-B14F-4D97-AF65-F5344CB8AC3E}">
        <p14:creationId xmlns:p14="http://schemas.microsoft.com/office/powerpoint/2010/main" val="31556040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Builder">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p:cNvGraphicFramePr>
          <p:nvPr>
            <p:custDataLst>
              <p:tags r:id="rId1"/>
            </p:custDataLst>
            <p:extLst>
              <p:ext uri="{D42A27DB-BD31-4B8C-83A1-F6EECF244321}">
                <p14:modId xmlns:p14="http://schemas.microsoft.com/office/powerpoint/2010/main" val="36733414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3"/>
            </p:custDataLst>
          </p:nvPr>
        </p:nvSpPr>
        <p:spPr>
          <a:xfrm>
            <a:off x="6324600" y="2178841"/>
            <a:ext cx="5310188" cy="1021559"/>
          </a:xfrm>
        </p:spPr>
        <p:txBody>
          <a:bodyPr vert="horz" rIns="0" anchor="b">
            <a:noAutofit/>
          </a:bodyPr>
          <a:lstStyle>
            <a:lvl1pPr>
              <a:defRPr sz="3600">
                <a:solidFill>
                  <a:schemeClr val="tx1"/>
                </a:solidFill>
              </a:defRPr>
            </a:lvl1pPr>
          </a:lstStyle>
          <a:p>
            <a:r>
              <a:rPr lang="en-US"/>
              <a:t>Click to edit Master title style</a:t>
            </a:r>
            <a:endParaRPr lang="en-US" dirty="0"/>
          </a:p>
        </p:txBody>
      </p:sp>
      <p:sp>
        <p:nvSpPr>
          <p:cNvPr id="21" name="5. Source" hidden="1">
            <a:extLst>
              <a:ext uri="{FF2B5EF4-FFF2-40B4-BE49-F238E27FC236}">
                <a16:creationId xmlns:a16="http://schemas.microsoft.com/office/drawing/2014/main" id="{25B2DE14-9B3F-4199-B082-9FEB12CE57EA}"/>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sp>
        <p:nvSpPr>
          <p:cNvPr id="36" name="RectangleLight">
            <a:extLst>
              <a:ext uri="{FF2B5EF4-FFF2-40B4-BE49-F238E27FC236}">
                <a16:creationId xmlns:a16="http://schemas.microsoft.com/office/drawing/2014/main" id="{DBCF6751-B758-49AB-2C26-E64719393D49}"/>
              </a:ext>
            </a:extLst>
          </p:cNvPr>
          <p:cNvSpPr/>
          <p:nvPr>
            <p:custDataLst>
              <p:tags r:id="rId6"/>
            </p:custDataLst>
          </p:nvPr>
        </p:nvSpPr>
        <p:spPr bwMode="ltGray">
          <a:xfrm flipH="1">
            <a:off x="0" y="0"/>
            <a:ext cx="3413760"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pic>
        <p:nvPicPr>
          <p:cNvPr id="4" name="Graphic 3">
            <a:extLst>
              <a:ext uri="{FF2B5EF4-FFF2-40B4-BE49-F238E27FC236}">
                <a16:creationId xmlns:a16="http://schemas.microsoft.com/office/drawing/2014/main" id="{62F1B321-82DD-CCF9-4165-B42B1F2F752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0696755" y="280647"/>
            <a:ext cx="941271" cy="437609"/>
          </a:xfrm>
          <a:prstGeom prst="rect">
            <a:avLst/>
          </a:prstGeom>
        </p:spPr>
      </p:pic>
      <p:sp>
        <p:nvSpPr>
          <p:cNvPr id="5" name="Slide Number Placeholder 4">
            <a:extLst>
              <a:ext uri="{FF2B5EF4-FFF2-40B4-BE49-F238E27FC236}">
                <a16:creationId xmlns:a16="http://schemas.microsoft.com/office/drawing/2014/main" id="{16647B0A-12F1-518B-A889-926972AC3424}"/>
              </a:ext>
            </a:extLst>
          </p:cNvPr>
          <p:cNvSpPr>
            <a:spLocks noGrp="1"/>
          </p:cNvSpPr>
          <p:nvPr>
            <p:ph type="sldNum" sz="quarter" idx="18"/>
          </p:nvPr>
        </p:nvSpPr>
        <p:spPr/>
        <p:txBody>
          <a:bodyPr/>
          <a:lstStyle/>
          <a:p>
            <a:fld id="{06F2FA06-E1E0-41BE-9336-EB35A789C607}" type="slidenum">
              <a:rPr lang="en-GB" smtClean="0"/>
              <a:pPr/>
              <a:t>‹#›</a:t>
            </a:fld>
            <a:endParaRPr lang="en-GB"/>
          </a:p>
        </p:txBody>
      </p:sp>
      <p:pic>
        <p:nvPicPr>
          <p:cNvPr id="7" name="Graphic 6">
            <a:extLst>
              <a:ext uri="{FF2B5EF4-FFF2-40B4-BE49-F238E27FC236}">
                <a16:creationId xmlns:a16="http://schemas.microsoft.com/office/drawing/2014/main" id="{E3510521-A4B4-4DE2-EAE9-AB942F48DF55}"/>
              </a:ext>
            </a:extLst>
          </p:cNvPr>
          <p:cNvPicPr>
            <a:picLocks noChangeAspect="1"/>
          </p:cNvPicPr>
          <p:nvPr userDrawn="1"/>
        </p:nvPicPr>
        <p:blipFill>
          <a:blip>
            <a:extLst>
              <a:ext uri="{96DAC541-7B7A-43D3-8B79-37D633B846F1}">
                <asvg:svgBlip xmlns:asvg="http://schemas.microsoft.com/office/drawing/2016/SVG/main" r:embed="rId12"/>
              </a:ext>
            </a:extLst>
          </a:blip>
          <a:srcRect/>
          <a:stretch/>
        </p:blipFill>
        <p:spPr>
          <a:xfrm flipH="1">
            <a:off x="3401093" y="4384407"/>
            <a:ext cx="8790906" cy="2321193"/>
          </a:xfrm>
          <a:prstGeom prst="rect">
            <a:avLst/>
          </a:prstGeom>
        </p:spPr>
      </p:pic>
      <p:sp>
        <p:nvSpPr>
          <p:cNvPr id="6" name="3. Subtitle">
            <a:extLst>
              <a:ext uri="{FF2B5EF4-FFF2-40B4-BE49-F238E27FC236}">
                <a16:creationId xmlns:a16="http://schemas.microsoft.com/office/drawing/2014/main" id="{F348D17D-DDA2-1B9D-6EEB-6837636DBE2C}"/>
              </a:ext>
            </a:extLst>
          </p:cNvPr>
          <p:cNvSpPr>
            <a:spLocks noGrp="1"/>
          </p:cNvSpPr>
          <p:nvPr>
            <p:ph type="subTitle" idx="1"/>
            <p:custDataLst>
              <p:tags r:id="rId7"/>
            </p:custDataLst>
          </p:nvPr>
        </p:nvSpPr>
        <p:spPr>
          <a:xfrm>
            <a:off x="6336474" y="3380602"/>
            <a:ext cx="5298313" cy="276999"/>
          </a:xfrm>
        </p:spPr>
        <p:txBody>
          <a:bodyPr anchor="ctr" anchorCtr="0"/>
          <a:lstStyle>
            <a:lvl1pPr>
              <a:defRPr sz="1600"/>
            </a:lvl1pPr>
          </a:lstStyle>
          <a:p>
            <a:r>
              <a:rPr lang="en-US" sz="1600"/>
              <a:t>Click to edit Master subtitle style</a:t>
            </a:r>
            <a:endParaRPr lang="en-US" sz="1600" dirty="0"/>
          </a:p>
        </p:txBody>
      </p:sp>
      <p:sp>
        <p:nvSpPr>
          <p:cNvPr id="8" name="Footer Placeholder 7">
            <a:extLst>
              <a:ext uri="{FF2B5EF4-FFF2-40B4-BE49-F238E27FC236}">
                <a16:creationId xmlns:a16="http://schemas.microsoft.com/office/drawing/2014/main" id="{466F0442-93E6-8424-9507-5B9B35E334AC}"/>
              </a:ext>
            </a:extLst>
          </p:cNvPr>
          <p:cNvSpPr>
            <a:spLocks noGrp="1"/>
          </p:cNvSpPr>
          <p:nvPr>
            <p:ph type="ftr" sz="quarter" idx="19"/>
          </p:nvPr>
        </p:nvSpPr>
        <p:spPr/>
        <p:txBody>
          <a:bodyPr/>
          <a:lstStyle/>
          <a:p>
            <a:r>
              <a:rPr lang="en-US"/>
              <a:t>www.ecs.co.za</a:t>
            </a:r>
            <a:endParaRPr lang="en-GB" dirty="0"/>
          </a:p>
        </p:txBody>
      </p:sp>
    </p:spTree>
    <p:extLst>
      <p:ext uri="{BB962C8B-B14F-4D97-AF65-F5344CB8AC3E}">
        <p14:creationId xmlns:p14="http://schemas.microsoft.com/office/powerpoint/2010/main" val="23913109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4_1/4">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p:cNvGraphicFramePr>
          <p:nvPr>
            <p:custDataLst>
              <p:tags r:id="rId1"/>
            </p:custDataLst>
            <p:extLst>
              <p:ext uri="{D42A27DB-BD31-4B8C-83A1-F6EECF244321}">
                <p14:modId xmlns:p14="http://schemas.microsoft.com/office/powerpoint/2010/main" val="36733414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3"/>
            </p:custDataLst>
          </p:nvPr>
        </p:nvSpPr>
        <p:spPr>
          <a:xfrm>
            <a:off x="6324600" y="2178841"/>
            <a:ext cx="5310188" cy="1021559"/>
          </a:xfrm>
        </p:spPr>
        <p:txBody>
          <a:bodyPr vert="horz" rIns="0" anchor="b">
            <a:noAutofit/>
          </a:bodyPr>
          <a:lstStyle>
            <a:lvl1pPr>
              <a:defRPr sz="3600">
                <a:solidFill>
                  <a:schemeClr val="tx1"/>
                </a:solidFill>
              </a:defRPr>
            </a:lvl1pPr>
          </a:lstStyle>
          <a:p>
            <a:r>
              <a:rPr lang="en-US"/>
              <a:t>Click to edit Master title style</a:t>
            </a:r>
            <a:endParaRPr lang="en-US" dirty="0"/>
          </a:p>
        </p:txBody>
      </p:sp>
      <p:sp>
        <p:nvSpPr>
          <p:cNvPr id="21" name="5. Source" hidden="1">
            <a:extLst>
              <a:ext uri="{FF2B5EF4-FFF2-40B4-BE49-F238E27FC236}">
                <a16:creationId xmlns:a16="http://schemas.microsoft.com/office/drawing/2014/main" id="{25B2DE14-9B3F-4199-B082-9FEB12CE57EA}"/>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sp>
        <p:nvSpPr>
          <p:cNvPr id="36" name="RectangleLight">
            <a:extLst>
              <a:ext uri="{FF2B5EF4-FFF2-40B4-BE49-F238E27FC236}">
                <a16:creationId xmlns:a16="http://schemas.microsoft.com/office/drawing/2014/main" id="{DBCF6751-B758-49AB-2C26-E64719393D49}"/>
              </a:ext>
            </a:extLst>
          </p:cNvPr>
          <p:cNvSpPr/>
          <p:nvPr>
            <p:custDataLst>
              <p:tags r:id="rId6"/>
            </p:custDataLst>
          </p:nvPr>
        </p:nvSpPr>
        <p:spPr bwMode="ltGray">
          <a:xfrm flipH="1">
            <a:off x="0" y="0"/>
            <a:ext cx="3413760"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pic>
        <p:nvPicPr>
          <p:cNvPr id="4" name="Graphic 3">
            <a:extLst>
              <a:ext uri="{FF2B5EF4-FFF2-40B4-BE49-F238E27FC236}">
                <a16:creationId xmlns:a16="http://schemas.microsoft.com/office/drawing/2014/main" id="{62F1B321-82DD-CCF9-4165-B42B1F2F752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0696755" y="280647"/>
            <a:ext cx="941271" cy="437609"/>
          </a:xfrm>
          <a:prstGeom prst="rect">
            <a:avLst/>
          </a:prstGeom>
        </p:spPr>
      </p:pic>
      <p:sp>
        <p:nvSpPr>
          <p:cNvPr id="5" name="Slide Number Placeholder 4">
            <a:extLst>
              <a:ext uri="{FF2B5EF4-FFF2-40B4-BE49-F238E27FC236}">
                <a16:creationId xmlns:a16="http://schemas.microsoft.com/office/drawing/2014/main" id="{16647B0A-12F1-518B-A889-926972AC3424}"/>
              </a:ext>
            </a:extLst>
          </p:cNvPr>
          <p:cNvSpPr>
            <a:spLocks noGrp="1"/>
          </p:cNvSpPr>
          <p:nvPr>
            <p:ph type="sldNum" sz="quarter" idx="18"/>
          </p:nvPr>
        </p:nvSpPr>
        <p:spPr/>
        <p:txBody>
          <a:bodyPr/>
          <a:lstStyle/>
          <a:p>
            <a:fld id="{06F2FA06-E1E0-41BE-9336-EB35A789C607}" type="slidenum">
              <a:rPr lang="en-GB" smtClean="0"/>
              <a:pPr/>
              <a:t>‹#›</a:t>
            </a:fld>
            <a:endParaRPr lang="en-GB"/>
          </a:p>
        </p:txBody>
      </p:sp>
      <p:pic>
        <p:nvPicPr>
          <p:cNvPr id="7" name="Graphic 6">
            <a:extLst>
              <a:ext uri="{FF2B5EF4-FFF2-40B4-BE49-F238E27FC236}">
                <a16:creationId xmlns:a16="http://schemas.microsoft.com/office/drawing/2014/main" id="{E3510521-A4B4-4DE2-EAE9-AB942F48DF55}"/>
              </a:ext>
            </a:extLst>
          </p:cNvPr>
          <p:cNvPicPr>
            <a:picLocks noChangeAspect="1"/>
          </p:cNvPicPr>
          <p:nvPr userDrawn="1"/>
        </p:nvPicPr>
        <p:blipFill>
          <a:blip>
            <a:extLst>
              <a:ext uri="{96DAC541-7B7A-43D3-8B79-37D633B846F1}">
                <asvg:svgBlip xmlns:asvg="http://schemas.microsoft.com/office/drawing/2016/SVG/main" r:embed="rId12"/>
              </a:ext>
            </a:extLst>
          </a:blip>
          <a:srcRect/>
          <a:stretch/>
        </p:blipFill>
        <p:spPr>
          <a:xfrm flipH="1">
            <a:off x="3401094" y="3837803"/>
            <a:ext cx="5842234" cy="2943997"/>
          </a:xfrm>
          <a:prstGeom prst="rect">
            <a:avLst/>
          </a:prstGeom>
        </p:spPr>
      </p:pic>
      <p:sp>
        <p:nvSpPr>
          <p:cNvPr id="8" name="3. Subtitle">
            <a:extLst>
              <a:ext uri="{FF2B5EF4-FFF2-40B4-BE49-F238E27FC236}">
                <a16:creationId xmlns:a16="http://schemas.microsoft.com/office/drawing/2014/main" id="{E1E64E57-8016-C136-76E8-6514F85F3B5E}"/>
              </a:ext>
            </a:extLst>
          </p:cNvPr>
          <p:cNvSpPr>
            <a:spLocks noGrp="1"/>
          </p:cNvSpPr>
          <p:nvPr>
            <p:ph type="subTitle" idx="1"/>
            <p:custDataLst>
              <p:tags r:id="rId7"/>
            </p:custDataLst>
          </p:nvPr>
        </p:nvSpPr>
        <p:spPr>
          <a:xfrm>
            <a:off x="6336474" y="3380602"/>
            <a:ext cx="5298313" cy="276999"/>
          </a:xfrm>
        </p:spPr>
        <p:txBody>
          <a:bodyPr anchor="ctr" anchorCtr="0"/>
          <a:lstStyle>
            <a:lvl1pPr>
              <a:defRPr sz="1600"/>
            </a:lvl1pPr>
          </a:lstStyle>
          <a:p>
            <a:r>
              <a:rPr lang="en-US" sz="1600"/>
              <a:t>Click to edit Master subtitle style</a:t>
            </a:r>
            <a:endParaRPr lang="en-US" sz="1600" dirty="0"/>
          </a:p>
        </p:txBody>
      </p:sp>
      <p:sp>
        <p:nvSpPr>
          <p:cNvPr id="6" name="Footer Placeholder 5">
            <a:extLst>
              <a:ext uri="{FF2B5EF4-FFF2-40B4-BE49-F238E27FC236}">
                <a16:creationId xmlns:a16="http://schemas.microsoft.com/office/drawing/2014/main" id="{5A0CC3A5-5781-05F6-050D-AB0BDD838E40}"/>
              </a:ext>
            </a:extLst>
          </p:cNvPr>
          <p:cNvSpPr>
            <a:spLocks noGrp="1"/>
          </p:cNvSpPr>
          <p:nvPr>
            <p:ph type="ftr" sz="quarter" idx="19"/>
          </p:nvPr>
        </p:nvSpPr>
        <p:spPr/>
        <p:txBody>
          <a:bodyPr/>
          <a:lstStyle/>
          <a:p>
            <a:r>
              <a:rPr lang="en-US"/>
              <a:t>www.ecs.co.za</a:t>
            </a:r>
            <a:endParaRPr lang="en-GB" dirty="0"/>
          </a:p>
        </p:txBody>
      </p:sp>
    </p:spTree>
    <p:extLst>
      <p:ext uri="{BB962C8B-B14F-4D97-AF65-F5344CB8AC3E}">
        <p14:creationId xmlns:p14="http://schemas.microsoft.com/office/powerpoint/2010/main" val="12613050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1/4">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p:cNvGraphicFramePr>
          <p:nvPr>
            <p:custDataLst>
              <p:tags r:id="rId1"/>
            </p:custDataLst>
            <p:extLst>
              <p:ext uri="{D42A27DB-BD31-4B8C-83A1-F6EECF244321}">
                <p14:modId xmlns:p14="http://schemas.microsoft.com/office/powerpoint/2010/main" val="36733414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3"/>
            </p:custDataLst>
          </p:nvPr>
        </p:nvSpPr>
        <p:spPr>
          <a:xfrm>
            <a:off x="6324600" y="2178841"/>
            <a:ext cx="5310188" cy="1021559"/>
          </a:xfrm>
        </p:spPr>
        <p:txBody>
          <a:bodyPr vert="horz" rIns="0" anchor="b">
            <a:noAutofit/>
          </a:bodyPr>
          <a:lstStyle>
            <a:lvl1pPr>
              <a:defRPr sz="3600">
                <a:solidFill>
                  <a:schemeClr val="tx1"/>
                </a:solidFill>
              </a:defRPr>
            </a:lvl1pPr>
          </a:lstStyle>
          <a:p>
            <a:r>
              <a:rPr lang="en-US"/>
              <a:t>Click to edit Master title style</a:t>
            </a:r>
            <a:endParaRPr lang="en-US" dirty="0"/>
          </a:p>
        </p:txBody>
      </p:sp>
      <p:sp>
        <p:nvSpPr>
          <p:cNvPr id="21" name="5. Source" hidden="1">
            <a:extLst>
              <a:ext uri="{FF2B5EF4-FFF2-40B4-BE49-F238E27FC236}">
                <a16:creationId xmlns:a16="http://schemas.microsoft.com/office/drawing/2014/main" id="{25B2DE14-9B3F-4199-B082-9FEB12CE57EA}"/>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sp>
        <p:nvSpPr>
          <p:cNvPr id="36" name="RectangleLight">
            <a:extLst>
              <a:ext uri="{FF2B5EF4-FFF2-40B4-BE49-F238E27FC236}">
                <a16:creationId xmlns:a16="http://schemas.microsoft.com/office/drawing/2014/main" id="{DBCF6751-B758-49AB-2C26-E64719393D49}"/>
              </a:ext>
            </a:extLst>
          </p:cNvPr>
          <p:cNvSpPr/>
          <p:nvPr>
            <p:custDataLst>
              <p:tags r:id="rId6"/>
            </p:custDataLst>
          </p:nvPr>
        </p:nvSpPr>
        <p:spPr bwMode="ltGray">
          <a:xfrm flipH="1">
            <a:off x="0" y="0"/>
            <a:ext cx="3413760"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pic>
        <p:nvPicPr>
          <p:cNvPr id="4" name="Graphic 3">
            <a:extLst>
              <a:ext uri="{FF2B5EF4-FFF2-40B4-BE49-F238E27FC236}">
                <a16:creationId xmlns:a16="http://schemas.microsoft.com/office/drawing/2014/main" id="{62F1B321-82DD-CCF9-4165-B42B1F2F752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0696755" y="280647"/>
            <a:ext cx="941271" cy="437609"/>
          </a:xfrm>
          <a:prstGeom prst="rect">
            <a:avLst/>
          </a:prstGeom>
        </p:spPr>
      </p:pic>
      <p:sp>
        <p:nvSpPr>
          <p:cNvPr id="5" name="Slide Number Placeholder 4">
            <a:extLst>
              <a:ext uri="{FF2B5EF4-FFF2-40B4-BE49-F238E27FC236}">
                <a16:creationId xmlns:a16="http://schemas.microsoft.com/office/drawing/2014/main" id="{16647B0A-12F1-518B-A889-926972AC3424}"/>
              </a:ext>
            </a:extLst>
          </p:cNvPr>
          <p:cNvSpPr>
            <a:spLocks noGrp="1"/>
          </p:cNvSpPr>
          <p:nvPr>
            <p:ph type="sldNum" sz="quarter" idx="18"/>
          </p:nvPr>
        </p:nvSpPr>
        <p:spPr/>
        <p:txBody>
          <a:bodyPr/>
          <a:lstStyle/>
          <a:p>
            <a:fld id="{06F2FA06-E1E0-41BE-9336-EB35A789C607}" type="slidenum">
              <a:rPr lang="en-GB" smtClean="0"/>
              <a:pPr/>
              <a:t>‹#›</a:t>
            </a:fld>
            <a:endParaRPr lang="en-GB"/>
          </a:p>
        </p:txBody>
      </p:sp>
      <p:pic>
        <p:nvPicPr>
          <p:cNvPr id="7" name="Graphic 6">
            <a:extLst>
              <a:ext uri="{FF2B5EF4-FFF2-40B4-BE49-F238E27FC236}">
                <a16:creationId xmlns:a16="http://schemas.microsoft.com/office/drawing/2014/main" id="{E3510521-A4B4-4DE2-EAE9-AB942F48DF55}"/>
              </a:ext>
            </a:extLst>
          </p:cNvPr>
          <p:cNvPicPr>
            <a:picLocks noChangeAspect="1"/>
          </p:cNvPicPr>
          <p:nvPr userDrawn="1"/>
        </p:nvPicPr>
        <p:blipFill>
          <a:blip>
            <a:extLst>
              <a:ext uri="{96DAC541-7B7A-43D3-8B79-37D633B846F1}">
                <asvg:svgBlip xmlns:asvg="http://schemas.microsoft.com/office/drawing/2016/SVG/main" r:embed="rId12"/>
              </a:ext>
            </a:extLst>
          </a:blip>
          <a:srcRect/>
          <a:stretch/>
        </p:blipFill>
        <p:spPr>
          <a:xfrm flipH="1">
            <a:off x="4696491" y="3869471"/>
            <a:ext cx="7495509" cy="2898509"/>
          </a:xfrm>
          <a:prstGeom prst="rect">
            <a:avLst/>
          </a:prstGeom>
        </p:spPr>
      </p:pic>
      <p:sp>
        <p:nvSpPr>
          <p:cNvPr id="8" name="3. Subtitle">
            <a:extLst>
              <a:ext uri="{FF2B5EF4-FFF2-40B4-BE49-F238E27FC236}">
                <a16:creationId xmlns:a16="http://schemas.microsoft.com/office/drawing/2014/main" id="{FA926255-F9A2-405E-7508-AB659131341D}"/>
              </a:ext>
            </a:extLst>
          </p:cNvPr>
          <p:cNvSpPr>
            <a:spLocks noGrp="1"/>
          </p:cNvSpPr>
          <p:nvPr>
            <p:ph type="subTitle" idx="1"/>
            <p:custDataLst>
              <p:tags r:id="rId7"/>
            </p:custDataLst>
          </p:nvPr>
        </p:nvSpPr>
        <p:spPr>
          <a:xfrm>
            <a:off x="6336474" y="3380602"/>
            <a:ext cx="5298313" cy="276999"/>
          </a:xfrm>
        </p:spPr>
        <p:txBody>
          <a:bodyPr anchor="ctr" anchorCtr="0"/>
          <a:lstStyle>
            <a:lvl1pPr>
              <a:defRPr sz="1600"/>
            </a:lvl1pPr>
          </a:lstStyle>
          <a:p>
            <a:r>
              <a:rPr lang="en-US" sz="1600"/>
              <a:t>Click to edit Master subtitle style</a:t>
            </a:r>
            <a:endParaRPr lang="en-US" sz="1600" dirty="0"/>
          </a:p>
        </p:txBody>
      </p:sp>
      <p:sp>
        <p:nvSpPr>
          <p:cNvPr id="6" name="Footer Placeholder 5">
            <a:extLst>
              <a:ext uri="{FF2B5EF4-FFF2-40B4-BE49-F238E27FC236}">
                <a16:creationId xmlns:a16="http://schemas.microsoft.com/office/drawing/2014/main" id="{7EC312B7-1F30-3A60-A56B-6E56C11E5B6E}"/>
              </a:ext>
            </a:extLst>
          </p:cNvPr>
          <p:cNvSpPr>
            <a:spLocks noGrp="1"/>
          </p:cNvSpPr>
          <p:nvPr>
            <p:ph type="ftr" sz="quarter" idx="19"/>
          </p:nvPr>
        </p:nvSpPr>
        <p:spPr/>
        <p:txBody>
          <a:bodyPr/>
          <a:lstStyle/>
          <a:p>
            <a:r>
              <a:rPr lang="en-US"/>
              <a:t>www.ecs.co.za</a:t>
            </a:r>
            <a:endParaRPr lang="en-GB" dirty="0"/>
          </a:p>
        </p:txBody>
      </p:sp>
    </p:spTree>
    <p:extLst>
      <p:ext uri="{BB962C8B-B14F-4D97-AF65-F5344CB8AC3E}">
        <p14:creationId xmlns:p14="http://schemas.microsoft.com/office/powerpoint/2010/main" val="1653247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8_1/4">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p:cNvGraphicFramePr>
          <p:nvPr>
            <p:custDataLst>
              <p:tags r:id="rId1"/>
            </p:custDataLst>
            <p:extLst>
              <p:ext uri="{D42A27DB-BD31-4B8C-83A1-F6EECF244321}">
                <p14:modId xmlns:p14="http://schemas.microsoft.com/office/powerpoint/2010/main" val="36733414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3"/>
            </p:custDataLst>
          </p:nvPr>
        </p:nvSpPr>
        <p:spPr>
          <a:xfrm>
            <a:off x="6324600" y="2178841"/>
            <a:ext cx="5310188" cy="1021559"/>
          </a:xfrm>
        </p:spPr>
        <p:txBody>
          <a:bodyPr vert="horz" rIns="0" anchor="b">
            <a:noAutofit/>
          </a:bodyPr>
          <a:lstStyle>
            <a:lvl1pPr>
              <a:defRPr sz="3600">
                <a:solidFill>
                  <a:schemeClr val="tx1"/>
                </a:solidFill>
              </a:defRPr>
            </a:lvl1pPr>
          </a:lstStyle>
          <a:p>
            <a:r>
              <a:rPr lang="en-US"/>
              <a:t>Click to edit Master title style</a:t>
            </a:r>
            <a:endParaRPr lang="en-US" dirty="0"/>
          </a:p>
        </p:txBody>
      </p:sp>
      <p:sp>
        <p:nvSpPr>
          <p:cNvPr id="21" name="5. Source" hidden="1">
            <a:extLst>
              <a:ext uri="{FF2B5EF4-FFF2-40B4-BE49-F238E27FC236}">
                <a16:creationId xmlns:a16="http://schemas.microsoft.com/office/drawing/2014/main" id="{25B2DE14-9B3F-4199-B082-9FEB12CE57EA}"/>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sp>
        <p:nvSpPr>
          <p:cNvPr id="36" name="RectangleLight">
            <a:extLst>
              <a:ext uri="{FF2B5EF4-FFF2-40B4-BE49-F238E27FC236}">
                <a16:creationId xmlns:a16="http://schemas.microsoft.com/office/drawing/2014/main" id="{DBCF6751-B758-49AB-2C26-E64719393D49}"/>
              </a:ext>
            </a:extLst>
          </p:cNvPr>
          <p:cNvSpPr/>
          <p:nvPr>
            <p:custDataLst>
              <p:tags r:id="rId6"/>
            </p:custDataLst>
          </p:nvPr>
        </p:nvSpPr>
        <p:spPr bwMode="ltGray">
          <a:xfrm flipH="1">
            <a:off x="0" y="0"/>
            <a:ext cx="3413760"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pic>
        <p:nvPicPr>
          <p:cNvPr id="4" name="Graphic 3">
            <a:extLst>
              <a:ext uri="{FF2B5EF4-FFF2-40B4-BE49-F238E27FC236}">
                <a16:creationId xmlns:a16="http://schemas.microsoft.com/office/drawing/2014/main" id="{62F1B321-82DD-CCF9-4165-B42B1F2F752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0696755" y="280647"/>
            <a:ext cx="941271" cy="437609"/>
          </a:xfrm>
          <a:prstGeom prst="rect">
            <a:avLst/>
          </a:prstGeom>
        </p:spPr>
      </p:pic>
      <p:sp>
        <p:nvSpPr>
          <p:cNvPr id="5" name="Slide Number Placeholder 4">
            <a:extLst>
              <a:ext uri="{FF2B5EF4-FFF2-40B4-BE49-F238E27FC236}">
                <a16:creationId xmlns:a16="http://schemas.microsoft.com/office/drawing/2014/main" id="{16647B0A-12F1-518B-A889-926972AC3424}"/>
              </a:ext>
            </a:extLst>
          </p:cNvPr>
          <p:cNvSpPr>
            <a:spLocks noGrp="1"/>
          </p:cNvSpPr>
          <p:nvPr>
            <p:ph type="sldNum" sz="quarter" idx="18"/>
          </p:nvPr>
        </p:nvSpPr>
        <p:spPr/>
        <p:txBody>
          <a:bodyPr/>
          <a:lstStyle/>
          <a:p>
            <a:fld id="{06F2FA06-E1E0-41BE-9336-EB35A789C607}" type="slidenum">
              <a:rPr lang="en-GB" smtClean="0"/>
              <a:pPr/>
              <a:t>‹#›</a:t>
            </a:fld>
            <a:endParaRPr lang="en-GB"/>
          </a:p>
        </p:txBody>
      </p:sp>
      <p:pic>
        <p:nvPicPr>
          <p:cNvPr id="7" name="Graphic 6">
            <a:extLst>
              <a:ext uri="{FF2B5EF4-FFF2-40B4-BE49-F238E27FC236}">
                <a16:creationId xmlns:a16="http://schemas.microsoft.com/office/drawing/2014/main" id="{E3510521-A4B4-4DE2-EAE9-AB942F48DF55}"/>
              </a:ext>
            </a:extLst>
          </p:cNvPr>
          <p:cNvPicPr>
            <a:picLocks noChangeAspect="1"/>
          </p:cNvPicPr>
          <p:nvPr userDrawn="1"/>
        </p:nvPicPr>
        <p:blipFill>
          <a:blip>
            <a:extLst>
              <a:ext uri="{96DAC541-7B7A-43D3-8B79-37D633B846F1}">
                <asvg:svgBlip xmlns:asvg="http://schemas.microsoft.com/office/drawing/2016/SVG/main" r:embed="rId12"/>
              </a:ext>
            </a:extLst>
          </a:blip>
          <a:srcRect/>
          <a:stretch/>
        </p:blipFill>
        <p:spPr>
          <a:xfrm flipH="1">
            <a:off x="3401094" y="3505200"/>
            <a:ext cx="6372076" cy="3352800"/>
          </a:xfrm>
          <a:prstGeom prst="rect">
            <a:avLst/>
          </a:prstGeom>
        </p:spPr>
      </p:pic>
      <p:sp>
        <p:nvSpPr>
          <p:cNvPr id="8" name="3. Subtitle">
            <a:extLst>
              <a:ext uri="{FF2B5EF4-FFF2-40B4-BE49-F238E27FC236}">
                <a16:creationId xmlns:a16="http://schemas.microsoft.com/office/drawing/2014/main" id="{F2123136-D3AB-F102-0707-3FDCC8E6CE00}"/>
              </a:ext>
            </a:extLst>
          </p:cNvPr>
          <p:cNvSpPr>
            <a:spLocks noGrp="1"/>
          </p:cNvSpPr>
          <p:nvPr>
            <p:ph type="subTitle" idx="1"/>
            <p:custDataLst>
              <p:tags r:id="rId7"/>
            </p:custDataLst>
          </p:nvPr>
        </p:nvSpPr>
        <p:spPr>
          <a:xfrm>
            <a:off x="6336474" y="3380602"/>
            <a:ext cx="5298313" cy="276999"/>
          </a:xfrm>
        </p:spPr>
        <p:txBody>
          <a:bodyPr anchor="ctr" anchorCtr="0"/>
          <a:lstStyle>
            <a:lvl1pPr>
              <a:defRPr sz="1600"/>
            </a:lvl1pPr>
          </a:lstStyle>
          <a:p>
            <a:r>
              <a:rPr lang="en-US" sz="1600"/>
              <a:t>Click to edit Master subtitle style</a:t>
            </a:r>
            <a:endParaRPr lang="en-US" sz="1600" dirty="0"/>
          </a:p>
        </p:txBody>
      </p:sp>
      <p:sp>
        <p:nvSpPr>
          <p:cNvPr id="6" name="Footer Placeholder 5">
            <a:extLst>
              <a:ext uri="{FF2B5EF4-FFF2-40B4-BE49-F238E27FC236}">
                <a16:creationId xmlns:a16="http://schemas.microsoft.com/office/drawing/2014/main" id="{647653CB-6DBF-F5ED-EA2B-96397038F9B6}"/>
              </a:ext>
            </a:extLst>
          </p:cNvPr>
          <p:cNvSpPr>
            <a:spLocks noGrp="1"/>
          </p:cNvSpPr>
          <p:nvPr>
            <p:ph type="ftr" sz="quarter" idx="19"/>
          </p:nvPr>
        </p:nvSpPr>
        <p:spPr/>
        <p:txBody>
          <a:bodyPr/>
          <a:lstStyle/>
          <a:p>
            <a:r>
              <a:rPr lang="en-US"/>
              <a:t>www.ecs.co.za</a:t>
            </a:r>
            <a:endParaRPr lang="en-GB" dirty="0"/>
          </a:p>
        </p:txBody>
      </p:sp>
    </p:spTree>
    <p:extLst>
      <p:ext uri="{BB962C8B-B14F-4D97-AF65-F5344CB8AC3E}">
        <p14:creationId xmlns:p14="http://schemas.microsoft.com/office/powerpoint/2010/main" val="5817436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9_1/4">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p:cNvGraphicFramePr>
          <p:nvPr>
            <p:custDataLst>
              <p:tags r:id="rId1"/>
            </p:custDataLst>
            <p:extLst>
              <p:ext uri="{D42A27DB-BD31-4B8C-83A1-F6EECF244321}">
                <p14:modId xmlns:p14="http://schemas.microsoft.com/office/powerpoint/2010/main" val="36733414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3"/>
            </p:custDataLst>
          </p:nvPr>
        </p:nvSpPr>
        <p:spPr>
          <a:xfrm>
            <a:off x="6324600" y="2178841"/>
            <a:ext cx="5310188" cy="1021559"/>
          </a:xfrm>
        </p:spPr>
        <p:txBody>
          <a:bodyPr vert="horz" rIns="0" anchor="b">
            <a:noAutofit/>
          </a:bodyPr>
          <a:lstStyle>
            <a:lvl1pPr>
              <a:defRPr sz="3600">
                <a:solidFill>
                  <a:schemeClr val="tx1"/>
                </a:solidFill>
              </a:defRPr>
            </a:lvl1pPr>
          </a:lstStyle>
          <a:p>
            <a:r>
              <a:rPr lang="en-US"/>
              <a:t>Click to edit Master title style</a:t>
            </a:r>
            <a:endParaRPr lang="en-US" dirty="0"/>
          </a:p>
        </p:txBody>
      </p:sp>
      <p:sp>
        <p:nvSpPr>
          <p:cNvPr id="21" name="5. Source" hidden="1">
            <a:extLst>
              <a:ext uri="{FF2B5EF4-FFF2-40B4-BE49-F238E27FC236}">
                <a16:creationId xmlns:a16="http://schemas.microsoft.com/office/drawing/2014/main" id="{25B2DE14-9B3F-4199-B082-9FEB12CE57EA}"/>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sp>
        <p:nvSpPr>
          <p:cNvPr id="36" name="RectangleLight">
            <a:extLst>
              <a:ext uri="{FF2B5EF4-FFF2-40B4-BE49-F238E27FC236}">
                <a16:creationId xmlns:a16="http://schemas.microsoft.com/office/drawing/2014/main" id="{DBCF6751-B758-49AB-2C26-E64719393D49}"/>
              </a:ext>
            </a:extLst>
          </p:cNvPr>
          <p:cNvSpPr/>
          <p:nvPr>
            <p:custDataLst>
              <p:tags r:id="rId6"/>
            </p:custDataLst>
          </p:nvPr>
        </p:nvSpPr>
        <p:spPr bwMode="ltGray">
          <a:xfrm flipH="1">
            <a:off x="0" y="0"/>
            <a:ext cx="3413760"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pic>
        <p:nvPicPr>
          <p:cNvPr id="4" name="Graphic 3">
            <a:extLst>
              <a:ext uri="{FF2B5EF4-FFF2-40B4-BE49-F238E27FC236}">
                <a16:creationId xmlns:a16="http://schemas.microsoft.com/office/drawing/2014/main" id="{62F1B321-82DD-CCF9-4165-B42B1F2F752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0696755" y="280647"/>
            <a:ext cx="941271" cy="437609"/>
          </a:xfrm>
          <a:prstGeom prst="rect">
            <a:avLst/>
          </a:prstGeom>
        </p:spPr>
      </p:pic>
      <p:sp>
        <p:nvSpPr>
          <p:cNvPr id="5" name="Slide Number Placeholder 4">
            <a:extLst>
              <a:ext uri="{FF2B5EF4-FFF2-40B4-BE49-F238E27FC236}">
                <a16:creationId xmlns:a16="http://schemas.microsoft.com/office/drawing/2014/main" id="{16647B0A-12F1-518B-A889-926972AC3424}"/>
              </a:ext>
            </a:extLst>
          </p:cNvPr>
          <p:cNvSpPr>
            <a:spLocks noGrp="1"/>
          </p:cNvSpPr>
          <p:nvPr>
            <p:ph type="sldNum" sz="quarter" idx="18"/>
          </p:nvPr>
        </p:nvSpPr>
        <p:spPr/>
        <p:txBody>
          <a:bodyPr/>
          <a:lstStyle/>
          <a:p>
            <a:fld id="{06F2FA06-E1E0-41BE-9336-EB35A789C607}" type="slidenum">
              <a:rPr lang="en-GB" smtClean="0"/>
              <a:pPr/>
              <a:t>‹#›</a:t>
            </a:fld>
            <a:endParaRPr lang="en-GB"/>
          </a:p>
        </p:txBody>
      </p:sp>
      <p:pic>
        <p:nvPicPr>
          <p:cNvPr id="7" name="Graphic 6">
            <a:extLst>
              <a:ext uri="{FF2B5EF4-FFF2-40B4-BE49-F238E27FC236}">
                <a16:creationId xmlns:a16="http://schemas.microsoft.com/office/drawing/2014/main" id="{E3510521-A4B4-4DE2-EAE9-AB942F48DF55}"/>
              </a:ext>
            </a:extLst>
          </p:cNvPr>
          <p:cNvPicPr>
            <a:picLocks noChangeAspect="1"/>
          </p:cNvPicPr>
          <p:nvPr userDrawn="1"/>
        </p:nvPicPr>
        <p:blipFill>
          <a:blip>
            <a:extLst>
              <a:ext uri="{96DAC541-7B7A-43D3-8B79-37D633B846F1}">
                <asvg:svgBlip xmlns:asvg="http://schemas.microsoft.com/office/drawing/2016/SVG/main" r:embed="rId12"/>
              </a:ext>
            </a:extLst>
          </a:blip>
          <a:srcRect/>
          <a:stretch/>
        </p:blipFill>
        <p:spPr>
          <a:xfrm flipH="1">
            <a:off x="4696492" y="3810096"/>
            <a:ext cx="7495508" cy="2971704"/>
          </a:xfrm>
          <a:prstGeom prst="rect">
            <a:avLst/>
          </a:prstGeom>
        </p:spPr>
      </p:pic>
      <p:sp>
        <p:nvSpPr>
          <p:cNvPr id="8" name="3. Subtitle">
            <a:extLst>
              <a:ext uri="{FF2B5EF4-FFF2-40B4-BE49-F238E27FC236}">
                <a16:creationId xmlns:a16="http://schemas.microsoft.com/office/drawing/2014/main" id="{FAED7559-0F2D-E5CA-03CC-6FA0DE20D67A}"/>
              </a:ext>
            </a:extLst>
          </p:cNvPr>
          <p:cNvSpPr>
            <a:spLocks noGrp="1"/>
          </p:cNvSpPr>
          <p:nvPr>
            <p:ph type="subTitle" idx="1"/>
            <p:custDataLst>
              <p:tags r:id="rId7"/>
            </p:custDataLst>
          </p:nvPr>
        </p:nvSpPr>
        <p:spPr>
          <a:xfrm>
            <a:off x="6336474" y="3380602"/>
            <a:ext cx="5298313" cy="276999"/>
          </a:xfrm>
        </p:spPr>
        <p:txBody>
          <a:bodyPr anchor="ctr" anchorCtr="0"/>
          <a:lstStyle>
            <a:lvl1pPr>
              <a:defRPr sz="1600"/>
            </a:lvl1pPr>
          </a:lstStyle>
          <a:p>
            <a:r>
              <a:rPr lang="en-US" sz="1600"/>
              <a:t>Click to edit Master subtitle style</a:t>
            </a:r>
            <a:endParaRPr lang="en-US" sz="1600" dirty="0"/>
          </a:p>
        </p:txBody>
      </p:sp>
      <p:sp>
        <p:nvSpPr>
          <p:cNvPr id="6" name="Footer Placeholder 5">
            <a:extLst>
              <a:ext uri="{FF2B5EF4-FFF2-40B4-BE49-F238E27FC236}">
                <a16:creationId xmlns:a16="http://schemas.microsoft.com/office/drawing/2014/main" id="{30FD486D-32F1-1B62-E80F-6F6141920A3D}"/>
              </a:ext>
            </a:extLst>
          </p:cNvPr>
          <p:cNvSpPr>
            <a:spLocks noGrp="1"/>
          </p:cNvSpPr>
          <p:nvPr>
            <p:ph type="ftr" sz="quarter" idx="19"/>
          </p:nvPr>
        </p:nvSpPr>
        <p:spPr/>
        <p:txBody>
          <a:bodyPr/>
          <a:lstStyle/>
          <a:p>
            <a:r>
              <a:rPr lang="en-US"/>
              <a:t>www.ecs.co.za</a:t>
            </a:r>
            <a:endParaRPr lang="en-GB" dirty="0"/>
          </a:p>
        </p:txBody>
      </p:sp>
    </p:spTree>
    <p:extLst>
      <p:ext uri="{BB962C8B-B14F-4D97-AF65-F5344CB8AC3E}">
        <p14:creationId xmlns:p14="http://schemas.microsoft.com/office/powerpoint/2010/main" val="30228648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Question 1">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p:cNvGraphicFramePr>
          <p:nvPr>
            <p:custDataLst>
              <p:tags r:id="rId1"/>
            </p:custDataLst>
            <p:extLst>
              <p:ext uri="{D42A27DB-BD31-4B8C-83A1-F6EECF244321}">
                <p14:modId xmlns:p14="http://schemas.microsoft.com/office/powerpoint/2010/main" val="19312443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72" imgH="588" progId="TCLayout.ActiveDocument.1">
                  <p:embed/>
                </p:oleObj>
              </mc:Choice>
              <mc:Fallback>
                <p:oleObj name="think-cell Slide" r:id="rId8"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8F8ABD0-305F-4DFC-AC60-1FB7BB16830A}"/>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p:custDataLst>
              <p:tags r:id="rId3"/>
            </p:custDataLst>
          </p:nvPr>
        </p:nvSpPr>
        <p:spPr bwMode="ltGray">
          <a:xfrm>
            <a:off x="7830312" y="0"/>
            <a:ext cx="4361688"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21" name="5. Source" hidden="1">
            <a:extLst>
              <a:ext uri="{FF2B5EF4-FFF2-40B4-BE49-F238E27FC236}">
                <a16:creationId xmlns:a16="http://schemas.microsoft.com/office/drawing/2014/main" id="{F25A304F-F50E-4F96-991D-CFEB07060178}"/>
              </a:ext>
            </a:extLst>
          </p:cNvPr>
          <p:cNvSpPr txBox="1"/>
          <p:nvPr>
            <p:custDataLst>
              <p:tags r:id="rId4"/>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5" name="2. Slide Title">
            <a:extLst>
              <a:ext uri="{FF2B5EF4-FFF2-40B4-BE49-F238E27FC236}">
                <a16:creationId xmlns:a16="http://schemas.microsoft.com/office/drawing/2014/main" id="{AA4BE143-5F32-4F04-B536-5DD597732824}"/>
              </a:ext>
            </a:extLst>
          </p:cNvPr>
          <p:cNvSpPr>
            <a:spLocks noGrp="1"/>
          </p:cNvSpPr>
          <p:nvPr>
            <p:ph type="title"/>
            <p:custDataLst>
              <p:tags r:id="rId5"/>
            </p:custDataLst>
          </p:nvPr>
        </p:nvSpPr>
        <p:spPr>
          <a:xfrm>
            <a:off x="554736" y="1981200"/>
            <a:ext cx="6967728" cy="1447800"/>
          </a:xfrm>
        </p:spPr>
        <p:txBody>
          <a:bodyPr/>
          <a:lstStyle>
            <a:lvl1pPr>
              <a:defRPr sz="4800"/>
            </a:lvl1pPr>
          </a:lstStyle>
          <a:p>
            <a:r>
              <a:rPr lang="en-US"/>
              <a:t>Click to edit Master title style</a:t>
            </a:r>
            <a:endParaRPr lang="en-US" dirty="0"/>
          </a:p>
        </p:txBody>
      </p:sp>
      <p:sp>
        <p:nvSpPr>
          <p:cNvPr id="19" name="1. On-page tracker">
            <a:extLst>
              <a:ext uri="{FF2B5EF4-FFF2-40B4-BE49-F238E27FC236}">
                <a16:creationId xmlns:a16="http://schemas.microsoft.com/office/drawing/2014/main" id="{288125BB-6CB4-4B7C-8E2B-CB1912430A39}"/>
              </a:ext>
            </a:extLst>
          </p:cNvPr>
          <p:cNvSpPr>
            <a:spLocks noGrp="1"/>
          </p:cNvSpPr>
          <p:nvPr>
            <p:ph type="body" sz="quarter" idx="18" hasCustomPrompt="1"/>
            <p:custDataLst>
              <p:tags r:id="rId6"/>
            </p:custDataLst>
          </p:nvPr>
        </p:nvSpPr>
        <p:spPr>
          <a:xfrm>
            <a:off x="8173370" y="78768"/>
            <a:ext cx="3466941" cy="123111"/>
          </a:xfrm>
        </p:spPr>
        <p:txBody>
          <a:bodyPr wrap="square" anchor="ctr" anchorCtr="0">
            <a:spAutoFit/>
          </a:bodyPr>
          <a:lstStyle>
            <a:lvl1pPr algn="r">
              <a:defRPr sz="800">
                <a:latin typeface="+mn-lt"/>
              </a:defRPr>
            </a:lvl1pPr>
          </a:lstStyle>
          <a:p>
            <a:pPr lvl="0"/>
            <a:r>
              <a:rPr lang="en-US"/>
              <a:t>Chapter › Topic</a:t>
            </a:r>
          </a:p>
        </p:txBody>
      </p:sp>
      <p:pic>
        <p:nvPicPr>
          <p:cNvPr id="4" name="Graphic 3">
            <a:extLst>
              <a:ext uri="{FF2B5EF4-FFF2-40B4-BE49-F238E27FC236}">
                <a16:creationId xmlns:a16="http://schemas.microsoft.com/office/drawing/2014/main" id="{36DDAB92-F347-EF12-CDCB-69DF0057432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696755" y="280647"/>
            <a:ext cx="941271" cy="437609"/>
          </a:xfrm>
          <a:prstGeom prst="rect">
            <a:avLst/>
          </a:prstGeom>
        </p:spPr>
      </p:pic>
      <p:sp>
        <p:nvSpPr>
          <p:cNvPr id="5" name="Slide Number Placeholder 4">
            <a:extLst>
              <a:ext uri="{FF2B5EF4-FFF2-40B4-BE49-F238E27FC236}">
                <a16:creationId xmlns:a16="http://schemas.microsoft.com/office/drawing/2014/main" id="{46C6BBB6-986F-CED9-BCA3-5AFDA6FBBB17}"/>
              </a:ext>
            </a:extLst>
          </p:cNvPr>
          <p:cNvSpPr>
            <a:spLocks noGrp="1"/>
          </p:cNvSpPr>
          <p:nvPr>
            <p:ph type="sldNum" sz="quarter" idx="19"/>
          </p:nvPr>
        </p:nvSpPr>
        <p:spPr/>
        <p:txBody>
          <a:bodyPr/>
          <a:lstStyle/>
          <a:p>
            <a:fld id="{06F2FA06-E1E0-41BE-9336-EB35A789C607}" type="slidenum">
              <a:rPr lang="en-GB" smtClean="0"/>
              <a:pPr/>
              <a:t>‹#›</a:t>
            </a:fld>
            <a:endParaRPr lang="en-GB"/>
          </a:p>
        </p:txBody>
      </p:sp>
      <p:grpSp>
        <p:nvGrpSpPr>
          <p:cNvPr id="8" name="Group 7">
            <a:extLst>
              <a:ext uri="{FF2B5EF4-FFF2-40B4-BE49-F238E27FC236}">
                <a16:creationId xmlns:a16="http://schemas.microsoft.com/office/drawing/2014/main" id="{28E1A455-B8F7-F04D-001E-89AA72585A85}"/>
              </a:ext>
            </a:extLst>
          </p:cNvPr>
          <p:cNvGrpSpPr>
            <a:grpSpLocks noChangeAspect="1"/>
          </p:cNvGrpSpPr>
          <p:nvPr userDrawn="1"/>
        </p:nvGrpSpPr>
        <p:grpSpPr>
          <a:xfrm>
            <a:off x="8856070" y="797023"/>
            <a:ext cx="2044333" cy="5838309"/>
            <a:chOff x="6367463" y="6446838"/>
            <a:chExt cx="528638" cy="1509712"/>
          </a:xfrm>
        </p:grpSpPr>
        <p:sp>
          <p:nvSpPr>
            <p:cNvPr id="9" name="Freeform 79">
              <a:extLst>
                <a:ext uri="{FF2B5EF4-FFF2-40B4-BE49-F238E27FC236}">
                  <a16:creationId xmlns:a16="http://schemas.microsoft.com/office/drawing/2014/main" id="{BE30167E-7D0C-0022-58FA-7C582059C39F}"/>
                </a:ext>
              </a:extLst>
            </p:cNvPr>
            <p:cNvSpPr>
              <a:spLocks noEditPoints="1"/>
            </p:cNvSpPr>
            <p:nvPr/>
          </p:nvSpPr>
          <p:spPr bwMode="auto">
            <a:xfrm>
              <a:off x="6367463" y="6446838"/>
              <a:ext cx="528638" cy="1509712"/>
            </a:xfrm>
            <a:custGeom>
              <a:avLst/>
              <a:gdLst>
                <a:gd name="T0" fmla="*/ 52 w 333"/>
                <a:gd name="T1" fmla="*/ 892 h 951"/>
                <a:gd name="T2" fmla="*/ 118 w 333"/>
                <a:gd name="T3" fmla="*/ 885 h 951"/>
                <a:gd name="T4" fmla="*/ 126 w 333"/>
                <a:gd name="T5" fmla="*/ 855 h 951"/>
                <a:gd name="T6" fmla="*/ 152 w 333"/>
                <a:gd name="T7" fmla="*/ 703 h 951"/>
                <a:gd name="T8" fmla="*/ 159 w 333"/>
                <a:gd name="T9" fmla="*/ 609 h 951"/>
                <a:gd name="T10" fmla="*/ 180 w 333"/>
                <a:gd name="T11" fmla="*/ 720 h 951"/>
                <a:gd name="T12" fmla="*/ 177 w 333"/>
                <a:gd name="T13" fmla="*/ 818 h 951"/>
                <a:gd name="T14" fmla="*/ 182 w 333"/>
                <a:gd name="T15" fmla="*/ 891 h 951"/>
                <a:gd name="T16" fmla="*/ 188 w 333"/>
                <a:gd name="T17" fmla="*/ 931 h 951"/>
                <a:gd name="T18" fmla="*/ 231 w 333"/>
                <a:gd name="T19" fmla="*/ 949 h 951"/>
                <a:gd name="T20" fmla="*/ 253 w 333"/>
                <a:gd name="T21" fmla="*/ 911 h 951"/>
                <a:gd name="T22" fmla="*/ 254 w 333"/>
                <a:gd name="T23" fmla="*/ 879 h 951"/>
                <a:gd name="T24" fmla="*/ 250 w 333"/>
                <a:gd name="T25" fmla="*/ 726 h 951"/>
                <a:gd name="T26" fmla="*/ 245 w 333"/>
                <a:gd name="T27" fmla="*/ 644 h 951"/>
                <a:gd name="T28" fmla="*/ 250 w 333"/>
                <a:gd name="T29" fmla="*/ 499 h 951"/>
                <a:gd name="T30" fmla="*/ 260 w 333"/>
                <a:gd name="T31" fmla="*/ 442 h 951"/>
                <a:gd name="T32" fmla="*/ 246 w 333"/>
                <a:gd name="T33" fmla="*/ 282 h 951"/>
                <a:gd name="T34" fmla="*/ 250 w 333"/>
                <a:gd name="T35" fmla="*/ 220 h 951"/>
                <a:gd name="T36" fmla="*/ 265 w 333"/>
                <a:gd name="T37" fmla="*/ 191 h 951"/>
                <a:gd name="T38" fmla="*/ 319 w 333"/>
                <a:gd name="T39" fmla="*/ 140 h 951"/>
                <a:gd name="T40" fmla="*/ 327 w 333"/>
                <a:gd name="T41" fmla="*/ 129 h 951"/>
                <a:gd name="T42" fmla="*/ 330 w 333"/>
                <a:gd name="T43" fmla="*/ 114 h 951"/>
                <a:gd name="T44" fmla="*/ 320 w 333"/>
                <a:gd name="T45" fmla="*/ 95 h 951"/>
                <a:gd name="T46" fmla="*/ 311 w 333"/>
                <a:gd name="T47" fmla="*/ 86 h 951"/>
                <a:gd name="T48" fmla="*/ 274 w 333"/>
                <a:gd name="T49" fmla="*/ 55 h 951"/>
                <a:gd name="T50" fmla="*/ 251 w 333"/>
                <a:gd name="T51" fmla="*/ 32 h 951"/>
                <a:gd name="T52" fmla="*/ 226 w 333"/>
                <a:gd name="T53" fmla="*/ 29 h 951"/>
                <a:gd name="T54" fmla="*/ 202 w 333"/>
                <a:gd name="T55" fmla="*/ 1 h 951"/>
                <a:gd name="T56" fmla="*/ 188 w 333"/>
                <a:gd name="T57" fmla="*/ 9 h 951"/>
                <a:gd name="T58" fmla="*/ 131 w 333"/>
                <a:gd name="T59" fmla="*/ 5 h 951"/>
                <a:gd name="T60" fmla="*/ 114 w 333"/>
                <a:gd name="T61" fmla="*/ 32 h 951"/>
                <a:gd name="T62" fmla="*/ 105 w 333"/>
                <a:gd name="T63" fmla="*/ 51 h 951"/>
                <a:gd name="T64" fmla="*/ 100 w 333"/>
                <a:gd name="T65" fmla="*/ 69 h 951"/>
                <a:gd name="T66" fmla="*/ 102 w 333"/>
                <a:gd name="T67" fmla="*/ 86 h 951"/>
                <a:gd name="T68" fmla="*/ 102 w 333"/>
                <a:gd name="T69" fmla="*/ 102 h 951"/>
                <a:gd name="T70" fmla="*/ 106 w 333"/>
                <a:gd name="T71" fmla="*/ 120 h 951"/>
                <a:gd name="T72" fmla="*/ 117 w 333"/>
                <a:gd name="T73" fmla="*/ 137 h 951"/>
                <a:gd name="T74" fmla="*/ 58 w 333"/>
                <a:gd name="T75" fmla="*/ 183 h 951"/>
                <a:gd name="T76" fmla="*/ 49 w 333"/>
                <a:gd name="T77" fmla="*/ 271 h 951"/>
                <a:gd name="T78" fmla="*/ 43 w 333"/>
                <a:gd name="T79" fmla="*/ 299 h 951"/>
                <a:gd name="T80" fmla="*/ 35 w 333"/>
                <a:gd name="T81" fmla="*/ 327 h 951"/>
                <a:gd name="T82" fmla="*/ 34 w 333"/>
                <a:gd name="T83" fmla="*/ 359 h 951"/>
                <a:gd name="T84" fmla="*/ 40 w 333"/>
                <a:gd name="T85" fmla="*/ 402 h 951"/>
                <a:gd name="T86" fmla="*/ 57 w 333"/>
                <a:gd name="T87" fmla="*/ 448 h 951"/>
                <a:gd name="T88" fmla="*/ 58 w 333"/>
                <a:gd name="T89" fmla="*/ 478 h 951"/>
                <a:gd name="T90" fmla="*/ 83 w 333"/>
                <a:gd name="T91" fmla="*/ 637 h 951"/>
                <a:gd name="T92" fmla="*/ 74 w 333"/>
                <a:gd name="T93" fmla="*/ 758 h 951"/>
                <a:gd name="T94" fmla="*/ 52 w 333"/>
                <a:gd name="T95" fmla="*/ 849 h 951"/>
                <a:gd name="T96" fmla="*/ 0 w 333"/>
                <a:gd name="T97" fmla="*/ 885 h 951"/>
                <a:gd name="T98" fmla="*/ 197 w 333"/>
                <a:gd name="T99" fmla="*/ 92 h 951"/>
                <a:gd name="T100" fmla="*/ 209 w 333"/>
                <a:gd name="T101" fmla="*/ 71 h 951"/>
                <a:gd name="T102" fmla="*/ 237 w 333"/>
                <a:gd name="T103" fmla="*/ 79 h 951"/>
                <a:gd name="T104" fmla="*/ 256 w 333"/>
                <a:gd name="T105" fmla="*/ 105 h 951"/>
                <a:gd name="T106" fmla="*/ 268 w 333"/>
                <a:gd name="T107" fmla="*/ 119 h 951"/>
                <a:gd name="T108" fmla="*/ 251 w 333"/>
                <a:gd name="T109" fmla="*/ 112 h 951"/>
                <a:gd name="T110" fmla="*/ 211 w 333"/>
                <a:gd name="T111" fmla="*/ 126 h 951"/>
                <a:gd name="T112" fmla="*/ 183 w 333"/>
                <a:gd name="T113" fmla="*/ 123 h 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33" h="951">
                  <a:moveTo>
                    <a:pt x="1" y="894"/>
                  </a:moveTo>
                  <a:lnTo>
                    <a:pt x="1" y="894"/>
                  </a:lnTo>
                  <a:lnTo>
                    <a:pt x="3" y="897"/>
                  </a:lnTo>
                  <a:lnTo>
                    <a:pt x="6" y="899"/>
                  </a:lnTo>
                  <a:lnTo>
                    <a:pt x="14" y="900"/>
                  </a:lnTo>
                  <a:lnTo>
                    <a:pt x="23" y="900"/>
                  </a:lnTo>
                  <a:lnTo>
                    <a:pt x="32" y="899"/>
                  </a:lnTo>
                  <a:lnTo>
                    <a:pt x="52" y="892"/>
                  </a:lnTo>
                  <a:lnTo>
                    <a:pt x="66" y="888"/>
                  </a:lnTo>
                  <a:lnTo>
                    <a:pt x="66" y="888"/>
                  </a:lnTo>
                  <a:lnTo>
                    <a:pt x="71" y="886"/>
                  </a:lnTo>
                  <a:lnTo>
                    <a:pt x="77" y="885"/>
                  </a:lnTo>
                  <a:lnTo>
                    <a:pt x="92" y="886"/>
                  </a:lnTo>
                  <a:lnTo>
                    <a:pt x="106" y="886"/>
                  </a:lnTo>
                  <a:lnTo>
                    <a:pt x="112" y="886"/>
                  </a:lnTo>
                  <a:lnTo>
                    <a:pt x="118" y="885"/>
                  </a:lnTo>
                  <a:lnTo>
                    <a:pt x="118" y="885"/>
                  </a:lnTo>
                  <a:lnTo>
                    <a:pt x="122" y="882"/>
                  </a:lnTo>
                  <a:lnTo>
                    <a:pt x="125" y="877"/>
                  </a:lnTo>
                  <a:lnTo>
                    <a:pt x="126" y="872"/>
                  </a:lnTo>
                  <a:lnTo>
                    <a:pt x="126" y="868"/>
                  </a:lnTo>
                  <a:lnTo>
                    <a:pt x="126" y="859"/>
                  </a:lnTo>
                  <a:lnTo>
                    <a:pt x="126" y="855"/>
                  </a:lnTo>
                  <a:lnTo>
                    <a:pt x="126" y="855"/>
                  </a:lnTo>
                  <a:lnTo>
                    <a:pt x="128" y="843"/>
                  </a:lnTo>
                  <a:lnTo>
                    <a:pt x="128" y="843"/>
                  </a:lnTo>
                  <a:lnTo>
                    <a:pt x="134" y="822"/>
                  </a:lnTo>
                  <a:lnTo>
                    <a:pt x="142" y="791"/>
                  </a:lnTo>
                  <a:lnTo>
                    <a:pt x="142" y="791"/>
                  </a:lnTo>
                  <a:lnTo>
                    <a:pt x="149" y="749"/>
                  </a:lnTo>
                  <a:lnTo>
                    <a:pt x="152" y="724"/>
                  </a:lnTo>
                  <a:lnTo>
                    <a:pt x="152" y="703"/>
                  </a:lnTo>
                  <a:lnTo>
                    <a:pt x="152" y="703"/>
                  </a:lnTo>
                  <a:lnTo>
                    <a:pt x="154" y="686"/>
                  </a:lnTo>
                  <a:lnTo>
                    <a:pt x="154" y="669"/>
                  </a:lnTo>
                  <a:lnTo>
                    <a:pt x="155" y="653"/>
                  </a:lnTo>
                  <a:lnTo>
                    <a:pt x="157" y="641"/>
                  </a:lnTo>
                  <a:lnTo>
                    <a:pt x="157" y="641"/>
                  </a:lnTo>
                  <a:lnTo>
                    <a:pt x="157" y="627"/>
                  </a:lnTo>
                  <a:lnTo>
                    <a:pt x="159" y="609"/>
                  </a:lnTo>
                  <a:lnTo>
                    <a:pt x="160" y="589"/>
                  </a:lnTo>
                  <a:lnTo>
                    <a:pt x="160" y="589"/>
                  </a:lnTo>
                  <a:lnTo>
                    <a:pt x="168" y="627"/>
                  </a:lnTo>
                  <a:lnTo>
                    <a:pt x="172" y="657"/>
                  </a:lnTo>
                  <a:lnTo>
                    <a:pt x="176" y="678"/>
                  </a:lnTo>
                  <a:lnTo>
                    <a:pt x="176" y="678"/>
                  </a:lnTo>
                  <a:lnTo>
                    <a:pt x="177" y="700"/>
                  </a:lnTo>
                  <a:lnTo>
                    <a:pt x="180" y="720"/>
                  </a:lnTo>
                  <a:lnTo>
                    <a:pt x="180" y="720"/>
                  </a:lnTo>
                  <a:lnTo>
                    <a:pt x="182" y="727"/>
                  </a:lnTo>
                  <a:lnTo>
                    <a:pt x="182" y="737"/>
                  </a:lnTo>
                  <a:lnTo>
                    <a:pt x="180" y="761"/>
                  </a:lnTo>
                  <a:lnTo>
                    <a:pt x="176" y="805"/>
                  </a:lnTo>
                  <a:lnTo>
                    <a:pt x="176" y="805"/>
                  </a:lnTo>
                  <a:lnTo>
                    <a:pt x="176" y="811"/>
                  </a:lnTo>
                  <a:lnTo>
                    <a:pt x="177" y="818"/>
                  </a:lnTo>
                  <a:lnTo>
                    <a:pt x="180" y="834"/>
                  </a:lnTo>
                  <a:lnTo>
                    <a:pt x="183" y="848"/>
                  </a:lnTo>
                  <a:lnTo>
                    <a:pt x="185" y="857"/>
                  </a:lnTo>
                  <a:lnTo>
                    <a:pt x="185" y="857"/>
                  </a:lnTo>
                  <a:lnTo>
                    <a:pt x="182" y="875"/>
                  </a:lnTo>
                  <a:lnTo>
                    <a:pt x="180" y="888"/>
                  </a:lnTo>
                  <a:lnTo>
                    <a:pt x="180" y="888"/>
                  </a:lnTo>
                  <a:lnTo>
                    <a:pt x="182" y="891"/>
                  </a:lnTo>
                  <a:lnTo>
                    <a:pt x="185" y="894"/>
                  </a:lnTo>
                  <a:lnTo>
                    <a:pt x="191" y="896"/>
                  </a:lnTo>
                  <a:lnTo>
                    <a:pt x="191" y="896"/>
                  </a:lnTo>
                  <a:lnTo>
                    <a:pt x="191" y="906"/>
                  </a:lnTo>
                  <a:lnTo>
                    <a:pt x="191" y="916"/>
                  </a:lnTo>
                  <a:lnTo>
                    <a:pt x="189" y="926"/>
                  </a:lnTo>
                  <a:lnTo>
                    <a:pt x="189" y="926"/>
                  </a:lnTo>
                  <a:lnTo>
                    <a:pt x="188" y="931"/>
                  </a:lnTo>
                  <a:lnTo>
                    <a:pt x="188" y="936"/>
                  </a:lnTo>
                  <a:lnTo>
                    <a:pt x="189" y="940"/>
                  </a:lnTo>
                  <a:lnTo>
                    <a:pt x="192" y="945"/>
                  </a:lnTo>
                  <a:lnTo>
                    <a:pt x="197" y="949"/>
                  </a:lnTo>
                  <a:lnTo>
                    <a:pt x="205" y="951"/>
                  </a:lnTo>
                  <a:lnTo>
                    <a:pt x="217" y="951"/>
                  </a:lnTo>
                  <a:lnTo>
                    <a:pt x="231" y="949"/>
                  </a:lnTo>
                  <a:lnTo>
                    <a:pt x="231" y="949"/>
                  </a:lnTo>
                  <a:lnTo>
                    <a:pt x="239" y="948"/>
                  </a:lnTo>
                  <a:lnTo>
                    <a:pt x="245" y="945"/>
                  </a:lnTo>
                  <a:lnTo>
                    <a:pt x="250" y="942"/>
                  </a:lnTo>
                  <a:lnTo>
                    <a:pt x="253" y="939"/>
                  </a:lnTo>
                  <a:lnTo>
                    <a:pt x="254" y="934"/>
                  </a:lnTo>
                  <a:lnTo>
                    <a:pt x="256" y="929"/>
                  </a:lnTo>
                  <a:lnTo>
                    <a:pt x="254" y="920"/>
                  </a:lnTo>
                  <a:lnTo>
                    <a:pt x="253" y="911"/>
                  </a:lnTo>
                  <a:lnTo>
                    <a:pt x="250" y="903"/>
                  </a:lnTo>
                  <a:lnTo>
                    <a:pt x="245" y="896"/>
                  </a:lnTo>
                  <a:lnTo>
                    <a:pt x="245" y="896"/>
                  </a:lnTo>
                  <a:lnTo>
                    <a:pt x="245" y="891"/>
                  </a:lnTo>
                  <a:lnTo>
                    <a:pt x="245" y="886"/>
                  </a:lnTo>
                  <a:lnTo>
                    <a:pt x="246" y="885"/>
                  </a:lnTo>
                  <a:lnTo>
                    <a:pt x="246" y="885"/>
                  </a:lnTo>
                  <a:lnTo>
                    <a:pt x="254" y="879"/>
                  </a:lnTo>
                  <a:lnTo>
                    <a:pt x="260" y="872"/>
                  </a:lnTo>
                  <a:lnTo>
                    <a:pt x="260" y="872"/>
                  </a:lnTo>
                  <a:lnTo>
                    <a:pt x="257" y="829"/>
                  </a:lnTo>
                  <a:lnTo>
                    <a:pt x="256" y="794"/>
                  </a:lnTo>
                  <a:lnTo>
                    <a:pt x="253" y="763"/>
                  </a:lnTo>
                  <a:lnTo>
                    <a:pt x="253" y="763"/>
                  </a:lnTo>
                  <a:lnTo>
                    <a:pt x="250" y="743"/>
                  </a:lnTo>
                  <a:lnTo>
                    <a:pt x="250" y="726"/>
                  </a:lnTo>
                  <a:lnTo>
                    <a:pt x="250" y="711"/>
                  </a:lnTo>
                  <a:lnTo>
                    <a:pt x="248" y="697"/>
                  </a:lnTo>
                  <a:lnTo>
                    <a:pt x="248" y="697"/>
                  </a:lnTo>
                  <a:lnTo>
                    <a:pt x="246" y="686"/>
                  </a:lnTo>
                  <a:lnTo>
                    <a:pt x="245" y="678"/>
                  </a:lnTo>
                  <a:lnTo>
                    <a:pt x="243" y="664"/>
                  </a:lnTo>
                  <a:lnTo>
                    <a:pt x="243" y="664"/>
                  </a:lnTo>
                  <a:lnTo>
                    <a:pt x="245" y="644"/>
                  </a:lnTo>
                  <a:lnTo>
                    <a:pt x="246" y="618"/>
                  </a:lnTo>
                  <a:lnTo>
                    <a:pt x="246" y="618"/>
                  </a:lnTo>
                  <a:lnTo>
                    <a:pt x="246" y="589"/>
                  </a:lnTo>
                  <a:lnTo>
                    <a:pt x="245" y="563"/>
                  </a:lnTo>
                  <a:lnTo>
                    <a:pt x="245" y="563"/>
                  </a:lnTo>
                  <a:lnTo>
                    <a:pt x="246" y="532"/>
                  </a:lnTo>
                  <a:lnTo>
                    <a:pt x="250" y="499"/>
                  </a:lnTo>
                  <a:lnTo>
                    <a:pt x="250" y="499"/>
                  </a:lnTo>
                  <a:lnTo>
                    <a:pt x="250" y="478"/>
                  </a:lnTo>
                  <a:lnTo>
                    <a:pt x="251" y="459"/>
                  </a:lnTo>
                  <a:lnTo>
                    <a:pt x="251" y="459"/>
                  </a:lnTo>
                  <a:lnTo>
                    <a:pt x="251" y="453"/>
                  </a:lnTo>
                  <a:lnTo>
                    <a:pt x="250" y="445"/>
                  </a:lnTo>
                  <a:lnTo>
                    <a:pt x="250" y="436"/>
                  </a:lnTo>
                  <a:lnTo>
                    <a:pt x="260" y="442"/>
                  </a:lnTo>
                  <a:lnTo>
                    <a:pt x="260" y="442"/>
                  </a:lnTo>
                  <a:lnTo>
                    <a:pt x="256" y="361"/>
                  </a:lnTo>
                  <a:lnTo>
                    <a:pt x="256" y="361"/>
                  </a:lnTo>
                  <a:lnTo>
                    <a:pt x="251" y="325"/>
                  </a:lnTo>
                  <a:lnTo>
                    <a:pt x="246" y="300"/>
                  </a:lnTo>
                  <a:lnTo>
                    <a:pt x="246" y="300"/>
                  </a:lnTo>
                  <a:lnTo>
                    <a:pt x="246" y="296"/>
                  </a:lnTo>
                  <a:lnTo>
                    <a:pt x="246" y="291"/>
                  </a:lnTo>
                  <a:lnTo>
                    <a:pt x="246" y="282"/>
                  </a:lnTo>
                  <a:lnTo>
                    <a:pt x="246" y="282"/>
                  </a:lnTo>
                  <a:lnTo>
                    <a:pt x="243" y="245"/>
                  </a:lnTo>
                  <a:lnTo>
                    <a:pt x="243" y="245"/>
                  </a:lnTo>
                  <a:lnTo>
                    <a:pt x="245" y="240"/>
                  </a:lnTo>
                  <a:lnTo>
                    <a:pt x="248" y="234"/>
                  </a:lnTo>
                  <a:lnTo>
                    <a:pt x="248" y="226"/>
                  </a:lnTo>
                  <a:lnTo>
                    <a:pt x="250" y="220"/>
                  </a:lnTo>
                  <a:lnTo>
                    <a:pt x="250" y="220"/>
                  </a:lnTo>
                  <a:lnTo>
                    <a:pt x="250" y="216"/>
                  </a:lnTo>
                  <a:lnTo>
                    <a:pt x="250" y="214"/>
                  </a:lnTo>
                  <a:lnTo>
                    <a:pt x="253" y="211"/>
                  </a:lnTo>
                  <a:lnTo>
                    <a:pt x="256" y="208"/>
                  </a:lnTo>
                  <a:lnTo>
                    <a:pt x="256" y="208"/>
                  </a:lnTo>
                  <a:lnTo>
                    <a:pt x="260" y="199"/>
                  </a:lnTo>
                  <a:lnTo>
                    <a:pt x="265" y="191"/>
                  </a:lnTo>
                  <a:lnTo>
                    <a:pt x="265" y="191"/>
                  </a:lnTo>
                  <a:lnTo>
                    <a:pt x="273" y="186"/>
                  </a:lnTo>
                  <a:lnTo>
                    <a:pt x="279" y="182"/>
                  </a:lnTo>
                  <a:lnTo>
                    <a:pt x="279" y="182"/>
                  </a:lnTo>
                  <a:lnTo>
                    <a:pt x="293" y="173"/>
                  </a:lnTo>
                  <a:lnTo>
                    <a:pt x="299" y="166"/>
                  </a:lnTo>
                  <a:lnTo>
                    <a:pt x="305" y="159"/>
                  </a:lnTo>
                  <a:lnTo>
                    <a:pt x="305" y="159"/>
                  </a:lnTo>
                  <a:lnTo>
                    <a:pt x="319" y="140"/>
                  </a:lnTo>
                  <a:lnTo>
                    <a:pt x="319" y="140"/>
                  </a:lnTo>
                  <a:lnTo>
                    <a:pt x="324" y="137"/>
                  </a:lnTo>
                  <a:lnTo>
                    <a:pt x="327" y="134"/>
                  </a:lnTo>
                  <a:lnTo>
                    <a:pt x="327" y="134"/>
                  </a:lnTo>
                  <a:lnTo>
                    <a:pt x="328" y="132"/>
                  </a:lnTo>
                  <a:lnTo>
                    <a:pt x="327" y="131"/>
                  </a:lnTo>
                  <a:lnTo>
                    <a:pt x="327" y="129"/>
                  </a:lnTo>
                  <a:lnTo>
                    <a:pt x="327" y="129"/>
                  </a:lnTo>
                  <a:lnTo>
                    <a:pt x="331" y="125"/>
                  </a:lnTo>
                  <a:lnTo>
                    <a:pt x="331" y="125"/>
                  </a:lnTo>
                  <a:lnTo>
                    <a:pt x="331" y="123"/>
                  </a:lnTo>
                  <a:lnTo>
                    <a:pt x="331" y="120"/>
                  </a:lnTo>
                  <a:lnTo>
                    <a:pt x="331" y="120"/>
                  </a:lnTo>
                  <a:lnTo>
                    <a:pt x="330" y="117"/>
                  </a:lnTo>
                  <a:lnTo>
                    <a:pt x="330" y="116"/>
                  </a:lnTo>
                  <a:lnTo>
                    <a:pt x="330" y="114"/>
                  </a:lnTo>
                  <a:lnTo>
                    <a:pt x="331" y="114"/>
                  </a:lnTo>
                  <a:lnTo>
                    <a:pt x="331" y="114"/>
                  </a:lnTo>
                  <a:lnTo>
                    <a:pt x="333" y="112"/>
                  </a:lnTo>
                  <a:lnTo>
                    <a:pt x="331" y="109"/>
                  </a:lnTo>
                  <a:lnTo>
                    <a:pt x="324" y="102"/>
                  </a:lnTo>
                  <a:lnTo>
                    <a:pt x="324" y="102"/>
                  </a:lnTo>
                  <a:lnTo>
                    <a:pt x="322" y="99"/>
                  </a:lnTo>
                  <a:lnTo>
                    <a:pt x="320" y="95"/>
                  </a:lnTo>
                  <a:lnTo>
                    <a:pt x="319" y="94"/>
                  </a:lnTo>
                  <a:lnTo>
                    <a:pt x="317" y="92"/>
                  </a:lnTo>
                  <a:lnTo>
                    <a:pt x="317" y="92"/>
                  </a:lnTo>
                  <a:lnTo>
                    <a:pt x="314" y="91"/>
                  </a:lnTo>
                  <a:lnTo>
                    <a:pt x="314" y="91"/>
                  </a:lnTo>
                  <a:lnTo>
                    <a:pt x="313" y="88"/>
                  </a:lnTo>
                  <a:lnTo>
                    <a:pt x="311" y="86"/>
                  </a:lnTo>
                  <a:lnTo>
                    <a:pt x="311" y="86"/>
                  </a:lnTo>
                  <a:lnTo>
                    <a:pt x="308" y="85"/>
                  </a:lnTo>
                  <a:lnTo>
                    <a:pt x="308" y="83"/>
                  </a:lnTo>
                  <a:lnTo>
                    <a:pt x="308" y="82"/>
                  </a:lnTo>
                  <a:lnTo>
                    <a:pt x="305" y="77"/>
                  </a:lnTo>
                  <a:lnTo>
                    <a:pt x="305" y="77"/>
                  </a:lnTo>
                  <a:lnTo>
                    <a:pt x="299" y="71"/>
                  </a:lnTo>
                  <a:lnTo>
                    <a:pt x="291" y="65"/>
                  </a:lnTo>
                  <a:lnTo>
                    <a:pt x="274" y="55"/>
                  </a:lnTo>
                  <a:lnTo>
                    <a:pt x="274" y="55"/>
                  </a:lnTo>
                  <a:lnTo>
                    <a:pt x="268" y="51"/>
                  </a:lnTo>
                  <a:lnTo>
                    <a:pt x="266" y="46"/>
                  </a:lnTo>
                  <a:lnTo>
                    <a:pt x="265" y="42"/>
                  </a:lnTo>
                  <a:lnTo>
                    <a:pt x="259" y="35"/>
                  </a:lnTo>
                  <a:lnTo>
                    <a:pt x="259" y="35"/>
                  </a:lnTo>
                  <a:lnTo>
                    <a:pt x="254" y="34"/>
                  </a:lnTo>
                  <a:lnTo>
                    <a:pt x="251" y="32"/>
                  </a:lnTo>
                  <a:lnTo>
                    <a:pt x="248" y="32"/>
                  </a:lnTo>
                  <a:lnTo>
                    <a:pt x="246" y="34"/>
                  </a:lnTo>
                  <a:lnTo>
                    <a:pt x="243" y="37"/>
                  </a:lnTo>
                  <a:lnTo>
                    <a:pt x="242" y="38"/>
                  </a:lnTo>
                  <a:lnTo>
                    <a:pt x="242" y="38"/>
                  </a:lnTo>
                  <a:lnTo>
                    <a:pt x="237" y="37"/>
                  </a:lnTo>
                  <a:lnTo>
                    <a:pt x="231" y="34"/>
                  </a:lnTo>
                  <a:lnTo>
                    <a:pt x="226" y="29"/>
                  </a:lnTo>
                  <a:lnTo>
                    <a:pt x="222" y="25"/>
                  </a:lnTo>
                  <a:lnTo>
                    <a:pt x="222" y="25"/>
                  </a:lnTo>
                  <a:lnTo>
                    <a:pt x="211" y="8"/>
                  </a:lnTo>
                  <a:lnTo>
                    <a:pt x="211" y="8"/>
                  </a:lnTo>
                  <a:lnTo>
                    <a:pt x="208" y="5"/>
                  </a:lnTo>
                  <a:lnTo>
                    <a:pt x="206" y="3"/>
                  </a:lnTo>
                  <a:lnTo>
                    <a:pt x="202" y="1"/>
                  </a:lnTo>
                  <a:lnTo>
                    <a:pt x="202" y="1"/>
                  </a:lnTo>
                  <a:lnTo>
                    <a:pt x="197" y="1"/>
                  </a:lnTo>
                  <a:lnTo>
                    <a:pt x="196" y="3"/>
                  </a:lnTo>
                  <a:lnTo>
                    <a:pt x="192" y="6"/>
                  </a:lnTo>
                  <a:lnTo>
                    <a:pt x="192" y="6"/>
                  </a:lnTo>
                  <a:lnTo>
                    <a:pt x="189" y="6"/>
                  </a:lnTo>
                  <a:lnTo>
                    <a:pt x="188" y="8"/>
                  </a:lnTo>
                  <a:lnTo>
                    <a:pt x="188" y="9"/>
                  </a:lnTo>
                  <a:lnTo>
                    <a:pt x="188" y="9"/>
                  </a:lnTo>
                  <a:lnTo>
                    <a:pt x="177" y="6"/>
                  </a:lnTo>
                  <a:lnTo>
                    <a:pt x="162" y="1"/>
                  </a:lnTo>
                  <a:lnTo>
                    <a:pt x="162" y="1"/>
                  </a:lnTo>
                  <a:lnTo>
                    <a:pt x="157" y="0"/>
                  </a:lnTo>
                  <a:lnTo>
                    <a:pt x="149" y="0"/>
                  </a:lnTo>
                  <a:lnTo>
                    <a:pt x="140" y="1"/>
                  </a:lnTo>
                  <a:lnTo>
                    <a:pt x="131" y="5"/>
                  </a:lnTo>
                  <a:lnTo>
                    <a:pt x="131" y="5"/>
                  </a:lnTo>
                  <a:lnTo>
                    <a:pt x="126" y="8"/>
                  </a:lnTo>
                  <a:lnTo>
                    <a:pt x="125" y="11"/>
                  </a:lnTo>
                  <a:lnTo>
                    <a:pt x="123" y="15"/>
                  </a:lnTo>
                  <a:lnTo>
                    <a:pt x="123" y="20"/>
                  </a:lnTo>
                  <a:lnTo>
                    <a:pt x="125" y="21"/>
                  </a:lnTo>
                  <a:lnTo>
                    <a:pt x="125" y="21"/>
                  </a:lnTo>
                  <a:lnTo>
                    <a:pt x="117" y="28"/>
                  </a:lnTo>
                  <a:lnTo>
                    <a:pt x="114" y="32"/>
                  </a:lnTo>
                  <a:lnTo>
                    <a:pt x="111" y="37"/>
                  </a:lnTo>
                  <a:lnTo>
                    <a:pt x="111" y="37"/>
                  </a:lnTo>
                  <a:lnTo>
                    <a:pt x="109" y="42"/>
                  </a:lnTo>
                  <a:lnTo>
                    <a:pt x="108" y="43"/>
                  </a:lnTo>
                  <a:lnTo>
                    <a:pt x="108" y="45"/>
                  </a:lnTo>
                  <a:lnTo>
                    <a:pt x="106" y="48"/>
                  </a:lnTo>
                  <a:lnTo>
                    <a:pt x="106" y="48"/>
                  </a:lnTo>
                  <a:lnTo>
                    <a:pt x="105" y="51"/>
                  </a:lnTo>
                  <a:lnTo>
                    <a:pt x="106" y="52"/>
                  </a:lnTo>
                  <a:lnTo>
                    <a:pt x="106" y="52"/>
                  </a:lnTo>
                  <a:lnTo>
                    <a:pt x="106" y="55"/>
                  </a:lnTo>
                  <a:lnTo>
                    <a:pt x="106" y="55"/>
                  </a:lnTo>
                  <a:lnTo>
                    <a:pt x="106" y="62"/>
                  </a:lnTo>
                  <a:lnTo>
                    <a:pt x="106" y="63"/>
                  </a:lnTo>
                  <a:lnTo>
                    <a:pt x="106" y="63"/>
                  </a:lnTo>
                  <a:lnTo>
                    <a:pt x="100" y="69"/>
                  </a:lnTo>
                  <a:lnTo>
                    <a:pt x="100" y="69"/>
                  </a:lnTo>
                  <a:lnTo>
                    <a:pt x="98" y="72"/>
                  </a:lnTo>
                  <a:lnTo>
                    <a:pt x="100" y="75"/>
                  </a:lnTo>
                  <a:lnTo>
                    <a:pt x="103" y="77"/>
                  </a:lnTo>
                  <a:lnTo>
                    <a:pt x="103" y="77"/>
                  </a:lnTo>
                  <a:lnTo>
                    <a:pt x="102" y="82"/>
                  </a:lnTo>
                  <a:lnTo>
                    <a:pt x="102" y="82"/>
                  </a:lnTo>
                  <a:lnTo>
                    <a:pt x="102" y="86"/>
                  </a:lnTo>
                  <a:lnTo>
                    <a:pt x="100" y="88"/>
                  </a:lnTo>
                  <a:lnTo>
                    <a:pt x="100" y="88"/>
                  </a:lnTo>
                  <a:lnTo>
                    <a:pt x="100" y="91"/>
                  </a:lnTo>
                  <a:lnTo>
                    <a:pt x="100" y="94"/>
                  </a:lnTo>
                  <a:lnTo>
                    <a:pt x="100" y="94"/>
                  </a:lnTo>
                  <a:lnTo>
                    <a:pt x="100" y="95"/>
                  </a:lnTo>
                  <a:lnTo>
                    <a:pt x="100" y="99"/>
                  </a:lnTo>
                  <a:lnTo>
                    <a:pt x="102" y="102"/>
                  </a:lnTo>
                  <a:lnTo>
                    <a:pt x="102" y="102"/>
                  </a:lnTo>
                  <a:lnTo>
                    <a:pt x="100" y="106"/>
                  </a:lnTo>
                  <a:lnTo>
                    <a:pt x="98" y="109"/>
                  </a:lnTo>
                  <a:lnTo>
                    <a:pt x="98" y="109"/>
                  </a:lnTo>
                  <a:lnTo>
                    <a:pt x="97" y="112"/>
                  </a:lnTo>
                  <a:lnTo>
                    <a:pt x="100" y="117"/>
                  </a:lnTo>
                  <a:lnTo>
                    <a:pt x="100" y="117"/>
                  </a:lnTo>
                  <a:lnTo>
                    <a:pt x="106" y="120"/>
                  </a:lnTo>
                  <a:lnTo>
                    <a:pt x="115" y="123"/>
                  </a:lnTo>
                  <a:lnTo>
                    <a:pt x="115" y="123"/>
                  </a:lnTo>
                  <a:lnTo>
                    <a:pt x="117" y="123"/>
                  </a:lnTo>
                  <a:lnTo>
                    <a:pt x="118" y="126"/>
                  </a:lnTo>
                  <a:lnTo>
                    <a:pt x="120" y="131"/>
                  </a:lnTo>
                  <a:lnTo>
                    <a:pt x="120" y="136"/>
                  </a:lnTo>
                  <a:lnTo>
                    <a:pt x="120" y="136"/>
                  </a:lnTo>
                  <a:lnTo>
                    <a:pt x="117" y="137"/>
                  </a:lnTo>
                  <a:lnTo>
                    <a:pt x="115" y="139"/>
                  </a:lnTo>
                  <a:lnTo>
                    <a:pt x="114" y="142"/>
                  </a:lnTo>
                  <a:lnTo>
                    <a:pt x="112" y="146"/>
                  </a:lnTo>
                  <a:lnTo>
                    <a:pt x="112" y="146"/>
                  </a:lnTo>
                  <a:lnTo>
                    <a:pt x="69" y="174"/>
                  </a:lnTo>
                  <a:lnTo>
                    <a:pt x="69" y="174"/>
                  </a:lnTo>
                  <a:lnTo>
                    <a:pt x="63" y="179"/>
                  </a:lnTo>
                  <a:lnTo>
                    <a:pt x="58" y="183"/>
                  </a:lnTo>
                  <a:lnTo>
                    <a:pt x="55" y="191"/>
                  </a:lnTo>
                  <a:lnTo>
                    <a:pt x="55" y="191"/>
                  </a:lnTo>
                  <a:lnTo>
                    <a:pt x="52" y="211"/>
                  </a:lnTo>
                  <a:lnTo>
                    <a:pt x="51" y="228"/>
                  </a:lnTo>
                  <a:lnTo>
                    <a:pt x="51" y="228"/>
                  </a:lnTo>
                  <a:lnTo>
                    <a:pt x="49" y="259"/>
                  </a:lnTo>
                  <a:lnTo>
                    <a:pt x="49" y="259"/>
                  </a:lnTo>
                  <a:lnTo>
                    <a:pt x="49" y="271"/>
                  </a:lnTo>
                  <a:lnTo>
                    <a:pt x="48" y="274"/>
                  </a:lnTo>
                  <a:lnTo>
                    <a:pt x="43" y="279"/>
                  </a:lnTo>
                  <a:lnTo>
                    <a:pt x="43" y="279"/>
                  </a:lnTo>
                  <a:lnTo>
                    <a:pt x="40" y="285"/>
                  </a:lnTo>
                  <a:lnTo>
                    <a:pt x="40" y="290"/>
                  </a:lnTo>
                  <a:lnTo>
                    <a:pt x="41" y="294"/>
                  </a:lnTo>
                  <a:lnTo>
                    <a:pt x="43" y="299"/>
                  </a:lnTo>
                  <a:lnTo>
                    <a:pt x="43" y="299"/>
                  </a:lnTo>
                  <a:lnTo>
                    <a:pt x="43" y="304"/>
                  </a:lnTo>
                  <a:lnTo>
                    <a:pt x="41" y="307"/>
                  </a:lnTo>
                  <a:lnTo>
                    <a:pt x="41" y="311"/>
                  </a:lnTo>
                  <a:lnTo>
                    <a:pt x="40" y="317"/>
                  </a:lnTo>
                  <a:lnTo>
                    <a:pt x="40" y="317"/>
                  </a:lnTo>
                  <a:lnTo>
                    <a:pt x="40" y="322"/>
                  </a:lnTo>
                  <a:lnTo>
                    <a:pt x="38" y="325"/>
                  </a:lnTo>
                  <a:lnTo>
                    <a:pt x="35" y="327"/>
                  </a:lnTo>
                  <a:lnTo>
                    <a:pt x="34" y="330"/>
                  </a:lnTo>
                  <a:lnTo>
                    <a:pt x="34" y="330"/>
                  </a:lnTo>
                  <a:lnTo>
                    <a:pt x="32" y="333"/>
                  </a:lnTo>
                  <a:lnTo>
                    <a:pt x="32" y="337"/>
                  </a:lnTo>
                  <a:lnTo>
                    <a:pt x="32" y="348"/>
                  </a:lnTo>
                  <a:lnTo>
                    <a:pt x="32" y="348"/>
                  </a:lnTo>
                  <a:lnTo>
                    <a:pt x="32" y="353"/>
                  </a:lnTo>
                  <a:lnTo>
                    <a:pt x="34" y="359"/>
                  </a:lnTo>
                  <a:lnTo>
                    <a:pt x="34" y="365"/>
                  </a:lnTo>
                  <a:lnTo>
                    <a:pt x="35" y="371"/>
                  </a:lnTo>
                  <a:lnTo>
                    <a:pt x="35" y="371"/>
                  </a:lnTo>
                  <a:lnTo>
                    <a:pt x="35" y="381"/>
                  </a:lnTo>
                  <a:lnTo>
                    <a:pt x="35" y="390"/>
                  </a:lnTo>
                  <a:lnTo>
                    <a:pt x="35" y="390"/>
                  </a:lnTo>
                  <a:lnTo>
                    <a:pt x="37" y="396"/>
                  </a:lnTo>
                  <a:lnTo>
                    <a:pt x="40" y="402"/>
                  </a:lnTo>
                  <a:lnTo>
                    <a:pt x="41" y="411"/>
                  </a:lnTo>
                  <a:lnTo>
                    <a:pt x="43" y="425"/>
                  </a:lnTo>
                  <a:lnTo>
                    <a:pt x="43" y="425"/>
                  </a:lnTo>
                  <a:lnTo>
                    <a:pt x="44" y="435"/>
                  </a:lnTo>
                  <a:lnTo>
                    <a:pt x="46" y="439"/>
                  </a:lnTo>
                  <a:lnTo>
                    <a:pt x="49" y="444"/>
                  </a:lnTo>
                  <a:lnTo>
                    <a:pt x="52" y="447"/>
                  </a:lnTo>
                  <a:lnTo>
                    <a:pt x="57" y="448"/>
                  </a:lnTo>
                  <a:lnTo>
                    <a:pt x="60" y="448"/>
                  </a:lnTo>
                  <a:lnTo>
                    <a:pt x="60" y="453"/>
                  </a:lnTo>
                  <a:lnTo>
                    <a:pt x="60" y="453"/>
                  </a:lnTo>
                  <a:lnTo>
                    <a:pt x="57" y="459"/>
                  </a:lnTo>
                  <a:lnTo>
                    <a:pt x="55" y="462"/>
                  </a:lnTo>
                  <a:lnTo>
                    <a:pt x="55" y="467"/>
                  </a:lnTo>
                  <a:lnTo>
                    <a:pt x="55" y="470"/>
                  </a:lnTo>
                  <a:lnTo>
                    <a:pt x="58" y="478"/>
                  </a:lnTo>
                  <a:lnTo>
                    <a:pt x="63" y="485"/>
                  </a:lnTo>
                  <a:lnTo>
                    <a:pt x="63" y="485"/>
                  </a:lnTo>
                  <a:lnTo>
                    <a:pt x="68" y="496"/>
                  </a:lnTo>
                  <a:lnTo>
                    <a:pt x="69" y="509"/>
                  </a:lnTo>
                  <a:lnTo>
                    <a:pt x="69" y="535"/>
                  </a:lnTo>
                  <a:lnTo>
                    <a:pt x="69" y="535"/>
                  </a:lnTo>
                  <a:lnTo>
                    <a:pt x="77" y="598"/>
                  </a:lnTo>
                  <a:lnTo>
                    <a:pt x="83" y="637"/>
                  </a:lnTo>
                  <a:lnTo>
                    <a:pt x="88" y="658"/>
                  </a:lnTo>
                  <a:lnTo>
                    <a:pt x="88" y="658"/>
                  </a:lnTo>
                  <a:lnTo>
                    <a:pt x="89" y="666"/>
                  </a:lnTo>
                  <a:lnTo>
                    <a:pt x="88" y="677"/>
                  </a:lnTo>
                  <a:lnTo>
                    <a:pt x="85" y="707"/>
                  </a:lnTo>
                  <a:lnTo>
                    <a:pt x="78" y="737"/>
                  </a:lnTo>
                  <a:lnTo>
                    <a:pt x="74" y="758"/>
                  </a:lnTo>
                  <a:lnTo>
                    <a:pt x="74" y="758"/>
                  </a:lnTo>
                  <a:lnTo>
                    <a:pt x="71" y="777"/>
                  </a:lnTo>
                  <a:lnTo>
                    <a:pt x="71" y="800"/>
                  </a:lnTo>
                  <a:lnTo>
                    <a:pt x="71" y="831"/>
                  </a:lnTo>
                  <a:lnTo>
                    <a:pt x="71" y="831"/>
                  </a:lnTo>
                  <a:lnTo>
                    <a:pt x="63" y="838"/>
                  </a:lnTo>
                  <a:lnTo>
                    <a:pt x="54" y="848"/>
                  </a:lnTo>
                  <a:lnTo>
                    <a:pt x="54" y="848"/>
                  </a:lnTo>
                  <a:lnTo>
                    <a:pt x="52" y="849"/>
                  </a:lnTo>
                  <a:lnTo>
                    <a:pt x="46" y="854"/>
                  </a:lnTo>
                  <a:lnTo>
                    <a:pt x="37" y="860"/>
                  </a:lnTo>
                  <a:lnTo>
                    <a:pt x="26" y="865"/>
                  </a:lnTo>
                  <a:lnTo>
                    <a:pt x="26" y="865"/>
                  </a:lnTo>
                  <a:lnTo>
                    <a:pt x="14" y="869"/>
                  </a:lnTo>
                  <a:lnTo>
                    <a:pt x="4" y="877"/>
                  </a:lnTo>
                  <a:lnTo>
                    <a:pt x="1" y="880"/>
                  </a:lnTo>
                  <a:lnTo>
                    <a:pt x="0" y="885"/>
                  </a:lnTo>
                  <a:lnTo>
                    <a:pt x="0" y="889"/>
                  </a:lnTo>
                  <a:lnTo>
                    <a:pt x="1" y="894"/>
                  </a:lnTo>
                  <a:lnTo>
                    <a:pt x="1" y="894"/>
                  </a:lnTo>
                  <a:close/>
                  <a:moveTo>
                    <a:pt x="180" y="112"/>
                  </a:moveTo>
                  <a:lnTo>
                    <a:pt x="180" y="112"/>
                  </a:lnTo>
                  <a:lnTo>
                    <a:pt x="183" y="106"/>
                  </a:lnTo>
                  <a:lnTo>
                    <a:pt x="186" y="102"/>
                  </a:lnTo>
                  <a:lnTo>
                    <a:pt x="197" y="92"/>
                  </a:lnTo>
                  <a:lnTo>
                    <a:pt x="197" y="92"/>
                  </a:lnTo>
                  <a:lnTo>
                    <a:pt x="202" y="86"/>
                  </a:lnTo>
                  <a:lnTo>
                    <a:pt x="205" y="80"/>
                  </a:lnTo>
                  <a:lnTo>
                    <a:pt x="205" y="74"/>
                  </a:lnTo>
                  <a:lnTo>
                    <a:pt x="205" y="74"/>
                  </a:lnTo>
                  <a:lnTo>
                    <a:pt x="208" y="72"/>
                  </a:lnTo>
                  <a:lnTo>
                    <a:pt x="209" y="71"/>
                  </a:lnTo>
                  <a:lnTo>
                    <a:pt x="209" y="71"/>
                  </a:lnTo>
                  <a:lnTo>
                    <a:pt x="214" y="69"/>
                  </a:lnTo>
                  <a:lnTo>
                    <a:pt x="219" y="68"/>
                  </a:lnTo>
                  <a:lnTo>
                    <a:pt x="219" y="68"/>
                  </a:lnTo>
                  <a:lnTo>
                    <a:pt x="228" y="65"/>
                  </a:lnTo>
                  <a:lnTo>
                    <a:pt x="231" y="66"/>
                  </a:lnTo>
                  <a:lnTo>
                    <a:pt x="231" y="66"/>
                  </a:lnTo>
                  <a:lnTo>
                    <a:pt x="237" y="79"/>
                  </a:lnTo>
                  <a:lnTo>
                    <a:pt x="237" y="79"/>
                  </a:lnTo>
                  <a:lnTo>
                    <a:pt x="240" y="83"/>
                  </a:lnTo>
                  <a:lnTo>
                    <a:pt x="250" y="92"/>
                  </a:lnTo>
                  <a:lnTo>
                    <a:pt x="250" y="92"/>
                  </a:lnTo>
                  <a:lnTo>
                    <a:pt x="254" y="99"/>
                  </a:lnTo>
                  <a:lnTo>
                    <a:pt x="256" y="102"/>
                  </a:lnTo>
                  <a:lnTo>
                    <a:pt x="256" y="103"/>
                  </a:lnTo>
                  <a:lnTo>
                    <a:pt x="256" y="105"/>
                  </a:lnTo>
                  <a:lnTo>
                    <a:pt x="256" y="105"/>
                  </a:lnTo>
                  <a:lnTo>
                    <a:pt x="259" y="106"/>
                  </a:lnTo>
                  <a:lnTo>
                    <a:pt x="262" y="108"/>
                  </a:lnTo>
                  <a:lnTo>
                    <a:pt x="262" y="108"/>
                  </a:lnTo>
                  <a:lnTo>
                    <a:pt x="263" y="109"/>
                  </a:lnTo>
                  <a:lnTo>
                    <a:pt x="265" y="111"/>
                  </a:lnTo>
                  <a:lnTo>
                    <a:pt x="266" y="116"/>
                  </a:lnTo>
                  <a:lnTo>
                    <a:pt x="266" y="116"/>
                  </a:lnTo>
                  <a:lnTo>
                    <a:pt x="268" y="119"/>
                  </a:lnTo>
                  <a:lnTo>
                    <a:pt x="266" y="119"/>
                  </a:lnTo>
                  <a:lnTo>
                    <a:pt x="263" y="119"/>
                  </a:lnTo>
                  <a:lnTo>
                    <a:pt x="263" y="119"/>
                  </a:lnTo>
                  <a:lnTo>
                    <a:pt x="260" y="119"/>
                  </a:lnTo>
                  <a:lnTo>
                    <a:pt x="257" y="117"/>
                  </a:lnTo>
                  <a:lnTo>
                    <a:pt x="254" y="114"/>
                  </a:lnTo>
                  <a:lnTo>
                    <a:pt x="251" y="112"/>
                  </a:lnTo>
                  <a:lnTo>
                    <a:pt x="251" y="112"/>
                  </a:lnTo>
                  <a:lnTo>
                    <a:pt x="246" y="109"/>
                  </a:lnTo>
                  <a:lnTo>
                    <a:pt x="240" y="109"/>
                  </a:lnTo>
                  <a:lnTo>
                    <a:pt x="234" y="111"/>
                  </a:lnTo>
                  <a:lnTo>
                    <a:pt x="226" y="117"/>
                  </a:lnTo>
                  <a:lnTo>
                    <a:pt x="226" y="117"/>
                  </a:lnTo>
                  <a:lnTo>
                    <a:pt x="220" y="123"/>
                  </a:lnTo>
                  <a:lnTo>
                    <a:pt x="216" y="125"/>
                  </a:lnTo>
                  <a:lnTo>
                    <a:pt x="211" y="126"/>
                  </a:lnTo>
                  <a:lnTo>
                    <a:pt x="208" y="128"/>
                  </a:lnTo>
                  <a:lnTo>
                    <a:pt x="208" y="128"/>
                  </a:lnTo>
                  <a:lnTo>
                    <a:pt x="202" y="129"/>
                  </a:lnTo>
                  <a:lnTo>
                    <a:pt x="197" y="129"/>
                  </a:lnTo>
                  <a:lnTo>
                    <a:pt x="191" y="128"/>
                  </a:lnTo>
                  <a:lnTo>
                    <a:pt x="186" y="126"/>
                  </a:lnTo>
                  <a:lnTo>
                    <a:pt x="186" y="126"/>
                  </a:lnTo>
                  <a:lnTo>
                    <a:pt x="183" y="123"/>
                  </a:lnTo>
                  <a:lnTo>
                    <a:pt x="182" y="119"/>
                  </a:lnTo>
                  <a:lnTo>
                    <a:pt x="180" y="112"/>
                  </a:lnTo>
                  <a:lnTo>
                    <a:pt x="180" y="1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80">
              <a:extLst>
                <a:ext uri="{FF2B5EF4-FFF2-40B4-BE49-F238E27FC236}">
                  <a16:creationId xmlns:a16="http://schemas.microsoft.com/office/drawing/2014/main" id="{8F276C3E-F475-E84B-DA43-811FEE50423D}"/>
                </a:ext>
              </a:extLst>
            </p:cNvPr>
            <p:cNvSpPr>
              <a:spLocks/>
            </p:cNvSpPr>
            <p:nvPr/>
          </p:nvSpPr>
          <p:spPr bwMode="auto">
            <a:xfrm>
              <a:off x="6484938" y="6637338"/>
              <a:ext cx="220663" cy="477837"/>
            </a:xfrm>
            <a:custGeom>
              <a:avLst/>
              <a:gdLst>
                <a:gd name="T0" fmla="*/ 4 w 139"/>
                <a:gd name="T1" fmla="*/ 301 h 301"/>
                <a:gd name="T2" fmla="*/ 0 w 139"/>
                <a:gd name="T3" fmla="*/ 291 h 301"/>
                <a:gd name="T4" fmla="*/ 0 w 139"/>
                <a:gd name="T5" fmla="*/ 285 h 301"/>
                <a:gd name="T6" fmla="*/ 3 w 139"/>
                <a:gd name="T7" fmla="*/ 275 h 301"/>
                <a:gd name="T8" fmla="*/ 3 w 139"/>
                <a:gd name="T9" fmla="*/ 267 h 301"/>
                <a:gd name="T10" fmla="*/ 1 w 139"/>
                <a:gd name="T11" fmla="*/ 264 h 301"/>
                <a:gd name="T12" fmla="*/ 0 w 139"/>
                <a:gd name="T13" fmla="*/ 256 h 301"/>
                <a:gd name="T14" fmla="*/ 3 w 139"/>
                <a:gd name="T15" fmla="*/ 251 h 301"/>
                <a:gd name="T16" fmla="*/ 7 w 139"/>
                <a:gd name="T17" fmla="*/ 239 h 301"/>
                <a:gd name="T18" fmla="*/ 7 w 139"/>
                <a:gd name="T19" fmla="*/ 236 h 301"/>
                <a:gd name="T20" fmla="*/ 6 w 139"/>
                <a:gd name="T21" fmla="*/ 230 h 301"/>
                <a:gd name="T22" fmla="*/ 7 w 139"/>
                <a:gd name="T23" fmla="*/ 227 h 301"/>
                <a:gd name="T24" fmla="*/ 12 w 139"/>
                <a:gd name="T25" fmla="*/ 224 h 301"/>
                <a:gd name="T26" fmla="*/ 12 w 139"/>
                <a:gd name="T27" fmla="*/ 221 h 301"/>
                <a:gd name="T28" fmla="*/ 9 w 139"/>
                <a:gd name="T29" fmla="*/ 214 h 301"/>
                <a:gd name="T30" fmla="*/ 11 w 139"/>
                <a:gd name="T31" fmla="*/ 211 h 301"/>
                <a:gd name="T32" fmla="*/ 14 w 139"/>
                <a:gd name="T33" fmla="*/ 207 h 301"/>
                <a:gd name="T34" fmla="*/ 15 w 139"/>
                <a:gd name="T35" fmla="*/ 201 h 301"/>
                <a:gd name="T36" fmla="*/ 14 w 139"/>
                <a:gd name="T37" fmla="*/ 194 h 301"/>
                <a:gd name="T38" fmla="*/ 14 w 139"/>
                <a:gd name="T39" fmla="*/ 191 h 301"/>
                <a:gd name="T40" fmla="*/ 15 w 139"/>
                <a:gd name="T41" fmla="*/ 176 h 301"/>
                <a:gd name="T42" fmla="*/ 17 w 139"/>
                <a:gd name="T43" fmla="*/ 160 h 301"/>
                <a:gd name="T44" fmla="*/ 20 w 139"/>
                <a:gd name="T45" fmla="*/ 143 h 301"/>
                <a:gd name="T46" fmla="*/ 28 w 139"/>
                <a:gd name="T47" fmla="*/ 79 h 301"/>
                <a:gd name="T48" fmla="*/ 32 w 139"/>
                <a:gd name="T49" fmla="*/ 62 h 301"/>
                <a:gd name="T50" fmla="*/ 35 w 139"/>
                <a:gd name="T51" fmla="*/ 49 h 301"/>
                <a:gd name="T52" fmla="*/ 38 w 139"/>
                <a:gd name="T53" fmla="*/ 46 h 301"/>
                <a:gd name="T54" fmla="*/ 40 w 139"/>
                <a:gd name="T55" fmla="*/ 43 h 301"/>
                <a:gd name="T56" fmla="*/ 38 w 139"/>
                <a:gd name="T57" fmla="*/ 36 h 301"/>
                <a:gd name="T58" fmla="*/ 40 w 139"/>
                <a:gd name="T59" fmla="*/ 29 h 301"/>
                <a:gd name="T60" fmla="*/ 38 w 139"/>
                <a:gd name="T61" fmla="*/ 25 h 301"/>
                <a:gd name="T62" fmla="*/ 41 w 139"/>
                <a:gd name="T63" fmla="*/ 19 h 301"/>
                <a:gd name="T64" fmla="*/ 44 w 139"/>
                <a:gd name="T65" fmla="*/ 17 h 301"/>
                <a:gd name="T66" fmla="*/ 44 w 139"/>
                <a:gd name="T67" fmla="*/ 17 h 301"/>
                <a:gd name="T68" fmla="*/ 44 w 139"/>
                <a:gd name="T69" fmla="*/ 23 h 301"/>
                <a:gd name="T70" fmla="*/ 48 w 139"/>
                <a:gd name="T71" fmla="*/ 25 h 301"/>
                <a:gd name="T72" fmla="*/ 55 w 139"/>
                <a:gd name="T73" fmla="*/ 28 h 301"/>
                <a:gd name="T74" fmla="*/ 65 w 139"/>
                <a:gd name="T75" fmla="*/ 25 h 301"/>
                <a:gd name="T76" fmla="*/ 88 w 139"/>
                <a:gd name="T77" fmla="*/ 12 h 301"/>
                <a:gd name="T78" fmla="*/ 97 w 139"/>
                <a:gd name="T79" fmla="*/ 6 h 301"/>
                <a:gd name="T80" fmla="*/ 105 w 139"/>
                <a:gd name="T81" fmla="*/ 0 h 301"/>
                <a:gd name="T82" fmla="*/ 105 w 139"/>
                <a:gd name="T83" fmla="*/ 3 h 301"/>
                <a:gd name="T84" fmla="*/ 103 w 139"/>
                <a:gd name="T85" fmla="*/ 12 h 301"/>
                <a:gd name="T86" fmla="*/ 98 w 139"/>
                <a:gd name="T87" fmla="*/ 26 h 301"/>
                <a:gd name="T88" fmla="*/ 95 w 139"/>
                <a:gd name="T89" fmla="*/ 40 h 301"/>
                <a:gd name="T90" fmla="*/ 94 w 139"/>
                <a:gd name="T91" fmla="*/ 88 h 301"/>
                <a:gd name="T92" fmla="*/ 92 w 139"/>
                <a:gd name="T93" fmla="*/ 96 h 301"/>
                <a:gd name="T94" fmla="*/ 97 w 139"/>
                <a:gd name="T95" fmla="*/ 108 h 301"/>
                <a:gd name="T96" fmla="*/ 112 w 139"/>
                <a:gd name="T97" fmla="*/ 128 h 301"/>
                <a:gd name="T98" fmla="*/ 122 w 139"/>
                <a:gd name="T99" fmla="*/ 147 h 301"/>
                <a:gd name="T100" fmla="*/ 128 w 139"/>
                <a:gd name="T101" fmla="*/ 168 h 301"/>
                <a:gd name="T102" fmla="*/ 132 w 139"/>
                <a:gd name="T103" fmla="*/ 188 h 301"/>
                <a:gd name="T104" fmla="*/ 135 w 139"/>
                <a:gd name="T105" fmla="*/ 242 h 301"/>
                <a:gd name="T106" fmla="*/ 139 w 139"/>
                <a:gd name="T107" fmla="*/ 287 h 301"/>
                <a:gd name="T108" fmla="*/ 105 w 139"/>
                <a:gd name="T109" fmla="*/ 288 h 301"/>
                <a:gd name="T110" fmla="*/ 38 w 139"/>
                <a:gd name="T111" fmla="*/ 296 h 301"/>
                <a:gd name="T112" fmla="*/ 9 w 139"/>
                <a:gd name="T113" fmla="*/ 298 h 301"/>
                <a:gd name="T114" fmla="*/ 4 w 139"/>
                <a:gd name="T115" fmla="*/ 30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9" h="301">
                  <a:moveTo>
                    <a:pt x="4" y="301"/>
                  </a:moveTo>
                  <a:lnTo>
                    <a:pt x="4" y="301"/>
                  </a:lnTo>
                  <a:lnTo>
                    <a:pt x="1" y="296"/>
                  </a:lnTo>
                  <a:lnTo>
                    <a:pt x="0" y="291"/>
                  </a:lnTo>
                  <a:lnTo>
                    <a:pt x="0" y="285"/>
                  </a:lnTo>
                  <a:lnTo>
                    <a:pt x="0" y="285"/>
                  </a:lnTo>
                  <a:lnTo>
                    <a:pt x="1" y="279"/>
                  </a:lnTo>
                  <a:lnTo>
                    <a:pt x="3" y="275"/>
                  </a:lnTo>
                  <a:lnTo>
                    <a:pt x="4" y="270"/>
                  </a:lnTo>
                  <a:lnTo>
                    <a:pt x="3" y="267"/>
                  </a:lnTo>
                  <a:lnTo>
                    <a:pt x="3" y="267"/>
                  </a:lnTo>
                  <a:lnTo>
                    <a:pt x="1" y="264"/>
                  </a:lnTo>
                  <a:lnTo>
                    <a:pt x="0" y="259"/>
                  </a:lnTo>
                  <a:lnTo>
                    <a:pt x="0" y="256"/>
                  </a:lnTo>
                  <a:lnTo>
                    <a:pt x="3" y="251"/>
                  </a:lnTo>
                  <a:lnTo>
                    <a:pt x="3" y="251"/>
                  </a:lnTo>
                  <a:lnTo>
                    <a:pt x="6" y="242"/>
                  </a:lnTo>
                  <a:lnTo>
                    <a:pt x="7" y="239"/>
                  </a:lnTo>
                  <a:lnTo>
                    <a:pt x="7" y="236"/>
                  </a:lnTo>
                  <a:lnTo>
                    <a:pt x="7" y="236"/>
                  </a:lnTo>
                  <a:lnTo>
                    <a:pt x="6" y="233"/>
                  </a:lnTo>
                  <a:lnTo>
                    <a:pt x="6" y="230"/>
                  </a:lnTo>
                  <a:lnTo>
                    <a:pt x="6" y="230"/>
                  </a:lnTo>
                  <a:lnTo>
                    <a:pt x="7" y="227"/>
                  </a:lnTo>
                  <a:lnTo>
                    <a:pt x="11" y="225"/>
                  </a:lnTo>
                  <a:lnTo>
                    <a:pt x="12" y="224"/>
                  </a:lnTo>
                  <a:lnTo>
                    <a:pt x="12" y="221"/>
                  </a:lnTo>
                  <a:lnTo>
                    <a:pt x="12" y="221"/>
                  </a:lnTo>
                  <a:lnTo>
                    <a:pt x="9" y="216"/>
                  </a:lnTo>
                  <a:lnTo>
                    <a:pt x="9" y="214"/>
                  </a:lnTo>
                  <a:lnTo>
                    <a:pt x="11" y="211"/>
                  </a:lnTo>
                  <a:lnTo>
                    <a:pt x="11" y="211"/>
                  </a:lnTo>
                  <a:lnTo>
                    <a:pt x="12" y="208"/>
                  </a:lnTo>
                  <a:lnTo>
                    <a:pt x="14" y="207"/>
                  </a:lnTo>
                  <a:lnTo>
                    <a:pt x="15" y="205"/>
                  </a:lnTo>
                  <a:lnTo>
                    <a:pt x="15" y="201"/>
                  </a:lnTo>
                  <a:lnTo>
                    <a:pt x="15" y="201"/>
                  </a:lnTo>
                  <a:lnTo>
                    <a:pt x="14" y="194"/>
                  </a:lnTo>
                  <a:lnTo>
                    <a:pt x="14" y="191"/>
                  </a:lnTo>
                  <a:lnTo>
                    <a:pt x="14" y="191"/>
                  </a:lnTo>
                  <a:lnTo>
                    <a:pt x="15" y="185"/>
                  </a:lnTo>
                  <a:lnTo>
                    <a:pt x="15" y="176"/>
                  </a:lnTo>
                  <a:lnTo>
                    <a:pt x="15" y="176"/>
                  </a:lnTo>
                  <a:lnTo>
                    <a:pt x="17" y="160"/>
                  </a:lnTo>
                  <a:lnTo>
                    <a:pt x="20" y="143"/>
                  </a:lnTo>
                  <a:lnTo>
                    <a:pt x="20" y="143"/>
                  </a:lnTo>
                  <a:lnTo>
                    <a:pt x="23" y="111"/>
                  </a:lnTo>
                  <a:lnTo>
                    <a:pt x="28" y="79"/>
                  </a:lnTo>
                  <a:lnTo>
                    <a:pt x="28" y="79"/>
                  </a:lnTo>
                  <a:lnTo>
                    <a:pt x="32" y="62"/>
                  </a:lnTo>
                  <a:lnTo>
                    <a:pt x="34" y="54"/>
                  </a:lnTo>
                  <a:lnTo>
                    <a:pt x="35" y="49"/>
                  </a:lnTo>
                  <a:lnTo>
                    <a:pt x="35" y="49"/>
                  </a:lnTo>
                  <a:lnTo>
                    <a:pt x="38" y="46"/>
                  </a:lnTo>
                  <a:lnTo>
                    <a:pt x="40" y="43"/>
                  </a:lnTo>
                  <a:lnTo>
                    <a:pt x="40" y="43"/>
                  </a:lnTo>
                  <a:lnTo>
                    <a:pt x="38" y="40"/>
                  </a:lnTo>
                  <a:lnTo>
                    <a:pt x="38" y="36"/>
                  </a:lnTo>
                  <a:lnTo>
                    <a:pt x="38" y="36"/>
                  </a:lnTo>
                  <a:lnTo>
                    <a:pt x="40" y="29"/>
                  </a:lnTo>
                  <a:lnTo>
                    <a:pt x="38" y="25"/>
                  </a:lnTo>
                  <a:lnTo>
                    <a:pt x="38" y="25"/>
                  </a:lnTo>
                  <a:lnTo>
                    <a:pt x="40" y="20"/>
                  </a:lnTo>
                  <a:lnTo>
                    <a:pt x="41" y="19"/>
                  </a:lnTo>
                  <a:lnTo>
                    <a:pt x="44" y="17"/>
                  </a:lnTo>
                  <a:lnTo>
                    <a:pt x="44" y="17"/>
                  </a:lnTo>
                  <a:lnTo>
                    <a:pt x="44" y="17"/>
                  </a:lnTo>
                  <a:lnTo>
                    <a:pt x="44" y="17"/>
                  </a:lnTo>
                  <a:lnTo>
                    <a:pt x="43" y="22"/>
                  </a:lnTo>
                  <a:lnTo>
                    <a:pt x="44" y="23"/>
                  </a:lnTo>
                  <a:lnTo>
                    <a:pt x="48" y="25"/>
                  </a:lnTo>
                  <a:lnTo>
                    <a:pt x="48" y="25"/>
                  </a:lnTo>
                  <a:lnTo>
                    <a:pt x="51" y="28"/>
                  </a:lnTo>
                  <a:lnTo>
                    <a:pt x="55" y="28"/>
                  </a:lnTo>
                  <a:lnTo>
                    <a:pt x="60" y="28"/>
                  </a:lnTo>
                  <a:lnTo>
                    <a:pt x="65" y="25"/>
                  </a:lnTo>
                  <a:lnTo>
                    <a:pt x="65" y="25"/>
                  </a:lnTo>
                  <a:lnTo>
                    <a:pt x="88" y="12"/>
                  </a:lnTo>
                  <a:lnTo>
                    <a:pt x="88" y="12"/>
                  </a:lnTo>
                  <a:lnTo>
                    <a:pt x="97" y="6"/>
                  </a:lnTo>
                  <a:lnTo>
                    <a:pt x="102" y="3"/>
                  </a:lnTo>
                  <a:lnTo>
                    <a:pt x="105" y="0"/>
                  </a:lnTo>
                  <a:lnTo>
                    <a:pt x="105" y="0"/>
                  </a:lnTo>
                  <a:lnTo>
                    <a:pt x="105" y="3"/>
                  </a:lnTo>
                  <a:lnTo>
                    <a:pt x="105" y="6"/>
                  </a:lnTo>
                  <a:lnTo>
                    <a:pt x="103" y="12"/>
                  </a:lnTo>
                  <a:lnTo>
                    <a:pt x="103" y="12"/>
                  </a:lnTo>
                  <a:lnTo>
                    <a:pt x="98" y="26"/>
                  </a:lnTo>
                  <a:lnTo>
                    <a:pt x="97" y="33"/>
                  </a:lnTo>
                  <a:lnTo>
                    <a:pt x="95" y="40"/>
                  </a:lnTo>
                  <a:lnTo>
                    <a:pt x="95" y="40"/>
                  </a:lnTo>
                  <a:lnTo>
                    <a:pt x="94" y="88"/>
                  </a:lnTo>
                  <a:lnTo>
                    <a:pt x="94" y="88"/>
                  </a:lnTo>
                  <a:lnTo>
                    <a:pt x="92" y="96"/>
                  </a:lnTo>
                  <a:lnTo>
                    <a:pt x="92" y="102"/>
                  </a:lnTo>
                  <a:lnTo>
                    <a:pt x="97" y="108"/>
                  </a:lnTo>
                  <a:lnTo>
                    <a:pt x="97" y="108"/>
                  </a:lnTo>
                  <a:lnTo>
                    <a:pt x="112" y="128"/>
                  </a:lnTo>
                  <a:lnTo>
                    <a:pt x="118" y="137"/>
                  </a:lnTo>
                  <a:lnTo>
                    <a:pt x="122" y="147"/>
                  </a:lnTo>
                  <a:lnTo>
                    <a:pt x="122" y="147"/>
                  </a:lnTo>
                  <a:lnTo>
                    <a:pt x="128" y="168"/>
                  </a:lnTo>
                  <a:lnTo>
                    <a:pt x="131" y="179"/>
                  </a:lnTo>
                  <a:lnTo>
                    <a:pt x="132" y="188"/>
                  </a:lnTo>
                  <a:lnTo>
                    <a:pt x="132" y="188"/>
                  </a:lnTo>
                  <a:lnTo>
                    <a:pt x="135" y="242"/>
                  </a:lnTo>
                  <a:lnTo>
                    <a:pt x="139" y="287"/>
                  </a:lnTo>
                  <a:lnTo>
                    <a:pt x="139" y="287"/>
                  </a:lnTo>
                  <a:lnTo>
                    <a:pt x="105" y="288"/>
                  </a:lnTo>
                  <a:lnTo>
                    <a:pt x="105" y="288"/>
                  </a:lnTo>
                  <a:lnTo>
                    <a:pt x="38" y="296"/>
                  </a:lnTo>
                  <a:lnTo>
                    <a:pt x="38" y="296"/>
                  </a:lnTo>
                  <a:lnTo>
                    <a:pt x="17" y="298"/>
                  </a:lnTo>
                  <a:lnTo>
                    <a:pt x="9" y="298"/>
                  </a:lnTo>
                  <a:lnTo>
                    <a:pt x="6" y="299"/>
                  </a:lnTo>
                  <a:lnTo>
                    <a:pt x="4" y="301"/>
                  </a:lnTo>
                  <a:lnTo>
                    <a:pt x="4" y="3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Freeform 81">
              <a:extLst>
                <a:ext uri="{FF2B5EF4-FFF2-40B4-BE49-F238E27FC236}">
                  <a16:creationId xmlns:a16="http://schemas.microsoft.com/office/drawing/2014/main" id="{CB4C4740-4754-B84F-BE17-84F998CA302E}"/>
                </a:ext>
              </a:extLst>
            </p:cNvPr>
            <p:cNvSpPr>
              <a:spLocks/>
            </p:cNvSpPr>
            <p:nvPr/>
          </p:nvSpPr>
          <p:spPr bwMode="auto">
            <a:xfrm>
              <a:off x="6726238" y="6515100"/>
              <a:ext cx="17463" cy="36512"/>
            </a:xfrm>
            <a:custGeom>
              <a:avLst/>
              <a:gdLst>
                <a:gd name="T0" fmla="*/ 11 w 11"/>
                <a:gd name="T1" fmla="*/ 0 h 23"/>
                <a:gd name="T2" fmla="*/ 5 w 11"/>
                <a:gd name="T3" fmla="*/ 23 h 23"/>
                <a:gd name="T4" fmla="*/ 5 w 11"/>
                <a:gd name="T5" fmla="*/ 23 h 23"/>
                <a:gd name="T6" fmla="*/ 5 w 11"/>
                <a:gd name="T7" fmla="*/ 23 h 23"/>
                <a:gd name="T8" fmla="*/ 2 w 11"/>
                <a:gd name="T9" fmla="*/ 22 h 23"/>
                <a:gd name="T10" fmla="*/ 2 w 11"/>
                <a:gd name="T11" fmla="*/ 22 h 23"/>
                <a:gd name="T12" fmla="*/ 0 w 11"/>
                <a:gd name="T13" fmla="*/ 22 h 23"/>
                <a:gd name="T14" fmla="*/ 0 w 11"/>
                <a:gd name="T15" fmla="*/ 22 h 23"/>
                <a:gd name="T16" fmla="*/ 0 w 11"/>
                <a:gd name="T17" fmla="*/ 17 h 23"/>
                <a:gd name="T18" fmla="*/ 2 w 11"/>
                <a:gd name="T19" fmla="*/ 12 h 23"/>
                <a:gd name="T20" fmla="*/ 5 w 11"/>
                <a:gd name="T21" fmla="*/ 6 h 23"/>
                <a:gd name="T22" fmla="*/ 11 w 11"/>
                <a:gd name="T23" fmla="*/ 0 h 23"/>
                <a:gd name="T24" fmla="*/ 11 w 11"/>
                <a:gd name="T2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23">
                  <a:moveTo>
                    <a:pt x="11" y="0"/>
                  </a:moveTo>
                  <a:lnTo>
                    <a:pt x="5" y="23"/>
                  </a:lnTo>
                  <a:lnTo>
                    <a:pt x="5" y="23"/>
                  </a:lnTo>
                  <a:lnTo>
                    <a:pt x="5" y="23"/>
                  </a:lnTo>
                  <a:lnTo>
                    <a:pt x="2" y="22"/>
                  </a:lnTo>
                  <a:lnTo>
                    <a:pt x="2" y="22"/>
                  </a:lnTo>
                  <a:lnTo>
                    <a:pt x="0" y="22"/>
                  </a:lnTo>
                  <a:lnTo>
                    <a:pt x="0" y="22"/>
                  </a:lnTo>
                  <a:lnTo>
                    <a:pt x="0" y="17"/>
                  </a:lnTo>
                  <a:lnTo>
                    <a:pt x="2" y="12"/>
                  </a:lnTo>
                  <a:lnTo>
                    <a:pt x="5" y="6"/>
                  </a:lnTo>
                  <a:lnTo>
                    <a:pt x="11" y="0"/>
                  </a:lnTo>
                  <a:lnTo>
                    <a:pt x="1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Freeform 82">
              <a:extLst>
                <a:ext uri="{FF2B5EF4-FFF2-40B4-BE49-F238E27FC236}">
                  <a16:creationId xmlns:a16="http://schemas.microsoft.com/office/drawing/2014/main" id="{5119B292-FA3C-1B17-6F05-CDFB6291A969}"/>
                </a:ext>
              </a:extLst>
            </p:cNvPr>
            <p:cNvSpPr>
              <a:spLocks/>
            </p:cNvSpPr>
            <p:nvPr/>
          </p:nvSpPr>
          <p:spPr bwMode="auto">
            <a:xfrm>
              <a:off x="6445251" y="7105650"/>
              <a:ext cx="39688" cy="38100"/>
            </a:xfrm>
            <a:custGeom>
              <a:avLst/>
              <a:gdLst>
                <a:gd name="T0" fmla="*/ 8 w 25"/>
                <a:gd name="T1" fmla="*/ 24 h 24"/>
                <a:gd name="T2" fmla="*/ 8 w 25"/>
                <a:gd name="T3" fmla="*/ 24 h 24"/>
                <a:gd name="T4" fmla="*/ 5 w 25"/>
                <a:gd name="T5" fmla="*/ 24 h 24"/>
                <a:gd name="T6" fmla="*/ 3 w 25"/>
                <a:gd name="T7" fmla="*/ 24 h 24"/>
                <a:gd name="T8" fmla="*/ 2 w 25"/>
                <a:gd name="T9" fmla="*/ 24 h 24"/>
                <a:gd name="T10" fmla="*/ 2 w 25"/>
                <a:gd name="T11" fmla="*/ 24 h 24"/>
                <a:gd name="T12" fmla="*/ 0 w 25"/>
                <a:gd name="T13" fmla="*/ 21 h 24"/>
                <a:gd name="T14" fmla="*/ 0 w 25"/>
                <a:gd name="T15" fmla="*/ 17 h 24"/>
                <a:gd name="T16" fmla="*/ 0 w 25"/>
                <a:gd name="T17" fmla="*/ 12 h 24"/>
                <a:gd name="T18" fmla="*/ 3 w 25"/>
                <a:gd name="T19" fmla="*/ 6 h 24"/>
                <a:gd name="T20" fmla="*/ 3 w 25"/>
                <a:gd name="T21" fmla="*/ 6 h 24"/>
                <a:gd name="T22" fmla="*/ 6 w 25"/>
                <a:gd name="T23" fmla="*/ 3 h 24"/>
                <a:gd name="T24" fmla="*/ 9 w 25"/>
                <a:gd name="T25" fmla="*/ 1 h 24"/>
                <a:gd name="T26" fmla="*/ 16 w 25"/>
                <a:gd name="T27" fmla="*/ 0 h 24"/>
                <a:gd name="T28" fmla="*/ 22 w 25"/>
                <a:gd name="T29" fmla="*/ 1 h 24"/>
                <a:gd name="T30" fmla="*/ 23 w 25"/>
                <a:gd name="T31" fmla="*/ 3 h 24"/>
                <a:gd name="T32" fmla="*/ 25 w 25"/>
                <a:gd name="T33" fmla="*/ 6 h 24"/>
                <a:gd name="T34" fmla="*/ 25 w 25"/>
                <a:gd name="T35" fmla="*/ 6 h 24"/>
                <a:gd name="T36" fmla="*/ 23 w 25"/>
                <a:gd name="T37" fmla="*/ 4 h 24"/>
                <a:gd name="T38" fmla="*/ 19 w 25"/>
                <a:gd name="T39" fmla="*/ 3 h 24"/>
                <a:gd name="T40" fmla="*/ 14 w 25"/>
                <a:gd name="T41" fmla="*/ 3 h 24"/>
                <a:gd name="T42" fmla="*/ 11 w 25"/>
                <a:gd name="T43" fmla="*/ 4 h 24"/>
                <a:gd name="T44" fmla="*/ 8 w 25"/>
                <a:gd name="T45" fmla="*/ 6 h 24"/>
                <a:gd name="T46" fmla="*/ 8 w 25"/>
                <a:gd name="T47" fmla="*/ 6 h 24"/>
                <a:gd name="T48" fmla="*/ 5 w 25"/>
                <a:gd name="T49" fmla="*/ 13 h 24"/>
                <a:gd name="T50" fmla="*/ 3 w 25"/>
                <a:gd name="T51" fmla="*/ 18 h 24"/>
                <a:gd name="T52" fmla="*/ 5 w 25"/>
                <a:gd name="T53" fmla="*/ 21 h 24"/>
                <a:gd name="T54" fmla="*/ 8 w 25"/>
                <a:gd name="T55" fmla="*/ 24 h 24"/>
                <a:gd name="T56" fmla="*/ 8 w 25"/>
                <a:gd name="T5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5" h="24">
                  <a:moveTo>
                    <a:pt x="8" y="24"/>
                  </a:moveTo>
                  <a:lnTo>
                    <a:pt x="8" y="24"/>
                  </a:lnTo>
                  <a:lnTo>
                    <a:pt x="5" y="24"/>
                  </a:lnTo>
                  <a:lnTo>
                    <a:pt x="3" y="24"/>
                  </a:lnTo>
                  <a:lnTo>
                    <a:pt x="2" y="24"/>
                  </a:lnTo>
                  <a:lnTo>
                    <a:pt x="2" y="24"/>
                  </a:lnTo>
                  <a:lnTo>
                    <a:pt x="0" y="21"/>
                  </a:lnTo>
                  <a:lnTo>
                    <a:pt x="0" y="17"/>
                  </a:lnTo>
                  <a:lnTo>
                    <a:pt x="0" y="12"/>
                  </a:lnTo>
                  <a:lnTo>
                    <a:pt x="3" y="6"/>
                  </a:lnTo>
                  <a:lnTo>
                    <a:pt x="3" y="6"/>
                  </a:lnTo>
                  <a:lnTo>
                    <a:pt x="6" y="3"/>
                  </a:lnTo>
                  <a:lnTo>
                    <a:pt x="9" y="1"/>
                  </a:lnTo>
                  <a:lnTo>
                    <a:pt x="16" y="0"/>
                  </a:lnTo>
                  <a:lnTo>
                    <a:pt x="22" y="1"/>
                  </a:lnTo>
                  <a:lnTo>
                    <a:pt x="23" y="3"/>
                  </a:lnTo>
                  <a:lnTo>
                    <a:pt x="25" y="6"/>
                  </a:lnTo>
                  <a:lnTo>
                    <a:pt x="25" y="6"/>
                  </a:lnTo>
                  <a:lnTo>
                    <a:pt x="23" y="4"/>
                  </a:lnTo>
                  <a:lnTo>
                    <a:pt x="19" y="3"/>
                  </a:lnTo>
                  <a:lnTo>
                    <a:pt x="14" y="3"/>
                  </a:lnTo>
                  <a:lnTo>
                    <a:pt x="11" y="4"/>
                  </a:lnTo>
                  <a:lnTo>
                    <a:pt x="8" y="6"/>
                  </a:lnTo>
                  <a:lnTo>
                    <a:pt x="8" y="6"/>
                  </a:lnTo>
                  <a:lnTo>
                    <a:pt x="5" y="13"/>
                  </a:lnTo>
                  <a:lnTo>
                    <a:pt x="3" y="18"/>
                  </a:lnTo>
                  <a:lnTo>
                    <a:pt x="5" y="21"/>
                  </a:lnTo>
                  <a:lnTo>
                    <a:pt x="8" y="24"/>
                  </a:lnTo>
                  <a:lnTo>
                    <a:pt x="8"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83">
              <a:extLst>
                <a:ext uri="{FF2B5EF4-FFF2-40B4-BE49-F238E27FC236}">
                  <a16:creationId xmlns:a16="http://schemas.microsoft.com/office/drawing/2014/main" id="{215A36FD-D996-02EB-8111-BB0D18D6C3DB}"/>
                </a:ext>
              </a:extLst>
            </p:cNvPr>
            <p:cNvSpPr>
              <a:spLocks/>
            </p:cNvSpPr>
            <p:nvPr/>
          </p:nvSpPr>
          <p:spPr bwMode="auto">
            <a:xfrm>
              <a:off x="6526213" y="6689725"/>
              <a:ext cx="63500" cy="349250"/>
            </a:xfrm>
            <a:custGeom>
              <a:avLst/>
              <a:gdLst>
                <a:gd name="T0" fmla="*/ 40 w 40"/>
                <a:gd name="T1" fmla="*/ 9 h 220"/>
                <a:gd name="T2" fmla="*/ 40 w 40"/>
                <a:gd name="T3" fmla="*/ 9 h 220"/>
                <a:gd name="T4" fmla="*/ 39 w 40"/>
                <a:gd name="T5" fmla="*/ 4 h 220"/>
                <a:gd name="T6" fmla="*/ 35 w 40"/>
                <a:gd name="T7" fmla="*/ 1 h 220"/>
                <a:gd name="T8" fmla="*/ 34 w 40"/>
                <a:gd name="T9" fmla="*/ 0 h 220"/>
                <a:gd name="T10" fmla="*/ 34 w 40"/>
                <a:gd name="T11" fmla="*/ 0 h 220"/>
                <a:gd name="T12" fmla="*/ 29 w 40"/>
                <a:gd name="T13" fmla="*/ 1 h 220"/>
                <a:gd name="T14" fmla="*/ 28 w 40"/>
                <a:gd name="T15" fmla="*/ 3 h 220"/>
                <a:gd name="T16" fmla="*/ 26 w 40"/>
                <a:gd name="T17" fmla="*/ 6 h 220"/>
                <a:gd name="T18" fmla="*/ 26 w 40"/>
                <a:gd name="T19" fmla="*/ 6 h 220"/>
                <a:gd name="T20" fmla="*/ 23 w 40"/>
                <a:gd name="T21" fmla="*/ 13 h 220"/>
                <a:gd name="T22" fmla="*/ 20 w 40"/>
                <a:gd name="T23" fmla="*/ 20 h 220"/>
                <a:gd name="T24" fmla="*/ 20 w 40"/>
                <a:gd name="T25" fmla="*/ 20 h 220"/>
                <a:gd name="T26" fmla="*/ 15 w 40"/>
                <a:gd name="T27" fmla="*/ 33 h 220"/>
                <a:gd name="T28" fmla="*/ 12 w 40"/>
                <a:gd name="T29" fmla="*/ 43 h 220"/>
                <a:gd name="T30" fmla="*/ 11 w 40"/>
                <a:gd name="T31" fmla="*/ 52 h 220"/>
                <a:gd name="T32" fmla="*/ 11 w 40"/>
                <a:gd name="T33" fmla="*/ 52 h 220"/>
                <a:gd name="T34" fmla="*/ 5 w 40"/>
                <a:gd name="T35" fmla="*/ 98 h 220"/>
                <a:gd name="T36" fmla="*/ 2 w 40"/>
                <a:gd name="T37" fmla="*/ 149 h 220"/>
                <a:gd name="T38" fmla="*/ 2 w 40"/>
                <a:gd name="T39" fmla="*/ 149 h 220"/>
                <a:gd name="T40" fmla="*/ 0 w 40"/>
                <a:gd name="T41" fmla="*/ 205 h 220"/>
                <a:gd name="T42" fmla="*/ 15 w 40"/>
                <a:gd name="T43" fmla="*/ 220 h 220"/>
                <a:gd name="T44" fmla="*/ 37 w 40"/>
                <a:gd name="T45" fmla="*/ 203 h 220"/>
                <a:gd name="T46" fmla="*/ 37 w 40"/>
                <a:gd name="T47" fmla="*/ 203 h 220"/>
                <a:gd name="T48" fmla="*/ 37 w 40"/>
                <a:gd name="T49" fmla="*/ 124 h 220"/>
                <a:gd name="T50" fmla="*/ 37 w 40"/>
                <a:gd name="T51" fmla="*/ 124 h 220"/>
                <a:gd name="T52" fmla="*/ 37 w 40"/>
                <a:gd name="T53" fmla="*/ 70 h 220"/>
                <a:gd name="T54" fmla="*/ 37 w 40"/>
                <a:gd name="T55" fmla="*/ 23 h 220"/>
                <a:gd name="T56" fmla="*/ 37 w 40"/>
                <a:gd name="T57" fmla="*/ 23 h 220"/>
                <a:gd name="T58" fmla="*/ 32 w 40"/>
                <a:gd name="T59" fmla="*/ 16 h 220"/>
                <a:gd name="T60" fmla="*/ 32 w 40"/>
                <a:gd name="T61" fmla="*/ 16 h 220"/>
                <a:gd name="T62" fmla="*/ 37 w 40"/>
                <a:gd name="T63" fmla="*/ 13 h 220"/>
                <a:gd name="T64" fmla="*/ 39 w 40"/>
                <a:gd name="T65" fmla="*/ 10 h 220"/>
                <a:gd name="T66" fmla="*/ 40 w 40"/>
                <a:gd name="T67" fmla="*/ 9 h 220"/>
                <a:gd name="T68" fmla="*/ 40 w 40"/>
                <a:gd name="T69" fmla="*/ 9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220">
                  <a:moveTo>
                    <a:pt x="40" y="9"/>
                  </a:moveTo>
                  <a:lnTo>
                    <a:pt x="40" y="9"/>
                  </a:lnTo>
                  <a:lnTo>
                    <a:pt x="39" y="4"/>
                  </a:lnTo>
                  <a:lnTo>
                    <a:pt x="35" y="1"/>
                  </a:lnTo>
                  <a:lnTo>
                    <a:pt x="34" y="0"/>
                  </a:lnTo>
                  <a:lnTo>
                    <a:pt x="34" y="0"/>
                  </a:lnTo>
                  <a:lnTo>
                    <a:pt x="29" y="1"/>
                  </a:lnTo>
                  <a:lnTo>
                    <a:pt x="28" y="3"/>
                  </a:lnTo>
                  <a:lnTo>
                    <a:pt x="26" y="6"/>
                  </a:lnTo>
                  <a:lnTo>
                    <a:pt x="26" y="6"/>
                  </a:lnTo>
                  <a:lnTo>
                    <a:pt x="23" y="13"/>
                  </a:lnTo>
                  <a:lnTo>
                    <a:pt x="20" y="20"/>
                  </a:lnTo>
                  <a:lnTo>
                    <a:pt x="20" y="20"/>
                  </a:lnTo>
                  <a:lnTo>
                    <a:pt x="15" y="33"/>
                  </a:lnTo>
                  <a:lnTo>
                    <a:pt x="12" y="43"/>
                  </a:lnTo>
                  <a:lnTo>
                    <a:pt x="11" y="52"/>
                  </a:lnTo>
                  <a:lnTo>
                    <a:pt x="11" y="52"/>
                  </a:lnTo>
                  <a:lnTo>
                    <a:pt x="5" y="98"/>
                  </a:lnTo>
                  <a:lnTo>
                    <a:pt x="2" y="149"/>
                  </a:lnTo>
                  <a:lnTo>
                    <a:pt x="2" y="149"/>
                  </a:lnTo>
                  <a:lnTo>
                    <a:pt x="0" y="205"/>
                  </a:lnTo>
                  <a:lnTo>
                    <a:pt x="15" y="220"/>
                  </a:lnTo>
                  <a:lnTo>
                    <a:pt x="37" y="203"/>
                  </a:lnTo>
                  <a:lnTo>
                    <a:pt x="37" y="203"/>
                  </a:lnTo>
                  <a:lnTo>
                    <a:pt x="37" y="124"/>
                  </a:lnTo>
                  <a:lnTo>
                    <a:pt x="37" y="124"/>
                  </a:lnTo>
                  <a:lnTo>
                    <a:pt x="37" y="70"/>
                  </a:lnTo>
                  <a:lnTo>
                    <a:pt x="37" y="23"/>
                  </a:lnTo>
                  <a:lnTo>
                    <a:pt x="37" y="23"/>
                  </a:lnTo>
                  <a:lnTo>
                    <a:pt x="32" y="16"/>
                  </a:lnTo>
                  <a:lnTo>
                    <a:pt x="32" y="16"/>
                  </a:lnTo>
                  <a:lnTo>
                    <a:pt x="37" y="13"/>
                  </a:lnTo>
                  <a:lnTo>
                    <a:pt x="39" y="10"/>
                  </a:lnTo>
                  <a:lnTo>
                    <a:pt x="40" y="9"/>
                  </a:lnTo>
                  <a:lnTo>
                    <a:pt x="4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6" name="Footer Placeholder 5">
            <a:extLst>
              <a:ext uri="{FF2B5EF4-FFF2-40B4-BE49-F238E27FC236}">
                <a16:creationId xmlns:a16="http://schemas.microsoft.com/office/drawing/2014/main" id="{A8C79E6B-781E-47A8-60CC-2C9697AF32AE}"/>
              </a:ext>
            </a:extLst>
          </p:cNvPr>
          <p:cNvSpPr>
            <a:spLocks noGrp="1"/>
          </p:cNvSpPr>
          <p:nvPr>
            <p:ph type="ftr" sz="quarter" idx="20"/>
          </p:nvPr>
        </p:nvSpPr>
        <p:spPr/>
        <p:txBody>
          <a:bodyPr/>
          <a:lstStyle/>
          <a:p>
            <a:r>
              <a:rPr lang="en-US"/>
              <a:t>www.ecs.co.za</a:t>
            </a:r>
            <a:endParaRPr lang="en-GB" dirty="0"/>
          </a:p>
        </p:txBody>
      </p:sp>
    </p:spTree>
    <p:extLst>
      <p:ext uri="{BB962C8B-B14F-4D97-AF65-F5344CB8AC3E}">
        <p14:creationId xmlns:p14="http://schemas.microsoft.com/office/powerpoint/2010/main" val="16711083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Question 3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p:cNvGraphicFramePr>
          <p:nvPr>
            <p:custDataLst>
              <p:tags r:id="rId1"/>
            </p:custDataLst>
            <p:extLst>
              <p:ext uri="{D42A27DB-BD31-4B8C-83A1-F6EECF244321}">
                <p14:modId xmlns:p14="http://schemas.microsoft.com/office/powerpoint/2010/main" val="19312443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72" imgH="588" progId="TCLayout.ActiveDocument.1">
                  <p:embed/>
                </p:oleObj>
              </mc:Choice>
              <mc:Fallback>
                <p:oleObj name="think-cell Slide" r:id="rId8"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8F8ABD0-305F-4DFC-AC60-1FB7BB16830A}"/>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p:custDataLst>
              <p:tags r:id="rId3"/>
            </p:custDataLst>
          </p:nvPr>
        </p:nvSpPr>
        <p:spPr bwMode="ltGray">
          <a:xfrm>
            <a:off x="7830312" y="0"/>
            <a:ext cx="4361688"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21" name="5. Source" hidden="1">
            <a:extLst>
              <a:ext uri="{FF2B5EF4-FFF2-40B4-BE49-F238E27FC236}">
                <a16:creationId xmlns:a16="http://schemas.microsoft.com/office/drawing/2014/main" id="{F25A304F-F50E-4F96-991D-CFEB07060178}"/>
              </a:ext>
            </a:extLst>
          </p:cNvPr>
          <p:cNvSpPr txBox="1"/>
          <p:nvPr>
            <p:custDataLst>
              <p:tags r:id="rId4"/>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5" name="2. Slide Title">
            <a:extLst>
              <a:ext uri="{FF2B5EF4-FFF2-40B4-BE49-F238E27FC236}">
                <a16:creationId xmlns:a16="http://schemas.microsoft.com/office/drawing/2014/main" id="{AA4BE143-5F32-4F04-B536-5DD597732824}"/>
              </a:ext>
            </a:extLst>
          </p:cNvPr>
          <p:cNvSpPr>
            <a:spLocks noGrp="1"/>
          </p:cNvSpPr>
          <p:nvPr>
            <p:ph type="title"/>
            <p:custDataLst>
              <p:tags r:id="rId5"/>
            </p:custDataLst>
          </p:nvPr>
        </p:nvSpPr>
        <p:spPr>
          <a:xfrm>
            <a:off x="554736" y="182372"/>
            <a:ext cx="6967728" cy="731520"/>
          </a:xfrm>
        </p:spPr>
        <p:txBody>
          <a:bodyPr/>
          <a:lstStyle/>
          <a:p>
            <a:r>
              <a:rPr lang="en-US"/>
              <a:t>Click to edit Master title style</a:t>
            </a:r>
          </a:p>
        </p:txBody>
      </p:sp>
      <p:sp>
        <p:nvSpPr>
          <p:cNvPr id="19" name="1. On-page tracker">
            <a:extLst>
              <a:ext uri="{FF2B5EF4-FFF2-40B4-BE49-F238E27FC236}">
                <a16:creationId xmlns:a16="http://schemas.microsoft.com/office/drawing/2014/main" id="{288125BB-6CB4-4B7C-8E2B-CB1912430A39}"/>
              </a:ext>
            </a:extLst>
          </p:cNvPr>
          <p:cNvSpPr>
            <a:spLocks noGrp="1"/>
          </p:cNvSpPr>
          <p:nvPr>
            <p:ph type="body" sz="quarter" idx="18" hasCustomPrompt="1"/>
            <p:custDataLst>
              <p:tags r:id="rId6"/>
            </p:custDataLst>
          </p:nvPr>
        </p:nvSpPr>
        <p:spPr>
          <a:xfrm>
            <a:off x="8173370" y="78768"/>
            <a:ext cx="3466941" cy="123111"/>
          </a:xfrm>
        </p:spPr>
        <p:txBody>
          <a:bodyPr wrap="square" anchor="ctr" anchorCtr="0">
            <a:spAutoFit/>
          </a:bodyPr>
          <a:lstStyle>
            <a:lvl1pPr algn="r">
              <a:defRPr sz="800">
                <a:latin typeface="+mn-lt"/>
              </a:defRPr>
            </a:lvl1pPr>
          </a:lstStyle>
          <a:p>
            <a:pPr lvl="0"/>
            <a:r>
              <a:rPr lang="en-US"/>
              <a:t>Chapter › Topic</a:t>
            </a:r>
          </a:p>
        </p:txBody>
      </p:sp>
      <p:pic>
        <p:nvPicPr>
          <p:cNvPr id="4" name="Graphic 3">
            <a:extLst>
              <a:ext uri="{FF2B5EF4-FFF2-40B4-BE49-F238E27FC236}">
                <a16:creationId xmlns:a16="http://schemas.microsoft.com/office/drawing/2014/main" id="{36DDAB92-F347-EF12-CDCB-69DF0057432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696755" y="280647"/>
            <a:ext cx="941271" cy="437609"/>
          </a:xfrm>
          <a:prstGeom prst="rect">
            <a:avLst/>
          </a:prstGeom>
        </p:spPr>
      </p:pic>
      <p:sp>
        <p:nvSpPr>
          <p:cNvPr id="5" name="Slide Number Placeholder 4">
            <a:extLst>
              <a:ext uri="{FF2B5EF4-FFF2-40B4-BE49-F238E27FC236}">
                <a16:creationId xmlns:a16="http://schemas.microsoft.com/office/drawing/2014/main" id="{46C6BBB6-986F-CED9-BCA3-5AFDA6FBBB17}"/>
              </a:ext>
            </a:extLst>
          </p:cNvPr>
          <p:cNvSpPr>
            <a:spLocks noGrp="1"/>
          </p:cNvSpPr>
          <p:nvPr>
            <p:ph type="sldNum" sz="quarter" idx="19"/>
          </p:nvPr>
        </p:nvSpPr>
        <p:spPr/>
        <p:txBody>
          <a:bodyPr/>
          <a:lstStyle/>
          <a:p>
            <a:fld id="{06F2FA06-E1E0-41BE-9336-EB35A789C607}" type="slidenum">
              <a:rPr lang="en-GB" smtClean="0"/>
              <a:pPr/>
              <a:t>‹#›</a:t>
            </a:fld>
            <a:endParaRPr lang="en-GB"/>
          </a:p>
        </p:txBody>
      </p:sp>
      <p:sp>
        <p:nvSpPr>
          <p:cNvPr id="17" name="Content Placeholder 16">
            <a:extLst>
              <a:ext uri="{FF2B5EF4-FFF2-40B4-BE49-F238E27FC236}">
                <a16:creationId xmlns:a16="http://schemas.microsoft.com/office/drawing/2014/main" id="{C6B24B36-9AA1-BE84-D81B-A353F43A97C3}"/>
              </a:ext>
            </a:extLst>
          </p:cNvPr>
          <p:cNvSpPr>
            <a:spLocks noGrp="1"/>
          </p:cNvSpPr>
          <p:nvPr>
            <p:ph sz="quarter" idx="20"/>
          </p:nvPr>
        </p:nvSpPr>
        <p:spPr>
          <a:xfrm>
            <a:off x="8174038" y="1362075"/>
            <a:ext cx="3636962" cy="4810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508FA307-A7EF-3140-7FA4-B2D3869E82A7}"/>
              </a:ext>
            </a:extLst>
          </p:cNvPr>
          <p:cNvSpPr>
            <a:spLocks noGrp="1"/>
          </p:cNvSpPr>
          <p:nvPr>
            <p:ph type="ftr" sz="quarter" idx="21"/>
          </p:nvPr>
        </p:nvSpPr>
        <p:spPr/>
        <p:txBody>
          <a:bodyPr/>
          <a:lstStyle/>
          <a:p>
            <a:r>
              <a:rPr lang="en-US"/>
              <a:t>www.ecs.co.za</a:t>
            </a:r>
            <a:endParaRPr lang="en-GB" dirty="0"/>
          </a:p>
        </p:txBody>
      </p:sp>
      <p:grpSp>
        <p:nvGrpSpPr>
          <p:cNvPr id="8" name="Group 7">
            <a:extLst>
              <a:ext uri="{FF2B5EF4-FFF2-40B4-BE49-F238E27FC236}">
                <a16:creationId xmlns:a16="http://schemas.microsoft.com/office/drawing/2014/main" id="{3DE06FC0-347E-9147-8AA3-977A19610256}"/>
              </a:ext>
            </a:extLst>
          </p:cNvPr>
          <p:cNvGrpSpPr>
            <a:grpSpLocks noChangeAspect="1"/>
          </p:cNvGrpSpPr>
          <p:nvPr userDrawn="1"/>
        </p:nvGrpSpPr>
        <p:grpSpPr>
          <a:xfrm>
            <a:off x="2819400" y="1198560"/>
            <a:ext cx="1771954" cy="5060434"/>
            <a:chOff x="6367463" y="6446838"/>
            <a:chExt cx="528638" cy="1509712"/>
          </a:xfrm>
        </p:grpSpPr>
        <p:sp>
          <p:nvSpPr>
            <p:cNvPr id="9" name="Freeform 79">
              <a:extLst>
                <a:ext uri="{FF2B5EF4-FFF2-40B4-BE49-F238E27FC236}">
                  <a16:creationId xmlns:a16="http://schemas.microsoft.com/office/drawing/2014/main" id="{A4F56E88-ACAC-4D43-67CE-5D56BE10A419}"/>
                </a:ext>
              </a:extLst>
            </p:cNvPr>
            <p:cNvSpPr>
              <a:spLocks noEditPoints="1"/>
            </p:cNvSpPr>
            <p:nvPr/>
          </p:nvSpPr>
          <p:spPr bwMode="auto">
            <a:xfrm>
              <a:off x="6367463" y="6446838"/>
              <a:ext cx="528638" cy="1509712"/>
            </a:xfrm>
            <a:custGeom>
              <a:avLst/>
              <a:gdLst>
                <a:gd name="T0" fmla="*/ 52 w 333"/>
                <a:gd name="T1" fmla="*/ 892 h 951"/>
                <a:gd name="T2" fmla="*/ 118 w 333"/>
                <a:gd name="T3" fmla="*/ 885 h 951"/>
                <a:gd name="T4" fmla="*/ 126 w 333"/>
                <a:gd name="T5" fmla="*/ 855 h 951"/>
                <a:gd name="T6" fmla="*/ 152 w 333"/>
                <a:gd name="T7" fmla="*/ 703 h 951"/>
                <a:gd name="T8" fmla="*/ 159 w 333"/>
                <a:gd name="T9" fmla="*/ 609 h 951"/>
                <a:gd name="T10" fmla="*/ 180 w 333"/>
                <a:gd name="T11" fmla="*/ 720 h 951"/>
                <a:gd name="T12" fmla="*/ 177 w 333"/>
                <a:gd name="T13" fmla="*/ 818 h 951"/>
                <a:gd name="T14" fmla="*/ 182 w 333"/>
                <a:gd name="T15" fmla="*/ 891 h 951"/>
                <a:gd name="T16" fmla="*/ 188 w 333"/>
                <a:gd name="T17" fmla="*/ 931 h 951"/>
                <a:gd name="T18" fmla="*/ 231 w 333"/>
                <a:gd name="T19" fmla="*/ 949 h 951"/>
                <a:gd name="T20" fmla="*/ 253 w 333"/>
                <a:gd name="T21" fmla="*/ 911 h 951"/>
                <a:gd name="T22" fmla="*/ 254 w 333"/>
                <a:gd name="T23" fmla="*/ 879 h 951"/>
                <a:gd name="T24" fmla="*/ 250 w 333"/>
                <a:gd name="T25" fmla="*/ 726 h 951"/>
                <a:gd name="T26" fmla="*/ 245 w 333"/>
                <a:gd name="T27" fmla="*/ 644 h 951"/>
                <a:gd name="T28" fmla="*/ 250 w 333"/>
                <a:gd name="T29" fmla="*/ 499 h 951"/>
                <a:gd name="T30" fmla="*/ 260 w 333"/>
                <a:gd name="T31" fmla="*/ 442 h 951"/>
                <a:gd name="T32" fmla="*/ 246 w 333"/>
                <a:gd name="T33" fmla="*/ 282 h 951"/>
                <a:gd name="T34" fmla="*/ 250 w 333"/>
                <a:gd name="T35" fmla="*/ 220 h 951"/>
                <a:gd name="T36" fmla="*/ 265 w 333"/>
                <a:gd name="T37" fmla="*/ 191 h 951"/>
                <a:gd name="T38" fmla="*/ 319 w 333"/>
                <a:gd name="T39" fmla="*/ 140 h 951"/>
                <a:gd name="T40" fmla="*/ 327 w 333"/>
                <a:gd name="T41" fmla="*/ 129 h 951"/>
                <a:gd name="T42" fmla="*/ 330 w 333"/>
                <a:gd name="T43" fmla="*/ 114 h 951"/>
                <a:gd name="T44" fmla="*/ 320 w 333"/>
                <a:gd name="T45" fmla="*/ 95 h 951"/>
                <a:gd name="T46" fmla="*/ 311 w 333"/>
                <a:gd name="T47" fmla="*/ 86 h 951"/>
                <a:gd name="T48" fmla="*/ 274 w 333"/>
                <a:gd name="T49" fmla="*/ 55 h 951"/>
                <a:gd name="T50" fmla="*/ 251 w 333"/>
                <a:gd name="T51" fmla="*/ 32 h 951"/>
                <a:gd name="T52" fmla="*/ 226 w 333"/>
                <a:gd name="T53" fmla="*/ 29 h 951"/>
                <a:gd name="T54" fmla="*/ 202 w 333"/>
                <a:gd name="T55" fmla="*/ 1 h 951"/>
                <a:gd name="T56" fmla="*/ 188 w 333"/>
                <a:gd name="T57" fmla="*/ 9 h 951"/>
                <a:gd name="T58" fmla="*/ 131 w 333"/>
                <a:gd name="T59" fmla="*/ 5 h 951"/>
                <a:gd name="T60" fmla="*/ 114 w 333"/>
                <a:gd name="T61" fmla="*/ 32 h 951"/>
                <a:gd name="T62" fmla="*/ 105 w 333"/>
                <a:gd name="T63" fmla="*/ 51 h 951"/>
                <a:gd name="T64" fmla="*/ 100 w 333"/>
                <a:gd name="T65" fmla="*/ 69 h 951"/>
                <a:gd name="T66" fmla="*/ 102 w 333"/>
                <a:gd name="T67" fmla="*/ 86 h 951"/>
                <a:gd name="T68" fmla="*/ 102 w 333"/>
                <a:gd name="T69" fmla="*/ 102 h 951"/>
                <a:gd name="T70" fmla="*/ 106 w 333"/>
                <a:gd name="T71" fmla="*/ 120 h 951"/>
                <a:gd name="T72" fmla="*/ 117 w 333"/>
                <a:gd name="T73" fmla="*/ 137 h 951"/>
                <a:gd name="T74" fmla="*/ 58 w 333"/>
                <a:gd name="T75" fmla="*/ 183 h 951"/>
                <a:gd name="T76" fmla="*/ 49 w 333"/>
                <a:gd name="T77" fmla="*/ 271 h 951"/>
                <a:gd name="T78" fmla="*/ 43 w 333"/>
                <a:gd name="T79" fmla="*/ 299 h 951"/>
                <a:gd name="T80" fmla="*/ 35 w 333"/>
                <a:gd name="T81" fmla="*/ 327 h 951"/>
                <a:gd name="T82" fmla="*/ 34 w 333"/>
                <a:gd name="T83" fmla="*/ 359 h 951"/>
                <a:gd name="T84" fmla="*/ 40 w 333"/>
                <a:gd name="T85" fmla="*/ 402 h 951"/>
                <a:gd name="T86" fmla="*/ 57 w 333"/>
                <a:gd name="T87" fmla="*/ 448 h 951"/>
                <a:gd name="T88" fmla="*/ 58 w 333"/>
                <a:gd name="T89" fmla="*/ 478 h 951"/>
                <a:gd name="T90" fmla="*/ 83 w 333"/>
                <a:gd name="T91" fmla="*/ 637 h 951"/>
                <a:gd name="T92" fmla="*/ 74 w 333"/>
                <a:gd name="T93" fmla="*/ 758 h 951"/>
                <a:gd name="T94" fmla="*/ 52 w 333"/>
                <a:gd name="T95" fmla="*/ 849 h 951"/>
                <a:gd name="T96" fmla="*/ 0 w 333"/>
                <a:gd name="T97" fmla="*/ 885 h 951"/>
                <a:gd name="T98" fmla="*/ 197 w 333"/>
                <a:gd name="T99" fmla="*/ 92 h 951"/>
                <a:gd name="T100" fmla="*/ 209 w 333"/>
                <a:gd name="T101" fmla="*/ 71 h 951"/>
                <a:gd name="T102" fmla="*/ 237 w 333"/>
                <a:gd name="T103" fmla="*/ 79 h 951"/>
                <a:gd name="T104" fmla="*/ 256 w 333"/>
                <a:gd name="T105" fmla="*/ 105 h 951"/>
                <a:gd name="T106" fmla="*/ 268 w 333"/>
                <a:gd name="T107" fmla="*/ 119 h 951"/>
                <a:gd name="T108" fmla="*/ 251 w 333"/>
                <a:gd name="T109" fmla="*/ 112 h 951"/>
                <a:gd name="T110" fmla="*/ 211 w 333"/>
                <a:gd name="T111" fmla="*/ 126 h 951"/>
                <a:gd name="T112" fmla="*/ 183 w 333"/>
                <a:gd name="T113" fmla="*/ 123 h 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33" h="951">
                  <a:moveTo>
                    <a:pt x="1" y="894"/>
                  </a:moveTo>
                  <a:lnTo>
                    <a:pt x="1" y="894"/>
                  </a:lnTo>
                  <a:lnTo>
                    <a:pt x="3" y="897"/>
                  </a:lnTo>
                  <a:lnTo>
                    <a:pt x="6" y="899"/>
                  </a:lnTo>
                  <a:lnTo>
                    <a:pt x="14" y="900"/>
                  </a:lnTo>
                  <a:lnTo>
                    <a:pt x="23" y="900"/>
                  </a:lnTo>
                  <a:lnTo>
                    <a:pt x="32" y="899"/>
                  </a:lnTo>
                  <a:lnTo>
                    <a:pt x="52" y="892"/>
                  </a:lnTo>
                  <a:lnTo>
                    <a:pt x="66" y="888"/>
                  </a:lnTo>
                  <a:lnTo>
                    <a:pt x="66" y="888"/>
                  </a:lnTo>
                  <a:lnTo>
                    <a:pt x="71" y="886"/>
                  </a:lnTo>
                  <a:lnTo>
                    <a:pt x="77" y="885"/>
                  </a:lnTo>
                  <a:lnTo>
                    <a:pt x="92" y="886"/>
                  </a:lnTo>
                  <a:lnTo>
                    <a:pt x="106" y="886"/>
                  </a:lnTo>
                  <a:lnTo>
                    <a:pt x="112" y="886"/>
                  </a:lnTo>
                  <a:lnTo>
                    <a:pt x="118" y="885"/>
                  </a:lnTo>
                  <a:lnTo>
                    <a:pt x="118" y="885"/>
                  </a:lnTo>
                  <a:lnTo>
                    <a:pt x="122" y="882"/>
                  </a:lnTo>
                  <a:lnTo>
                    <a:pt x="125" y="877"/>
                  </a:lnTo>
                  <a:lnTo>
                    <a:pt x="126" y="872"/>
                  </a:lnTo>
                  <a:lnTo>
                    <a:pt x="126" y="868"/>
                  </a:lnTo>
                  <a:lnTo>
                    <a:pt x="126" y="859"/>
                  </a:lnTo>
                  <a:lnTo>
                    <a:pt x="126" y="855"/>
                  </a:lnTo>
                  <a:lnTo>
                    <a:pt x="126" y="855"/>
                  </a:lnTo>
                  <a:lnTo>
                    <a:pt x="128" y="843"/>
                  </a:lnTo>
                  <a:lnTo>
                    <a:pt x="128" y="843"/>
                  </a:lnTo>
                  <a:lnTo>
                    <a:pt x="134" y="822"/>
                  </a:lnTo>
                  <a:lnTo>
                    <a:pt x="142" y="791"/>
                  </a:lnTo>
                  <a:lnTo>
                    <a:pt x="142" y="791"/>
                  </a:lnTo>
                  <a:lnTo>
                    <a:pt x="149" y="749"/>
                  </a:lnTo>
                  <a:lnTo>
                    <a:pt x="152" y="724"/>
                  </a:lnTo>
                  <a:lnTo>
                    <a:pt x="152" y="703"/>
                  </a:lnTo>
                  <a:lnTo>
                    <a:pt x="152" y="703"/>
                  </a:lnTo>
                  <a:lnTo>
                    <a:pt x="154" y="686"/>
                  </a:lnTo>
                  <a:lnTo>
                    <a:pt x="154" y="669"/>
                  </a:lnTo>
                  <a:lnTo>
                    <a:pt x="155" y="653"/>
                  </a:lnTo>
                  <a:lnTo>
                    <a:pt x="157" y="641"/>
                  </a:lnTo>
                  <a:lnTo>
                    <a:pt x="157" y="641"/>
                  </a:lnTo>
                  <a:lnTo>
                    <a:pt x="157" y="627"/>
                  </a:lnTo>
                  <a:lnTo>
                    <a:pt x="159" y="609"/>
                  </a:lnTo>
                  <a:lnTo>
                    <a:pt x="160" y="589"/>
                  </a:lnTo>
                  <a:lnTo>
                    <a:pt x="160" y="589"/>
                  </a:lnTo>
                  <a:lnTo>
                    <a:pt x="168" y="627"/>
                  </a:lnTo>
                  <a:lnTo>
                    <a:pt x="172" y="657"/>
                  </a:lnTo>
                  <a:lnTo>
                    <a:pt x="176" y="678"/>
                  </a:lnTo>
                  <a:lnTo>
                    <a:pt x="176" y="678"/>
                  </a:lnTo>
                  <a:lnTo>
                    <a:pt x="177" y="700"/>
                  </a:lnTo>
                  <a:lnTo>
                    <a:pt x="180" y="720"/>
                  </a:lnTo>
                  <a:lnTo>
                    <a:pt x="180" y="720"/>
                  </a:lnTo>
                  <a:lnTo>
                    <a:pt x="182" y="727"/>
                  </a:lnTo>
                  <a:lnTo>
                    <a:pt x="182" y="737"/>
                  </a:lnTo>
                  <a:lnTo>
                    <a:pt x="180" y="761"/>
                  </a:lnTo>
                  <a:lnTo>
                    <a:pt x="176" y="805"/>
                  </a:lnTo>
                  <a:lnTo>
                    <a:pt x="176" y="805"/>
                  </a:lnTo>
                  <a:lnTo>
                    <a:pt x="176" y="811"/>
                  </a:lnTo>
                  <a:lnTo>
                    <a:pt x="177" y="818"/>
                  </a:lnTo>
                  <a:lnTo>
                    <a:pt x="180" y="834"/>
                  </a:lnTo>
                  <a:lnTo>
                    <a:pt x="183" y="848"/>
                  </a:lnTo>
                  <a:lnTo>
                    <a:pt x="185" y="857"/>
                  </a:lnTo>
                  <a:lnTo>
                    <a:pt x="185" y="857"/>
                  </a:lnTo>
                  <a:lnTo>
                    <a:pt x="182" y="875"/>
                  </a:lnTo>
                  <a:lnTo>
                    <a:pt x="180" y="888"/>
                  </a:lnTo>
                  <a:lnTo>
                    <a:pt x="180" y="888"/>
                  </a:lnTo>
                  <a:lnTo>
                    <a:pt x="182" y="891"/>
                  </a:lnTo>
                  <a:lnTo>
                    <a:pt x="185" y="894"/>
                  </a:lnTo>
                  <a:lnTo>
                    <a:pt x="191" y="896"/>
                  </a:lnTo>
                  <a:lnTo>
                    <a:pt x="191" y="896"/>
                  </a:lnTo>
                  <a:lnTo>
                    <a:pt x="191" y="906"/>
                  </a:lnTo>
                  <a:lnTo>
                    <a:pt x="191" y="916"/>
                  </a:lnTo>
                  <a:lnTo>
                    <a:pt x="189" y="926"/>
                  </a:lnTo>
                  <a:lnTo>
                    <a:pt x="189" y="926"/>
                  </a:lnTo>
                  <a:lnTo>
                    <a:pt x="188" y="931"/>
                  </a:lnTo>
                  <a:lnTo>
                    <a:pt x="188" y="936"/>
                  </a:lnTo>
                  <a:lnTo>
                    <a:pt x="189" y="940"/>
                  </a:lnTo>
                  <a:lnTo>
                    <a:pt x="192" y="945"/>
                  </a:lnTo>
                  <a:lnTo>
                    <a:pt x="197" y="949"/>
                  </a:lnTo>
                  <a:lnTo>
                    <a:pt x="205" y="951"/>
                  </a:lnTo>
                  <a:lnTo>
                    <a:pt x="217" y="951"/>
                  </a:lnTo>
                  <a:lnTo>
                    <a:pt x="231" y="949"/>
                  </a:lnTo>
                  <a:lnTo>
                    <a:pt x="231" y="949"/>
                  </a:lnTo>
                  <a:lnTo>
                    <a:pt x="239" y="948"/>
                  </a:lnTo>
                  <a:lnTo>
                    <a:pt x="245" y="945"/>
                  </a:lnTo>
                  <a:lnTo>
                    <a:pt x="250" y="942"/>
                  </a:lnTo>
                  <a:lnTo>
                    <a:pt x="253" y="939"/>
                  </a:lnTo>
                  <a:lnTo>
                    <a:pt x="254" y="934"/>
                  </a:lnTo>
                  <a:lnTo>
                    <a:pt x="256" y="929"/>
                  </a:lnTo>
                  <a:lnTo>
                    <a:pt x="254" y="920"/>
                  </a:lnTo>
                  <a:lnTo>
                    <a:pt x="253" y="911"/>
                  </a:lnTo>
                  <a:lnTo>
                    <a:pt x="250" y="903"/>
                  </a:lnTo>
                  <a:lnTo>
                    <a:pt x="245" y="896"/>
                  </a:lnTo>
                  <a:lnTo>
                    <a:pt x="245" y="896"/>
                  </a:lnTo>
                  <a:lnTo>
                    <a:pt x="245" y="891"/>
                  </a:lnTo>
                  <a:lnTo>
                    <a:pt x="245" y="886"/>
                  </a:lnTo>
                  <a:lnTo>
                    <a:pt x="246" y="885"/>
                  </a:lnTo>
                  <a:lnTo>
                    <a:pt x="246" y="885"/>
                  </a:lnTo>
                  <a:lnTo>
                    <a:pt x="254" y="879"/>
                  </a:lnTo>
                  <a:lnTo>
                    <a:pt x="260" y="872"/>
                  </a:lnTo>
                  <a:lnTo>
                    <a:pt x="260" y="872"/>
                  </a:lnTo>
                  <a:lnTo>
                    <a:pt x="257" y="829"/>
                  </a:lnTo>
                  <a:lnTo>
                    <a:pt x="256" y="794"/>
                  </a:lnTo>
                  <a:lnTo>
                    <a:pt x="253" y="763"/>
                  </a:lnTo>
                  <a:lnTo>
                    <a:pt x="253" y="763"/>
                  </a:lnTo>
                  <a:lnTo>
                    <a:pt x="250" y="743"/>
                  </a:lnTo>
                  <a:lnTo>
                    <a:pt x="250" y="726"/>
                  </a:lnTo>
                  <a:lnTo>
                    <a:pt x="250" y="711"/>
                  </a:lnTo>
                  <a:lnTo>
                    <a:pt x="248" y="697"/>
                  </a:lnTo>
                  <a:lnTo>
                    <a:pt x="248" y="697"/>
                  </a:lnTo>
                  <a:lnTo>
                    <a:pt x="246" y="686"/>
                  </a:lnTo>
                  <a:lnTo>
                    <a:pt x="245" y="678"/>
                  </a:lnTo>
                  <a:lnTo>
                    <a:pt x="243" y="664"/>
                  </a:lnTo>
                  <a:lnTo>
                    <a:pt x="243" y="664"/>
                  </a:lnTo>
                  <a:lnTo>
                    <a:pt x="245" y="644"/>
                  </a:lnTo>
                  <a:lnTo>
                    <a:pt x="246" y="618"/>
                  </a:lnTo>
                  <a:lnTo>
                    <a:pt x="246" y="618"/>
                  </a:lnTo>
                  <a:lnTo>
                    <a:pt x="246" y="589"/>
                  </a:lnTo>
                  <a:lnTo>
                    <a:pt x="245" y="563"/>
                  </a:lnTo>
                  <a:lnTo>
                    <a:pt x="245" y="563"/>
                  </a:lnTo>
                  <a:lnTo>
                    <a:pt x="246" y="532"/>
                  </a:lnTo>
                  <a:lnTo>
                    <a:pt x="250" y="499"/>
                  </a:lnTo>
                  <a:lnTo>
                    <a:pt x="250" y="499"/>
                  </a:lnTo>
                  <a:lnTo>
                    <a:pt x="250" y="478"/>
                  </a:lnTo>
                  <a:lnTo>
                    <a:pt x="251" y="459"/>
                  </a:lnTo>
                  <a:lnTo>
                    <a:pt x="251" y="459"/>
                  </a:lnTo>
                  <a:lnTo>
                    <a:pt x="251" y="453"/>
                  </a:lnTo>
                  <a:lnTo>
                    <a:pt x="250" y="445"/>
                  </a:lnTo>
                  <a:lnTo>
                    <a:pt x="250" y="436"/>
                  </a:lnTo>
                  <a:lnTo>
                    <a:pt x="260" y="442"/>
                  </a:lnTo>
                  <a:lnTo>
                    <a:pt x="260" y="442"/>
                  </a:lnTo>
                  <a:lnTo>
                    <a:pt x="256" y="361"/>
                  </a:lnTo>
                  <a:lnTo>
                    <a:pt x="256" y="361"/>
                  </a:lnTo>
                  <a:lnTo>
                    <a:pt x="251" y="325"/>
                  </a:lnTo>
                  <a:lnTo>
                    <a:pt x="246" y="300"/>
                  </a:lnTo>
                  <a:lnTo>
                    <a:pt x="246" y="300"/>
                  </a:lnTo>
                  <a:lnTo>
                    <a:pt x="246" y="296"/>
                  </a:lnTo>
                  <a:lnTo>
                    <a:pt x="246" y="291"/>
                  </a:lnTo>
                  <a:lnTo>
                    <a:pt x="246" y="282"/>
                  </a:lnTo>
                  <a:lnTo>
                    <a:pt x="246" y="282"/>
                  </a:lnTo>
                  <a:lnTo>
                    <a:pt x="243" y="245"/>
                  </a:lnTo>
                  <a:lnTo>
                    <a:pt x="243" y="245"/>
                  </a:lnTo>
                  <a:lnTo>
                    <a:pt x="245" y="240"/>
                  </a:lnTo>
                  <a:lnTo>
                    <a:pt x="248" y="234"/>
                  </a:lnTo>
                  <a:lnTo>
                    <a:pt x="248" y="226"/>
                  </a:lnTo>
                  <a:lnTo>
                    <a:pt x="250" y="220"/>
                  </a:lnTo>
                  <a:lnTo>
                    <a:pt x="250" y="220"/>
                  </a:lnTo>
                  <a:lnTo>
                    <a:pt x="250" y="216"/>
                  </a:lnTo>
                  <a:lnTo>
                    <a:pt x="250" y="214"/>
                  </a:lnTo>
                  <a:lnTo>
                    <a:pt x="253" y="211"/>
                  </a:lnTo>
                  <a:lnTo>
                    <a:pt x="256" y="208"/>
                  </a:lnTo>
                  <a:lnTo>
                    <a:pt x="256" y="208"/>
                  </a:lnTo>
                  <a:lnTo>
                    <a:pt x="260" y="199"/>
                  </a:lnTo>
                  <a:lnTo>
                    <a:pt x="265" y="191"/>
                  </a:lnTo>
                  <a:lnTo>
                    <a:pt x="265" y="191"/>
                  </a:lnTo>
                  <a:lnTo>
                    <a:pt x="273" y="186"/>
                  </a:lnTo>
                  <a:lnTo>
                    <a:pt x="279" y="182"/>
                  </a:lnTo>
                  <a:lnTo>
                    <a:pt x="279" y="182"/>
                  </a:lnTo>
                  <a:lnTo>
                    <a:pt x="293" y="173"/>
                  </a:lnTo>
                  <a:lnTo>
                    <a:pt x="299" y="166"/>
                  </a:lnTo>
                  <a:lnTo>
                    <a:pt x="305" y="159"/>
                  </a:lnTo>
                  <a:lnTo>
                    <a:pt x="305" y="159"/>
                  </a:lnTo>
                  <a:lnTo>
                    <a:pt x="319" y="140"/>
                  </a:lnTo>
                  <a:lnTo>
                    <a:pt x="319" y="140"/>
                  </a:lnTo>
                  <a:lnTo>
                    <a:pt x="324" y="137"/>
                  </a:lnTo>
                  <a:lnTo>
                    <a:pt x="327" y="134"/>
                  </a:lnTo>
                  <a:lnTo>
                    <a:pt x="327" y="134"/>
                  </a:lnTo>
                  <a:lnTo>
                    <a:pt x="328" y="132"/>
                  </a:lnTo>
                  <a:lnTo>
                    <a:pt x="327" y="131"/>
                  </a:lnTo>
                  <a:lnTo>
                    <a:pt x="327" y="129"/>
                  </a:lnTo>
                  <a:lnTo>
                    <a:pt x="327" y="129"/>
                  </a:lnTo>
                  <a:lnTo>
                    <a:pt x="331" y="125"/>
                  </a:lnTo>
                  <a:lnTo>
                    <a:pt x="331" y="125"/>
                  </a:lnTo>
                  <a:lnTo>
                    <a:pt x="331" y="123"/>
                  </a:lnTo>
                  <a:lnTo>
                    <a:pt x="331" y="120"/>
                  </a:lnTo>
                  <a:lnTo>
                    <a:pt x="331" y="120"/>
                  </a:lnTo>
                  <a:lnTo>
                    <a:pt x="330" y="117"/>
                  </a:lnTo>
                  <a:lnTo>
                    <a:pt x="330" y="116"/>
                  </a:lnTo>
                  <a:lnTo>
                    <a:pt x="330" y="114"/>
                  </a:lnTo>
                  <a:lnTo>
                    <a:pt x="331" y="114"/>
                  </a:lnTo>
                  <a:lnTo>
                    <a:pt x="331" y="114"/>
                  </a:lnTo>
                  <a:lnTo>
                    <a:pt x="333" y="112"/>
                  </a:lnTo>
                  <a:lnTo>
                    <a:pt x="331" y="109"/>
                  </a:lnTo>
                  <a:lnTo>
                    <a:pt x="324" y="102"/>
                  </a:lnTo>
                  <a:lnTo>
                    <a:pt x="324" y="102"/>
                  </a:lnTo>
                  <a:lnTo>
                    <a:pt x="322" y="99"/>
                  </a:lnTo>
                  <a:lnTo>
                    <a:pt x="320" y="95"/>
                  </a:lnTo>
                  <a:lnTo>
                    <a:pt x="319" y="94"/>
                  </a:lnTo>
                  <a:lnTo>
                    <a:pt x="317" y="92"/>
                  </a:lnTo>
                  <a:lnTo>
                    <a:pt x="317" y="92"/>
                  </a:lnTo>
                  <a:lnTo>
                    <a:pt x="314" y="91"/>
                  </a:lnTo>
                  <a:lnTo>
                    <a:pt x="314" y="91"/>
                  </a:lnTo>
                  <a:lnTo>
                    <a:pt x="313" y="88"/>
                  </a:lnTo>
                  <a:lnTo>
                    <a:pt x="311" y="86"/>
                  </a:lnTo>
                  <a:lnTo>
                    <a:pt x="311" y="86"/>
                  </a:lnTo>
                  <a:lnTo>
                    <a:pt x="308" y="85"/>
                  </a:lnTo>
                  <a:lnTo>
                    <a:pt x="308" y="83"/>
                  </a:lnTo>
                  <a:lnTo>
                    <a:pt x="308" y="82"/>
                  </a:lnTo>
                  <a:lnTo>
                    <a:pt x="305" y="77"/>
                  </a:lnTo>
                  <a:lnTo>
                    <a:pt x="305" y="77"/>
                  </a:lnTo>
                  <a:lnTo>
                    <a:pt x="299" y="71"/>
                  </a:lnTo>
                  <a:lnTo>
                    <a:pt x="291" y="65"/>
                  </a:lnTo>
                  <a:lnTo>
                    <a:pt x="274" y="55"/>
                  </a:lnTo>
                  <a:lnTo>
                    <a:pt x="274" y="55"/>
                  </a:lnTo>
                  <a:lnTo>
                    <a:pt x="268" y="51"/>
                  </a:lnTo>
                  <a:lnTo>
                    <a:pt x="266" y="46"/>
                  </a:lnTo>
                  <a:lnTo>
                    <a:pt x="265" y="42"/>
                  </a:lnTo>
                  <a:lnTo>
                    <a:pt x="259" y="35"/>
                  </a:lnTo>
                  <a:lnTo>
                    <a:pt x="259" y="35"/>
                  </a:lnTo>
                  <a:lnTo>
                    <a:pt x="254" y="34"/>
                  </a:lnTo>
                  <a:lnTo>
                    <a:pt x="251" y="32"/>
                  </a:lnTo>
                  <a:lnTo>
                    <a:pt x="248" y="32"/>
                  </a:lnTo>
                  <a:lnTo>
                    <a:pt x="246" y="34"/>
                  </a:lnTo>
                  <a:lnTo>
                    <a:pt x="243" y="37"/>
                  </a:lnTo>
                  <a:lnTo>
                    <a:pt x="242" y="38"/>
                  </a:lnTo>
                  <a:lnTo>
                    <a:pt x="242" y="38"/>
                  </a:lnTo>
                  <a:lnTo>
                    <a:pt x="237" y="37"/>
                  </a:lnTo>
                  <a:lnTo>
                    <a:pt x="231" y="34"/>
                  </a:lnTo>
                  <a:lnTo>
                    <a:pt x="226" y="29"/>
                  </a:lnTo>
                  <a:lnTo>
                    <a:pt x="222" y="25"/>
                  </a:lnTo>
                  <a:lnTo>
                    <a:pt x="222" y="25"/>
                  </a:lnTo>
                  <a:lnTo>
                    <a:pt x="211" y="8"/>
                  </a:lnTo>
                  <a:lnTo>
                    <a:pt x="211" y="8"/>
                  </a:lnTo>
                  <a:lnTo>
                    <a:pt x="208" y="5"/>
                  </a:lnTo>
                  <a:lnTo>
                    <a:pt x="206" y="3"/>
                  </a:lnTo>
                  <a:lnTo>
                    <a:pt x="202" y="1"/>
                  </a:lnTo>
                  <a:lnTo>
                    <a:pt x="202" y="1"/>
                  </a:lnTo>
                  <a:lnTo>
                    <a:pt x="197" y="1"/>
                  </a:lnTo>
                  <a:lnTo>
                    <a:pt x="196" y="3"/>
                  </a:lnTo>
                  <a:lnTo>
                    <a:pt x="192" y="6"/>
                  </a:lnTo>
                  <a:lnTo>
                    <a:pt x="192" y="6"/>
                  </a:lnTo>
                  <a:lnTo>
                    <a:pt x="189" y="6"/>
                  </a:lnTo>
                  <a:lnTo>
                    <a:pt x="188" y="8"/>
                  </a:lnTo>
                  <a:lnTo>
                    <a:pt x="188" y="9"/>
                  </a:lnTo>
                  <a:lnTo>
                    <a:pt x="188" y="9"/>
                  </a:lnTo>
                  <a:lnTo>
                    <a:pt x="177" y="6"/>
                  </a:lnTo>
                  <a:lnTo>
                    <a:pt x="162" y="1"/>
                  </a:lnTo>
                  <a:lnTo>
                    <a:pt x="162" y="1"/>
                  </a:lnTo>
                  <a:lnTo>
                    <a:pt x="157" y="0"/>
                  </a:lnTo>
                  <a:lnTo>
                    <a:pt x="149" y="0"/>
                  </a:lnTo>
                  <a:lnTo>
                    <a:pt x="140" y="1"/>
                  </a:lnTo>
                  <a:lnTo>
                    <a:pt x="131" y="5"/>
                  </a:lnTo>
                  <a:lnTo>
                    <a:pt x="131" y="5"/>
                  </a:lnTo>
                  <a:lnTo>
                    <a:pt x="126" y="8"/>
                  </a:lnTo>
                  <a:lnTo>
                    <a:pt x="125" y="11"/>
                  </a:lnTo>
                  <a:lnTo>
                    <a:pt x="123" y="15"/>
                  </a:lnTo>
                  <a:lnTo>
                    <a:pt x="123" y="20"/>
                  </a:lnTo>
                  <a:lnTo>
                    <a:pt x="125" y="21"/>
                  </a:lnTo>
                  <a:lnTo>
                    <a:pt x="125" y="21"/>
                  </a:lnTo>
                  <a:lnTo>
                    <a:pt x="117" y="28"/>
                  </a:lnTo>
                  <a:lnTo>
                    <a:pt x="114" y="32"/>
                  </a:lnTo>
                  <a:lnTo>
                    <a:pt x="111" y="37"/>
                  </a:lnTo>
                  <a:lnTo>
                    <a:pt x="111" y="37"/>
                  </a:lnTo>
                  <a:lnTo>
                    <a:pt x="109" y="42"/>
                  </a:lnTo>
                  <a:lnTo>
                    <a:pt x="108" y="43"/>
                  </a:lnTo>
                  <a:lnTo>
                    <a:pt x="108" y="45"/>
                  </a:lnTo>
                  <a:lnTo>
                    <a:pt x="106" y="48"/>
                  </a:lnTo>
                  <a:lnTo>
                    <a:pt x="106" y="48"/>
                  </a:lnTo>
                  <a:lnTo>
                    <a:pt x="105" y="51"/>
                  </a:lnTo>
                  <a:lnTo>
                    <a:pt x="106" y="52"/>
                  </a:lnTo>
                  <a:lnTo>
                    <a:pt x="106" y="52"/>
                  </a:lnTo>
                  <a:lnTo>
                    <a:pt x="106" y="55"/>
                  </a:lnTo>
                  <a:lnTo>
                    <a:pt x="106" y="55"/>
                  </a:lnTo>
                  <a:lnTo>
                    <a:pt x="106" y="62"/>
                  </a:lnTo>
                  <a:lnTo>
                    <a:pt x="106" y="63"/>
                  </a:lnTo>
                  <a:lnTo>
                    <a:pt x="106" y="63"/>
                  </a:lnTo>
                  <a:lnTo>
                    <a:pt x="100" y="69"/>
                  </a:lnTo>
                  <a:lnTo>
                    <a:pt x="100" y="69"/>
                  </a:lnTo>
                  <a:lnTo>
                    <a:pt x="98" y="72"/>
                  </a:lnTo>
                  <a:lnTo>
                    <a:pt x="100" y="75"/>
                  </a:lnTo>
                  <a:lnTo>
                    <a:pt x="103" y="77"/>
                  </a:lnTo>
                  <a:lnTo>
                    <a:pt x="103" y="77"/>
                  </a:lnTo>
                  <a:lnTo>
                    <a:pt x="102" y="82"/>
                  </a:lnTo>
                  <a:lnTo>
                    <a:pt x="102" y="82"/>
                  </a:lnTo>
                  <a:lnTo>
                    <a:pt x="102" y="86"/>
                  </a:lnTo>
                  <a:lnTo>
                    <a:pt x="100" y="88"/>
                  </a:lnTo>
                  <a:lnTo>
                    <a:pt x="100" y="88"/>
                  </a:lnTo>
                  <a:lnTo>
                    <a:pt x="100" y="91"/>
                  </a:lnTo>
                  <a:lnTo>
                    <a:pt x="100" y="94"/>
                  </a:lnTo>
                  <a:lnTo>
                    <a:pt x="100" y="94"/>
                  </a:lnTo>
                  <a:lnTo>
                    <a:pt x="100" y="95"/>
                  </a:lnTo>
                  <a:lnTo>
                    <a:pt x="100" y="99"/>
                  </a:lnTo>
                  <a:lnTo>
                    <a:pt x="102" y="102"/>
                  </a:lnTo>
                  <a:lnTo>
                    <a:pt x="102" y="102"/>
                  </a:lnTo>
                  <a:lnTo>
                    <a:pt x="100" y="106"/>
                  </a:lnTo>
                  <a:lnTo>
                    <a:pt x="98" y="109"/>
                  </a:lnTo>
                  <a:lnTo>
                    <a:pt x="98" y="109"/>
                  </a:lnTo>
                  <a:lnTo>
                    <a:pt x="97" y="112"/>
                  </a:lnTo>
                  <a:lnTo>
                    <a:pt x="100" y="117"/>
                  </a:lnTo>
                  <a:lnTo>
                    <a:pt x="100" y="117"/>
                  </a:lnTo>
                  <a:lnTo>
                    <a:pt x="106" y="120"/>
                  </a:lnTo>
                  <a:lnTo>
                    <a:pt x="115" y="123"/>
                  </a:lnTo>
                  <a:lnTo>
                    <a:pt x="115" y="123"/>
                  </a:lnTo>
                  <a:lnTo>
                    <a:pt x="117" y="123"/>
                  </a:lnTo>
                  <a:lnTo>
                    <a:pt x="118" y="126"/>
                  </a:lnTo>
                  <a:lnTo>
                    <a:pt x="120" y="131"/>
                  </a:lnTo>
                  <a:lnTo>
                    <a:pt x="120" y="136"/>
                  </a:lnTo>
                  <a:lnTo>
                    <a:pt x="120" y="136"/>
                  </a:lnTo>
                  <a:lnTo>
                    <a:pt x="117" y="137"/>
                  </a:lnTo>
                  <a:lnTo>
                    <a:pt x="115" y="139"/>
                  </a:lnTo>
                  <a:lnTo>
                    <a:pt x="114" y="142"/>
                  </a:lnTo>
                  <a:lnTo>
                    <a:pt x="112" y="146"/>
                  </a:lnTo>
                  <a:lnTo>
                    <a:pt x="112" y="146"/>
                  </a:lnTo>
                  <a:lnTo>
                    <a:pt x="69" y="174"/>
                  </a:lnTo>
                  <a:lnTo>
                    <a:pt x="69" y="174"/>
                  </a:lnTo>
                  <a:lnTo>
                    <a:pt x="63" y="179"/>
                  </a:lnTo>
                  <a:lnTo>
                    <a:pt x="58" y="183"/>
                  </a:lnTo>
                  <a:lnTo>
                    <a:pt x="55" y="191"/>
                  </a:lnTo>
                  <a:lnTo>
                    <a:pt x="55" y="191"/>
                  </a:lnTo>
                  <a:lnTo>
                    <a:pt x="52" y="211"/>
                  </a:lnTo>
                  <a:lnTo>
                    <a:pt x="51" y="228"/>
                  </a:lnTo>
                  <a:lnTo>
                    <a:pt x="51" y="228"/>
                  </a:lnTo>
                  <a:lnTo>
                    <a:pt x="49" y="259"/>
                  </a:lnTo>
                  <a:lnTo>
                    <a:pt x="49" y="259"/>
                  </a:lnTo>
                  <a:lnTo>
                    <a:pt x="49" y="271"/>
                  </a:lnTo>
                  <a:lnTo>
                    <a:pt x="48" y="274"/>
                  </a:lnTo>
                  <a:lnTo>
                    <a:pt x="43" y="279"/>
                  </a:lnTo>
                  <a:lnTo>
                    <a:pt x="43" y="279"/>
                  </a:lnTo>
                  <a:lnTo>
                    <a:pt x="40" y="285"/>
                  </a:lnTo>
                  <a:lnTo>
                    <a:pt x="40" y="290"/>
                  </a:lnTo>
                  <a:lnTo>
                    <a:pt x="41" y="294"/>
                  </a:lnTo>
                  <a:lnTo>
                    <a:pt x="43" y="299"/>
                  </a:lnTo>
                  <a:lnTo>
                    <a:pt x="43" y="299"/>
                  </a:lnTo>
                  <a:lnTo>
                    <a:pt x="43" y="304"/>
                  </a:lnTo>
                  <a:lnTo>
                    <a:pt x="41" y="307"/>
                  </a:lnTo>
                  <a:lnTo>
                    <a:pt x="41" y="311"/>
                  </a:lnTo>
                  <a:lnTo>
                    <a:pt x="40" y="317"/>
                  </a:lnTo>
                  <a:lnTo>
                    <a:pt x="40" y="317"/>
                  </a:lnTo>
                  <a:lnTo>
                    <a:pt x="40" y="322"/>
                  </a:lnTo>
                  <a:lnTo>
                    <a:pt x="38" y="325"/>
                  </a:lnTo>
                  <a:lnTo>
                    <a:pt x="35" y="327"/>
                  </a:lnTo>
                  <a:lnTo>
                    <a:pt x="34" y="330"/>
                  </a:lnTo>
                  <a:lnTo>
                    <a:pt x="34" y="330"/>
                  </a:lnTo>
                  <a:lnTo>
                    <a:pt x="32" y="333"/>
                  </a:lnTo>
                  <a:lnTo>
                    <a:pt x="32" y="337"/>
                  </a:lnTo>
                  <a:lnTo>
                    <a:pt x="32" y="348"/>
                  </a:lnTo>
                  <a:lnTo>
                    <a:pt x="32" y="348"/>
                  </a:lnTo>
                  <a:lnTo>
                    <a:pt x="32" y="353"/>
                  </a:lnTo>
                  <a:lnTo>
                    <a:pt x="34" y="359"/>
                  </a:lnTo>
                  <a:lnTo>
                    <a:pt x="34" y="365"/>
                  </a:lnTo>
                  <a:lnTo>
                    <a:pt x="35" y="371"/>
                  </a:lnTo>
                  <a:lnTo>
                    <a:pt x="35" y="371"/>
                  </a:lnTo>
                  <a:lnTo>
                    <a:pt x="35" y="381"/>
                  </a:lnTo>
                  <a:lnTo>
                    <a:pt x="35" y="390"/>
                  </a:lnTo>
                  <a:lnTo>
                    <a:pt x="35" y="390"/>
                  </a:lnTo>
                  <a:lnTo>
                    <a:pt x="37" y="396"/>
                  </a:lnTo>
                  <a:lnTo>
                    <a:pt x="40" y="402"/>
                  </a:lnTo>
                  <a:lnTo>
                    <a:pt x="41" y="411"/>
                  </a:lnTo>
                  <a:lnTo>
                    <a:pt x="43" y="425"/>
                  </a:lnTo>
                  <a:lnTo>
                    <a:pt x="43" y="425"/>
                  </a:lnTo>
                  <a:lnTo>
                    <a:pt x="44" y="435"/>
                  </a:lnTo>
                  <a:lnTo>
                    <a:pt x="46" y="439"/>
                  </a:lnTo>
                  <a:lnTo>
                    <a:pt x="49" y="444"/>
                  </a:lnTo>
                  <a:lnTo>
                    <a:pt x="52" y="447"/>
                  </a:lnTo>
                  <a:lnTo>
                    <a:pt x="57" y="448"/>
                  </a:lnTo>
                  <a:lnTo>
                    <a:pt x="60" y="448"/>
                  </a:lnTo>
                  <a:lnTo>
                    <a:pt x="60" y="453"/>
                  </a:lnTo>
                  <a:lnTo>
                    <a:pt x="60" y="453"/>
                  </a:lnTo>
                  <a:lnTo>
                    <a:pt x="57" y="459"/>
                  </a:lnTo>
                  <a:lnTo>
                    <a:pt x="55" y="462"/>
                  </a:lnTo>
                  <a:lnTo>
                    <a:pt x="55" y="467"/>
                  </a:lnTo>
                  <a:lnTo>
                    <a:pt x="55" y="470"/>
                  </a:lnTo>
                  <a:lnTo>
                    <a:pt x="58" y="478"/>
                  </a:lnTo>
                  <a:lnTo>
                    <a:pt x="63" y="485"/>
                  </a:lnTo>
                  <a:lnTo>
                    <a:pt x="63" y="485"/>
                  </a:lnTo>
                  <a:lnTo>
                    <a:pt x="68" y="496"/>
                  </a:lnTo>
                  <a:lnTo>
                    <a:pt x="69" y="509"/>
                  </a:lnTo>
                  <a:lnTo>
                    <a:pt x="69" y="535"/>
                  </a:lnTo>
                  <a:lnTo>
                    <a:pt x="69" y="535"/>
                  </a:lnTo>
                  <a:lnTo>
                    <a:pt x="77" y="598"/>
                  </a:lnTo>
                  <a:lnTo>
                    <a:pt x="83" y="637"/>
                  </a:lnTo>
                  <a:lnTo>
                    <a:pt x="88" y="658"/>
                  </a:lnTo>
                  <a:lnTo>
                    <a:pt x="88" y="658"/>
                  </a:lnTo>
                  <a:lnTo>
                    <a:pt x="89" y="666"/>
                  </a:lnTo>
                  <a:lnTo>
                    <a:pt x="88" y="677"/>
                  </a:lnTo>
                  <a:lnTo>
                    <a:pt x="85" y="707"/>
                  </a:lnTo>
                  <a:lnTo>
                    <a:pt x="78" y="737"/>
                  </a:lnTo>
                  <a:lnTo>
                    <a:pt x="74" y="758"/>
                  </a:lnTo>
                  <a:lnTo>
                    <a:pt x="74" y="758"/>
                  </a:lnTo>
                  <a:lnTo>
                    <a:pt x="71" y="777"/>
                  </a:lnTo>
                  <a:lnTo>
                    <a:pt x="71" y="800"/>
                  </a:lnTo>
                  <a:lnTo>
                    <a:pt x="71" y="831"/>
                  </a:lnTo>
                  <a:lnTo>
                    <a:pt x="71" y="831"/>
                  </a:lnTo>
                  <a:lnTo>
                    <a:pt x="63" y="838"/>
                  </a:lnTo>
                  <a:lnTo>
                    <a:pt x="54" y="848"/>
                  </a:lnTo>
                  <a:lnTo>
                    <a:pt x="54" y="848"/>
                  </a:lnTo>
                  <a:lnTo>
                    <a:pt x="52" y="849"/>
                  </a:lnTo>
                  <a:lnTo>
                    <a:pt x="46" y="854"/>
                  </a:lnTo>
                  <a:lnTo>
                    <a:pt x="37" y="860"/>
                  </a:lnTo>
                  <a:lnTo>
                    <a:pt x="26" y="865"/>
                  </a:lnTo>
                  <a:lnTo>
                    <a:pt x="26" y="865"/>
                  </a:lnTo>
                  <a:lnTo>
                    <a:pt x="14" y="869"/>
                  </a:lnTo>
                  <a:lnTo>
                    <a:pt x="4" y="877"/>
                  </a:lnTo>
                  <a:lnTo>
                    <a:pt x="1" y="880"/>
                  </a:lnTo>
                  <a:lnTo>
                    <a:pt x="0" y="885"/>
                  </a:lnTo>
                  <a:lnTo>
                    <a:pt x="0" y="889"/>
                  </a:lnTo>
                  <a:lnTo>
                    <a:pt x="1" y="894"/>
                  </a:lnTo>
                  <a:lnTo>
                    <a:pt x="1" y="894"/>
                  </a:lnTo>
                  <a:close/>
                  <a:moveTo>
                    <a:pt x="180" y="112"/>
                  </a:moveTo>
                  <a:lnTo>
                    <a:pt x="180" y="112"/>
                  </a:lnTo>
                  <a:lnTo>
                    <a:pt x="183" y="106"/>
                  </a:lnTo>
                  <a:lnTo>
                    <a:pt x="186" y="102"/>
                  </a:lnTo>
                  <a:lnTo>
                    <a:pt x="197" y="92"/>
                  </a:lnTo>
                  <a:lnTo>
                    <a:pt x="197" y="92"/>
                  </a:lnTo>
                  <a:lnTo>
                    <a:pt x="202" y="86"/>
                  </a:lnTo>
                  <a:lnTo>
                    <a:pt x="205" y="80"/>
                  </a:lnTo>
                  <a:lnTo>
                    <a:pt x="205" y="74"/>
                  </a:lnTo>
                  <a:lnTo>
                    <a:pt x="205" y="74"/>
                  </a:lnTo>
                  <a:lnTo>
                    <a:pt x="208" y="72"/>
                  </a:lnTo>
                  <a:lnTo>
                    <a:pt x="209" y="71"/>
                  </a:lnTo>
                  <a:lnTo>
                    <a:pt x="209" y="71"/>
                  </a:lnTo>
                  <a:lnTo>
                    <a:pt x="214" y="69"/>
                  </a:lnTo>
                  <a:lnTo>
                    <a:pt x="219" y="68"/>
                  </a:lnTo>
                  <a:lnTo>
                    <a:pt x="219" y="68"/>
                  </a:lnTo>
                  <a:lnTo>
                    <a:pt x="228" y="65"/>
                  </a:lnTo>
                  <a:lnTo>
                    <a:pt x="231" y="66"/>
                  </a:lnTo>
                  <a:lnTo>
                    <a:pt x="231" y="66"/>
                  </a:lnTo>
                  <a:lnTo>
                    <a:pt x="237" y="79"/>
                  </a:lnTo>
                  <a:lnTo>
                    <a:pt x="237" y="79"/>
                  </a:lnTo>
                  <a:lnTo>
                    <a:pt x="240" y="83"/>
                  </a:lnTo>
                  <a:lnTo>
                    <a:pt x="250" y="92"/>
                  </a:lnTo>
                  <a:lnTo>
                    <a:pt x="250" y="92"/>
                  </a:lnTo>
                  <a:lnTo>
                    <a:pt x="254" y="99"/>
                  </a:lnTo>
                  <a:lnTo>
                    <a:pt x="256" y="102"/>
                  </a:lnTo>
                  <a:lnTo>
                    <a:pt x="256" y="103"/>
                  </a:lnTo>
                  <a:lnTo>
                    <a:pt x="256" y="105"/>
                  </a:lnTo>
                  <a:lnTo>
                    <a:pt x="256" y="105"/>
                  </a:lnTo>
                  <a:lnTo>
                    <a:pt x="259" y="106"/>
                  </a:lnTo>
                  <a:lnTo>
                    <a:pt x="262" y="108"/>
                  </a:lnTo>
                  <a:lnTo>
                    <a:pt x="262" y="108"/>
                  </a:lnTo>
                  <a:lnTo>
                    <a:pt x="263" y="109"/>
                  </a:lnTo>
                  <a:lnTo>
                    <a:pt x="265" y="111"/>
                  </a:lnTo>
                  <a:lnTo>
                    <a:pt x="266" y="116"/>
                  </a:lnTo>
                  <a:lnTo>
                    <a:pt x="266" y="116"/>
                  </a:lnTo>
                  <a:lnTo>
                    <a:pt x="268" y="119"/>
                  </a:lnTo>
                  <a:lnTo>
                    <a:pt x="266" y="119"/>
                  </a:lnTo>
                  <a:lnTo>
                    <a:pt x="263" y="119"/>
                  </a:lnTo>
                  <a:lnTo>
                    <a:pt x="263" y="119"/>
                  </a:lnTo>
                  <a:lnTo>
                    <a:pt x="260" y="119"/>
                  </a:lnTo>
                  <a:lnTo>
                    <a:pt x="257" y="117"/>
                  </a:lnTo>
                  <a:lnTo>
                    <a:pt x="254" y="114"/>
                  </a:lnTo>
                  <a:lnTo>
                    <a:pt x="251" y="112"/>
                  </a:lnTo>
                  <a:lnTo>
                    <a:pt x="251" y="112"/>
                  </a:lnTo>
                  <a:lnTo>
                    <a:pt x="246" y="109"/>
                  </a:lnTo>
                  <a:lnTo>
                    <a:pt x="240" y="109"/>
                  </a:lnTo>
                  <a:lnTo>
                    <a:pt x="234" y="111"/>
                  </a:lnTo>
                  <a:lnTo>
                    <a:pt x="226" y="117"/>
                  </a:lnTo>
                  <a:lnTo>
                    <a:pt x="226" y="117"/>
                  </a:lnTo>
                  <a:lnTo>
                    <a:pt x="220" y="123"/>
                  </a:lnTo>
                  <a:lnTo>
                    <a:pt x="216" y="125"/>
                  </a:lnTo>
                  <a:lnTo>
                    <a:pt x="211" y="126"/>
                  </a:lnTo>
                  <a:lnTo>
                    <a:pt x="208" y="128"/>
                  </a:lnTo>
                  <a:lnTo>
                    <a:pt x="208" y="128"/>
                  </a:lnTo>
                  <a:lnTo>
                    <a:pt x="202" y="129"/>
                  </a:lnTo>
                  <a:lnTo>
                    <a:pt x="197" y="129"/>
                  </a:lnTo>
                  <a:lnTo>
                    <a:pt x="191" y="128"/>
                  </a:lnTo>
                  <a:lnTo>
                    <a:pt x="186" y="126"/>
                  </a:lnTo>
                  <a:lnTo>
                    <a:pt x="186" y="126"/>
                  </a:lnTo>
                  <a:lnTo>
                    <a:pt x="183" y="123"/>
                  </a:lnTo>
                  <a:lnTo>
                    <a:pt x="182" y="119"/>
                  </a:lnTo>
                  <a:lnTo>
                    <a:pt x="180" y="112"/>
                  </a:lnTo>
                  <a:lnTo>
                    <a:pt x="180" y="1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80">
              <a:extLst>
                <a:ext uri="{FF2B5EF4-FFF2-40B4-BE49-F238E27FC236}">
                  <a16:creationId xmlns:a16="http://schemas.microsoft.com/office/drawing/2014/main" id="{8071FDB7-CB8A-3A48-44B0-E75A98885EC3}"/>
                </a:ext>
              </a:extLst>
            </p:cNvPr>
            <p:cNvSpPr>
              <a:spLocks/>
            </p:cNvSpPr>
            <p:nvPr/>
          </p:nvSpPr>
          <p:spPr bwMode="auto">
            <a:xfrm>
              <a:off x="6484938" y="6637338"/>
              <a:ext cx="220663" cy="477837"/>
            </a:xfrm>
            <a:custGeom>
              <a:avLst/>
              <a:gdLst>
                <a:gd name="T0" fmla="*/ 4 w 139"/>
                <a:gd name="T1" fmla="*/ 301 h 301"/>
                <a:gd name="T2" fmla="*/ 0 w 139"/>
                <a:gd name="T3" fmla="*/ 291 h 301"/>
                <a:gd name="T4" fmla="*/ 0 w 139"/>
                <a:gd name="T5" fmla="*/ 285 h 301"/>
                <a:gd name="T6" fmla="*/ 3 w 139"/>
                <a:gd name="T7" fmla="*/ 275 h 301"/>
                <a:gd name="T8" fmla="*/ 3 w 139"/>
                <a:gd name="T9" fmla="*/ 267 h 301"/>
                <a:gd name="T10" fmla="*/ 1 w 139"/>
                <a:gd name="T11" fmla="*/ 264 h 301"/>
                <a:gd name="T12" fmla="*/ 0 w 139"/>
                <a:gd name="T13" fmla="*/ 256 h 301"/>
                <a:gd name="T14" fmla="*/ 3 w 139"/>
                <a:gd name="T15" fmla="*/ 251 h 301"/>
                <a:gd name="T16" fmla="*/ 7 w 139"/>
                <a:gd name="T17" fmla="*/ 239 h 301"/>
                <a:gd name="T18" fmla="*/ 7 w 139"/>
                <a:gd name="T19" fmla="*/ 236 h 301"/>
                <a:gd name="T20" fmla="*/ 6 w 139"/>
                <a:gd name="T21" fmla="*/ 230 h 301"/>
                <a:gd name="T22" fmla="*/ 7 w 139"/>
                <a:gd name="T23" fmla="*/ 227 h 301"/>
                <a:gd name="T24" fmla="*/ 12 w 139"/>
                <a:gd name="T25" fmla="*/ 224 h 301"/>
                <a:gd name="T26" fmla="*/ 12 w 139"/>
                <a:gd name="T27" fmla="*/ 221 h 301"/>
                <a:gd name="T28" fmla="*/ 9 w 139"/>
                <a:gd name="T29" fmla="*/ 214 h 301"/>
                <a:gd name="T30" fmla="*/ 11 w 139"/>
                <a:gd name="T31" fmla="*/ 211 h 301"/>
                <a:gd name="T32" fmla="*/ 14 w 139"/>
                <a:gd name="T33" fmla="*/ 207 h 301"/>
                <a:gd name="T34" fmla="*/ 15 w 139"/>
                <a:gd name="T35" fmla="*/ 201 h 301"/>
                <a:gd name="T36" fmla="*/ 14 w 139"/>
                <a:gd name="T37" fmla="*/ 194 h 301"/>
                <a:gd name="T38" fmla="*/ 14 w 139"/>
                <a:gd name="T39" fmla="*/ 191 h 301"/>
                <a:gd name="T40" fmla="*/ 15 w 139"/>
                <a:gd name="T41" fmla="*/ 176 h 301"/>
                <a:gd name="T42" fmla="*/ 17 w 139"/>
                <a:gd name="T43" fmla="*/ 160 h 301"/>
                <a:gd name="T44" fmla="*/ 20 w 139"/>
                <a:gd name="T45" fmla="*/ 143 h 301"/>
                <a:gd name="T46" fmla="*/ 28 w 139"/>
                <a:gd name="T47" fmla="*/ 79 h 301"/>
                <a:gd name="T48" fmla="*/ 32 w 139"/>
                <a:gd name="T49" fmla="*/ 62 h 301"/>
                <a:gd name="T50" fmla="*/ 35 w 139"/>
                <a:gd name="T51" fmla="*/ 49 h 301"/>
                <a:gd name="T52" fmla="*/ 38 w 139"/>
                <a:gd name="T53" fmla="*/ 46 h 301"/>
                <a:gd name="T54" fmla="*/ 40 w 139"/>
                <a:gd name="T55" fmla="*/ 43 h 301"/>
                <a:gd name="T56" fmla="*/ 38 w 139"/>
                <a:gd name="T57" fmla="*/ 36 h 301"/>
                <a:gd name="T58" fmla="*/ 40 w 139"/>
                <a:gd name="T59" fmla="*/ 29 h 301"/>
                <a:gd name="T60" fmla="*/ 38 w 139"/>
                <a:gd name="T61" fmla="*/ 25 h 301"/>
                <a:gd name="T62" fmla="*/ 41 w 139"/>
                <a:gd name="T63" fmla="*/ 19 h 301"/>
                <a:gd name="T64" fmla="*/ 44 w 139"/>
                <a:gd name="T65" fmla="*/ 17 h 301"/>
                <a:gd name="T66" fmla="*/ 44 w 139"/>
                <a:gd name="T67" fmla="*/ 17 h 301"/>
                <a:gd name="T68" fmla="*/ 44 w 139"/>
                <a:gd name="T69" fmla="*/ 23 h 301"/>
                <a:gd name="T70" fmla="*/ 48 w 139"/>
                <a:gd name="T71" fmla="*/ 25 h 301"/>
                <a:gd name="T72" fmla="*/ 55 w 139"/>
                <a:gd name="T73" fmla="*/ 28 h 301"/>
                <a:gd name="T74" fmla="*/ 65 w 139"/>
                <a:gd name="T75" fmla="*/ 25 h 301"/>
                <a:gd name="T76" fmla="*/ 88 w 139"/>
                <a:gd name="T77" fmla="*/ 12 h 301"/>
                <a:gd name="T78" fmla="*/ 97 w 139"/>
                <a:gd name="T79" fmla="*/ 6 h 301"/>
                <a:gd name="T80" fmla="*/ 105 w 139"/>
                <a:gd name="T81" fmla="*/ 0 h 301"/>
                <a:gd name="T82" fmla="*/ 105 w 139"/>
                <a:gd name="T83" fmla="*/ 3 h 301"/>
                <a:gd name="T84" fmla="*/ 103 w 139"/>
                <a:gd name="T85" fmla="*/ 12 h 301"/>
                <a:gd name="T86" fmla="*/ 98 w 139"/>
                <a:gd name="T87" fmla="*/ 26 h 301"/>
                <a:gd name="T88" fmla="*/ 95 w 139"/>
                <a:gd name="T89" fmla="*/ 40 h 301"/>
                <a:gd name="T90" fmla="*/ 94 w 139"/>
                <a:gd name="T91" fmla="*/ 88 h 301"/>
                <a:gd name="T92" fmla="*/ 92 w 139"/>
                <a:gd name="T93" fmla="*/ 96 h 301"/>
                <a:gd name="T94" fmla="*/ 97 w 139"/>
                <a:gd name="T95" fmla="*/ 108 h 301"/>
                <a:gd name="T96" fmla="*/ 112 w 139"/>
                <a:gd name="T97" fmla="*/ 128 h 301"/>
                <a:gd name="T98" fmla="*/ 122 w 139"/>
                <a:gd name="T99" fmla="*/ 147 h 301"/>
                <a:gd name="T100" fmla="*/ 128 w 139"/>
                <a:gd name="T101" fmla="*/ 168 h 301"/>
                <a:gd name="T102" fmla="*/ 132 w 139"/>
                <a:gd name="T103" fmla="*/ 188 h 301"/>
                <a:gd name="T104" fmla="*/ 135 w 139"/>
                <a:gd name="T105" fmla="*/ 242 h 301"/>
                <a:gd name="T106" fmla="*/ 139 w 139"/>
                <a:gd name="T107" fmla="*/ 287 h 301"/>
                <a:gd name="T108" fmla="*/ 105 w 139"/>
                <a:gd name="T109" fmla="*/ 288 h 301"/>
                <a:gd name="T110" fmla="*/ 38 w 139"/>
                <a:gd name="T111" fmla="*/ 296 h 301"/>
                <a:gd name="T112" fmla="*/ 9 w 139"/>
                <a:gd name="T113" fmla="*/ 298 h 301"/>
                <a:gd name="T114" fmla="*/ 4 w 139"/>
                <a:gd name="T115" fmla="*/ 301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9" h="301">
                  <a:moveTo>
                    <a:pt x="4" y="301"/>
                  </a:moveTo>
                  <a:lnTo>
                    <a:pt x="4" y="301"/>
                  </a:lnTo>
                  <a:lnTo>
                    <a:pt x="1" y="296"/>
                  </a:lnTo>
                  <a:lnTo>
                    <a:pt x="0" y="291"/>
                  </a:lnTo>
                  <a:lnTo>
                    <a:pt x="0" y="285"/>
                  </a:lnTo>
                  <a:lnTo>
                    <a:pt x="0" y="285"/>
                  </a:lnTo>
                  <a:lnTo>
                    <a:pt x="1" y="279"/>
                  </a:lnTo>
                  <a:lnTo>
                    <a:pt x="3" y="275"/>
                  </a:lnTo>
                  <a:lnTo>
                    <a:pt x="4" y="270"/>
                  </a:lnTo>
                  <a:lnTo>
                    <a:pt x="3" y="267"/>
                  </a:lnTo>
                  <a:lnTo>
                    <a:pt x="3" y="267"/>
                  </a:lnTo>
                  <a:lnTo>
                    <a:pt x="1" y="264"/>
                  </a:lnTo>
                  <a:lnTo>
                    <a:pt x="0" y="259"/>
                  </a:lnTo>
                  <a:lnTo>
                    <a:pt x="0" y="256"/>
                  </a:lnTo>
                  <a:lnTo>
                    <a:pt x="3" y="251"/>
                  </a:lnTo>
                  <a:lnTo>
                    <a:pt x="3" y="251"/>
                  </a:lnTo>
                  <a:lnTo>
                    <a:pt x="6" y="242"/>
                  </a:lnTo>
                  <a:lnTo>
                    <a:pt x="7" y="239"/>
                  </a:lnTo>
                  <a:lnTo>
                    <a:pt x="7" y="236"/>
                  </a:lnTo>
                  <a:lnTo>
                    <a:pt x="7" y="236"/>
                  </a:lnTo>
                  <a:lnTo>
                    <a:pt x="6" y="233"/>
                  </a:lnTo>
                  <a:lnTo>
                    <a:pt x="6" y="230"/>
                  </a:lnTo>
                  <a:lnTo>
                    <a:pt x="6" y="230"/>
                  </a:lnTo>
                  <a:lnTo>
                    <a:pt x="7" y="227"/>
                  </a:lnTo>
                  <a:lnTo>
                    <a:pt x="11" y="225"/>
                  </a:lnTo>
                  <a:lnTo>
                    <a:pt x="12" y="224"/>
                  </a:lnTo>
                  <a:lnTo>
                    <a:pt x="12" y="221"/>
                  </a:lnTo>
                  <a:lnTo>
                    <a:pt x="12" y="221"/>
                  </a:lnTo>
                  <a:lnTo>
                    <a:pt x="9" y="216"/>
                  </a:lnTo>
                  <a:lnTo>
                    <a:pt x="9" y="214"/>
                  </a:lnTo>
                  <a:lnTo>
                    <a:pt x="11" y="211"/>
                  </a:lnTo>
                  <a:lnTo>
                    <a:pt x="11" y="211"/>
                  </a:lnTo>
                  <a:lnTo>
                    <a:pt x="12" y="208"/>
                  </a:lnTo>
                  <a:lnTo>
                    <a:pt x="14" y="207"/>
                  </a:lnTo>
                  <a:lnTo>
                    <a:pt x="15" y="205"/>
                  </a:lnTo>
                  <a:lnTo>
                    <a:pt x="15" y="201"/>
                  </a:lnTo>
                  <a:lnTo>
                    <a:pt x="15" y="201"/>
                  </a:lnTo>
                  <a:lnTo>
                    <a:pt x="14" y="194"/>
                  </a:lnTo>
                  <a:lnTo>
                    <a:pt x="14" y="191"/>
                  </a:lnTo>
                  <a:lnTo>
                    <a:pt x="14" y="191"/>
                  </a:lnTo>
                  <a:lnTo>
                    <a:pt x="15" y="185"/>
                  </a:lnTo>
                  <a:lnTo>
                    <a:pt x="15" y="176"/>
                  </a:lnTo>
                  <a:lnTo>
                    <a:pt x="15" y="176"/>
                  </a:lnTo>
                  <a:lnTo>
                    <a:pt x="17" y="160"/>
                  </a:lnTo>
                  <a:lnTo>
                    <a:pt x="20" y="143"/>
                  </a:lnTo>
                  <a:lnTo>
                    <a:pt x="20" y="143"/>
                  </a:lnTo>
                  <a:lnTo>
                    <a:pt x="23" y="111"/>
                  </a:lnTo>
                  <a:lnTo>
                    <a:pt x="28" y="79"/>
                  </a:lnTo>
                  <a:lnTo>
                    <a:pt x="28" y="79"/>
                  </a:lnTo>
                  <a:lnTo>
                    <a:pt x="32" y="62"/>
                  </a:lnTo>
                  <a:lnTo>
                    <a:pt x="34" y="54"/>
                  </a:lnTo>
                  <a:lnTo>
                    <a:pt x="35" y="49"/>
                  </a:lnTo>
                  <a:lnTo>
                    <a:pt x="35" y="49"/>
                  </a:lnTo>
                  <a:lnTo>
                    <a:pt x="38" y="46"/>
                  </a:lnTo>
                  <a:lnTo>
                    <a:pt x="40" y="43"/>
                  </a:lnTo>
                  <a:lnTo>
                    <a:pt x="40" y="43"/>
                  </a:lnTo>
                  <a:lnTo>
                    <a:pt x="38" y="40"/>
                  </a:lnTo>
                  <a:lnTo>
                    <a:pt x="38" y="36"/>
                  </a:lnTo>
                  <a:lnTo>
                    <a:pt x="38" y="36"/>
                  </a:lnTo>
                  <a:lnTo>
                    <a:pt x="40" y="29"/>
                  </a:lnTo>
                  <a:lnTo>
                    <a:pt x="38" y="25"/>
                  </a:lnTo>
                  <a:lnTo>
                    <a:pt x="38" y="25"/>
                  </a:lnTo>
                  <a:lnTo>
                    <a:pt x="40" y="20"/>
                  </a:lnTo>
                  <a:lnTo>
                    <a:pt x="41" y="19"/>
                  </a:lnTo>
                  <a:lnTo>
                    <a:pt x="44" y="17"/>
                  </a:lnTo>
                  <a:lnTo>
                    <a:pt x="44" y="17"/>
                  </a:lnTo>
                  <a:lnTo>
                    <a:pt x="44" y="17"/>
                  </a:lnTo>
                  <a:lnTo>
                    <a:pt x="44" y="17"/>
                  </a:lnTo>
                  <a:lnTo>
                    <a:pt x="43" y="22"/>
                  </a:lnTo>
                  <a:lnTo>
                    <a:pt x="44" y="23"/>
                  </a:lnTo>
                  <a:lnTo>
                    <a:pt x="48" y="25"/>
                  </a:lnTo>
                  <a:lnTo>
                    <a:pt x="48" y="25"/>
                  </a:lnTo>
                  <a:lnTo>
                    <a:pt x="51" y="28"/>
                  </a:lnTo>
                  <a:lnTo>
                    <a:pt x="55" y="28"/>
                  </a:lnTo>
                  <a:lnTo>
                    <a:pt x="60" y="28"/>
                  </a:lnTo>
                  <a:lnTo>
                    <a:pt x="65" y="25"/>
                  </a:lnTo>
                  <a:lnTo>
                    <a:pt x="65" y="25"/>
                  </a:lnTo>
                  <a:lnTo>
                    <a:pt x="88" y="12"/>
                  </a:lnTo>
                  <a:lnTo>
                    <a:pt x="88" y="12"/>
                  </a:lnTo>
                  <a:lnTo>
                    <a:pt x="97" y="6"/>
                  </a:lnTo>
                  <a:lnTo>
                    <a:pt x="102" y="3"/>
                  </a:lnTo>
                  <a:lnTo>
                    <a:pt x="105" y="0"/>
                  </a:lnTo>
                  <a:lnTo>
                    <a:pt x="105" y="0"/>
                  </a:lnTo>
                  <a:lnTo>
                    <a:pt x="105" y="3"/>
                  </a:lnTo>
                  <a:lnTo>
                    <a:pt x="105" y="6"/>
                  </a:lnTo>
                  <a:lnTo>
                    <a:pt x="103" y="12"/>
                  </a:lnTo>
                  <a:lnTo>
                    <a:pt x="103" y="12"/>
                  </a:lnTo>
                  <a:lnTo>
                    <a:pt x="98" y="26"/>
                  </a:lnTo>
                  <a:lnTo>
                    <a:pt x="97" y="33"/>
                  </a:lnTo>
                  <a:lnTo>
                    <a:pt x="95" y="40"/>
                  </a:lnTo>
                  <a:lnTo>
                    <a:pt x="95" y="40"/>
                  </a:lnTo>
                  <a:lnTo>
                    <a:pt x="94" y="88"/>
                  </a:lnTo>
                  <a:lnTo>
                    <a:pt x="94" y="88"/>
                  </a:lnTo>
                  <a:lnTo>
                    <a:pt x="92" y="96"/>
                  </a:lnTo>
                  <a:lnTo>
                    <a:pt x="92" y="102"/>
                  </a:lnTo>
                  <a:lnTo>
                    <a:pt x="97" y="108"/>
                  </a:lnTo>
                  <a:lnTo>
                    <a:pt x="97" y="108"/>
                  </a:lnTo>
                  <a:lnTo>
                    <a:pt x="112" y="128"/>
                  </a:lnTo>
                  <a:lnTo>
                    <a:pt x="118" y="137"/>
                  </a:lnTo>
                  <a:lnTo>
                    <a:pt x="122" y="147"/>
                  </a:lnTo>
                  <a:lnTo>
                    <a:pt x="122" y="147"/>
                  </a:lnTo>
                  <a:lnTo>
                    <a:pt x="128" y="168"/>
                  </a:lnTo>
                  <a:lnTo>
                    <a:pt x="131" y="179"/>
                  </a:lnTo>
                  <a:lnTo>
                    <a:pt x="132" y="188"/>
                  </a:lnTo>
                  <a:lnTo>
                    <a:pt x="132" y="188"/>
                  </a:lnTo>
                  <a:lnTo>
                    <a:pt x="135" y="242"/>
                  </a:lnTo>
                  <a:lnTo>
                    <a:pt x="139" y="287"/>
                  </a:lnTo>
                  <a:lnTo>
                    <a:pt x="139" y="287"/>
                  </a:lnTo>
                  <a:lnTo>
                    <a:pt x="105" y="288"/>
                  </a:lnTo>
                  <a:lnTo>
                    <a:pt x="105" y="288"/>
                  </a:lnTo>
                  <a:lnTo>
                    <a:pt x="38" y="296"/>
                  </a:lnTo>
                  <a:lnTo>
                    <a:pt x="38" y="296"/>
                  </a:lnTo>
                  <a:lnTo>
                    <a:pt x="17" y="298"/>
                  </a:lnTo>
                  <a:lnTo>
                    <a:pt x="9" y="298"/>
                  </a:lnTo>
                  <a:lnTo>
                    <a:pt x="6" y="299"/>
                  </a:lnTo>
                  <a:lnTo>
                    <a:pt x="4" y="301"/>
                  </a:lnTo>
                  <a:lnTo>
                    <a:pt x="4" y="3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Freeform 81">
              <a:extLst>
                <a:ext uri="{FF2B5EF4-FFF2-40B4-BE49-F238E27FC236}">
                  <a16:creationId xmlns:a16="http://schemas.microsoft.com/office/drawing/2014/main" id="{575FE6F1-4050-5069-3273-583C969DAAE7}"/>
                </a:ext>
              </a:extLst>
            </p:cNvPr>
            <p:cNvSpPr>
              <a:spLocks/>
            </p:cNvSpPr>
            <p:nvPr/>
          </p:nvSpPr>
          <p:spPr bwMode="auto">
            <a:xfrm>
              <a:off x="6726238" y="6515100"/>
              <a:ext cx="17463" cy="36512"/>
            </a:xfrm>
            <a:custGeom>
              <a:avLst/>
              <a:gdLst>
                <a:gd name="T0" fmla="*/ 11 w 11"/>
                <a:gd name="T1" fmla="*/ 0 h 23"/>
                <a:gd name="T2" fmla="*/ 5 w 11"/>
                <a:gd name="T3" fmla="*/ 23 h 23"/>
                <a:gd name="T4" fmla="*/ 5 w 11"/>
                <a:gd name="T5" fmla="*/ 23 h 23"/>
                <a:gd name="T6" fmla="*/ 5 w 11"/>
                <a:gd name="T7" fmla="*/ 23 h 23"/>
                <a:gd name="T8" fmla="*/ 2 w 11"/>
                <a:gd name="T9" fmla="*/ 22 h 23"/>
                <a:gd name="T10" fmla="*/ 2 w 11"/>
                <a:gd name="T11" fmla="*/ 22 h 23"/>
                <a:gd name="T12" fmla="*/ 0 w 11"/>
                <a:gd name="T13" fmla="*/ 22 h 23"/>
                <a:gd name="T14" fmla="*/ 0 w 11"/>
                <a:gd name="T15" fmla="*/ 22 h 23"/>
                <a:gd name="T16" fmla="*/ 0 w 11"/>
                <a:gd name="T17" fmla="*/ 17 h 23"/>
                <a:gd name="T18" fmla="*/ 2 w 11"/>
                <a:gd name="T19" fmla="*/ 12 h 23"/>
                <a:gd name="T20" fmla="*/ 5 w 11"/>
                <a:gd name="T21" fmla="*/ 6 h 23"/>
                <a:gd name="T22" fmla="*/ 11 w 11"/>
                <a:gd name="T23" fmla="*/ 0 h 23"/>
                <a:gd name="T24" fmla="*/ 11 w 11"/>
                <a:gd name="T2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23">
                  <a:moveTo>
                    <a:pt x="11" y="0"/>
                  </a:moveTo>
                  <a:lnTo>
                    <a:pt x="5" y="23"/>
                  </a:lnTo>
                  <a:lnTo>
                    <a:pt x="5" y="23"/>
                  </a:lnTo>
                  <a:lnTo>
                    <a:pt x="5" y="23"/>
                  </a:lnTo>
                  <a:lnTo>
                    <a:pt x="2" y="22"/>
                  </a:lnTo>
                  <a:lnTo>
                    <a:pt x="2" y="22"/>
                  </a:lnTo>
                  <a:lnTo>
                    <a:pt x="0" y="22"/>
                  </a:lnTo>
                  <a:lnTo>
                    <a:pt x="0" y="22"/>
                  </a:lnTo>
                  <a:lnTo>
                    <a:pt x="0" y="17"/>
                  </a:lnTo>
                  <a:lnTo>
                    <a:pt x="2" y="12"/>
                  </a:lnTo>
                  <a:lnTo>
                    <a:pt x="5" y="6"/>
                  </a:lnTo>
                  <a:lnTo>
                    <a:pt x="11" y="0"/>
                  </a:lnTo>
                  <a:lnTo>
                    <a:pt x="1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Freeform 82">
              <a:extLst>
                <a:ext uri="{FF2B5EF4-FFF2-40B4-BE49-F238E27FC236}">
                  <a16:creationId xmlns:a16="http://schemas.microsoft.com/office/drawing/2014/main" id="{602C15C7-BCE9-9E0E-3235-954D31F8B8DA}"/>
                </a:ext>
              </a:extLst>
            </p:cNvPr>
            <p:cNvSpPr>
              <a:spLocks/>
            </p:cNvSpPr>
            <p:nvPr/>
          </p:nvSpPr>
          <p:spPr bwMode="auto">
            <a:xfrm>
              <a:off x="6445251" y="7105650"/>
              <a:ext cx="39688" cy="38100"/>
            </a:xfrm>
            <a:custGeom>
              <a:avLst/>
              <a:gdLst>
                <a:gd name="T0" fmla="*/ 8 w 25"/>
                <a:gd name="T1" fmla="*/ 24 h 24"/>
                <a:gd name="T2" fmla="*/ 8 w 25"/>
                <a:gd name="T3" fmla="*/ 24 h 24"/>
                <a:gd name="T4" fmla="*/ 5 w 25"/>
                <a:gd name="T5" fmla="*/ 24 h 24"/>
                <a:gd name="T6" fmla="*/ 3 w 25"/>
                <a:gd name="T7" fmla="*/ 24 h 24"/>
                <a:gd name="T8" fmla="*/ 2 w 25"/>
                <a:gd name="T9" fmla="*/ 24 h 24"/>
                <a:gd name="T10" fmla="*/ 2 w 25"/>
                <a:gd name="T11" fmla="*/ 24 h 24"/>
                <a:gd name="T12" fmla="*/ 0 w 25"/>
                <a:gd name="T13" fmla="*/ 21 h 24"/>
                <a:gd name="T14" fmla="*/ 0 w 25"/>
                <a:gd name="T15" fmla="*/ 17 h 24"/>
                <a:gd name="T16" fmla="*/ 0 w 25"/>
                <a:gd name="T17" fmla="*/ 12 h 24"/>
                <a:gd name="T18" fmla="*/ 3 w 25"/>
                <a:gd name="T19" fmla="*/ 6 h 24"/>
                <a:gd name="T20" fmla="*/ 3 w 25"/>
                <a:gd name="T21" fmla="*/ 6 h 24"/>
                <a:gd name="T22" fmla="*/ 6 w 25"/>
                <a:gd name="T23" fmla="*/ 3 h 24"/>
                <a:gd name="T24" fmla="*/ 9 w 25"/>
                <a:gd name="T25" fmla="*/ 1 h 24"/>
                <a:gd name="T26" fmla="*/ 16 w 25"/>
                <a:gd name="T27" fmla="*/ 0 h 24"/>
                <a:gd name="T28" fmla="*/ 22 w 25"/>
                <a:gd name="T29" fmla="*/ 1 h 24"/>
                <a:gd name="T30" fmla="*/ 23 w 25"/>
                <a:gd name="T31" fmla="*/ 3 h 24"/>
                <a:gd name="T32" fmla="*/ 25 w 25"/>
                <a:gd name="T33" fmla="*/ 6 h 24"/>
                <a:gd name="T34" fmla="*/ 25 w 25"/>
                <a:gd name="T35" fmla="*/ 6 h 24"/>
                <a:gd name="T36" fmla="*/ 23 w 25"/>
                <a:gd name="T37" fmla="*/ 4 h 24"/>
                <a:gd name="T38" fmla="*/ 19 w 25"/>
                <a:gd name="T39" fmla="*/ 3 h 24"/>
                <a:gd name="T40" fmla="*/ 14 w 25"/>
                <a:gd name="T41" fmla="*/ 3 h 24"/>
                <a:gd name="T42" fmla="*/ 11 w 25"/>
                <a:gd name="T43" fmla="*/ 4 h 24"/>
                <a:gd name="T44" fmla="*/ 8 w 25"/>
                <a:gd name="T45" fmla="*/ 6 h 24"/>
                <a:gd name="T46" fmla="*/ 8 w 25"/>
                <a:gd name="T47" fmla="*/ 6 h 24"/>
                <a:gd name="T48" fmla="*/ 5 w 25"/>
                <a:gd name="T49" fmla="*/ 13 h 24"/>
                <a:gd name="T50" fmla="*/ 3 w 25"/>
                <a:gd name="T51" fmla="*/ 18 h 24"/>
                <a:gd name="T52" fmla="*/ 5 w 25"/>
                <a:gd name="T53" fmla="*/ 21 h 24"/>
                <a:gd name="T54" fmla="*/ 8 w 25"/>
                <a:gd name="T55" fmla="*/ 24 h 24"/>
                <a:gd name="T56" fmla="*/ 8 w 25"/>
                <a:gd name="T5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5" h="24">
                  <a:moveTo>
                    <a:pt x="8" y="24"/>
                  </a:moveTo>
                  <a:lnTo>
                    <a:pt x="8" y="24"/>
                  </a:lnTo>
                  <a:lnTo>
                    <a:pt x="5" y="24"/>
                  </a:lnTo>
                  <a:lnTo>
                    <a:pt x="3" y="24"/>
                  </a:lnTo>
                  <a:lnTo>
                    <a:pt x="2" y="24"/>
                  </a:lnTo>
                  <a:lnTo>
                    <a:pt x="2" y="24"/>
                  </a:lnTo>
                  <a:lnTo>
                    <a:pt x="0" y="21"/>
                  </a:lnTo>
                  <a:lnTo>
                    <a:pt x="0" y="17"/>
                  </a:lnTo>
                  <a:lnTo>
                    <a:pt x="0" y="12"/>
                  </a:lnTo>
                  <a:lnTo>
                    <a:pt x="3" y="6"/>
                  </a:lnTo>
                  <a:lnTo>
                    <a:pt x="3" y="6"/>
                  </a:lnTo>
                  <a:lnTo>
                    <a:pt x="6" y="3"/>
                  </a:lnTo>
                  <a:lnTo>
                    <a:pt x="9" y="1"/>
                  </a:lnTo>
                  <a:lnTo>
                    <a:pt x="16" y="0"/>
                  </a:lnTo>
                  <a:lnTo>
                    <a:pt x="22" y="1"/>
                  </a:lnTo>
                  <a:lnTo>
                    <a:pt x="23" y="3"/>
                  </a:lnTo>
                  <a:lnTo>
                    <a:pt x="25" y="6"/>
                  </a:lnTo>
                  <a:lnTo>
                    <a:pt x="25" y="6"/>
                  </a:lnTo>
                  <a:lnTo>
                    <a:pt x="23" y="4"/>
                  </a:lnTo>
                  <a:lnTo>
                    <a:pt x="19" y="3"/>
                  </a:lnTo>
                  <a:lnTo>
                    <a:pt x="14" y="3"/>
                  </a:lnTo>
                  <a:lnTo>
                    <a:pt x="11" y="4"/>
                  </a:lnTo>
                  <a:lnTo>
                    <a:pt x="8" y="6"/>
                  </a:lnTo>
                  <a:lnTo>
                    <a:pt x="8" y="6"/>
                  </a:lnTo>
                  <a:lnTo>
                    <a:pt x="5" y="13"/>
                  </a:lnTo>
                  <a:lnTo>
                    <a:pt x="3" y="18"/>
                  </a:lnTo>
                  <a:lnTo>
                    <a:pt x="5" y="21"/>
                  </a:lnTo>
                  <a:lnTo>
                    <a:pt x="8" y="24"/>
                  </a:lnTo>
                  <a:lnTo>
                    <a:pt x="8"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83">
              <a:extLst>
                <a:ext uri="{FF2B5EF4-FFF2-40B4-BE49-F238E27FC236}">
                  <a16:creationId xmlns:a16="http://schemas.microsoft.com/office/drawing/2014/main" id="{6D2791A8-4A90-4A88-0321-1537FE01A651}"/>
                </a:ext>
              </a:extLst>
            </p:cNvPr>
            <p:cNvSpPr>
              <a:spLocks/>
            </p:cNvSpPr>
            <p:nvPr/>
          </p:nvSpPr>
          <p:spPr bwMode="auto">
            <a:xfrm>
              <a:off x="6526213" y="6689725"/>
              <a:ext cx="63500" cy="349250"/>
            </a:xfrm>
            <a:custGeom>
              <a:avLst/>
              <a:gdLst>
                <a:gd name="T0" fmla="*/ 40 w 40"/>
                <a:gd name="T1" fmla="*/ 9 h 220"/>
                <a:gd name="T2" fmla="*/ 40 w 40"/>
                <a:gd name="T3" fmla="*/ 9 h 220"/>
                <a:gd name="T4" fmla="*/ 39 w 40"/>
                <a:gd name="T5" fmla="*/ 4 h 220"/>
                <a:gd name="T6" fmla="*/ 35 w 40"/>
                <a:gd name="T7" fmla="*/ 1 h 220"/>
                <a:gd name="T8" fmla="*/ 34 w 40"/>
                <a:gd name="T9" fmla="*/ 0 h 220"/>
                <a:gd name="T10" fmla="*/ 34 w 40"/>
                <a:gd name="T11" fmla="*/ 0 h 220"/>
                <a:gd name="T12" fmla="*/ 29 w 40"/>
                <a:gd name="T13" fmla="*/ 1 h 220"/>
                <a:gd name="T14" fmla="*/ 28 w 40"/>
                <a:gd name="T15" fmla="*/ 3 h 220"/>
                <a:gd name="T16" fmla="*/ 26 w 40"/>
                <a:gd name="T17" fmla="*/ 6 h 220"/>
                <a:gd name="T18" fmla="*/ 26 w 40"/>
                <a:gd name="T19" fmla="*/ 6 h 220"/>
                <a:gd name="T20" fmla="*/ 23 w 40"/>
                <a:gd name="T21" fmla="*/ 13 h 220"/>
                <a:gd name="T22" fmla="*/ 20 w 40"/>
                <a:gd name="T23" fmla="*/ 20 h 220"/>
                <a:gd name="T24" fmla="*/ 20 w 40"/>
                <a:gd name="T25" fmla="*/ 20 h 220"/>
                <a:gd name="T26" fmla="*/ 15 w 40"/>
                <a:gd name="T27" fmla="*/ 33 h 220"/>
                <a:gd name="T28" fmla="*/ 12 w 40"/>
                <a:gd name="T29" fmla="*/ 43 h 220"/>
                <a:gd name="T30" fmla="*/ 11 w 40"/>
                <a:gd name="T31" fmla="*/ 52 h 220"/>
                <a:gd name="T32" fmla="*/ 11 w 40"/>
                <a:gd name="T33" fmla="*/ 52 h 220"/>
                <a:gd name="T34" fmla="*/ 5 w 40"/>
                <a:gd name="T35" fmla="*/ 98 h 220"/>
                <a:gd name="T36" fmla="*/ 2 w 40"/>
                <a:gd name="T37" fmla="*/ 149 h 220"/>
                <a:gd name="T38" fmla="*/ 2 w 40"/>
                <a:gd name="T39" fmla="*/ 149 h 220"/>
                <a:gd name="T40" fmla="*/ 0 w 40"/>
                <a:gd name="T41" fmla="*/ 205 h 220"/>
                <a:gd name="T42" fmla="*/ 15 w 40"/>
                <a:gd name="T43" fmla="*/ 220 h 220"/>
                <a:gd name="T44" fmla="*/ 37 w 40"/>
                <a:gd name="T45" fmla="*/ 203 h 220"/>
                <a:gd name="T46" fmla="*/ 37 w 40"/>
                <a:gd name="T47" fmla="*/ 203 h 220"/>
                <a:gd name="T48" fmla="*/ 37 w 40"/>
                <a:gd name="T49" fmla="*/ 124 h 220"/>
                <a:gd name="T50" fmla="*/ 37 w 40"/>
                <a:gd name="T51" fmla="*/ 124 h 220"/>
                <a:gd name="T52" fmla="*/ 37 w 40"/>
                <a:gd name="T53" fmla="*/ 70 h 220"/>
                <a:gd name="T54" fmla="*/ 37 w 40"/>
                <a:gd name="T55" fmla="*/ 23 h 220"/>
                <a:gd name="T56" fmla="*/ 37 w 40"/>
                <a:gd name="T57" fmla="*/ 23 h 220"/>
                <a:gd name="T58" fmla="*/ 32 w 40"/>
                <a:gd name="T59" fmla="*/ 16 h 220"/>
                <a:gd name="T60" fmla="*/ 32 w 40"/>
                <a:gd name="T61" fmla="*/ 16 h 220"/>
                <a:gd name="T62" fmla="*/ 37 w 40"/>
                <a:gd name="T63" fmla="*/ 13 h 220"/>
                <a:gd name="T64" fmla="*/ 39 w 40"/>
                <a:gd name="T65" fmla="*/ 10 h 220"/>
                <a:gd name="T66" fmla="*/ 40 w 40"/>
                <a:gd name="T67" fmla="*/ 9 h 220"/>
                <a:gd name="T68" fmla="*/ 40 w 40"/>
                <a:gd name="T69" fmla="*/ 9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220">
                  <a:moveTo>
                    <a:pt x="40" y="9"/>
                  </a:moveTo>
                  <a:lnTo>
                    <a:pt x="40" y="9"/>
                  </a:lnTo>
                  <a:lnTo>
                    <a:pt x="39" y="4"/>
                  </a:lnTo>
                  <a:lnTo>
                    <a:pt x="35" y="1"/>
                  </a:lnTo>
                  <a:lnTo>
                    <a:pt x="34" y="0"/>
                  </a:lnTo>
                  <a:lnTo>
                    <a:pt x="34" y="0"/>
                  </a:lnTo>
                  <a:lnTo>
                    <a:pt x="29" y="1"/>
                  </a:lnTo>
                  <a:lnTo>
                    <a:pt x="28" y="3"/>
                  </a:lnTo>
                  <a:lnTo>
                    <a:pt x="26" y="6"/>
                  </a:lnTo>
                  <a:lnTo>
                    <a:pt x="26" y="6"/>
                  </a:lnTo>
                  <a:lnTo>
                    <a:pt x="23" y="13"/>
                  </a:lnTo>
                  <a:lnTo>
                    <a:pt x="20" y="20"/>
                  </a:lnTo>
                  <a:lnTo>
                    <a:pt x="20" y="20"/>
                  </a:lnTo>
                  <a:lnTo>
                    <a:pt x="15" y="33"/>
                  </a:lnTo>
                  <a:lnTo>
                    <a:pt x="12" y="43"/>
                  </a:lnTo>
                  <a:lnTo>
                    <a:pt x="11" y="52"/>
                  </a:lnTo>
                  <a:lnTo>
                    <a:pt x="11" y="52"/>
                  </a:lnTo>
                  <a:lnTo>
                    <a:pt x="5" y="98"/>
                  </a:lnTo>
                  <a:lnTo>
                    <a:pt x="2" y="149"/>
                  </a:lnTo>
                  <a:lnTo>
                    <a:pt x="2" y="149"/>
                  </a:lnTo>
                  <a:lnTo>
                    <a:pt x="0" y="205"/>
                  </a:lnTo>
                  <a:lnTo>
                    <a:pt x="15" y="220"/>
                  </a:lnTo>
                  <a:lnTo>
                    <a:pt x="37" y="203"/>
                  </a:lnTo>
                  <a:lnTo>
                    <a:pt x="37" y="203"/>
                  </a:lnTo>
                  <a:lnTo>
                    <a:pt x="37" y="124"/>
                  </a:lnTo>
                  <a:lnTo>
                    <a:pt x="37" y="124"/>
                  </a:lnTo>
                  <a:lnTo>
                    <a:pt x="37" y="70"/>
                  </a:lnTo>
                  <a:lnTo>
                    <a:pt x="37" y="23"/>
                  </a:lnTo>
                  <a:lnTo>
                    <a:pt x="37" y="23"/>
                  </a:lnTo>
                  <a:lnTo>
                    <a:pt x="32" y="16"/>
                  </a:lnTo>
                  <a:lnTo>
                    <a:pt x="32" y="16"/>
                  </a:lnTo>
                  <a:lnTo>
                    <a:pt x="37" y="13"/>
                  </a:lnTo>
                  <a:lnTo>
                    <a:pt x="39" y="10"/>
                  </a:lnTo>
                  <a:lnTo>
                    <a:pt x="40" y="9"/>
                  </a:lnTo>
                  <a:lnTo>
                    <a:pt x="4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821757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Title">
    <p:bg>
      <p:bgPr>
        <a:solidFill>
          <a:schemeClr val="bg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16EA533F-94AF-4D02-A54D-267AD6DA2E6D}"/>
              </a:ext>
            </a:extLst>
          </p:cNvPr>
          <p:cNvGraphicFramePr>
            <a:graphicFrameLocks/>
          </p:cNvGraphicFramePr>
          <p:nvPr>
            <p:custDataLst>
              <p:tags r:id="rId1"/>
            </p:custDataLst>
            <p:extLst>
              <p:ext uri="{D42A27DB-BD31-4B8C-83A1-F6EECF244321}">
                <p14:modId xmlns:p14="http://schemas.microsoft.com/office/powerpoint/2010/main" val="25012238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344" imgH="344" progId="TCLayout.ActiveDocument.1">
                  <p:embed/>
                </p:oleObj>
              </mc:Choice>
              <mc:Fallback>
                <p:oleObj name="think-cell Slide" r:id="rId7" imgW="344" imgH="344" progId="TCLayout.ActiveDocument.1">
                  <p:embed/>
                  <p:pic>
                    <p:nvPicPr>
                      <p:cNvPr id="9" name="Object 8" hidden="1">
                        <a:extLst>
                          <a:ext uri="{FF2B5EF4-FFF2-40B4-BE49-F238E27FC236}">
                            <a16:creationId xmlns:a16="http://schemas.microsoft.com/office/drawing/2014/main" id="{16EA533F-94AF-4D02-A54D-267AD6DA2E6D}"/>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C54CE3BD-55D7-42CB-8D9D-17E2A0D74581}"/>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Documenttype">
            <a:extLst>
              <a:ext uri="{FF2B5EF4-FFF2-40B4-BE49-F238E27FC236}">
                <a16:creationId xmlns:a16="http://schemas.microsoft.com/office/drawing/2014/main" id="{CB5FF56E-DA90-4199-AF9A-359BE08E9A15}"/>
              </a:ext>
            </a:extLst>
          </p:cNvPr>
          <p:cNvSpPr>
            <a:spLocks noGrp="1"/>
          </p:cNvSpPr>
          <p:nvPr>
            <p:ph type="body" sz="quarter" idx="13" hasCustomPrompt="1"/>
            <p:custDataLst>
              <p:tags r:id="rId3"/>
            </p:custDataLst>
          </p:nvPr>
        </p:nvSpPr>
        <p:spPr>
          <a:xfrm>
            <a:off x="554736" y="4510168"/>
            <a:ext cx="5154266" cy="215444"/>
          </a:xfrm>
          <a:prstGeom prst="rect">
            <a:avLst/>
          </a:prstGeom>
        </p:spPr>
        <p:txBody>
          <a:bodyPr wrap="square">
            <a:noAutofit/>
          </a:bodyPr>
          <a:lstStyle>
            <a:lvl1pPr>
              <a:buNone/>
              <a:defRPr sz="1400">
                <a:solidFill>
                  <a:schemeClr val="tx1"/>
                </a:solidFill>
                <a:latin typeface="Century Gothic" panose="020B0502020202020204" pitchFamily="34" charset="0"/>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14" name="Subtitle">
            <a:extLst>
              <a:ext uri="{FF2B5EF4-FFF2-40B4-BE49-F238E27FC236}">
                <a16:creationId xmlns:a16="http://schemas.microsoft.com/office/drawing/2014/main" id="{BFC960F1-3A46-4C93-83F3-47AB2EB0D15E}"/>
              </a:ext>
            </a:extLst>
          </p:cNvPr>
          <p:cNvSpPr>
            <a:spLocks noGrp="1"/>
          </p:cNvSpPr>
          <p:nvPr>
            <p:ph type="subTitle" idx="1"/>
            <p:custDataLst>
              <p:tags r:id="rId4"/>
            </p:custDataLst>
          </p:nvPr>
        </p:nvSpPr>
        <p:spPr>
          <a:xfrm>
            <a:off x="551942" y="4092559"/>
            <a:ext cx="5154266" cy="307777"/>
          </a:xfrm>
          <a:prstGeom prst="rect">
            <a:avLst/>
          </a:prstGeom>
        </p:spPr>
        <p:txBody>
          <a:bodyPr wrap="square">
            <a:noAutofit/>
          </a:bodyPr>
          <a:lstStyle>
            <a:lvl1pPr marL="0" indent="0" algn="l">
              <a:buNone/>
              <a:defRPr sz="2000">
                <a:solidFill>
                  <a:schemeClr val="tx1"/>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3" name="Title">
            <a:extLst>
              <a:ext uri="{FF2B5EF4-FFF2-40B4-BE49-F238E27FC236}">
                <a16:creationId xmlns:a16="http://schemas.microsoft.com/office/drawing/2014/main" id="{14DBF1FD-6C25-4E00-ACAB-F60F35C9625C}"/>
              </a:ext>
            </a:extLst>
          </p:cNvPr>
          <p:cNvSpPr>
            <a:spLocks noGrp="1"/>
          </p:cNvSpPr>
          <p:nvPr>
            <p:ph type="title"/>
            <p:custDataLst>
              <p:tags r:id="rId5"/>
            </p:custDataLst>
          </p:nvPr>
        </p:nvSpPr>
        <p:spPr>
          <a:xfrm>
            <a:off x="551942" y="2049805"/>
            <a:ext cx="5154266" cy="1921708"/>
          </a:xfrm>
          <a:prstGeom prst="rect">
            <a:avLst/>
          </a:prstGeom>
        </p:spPr>
        <p:txBody>
          <a:bodyPr vert="horz" rIns="0" anchor="b">
            <a:normAutofit/>
          </a:bodyPr>
          <a:lstStyle>
            <a:lvl1pPr>
              <a:defRPr sz="4400" baseline="0">
                <a:ln w="6350" cap="flat">
                  <a:noFill/>
                  <a:miter lim="800000"/>
                </a:ln>
                <a:solidFill>
                  <a:schemeClr val="tx1"/>
                </a:solidFill>
                <a:latin typeface="Century Gothic" panose="020B0502020202020204" pitchFamily="34" charset="0"/>
              </a:defRPr>
            </a:lvl1pPr>
          </a:lstStyle>
          <a:p>
            <a:r>
              <a:rPr lang="en-US"/>
              <a:t>Click to edit Master title style</a:t>
            </a:r>
            <a:endParaRPr lang="en-US" dirty="0"/>
          </a:p>
        </p:txBody>
      </p:sp>
      <p:pic>
        <p:nvPicPr>
          <p:cNvPr id="38" name="Graphic 37">
            <a:extLst>
              <a:ext uri="{FF2B5EF4-FFF2-40B4-BE49-F238E27FC236}">
                <a16:creationId xmlns:a16="http://schemas.microsoft.com/office/drawing/2014/main" id="{995D4D41-5F36-A0DC-F667-151CD47AFB8C}"/>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flipH="1">
            <a:off x="5218313" y="4326747"/>
            <a:ext cx="7277750" cy="1921653"/>
          </a:xfrm>
          <a:prstGeom prst="rect">
            <a:avLst/>
          </a:prstGeom>
        </p:spPr>
      </p:pic>
      <p:pic>
        <p:nvPicPr>
          <p:cNvPr id="2" name="Graphic 1">
            <a:extLst>
              <a:ext uri="{FF2B5EF4-FFF2-40B4-BE49-F238E27FC236}">
                <a16:creationId xmlns:a16="http://schemas.microsoft.com/office/drawing/2014/main" id="{324DF6E5-91E4-AA6F-3155-0DC5379F3BC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51942" y="419223"/>
            <a:ext cx="3026527" cy="1407071"/>
          </a:xfrm>
          <a:prstGeom prst="rect">
            <a:avLst/>
          </a:prstGeom>
        </p:spPr>
      </p:pic>
      <p:sp>
        <p:nvSpPr>
          <p:cNvPr id="5" name="Slide Number Placeholder 4">
            <a:extLst>
              <a:ext uri="{FF2B5EF4-FFF2-40B4-BE49-F238E27FC236}">
                <a16:creationId xmlns:a16="http://schemas.microsoft.com/office/drawing/2014/main" id="{5E0C1C1F-BE8A-33BD-9251-C425F7DBAD68}"/>
              </a:ext>
            </a:extLst>
          </p:cNvPr>
          <p:cNvSpPr>
            <a:spLocks noGrp="1"/>
          </p:cNvSpPr>
          <p:nvPr>
            <p:ph type="sldNum" sz="quarter" idx="14"/>
          </p:nvPr>
        </p:nvSpPr>
        <p:spPr/>
        <p:txBody>
          <a:bodyPr/>
          <a:lstStyle>
            <a:lvl1pPr>
              <a:defRPr>
                <a:solidFill>
                  <a:schemeClr val="tx1"/>
                </a:solidFill>
              </a:defRPr>
            </a:lvl1pPr>
          </a:lstStyle>
          <a:p>
            <a:fld id="{06F2FA06-E1E0-41BE-9336-EB35A789C607}" type="slidenum">
              <a:rPr lang="en-GB" smtClean="0"/>
              <a:pPr/>
              <a:t>‹#›</a:t>
            </a:fld>
            <a:endParaRPr lang="en-GB" dirty="0">
              <a:solidFill>
                <a:schemeClr val="tx1"/>
              </a:solidFill>
            </a:endParaRPr>
          </a:p>
        </p:txBody>
      </p:sp>
      <p:sp>
        <p:nvSpPr>
          <p:cNvPr id="3" name="Footer Placeholder 2">
            <a:extLst>
              <a:ext uri="{FF2B5EF4-FFF2-40B4-BE49-F238E27FC236}">
                <a16:creationId xmlns:a16="http://schemas.microsoft.com/office/drawing/2014/main" id="{93BBF69E-8E41-0E1F-A36A-6CD5C73181BA}"/>
              </a:ext>
            </a:extLst>
          </p:cNvPr>
          <p:cNvSpPr>
            <a:spLocks noGrp="1"/>
          </p:cNvSpPr>
          <p:nvPr>
            <p:ph type="ftr" sz="quarter" idx="15"/>
          </p:nvPr>
        </p:nvSpPr>
        <p:spPr/>
        <p:txBody>
          <a:bodyPr/>
          <a:lstStyle>
            <a:lvl1pPr>
              <a:defRPr>
                <a:solidFill>
                  <a:schemeClr val="tx1"/>
                </a:solidFill>
              </a:defRPr>
            </a:lvl1pPr>
          </a:lstStyle>
          <a:p>
            <a:r>
              <a:rPr lang="en-US" dirty="0"/>
              <a:t>www.ecs.co.za</a:t>
            </a:r>
            <a:endParaRPr lang="en-GB" dirty="0"/>
          </a:p>
        </p:txBody>
      </p:sp>
    </p:spTree>
    <p:extLst>
      <p:ext uri="{BB962C8B-B14F-4D97-AF65-F5344CB8AC3E}">
        <p14:creationId xmlns:p14="http://schemas.microsoft.com/office/powerpoint/2010/main" val="1133239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ody-Plans">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7242808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12E40E47-A4CB-B462-EF8F-2EBBC61AD48A}"/>
              </a:ext>
            </a:extLst>
          </p:cNvPr>
          <p:cNvPicPr>
            <a:picLocks noChangeAspect="1"/>
          </p:cNvPicPr>
          <p:nvPr/>
        </p:nvPicPr>
        <p:blipFill>
          <a:blip r:embed="rId8">
            <a:grayscl/>
            <a:extLst>
              <a:ext uri="{28A0092B-C50C-407E-A947-70E740481C1C}">
                <a14:useLocalDpi xmlns:a14="http://schemas.microsoft.com/office/drawing/2010/main" val="0"/>
              </a:ext>
            </a:extLst>
          </a:blip>
          <a:srcRect l="31544" t="48417" r="33874" b="2420"/>
          <a:stretch>
            <a:fillRect/>
          </a:stretch>
        </p:blipFill>
        <p:spPr>
          <a:xfrm>
            <a:off x="8781416" y="-1"/>
            <a:ext cx="3410584" cy="6858001"/>
          </a:xfrm>
          <a:prstGeom prst="rect">
            <a:avLst/>
          </a:prstGeom>
        </p:spPr>
      </p:pic>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2500" b="1" i="0" u="none" strike="noStrike" kern="1200" cap="none" spc="0" normalizeH="0" baseline="0" noProof="0" err="1">
              <a:ln>
                <a:noFill/>
              </a:ln>
              <a:solidFill>
                <a:srgbClr val="FFFFFF"/>
              </a:solidFill>
              <a:effectLst/>
              <a:uLnTx/>
              <a:uFillTx/>
              <a:latin typeface="Georgia" panose="02040502050405020303" pitchFamily="18" charset="0"/>
              <a:ea typeface="+mj-ea"/>
              <a:cs typeface="+mj-cs"/>
              <a:sym typeface="Georgia" panose="02040502050405020303" pitchFamily="18"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Source: …</a:t>
            </a:r>
          </a:p>
        </p:txBody>
      </p:sp>
      <p:sp>
        <p:nvSpPr>
          <p:cNvPr id="21" name="2. Slide Title">
            <a:extLst>
              <a:ext uri="{FF2B5EF4-FFF2-40B4-BE49-F238E27FC236}">
                <a16:creationId xmlns:a16="http://schemas.microsoft.com/office/drawing/2014/main" id="{37073CF3-4B2B-440D-B24E-174E36B7892F}"/>
              </a:ext>
            </a:extLst>
          </p:cNvPr>
          <p:cNvSpPr>
            <a:spLocks noGrp="1"/>
          </p:cNvSpPr>
          <p:nvPr>
            <p:ph type="title"/>
            <p:custDataLst>
              <p:tags r:id="rId4"/>
            </p:custDataLst>
          </p:nvPr>
        </p:nvSpPr>
        <p:spPr>
          <a:xfrm>
            <a:off x="554736" y="182372"/>
            <a:ext cx="7918704" cy="731520"/>
          </a:xfrm>
        </p:spPr>
        <p:txBody>
          <a:bodyPr vert="horz" rIns="0"/>
          <a:lstStyle/>
          <a:p>
            <a:r>
              <a:rPr lang="en-US"/>
              <a:t>Click to edit Master title style</a:t>
            </a:r>
            <a:endParaRPr lang="en-US" dirty="0"/>
          </a:p>
        </p:txBody>
      </p:sp>
      <p:pic>
        <p:nvPicPr>
          <p:cNvPr id="8" name="Graphic 7">
            <a:extLst>
              <a:ext uri="{FF2B5EF4-FFF2-40B4-BE49-F238E27FC236}">
                <a16:creationId xmlns:a16="http://schemas.microsoft.com/office/drawing/2014/main" id="{3C472D9D-5CD0-9F75-FAAA-BB59A28F527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696755" y="280647"/>
            <a:ext cx="941271" cy="437609"/>
          </a:xfrm>
          <a:prstGeom prst="rect">
            <a:avLst/>
          </a:prstGeom>
        </p:spPr>
      </p:pic>
      <p:sp>
        <p:nvSpPr>
          <p:cNvPr id="10" name="Oval 9">
            <a:extLst>
              <a:ext uri="{FF2B5EF4-FFF2-40B4-BE49-F238E27FC236}">
                <a16:creationId xmlns:a16="http://schemas.microsoft.com/office/drawing/2014/main" id="{5C0E4E58-6C11-588E-A283-1EE3DC63A9BE}"/>
              </a:ext>
            </a:extLst>
          </p:cNvPr>
          <p:cNvSpPr/>
          <p:nvPr userDrawn="1"/>
        </p:nvSpPr>
        <p:spPr>
          <a:xfrm>
            <a:off x="10124744" y="5546720"/>
            <a:ext cx="1852128" cy="586994"/>
          </a:xfrm>
          <a:prstGeom prst="ellipse">
            <a:avLst/>
          </a:prstGeom>
          <a:solidFill>
            <a:schemeClr val="accent1">
              <a:alpha val="5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sp>
        <p:nvSpPr>
          <p:cNvPr id="12" name="Freeform: Shape 11">
            <a:extLst>
              <a:ext uri="{FF2B5EF4-FFF2-40B4-BE49-F238E27FC236}">
                <a16:creationId xmlns:a16="http://schemas.microsoft.com/office/drawing/2014/main" id="{2A775A4B-6FFB-BAFA-FDBC-515E37D6D7B6}"/>
              </a:ext>
            </a:extLst>
          </p:cNvPr>
          <p:cNvSpPr/>
          <p:nvPr userDrawn="1"/>
        </p:nvSpPr>
        <p:spPr>
          <a:xfrm>
            <a:off x="8781416" y="6291138"/>
            <a:ext cx="2007957" cy="566862"/>
          </a:xfrm>
          <a:custGeom>
            <a:avLst/>
            <a:gdLst>
              <a:gd name="csX0" fmla="*/ 286681 w 701684"/>
              <a:gd name="csY0" fmla="*/ 0 h 198091"/>
              <a:gd name="csX1" fmla="*/ 701684 w 701684"/>
              <a:gd name="csY1" fmla="*/ 133883 h 198091"/>
              <a:gd name="csX2" fmla="*/ 669071 w 701684"/>
              <a:gd name="csY2" fmla="*/ 185997 h 198091"/>
              <a:gd name="csX3" fmla="*/ 648723 w 701684"/>
              <a:gd name="csY3" fmla="*/ 198091 h 198091"/>
              <a:gd name="csX4" fmla="*/ 0 w 701684"/>
              <a:gd name="csY4" fmla="*/ 198091 h 198091"/>
              <a:gd name="csX5" fmla="*/ 0 w 701684"/>
              <a:gd name="csY5" fmla="*/ 37411 h 198091"/>
              <a:gd name="csX6" fmla="*/ 54649 w 701684"/>
              <a:gd name="csY6" fmla="*/ 22865 h 198091"/>
              <a:gd name="csX7" fmla="*/ 286681 w 701684"/>
              <a:gd name="csY7" fmla="*/ 0 h 1980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01684" h="198091">
                <a:moveTo>
                  <a:pt x="286681" y="0"/>
                </a:moveTo>
                <a:cubicBezTo>
                  <a:pt x="515881" y="0"/>
                  <a:pt x="701684" y="59941"/>
                  <a:pt x="701684" y="133883"/>
                </a:cubicBezTo>
                <a:cubicBezTo>
                  <a:pt x="701684" y="152369"/>
                  <a:pt x="690072" y="169979"/>
                  <a:pt x="669071" y="185997"/>
                </a:cubicBezTo>
                <a:lnTo>
                  <a:pt x="648723" y="198091"/>
                </a:lnTo>
                <a:lnTo>
                  <a:pt x="0" y="198091"/>
                </a:lnTo>
                <a:lnTo>
                  <a:pt x="0" y="37411"/>
                </a:lnTo>
                <a:lnTo>
                  <a:pt x="54649" y="22865"/>
                </a:lnTo>
                <a:cubicBezTo>
                  <a:pt x="120884" y="8429"/>
                  <a:pt x="200731" y="0"/>
                  <a:pt x="286681" y="0"/>
                </a:cubicBezTo>
                <a:close/>
              </a:path>
            </a:pathLst>
          </a:custGeom>
          <a:solidFill>
            <a:schemeClr val="accent1">
              <a:alpha val="5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sp>
        <p:nvSpPr>
          <p:cNvPr id="14" name="Freeform: Shape 13">
            <a:extLst>
              <a:ext uri="{FF2B5EF4-FFF2-40B4-BE49-F238E27FC236}">
                <a16:creationId xmlns:a16="http://schemas.microsoft.com/office/drawing/2014/main" id="{344B489F-E327-AB21-B0BD-97F65661C5A8}"/>
              </a:ext>
            </a:extLst>
          </p:cNvPr>
          <p:cNvSpPr/>
          <p:nvPr userDrawn="1"/>
        </p:nvSpPr>
        <p:spPr>
          <a:xfrm>
            <a:off x="11428575" y="4964044"/>
            <a:ext cx="763425" cy="470906"/>
          </a:xfrm>
          <a:custGeom>
            <a:avLst/>
            <a:gdLst>
              <a:gd name="csX0" fmla="*/ 743378 w 763425"/>
              <a:gd name="csY0" fmla="*/ 0 h 470906"/>
              <a:gd name="csX1" fmla="*/ 763425 w 763425"/>
              <a:gd name="csY1" fmla="*/ 640 h 470906"/>
              <a:gd name="csX2" fmla="*/ 763425 w 763425"/>
              <a:gd name="csY2" fmla="*/ 470266 h 470906"/>
              <a:gd name="csX3" fmla="*/ 743378 w 763425"/>
              <a:gd name="csY3" fmla="*/ 470906 h 470906"/>
              <a:gd name="csX4" fmla="*/ 0 w 763425"/>
              <a:gd name="csY4" fmla="*/ 235453 h 470906"/>
              <a:gd name="csX5" fmla="*/ 743378 w 763425"/>
              <a:gd name="csY5" fmla="*/ 0 h 470906"/>
            </a:gdLst>
            <a:ahLst/>
            <a:cxnLst>
              <a:cxn ang="0">
                <a:pos x="csX0" y="csY0"/>
              </a:cxn>
              <a:cxn ang="0">
                <a:pos x="csX1" y="csY1"/>
              </a:cxn>
              <a:cxn ang="0">
                <a:pos x="csX2" y="csY2"/>
              </a:cxn>
              <a:cxn ang="0">
                <a:pos x="csX3" y="csY3"/>
              </a:cxn>
              <a:cxn ang="0">
                <a:pos x="csX4" y="csY4"/>
              </a:cxn>
              <a:cxn ang="0">
                <a:pos x="csX5" y="csY5"/>
              </a:cxn>
            </a:cxnLst>
            <a:rect l="l" t="t" r="r" b="b"/>
            <a:pathLst>
              <a:path w="763425" h="470906">
                <a:moveTo>
                  <a:pt x="743378" y="0"/>
                </a:moveTo>
                <a:lnTo>
                  <a:pt x="763425" y="640"/>
                </a:lnTo>
                <a:lnTo>
                  <a:pt x="763425" y="470266"/>
                </a:lnTo>
                <a:lnTo>
                  <a:pt x="743378" y="470906"/>
                </a:lnTo>
                <a:cubicBezTo>
                  <a:pt x="332822" y="470906"/>
                  <a:pt x="0" y="365490"/>
                  <a:pt x="0" y="235453"/>
                </a:cubicBezTo>
                <a:cubicBezTo>
                  <a:pt x="0" y="105416"/>
                  <a:pt x="332822" y="0"/>
                  <a:pt x="743378" y="0"/>
                </a:cubicBezTo>
                <a:close/>
              </a:path>
            </a:pathLst>
          </a:custGeom>
          <a:solidFill>
            <a:schemeClr val="accent1">
              <a:alpha val="5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spcBef>
                <a:spcPts val="300"/>
              </a:spcBef>
              <a:spcAft>
                <a:spcPts val="300"/>
              </a:spcAft>
            </a:pPr>
            <a:endParaRPr lang="en-US" sz="1600" dirty="0" err="1">
              <a:solidFill>
                <a:schemeClr val="bg1"/>
              </a:solidFill>
            </a:endParaRPr>
          </a:p>
        </p:txBody>
      </p:sp>
      <p:sp>
        <p:nvSpPr>
          <p:cNvPr id="5" name="Slide Number Placeholder 4">
            <a:extLst>
              <a:ext uri="{FF2B5EF4-FFF2-40B4-BE49-F238E27FC236}">
                <a16:creationId xmlns:a16="http://schemas.microsoft.com/office/drawing/2014/main" id="{0767A3D2-CE45-5356-0828-2A713EC9FC38}"/>
              </a:ext>
            </a:extLst>
          </p:cNvPr>
          <p:cNvSpPr>
            <a:spLocks noGrp="1"/>
          </p:cNvSpPr>
          <p:nvPr>
            <p:ph type="sldNum" sz="quarter" idx="19"/>
          </p:nvPr>
        </p:nvSpPr>
        <p:spPr/>
        <p:txBody>
          <a:bodyPr/>
          <a:lstStyle/>
          <a:p>
            <a:fld id="{06F2FA06-E1E0-41BE-9336-EB35A789C607}" type="slidenum">
              <a:rPr lang="en-GB" smtClean="0"/>
              <a:pPr/>
              <a:t>‹#›</a:t>
            </a:fld>
            <a:endParaRPr lang="en-GB"/>
          </a:p>
        </p:txBody>
      </p:sp>
      <p:sp>
        <p:nvSpPr>
          <p:cNvPr id="7" name="Footer Placeholder 6">
            <a:extLst>
              <a:ext uri="{FF2B5EF4-FFF2-40B4-BE49-F238E27FC236}">
                <a16:creationId xmlns:a16="http://schemas.microsoft.com/office/drawing/2014/main" id="{F66654B2-8523-B5A5-BF2B-4443B1DCBCE7}"/>
              </a:ext>
            </a:extLst>
          </p:cNvPr>
          <p:cNvSpPr>
            <a:spLocks noGrp="1"/>
          </p:cNvSpPr>
          <p:nvPr>
            <p:ph type="ftr" sz="quarter" idx="20"/>
          </p:nvPr>
        </p:nvSpPr>
        <p:spPr/>
        <p:txBody>
          <a:bodyPr/>
          <a:lstStyle/>
          <a:p>
            <a:r>
              <a:rPr lang="en-US"/>
              <a:t>www.ecs.co.za</a:t>
            </a:r>
            <a:endParaRPr lang="en-GB" dirty="0"/>
          </a:p>
        </p:txBody>
      </p:sp>
      <p:sp>
        <p:nvSpPr>
          <p:cNvPr id="11" name="Text Placeholder 11">
            <a:extLst>
              <a:ext uri="{FF2B5EF4-FFF2-40B4-BE49-F238E27FC236}">
                <a16:creationId xmlns:a16="http://schemas.microsoft.com/office/drawing/2014/main" id="{B16561B3-C8B8-485F-A6C9-484B3DF7FC9E}"/>
              </a:ext>
            </a:extLst>
          </p:cNvPr>
          <p:cNvSpPr>
            <a:spLocks noGrp="1"/>
          </p:cNvSpPr>
          <p:nvPr>
            <p:ph type="body" sz="quarter" idx="21"/>
          </p:nvPr>
        </p:nvSpPr>
        <p:spPr>
          <a:xfrm>
            <a:off x="554736" y="1375596"/>
            <a:ext cx="7370064" cy="46442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935491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Body-Inspection ">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241027D-DBF4-C2F6-0F84-DCC3FAECC5CC}"/>
              </a:ext>
            </a:extLst>
          </p:cNvPr>
          <p:cNvPicPr>
            <a:picLocks noChangeAspect="1"/>
          </p:cNvPicPr>
          <p:nvPr userDrawn="1"/>
        </p:nvPicPr>
        <p:blipFill>
          <a:blip r:embed="rId6">
            <a:duotone>
              <a:schemeClr val="accent3">
                <a:shade val="45000"/>
                <a:satMod val="135000"/>
              </a:schemeClr>
              <a:prstClr val="white"/>
            </a:duotone>
            <a:extLst>
              <a:ext uri="{28A0092B-C50C-407E-A947-70E740481C1C}">
                <a14:useLocalDpi xmlns:a14="http://schemas.microsoft.com/office/drawing/2010/main" val="0"/>
              </a:ext>
            </a:extLst>
          </a:blip>
          <a:srcRect l="31135" t="53921" r="37687" b="1830"/>
          <a:stretch>
            <a:fillRect/>
          </a:stretch>
        </p:blipFill>
        <p:spPr>
          <a:xfrm>
            <a:off x="8778240" y="0"/>
            <a:ext cx="3413760" cy="6852814"/>
          </a:xfrm>
          <a:prstGeom prst="rect">
            <a:avLst/>
          </a:prstGeom>
        </p:spPr>
      </p:pic>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7242808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13" imgH="416" progId="TCLayout.ActiveDocument.1">
                  <p:embed/>
                </p:oleObj>
              </mc:Choice>
              <mc:Fallback>
                <p:oleObj name="think-cell Slide" r:id="rId7"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2500" b="1" i="0" u="none" strike="noStrike" kern="1200" cap="none" spc="0" normalizeH="0" baseline="0" noProof="0" err="1">
              <a:ln>
                <a:noFill/>
              </a:ln>
              <a:solidFill>
                <a:srgbClr val="FFFFFF"/>
              </a:solidFill>
              <a:effectLst/>
              <a:uLnTx/>
              <a:uFillTx/>
              <a:latin typeface="Georgia" panose="02040502050405020303" pitchFamily="18" charset="0"/>
              <a:ea typeface="+mj-ea"/>
              <a:cs typeface="+mj-cs"/>
              <a:sym typeface="Georgia" panose="02040502050405020303" pitchFamily="18"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Source: …</a:t>
            </a:r>
          </a:p>
        </p:txBody>
      </p:sp>
      <p:sp>
        <p:nvSpPr>
          <p:cNvPr id="21" name="2. Slide Title">
            <a:extLst>
              <a:ext uri="{FF2B5EF4-FFF2-40B4-BE49-F238E27FC236}">
                <a16:creationId xmlns:a16="http://schemas.microsoft.com/office/drawing/2014/main" id="{37073CF3-4B2B-440D-B24E-174E36B7892F}"/>
              </a:ext>
            </a:extLst>
          </p:cNvPr>
          <p:cNvSpPr>
            <a:spLocks noGrp="1"/>
          </p:cNvSpPr>
          <p:nvPr>
            <p:ph type="title"/>
            <p:custDataLst>
              <p:tags r:id="rId4"/>
            </p:custDataLst>
          </p:nvPr>
        </p:nvSpPr>
        <p:spPr>
          <a:xfrm>
            <a:off x="554736" y="182372"/>
            <a:ext cx="7918704" cy="731520"/>
          </a:xfrm>
        </p:spPr>
        <p:txBody>
          <a:bodyPr vert="horz" rIns="0"/>
          <a:lstStyle/>
          <a:p>
            <a:r>
              <a:rPr lang="en-US"/>
              <a:t>Click to edit Master title style</a:t>
            </a:r>
            <a:endParaRPr lang="en-US" dirty="0"/>
          </a:p>
        </p:txBody>
      </p:sp>
      <p:pic>
        <p:nvPicPr>
          <p:cNvPr id="8" name="Graphic 7">
            <a:extLst>
              <a:ext uri="{FF2B5EF4-FFF2-40B4-BE49-F238E27FC236}">
                <a16:creationId xmlns:a16="http://schemas.microsoft.com/office/drawing/2014/main" id="{3C472D9D-5CD0-9F75-FAAA-BB59A28F527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696755" y="280647"/>
            <a:ext cx="941271" cy="437609"/>
          </a:xfrm>
          <a:prstGeom prst="rect">
            <a:avLst/>
          </a:prstGeom>
        </p:spPr>
      </p:pic>
      <p:sp>
        <p:nvSpPr>
          <p:cNvPr id="18" name="Oval 17">
            <a:extLst>
              <a:ext uri="{FF2B5EF4-FFF2-40B4-BE49-F238E27FC236}">
                <a16:creationId xmlns:a16="http://schemas.microsoft.com/office/drawing/2014/main" id="{FC94CFF5-079A-7434-C688-B4ED01146724}"/>
              </a:ext>
            </a:extLst>
          </p:cNvPr>
          <p:cNvSpPr/>
          <p:nvPr userDrawn="1"/>
        </p:nvSpPr>
        <p:spPr>
          <a:xfrm>
            <a:off x="10124744" y="5546720"/>
            <a:ext cx="1852128" cy="586994"/>
          </a:xfrm>
          <a:prstGeom prst="ellipse">
            <a:avLst/>
          </a:prstGeom>
          <a:solidFill>
            <a:schemeClr val="accent1">
              <a:alpha val="5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sp>
        <p:nvSpPr>
          <p:cNvPr id="20" name="Freeform: Shape 19">
            <a:extLst>
              <a:ext uri="{FF2B5EF4-FFF2-40B4-BE49-F238E27FC236}">
                <a16:creationId xmlns:a16="http://schemas.microsoft.com/office/drawing/2014/main" id="{7D9D29E9-5C3D-3428-727C-F29C8783EEAC}"/>
              </a:ext>
            </a:extLst>
          </p:cNvPr>
          <p:cNvSpPr/>
          <p:nvPr userDrawn="1"/>
        </p:nvSpPr>
        <p:spPr>
          <a:xfrm>
            <a:off x="8781416" y="6291138"/>
            <a:ext cx="2007957" cy="566862"/>
          </a:xfrm>
          <a:custGeom>
            <a:avLst/>
            <a:gdLst>
              <a:gd name="csX0" fmla="*/ 286681 w 701684"/>
              <a:gd name="csY0" fmla="*/ 0 h 198091"/>
              <a:gd name="csX1" fmla="*/ 701684 w 701684"/>
              <a:gd name="csY1" fmla="*/ 133883 h 198091"/>
              <a:gd name="csX2" fmla="*/ 669071 w 701684"/>
              <a:gd name="csY2" fmla="*/ 185997 h 198091"/>
              <a:gd name="csX3" fmla="*/ 648723 w 701684"/>
              <a:gd name="csY3" fmla="*/ 198091 h 198091"/>
              <a:gd name="csX4" fmla="*/ 0 w 701684"/>
              <a:gd name="csY4" fmla="*/ 198091 h 198091"/>
              <a:gd name="csX5" fmla="*/ 0 w 701684"/>
              <a:gd name="csY5" fmla="*/ 37411 h 198091"/>
              <a:gd name="csX6" fmla="*/ 54649 w 701684"/>
              <a:gd name="csY6" fmla="*/ 22865 h 198091"/>
              <a:gd name="csX7" fmla="*/ 286681 w 701684"/>
              <a:gd name="csY7" fmla="*/ 0 h 1980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01684" h="198091">
                <a:moveTo>
                  <a:pt x="286681" y="0"/>
                </a:moveTo>
                <a:cubicBezTo>
                  <a:pt x="515881" y="0"/>
                  <a:pt x="701684" y="59941"/>
                  <a:pt x="701684" y="133883"/>
                </a:cubicBezTo>
                <a:cubicBezTo>
                  <a:pt x="701684" y="152369"/>
                  <a:pt x="690072" y="169979"/>
                  <a:pt x="669071" y="185997"/>
                </a:cubicBezTo>
                <a:lnTo>
                  <a:pt x="648723" y="198091"/>
                </a:lnTo>
                <a:lnTo>
                  <a:pt x="0" y="198091"/>
                </a:lnTo>
                <a:lnTo>
                  <a:pt x="0" y="37411"/>
                </a:lnTo>
                <a:lnTo>
                  <a:pt x="54649" y="22865"/>
                </a:lnTo>
                <a:cubicBezTo>
                  <a:pt x="120884" y="8429"/>
                  <a:pt x="200731" y="0"/>
                  <a:pt x="286681" y="0"/>
                </a:cubicBezTo>
                <a:close/>
              </a:path>
            </a:pathLst>
          </a:custGeom>
          <a:solidFill>
            <a:schemeClr val="accent1">
              <a:alpha val="5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sp>
        <p:nvSpPr>
          <p:cNvPr id="24" name="Freeform: Shape 23">
            <a:extLst>
              <a:ext uri="{FF2B5EF4-FFF2-40B4-BE49-F238E27FC236}">
                <a16:creationId xmlns:a16="http://schemas.microsoft.com/office/drawing/2014/main" id="{85ED6B47-E551-7742-62B4-7F4565BA2AFA}"/>
              </a:ext>
            </a:extLst>
          </p:cNvPr>
          <p:cNvSpPr/>
          <p:nvPr userDrawn="1"/>
        </p:nvSpPr>
        <p:spPr>
          <a:xfrm>
            <a:off x="11428575" y="4964044"/>
            <a:ext cx="763425" cy="470906"/>
          </a:xfrm>
          <a:custGeom>
            <a:avLst/>
            <a:gdLst>
              <a:gd name="csX0" fmla="*/ 743378 w 763425"/>
              <a:gd name="csY0" fmla="*/ 0 h 470906"/>
              <a:gd name="csX1" fmla="*/ 763425 w 763425"/>
              <a:gd name="csY1" fmla="*/ 640 h 470906"/>
              <a:gd name="csX2" fmla="*/ 763425 w 763425"/>
              <a:gd name="csY2" fmla="*/ 470266 h 470906"/>
              <a:gd name="csX3" fmla="*/ 743378 w 763425"/>
              <a:gd name="csY3" fmla="*/ 470906 h 470906"/>
              <a:gd name="csX4" fmla="*/ 0 w 763425"/>
              <a:gd name="csY4" fmla="*/ 235453 h 470906"/>
              <a:gd name="csX5" fmla="*/ 743378 w 763425"/>
              <a:gd name="csY5" fmla="*/ 0 h 470906"/>
            </a:gdLst>
            <a:ahLst/>
            <a:cxnLst>
              <a:cxn ang="0">
                <a:pos x="csX0" y="csY0"/>
              </a:cxn>
              <a:cxn ang="0">
                <a:pos x="csX1" y="csY1"/>
              </a:cxn>
              <a:cxn ang="0">
                <a:pos x="csX2" y="csY2"/>
              </a:cxn>
              <a:cxn ang="0">
                <a:pos x="csX3" y="csY3"/>
              </a:cxn>
              <a:cxn ang="0">
                <a:pos x="csX4" y="csY4"/>
              </a:cxn>
              <a:cxn ang="0">
                <a:pos x="csX5" y="csY5"/>
              </a:cxn>
            </a:cxnLst>
            <a:rect l="l" t="t" r="r" b="b"/>
            <a:pathLst>
              <a:path w="763425" h="470906">
                <a:moveTo>
                  <a:pt x="743378" y="0"/>
                </a:moveTo>
                <a:lnTo>
                  <a:pt x="763425" y="640"/>
                </a:lnTo>
                <a:lnTo>
                  <a:pt x="763425" y="470266"/>
                </a:lnTo>
                <a:lnTo>
                  <a:pt x="743378" y="470906"/>
                </a:lnTo>
                <a:cubicBezTo>
                  <a:pt x="332822" y="470906"/>
                  <a:pt x="0" y="365490"/>
                  <a:pt x="0" y="235453"/>
                </a:cubicBezTo>
                <a:cubicBezTo>
                  <a:pt x="0" y="105416"/>
                  <a:pt x="332822" y="0"/>
                  <a:pt x="743378" y="0"/>
                </a:cubicBezTo>
                <a:close/>
              </a:path>
            </a:pathLst>
          </a:custGeom>
          <a:solidFill>
            <a:schemeClr val="accent1">
              <a:alpha val="5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spcBef>
                <a:spcPts val="300"/>
              </a:spcBef>
              <a:spcAft>
                <a:spcPts val="300"/>
              </a:spcAft>
            </a:pPr>
            <a:endParaRPr lang="en-US" sz="1600" dirty="0" err="1">
              <a:solidFill>
                <a:schemeClr val="bg1"/>
              </a:solidFill>
            </a:endParaRPr>
          </a:p>
        </p:txBody>
      </p:sp>
      <p:sp>
        <p:nvSpPr>
          <p:cNvPr id="5" name="Slide Number Placeholder 4">
            <a:extLst>
              <a:ext uri="{FF2B5EF4-FFF2-40B4-BE49-F238E27FC236}">
                <a16:creationId xmlns:a16="http://schemas.microsoft.com/office/drawing/2014/main" id="{6E2C4B05-DF6E-7362-AFFE-0E7258CA5B95}"/>
              </a:ext>
            </a:extLst>
          </p:cNvPr>
          <p:cNvSpPr>
            <a:spLocks noGrp="1"/>
          </p:cNvSpPr>
          <p:nvPr>
            <p:ph type="sldNum" sz="quarter" idx="19"/>
          </p:nvPr>
        </p:nvSpPr>
        <p:spPr/>
        <p:txBody>
          <a:bodyPr/>
          <a:lstStyle/>
          <a:p>
            <a:fld id="{06F2FA06-E1E0-41BE-9336-EB35A789C607}" type="slidenum">
              <a:rPr lang="en-GB" smtClean="0"/>
              <a:pPr/>
              <a:t>‹#›</a:t>
            </a:fld>
            <a:endParaRPr lang="en-GB"/>
          </a:p>
        </p:txBody>
      </p:sp>
      <p:sp>
        <p:nvSpPr>
          <p:cNvPr id="6" name="Footer Placeholder 5">
            <a:extLst>
              <a:ext uri="{FF2B5EF4-FFF2-40B4-BE49-F238E27FC236}">
                <a16:creationId xmlns:a16="http://schemas.microsoft.com/office/drawing/2014/main" id="{294B4213-F3BC-9A50-19FC-0B462D5E9C91}"/>
              </a:ext>
            </a:extLst>
          </p:cNvPr>
          <p:cNvSpPr>
            <a:spLocks noGrp="1"/>
          </p:cNvSpPr>
          <p:nvPr>
            <p:ph type="ftr" sz="quarter" idx="20"/>
          </p:nvPr>
        </p:nvSpPr>
        <p:spPr/>
        <p:txBody>
          <a:bodyPr/>
          <a:lstStyle/>
          <a:p>
            <a:r>
              <a:rPr lang="en-US"/>
              <a:t>www.ecs.co.za</a:t>
            </a:r>
            <a:endParaRPr lang="en-GB" dirty="0"/>
          </a:p>
        </p:txBody>
      </p:sp>
      <p:sp>
        <p:nvSpPr>
          <p:cNvPr id="9" name="Text Placeholder 11">
            <a:extLst>
              <a:ext uri="{FF2B5EF4-FFF2-40B4-BE49-F238E27FC236}">
                <a16:creationId xmlns:a16="http://schemas.microsoft.com/office/drawing/2014/main" id="{4BEE0148-8E46-AD59-91D7-ADB60EB409F0}"/>
              </a:ext>
            </a:extLst>
          </p:cNvPr>
          <p:cNvSpPr>
            <a:spLocks noGrp="1"/>
          </p:cNvSpPr>
          <p:nvPr>
            <p:ph type="body" sz="quarter" idx="21"/>
          </p:nvPr>
        </p:nvSpPr>
        <p:spPr>
          <a:xfrm>
            <a:off x="554736" y="1375596"/>
            <a:ext cx="7370064" cy="46442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812496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Body-Foundations">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7242808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12E40E47-A4CB-B462-EF8F-2EBBC61AD48A}"/>
              </a:ext>
            </a:extLst>
          </p:cNvPr>
          <p:cNvPicPr>
            <a:picLocks noChangeAspect="1"/>
          </p:cNvPicPr>
          <p:nvPr/>
        </p:nvPicPr>
        <p:blipFill>
          <a:blip r:embed="rId8">
            <a:grayscl/>
            <a:extLst>
              <a:ext uri="{28A0092B-C50C-407E-A947-70E740481C1C}">
                <a14:useLocalDpi xmlns:a14="http://schemas.microsoft.com/office/drawing/2010/main" val="0"/>
              </a:ext>
            </a:extLst>
          </a:blip>
          <a:srcRect l="53008" r="13685" b="52649"/>
          <a:stretch>
            <a:fillRect/>
          </a:stretch>
        </p:blipFill>
        <p:spPr>
          <a:xfrm>
            <a:off x="8781416" y="-1"/>
            <a:ext cx="3410584" cy="6858001"/>
          </a:xfrm>
          <a:prstGeom prst="rect">
            <a:avLst/>
          </a:prstGeom>
        </p:spPr>
      </p:pic>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2500" b="1" i="0" u="none" strike="noStrike" kern="1200" cap="none" spc="0" normalizeH="0" baseline="0" noProof="0" err="1">
              <a:ln>
                <a:noFill/>
              </a:ln>
              <a:solidFill>
                <a:srgbClr val="FFFFFF"/>
              </a:solidFill>
              <a:effectLst/>
              <a:uLnTx/>
              <a:uFillTx/>
              <a:latin typeface="Georgia" panose="02040502050405020303" pitchFamily="18" charset="0"/>
              <a:ea typeface="+mj-ea"/>
              <a:cs typeface="+mj-cs"/>
              <a:sym typeface="Georgia" panose="02040502050405020303" pitchFamily="18"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Source: …</a:t>
            </a:r>
          </a:p>
        </p:txBody>
      </p:sp>
      <p:sp>
        <p:nvSpPr>
          <p:cNvPr id="21" name="2. Slide Title">
            <a:extLst>
              <a:ext uri="{FF2B5EF4-FFF2-40B4-BE49-F238E27FC236}">
                <a16:creationId xmlns:a16="http://schemas.microsoft.com/office/drawing/2014/main" id="{37073CF3-4B2B-440D-B24E-174E36B7892F}"/>
              </a:ext>
            </a:extLst>
          </p:cNvPr>
          <p:cNvSpPr>
            <a:spLocks noGrp="1"/>
          </p:cNvSpPr>
          <p:nvPr>
            <p:ph type="title"/>
            <p:custDataLst>
              <p:tags r:id="rId4"/>
            </p:custDataLst>
          </p:nvPr>
        </p:nvSpPr>
        <p:spPr>
          <a:xfrm>
            <a:off x="554736" y="182372"/>
            <a:ext cx="7918704" cy="731520"/>
          </a:xfrm>
        </p:spPr>
        <p:txBody>
          <a:bodyPr vert="horz" rIns="0"/>
          <a:lstStyle/>
          <a:p>
            <a:r>
              <a:rPr lang="en-US"/>
              <a:t>Click to edit Master title style</a:t>
            </a:r>
            <a:endParaRPr lang="en-US" dirty="0"/>
          </a:p>
        </p:txBody>
      </p:sp>
      <p:sp>
        <p:nvSpPr>
          <p:cNvPr id="8" name="Oval 7">
            <a:extLst>
              <a:ext uri="{FF2B5EF4-FFF2-40B4-BE49-F238E27FC236}">
                <a16:creationId xmlns:a16="http://schemas.microsoft.com/office/drawing/2014/main" id="{29220EE9-1545-443E-0181-D676A395D0D2}"/>
              </a:ext>
            </a:extLst>
          </p:cNvPr>
          <p:cNvSpPr/>
          <p:nvPr/>
        </p:nvSpPr>
        <p:spPr>
          <a:xfrm>
            <a:off x="10124744" y="5546720"/>
            <a:ext cx="1852128" cy="586994"/>
          </a:xfrm>
          <a:prstGeom prst="ellipse">
            <a:avLst/>
          </a:prstGeom>
          <a:solidFill>
            <a:schemeClr val="accent1">
              <a:alpha val="5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sp>
        <p:nvSpPr>
          <p:cNvPr id="10" name="Freeform: Shape 9">
            <a:extLst>
              <a:ext uri="{FF2B5EF4-FFF2-40B4-BE49-F238E27FC236}">
                <a16:creationId xmlns:a16="http://schemas.microsoft.com/office/drawing/2014/main" id="{8C383750-5A37-AFFE-496C-24C486784A41}"/>
              </a:ext>
            </a:extLst>
          </p:cNvPr>
          <p:cNvSpPr/>
          <p:nvPr/>
        </p:nvSpPr>
        <p:spPr>
          <a:xfrm>
            <a:off x="8781416" y="6291138"/>
            <a:ext cx="2007957" cy="566862"/>
          </a:xfrm>
          <a:custGeom>
            <a:avLst/>
            <a:gdLst>
              <a:gd name="csX0" fmla="*/ 286681 w 701684"/>
              <a:gd name="csY0" fmla="*/ 0 h 198091"/>
              <a:gd name="csX1" fmla="*/ 701684 w 701684"/>
              <a:gd name="csY1" fmla="*/ 133883 h 198091"/>
              <a:gd name="csX2" fmla="*/ 669071 w 701684"/>
              <a:gd name="csY2" fmla="*/ 185997 h 198091"/>
              <a:gd name="csX3" fmla="*/ 648723 w 701684"/>
              <a:gd name="csY3" fmla="*/ 198091 h 198091"/>
              <a:gd name="csX4" fmla="*/ 0 w 701684"/>
              <a:gd name="csY4" fmla="*/ 198091 h 198091"/>
              <a:gd name="csX5" fmla="*/ 0 w 701684"/>
              <a:gd name="csY5" fmla="*/ 37411 h 198091"/>
              <a:gd name="csX6" fmla="*/ 54649 w 701684"/>
              <a:gd name="csY6" fmla="*/ 22865 h 198091"/>
              <a:gd name="csX7" fmla="*/ 286681 w 701684"/>
              <a:gd name="csY7" fmla="*/ 0 h 1980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01684" h="198091">
                <a:moveTo>
                  <a:pt x="286681" y="0"/>
                </a:moveTo>
                <a:cubicBezTo>
                  <a:pt x="515881" y="0"/>
                  <a:pt x="701684" y="59941"/>
                  <a:pt x="701684" y="133883"/>
                </a:cubicBezTo>
                <a:cubicBezTo>
                  <a:pt x="701684" y="152369"/>
                  <a:pt x="690072" y="169979"/>
                  <a:pt x="669071" y="185997"/>
                </a:cubicBezTo>
                <a:lnTo>
                  <a:pt x="648723" y="198091"/>
                </a:lnTo>
                <a:lnTo>
                  <a:pt x="0" y="198091"/>
                </a:lnTo>
                <a:lnTo>
                  <a:pt x="0" y="37411"/>
                </a:lnTo>
                <a:lnTo>
                  <a:pt x="54649" y="22865"/>
                </a:lnTo>
                <a:cubicBezTo>
                  <a:pt x="120884" y="8429"/>
                  <a:pt x="200731" y="0"/>
                  <a:pt x="286681" y="0"/>
                </a:cubicBezTo>
                <a:close/>
              </a:path>
            </a:pathLst>
          </a:custGeom>
          <a:solidFill>
            <a:schemeClr val="accent1">
              <a:alpha val="5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sp>
        <p:nvSpPr>
          <p:cNvPr id="12" name="Freeform: Shape 11">
            <a:extLst>
              <a:ext uri="{FF2B5EF4-FFF2-40B4-BE49-F238E27FC236}">
                <a16:creationId xmlns:a16="http://schemas.microsoft.com/office/drawing/2014/main" id="{1E973F98-8ED9-1B1D-4819-10B2F6464718}"/>
              </a:ext>
            </a:extLst>
          </p:cNvPr>
          <p:cNvSpPr/>
          <p:nvPr/>
        </p:nvSpPr>
        <p:spPr>
          <a:xfrm>
            <a:off x="11428575" y="4964044"/>
            <a:ext cx="763425" cy="470906"/>
          </a:xfrm>
          <a:custGeom>
            <a:avLst/>
            <a:gdLst>
              <a:gd name="csX0" fmla="*/ 743378 w 763425"/>
              <a:gd name="csY0" fmla="*/ 0 h 470906"/>
              <a:gd name="csX1" fmla="*/ 763425 w 763425"/>
              <a:gd name="csY1" fmla="*/ 640 h 470906"/>
              <a:gd name="csX2" fmla="*/ 763425 w 763425"/>
              <a:gd name="csY2" fmla="*/ 470266 h 470906"/>
              <a:gd name="csX3" fmla="*/ 743378 w 763425"/>
              <a:gd name="csY3" fmla="*/ 470906 h 470906"/>
              <a:gd name="csX4" fmla="*/ 0 w 763425"/>
              <a:gd name="csY4" fmla="*/ 235453 h 470906"/>
              <a:gd name="csX5" fmla="*/ 743378 w 763425"/>
              <a:gd name="csY5" fmla="*/ 0 h 470906"/>
            </a:gdLst>
            <a:ahLst/>
            <a:cxnLst>
              <a:cxn ang="0">
                <a:pos x="csX0" y="csY0"/>
              </a:cxn>
              <a:cxn ang="0">
                <a:pos x="csX1" y="csY1"/>
              </a:cxn>
              <a:cxn ang="0">
                <a:pos x="csX2" y="csY2"/>
              </a:cxn>
              <a:cxn ang="0">
                <a:pos x="csX3" y="csY3"/>
              </a:cxn>
              <a:cxn ang="0">
                <a:pos x="csX4" y="csY4"/>
              </a:cxn>
              <a:cxn ang="0">
                <a:pos x="csX5" y="csY5"/>
              </a:cxn>
            </a:cxnLst>
            <a:rect l="l" t="t" r="r" b="b"/>
            <a:pathLst>
              <a:path w="763425" h="470906">
                <a:moveTo>
                  <a:pt x="743378" y="0"/>
                </a:moveTo>
                <a:lnTo>
                  <a:pt x="763425" y="640"/>
                </a:lnTo>
                <a:lnTo>
                  <a:pt x="763425" y="470266"/>
                </a:lnTo>
                <a:lnTo>
                  <a:pt x="743378" y="470906"/>
                </a:lnTo>
                <a:cubicBezTo>
                  <a:pt x="332822" y="470906"/>
                  <a:pt x="0" y="365490"/>
                  <a:pt x="0" y="235453"/>
                </a:cubicBezTo>
                <a:cubicBezTo>
                  <a:pt x="0" y="105416"/>
                  <a:pt x="332822" y="0"/>
                  <a:pt x="743378" y="0"/>
                </a:cubicBezTo>
                <a:close/>
              </a:path>
            </a:pathLst>
          </a:custGeom>
          <a:solidFill>
            <a:schemeClr val="accent1">
              <a:alpha val="5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spcBef>
                <a:spcPts val="300"/>
              </a:spcBef>
              <a:spcAft>
                <a:spcPts val="300"/>
              </a:spcAft>
            </a:pPr>
            <a:endParaRPr lang="en-US" sz="1600" dirty="0" err="1">
              <a:solidFill>
                <a:schemeClr val="bg1"/>
              </a:solidFill>
            </a:endParaRPr>
          </a:p>
        </p:txBody>
      </p:sp>
      <p:pic>
        <p:nvPicPr>
          <p:cNvPr id="4" name="Graphic 3">
            <a:extLst>
              <a:ext uri="{FF2B5EF4-FFF2-40B4-BE49-F238E27FC236}">
                <a16:creationId xmlns:a16="http://schemas.microsoft.com/office/drawing/2014/main" id="{2FD2BC7C-CE50-1238-A887-E00980F2F44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696755" y="280647"/>
            <a:ext cx="941271" cy="437609"/>
          </a:xfrm>
          <a:prstGeom prst="rect">
            <a:avLst/>
          </a:prstGeom>
        </p:spPr>
      </p:pic>
      <p:sp>
        <p:nvSpPr>
          <p:cNvPr id="7" name="Slide Number Placeholder 6">
            <a:extLst>
              <a:ext uri="{FF2B5EF4-FFF2-40B4-BE49-F238E27FC236}">
                <a16:creationId xmlns:a16="http://schemas.microsoft.com/office/drawing/2014/main" id="{065651CD-E2C2-6F33-AE79-582DF23D516F}"/>
              </a:ext>
            </a:extLst>
          </p:cNvPr>
          <p:cNvSpPr>
            <a:spLocks noGrp="1"/>
          </p:cNvSpPr>
          <p:nvPr>
            <p:ph type="sldNum" sz="quarter" idx="19"/>
          </p:nvPr>
        </p:nvSpPr>
        <p:spPr/>
        <p:txBody>
          <a:bodyPr/>
          <a:lstStyle/>
          <a:p>
            <a:fld id="{06F2FA06-E1E0-41BE-9336-EB35A789C607}" type="slidenum">
              <a:rPr lang="en-GB" smtClean="0"/>
              <a:pPr/>
              <a:t>‹#›</a:t>
            </a:fld>
            <a:endParaRPr lang="en-GB"/>
          </a:p>
        </p:txBody>
      </p:sp>
      <p:sp>
        <p:nvSpPr>
          <p:cNvPr id="9" name="Footer Placeholder 8">
            <a:extLst>
              <a:ext uri="{FF2B5EF4-FFF2-40B4-BE49-F238E27FC236}">
                <a16:creationId xmlns:a16="http://schemas.microsoft.com/office/drawing/2014/main" id="{CB799839-9FDD-0C73-29A8-B0551C70FE46}"/>
              </a:ext>
            </a:extLst>
          </p:cNvPr>
          <p:cNvSpPr>
            <a:spLocks noGrp="1"/>
          </p:cNvSpPr>
          <p:nvPr>
            <p:ph type="ftr" sz="quarter" idx="20"/>
          </p:nvPr>
        </p:nvSpPr>
        <p:spPr/>
        <p:txBody>
          <a:bodyPr/>
          <a:lstStyle/>
          <a:p>
            <a:r>
              <a:rPr lang="en-US"/>
              <a:t>www.ecs.co.za</a:t>
            </a:r>
            <a:endParaRPr lang="en-GB" dirty="0"/>
          </a:p>
        </p:txBody>
      </p:sp>
      <p:sp>
        <p:nvSpPr>
          <p:cNvPr id="13" name="Text Placeholder 11">
            <a:extLst>
              <a:ext uri="{FF2B5EF4-FFF2-40B4-BE49-F238E27FC236}">
                <a16:creationId xmlns:a16="http://schemas.microsoft.com/office/drawing/2014/main" id="{6EFDBA72-512B-0EC7-8DA3-FC7B20B46CE3}"/>
              </a:ext>
            </a:extLst>
          </p:cNvPr>
          <p:cNvSpPr>
            <a:spLocks noGrp="1"/>
          </p:cNvSpPr>
          <p:nvPr>
            <p:ph type="body" sz="quarter" idx="21"/>
          </p:nvPr>
        </p:nvSpPr>
        <p:spPr>
          <a:xfrm>
            <a:off x="554736" y="1375596"/>
            <a:ext cx="7370064" cy="46442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1681735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Body-Scaffoldin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248168B-DBF5-2099-7A3C-5535C57294B5}"/>
              </a:ext>
            </a:extLst>
          </p:cNvPr>
          <p:cNvPicPr>
            <a:picLocks noChangeAspect="1"/>
          </p:cNvPicPr>
          <p:nvPr userDrawn="1"/>
        </p:nvPicPr>
        <p:blipFill>
          <a:blip r:embed="rId6">
            <a:duotone>
              <a:schemeClr val="accent3">
                <a:shade val="45000"/>
                <a:satMod val="135000"/>
              </a:schemeClr>
              <a:prstClr val="white"/>
            </a:duotone>
            <a:extLst>
              <a:ext uri="{28A0092B-C50C-407E-A947-70E740481C1C}">
                <a14:useLocalDpi xmlns:a14="http://schemas.microsoft.com/office/drawing/2010/main" val="0"/>
              </a:ext>
            </a:extLst>
          </a:blip>
          <a:srcRect l="41921" t="2214" r="26549" b="53036"/>
          <a:stretch>
            <a:fillRect/>
          </a:stretch>
        </p:blipFill>
        <p:spPr>
          <a:xfrm>
            <a:off x="8778240" y="0"/>
            <a:ext cx="3413760" cy="6852814"/>
          </a:xfrm>
          <a:prstGeom prst="rect">
            <a:avLst/>
          </a:prstGeom>
        </p:spPr>
      </p:pic>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7242808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13" imgH="416" progId="TCLayout.ActiveDocument.1">
                  <p:embed/>
                </p:oleObj>
              </mc:Choice>
              <mc:Fallback>
                <p:oleObj name="think-cell Slide" r:id="rId7"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2500" b="1" i="0" u="none" strike="noStrike" kern="1200" cap="none" spc="0" normalizeH="0" baseline="0" noProof="0" err="1">
              <a:ln>
                <a:noFill/>
              </a:ln>
              <a:solidFill>
                <a:srgbClr val="FFFFFF"/>
              </a:solidFill>
              <a:effectLst/>
              <a:uLnTx/>
              <a:uFillTx/>
              <a:latin typeface="Georgia" panose="02040502050405020303" pitchFamily="18" charset="0"/>
              <a:ea typeface="+mj-ea"/>
              <a:cs typeface="+mj-cs"/>
              <a:sym typeface="Georgia" panose="02040502050405020303" pitchFamily="18"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Source: …</a:t>
            </a:r>
          </a:p>
        </p:txBody>
      </p:sp>
      <p:sp>
        <p:nvSpPr>
          <p:cNvPr id="21" name="2. Slide Title">
            <a:extLst>
              <a:ext uri="{FF2B5EF4-FFF2-40B4-BE49-F238E27FC236}">
                <a16:creationId xmlns:a16="http://schemas.microsoft.com/office/drawing/2014/main" id="{37073CF3-4B2B-440D-B24E-174E36B7892F}"/>
              </a:ext>
            </a:extLst>
          </p:cNvPr>
          <p:cNvSpPr>
            <a:spLocks noGrp="1"/>
          </p:cNvSpPr>
          <p:nvPr>
            <p:ph type="title"/>
            <p:custDataLst>
              <p:tags r:id="rId4"/>
            </p:custDataLst>
          </p:nvPr>
        </p:nvSpPr>
        <p:spPr>
          <a:xfrm>
            <a:off x="554736" y="182372"/>
            <a:ext cx="7918704" cy="731520"/>
          </a:xfrm>
        </p:spPr>
        <p:txBody>
          <a:bodyPr vert="horz" rIns="0"/>
          <a:lstStyle/>
          <a:p>
            <a:r>
              <a:rPr lang="en-US"/>
              <a:t>Click to edit Master title style</a:t>
            </a:r>
            <a:endParaRPr lang="en-US" dirty="0"/>
          </a:p>
        </p:txBody>
      </p:sp>
      <p:sp>
        <p:nvSpPr>
          <p:cNvPr id="8" name="Oval 7">
            <a:extLst>
              <a:ext uri="{FF2B5EF4-FFF2-40B4-BE49-F238E27FC236}">
                <a16:creationId xmlns:a16="http://schemas.microsoft.com/office/drawing/2014/main" id="{29220EE9-1545-443E-0181-D676A395D0D2}"/>
              </a:ext>
            </a:extLst>
          </p:cNvPr>
          <p:cNvSpPr/>
          <p:nvPr/>
        </p:nvSpPr>
        <p:spPr>
          <a:xfrm>
            <a:off x="10124744" y="5546720"/>
            <a:ext cx="1852128" cy="586994"/>
          </a:xfrm>
          <a:prstGeom prst="ellipse">
            <a:avLst/>
          </a:prstGeom>
          <a:solidFill>
            <a:schemeClr val="accent1">
              <a:alpha val="5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sp>
        <p:nvSpPr>
          <p:cNvPr id="10" name="Freeform: Shape 9">
            <a:extLst>
              <a:ext uri="{FF2B5EF4-FFF2-40B4-BE49-F238E27FC236}">
                <a16:creationId xmlns:a16="http://schemas.microsoft.com/office/drawing/2014/main" id="{8C383750-5A37-AFFE-496C-24C486784A41}"/>
              </a:ext>
            </a:extLst>
          </p:cNvPr>
          <p:cNvSpPr/>
          <p:nvPr/>
        </p:nvSpPr>
        <p:spPr>
          <a:xfrm>
            <a:off x="8781416" y="6291138"/>
            <a:ext cx="2007957" cy="566862"/>
          </a:xfrm>
          <a:custGeom>
            <a:avLst/>
            <a:gdLst>
              <a:gd name="csX0" fmla="*/ 286681 w 701684"/>
              <a:gd name="csY0" fmla="*/ 0 h 198091"/>
              <a:gd name="csX1" fmla="*/ 701684 w 701684"/>
              <a:gd name="csY1" fmla="*/ 133883 h 198091"/>
              <a:gd name="csX2" fmla="*/ 669071 w 701684"/>
              <a:gd name="csY2" fmla="*/ 185997 h 198091"/>
              <a:gd name="csX3" fmla="*/ 648723 w 701684"/>
              <a:gd name="csY3" fmla="*/ 198091 h 198091"/>
              <a:gd name="csX4" fmla="*/ 0 w 701684"/>
              <a:gd name="csY4" fmla="*/ 198091 h 198091"/>
              <a:gd name="csX5" fmla="*/ 0 w 701684"/>
              <a:gd name="csY5" fmla="*/ 37411 h 198091"/>
              <a:gd name="csX6" fmla="*/ 54649 w 701684"/>
              <a:gd name="csY6" fmla="*/ 22865 h 198091"/>
              <a:gd name="csX7" fmla="*/ 286681 w 701684"/>
              <a:gd name="csY7" fmla="*/ 0 h 1980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01684" h="198091">
                <a:moveTo>
                  <a:pt x="286681" y="0"/>
                </a:moveTo>
                <a:cubicBezTo>
                  <a:pt x="515881" y="0"/>
                  <a:pt x="701684" y="59941"/>
                  <a:pt x="701684" y="133883"/>
                </a:cubicBezTo>
                <a:cubicBezTo>
                  <a:pt x="701684" y="152369"/>
                  <a:pt x="690072" y="169979"/>
                  <a:pt x="669071" y="185997"/>
                </a:cubicBezTo>
                <a:lnTo>
                  <a:pt x="648723" y="198091"/>
                </a:lnTo>
                <a:lnTo>
                  <a:pt x="0" y="198091"/>
                </a:lnTo>
                <a:lnTo>
                  <a:pt x="0" y="37411"/>
                </a:lnTo>
                <a:lnTo>
                  <a:pt x="54649" y="22865"/>
                </a:lnTo>
                <a:cubicBezTo>
                  <a:pt x="120884" y="8429"/>
                  <a:pt x="200731" y="0"/>
                  <a:pt x="286681" y="0"/>
                </a:cubicBezTo>
                <a:close/>
              </a:path>
            </a:pathLst>
          </a:custGeom>
          <a:solidFill>
            <a:schemeClr val="accent1">
              <a:alpha val="5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sp>
        <p:nvSpPr>
          <p:cNvPr id="12" name="Freeform: Shape 11">
            <a:extLst>
              <a:ext uri="{FF2B5EF4-FFF2-40B4-BE49-F238E27FC236}">
                <a16:creationId xmlns:a16="http://schemas.microsoft.com/office/drawing/2014/main" id="{1E973F98-8ED9-1B1D-4819-10B2F6464718}"/>
              </a:ext>
            </a:extLst>
          </p:cNvPr>
          <p:cNvSpPr/>
          <p:nvPr/>
        </p:nvSpPr>
        <p:spPr>
          <a:xfrm>
            <a:off x="11428575" y="4964044"/>
            <a:ext cx="763425" cy="470906"/>
          </a:xfrm>
          <a:custGeom>
            <a:avLst/>
            <a:gdLst>
              <a:gd name="csX0" fmla="*/ 743378 w 763425"/>
              <a:gd name="csY0" fmla="*/ 0 h 470906"/>
              <a:gd name="csX1" fmla="*/ 763425 w 763425"/>
              <a:gd name="csY1" fmla="*/ 640 h 470906"/>
              <a:gd name="csX2" fmla="*/ 763425 w 763425"/>
              <a:gd name="csY2" fmla="*/ 470266 h 470906"/>
              <a:gd name="csX3" fmla="*/ 743378 w 763425"/>
              <a:gd name="csY3" fmla="*/ 470906 h 470906"/>
              <a:gd name="csX4" fmla="*/ 0 w 763425"/>
              <a:gd name="csY4" fmla="*/ 235453 h 470906"/>
              <a:gd name="csX5" fmla="*/ 743378 w 763425"/>
              <a:gd name="csY5" fmla="*/ 0 h 470906"/>
            </a:gdLst>
            <a:ahLst/>
            <a:cxnLst>
              <a:cxn ang="0">
                <a:pos x="csX0" y="csY0"/>
              </a:cxn>
              <a:cxn ang="0">
                <a:pos x="csX1" y="csY1"/>
              </a:cxn>
              <a:cxn ang="0">
                <a:pos x="csX2" y="csY2"/>
              </a:cxn>
              <a:cxn ang="0">
                <a:pos x="csX3" y="csY3"/>
              </a:cxn>
              <a:cxn ang="0">
                <a:pos x="csX4" y="csY4"/>
              </a:cxn>
              <a:cxn ang="0">
                <a:pos x="csX5" y="csY5"/>
              </a:cxn>
            </a:cxnLst>
            <a:rect l="l" t="t" r="r" b="b"/>
            <a:pathLst>
              <a:path w="763425" h="470906">
                <a:moveTo>
                  <a:pt x="743378" y="0"/>
                </a:moveTo>
                <a:lnTo>
                  <a:pt x="763425" y="640"/>
                </a:lnTo>
                <a:lnTo>
                  <a:pt x="763425" y="470266"/>
                </a:lnTo>
                <a:lnTo>
                  <a:pt x="743378" y="470906"/>
                </a:lnTo>
                <a:cubicBezTo>
                  <a:pt x="332822" y="470906"/>
                  <a:pt x="0" y="365490"/>
                  <a:pt x="0" y="235453"/>
                </a:cubicBezTo>
                <a:cubicBezTo>
                  <a:pt x="0" y="105416"/>
                  <a:pt x="332822" y="0"/>
                  <a:pt x="743378" y="0"/>
                </a:cubicBezTo>
                <a:close/>
              </a:path>
            </a:pathLst>
          </a:custGeom>
          <a:solidFill>
            <a:schemeClr val="accent1">
              <a:alpha val="5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spcBef>
                <a:spcPts val="300"/>
              </a:spcBef>
              <a:spcAft>
                <a:spcPts val="300"/>
              </a:spcAft>
            </a:pPr>
            <a:endParaRPr lang="en-US" sz="1600" dirty="0" err="1">
              <a:solidFill>
                <a:schemeClr val="bg1"/>
              </a:solidFill>
            </a:endParaRPr>
          </a:p>
        </p:txBody>
      </p:sp>
      <p:pic>
        <p:nvPicPr>
          <p:cNvPr id="4" name="Graphic 3">
            <a:extLst>
              <a:ext uri="{FF2B5EF4-FFF2-40B4-BE49-F238E27FC236}">
                <a16:creationId xmlns:a16="http://schemas.microsoft.com/office/drawing/2014/main" id="{2FD2BC7C-CE50-1238-A887-E00980F2F44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696755" y="280647"/>
            <a:ext cx="941271" cy="437609"/>
          </a:xfrm>
          <a:prstGeom prst="rect">
            <a:avLst/>
          </a:prstGeom>
        </p:spPr>
      </p:pic>
      <p:sp>
        <p:nvSpPr>
          <p:cNvPr id="7" name="Slide Number Placeholder 6">
            <a:extLst>
              <a:ext uri="{FF2B5EF4-FFF2-40B4-BE49-F238E27FC236}">
                <a16:creationId xmlns:a16="http://schemas.microsoft.com/office/drawing/2014/main" id="{66770D88-815A-A485-6461-469FA7B5F86A}"/>
              </a:ext>
            </a:extLst>
          </p:cNvPr>
          <p:cNvSpPr>
            <a:spLocks noGrp="1"/>
          </p:cNvSpPr>
          <p:nvPr>
            <p:ph type="sldNum" sz="quarter" idx="19"/>
          </p:nvPr>
        </p:nvSpPr>
        <p:spPr/>
        <p:txBody>
          <a:bodyPr/>
          <a:lstStyle/>
          <a:p>
            <a:fld id="{06F2FA06-E1E0-41BE-9336-EB35A789C607}" type="slidenum">
              <a:rPr lang="en-GB" smtClean="0"/>
              <a:pPr/>
              <a:t>‹#›</a:t>
            </a:fld>
            <a:endParaRPr lang="en-GB"/>
          </a:p>
        </p:txBody>
      </p:sp>
      <p:sp>
        <p:nvSpPr>
          <p:cNvPr id="6" name="Footer Placeholder 5">
            <a:extLst>
              <a:ext uri="{FF2B5EF4-FFF2-40B4-BE49-F238E27FC236}">
                <a16:creationId xmlns:a16="http://schemas.microsoft.com/office/drawing/2014/main" id="{77141384-D373-7398-5A82-43DE0AEC82D1}"/>
              </a:ext>
            </a:extLst>
          </p:cNvPr>
          <p:cNvSpPr>
            <a:spLocks noGrp="1"/>
          </p:cNvSpPr>
          <p:nvPr>
            <p:ph type="ftr" sz="quarter" idx="20"/>
          </p:nvPr>
        </p:nvSpPr>
        <p:spPr/>
        <p:txBody>
          <a:bodyPr/>
          <a:lstStyle/>
          <a:p>
            <a:r>
              <a:rPr lang="en-US"/>
              <a:t>www.ecs.co.za</a:t>
            </a:r>
            <a:endParaRPr lang="en-GB" dirty="0"/>
          </a:p>
        </p:txBody>
      </p:sp>
      <p:sp>
        <p:nvSpPr>
          <p:cNvPr id="14" name="Text Placeholder 11">
            <a:extLst>
              <a:ext uri="{FF2B5EF4-FFF2-40B4-BE49-F238E27FC236}">
                <a16:creationId xmlns:a16="http://schemas.microsoft.com/office/drawing/2014/main" id="{D81340AF-6841-2A1F-F086-866869F7DED4}"/>
              </a:ext>
            </a:extLst>
          </p:cNvPr>
          <p:cNvSpPr>
            <a:spLocks noGrp="1"/>
          </p:cNvSpPr>
          <p:nvPr>
            <p:ph type="body" sz="quarter" idx="21"/>
          </p:nvPr>
        </p:nvSpPr>
        <p:spPr>
          <a:xfrm>
            <a:off x="554736" y="1375596"/>
            <a:ext cx="7370064" cy="46442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562109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4 Grey Bod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p:cNvGraphicFramePr>
          <p:nvPr>
            <p:custDataLst>
              <p:tags r:id="rId1"/>
            </p:custDataLst>
            <p:extLst>
              <p:ext uri="{D42A27DB-BD31-4B8C-83A1-F6EECF244321}">
                <p14:modId xmlns:p14="http://schemas.microsoft.com/office/powerpoint/2010/main" val="37077992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Light">
            <a:extLst>
              <a:ext uri="{FF2B5EF4-FFF2-40B4-BE49-F238E27FC236}">
                <a16:creationId xmlns:a16="http://schemas.microsoft.com/office/drawing/2014/main" id="{3FA229FA-A3E6-464F-8FAE-54175450EBEB}"/>
              </a:ext>
            </a:extLst>
          </p:cNvPr>
          <p:cNvSpPr/>
          <p:nvPr>
            <p:custDataLst>
              <p:tags r:id="rId3"/>
            </p:custDataLst>
          </p:nvPr>
        </p:nvSpPr>
        <p:spPr bwMode="ltGray">
          <a:xfrm>
            <a:off x="3413760" y="0"/>
            <a:ext cx="8778240"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4"/>
            </p:custDataLst>
          </p:nvPr>
        </p:nvSpPr>
        <p:spPr>
          <a:xfrm>
            <a:off x="554736" y="2744369"/>
            <a:ext cx="2514600" cy="769441"/>
          </a:xfrm>
        </p:spPr>
        <p:txBody>
          <a:bodyPr anchor="b">
            <a:noAutofit/>
          </a:bodyPr>
          <a:lstStyle>
            <a:lvl1pPr>
              <a:defRPr>
                <a:solidFill>
                  <a:schemeClr val="tx1"/>
                </a:solidFill>
              </a:defRPr>
            </a:lvl1pPr>
          </a:lstStyle>
          <a:p>
            <a:r>
              <a:rPr lang="en-US"/>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5"/>
            </p:custDataLst>
          </p:nvPr>
        </p:nvSpPr>
        <p:spPr>
          <a:xfrm>
            <a:off x="554736" y="3659644"/>
            <a:ext cx="2514600" cy="492443"/>
          </a:xfrm>
        </p:spPr>
        <p:txBody>
          <a:bodyPr wrap="square">
            <a:sp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pic>
        <p:nvPicPr>
          <p:cNvPr id="4" name="Graphic 3">
            <a:extLst>
              <a:ext uri="{FF2B5EF4-FFF2-40B4-BE49-F238E27FC236}">
                <a16:creationId xmlns:a16="http://schemas.microsoft.com/office/drawing/2014/main" id="{4ED93F50-14B5-E747-F32F-C8D231070B4D}"/>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0696755" y="280647"/>
            <a:ext cx="941271" cy="437609"/>
          </a:xfrm>
          <a:prstGeom prst="rect">
            <a:avLst/>
          </a:prstGeom>
        </p:spPr>
      </p:pic>
      <p:sp>
        <p:nvSpPr>
          <p:cNvPr id="5" name="Slide Number Placeholder 4">
            <a:extLst>
              <a:ext uri="{FF2B5EF4-FFF2-40B4-BE49-F238E27FC236}">
                <a16:creationId xmlns:a16="http://schemas.microsoft.com/office/drawing/2014/main" id="{698721EB-50CE-8F52-25A8-FDB878750298}"/>
              </a:ext>
            </a:extLst>
          </p:cNvPr>
          <p:cNvSpPr>
            <a:spLocks noGrp="1"/>
          </p:cNvSpPr>
          <p:nvPr>
            <p:ph type="sldNum" sz="quarter" idx="19"/>
          </p:nvPr>
        </p:nvSpPr>
        <p:spPr/>
        <p:txBody>
          <a:bodyPr/>
          <a:lstStyle/>
          <a:p>
            <a:fld id="{06F2FA06-E1E0-41BE-9336-EB35A789C607}" type="slidenum">
              <a:rPr lang="en-GB" smtClean="0"/>
              <a:pPr/>
              <a:t>‹#›</a:t>
            </a:fld>
            <a:endParaRPr lang="en-GB"/>
          </a:p>
        </p:txBody>
      </p:sp>
      <p:sp>
        <p:nvSpPr>
          <p:cNvPr id="8" name="Footer Placeholder 7">
            <a:extLst>
              <a:ext uri="{FF2B5EF4-FFF2-40B4-BE49-F238E27FC236}">
                <a16:creationId xmlns:a16="http://schemas.microsoft.com/office/drawing/2014/main" id="{764DF520-324B-2036-4FFB-37B8B96ED36E}"/>
              </a:ext>
            </a:extLst>
          </p:cNvPr>
          <p:cNvSpPr>
            <a:spLocks noGrp="1"/>
          </p:cNvSpPr>
          <p:nvPr>
            <p:ph type="ftr" sz="quarter" idx="20"/>
          </p:nvPr>
        </p:nvSpPr>
        <p:spPr/>
        <p:txBody>
          <a:bodyPr/>
          <a:lstStyle/>
          <a:p>
            <a:r>
              <a:rPr lang="en-US"/>
              <a:t>www.ecs.co.za</a:t>
            </a:r>
            <a:endParaRPr lang="en-GB" dirty="0"/>
          </a:p>
        </p:txBody>
      </p:sp>
      <p:sp>
        <p:nvSpPr>
          <p:cNvPr id="7" name="Content Placeholder 7">
            <a:extLst>
              <a:ext uri="{FF2B5EF4-FFF2-40B4-BE49-F238E27FC236}">
                <a16:creationId xmlns:a16="http://schemas.microsoft.com/office/drawing/2014/main" id="{C9499ADC-C7D0-11DD-DB69-52673F0EBEC2}"/>
              </a:ext>
            </a:extLst>
          </p:cNvPr>
          <p:cNvSpPr>
            <a:spLocks noGrp="1"/>
          </p:cNvSpPr>
          <p:nvPr>
            <p:ph sz="quarter" idx="22"/>
          </p:nvPr>
        </p:nvSpPr>
        <p:spPr>
          <a:xfrm>
            <a:off x="4038600" y="1143000"/>
            <a:ext cx="7315200" cy="48006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111604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3 Grey Bod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p:cNvGraphicFramePr>
          <p:nvPr>
            <p:custDataLst>
              <p:tags r:id="rId1"/>
            </p:custDataLst>
            <p:extLst>
              <p:ext uri="{D42A27DB-BD31-4B8C-83A1-F6EECF244321}">
                <p14:modId xmlns:p14="http://schemas.microsoft.com/office/powerpoint/2010/main" val="23155183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2D2E0F6-5BB5-47A0-8E4A-CD4E6673B199}"/>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Light">
            <a:extLst>
              <a:ext uri="{FF2B5EF4-FFF2-40B4-BE49-F238E27FC236}">
                <a16:creationId xmlns:a16="http://schemas.microsoft.com/office/drawing/2014/main" id="{3FA229FA-A3E6-464F-8FAE-54175450EBEB}"/>
              </a:ext>
            </a:extLst>
          </p:cNvPr>
          <p:cNvSpPr/>
          <p:nvPr>
            <p:custDataLst>
              <p:tags r:id="rId3"/>
            </p:custDataLst>
          </p:nvPr>
        </p:nvSpPr>
        <p:spPr bwMode="ltGray">
          <a:xfrm>
            <a:off x="4364736" y="0"/>
            <a:ext cx="7827264"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4"/>
            </p:custDataLst>
          </p:nvPr>
        </p:nvSpPr>
        <p:spPr>
          <a:xfrm>
            <a:off x="554736" y="2744369"/>
            <a:ext cx="3465576" cy="769441"/>
          </a:xfrm>
          <a:prstGeom prst="rect">
            <a:avLst/>
          </a:prstGeom>
        </p:spPr>
        <p:txBody>
          <a:bodyPr wrap="square" anchor="b">
            <a:noAutofit/>
          </a:bodyPr>
          <a:lstStyle>
            <a:lvl1pPr algn="l">
              <a:defRPr>
                <a:solidFill>
                  <a:schemeClr val="tx1"/>
                </a:solidFill>
              </a:defRPr>
            </a:lvl1pPr>
          </a:lstStyle>
          <a:p>
            <a:r>
              <a:rPr lang="en-US"/>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5"/>
            </p:custDataLst>
          </p:nvPr>
        </p:nvSpPr>
        <p:spPr>
          <a:xfrm>
            <a:off x="554735" y="3659644"/>
            <a:ext cx="3465575" cy="246221"/>
          </a:xfrm>
        </p:spPr>
        <p:txBody>
          <a:bodyPr wrap="square">
            <a:sp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p:nvPr>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1ADFA379-EDDB-4C62-A3BB-AC227312C688}"/>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pic>
        <p:nvPicPr>
          <p:cNvPr id="4" name="Graphic 3">
            <a:extLst>
              <a:ext uri="{FF2B5EF4-FFF2-40B4-BE49-F238E27FC236}">
                <a16:creationId xmlns:a16="http://schemas.microsoft.com/office/drawing/2014/main" id="{5BFA5A33-5F02-493D-0F11-BA8FD360B1B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0696755" y="280647"/>
            <a:ext cx="941271" cy="437609"/>
          </a:xfrm>
          <a:prstGeom prst="rect">
            <a:avLst/>
          </a:prstGeom>
        </p:spPr>
      </p:pic>
      <p:sp>
        <p:nvSpPr>
          <p:cNvPr id="7" name="Slide Number Placeholder 6">
            <a:extLst>
              <a:ext uri="{FF2B5EF4-FFF2-40B4-BE49-F238E27FC236}">
                <a16:creationId xmlns:a16="http://schemas.microsoft.com/office/drawing/2014/main" id="{938BCC90-0FC5-F282-E74E-3321AD457559}"/>
              </a:ext>
            </a:extLst>
          </p:cNvPr>
          <p:cNvSpPr>
            <a:spLocks noGrp="1"/>
          </p:cNvSpPr>
          <p:nvPr>
            <p:ph type="sldNum" sz="quarter" idx="19"/>
          </p:nvPr>
        </p:nvSpPr>
        <p:spPr/>
        <p:txBody>
          <a:bodyPr/>
          <a:lstStyle/>
          <a:p>
            <a:fld id="{06F2FA06-E1E0-41BE-9336-EB35A789C607}" type="slidenum">
              <a:rPr lang="en-GB" smtClean="0"/>
              <a:pPr/>
              <a:t>‹#›</a:t>
            </a:fld>
            <a:endParaRPr lang="en-GB"/>
          </a:p>
        </p:txBody>
      </p:sp>
      <p:sp>
        <p:nvSpPr>
          <p:cNvPr id="8" name="Footer Placeholder 7">
            <a:extLst>
              <a:ext uri="{FF2B5EF4-FFF2-40B4-BE49-F238E27FC236}">
                <a16:creationId xmlns:a16="http://schemas.microsoft.com/office/drawing/2014/main" id="{4A68A48B-3E9C-2BF3-AAFA-23EDC12E944A}"/>
              </a:ext>
            </a:extLst>
          </p:cNvPr>
          <p:cNvSpPr>
            <a:spLocks noGrp="1"/>
          </p:cNvSpPr>
          <p:nvPr>
            <p:ph type="ftr" sz="quarter" idx="20"/>
          </p:nvPr>
        </p:nvSpPr>
        <p:spPr/>
        <p:txBody>
          <a:bodyPr/>
          <a:lstStyle/>
          <a:p>
            <a:r>
              <a:rPr lang="en-US"/>
              <a:t>www.ecs.co.za</a:t>
            </a:r>
            <a:endParaRPr lang="en-GB" dirty="0"/>
          </a:p>
        </p:txBody>
      </p:sp>
      <p:sp>
        <p:nvSpPr>
          <p:cNvPr id="5" name="Content Placeholder 7">
            <a:extLst>
              <a:ext uri="{FF2B5EF4-FFF2-40B4-BE49-F238E27FC236}">
                <a16:creationId xmlns:a16="http://schemas.microsoft.com/office/drawing/2014/main" id="{57C39109-6FF5-4B43-B91F-98F04FD6A3B3}"/>
              </a:ext>
            </a:extLst>
          </p:cNvPr>
          <p:cNvSpPr>
            <a:spLocks noGrp="1"/>
          </p:cNvSpPr>
          <p:nvPr>
            <p:ph sz="quarter" idx="22"/>
          </p:nvPr>
        </p:nvSpPr>
        <p:spPr>
          <a:xfrm>
            <a:off x="4724400" y="1143000"/>
            <a:ext cx="6858000" cy="48006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6449959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2 Grey Bod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p:custDataLst>
              <p:tags r:id="rId3"/>
            </p:custDataLst>
          </p:nvPr>
        </p:nvSpPr>
        <p:spPr bwMode="ltGray">
          <a:xfrm>
            <a:off x="6092952" y="0"/>
            <a:ext cx="6099048"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6"/>
            </p:custDataLst>
          </p:nvPr>
        </p:nvSpPr>
        <p:spPr>
          <a:xfrm>
            <a:off x="554736" y="182372"/>
            <a:ext cx="5065776" cy="731520"/>
          </a:xfrm>
        </p:spPr>
        <p:txBody>
          <a:bodyPr/>
          <a:lstStyle/>
          <a:p>
            <a:r>
              <a:rPr lang="en-US"/>
              <a:t>Click to edit Master title style</a:t>
            </a:r>
          </a:p>
        </p:txBody>
      </p:sp>
      <p:pic>
        <p:nvPicPr>
          <p:cNvPr id="4" name="Graphic 3">
            <a:extLst>
              <a:ext uri="{FF2B5EF4-FFF2-40B4-BE49-F238E27FC236}">
                <a16:creationId xmlns:a16="http://schemas.microsoft.com/office/drawing/2014/main" id="{4ED7A928-683D-3F7D-F405-C9AF25E85162}"/>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696755" y="280647"/>
            <a:ext cx="941271" cy="437609"/>
          </a:xfrm>
          <a:prstGeom prst="rect">
            <a:avLst/>
          </a:prstGeom>
        </p:spPr>
      </p:pic>
      <p:sp>
        <p:nvSpPr>
          <p:cNvPr id="6" name="Slide Number Placeholder 5">
            <a:extLst>
              <a:ext uri="{FF2B5EF4-FFF2-40B4-BE49-F238E27FC236}">
                <a16:creationId xmlns:a16="http://schemas.microsoft.com/office/drawing/2014/main" id="{02746A51-C0E9-44A0-4920-74F4B8413935}"/>
              </a:ext>
            </a:extLst>
          </p:cNvPr>
          <p:cNvSpPr>
            <a:spLocks noGrp="1"/>
          </p:cNvSpPr>
          <p:nvPr>
            <p:ph type="sldNum" sz="quarter" idx="19"/>
          </p:nvPr>
        </p:nvSpPr>
        <p:spPr/>
        <p:txBody>
          <a:bodyPr/>
          <a:lstStyle/>
          <a:p>
            <a:fld id="{06F2FA06-E1E0-41BE-9336-EB35A789C607}" type="slidenum">
              <a:rPr lang="en-GB" smtClean="0"/>
              <a:pPr/>
              <a:t>‹#›</a:t>
            </a:fld>
            <a:endParaRPr lang="en-GB"/>
          </a:p>
        </p:txBody>
      </p:sp>
      <p:sp>
        <p:nvSpPr>
          <p:cNvPr id="8" name="Footer Placeholder 7">
            <a:extLst>
              <a:ext uri="{FF2B5EF4-FFF2-40B4-BE49-F238E27FC236}">
                <a16:creationId xmlns:a16="http://schemas.microsoft.com/office/drawing/2014/main" id="{2F80F3DD-9F17-EEE0-167C-D00D2FF43AC2}"/>
              </a:ext>
            </a:extLst>
          </p:cNvPr>
          <p:cNvSpPr>
            <a:spLocks noGrp="1"/>
          </p:cNvSpPr>
          <p:nvPr>
            <p:ph type="ftr" sz="quarter" idx="20"/>
          </p:nvPr>
        </p:nvSpPr>
        <p:spPr/>
        <p:txBody>
          <a:bodyPr/>
          <a:lstStyle/>
          <a:p>
            <a:r>
              <a:rPr lang="en-US"/>
              <a:t>www.ecs.co.za</a:t>
            </a:r>
            <a:endParaRPr lang="en-GB" dirty="0"/>
          </a:p>
        </p:txBody>
      </p:sp>
      <p:sp>
        <p:nvSpPr>
          <p:cNvPr id="9" name="Text Placeholder 11">
            <a:extLst>
              <a:ext uri="{FF2B5EF4-FFF2-40B4-BE49-F238E27FC236}">
                <a16:creationId xmlns:a16="http://schemas.microsoft.com/office/drawing/2014/main" id="{6EA00070-1D4C-6454-74D9-03AB001892DA}"/>
              </a:ext>
            </a:extLst>
          </p:cNvPr>
          <p:cNvSpPr>
            <a:spLocks noGrp="1"/>
          </p:cNvSpPr>
          <p:nvPr>
            <p:ph type="body" sz="quarter" idx="21"/>
          </p:nvPr>
        </p:nvSpPr>
        <p:spPr>
          <a:xfrm>
            <a:off x="554736" y="1375596"/>
            <a:ext cx="5065776" cy="46442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Content Placeholder 7">
            <a:extLst>
              <a:ext uri="{FF2B5EF4-FFF2-40B4-BE49-F238E27FC236}">
                <a16:creationId xmlns:a16="http://schemas.microsoft.com/office/drawing/2014/main" id="{4DAC14C4-CB5B-3EAD-FC48-9406EEFF3C00}"/>
              </a:ext>
            </a:extLst>
          </p:cNvPr>
          <p:cNvSpPr>
            <a:spLocks noGrp="1"/>
          </p:cNvSpPr>
          <p:nvPr>
            <p:ph sz="quarter" idx="22"/>
          </p:nvPr>
        </p:nvSpPr>
        <p:spPr>
          <a:xfrm>
            <a:off x="6400800" y="1371600"/>
            <a:ext cx="5410200" cy="48006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7190001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2/3 Grey Bod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p:cNvGraphicFramePr>
          <p:nvPr>
            <p:custDataLst>
              <p:tags r:id="rId1"/>
            </p:custDataLst>
            <p:extLst>
              <p:ext uri="{D42A27DB-BD31-4B8C-83A1-F6EECF244321}">
                <p14:modId xmlns:p14="http://schemas.microsoft.com/office/powerpoint/2010/main" val="19312443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72" imgH="588" progId="TCLayout.ActiveDocument.1">
                  <p:embed/>
                </p:oleObj>
              </mc:Choice>
              <mc:Fallback>
                <p:oleObj name="think-cell Slide" r:id="rId8"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8F8ABD0-305F-4DFC-AC60-1FB7BB16830A}"/>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p:custDataLst>
              <p:tags r:id="rId3"/>
            </p:custDataLst>
          </p:nvPr>
        </p:nvSpPr>
        <p:spPr bwMode="ltGray">
          <a:xfrm>
            <a:off x="7830312" y="0"/>
            <a:ext cx="4361688"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
        <p:nvSpPr>
          <p:cNvPr id="21" name="5. Source" hidden="1">
            <a:extLst>
              <a:ext uri="{FF2B5EF4-FFF2-40B4-BE49-F238E27FC236}">
                <a16:creationId xmlns:a16="http://schemas.microsoft.com/office/drawing/2014/main" id="{F25A304F-F50E-4F96-991D-CFEB07060178}"/>
              </a:ext>
            </a:extLst>
          </p:cNvPr>
          <p:cNvSpPr txBox="1"/>
          <p:nvPr>
            <p:custDataLst>
              <p:tags r:id="rId4"/>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5" name="2. Slide Title">
            <a:extLst>
              <a:ext uri="{FF2B5EF4-FFF2-40B4-BE49-F238E27FC236}">
                <a16:creationId xmlns:a16="http://schemas.microsoft.com/office/drawing/2014/main" id="{AA4BE143-5F32-4F04-B536-5DD597732824}"/>
              </a:ext>
            </a:extLst>
          </p:cNvPr>
          <p:cNvSpPr>
            <a:spLocks noGrp="1"/>
          </p:cNvSpPr>
          <p:nvPr>
            <p:ph type="title"/>
            <p:custDataLst>
              <p:tags r:id="rId5"/>
            </p:custDataLst>
          </p:nvPr>
        </p:nvSpPr>
        <p:spPr>
          <a:xfrm>
            <a:off x="554736" y="182372"/>
            <a:ext cx="6967728" cy="731520"/>
          </a:xfrm>
        </p:spPr>
        <p:txBody>
          <a:bodyPr/>
          <a:lstStyle/>
          <a:p>
            <a:r>
              <a:rPr lang="en-US"/>
              <a:t>Click to edit Master title style</a:t>
            </a:r>
          </a:p>
        </p:txBody>
      </p:sp>
      <p:sp>
        <p:nvSpPr>
          <p:cNvPr id="19" name="1. On-page tracker">
            <a:extLst>
              <a:ext uri="{FF2B5EF4-FFF2-40B4-BE49-F238E27FC236}">
                <a16:creationId xmlns:a16="http://schemas.microsoft.com/office/drawing/2014/main" id="{288125BB-6CB4-4B7C-8E2B-CB1912430A39}"/>
              </a:ext>
            </a:extLst>
          </p:cNvPr>
          <p:cNvSpPr>
            <a:spLocks noGrp="1"/>
          </p:cNvSpPr>
          <p:nvPr>
            <p:ph type="body" sz="quarter" idx="18" hasCustomPrompt="1"/>
            <p:custDataLst>
              <p:tags r:id="rId6"/>
            </p:custDataLst>
          </p:nvPr>
        </p:nvSpPr>
        <p:spPr>
          <a:xfrm>
            <a:off x="8173370" y="78768"/>
            <a:ext cx="3466941" cy="123111"/>
          </a:xfrm>
        </p:spPr>
        <p:txBody>
          <a:bodyPr wrap="square" anchor="ctr" anchorCtr="0">
            <a:spAutoFit/>
          </a:bodyPr>
          <a:lstStyle>
            <a:lvl1pPr algn="r">
              <a:defRPr sz="800">
                <a:latin typeface="+mn-lt"/>
              </a:defRPr>
            </a:lvl1pPr>
          </a:lstStyle>
          <a:p>
            <a:pPr lvl="0"/>
            <a:r>
              <a:rPr lang="en-US"/>
              <a:t>Chapter › Topic</a:t>
            </a:r>
          </a:p>
        </p:txBody>
      </p:sp>
      <p:pic>
        <p:nvPicPr>
          <p:cNvPr id="4" name="Graphic 3">
            <a:extLst>
              <a:ext uri="{FF2B5EF4-FFF2-40B4-BE49-F238E27FC236}">
                <a16:creationId xmlns:a16="http://schemas.microsoft.com/office/drawing/2014/main" id="{36DDAB92-F347-EF12-CDCB-69DF0057432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696755" y="280647"/>
            <a:ext cx="941271" cy="437609"/>
          </a:xfrm>
          <a:prstGeom prst="rect">
            <a:avLst/>
          </a:prstGeom>
        </p:spPr>
      </p:pic>
      <p:sp>
        <p:nvSpPr>
          <p:cNvPr id="5" name="Slide Number Placeholder 4">
            <a:extLst>
              <a:ext uri="{FF2B5EF4-FFF2-40B4-BE49-F238E27FC236}">
                <a16:creationId xmlns:a16="http://schemas.microsoft.com/office/drawing/2014/main" id="{F2EDEA89-5017-E2EC-6E45-D11390A2EACD}"/>
              </a:ext>
            </a:extLst>
          </p:cNvPr>
          <p:cNvSpPr>
            <a:spLocks noGrp="1"/>
          </p:cNvSpPr>
          <p:nvPr>
            <p:ph type="sldNum" sz="quarter" idx="20"/>
          </p:nvPr>
        </p:nvSpPr>
        <p:spPr/>
        <p:txBody>
          <a:bodyPr/>
          <a:lstStyle/>
          <a:p>
            <a:fld id="{06F2FA06-E1E0-41BE-9336-EB35A789C607}" type="slidenum">
              <a:rPr lang="en-GB" smtClean="0"/>
              <a:pPr/>
              <a:t>‹#›</a:t>
            </a:fld>
            <a:endParaRPr lang="en-GB"/>
          </a:p>
        </p:txBody>
      </p:sp>
      <p:sp>
        <p:nvSpPr>
          <p:cNvPr id="6" name="Footer Placeholder 5">
            <a:extLst>
              <a:ext uri="{FF2B5EF4-FFF2-40B4-BE49-F238E27FC236}">
                <a16:creationId xmlns:a16="http://schemas.microsoft.com/office/drawing/2014/main" id="{E2E507EB-8D2B-62AE-3C3E-271BE2C21AA8}"/>
              </a:ext>
            </a:extLst>
          </p:cNvPr>
          <p:cNvSpPr>
            <a:spLocks noGrp="1"/>
          </p:cNvSpPr>
          <p:nvPr>
            <p:ph type="ftr" sz="quarter" idx="21"/>
          </p:nvPr>
        </p:nvSpPr>
        <p:spPr/>
        <p:txBody>
          <a:bodyPr/>
          <a:lstStyle/>
          <a:p>
            <a:r>
              <a:rPr lang="en-US"/>
              <a:t>www.ecs.co.za</a:t>
            </a:r>
            <a:endParaRPr lang="en-GB" dirty="0"/>
          </a:p>
        </p:txBody>
      </p:sp>
      <p:sp>
        <p:nvSpPr>
          <p:cNvPr id="9" name="Text Placeholder 11">
            <a:extLst>
              <a:ext uri="{FF2B5EF4-FFF2-40B4-BE49-F238E27FC236}">
                <a16:creationId xmlns:a16="http://schemas.microsoft.com/office/drawing/2014/main" id="{FFB4A83C-76F8-F43F-03DF-850B033D86DC}"/>
              </a:ext>
            </a:extLst>
          </p:cNvPr>
          <p:cNvSpPr>
            <a:spLocks noGrp="1"/>
          </p:cNvSpPr>
          <p:nvPr>
            <p:ph type="body" sz="quarter" idx="22"/>
          </p:nvPr>
        </p:nvSpPr>
        <p:spPr>
          <a:xfrm>
            <a:off x="554736" y="1375596"/>
            <a:ext cx="7022592" cy="46442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Content Placeholder 7">
            <a:extLst>
              <a:ext uri="{FF2B5EF4-FFF2-40B4-BE49-F238E27FC236}">
                <a16:creationId xmlns:a16="http://schemas.microsoft.com/office/drawing/2014/main" id="{C7FBBE8C-8329-43EB-AE68-B573A5BB5E20}"/>
              </a:ext>
            </a:extLst>
          </p:cNvPr>
          <p:cNvSpPr>
            <a:spLocks noGrp="1"/>
          </p:cNvSpPr>
          <p:nvPr>
            <p:ph sz="quarter" idx="23"/>
          </p:nvPr>
        </p:nvSpPr>
        <p:spPr>
          <a:xfrm>
            <a:off x="8153400" y="1371600"/>
            <a:ext cx="3657600" cy="48006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332310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3/4 Grey Bod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16023464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2500" b="1" i="0" u="none" strike="noStrike" kern="1200" cap="none" spc="0" normalizeH="0" baseline="0" noProof="0" err="1">
              <a:ln>
                <a:noFill/>
              </a:ln>
              <a:solidFill>
                <a:srgbClr val="FFFFFF"/>
              </a:solidFill>
              <a:effectLst/>
              <a:uLnTx/>
              <a:uFillTx/>
              <a:latin typeface="Georgia" panose="02040502050405020303" pitchFamily="18" charset="0"/>
              <a:ea typeface="+mj-ea"/>
              <a:cs typeface="+mj-cs"/>
              <a:sym typeface="Georgia" panose="02040502050405020303" pitchFamily="18" charset="0"/>
            </a:endParaRPr>
          </a:p>
        </p:txBody>
      </p:sp>
      <p:sp>
        <p:nvSpPr>
          <p:cNvPr id="23" name="RectangleLight">
            <a:extLst>
              <a:ext uri="{FF2B5EF4-FFF2-40B4-BE49-F238E27FC236}">
                <a16:creationId xmlns:a16="http://schemas.microsoft.com/office/drawing/2014/main" id="{A80E2F68-4ED6-42EF-9858-2FE4B1382825}"/>
              </a:ext>
            </a:extLst>
          </p:cNvPr>
          <p:cNvSpPr/>
          <p:nvPr>
            <p:custDataLst>
              <p:tags r:id="rId3"/>
            </p:custDataLst>
          </p:nvPr>
        </p:nvSpPr>
        <p:spPr bwMode="ltGray">
          <a:xfrm>
            <a:off x="8781416" y="0"/>
            <a:ext cx="3410584" cy="6858000"/>
          </a:xfrm>
          <a:prstGeom prst="rect">
            <a:avLst/>
          </a:prstGeom>
          <a:solidFill>
            <a:srgbClr val="E6E6E6"/>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F0F0"/>
              </a:solidFill>
              <a:effectLst/>
              <a:uLnTx/>
              <a:uFillTx/>
              <a:latin typeface="Arial" panose="020B0604020202020204" pitchFamily="34" charset="0"/>
              <a:ea typeface="+mn-ea"/>
              <a:cs typeface="+mn-cs"/>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Source: …</a:t>
            </a:r>
          </a:p>
        </p:txBody>
      </p:sp>
      <p:sp>
        <p:nvSpPr>
          <p:cNvPr id="20" name="1. On-page tracker">
            <a:extLst>
              <a:ext uri="{FF2B5EF4-FFF2-40B4-BE49-F238E27FC236}">
                <a16:creationId xmlns:a16="http://schemas.microsoft.com/office/drawing/2014/main" id="{CA286AFC-8B29-4E70-86B3-6C866D5BEC95}"/>
              </a:ext>
            </a:extLst>
          </p:cNvPr>
          <p:cNvSpPr>
            <a:spLocks noGrp="1"/>
          </p:cNvSpPr>
          <p:nvPr>
            <p:ph type="body" sz="quarter" idx="17" hasCustomPrompt="1"/>
            <p:custDataLst>
              <p:tags r:id="rId5"/>
            </p:custDataLst>
          </p:nvPr>
        </p:nvSpPr>
        <p:spPr>
          <a:xfrm>
            <a:off x="9119860" y="78768"/>
            <a:ext cx="2520451" cy="123111"/>
          </a:xfrm>
        </p:spPr>
        <p:txBody>
          <a:bodyPr wrap="square" anchor="ctr" anchorCtr="0">
            <a:spAutoFit/>
          </a:bodyPr>
          <a:lstStyle>
            <a:lvl1pPr algn="r">
              <a:defRPr sz="800">
                <a:latin typeface="+mn-lt"/>
              </a:defRPr>
            </a:lvl1pPr>
          </a:lstStyle>
          <a:p>
            <a:pPr lvl="0"/>
            <a:r>
              <a:rPr lang="en-US"/>
              <a:t>Chapter › Topic</a:t>
            </a:r>
          </a:p>
        </p:txBody>
      </p:sp>
      <p:sp>
        <p:nvSpPr>
          <p:cNvPr id="21" name="2. Slide Title">
            <a:extLst>
              <a:ext uri="{FF2B5EF4-FFF2-40B4-BE49-F238E27FC236}">
                <a16:creationId xmlns:a16="http://schemas.microsoft.com/office/drawing/2014/main" id="{37073CF3-4B2B-440D-B24E-174E36B7892F}"/>
              </a:ext>
            </a:extLst>
          </p:cNvPr>
          <p:cNvSpPr>
            <a:spLocks noGrp="1"/>
          </p:cNvSpPr>
          <p:nvPr>
            <p:ph type="title"/>
            <p:custDataLst>
              <p:tags r:id="rId6"/>
            </p:custDataLst>
          </p:nvPr>
        </p:nvSpPr>
        <p:spPr>
          <a:xfrm>
            <a:off x="554736" y="182372"/>
            <a:ext cx="7918704" cy="731520"/>
          </a:xfrm>
        </p:spPr>
        <p:txBody>
          <a:bodyPr/>
          <a:lstStyle/>
          <a:p>
            <a:r>
              <a:rPr lang="en-US"/>
              <a:t>Click to edit Master title style</a:t>
            </a:r>
            <a:endParaRPr lang="en-US" dirty="0"/>
          </a:p>
        </p:txBody>
      </p:sp>
      <p:pic>
        <p:nvPicPr>
          <p:cNvPr id="4" name="Graphic 3">
            <a:extLst>
              <a:ext uri="{FF2B5EF4-FFF2-40B4-BE49-F238E27FC236}">
                <a16:creationId xmlns:a16="http://schemas.microsoft.com/office/drawing/2014/main" id="{A85E5311-4152-607B-4A33-29C749398399}"/>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0696755" y="280647"/>
            <a:ext cx="941271" cy="437609"/>
          </a:xfrm>
          <a:prstGeom prst="rect">
            <a:avLst/>
          </a:prstGeom>
        </p:spPr>
      </p:pic>
      <p:graphicFrame>
        <p:nvGraphicFramePr>
          <p:cNvPr id="5" name="Object 4" hidden="1">
            <a:extLst>
              <a:ext uri="{FF2B5EF4-FFF2-40B4-BE49-F238E27FC236}">
                <a16:creationId xmlns:a16="http://schemas.microsoft.com/office/drawing/2014/main" id="{4A7B6A9A-8F0A-C98C-FE14-9FF49AB5C81A}"/>
              </a:ext>
            </a:extLst>
          </p:cNvPr>
          <p:cNvGraphicFramePr>
            <a:graphicFrameLocks noChangeAspect="1"/>
          </p:cNvGraphicFramePr>
          <p:nvPr>
            <p:custDataLst>
              <p:tags r:id="rId7"/>
            </p:custData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11" imgW="413" imgH="416" progId="TCLayout.ActiveDocument.1">
                  <p:embed/>
                </p:oleObj>
              </mc:Choice>
              <mc:Fallback>
                <p:oleObj name="think-cell Slide" r:id="rId11" imgW="413" imgH="416" progId="TCLayout.ActiveDocument.1">
                  <p:embed/>
                  <p:pic>
                    <p:nvPicPr>
                      <p:cNvPr id="5" name="Object 4" hidden="1">
                        <a:extLst>
                          <a:ext uri="{FF2B5EF4-FFF2-40B4-BE49-F238E27FC236}">
                            <a16:creationId xmlns:a16="http://schemas.microsoft.com/office/drawing/2014/main" id="{4A7B6A9A-8F0A-C98C-FE14-9FF49AB5C81A}"/>
                          </a:ext>
                        </a:extLst>
                      </p:cNvPr>
                      <p:cNvPicPr/>
                      <p:nvPr/>
                    </p:nvPicPr>
                    <p:blipFill>
                      <a:blip r:embed="rId12"/>
                      <a:stretch>
                        <a:fillRect/>
                      </a:stretch>
                    </p:blipFill>
                    <p:spPr>
                      <a:xfrm>
                        <a:off x="1589"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C94EA606-6680-8ED1-EBCF-79F665C9499A}"/>
              </a:ext>
            </a:extLst>
          </p:cNvPr>
          <p:cNvSpPr/>
          <p:nvPr>
            <p:custDataLst>
              <p:tags r:id="rId8"/>
            </p:custDataLst>
          </p:nvPr>
        </p:nvSpPr>
        <p:spPr>
          <a:xfrm>
            <a:off x="1" y="0"/>
            <a:ext cx="158751"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685800" rtl="0" eaLnBrk="1" fontAlgn="auto" latinLnBrk="0" hangingPunct="1">
              <a:lnSpc>
                <a:spcPct val="100000"/>
              </a:lnSpc>
              <a:spcBef>
                <a:spcPct val="0"/>
              </a:spcBef>
              <a:spcAft>
                <a:spcPct val="0"/>
              </a:spcAft>
              <a:buClrTx/>
              <a:buSzTx/>
              <a:buFontTx/>
              <a:buNone/>
              <a:tabLst/>
              <a:defRPr/>
            </a:pPr>
            <a:endParaRPr kumimoji="0" lang="en-US" sz="1875" b="1" i="0" u="none" strike="noStrike" kern="1200" cap="none" spc="0" normalizeH="0" baseline="0" noProof="0">
              <a:ln>
                <a:noFill/>
              </a:ln>
              <a:solidFill>
                <a:srgbClr val="FFFFFF"/>
              </a:solidFill>
              <a:effectLst/>
              <a:uLnTx/>
              <a:uFillTx/>
              <a:latin typeface="Georgia" panose="02040502050405020303" pitchFamily="18" charset="0"/>
              <a:ea typeface="+mj-ea"/>
              <a:cs typeface="+mj-cs"/>
              <a:sym typeface="Georgia" panose="02040502050405020303" pitchFamily="18" charset="0"/>
            </a:endParaRPr>
          </a:p>
        </p:txBody>
      </p:sp>
      <p:sp>
        <p:nvSpPr>
          <p:cNvPr id="9" name="5. Source" hidden="1">
            <a:extLst>
              <a:ext uri="{FF2B5EF4-FFF2-40B4-BE49-F238E27FC236}">
                <a16:creationId xmlns:a16="http://schemas.microsoft.com/office/drawing/2014/main" id="{4CBF1DC8-2C42-6A6F-A90F-06136F7EFE21}"/>
              </a:ext>
            </a:extLst>
          </p:cNvPr>
          <p:cNvSpPr txBox="1"/>
          <p:nvPr>
            <p:custDataLst>
              <p:tags r:id="rId9"/>
            </p:custDataLst>
          </p:nvPr>
        </p:nvSpPr>
        <p:spPr>
          <a:xfrm>
            <a:off x="554736" y="6501671"/>
            <a:ext cx="7277861" cy="92333"/>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685800" rtl="0" eaLnBrk="1" fontAlgn="auto" latinLnBrk="0" hangingPunct="1">
              <a:lnSpc>
                <a:spcPct val="100000"/>
              </a:lnSpc>
              <a:spcBef>
                <a:spcPts val="225"/>
              </a:spcBef>
              <a:spcAft>
                <a:spcPts val="225"/>
              </a:spcAft>
              <a:buClrTx/>
              <a:buSzTx/>
              <a:buFont typeface="Segoe UI" panose="020B0502040204020203" pitchFamily="34" charset="0"/>
              <a:buChar char="​"/>
              <a:tabLst/>
              <a:defRPr/>
            </a:pPr>
            <a:r>
              <a:rPr kumimoji="0" lang="en-US" sz="600" b="0" i="0" u="none" strike="noStrike" kern="1200" cap="none" spc="0" normalizeH="0" baseline="0" noProof="0">
                <a:ln>
                  <a:noFill/>
                </a:ln>
                <a:solidFill>
                  <a:srgbClr val="000000"/>
                </a:solidFill>
                <a:effectLst/>
                <a:uLnTx/>
                <a:uFillTx/>
                <a:latin typeface="Arial"/>
                <a:ea typeface="+mn-ea"/>
                <a:cs typeface="Arial" panose="020B0604020202020204" pitchFamily="34" charset="0"/>
              </a:rPr>
              <a:t>Source: …</a:t>
            </a:r>
          </a:p>
        </p:txBody>
      </p:sp>
      <p:sp>
        <p:nvSpPr>
          <p:cNvPr id="8" name="Slide Number Placeholder 7">
            <a:extLst>
              <a:ext uri="{FF2B5EF4-FFF2-40B4-BE49-F238E27FC236}">
                <a16:creationId xmlns:a16="http://schemas.microsoft.com/office/drawing/2014/main" id="{A42AC5ED-C788-7CA3-FB1A-CE2AA3750352}"/>
              </a:ext>
            </a:extLst>
          </p:cNvPr>
          <p:cNvSpPr>
            <a:spLocks noGrp="1"/>
          </p:cNvSpPr>
          <p:nvPr>
            <p:ph type="sldNum" sz="quarter" idx="19"/>
          </p:nvPr>
        </p:nvSpPr>
        <p:spPr/>
        <p:txBody>
          <a:bodyPr/>
          <a:lstStyle/>
          <a:p>
            <a:fld id="{06F2FA06-E1E0-41BE-9336-EB35A789C607}" type="slidenum">
              <a:rPr lang="en-GB" smtClean="0"/>
              <a:pPr/>
              <a:t>‹#›</a:t>
            </a:fld>
            <a:endParaRPr lang="en-GB"/>
          </a:p>
        </p:txBody>
      </p:sp>
      <p:sp>
        <p:nvSpPr>
          <p:cNvPr id="10" name="Footer Placeholder 9">
            <a:extLst>
              <a:ext uri="{FF2B5EF4-FFF2-40B4-BE49-F238E27FC236}">
                <a16:creationId xmlns:a16="http://schemas.microsoft.com/office/drawing/2014/main" id="{7DA6F0A3-5545-2FC3-79E9-56AAE2CF1099}"/>
              </a:ext>
            </a:extLst>
          </p:cNvPr>
          <p:cNvSpPr>
            <a:spLocks noGrp="1"/>
          </p:cNvSpPr>
          <p:nvPr>
            <p:ph type="ftr" sz="quarter" idx="20"/>
          </p:nvPr>
        </p:nvSpPr>
        <p:spPr/>
        <p:txBody>
          <a:bodyPr/>
          <a:lstStyle/>
          <a:p>
            <a:r>
              <a:rPr lang="en-US"/>
              <a:t>www.ecs.co.za</a:t>
            </a:r>
            <a:endParaRPr lang="en-GB" dirty="0"/>
          </a:p>
        </p:txBody>
      </p:sp>
      <p:sp>
        <p:nvSpPr>
          <p:cNvPr id="12" name="Text Placeholder 11">
            <a:extLst>
              <a:ext uri="{FF2B5EF4-FFF2-40B4-BE49-F238E27FC236}">
                <a16:creationId xmlns:a16="http://schemas.microsoft.com/office/drawing/2014/main" id="{C6FD6D3E-F2E1-9E2A-1267-91BA54E7E59C}"/>
              </a:ext>
            </a:extLst>
          </p:cNvPr>
          <p:cNvSpPr>
            <a:spLocks noGrp="1"/>
          </p:cNvSpPr>
          <p:nvPr>
            <p:ph type="body" sz="quarter" idx="21"/>
          </p:nvPr>
        </p:nvSpPr>
        <p:spPr>
          <a:xfrm>
            <a:off x="554736" y="1375596"/>
            <a:ext cx="7370064" cy="46442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Content Placeholder 7">
            <a:extLst>
              <a:ext uri="{FF2B5EF4-FFF2-40B4-BE49-F238E27FC236}">
                <a16:creationId xmlns:a16="http://schemas.microsoft.com/office/drawing/2014/main" id="{9424E913-E32D-F209-578A-748607F1F5FD}"/>
              </a:ext>
            </a:extLst>
          </p:cNvPr>
          <p:cNvSpPr>
            <a:spLocks noGrp="1"/>
          </p:cNvSpPr>
          <p:nvPr>
            <p:ph sz="quarter" idx="22"/>
          </p:nvPr>
        </p:nvSpPr>
        <p:spPr>
          <a:xfrm>
            <a:off x="9119860" y="1371600"/>
            <a:ext cx="2691140" cy="48006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1805129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60" name="Rectangle 359">
            <a:extLst>
              <a:ext uri="{FF2B5EF4-FFF2-40B4-BE49-F238E27FC236}">
                <a16:creationId xmlns:a16="http://schemas.microsoft.com/office/drawing/2014/main" id="{1F696AAA-2F18-D4D8-AABA-04AC05289A5D}"/>
              </a:ext>
            </a:extLst>
          </p:cNvPr>
          <p:cNvSpPr/>
          <p:nvPr userDrawn="1"/>
        </p:nvSpPr>
        <p:spPr>
          <a:xfrm>
            <a:off x="-20128" y="876383"/>
            <a:ext cx="12212128" cy="5676116"/>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dirty="0" err="1">
              <a:solidFill>
                <a:schemeClr val="bg1"/>
              </a:solidFill>
            </a:endParaRPr>
          </a:p>
        </p:txBody>
      </p:sp>
      <p:sp>
        <p:nvSpPr>
          <p:cNvPr id="361" name="TextBox 360">
            <a:extLst>
              <a:ext uri="{FF2B5EF4-FFF2-40B4-BE49-F238E27FC236}">
                <a16:creationId xmlns:a16="http://schemas.microsoft.com/office/drawing/2014/main" id="{C5B06D7C-CEDA-B1CF-099B-F70041DBFBB6}"/>
              </a:ext>
            </a:extLst>
          </p:cNvPr>
          <p:cNvSpPr txBox="1"/>
          <p:nvPr userDrawn="1"/>
        </p:nvSpPr>
        <p:spPr>
          <a:xfrm>
            <a:off x="1600200" y="5948793"/>
            <a:ext cx="3273363" cy="2769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defPPr>
              <a:defRPr lang="en-US"/>
            </a:defPPr>
            <a:lvl1pPr>
              <a:defRPr sz="1400" b="1">
                <a:solidFill>
                  <a:schemeClr val="accent1">
                    <a:lumMod val="75000"/>
                  </a:schemeClr>
                </a:solidFill>
                <a:latin typeface="Century Gothic" panose="020B0502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accent2"/>
                </a:solidFill>
                <a:effectLst/>
                <a:uLnTx/>
                <a:uFillTx/>
                <a:latin typeface="+mn-lt"/>
                <a:ea typeface="+mn-ea"/>
                <a:cs typeface="+mn-cs"/>
              </a:rPr>
              <a:t> Collaborative Project Strategies</a:t>
            </a:r>
            <a:endParaRPr kumimoji="0" lang="en-GB" sz="1200" b="1" i="0" u="none" strike="noStrike" kern="1200" cap="none" spc="0" normalizeH="0" baseline="0" noProof="0" dirty="0">
              <a:ln>
                <a:noFill/>
              </a:ln>
              <a:solidFill>
                <a:schemeClr val="accent2"/>
              </a:solidFill>
              <a:effectLst/>
              <a:uLnTx/>
              <a:uFillTx/>
              <a:latin typeface="+mn-lt"/>
              <a:ea typeface="+mn-ea"/>
              <a:cs typeface="+mn-cs"/>
            </a:endParaRPr>
          </a:p>
        </p:txBody>
      </p:sp>
      <p:sp>
        <p:nvSpPr>
          <p:cNvPr id="362" name="2. Slide Title">
            <a:extLst>
              <a:ext uri="{FF2B5EF4-FFF2-40B4-BE49-F238E27FC236}">
                <a16:creationId xmlns:a16="http://schemas.microsoft.com/office/drawing/2014/main" id="{FD070D0E-5ED8-7A47-F239-7DA242F03C36}"/>
              </a:ext>
            </a:extLst>
          </p:cNvPr>
          <p:cNvSpPr txBox="1">
            <a:spLocks/>
          </p:cNvSpPr>
          <p:nvPr userDrawn="1">
            <p:custDataLst>
              <p:tags r:id="rId1"/>
            </p:custDataLst>
          </p:nvPr>
        </p:nvSpPr>
        <p:spPr>
          <a:xfrm>
            <a:off x="2208439" y="381000"/>
            <a:ext cx="7918704" cy="357790"/>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91440" tIns="45720" rIns="91440" bIns="45720"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500" b="1" i="0" u="none" strike="noStrike" kern="1200" cap="none" spc="0" normalizeH="0" baseline="0" noProof="0" dirty="0">
                <a:ln>
                  <a:noFill/>
                </a:ln>
                <a:solidFill>
                  <a:srgbClr val="730721"/>
                </a:solidFill>
                <a:effectLst/>
                <a:uLnTx/>
                <a:uFillTx/>
                <a:latin typeface="Century Gothic" panose="020B0502020202020204" pitchFamily="34" charset="0"/>
                <a:ea typeface="+mj-ea"/>
                <a:cs typeface="+mj-cs"/>
              </a:rPr>
              <a:t>ECS Associates</a:t>
            </a:r>
          </a:p>
        </p:txBody>
      </p:sp>
      <p:grpSp>
        <p:nvGrpSpPr>
          <p:cNvPr id="363" name="Group 362">
            <a:extLst>
              <a:ext uri="{FF2B5EF4-FFF2-40B4-BE49-F238E27FC236}">
                <a16:creationId xmlns:a16="http://schemas.microsoft.com/office/drawing/2014/main" id="{AE52CCE5-14C3-C382-8BE4-5F2B9B391E24}"/>
              </a:ext>
            </a:extLst>
          </p:cNvPr>
          <p:cNvGrpSpPr/>
          <p:nvPr userDrawn="1"/>
        </p:nvGrpSpPr>
        <p:grpSpPr>
          <a:xfrm>
            <a:off x="304800" y="991003"/>
            <a:ext cx="5622361" cy="886303"/>
            <a:chOff x="423065" y="953254"/>
            <a:chExt cx="5622361" cy="886303"/>
          </a:xfrm>
        </p:grpSpPr>
        <p:grpSp>
          <p:nvGrpSpPr>
            <p:cNvPr id="364" name="Group 363">
              <a:extLst>
                <a:ext uri="{FF2B5EF4-FFF2-40B4-BE49-F238E27FC236}">
                  <a16:creationId xmlns:a16="http://schemas.microsoft.com/office/drawing/2014/main" id="{BA23DE23-FE34-EE87-E18B-3163E65F8A09}"/>
                </a:ext>
              </a:extLst>
            </p:cNvPr>
            <p:cNvGrpSpPr/>
            <p:nvPr/>
          </p:nvGrpSpPr>
          <p:grpSpPr>
            <a:xfrm>
              <a:off x="430637" y="953254"/>
              <a:ext cx="5614789" cy="464856"/>
              <a:chOff x="430637" y="3263721"/>
              <a:chExt cx="5589712" cy="592136"/>
            </a:xfrm>
          </p:grpSpPr>
          <p:sp>
            <p:nvSpPr>
              <p:cNvPr id="366" name="Shape 6755">
                <a:extLst>
                  <a:ext uri="{FF2B5EF4-FFF2-40B4-BE49-F238E27FC236}">
                    <a16:creationId xmlns:a16="http://schemas.microsoft.com/office/drawing/2014/main" id="{4FA7C55D-9922-5EA2-76AC-E4B296C05551}"/>
                  </a:ext>
                </a:extLst>
              </p:cNvPr>
              <p:cNvSpPr/>
              <p:nvPr/>
            </p:nvSpPr>
            <p:spPr>
              <a:xfrm>
                <a:off x="4709074" y="3263721"/>
                <a:ext cx="1311275" cy="592136"/>
              </a:xfrm>
              <a:custGeom>
                <a:avLst/>
                <a:gdLst/>
                <a:ahLst/>
                <a:cxnLst/>
                <a:rect l="0" t="0" r="0" b="0"/>
                <a:pathLst>
                  <a:path w="826" h="373" extrusionOk="0">
                    <a:moveTo>
                      <a:pt x="669" y="0"/>
                    </a:moveTo>
                    <a:lnTo>
                      <a:pt x="0" y="0"/>
                    </a:lnTo>
                    <a:lnTo>
                      <a:pt x="0" y="25"/>
                    </a:lnTo>
                    <a:lnTo>
                      <a:pt x="590" y="25"/>
                    </a:lnTo>
                    <a:lnTo>
                      <a:pt x="721" y="186"/>
                    </a:lnTo>
                    <a:lnTo>
                      <a:pt x="570" y="373"/>
                    </a:lnTo>
                    <a:lnTo>
                      <a:pt x="669" y="373"/>
                    </a:lnTo>
                    <a:lnTo>
                      <a:pt x="826" y="186"/>
                    </a:lnTo>
                    <a:lnTo>
                      <a:pt x="669" y="0"/>
                    </a:lnTo>
                    <a:close/>
                  </a:path>
                </a:pathLst>
              </a:custGeom>
              <a:solidFill>
                <a:schemeClr val="accent2"/>
              </a:solidFill>
              <a:ln>
                <a:noFill/>
              </a:ln>
            </p:spPr>
            <p:txBody>
              <a:bodyPr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050" b="0" i="0" u="none" strike="noStrike" kern="1200" cap="none" spc="0" normalizeH="0" baseline="0" noProof="0">
                  <a:ln>
                    <a:noFill/>
                  </a:ln>
                  <a:solidFill>
                    <a:schemeClr val="tx2"/>
                  </a:solidFill>
                  <a:effectLst/>
                  <a:uLnTx/>
                  <a:uFillTx/>
                  <a:ea typeface="Georgia"/>
                  <a:cs typeface="Georgia"/>
                  <a:sym typeface="Georgia"/>
                </a:endParaRPr>
              </a:p>
            </p:txBody>
          </p:sp>
          <p:sp>
            <p:nvSpPr>
              <p:cNvPr id="367" name="Shape 6756">
                <a:extLst>
                  <a:ext uri="{FF2B5EF4-FFF2-40B4-BE49-F238E27FC236}">
                    <a16:creationId xmlns:a16="http://schemas.microsoft.com/office/drawing/2014/main" id="{F4089F3D-5679-A56B-C7D0-B58141AD7596}"/>
                  </a:ext>
                </a:extLst>
              </p:cNvPr>
              <p:cNvSpPr txBox="1"/>
              <p:nvPr/>
            </p:nvSpPr>
            <p:spPr>
              <a:xfrm>
                <a:off x="4709074" y="3328976"/>
                <a:ext cx="1309799" cy="526800"/>
              </a:xfrm>
              <a:prstGeom prst="rect">
                <a:avLst/>
              </a:prstGeom>
              <a:noFill/>
              <a:ln>
                <a:noFill/>
              </a:ln>
            </p:spPr>
            <p:txBody>
              <a:bodyPr wrap="square" lIns="0" tIns="45700" rIns="0" bIns="0" anchor="t" anchorCtr="0">
                <a:noAutofit/>
              </a:bodyPr>
              <a:lstStyle/>
              <a:p>
                <a:pPr marL="0" marR="0" lvl="0" indent="0" algn="l" defTabSz="914400" rtl="0" eaLnBrk="1" fontAlgn="auto" latinLnBrk="0" hangingPunct="1">
                  <a:lnSpc>
                    <a:spcPct val="100000"/>
                  </a:lnSpc>
                  <a:spcBef>
                    <a:spcPts val="0"/>
                  </a:spcBef>
                  <a:spcAft>
                    <a:spcPts val="0"/>
                  </a:spcAft>
                  <a:buClr>
                    <a:prstClr val="black"/>
                  </a:buClr>
                  <a:buSzTx/>
                  <a:buFont typeface="Georgia"/>
                  <a:buNone/>
                  <a:tabLst/>
                  <a:defRPr/>
                </a:pPr>
                <a:r>
                  <a:rPr kumimoji="0" lang="en-GB" sz="1050" b="1" i="0" u="none" strike="noStrike" kern="1200" cap="none" spc="0" normalizeH="0" baseline="0" noProof="0" dirty="0">
                    <a:ln>
                      <a:noFill/>
                    </a:ln>
                    <a:solidFill>
                      <a:schemeClr val="tx2"/>
                    </a:solidFill>
                    <a:effectLst/>
                    <a:uLnTx/>
                    <a:uFillTx/>
                    <a:ea typeface="Georgia"/>
                    <a:cs typeface="Georgia"/>
                    <a:sym typeface="Georgia"/>
                  </a:rPr>
                  <a:t>Operate</a:t>
                </a:r>
              </a:p>
            </p:txBody>
          </p:sp>
          <p:sp>
            <p:nvSpPr>
              <p:cNvPr id="368" name="Shape 6757">
                <a:extLst>
                  <a:ext uri="{FF2B5EF4-FFF2-40B4-BE49-F238E27FC236}">
                    <a16:creationId xmlns:a16="http://schemas.microsoft.com/office/drawing/2014/main" id="{BFEE6D13-B7AD-434D-37C1-A5409B738862}"/>
                  </a:ext>
                </a:extLst>
              </p:cNvPr>
              <p:cNvSpPr/>
              <p:nvPr/>
            </p:nvSpPr>
            <p:spPr>
              <a:xfrm>
                <a:off x="3284514" y="3263721"/>
                <a:ext cx="1309687" cy="592136"/>
              </a:xfrm>
              <a:custGeom>
                <a:avLst/>
                <a:gdLst/>
                <a:ahLst/>
                <a:cxnLst/>
                <a:rect l="0" t="0" r="0" b="0"/>
                <a:pathLst>
                  <a:path w="825" h="373" extrusionOk="0">
                    <a:moveTo>
                      <a:pt x="667" y="0"/>
                    </a:moveTo>
                    <a:lnTo>
                      <a:pt x="0" y="0"/>
                    </a:lnTo>
                    <a:lnTo>
                      <a:pt x="0" y="25"/>
                    </a:lnTo>
                    <a:lnTo>
                      <a:pt x="589" y="25"/>
                    </a:lnTo>
                    <a:lnTo>
                      <a:pt x="721" y="186"/>
                    </a:lnTo>
                    <a:lnTo>
                      <a:pt x="569" y="373"/>
                    </a:lnTo>
                    <a:lnTo>
                      <a:pt x="667" y="373"/>
                    </a:lnTo>
                    <a:lnTo>
                      <a:pt x="825" y="186"/>
                    </a:lnTo>
                    <a:lnTo>
                      <a:pt x="667" y="0"/>
                    </a:lnTo>
                    <a:close/>
                  </a:path>
                </a:pathLst>
              </a:custGeom>
              <a:solidFill>
                <a:schemeClr val="accent5"/>
              </a:solidFill>
              <a:ln>
                <a:noFill/>
              </a:ln>
            </p:spPr>
            <p:txBody>
              <a:bodyPr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050" b="0" i="0" u="none" strike="noStrike" kern="1200" cap="none" spc="0" normalizeH="0" baseline="0" noProof="0">
                  <a:ln>
                    <a:noFill/>
                  </a:ln>
                  <a:solidFill>
                    <a:schemeClr val="tx2"/>
                  </a:solidFill>
                  <a:effectLst/>
                  <a:uLnTx/>
                  <a:uFillTx/>
                  <a:ea typeface="Georgia"/>
                  <a:cs typeface="Georgia"/>
                  <a:sym typeface="Georgia"/>
                </a:endParaRPr>
              </a:p>
            </p:txBody>
          </p:sp>
          <p:sp>
            <p:nvSpPr>
              <p:cNvPr id="369" name="Shape 6758">
                <a:extLst>
                  <a:ext uri="{FF2B5EF4-FFF2-40B4-BE49-F238E27FC236}">
                    <a16:creationId xmlns:a16="http://schemas.microsoft.com/office/drawing/2014/main" id="{F1F710A3-A22F-ED21-3757-2B5AB5DC94D1}"/>
                  </a:ext>
                </a:extLst>
              </p:cNvPr>
              <p:cNvSpPr txBox="1"/>
              <p:nvPr/>
            </p:nvSpPr>
            <p:spPr>
              <a:xfrm>
                <a:off x="3284514" y="3328976"/>
                <a:ext cx="1309799" cy="526800"/>
              </a:xfrm>
              <a:prstGeom prst="rect">
                <a:avLst/>
              </a:prstGeom>
              <a:noFill/>
              <a:ln>
                <a:noFill/>
              </a:ln>
            </p:spPr>
            <p:txBody>
              <a:bodyPr wrap="square" lIns="0" tIns="45700" rIns="0" bIns="0" anchor="t" anchorCtr="0">
                <a:noAutofit/>
              </a:bodyPr>
              <a:lstStyle/>
              <a:p>
                <a:pPr marL="0" marR="0" lvl="0" indent="0" algn="l" defTabSz="914400" rtl="0" eaLnBrk="1" fontAlgn="auto" latinLnBrk="0" hangingPunct="1">
                  <a:lnSpc>
                    <a:spcPct val="100000"/>
                  </a:lnSpc>
                  <a:spcBef>
                    <a:spcPts val="0"/>
                  </a:spcBef>
                  <a:spcAft>
                    <a:spcPts val="0"/>
                  </a:spcAft>
                  <a:buClr>
                    <a:prstClr val="black"/>
                  </a:buClr>
                  <a:buSzTx/>
                  <a:buFont typeface="Georgia"/>
                  <a:buNone/>
                  <a:tabLst/>
                  <a:defRPr/>
                </a:pPr>
                <a:r>
                  <a:rPr kumimoji="0" lang="en-GB" sz="1050" b="1" i="0" u="none" strike="noStrike" kern="1200" cap="none" spc="0" normalizeH="0" baseline="0" noProof="0" dirty="0">
                    <a:ln>
                      <a:noFill/>
                    </a:ln>
                    <a:solidFill>
                      <a:schemeClr val="tx2"/>
                    </a:solidFill>
                    <a:effectLst/>
                    <a:uLnTx/>
                    <a:uFillTx/>
                    <a:ea typeface="Georgia"/>
                    <a:cs typeface="Georgia"/>
                    <a:sym typeface="Georgia"/>
                  </a:rPr>
                  <a:t>Construct</a:t>
                </a:r>
              </a:p>
            </p:txBody>
          </p:sp>
          <p:sp>
            <p:nvSpPr>
              <p:cNvPr id="370" name="Shape 6759">
                <a:extLst>
                  <a:ext uri="{FF2B5EF4-FFF2-40B4-BE49-F238E27FC236}">
                    <a16:creationId xmlns:a16="http://schemas.microsoft.com/office/drawing/2014/main" id="{C664B93E-B8BF-F658-1458-7861248DF76F}"/>
                  </a:ext>
                </a:extLst>
              </p:cNvPr>
              <p:cNvSpPr/>
              <p:nvPr/>
            </p:nvSpPr>
            <p:spPr>
              <a:xfrm>
                <a:off x="1858369" y="3263721"/>
                <a:ext cx="1311275" cy="592136"/>
              </a:xfrm>
              <a:custGeom>
                <a:avLst/>
                <a:gdLst/>
                <a:ahLst/>
                <a:cxnLst/>
                <a:rect l="0" t="0" r="0" b="0"/>
                <a:pathLst>
                  <a:path w="826" h="373" extrusionOk="0">
                    <a:moveTo>
                      <a:pt x="669" y="0"/>
                    </a:moveTo>
                    <a:lnTo>
                      <a:pt x="0" y="0"/>
                    </a:lnTo>
                    <a:lnTo>
                      <a:pt x="0" y="25"/>
                    </a:lnTo>
                    <a:lnTo>
                      <a:pt x="590" y="25"/>
                    </a:lnTo>
                    <a:lnTo>
                      <a:pt x="721" y="186"/>
                    </a:lnTo>
                    <a:lnTo>
                      <a:pt x="569" y="373"/>
                    </a:lnTo>
                    <a:lnTo>
                      <a:pt x="669" y="373"/>
                    </a:lnTo>
                    <a:lnTo>
                      <a:pt x="826" y="186"/>
                    </a:lnTo>
                    <a:lnTo>
                      <a:pt x="669" y="0"/>
                    </a:lnTo>
                    <a:close/>
                  </a:path>
                </a:pathLst>
              </a:custGeom>
              <a:solidFill>
                <a:schemeClr val="accent1"/>
              </a:solidFill>
              <a:ln>
                <a:noFill/>
              </a:ln>
            </p:spPr>
            <p:txBody>
              <a:bodyPr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050" b="0" i="0" u="none" strike="noStrike" kern="1200" cap="none" spc="0" normalizeH="0" baseline="0" noProof="0">
                  <a:ln>
                    <a:noFill/>
                  </a:ln>
                  <a:solidFill>
                    <a:schemeClr val="tx2"/>
                  </a:solidFill>
                  <a:effectLst/>
                  <a:uLnTx/>
                  <a:uFillTx/>
                  <a:ea typeface="Georgia"/>
                  <a:cs typeface="Georgia"/>
                  <a:sym typeface="Georgia"/>
                </a:endParaRPr>
              </a:p>
            </p:txBody>
          </p:sp>
          <p:sp>
            <p:nvSpPr>
              <p:cNvPr id="371" name="Shape 6760">
                <a:extLst>
                  <a:ext uri="{FF2B5EF4-FFF2-40B4-BE49-F238E27FC236}">
                    <a16:creationId xmlns:a16="http://schemas.microsoft.com/office/drawing/2014/main" id="{5EF4A443-DF2C-5A9A-7A76-868EC5130B5F}"/>
                  </a:ext>
                </a:extLst>
              </p:cNvPr>
              <p:cNvSpPr txBox="1"/>
              <p:nvPr/>
            </p:nvSpPr>
            <p:spPr>
              <a:xfrm>
                <a:off x="1858369" y="3328976"/>
                <a:ext cx="1309799" cy="526800"/>
              </a:xfrm>
              <a:prstGeom prst="rect">
                <a:avLst/>
              </a:prstGeom>
              <a:noFill/>
              <a:ln>
                <a:noFill/>
              </a:ln>
            </p:spPr>
            <p:txBody>
              <a:bodyPr wrap="square" lIns="0" tIns="45700" rIns="0" bIns="0" anchor="t" anchorCtr="0">
                <a:noAutofit/>
              </a:bodyPr>
              <a:lstStyle/>
              <a:p>
                <a:pPr marL="0" marR="0" lvl="0" indent="0" algn="l" defTabSz="914400" rtl="0" eaLnBrk="1" fontAlgn="auto" latinLnBrk="0" hangingPunct="1">
                  <a:lnSpc>
                    <a:spcPct val="100000"/>
                  </a:lnSpc>
                  <a:spcBef>
                    <a:spcPts val="0"/>
                  </a:spcBef>
                  <a:spcAft>
                    <a:spcPts val="0"/>
                  </a:spcAft>
                  <a:buClr>
                    <a:prstClr val="black"/>
                  </a:buClr>
                  <a:buSzTx/>
                  <a:buFont typeface="Georgia"/>
                  <a:buNone/>
                  <a:tabLst/>
                  <a:defRPr/>
                </a:pPr>
                <a:r>
                  <a:rPr kumimoji="0" lang="en-GB" sz="1050" b="1" i="0" u="none" strike="noStrike" kern="1200" cap="none" spc="0" normalizeH="0" baseline="0" noProof="0">
                    <a:ln>
                      <a:noFill/>
                    </a:ln>
                    <a:solidFill>
                      <a:schemeClr val="tx2"/>
                    </a:solidFill>
                    <a:effectLst/>
                    <a:uLnTx/>
                    <a:uFillTx/>
                    <a:ea typeface="Georgia"/>
                    <a:cs typeface="Georgia"/>
                    <a:sym typeface="Georgia"/>
                  </a:rPr>
                  <a:t>Design</a:t>
                </a:r>
              </a:p>
            </p:txBody>
          </p:sp>
          <p:sp>
            <p:nvSpPr>
              <p:cNvPr id="372" name="Shape 6761">
                <a:extLst>
                  <a:ext uri="{FF2B5EF4-FFF2-40B4-BE49-F238E27FC236}">
                    <a16:creationId xmlns:a16="http://schemas.microsoft.com/office/drawing/2014/main" id="{B1933785-6E93-753C-3E8D-8BD4407EA05D}"/>
                  </a:ext>
                </a:extLst>
              </p:cNvPr>
              <p:cNvSpPr/>
              <p:nvPr/>
            </p:nvSpPr>
            <p:spPr>
              <a:xfrm>
                <a:off x="430637" y="3263721"/>
                <a:ext cx="1312862" cy="592136"/>
              </a:xfrm>
              <a:custGeom>
                <a:avLst/>
                <a:gdLst/>
                <a:ahLst/>
                <a:cxnLst/>
                <a:rect l="0" t="0" r="0" b="0"/>
                <a:pathLst>
                  <a:path w="827" h="373" extrusionOk="0">
                    <a:moveTo>
                      <a:pt x="669" y="0"/>
                    </a:moveTo>
                    <a:lnTo>
                      <a:pt x="0" y="0"/>
                    </a:lnTo>
                    <a:lnTo>
                      <a:pt x="0" y="25"/>
                    </a:lnTo>
                    <a:lnTo>
                      <a:pt x="591" y="25"/>
                    </a:lnTo>
                    <a:lnTo>
                      <a:pt x="721" y="186"/>
                    </a:lnTo>
                    <a:lnTo>
                      <a:pt x="569" y="373"/>
                    </a:lnTo>
                    <a:lnTo>
                      <a:pt x="669" y="373"/>
                    </a:lnTo>
                    <a:lnTo>
                      <a:pt x="827" y="186"/>
                    </a:lnTo>
                    <a:lnTo>
                      <a:pt x="669" y="0"/>
                    </a:lnTo>
                    <a:close/>
                  </a:path>
                </a:pathLst>
              </a:custGeom>
              <a:solidFill>
                <a:schemeClr val="accent6"/>
              </a:solidFill>
              <a:ln>
                <a:noFill/>
              </a:ln>
            </p:spPr>
            <p:txBody>
              <a:bodyPr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050" b="0" i="0" u="none" strike="noStrike" kern="1200" cap="none" spc="0" normalizeH="0" baseline="0" noProof="0">
                  <a:ln>
                    <a:noFill/>
                  </a:ln>
                  <a:solidFill>
                    <a:schemeClr val="tx2"/>
                  </a:solidFill>
                  <a:effectLst/>
                  <a:uLnTx/>
                  <a:uFillTx/>
                  <a:ea typeface="Georgia"/>
                  <a:cs typeface="Georgia"/>
                  <a:sym typeface="Georgia"/>
                </a:endParaRPr>
              </a:p>
            </p:txBody>
          </p:sp>
          <p:sp>
            <p:nvSpPr>
              <p:cNvPr id="373" name="Shape 6762">
                <a:extLst>
                  <a:ext uri="{FF2B5EF4-FFF2-40B4-BE49-F238E27FC236}">
                    <a16:creationId xmlns:a16="http://schemas.microsoft.com/office/drawing/2014/main" id="{45C598C6-20DC-83F2-7567-4CE78174D229}"/>
                  </a:ext>
                </a:extLst>
              </p:cNvPr>
              <p:cNvSpPr txBox="1"/>
              <p:nvPr/>
            </p:nvSpPr>
            <p:spPr>
              <a:xfrm>
                <a:off x="430637" y="3328976"/>
                <a:ext cx="1309799" cy="526800"/>
              </a:xfrm>
              <a:prstGeom prst="rect">
                <a:avLst/>
              </a:prstGeom>
              <a:noFill/>
              <a:ln>
                <a:noFill/>
              </a:ln>
            </p:spPr>
            <p:txBody>
              <a:bodyPr wrap="square" lIns="0" tIns="45700" rIns="0" bIns="0" anchor="t" anchorCtr="0">
                <a:noAutofit/>
              </a:bodyPr>
              <a:lstStyle/>
              <a:p>
                <a:pPr marL="0" marR="0" lvl="0" indent="0" algn="l" defTabSz="914400" rtl="0" eaLnBrk="1" fontAlgn="auto" latinLnBrk="0" hangingPunct="1">
                  <a:lnSpc>
                    <a:spcPct val="100000"/>
                  </a:lnSpc>
                  <a:spcBef>
                    <a:spcPts val="0"/>
                  </a:spcBef>
                  <a:spcAft>
                    <a:spcPts val="0"/>
                  </a:spcAft>
                  <a:buClr>
                    <a:prstClr val="black"/>
                  </a:buClr>
                  <a:buSzTx/>
                  <a:buFont typeface="Georgia"/>
                  <a:buNone/>
                  <a:tabLst/>
                  <a:defRPr/>
                </a:pPr>
                <a:r>
                  <a:rPr kumimoji="0" lang="en-GB" sz="1050" b="1" i="0" u="none" strike="noStrike" kern="1200" cap="none" spc="0" normalizeH="0" baseline="0" noProof="0" dirty="0">
                    <a:ln>
                      <a:noFill/>
                    </a:ln>
                    <a:solidFill>
                      <a:schemeClr val="tx2"/>
                    </a:solidFill>
                    <a:effectLst/>
                    <a:uLnTx/>
                    <a:uFillTx/>
                    <a:ea typeface="Georgia"/>
                    <a:cs typeface="Georgia"/>
                    <a:sym typeface="Georgia"/>
                  </a:rPr>
                  <a:t>Concept</a:t>
                </a:r>
              </a:p>
            </p:txBody>
          </p:sp>
        </p:grpSp>
        <p:sp>
          <p:nvSpPr>
            <p:cNvPr id="365" name="TextBox 364">
              <a:extLst>
                <a:ext uri="{FF2B5EF4-FFF2-40B4-BE49-F238E27FC236}">
                  <a16:creationId xmlns:a16="http://schemas.microsoft.com/office/drawing/2014/main" id="{CD8CC6F2-CB26-BAF6-44C7-699B1B08BD74}"/>
                </a:ext>
              </a:extLst>
            </p:cNvPr>
            <p:cNvSpPr txBox="1"/>
            <p:nvPr/>
          </p:nvSpPr>
          <p:spPr>
            <a:xfrm>
              <a:off x="423065" y="1585641"/>
              <a:ext cx="5622361" cy="25391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chemeClr val="tx2"/>
                  </a:solidFill>
                  <a:effectLst/>
                  <a:uLnTx/>
                  <a:uFillTx/>
                  <a:ea typeface="+mn-ea"/>
                  <a:cs typeface="+mn-cs"/>
                </a:rPr>
                <a:t>Capital Project Advisory Services throughout the Project Lifecycle</a:t>
              </a:r>
              <a:endParaRPr kumimoji="0" lang="en-GB" sz="1050" b="0" i="0" u="none" strike="noStrike" kern="1200" cap="none" spc="0" normalizeH="0" baseline="0" noProof="0" dirty="0">
                <a:ln>
                  <a:noFill/>
                </a:ln>
                <a:solidFill>
                  <a:schemeClr val="tx2"/>
                </a:solidFill>
                <a:effectLst/>
                <a:uLnTx/>
                <a:uFillTx/>
                <a:ea typeface="+mn-ea"/>
                <a:cs typeface="+mn-cs"/>
              </a:endParaRPr>
            </a:p>
          </p:txBody>
        </p:sp>
      </p:grpSp>
      <p:grpSp>
        <p:nvGrpSpPr>
          <p:cNvPr id="374" name="Group 373">
            <a:extLst>
              <a:ext uri="{FF2B5EF4-FFF2-40B4-BE49-F238E27FC236}">
                <a16:creationId xmlns:a16="http://schemas.microsoft.com/office/drawing/2014/main" id="{C360875C-7BAF-67A4-9CF5-67ED27C7F924}"/>
              </a:ext>
            </a:extLst>
          </p:cNvPr>
          <p:cNvGrpSpPr/>
          <p:nvPr userDrawn="1"/>
        </p:nvGrpSpPr>
        <p:grpSpPr>
          <a:xfrm>
            <a:off x="609600" y="2133600"/>
            <a:ext cx="4579606" cy="3754891"/>
            <a:chOff x="871141" y="2208026"/>
            <a:chExt cx="4954525" cy="3696719"/>
          </a:xfrm>
        </p:grpSpPr>
        <p:grpSp>
          <p:nvGrpSpPr>
            <p:cNvPr id="375" name="Group 374">
              <a:extLst>
                <a:ext uri="{FF2B5EF4-FFF2-40B4-BE49-F238E27FC236}">
                  <a16:creationId xmlns:a16="http://schemas.microsoft.com/office/drawing/2014/main" id="{157DADFA-C76E-4255-63E1-7C7AA3C3FA97}"/>
                </a:ext>
              </a:extLst>
            </p:cNvPr>
            <p:cNvGrpSpPr/>
            <p:nvPr/>
          </p:nvGrpSpPr>
          <p:grpSpPr>
            <a:xfrm>
              <a:off x="871141" y="2208026"/>
              <a:ext cx="4954525" cy="3696719"/>
              <a:chOff x="522163" y="2298702"/>
              <a:chExt cx="4598986" cy="4322765"/>
            </a:xfrm>
          </p:grpSpPr>
          <p:grpSp>
            <p:nvGrpSpPr>
              <p:cNvPr id="382" name="Shape 2049">
                <a:extLst>
                  <a:ext uri="{FF2B5EF4-FFF2-40B4-BE49-F238E27FC236}">
                    <a16:creationId xmlns:a16="http://schemas.microsoft.com/office/drawing/2014/main" id="{82D7FDA6-5A81-A8E1-DE80-EAD063A017B6}"/>
                  </a:ext>
                </a:extLst>
              </p:cNvPr>
              <p:cNvGrpSpPr/>
              <p:nvPr/>
            </p:nvGrpSpPr>
            <p:grpSpPr>
              <a:xfrm>
                <a:off x="522163" y="2298702"/>
                <a:ext cx="4598986" cy="4322765"/>
                <a:chOff x="531687" y="2298700"/>
                <a:chExt cx="4598989" cy="4322763"/>
              </a:xfrm>
            </p:grpSpPr>
            <p:sp>
              <p:nvSpPr>
                <p:cNvPr id="387" name="Shape 2050">
                  <a:extLst>
                    <a:ext uri="{FF2B5EF4-FFF2-40B4-BE49-F238E27FC236}">
                      <a16:creationId xmlns:a16="http://schemas.microsoft.com/office/drawing/2014/main" id="{98B8CB89-0567-45CC-879E-0C682CFA5E28}"/>
                    </a:ext>
                  </a:extLst>
                </p:cNvPr>
                <p:cNvSpPr/>
                <p:nvPr/>
              </p:nvSpPr>
              <p:spPr>
                <a:xfrm>
                  <a:off x="2084514" y="2832750"/>
                  <a:ext cx="1476001" cy="1476001"/>
                </a:xfrm>
                <a:prstGeom prst="ellipse">
                  <a:avLst/>
                </a:prstGeom>
                <a:noFill/>
                <a:ln w="9525" cap="flat" cmpd="sng">
                  <a:solidFill>
                    <a:srgbClr val="D5D1C5"/>
                  </a:solidFill>
                  <a:prstDash val="solid"/>
                  <a:round/>
                  <a:headEnd type="none" w="med" len="med"/>
                  <a:tailEnd type="none" w="med" len="med"/>
                </a:ln>
              </p:spPr>
              <p:txBody>
                <a:bodyPr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050" b="0" i="0" u="none" strike="noStrike" kern="1200" cap="none" spc="0" normalizeH="0" baseline="0" noProof="0">
                    <a:ln>
                      <a:noFill/>
                    </a:ln>
                    <a:solidFill>
                      <a:prstClr val="white"/>
                    </a:solidFill>
                    <a:effectLst/>
                    <a:uLnTx/>
                    <a:uFillTx/>
                    <a:ea typeface="Georgia"/>
                    <a:cs typeface="Georgia"/>
                    <a:sym typeface="Georgia"/>
                  </a:endParaRPr>
                </a:p>
              </p:txBody>
            </p:sp>
            <p:sp>
              <p:nvSpPr>
                <p:cNvPr id="388" name="Shape 2051">
                  <a:extLst>
                    <a:ext uri="{FF2B5EF4-FFF2-40B4-BE49-F238E27FC236}">
                      <a16:creationId xmlns:a16="http://schemas.microsoft.com/office/drawing/2014/main" id="{43BCAF5B-95A1-1195-83F6-2BF40C97E7EC}"/>
                    </a:ext>
                  </a:extLst>
                </p:cNvPr>
                <p:cNvSpPr/>
                <p:nvPr/>
              </p:nvSpPr>
              <p:spPr>
                <a:xfrm>
                  <a:off x="3111225" y="4596771"/>
                  <a:ext cx="1476001" cy="1476001"/>
                </a:xfrm>
                <a:prstGeom prst="ellipse">
                  <a:avLst/>
                </a:prstGeom>
                <a:noFill/>
                <a:ln w="9525" cap="flat" cmpd="sng">
                  <a:solidFill>
                    <a:srgbClr val="D5D1C5"/>
                  </a:solidFill>
                  <a:prstDash val="solid"/>
                  <a:round/>
                  <a:headEnd type="none" w="med" len="med"/>
                  <a:tailEnd type="none" w="med" len="med"/>
                </a:ln>
              </p:spPr>
              <p:txBody>
                <a:bodyPr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050" b="0" i="0" u="none" strike="noStrike" kern="1200" cap="none" spc="0" normalizeH="0" baseline="0" noProof="0">
                    <a:ln>
                      <a:noFill/>
                    </a:ln>
                    <a:solidFill>
                      <a:prstClr val="white"/>
                    </a:solidFill>
                    <a:effectLst/>
                    <a:uLnTx/>
                    <a:uFillTx/>
                    <a:ea typeface="Georgia"/>
                    <a:cs typeface="Georgia"/>
                    <a:sym typeface="Georgia"/>
                  </a:endParaRPr>
                </a:p>
              </p:txBody>
            </p:sp>
            <p:sp>
              <p:nvSpPr>
                <p:cNvPr id="389" name="Shape 2052">
                  <a:extLst>
                    <a:ext uri="{FF2B5EF4-FFF2-40B4-BE49-F238E27FC236}">
                      <a16:creationId xmlns:a16="http://schemas.microsoft.com/office/drawing/2014/main" id="{6B862D3D-6B15-8388-D70C-7CAD680D8D27}"/>
                    </a:ext>
                  </a:extLst>
                </p:cNvPr>
                <p:cNvSpPr/>
                <p:nvPr/>
              </p:nvSpPr>
              <p:spPr>
                <a:xfrm>
                  <a:off x="1067883" y="4596771"/>
                  <a:ext cx="1476001" cy="1476001"/>
                </a:xfrm>
                <a:prstGeom prst="ellipse">
                  <a:avLst/>
                </a:prstGeom>
                <a:noFill/>
                <a:ln w="9525" cap="flat" cmpd="sng">
                  <a:solidFill>
                    <a:srgbClr val="D5D1C5"/>
                  </a:solidFill>
                  <a:prstDash val="solid"/>
                  <a:round/>
                  <a:headEnd type="none" w="med" len="med"/>
                  <a:tailEnd type="none" w="med" len="med"/>
                </a:ln>
              </p:spPr>
              <p:txBody>
                <a:bodyPr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050" b="0" i="0" u="none" strike="noStrike" kern="1200" cap="none" spc="0" normalizeH="0" baseline="0" noProof="0">
                    <a:ln>
                      <a:noFill/>
                    </a:ln>
                    <a:solidFill>
                      <a:prstClr val="white"/>
                    </a:solidFill>
                    <a:effectLst/>
                    <a:uLnTx/>
                    <a:uFillTx/>
                    <a:ea typeface="Georgia"/>
                    <a:cs typeface="Georgia"/>
                    <a:sym typeface="Georgia"/>
                  </a:endParaRPr>
                </a:p>
              </p:txBody>
            </p:sp>
            <p:sp>
              <p:nvSpPr>
                <p:cNvPr id="390" name="Shape 2053">
                  <a:extLst>
                    <a:ext uri="{FF2B5EF4-FFF2-40B4-BE49-F238E27FC236}">
                      <a16:creationId xmlns:a16="http://schemas.microsoft.com/office/drawing/2014/main" id="{BB0CBF71-7DC9-C3AB-12C2-323267CD3536}"/>
                    </a:ext>
                  </a:extLst>
                </p:cNvPr>
                <p:cNvSpPr/>
                <p:nvPr/>
              </p:nvSpPr>
              <p:spPr>
                <a:xfrm>
                  <a:off x="531687" y="4037012"/>
                  <a:ext cx="2300286" cy="2584451"/>
                </a:xfrm>
                <a:custGeom>
                  <a:avLst/>
                  <a:gdLst/>
                  <a:ahLst/>
                  <a:cxnLst/>
                  <a:rect l="0" t="0" r="0" b="0"/>
                  <a:pathLst>
                    <a:path w="1449" h="1628" extrusionOk="0">
                      <a:moveTo>
                        <a:pt x="1269" y="828"/>
                      </a:moveTo>
                      <a:lnTo>
                        <a:pt x="1269" y="828"/>
                      </a:lnTo>
                      <a:lnTo>
                        <a:pt x="1269" y="828"/>
                      </a:lnTo>
                      <a:lnTo>
                        <a:pt x="1268" y="851"/>
                      </a:lnTo>
                      <a:lnTo>
                        <a:pt x="1266" y="874"/>
                      </a:lnTo>
                      <a:lnTo>
                        <a:pt x="1262" y="896"/>
                      </a:lnTo>
                      <a:lnTo>
                        <a:pt x="1257" y="917"/>
                      </a:lnTo>
                      <a:lnTo>
                        <a:pt x="1252" y="939"/>
                      </a:lnTo>
                      <a:lnTo>
                        <a:pt x="1245" y="960"/>
                      </a:lnTo>
                      <a:lnTo>
                        <a:pt x="1238" y="981"/>
                      </a:lnTo>
                      <a:lnTo>
                        <a:pt x="1229" y="1001"/>
                      </a:lnTo>
                      <a:lnTo>
                        <a:pt x="1220" y="1020"/>
                      </a:lnTo>
                      <a:lnTo>
                        <a:pt x="1210" y="1039"/>
                      </a:lnTo>
                      <a:lnTo>
                        <a:pt x="1198" y="1058"/>
                      </a:lnTo>
                      <a:lnTo>
                        <a:pt x="1187" y="1076"/>
                      </a:lnTo>
                      <a:lnTo>
                        <a:pt x="1174" y="1093"/>
                      </a:lnTo>
                      <a:lnTo>
                        <a:pt x="1160" y="1109"/>
                      </a:lnTo>
                      <a:lnTo>
                        <a:pt x="1146" y="1126"/>
                      </a:lnTo>
                      <a:lnTo>
                        <a:pt x="1131" y="1141"/>
                      </a:lnTo>
                      <a:lnTo>
                        <a:pt x="1116" y="1155"/>
                      </a:lnTo>
                      <a:lnTo>
                        <a:pt x="1099" y="1169"/>
                      </a:lnTo>
                      <a:lnTo>
                        <a:pt x="1081" y="1183"/>
                      </a:lnTo>
                      <a:lnTo>
                        <a:pt x="1064" y="1194"/>
                      </a:lnTo>
                      <a:lnTo>
                        <a:pt x="1046" y="1206"/>
                      </a:lnTo>
                      <a:lnTo>
                        <a:pt x="1027" y="1217"/>
                      </a:lnTo>
                      <a:lnTo>
                        <a:pt x="1008" y="1226"/>
                      </a:lnTo>
                      <a:lnTo>
                        <a:pt x="988" y="1235"/>
                      </a:lnTo>
                      <a:lnTo>
                        <a:pt x="967" y="1242"/>
                      </a:lnTo>
                      <a:lnTo>
                        <a:pt x="947" y="1250"/>
                      </a:lnTo>
                      <a:lnTo>
                        <a:pt x="925" y="1255"/>
                      </a:lnTo>
                      <a:lnTo>
                        <a:pt x="904" y="1260"/>
                      </a:lnTo>
                      <a:lnTo>
                        <a:pt x="882" y="1264"/>
                      </a:lnTo>
                      <a:lnTo>
                        <a:pt x="859" y="1268"/>
                      </a:lnTo>
                      <a:lnTo>
                        <a:pt x="836" y="1269"/>
                      </a:lnTo>
                      <a:lnTo>
                        <a:pt x="814" y="1269"/>
                      </a:lnTo>
                      <a:lnTo>
                        <a:pt x="814" y="1269"/>
                      </a:lnTo>
                      <a:lnTo>
                        <a:pt x="791" y="1269"/>
                      </a:lnTo>
                      <a:lnTo>
                        <a:pt x="768" y="1267"/>
                      </a:lnTo>
                      <a:lnTo>
                        <a:pt x="745" y="1264"/>
                      </a:lnTo>
                      <a:lnTo>
                        <a:pt x="722" y="1260"/>
                      </a:lnTo>
                      <a:lnTo>
                        <a:pt x="701" y="1255"/>
                      </a:lnTo>
                      <a:lnTo>
                        <a:pt x="679" y="1249"/>
                      </a:lnTo>
                      <a:lnTo>
                        <a:pt x="657" y="1242"/>
                      </a:lnTo>
                      <a:lnTo>
                        <a:pt x="637" y="1234"/>
                      </a:lnTo>
                      <a:lnTo>
                        <a:pt x="617" y="1225"/>
                      </a:lnTo>
                      <a:lnTo>
                        <a:pt x="596" y="1214"/>
                      </a:lnTo>
                      <a:lnTo>
                        <a:pt x="577" y="1203"/>
                      </a:lnTo>
                      <a:lnTo>
                        <a:pt x="560" y="1192"/>
                      </a:lnTo>
                      <a:lnTo>
                        <a:pt x="542" y="1179"/>
                      </a:lnTo>
                      <a:lnTo>
                        <a:pt x="524" y="1165"/>
                      </a:lnTo>
                      <a:lnTo>
                        <a:pt x="508" y="1151"/>
                      </a:lnTo>
                      <a:lnTo>
                        <a:pt x="492" y="1136"/>
                      </a:lnTo>
                      <a:lnTo>
                        <a:pt x="477" y="1121"/>
                      </a:lnTo>
                      <a:lnTo>
                        <a:pt x="463" y="1104"/>
                      </a:lnTo>
                      <a:lnTo>
                        <a:pt x="449" y="1086"/>
                      </a:lnTo>
                      <a:lnTo>
                        <a:pt x="436" y="1068"/>
                      </a:lnTo>
                      <a:lnTo>
                        <a:pt x="425" y="1051"/>
                      </a:lnTo>
                      <a:lnTo>
                        <a:pt x="414" y="1032"/>
                      </a:lnTo>
                      <a:lnTo>
                        <a:pt x="403" y="1011"/>
                      </a:lnTo>
                      <a:lnTo>
                        <a:pt x="394" y="991"/>
                      </a:lnTo>
                      <a:lnTo>
                        <a:pt x="387" y="971"/>
                      </a:lnTo>
                      <a:lnTo>
                        <a:pt x="379" y="949"/>
                      </a:lnTo>
                      <a:lnTo>
                        <a:pt x="373" y="927"/>
                      </a:lnTo>
                      <a:lnTo>
                        <a:pt x="368" y="906"/>
                      </a:lnTo>
                      <a:lnTo>
                        <a:pt x="364" y="883"/>
                      </a:lnTo>
                      <a:lnTo>
                        <a:pt x="361" y="860"/>
                      </a:lnTo>
                      <a:lnTo>
                        <a:pt x="359" y="837"/>
                      </a:lnTo>
                      <a:lnTo>
                        <a:pt x="359" y="814"/>
                      </a:lnTo>
                      <a:lnTo>
                        <a:pt x="359" y="814"/>
                      </a:lnTo>
                      <a:lnTo>
                        <a:pt x="359" y="790"/>
                      </a:lnTo>
                      <a:lnTo>
                        <a:pt x="361" y="767"/>
                      </a:lnTo>
                      <a:lnTo>
                        <a:pt x="364" y="745"/>
                      </a:lnTo>
                      <a:lnTo>
                        <a:pt x="368" y="723"/>
                      </a:lnTo>
                      <a:lnTo>
                        <a:pt x="373" y="700"/>
                      </a:lnTo>
                      <a:lnTo>
                        <a:pt x="379" y="679"/>
                      </a:lnTo>
                      <a:lnTo>
                        <a:pt x="387" y="658"/>
                      </a:lnTo>
                      <a:lnTo>
                        <a:pt x="394" y="637"/>
                      </a:lnTo>
                      <a:lnTo>
                        <a:pt x="403" y="616"/>
                      </a:lnTo>
                      <a:lnTo>
                        <a:pt x="414" y="597"/>
                      </a:lnTo>
                      <a:lnTo>
                        <a:pt x="425" y="578"/>
                      </a:lnTo>
                      <a:lnTo>
                        <a:pt x="436" y="559"/>
                      </a:lnTo>
                      <a:lnTo>
                        <a:pt x="449" y="541"/>
                      </a:lnTo>
                      <a:lnTo>
                        <a:pt x="463" y="525"/>
                      </a:lnTo>
                      <a:lnTo>
                        <a:pt x="477" y="508"/>
                      </a:lnTo>
                      <a:lnTo>
                        <a:pt x="492" y="492"/>
                      </a:lnTo>
                      <a:lnTo>
                        <a:pt x="508" y="477"/>
                      </a:lnTo>
                      <a:lnTo>
                        <a:pt x="524" y="463"/>
                      </a:lnTo>
                      <a:lnTo>
                        <a:pt x="542" y="450"/>
                      </a:lnTo>
                      <a:lnTo>
                        <a:pt x="560" y="437"/>
                      </a:lnTo>
                      <a:lnTo>
                        <a:pt x="577" y="425"/>
                      </a:lnTo>
                      <a:lnTo>
                        <a:pt x="596" y="414"/>
                      </a:lnTo>
                      <a:lnTo>
                        <a:pt x="617" y="404"/>
                      </a:lnTo>
                      <a:lnTo>
                        <a:pt x="637" y="394"/>
                      </a:lnTo>
                      <a:lnTo>
                        <a:pt x="657" y="387"/>
                      </a:lnTo>
                      <a:lnTo>
                        <a:pt x="679" y="379"/>
                      </a:lnTo>
                      <a:lnTo>
                        <a:pt x="701" y="374"/>
                      </a:lnTo>
                      <a:lnTo>
                        <a:pt x="722" y="369"/>
                      </a:lnTo>
                      <a:lnTo>
                        <a:pt x="745" y="364"/>
                      </a:lnTo>
                      <a:lnTo>
                        <a:pt x="768" y="361"/>
                      </a:lnTo>
                      <a:lnTo>
                        <a:pt x="791" y="360"/>
                      </a:lnTo>
                      <a:lnTo>
                        <a:pt x="814" y="359"/>
                      </a:lnTo>
                      <a:lnTo>
                        <a:pt x="814" y="359"/>
                      </a:lnTo>
                      <a:lnTo>
                        <a:pt x="840" y="360"/>
                      </a:lnTo>
                      <a:lnTo>
                        <a:pt x="866" y="362"/>
                      </a:lnTo>
                      <a:lnTo>
                        <a:pt x="890" y="365"/>
                      </a:lnTo>
                      <a:lnTo>
                        <a:pt x="915" y="370"/>
                      </a:lnTo>
                      <a:lnTo>
                        <a:pt x="938" y="376"/>
                      </a:lnTo>
                      <a:lnTo>
                        <a:pt x="962" y="384"/>
                      </a:lnTo>
                      <a:lnTo>
                        <a:pt x="985" y="393"/>
                      </a:lnTo>
                      <a:lnTo>
                        <a:pt x="1008" y="402"/>
                      </a:lnTo>
                      <a:lnTo>
                        <a:pt x="1008" y="402"/>
                      </a:lnTo>
                      <a:lnTo>
                        <a:pt x="1015" y="406"/>
                      </a:lnTo>
                      <a:lnTo>
                        <a:pt x="1200" y="98"/>
                      </a:lnTo>
                      <a:lnTo>
                        <a:pt x="1200" y="98"/>
                      </a:lnTo>
                      <a:lnTo>
                        <a:pt x="1188" y="91"/>
                      </a:lnTo>
                      <a:lnTo>
                        <a:pt x="1188" y="91"/>
                      </a:lnTo>
                      <a:lnTo>
                        <a:pt x="1145" y="70"/>
                      </a:lnTo>
                      <a:lnTo>
                        <a:pt x="1101" y="53"/>
                      </a:lnTo>
                      <a:lnTo>
                        <a:pt x="1056" y="37"/>
                      </a:lnTo>
                      <a:lnTo>
                        <a:pt x="1009" y="25"/>
                      </a:lnTo>
                      <a:lnTo>
                        <a:pt x="962" y="13"/>
                      </a:lnTo>
                      <a:lnTo>
                        <a:pt x="914" y="7"/>
                      </a:lnTo>
                      <a:lnTo>
                        <a:pt x="864" y="2"/>
                      </a:lnTo>
                      <a:lnTo>
                        <a:pt x="839" y="0"/>
                      </a:lnTo>
                      <a:lnTo>
                        <a:pt x="814" y="0"/>
                      </a:lnTo>
                      <a:lnTo>
                        <a:pt x="814" y="0"/>
                      </a:lnTo>
                      <a:lnTo>
                        <a:pt x="782" y="0"/>
                      </a:lnTo>
                      <a:lnTo>
                        <a:pt x="750" y="3"/>
                      </a:lnTo>
                      <a:lnTo>
                        <a:pt x="720" y="6"/>
                      </a:lnTo>
                      <a:lnTo>
                        <a:pt x="689" y="9"/>
                      </a:lnTo>
                      <a:lnTo>
                        <a:pt x="689" y="9"/>
                      </a:lnTo>
                      <a:lnTo>
                        <a:pt x="652" y="17"/>
                      </a:lnTo>
                      <a:lnTo>
                        <a:pt x="617" y="25"/>
                      </a:lnTo>
                      <a:lnTo>
                        <a:pt x="581" y="33"/>
                      </a:lnTo>
                      <a:lnTo>
                        <a:pt x="547" y="45"/>
                      </a:lnTo>
                      <a:lnTo>
                        <a:pt x="514" y="58"/>
                      </a:lnTo>
                      <a:lnTo>
                        <a:pt x="480" y="72"/>
                      </a:lnTo>
                      <a:lnTo>
                        <a:pt x="448" y="87"/>
                      </a:lnTo>
                      <a:lnTo>
                        <a:pt x="416" y="103"/>
                      </a:lnTo>
                      <a:lnTo>
                        <a:pt x="386" y="122"/>
                      </a:lnTo>
                      <a:lnTo>
                        <a:pt x="356" y="141"/>
                      </a:lnTo>
                      <a:lnTo>
                        <a:pt x="327" y="162"/>
                      </a:lnTo>
                      <a:lnTo>
                        <a:pt x="299" y="183"/>
                      </a:lnTo>
                      <a:lnTo>
                        <a:pt x="273" y="206"/>
                      </a:lnTo>
                      <a:lnTo>
                        <a:pt x="246" y="230"/>
                      </a:lnTo>
                      <a:lnTo>
                        <a:pt x="222" y="256"/>
                      </a:lnTo>
                      <a:lnTo>
                        <a:pt x="198" y="282"/>
                      </a:lnTo>
                      <a:lnTo>
                        <a:pt x="176" y="309"/>
                      </a:lnTo>
                      <a:lnTo>
                        <a:pt x="154" y="337"/>
                      </a:lnTo>
                      <a:lnTo>
                        <a:pt x="134" y="366"/>
                      </a:lnTo>
                      <a:lnTo>
                        <a:pt x="115" y="397"/>
                      </a:lnTo>
                      <a:lnTo>
                        <a:pt x="97" y="427"/>
                      </a:lnTo>
                      <a:lnTo>
                        <a:pt x="81" y="459"/>
                      </a:lnTo>
                      <a:lnTo>
                        <a:pt x="66" y="492"/>
                      </a:lnTo>
                      <a:lnTo>
                        <a:pt x="53" y="525"/>
                      </a:lnTo>
                      <a:lnTo>
                        <a:pt x="40" y="559"/>
                      </a:lnTo>
                      <a:lnTo>
                        <a:pt x="30" y="593"/>
                      </a:lnTo>
                      <a:lnTo>
                        <a:pt x="21" y="629"/>
                      </a:lnTo>
                      <a:lnTo>
                        <a:pt x="14" y="666"/>
                      </a:lnTo>
                      <a:lnTo>
                        <a:pt x="7" y="701"/>
                      </a:lnTo>
                      <a:lnTo>
                        <a:pt x="3" y="738"/>
                      </a:lnTo>
                      <a:lnTo>
                        <a:pt x="1" y="776"/>
                      </a:lnTo>
                      <a:lnTo>
                        <a:pt x="0" y="814"/>
                      </a:lnTo>
                      <a:lnTo>
                        <a:pt x="0" y="814"/>
                      </a:lnTo>
                      <a:lnTo>
                        <a:pt x="1" y="856"/>
                      </a:lnTo>
                      <a:lnTo>
                        <a:pt x="5" y="897"/>
                      </a:lnTo>
                      <a:lnTo>
                        <a:pt x="10" y="938"/>
                      </a:lnTo>
                      <a:lnTo>
                        <a:pt x="16" y="978"/>
                      </a:lnTo>
                      <a:lnTo>
                        <a:pt x="25" y="1018"/>
                      </a:lnTo>
                      <a:lnTo>
                        <a:pt x="36" y="1056"/>
                      </a:lnTo>
                      <a:lnTo>
                        <a:pt x="49" y="1094"/>
                      </a:lnTo>
                      <a:lnTo>
                        <a:pt x="64" y="1131"/>
                      </a:lnTo>
                      <a:lnTo>
                        <a:pt x="81" y="1167"/>
                      </a:lnTo>
                      <a:lnTo>
                        <a:pt x="99" y="1202"/>
                      </a:lnTo>
                      <a:lnTo>
                        <a:pt x="118" y="1236"/>
                      </a:lnTo>
                      <a:lnTo>
                        <a:pt x="139" y="1269"/>
                      </a:lnTo>
                      <a:lnTo>
                        <a:pt x="162" y="1301"/>
                      </a:lnTo>
                      <a:lnTo>
                        <a:pt x="186" y="1333"/>
                      </a:lnTo>
                      <a:lnTo>
                        <a:pt x="212" y="1362"/>
                      </a:lnTo>
                      <a:lnTo>
                        <a:pt x="238" y="1390"/>
                      </a:lnTo>
                      <a:lnTo>
                        <a:pt x="266" y="1416"/>
                      </a:lnTo>
                      <a:lnTo>
                        <a:pt x="297" y="1442"/>
                      </a:lnTo>
                      <a:lnTo>
                        <a:pt x="327" y="1466"/>
                      </a:lnTo>
                      <a:lnTo>
                        <a:pt x="359" y="1489"/>
                      </a:lnTo>
                      <a:lnTo>
                        <a:pt x="392" y="1510"/>
                      </a:lnTo>
                      <a:lnTo>
                        <a:pt x="426" y="1529"/>
                      </a:lnTo>
                      <a:lnTo>
                        <a:pt x="461" y="1548"/>
                      </a:lnTo>
                      <a:lnTo>
                        <a:pt x="497" y="1564"/>
                      </a:lnTo>
                      <a:lnTo>
                        <a:pt x="534" y="1579"/>
                      </a:lnTo>
                      <a:lnTo>
                        <a:pt x="572" y="1592"/>
                      </a:lnTo>
                      <a:lnTo>
                        <a:pt x="610" y="1603"/>
                      </a:lnTo>
                      <a:lnTo>
                        <a:pt x="650" y="1612"/>
                      </a:lnTo>
                      <a:lnTo>
                        <a:pt x="690" y="1618"/>
                      </a:lnTo>
                      <a:lnTo>
                        <a:pt x="731" y="1623"/>
                      </a:lnTo>
                      <a:lnTo>
                        <a:pt x="772" y="1627"/>
                      </a:lnTo>
                      <a:lnTo>
                        <a:pt x="814" y="1628"/>
                      </a:lnTo>
                      <a:lnTo>
                        <a:pt x="814" y="1628"/>
                      </a:lnTo>
                      <a:lnTo>
                        <a:pt x="862" y="1627"/>
                      </a:lnTo>
                      <a:lnTo>
                        <a:pt x="909" y="1622"/>
                      </a:lnTo>
                      <a:lnTo>
                        <a:pt x="955" y="1616"/>
                      </a:lnTo>
                      <a:lnTo>
                        <a:pt x="1000" y="1607"/>
                      </a:lnTo>
                      <a:lnTo>
                        <a:pt x="1045" y="1595"/>
                      </a:lnTo>
                      <a:lnTo>
                        <a:pt x="1088" y="1580"/>
                      </a:lnTo>
                      <a:lnTo>
                        <a:pt x="1131" y="1564"/>
                      </a:lnTo>
                      <a:lnTo>
                        <a:pt x="1172" y="1546"/>
                      </a:lnTo>
                      <a:lnTo>
                        <a:pt x="1211" y="1524"/>
                      </a:lnTo>
                      <a:lnTo>
                        <a:pt x="1250" y="1501"/>
                      </a:lnTo>
                      <a:lnTo>
                        <a:pt x="1287" y="1476"/>
                      </a:lnTo>
                      <a:lnTo>
                        <a:pt x="1323" y="1449"/>
                      </a:lnTo>
                      <a:lnTo>
                        <a:pt x="1357" y="1421"/>
                      </a:lnTo>
                      <a:lnTo>
                        <a:pt x="1389" y="1390"/>
                      </a:lnTo>
                      <a:lnTo>
                        <a:pt x="1419" y="1358"/>
                      </a:lnTo>
                      <a:lnTo>
                        <a:pt x="1449" y="1324"/>
                      </a:lnTo>
                      <a:lnTo>
                        <a:pt x="1449" y="1324"/>
                      </a:lnTo>
                      <a:lnTo>
                        <a:pt x="1428" y="1298"/>
                      </a:lnTo>
                      <a:lnTo>
                        <a:pt x="1409" y="1272"/>
                      </a:lnTo>
                      <a:lnTo>
                        <a:pt x="1391" y="1244"/>
                      </a:lnTo>
                      <a:lnTo>
                        <a:pt x="1375" y="1216"/>
                      </a:lnTo>
                      <a:lnTo>
                        <a:pt x="1360" y="1187"/>
                      </a:lnTo>
                      <a:lnTo>
                        <a:pt x="1344" y="1157"/>
                      </a:lnTo>
                      <a:lnTo>
                        <a:pt x="1332" y="1127"/>
                      </a:lnTo>
                      <a:lnTo>
                        <a:pt x="1319" y="1095"/>
                      </a:lnTo>
                      <a:lnTo>
                        <a:pt x="1309" y="1063"/>
                      </a:lnTo>
                      <a:lnTo>
                        <a:pt x="1299" y="1032"/>
                      </a:lnTo>
                      <a:lnTo>
                        <a:pt x="1290" y="999"/>
                      </a:lnTo>
                      <a:lnTo>
                        <a:pt x="1283" y="966"/>
                      </a:lnTo>
                      <a:lnTo>
                        <a:pt x="1278" y="933"/>
                      </a:lnTo>
                      <a:lnTo>
                        <a:pt x="1273" y="898"/>
                      </a:lnTo>
                      <a:lnTo>
                        <a:pt x="1271" y="864"/>
                      </a:lnTo>
                      <a:lnTo>
                        <a:pt x="1269" y="828"/>
                      </a:lnTo>
                      <a:lnTo>
                        <a:pt x="1269" y="828"/>
                      </a:lnTo>
                      <a:close/>
                    </a:path>
                  </a:pathLst>
                </a:custGeom>
                <a:solidFill>
                  <a:srgbClr val="7C1A2A"/>
                </a:solidFill>
                <a:ln>
                  <a:noFill/>
                </a:ln>
              </p:spPr>
              <p:txBody>
                <a:bodyPr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050" b="0" i="0" u="none" strike="noStrike" kern="1200" cap="none" spc="0" normalizeH="0" baseline="0" noProof="0">
                    <a:ln>
                      <a:noFill/>
                    </a:ln>
                    <a:solidFill>
                      <a:prstClr val="black"/>
                    </a:solidFill>
                    <a:effectLst/>
                    <a:uLnTx/>
                    <a:uFillTx/>
                    <a:ea typeface="Georgia"/>
                    <a:cs typeface="Georgia"/>
                    <a:sym typeface="Georgia"/>
                  </a:endParaRPr>
                </a:p>
              </p:txBody>
            </p:sp>
            <p:sp>
              <p:nvSpPr>
                <p:cNvPr id="391" name="Shape 2054">
                  <a:extLst>
                    <a:ext uri="{FF2B5EF4-FFF2-40B4-BE49-F238E27FC236}">
                      <a16:creationId xmlns:a16="http://schemas.microsoft.com/office/drawing/2014/main" id="{5FA0CC8F-6568-B695-DE3E-64621B2BE356}"/>
                    </a:ext>
                  </a:extLst>
                </p:cNvPr>
                <p:cNvSpPr/>
                <p:nvPr/>
              </p:nvSpPr>
              <p:spPr>
                <a:xfrm>
                  <a:off x="2546226" y="4051300"/>
                  <a:ext cx="2584450" cy="2570163"/>
                </a:xfrm>
                <a:custGeom>
                  <a:avLst/>
                  <a:gdLst/>
                  <a:ahLst/>
                  <a:cxnLst/>
                  <a:rect l="0" t="0" r="0" b="0"/>
                  <a:pathLst>
                    <a:path w="1628" h="1619" extrusionOk="0">
                      <a:moveTo>
                        <a:pt x="180" y="1315"/>
                      </a:moveTo>
                      <a:lnTo>
                        <a:pt x="180" y="1315"/>
                      </a:lnTo>
                      <a:lnTo>
                        <a:pt x="209" y="1349"/>
                      </a:lnTo>
                      <a:lnTo>
                        <a:pt x="239" y="1381"/>
                      </a:lnTo>
                      <a:lnTo>
                        <a:pt x="271" y="1412"/>
                      </a:lnTo>
                      <a:lnTo>
                        <a:pt x="305" y="1440"/>
                      </a:lnTo>
                      <a:lnTo>
                        <a:pt x="341" y="1467"/>
                      </a:lnTo>
                      <a:lnTo>
                        <a:pt x="379" y="1492"/>
                      </a:lnTo>
                      <a:lnTo>
                        <a:pt x="417" y="1515"/>
                      </a:lnTo>
                      <a:lnTo>
                        <a:pt x="456" y="1537"/>
                      </a:lnTo>
                      <a:lnTo>
                        <a:pt x="498" y="1555"/>
                      </a:lnTo>
                      <a:lnTo>
                        <a:pt x="540" y="1571"/>
                      </a:lnTo>
                      <a:lnTo>
                        <a:pt x="583" y="1586"/>
                      </a:lnTo>
                      <a:lnTo>
                        <a:pt x="628" y="1598"/>
                      </a:lnTo>
                      <a:lnTo>
                        <a:pt x="673" y="1607"/>
                      </a:lnTo>
                      <a:lnTo>
                        <a:pt x="719" y="1613"/>
                      </a:lnTo>
                      <a:lnTo>
                        <a:pt x="766" y="1618"/>
                      </a:lnTo>
                      <a:lnTo>
                        <a:pt x="814" y="1619"/>
                      </a:lnTo>
                      <a:lnTo>
                        <a:pt x="814" y="1619"/>
                      </a:lnTo>
                      <a:lnTo>
                        <a:pt x="856" y="1618"/>
                      </a:lnTo>
                      <a:lnTo>
                        <a:pt x="897" y="1614"/>
                      </a:lnTo>
                      <a:lnTo>
                        <a:pt x="938" y="1609"/>
                      </a:lnTo>
                      <a:lnTo>
                        <a:pt x="978" y="1603"/>
                      </a:lnTo>
                      <a:lnTo>
                        <a:pt x="1018" y="1594"/>
                      </a:lnTo>
                      <a:lnTo>
                        <a:pt x="1056" y="1583"/>
                      </a:lnTo>
                      <a:lnTo>
                        <a:pt x="1094" y="1570"/>
                      </a:lnTo>
                      <a:lnTo>
                        <a:pt x="1131" y="1555"/>
                      </a:lnTo>
                      <a:lnTo>
                        <a:pt x="1167" y="1539"/>
                      </a:lnTo>
                      <a:lnTo>
                        <a:pt x="1202" y="1520"/>
                      </a:lnTo>
                      <a:lnTo>
                        <a:pt x="1236" y="1501"/>
                      </a:lnTo>
                      <a:lnTo>
                        <a:pt x="1269" y="1480"/>
                      </a:lnTo>
                      <a:lnTo>
                        <a:pt x="1301" y="1457"/>
                      </a:lnTo>
                      <a:lnTo>
                        <a:pt x="1333" y="1433"/>
                      </a:lnTo>
                      <a:lnTo>
                        <a:pt x="1362" y="1407"/>
                      </a:lnTo>
                      <a:lnTo>
                        <a:pt x="1390" y="1381"/>
                      </a:lnTo>
                      <a:lnTo>
                        <a:pt x="1416" y="1353"/>
                      </a:lnTo>
                      <a:lnTo>
                        <a:pt x="1442" y="1324"/>
                      </a:lnTo>
                      <a:lnTo>
                        <a:pt x="1466" y="1292"/>
                      </a:lnTo>
                      <a:lnTo>
                        <a:pt x="1489" y="1260"/>
                      </a:lnTo>
                      <a:lnTo>
                        <a:pt x="1510" y="1227"/>
                      </a:lnTo>
                      <a:lnTo>
                        <a:pt x="1529" y="1193"/>
                      </a:lnTo>
                      <a:lnTo>
                        <a:pt x="1548" y="1158"/>
                      </a:lnTo>
                      <a:lnTo>
                        <a:pt x="1564" y="1122"/>
                      </a:lnTo>
                      <a:lnTo>
                        <a:pt x="1579" y="1085"/>
                      </a:lnTo>
                      <a:lnTo>
                        <a:pt x="1592" y="1047"/>
                      </a:lnTo>
                      <a:lnTo>
                        <a:pt x="1603" y="1009"/>
                      </a:lnTo>
                      <a:lnTo>
                        <a:pt x="1612" y="969"/>
                      </a:lnTo>
                      <a:lnTo>
                        <a:pt x="1618" y="929"/>
                      </a:lnTo>
                      <a:lnTo>
                        <a:pt x="1623" y="888"/>
                      </a:lnTo>
                      <a:lnTo>
                        <a:pt x="1627" y="847"/>
                      </a:lnTo>
                      <a:lnTo>
                        <a:pt x="1628" y="805"/>
                      </a:lnTo>
                      <a:lnTo>
                        <a:pt x="1628" y="805"/>
                      </a:lnTo>
                      <a:lnTo>
                        <a:pt x="1627" y="767"/>
                      </a:lnTo>
                      <a:lnTo>
                        <a:pt x="1625" y="729"/>
                      </a:lnTo>
                      <a:lnTo>
                        <a:pt x="1621" y="692"/>
                      </a:lnTo>
                      <a:lnTo>
                        <a:pt x="1614" y="657"/>
                      </a:lnTo>
                      <a:lnTo>
                        <a:pt x="1607" y="620"/>
                      </a:lnTo>
                      <a:lnTo>
                        <a:pt x="1598" y="584"/>
                      </a:lnTo>
                      <a:lnTo>
                        <a:pt x="1588" y="550"/>
                      </a:lnTo>
                      <a:lnTo>
                        <a:pt x="1575" y="516"/>
                      </a:lnTo>
                      <a:lnTo>
                        <a:pt x="1562" y="483"/>
                      </a:lnTo>
                      <a:lnTo>
                        <a:pt x="1547" y="450"/>
                      </a:lnTo>
                      <a:lnTo>
                        <a:pt x="1531" y="418"/>
                      </a:lnTo>
                      <a:lnTo>
                        <a:pt x="1513" y="388"/>
                      </a:lnTo>
                      <a:lnTo>
                        <a:pt x="1494" y="357"/>
                      </a:lnTo>
                      <a:lnTo>
                        <a:pt x="1474" y="328"/>
                      </a:lnTo>
                      <a:lnTo>
                        <a:pt x="1453" y="300"/>
                      </a:lnTo>
                      <a:lnTo>
                        <a:pt x="1430" y="273"/>
                      </a:lnTo>
                      <a:lnTo>
                        <a:pt x="1406" y="247"/>
                      </a:lnTo>
                      <a:lnTo>
                        <a:pt x="1382" y="221"/>
                      </a:lnTo>
                      <a:lnTo>
                        <a:pt x="1355" y="197"/>
                      </a:lnTo>
                      <a:lnTo>
                        <a:pt x="1329" y="174"/>
                      </a:lnTo>
                      <a:lnTo>
                        <a:pt x="1301" y="153"/>
                      </a:lnTo>
                      <a:lnTo>
                        <a:pt x="1272" y="132"/>
                      </a:lnTo>
                      <a:lnTo>
                        <a:pt x="1242" y="113"/>
                      </a:lnTo>
                      <a:lnTo>
                        <a:pt x="1212" y="94"/>
                      </a:lnTo>
                      <a:lnTo>
                        <a:pt x="1180" y="78"/>
                      </a:lnTo>
                      <a:lnTo>
                        <a:pt x="1148" y="63"/>
                      </a:lnTo>
                      <a:lnTo>
                        <a:pt x="1115" y="49"/>
                      </a:lnTo>
                      <a:lnTo>
                        <a:pt x="1081" y="36"/>
                      </a:lnTo>
                      <a:lnTo>
                        <a:pt x="1047" y="24"/>
                      </a:lnTo>
                      <a:lnTo>
                        <a:pt x="1011" y="16"/>
                      </a:lnTo>
                      <a:lnTo>
                        <a:pt x="976" y="8"/>
                      </a:lnTo>
                      <a:lnTo>
                        <a:pt x="940" y="0"/>
                      </a:lnTo>
                      <a:lnTo>
                        <a:pt x="940" y="0"/>
                      </a:lnTo>
                      <a:lnTo>
                        <a:pt x="927" y="31"/>
                      </a:lnTo>
                      <a:lnTo>
                        <a:pt x="914" y="60"/>
                      </a:lnTo>
                      <a:lnTo>
                        <a:pt x="900" y="89"/>
                      </a:lnTo>
                      <a:lnTo>
                        <a:pt x="884" y="117"/>
                      </a:lnTo>
                      <a:lnTo>
                        <a:pt x="867" y="145"/>
                      </a:lnTo>
                      <a:lnTo>
                        <a:pt x="849" y="172"/>
                      </a:lnTo>
                      <a:lnTo>
                        <a:pt x="831" y="197"/>
                      </a:lnTo>
                      <a:lnTo>
                        <a:pt x="811" y="223"/>
                      </a:lnTo>
                      <a:lnTo>
                        <a:pt x="790" y="247"/>
                      </a:lnTo>
                      <a:lnTo>
                        <a:pt x="769" y="271"/>
                      </a:lnTo>
                      <a:lnTo>
                        <a:pt x="746" y="294"/>
                      </a:lnTo>
                      <a:lnTo>
                        <a:pt x="723" y="315"/>
                      </a:lnTo>
                      <a:lnTo>
                        <a:pt x="699" y="337"/>
                      </a:lnTo>
                      <a:lnTo>
                        <a:pt x="673" y="356"/>
                      </a:lnTo>
                      <a:lnTo>
                        <a:pt x="647" y="375"/>
                      </a:lnTo>
                      <a:lnTo>
                        <a:pt x="621" y="393"/>
                      </a:lnTo>
                      <a:lnTo>
                        <a:pt x="621" y="393"/>
                      </a:lnTo>
                      <a:lnTo>
                        <a:pt x="643" y="384"/>
                      </a:lnTo>
                      <a:lnTo>
                        <a:pt x="666" y="375"/>
                      </a:lnTo>
                      <a:lnTo>
                        <a:pt x="690" y="367"/>
                      </a:lnTo>
                      <a:lnTo>
                        <a:pt x="714" y="361"/>
                      </a:lnTo>
                      <a:lnTo>
                        <a:pt x="738" y="356"/>
                      </a:lnTo>
                      <a:lnTo>
                        <a:pt x="764" y="353"/>
                      </a:lnTo>
                      <a:lnTo>
                        <a:pt x="788" y="351"/>
                      </a:lnTo>
                      <a:lnTo>
                        <a:pt x="814" y="350"/>
                      </a:lnTo>
                      <a:lnTo>
                        <a:pt x="814" y="350"/>
                      </a:lnTo>
                      <a:lnTo>
                        <a:pt x="837" y="351"/>
                      </a:lnTo>
                      <a:lnTo>
                        <a:pt x="860" y="352"/>
                      </a:lnTo>
                      <a:lnTo>
                        <a:pt x="883" y="355"/>
                      </a:lnTo>
                      <a:lnTo>
                        <a:pt x="906" y="360"/>
                      </a:lnTo>
                      <a:lnTo>
                        <a:pt x="927" y="365"/>
                      </a:lnTo>
                      <a:lnTo>
                        <a:pt x="949" y="370"/>
                      </a:lnTo>
                      <a:lnTo>
                        <a:pt x="971" y="378"/>
                      </a:lnTo>
                      <a:lnTo>
                        <a:pt x="991" y="385"/>
                      </a:lnTo>
                      <a:lnTo>
                        <a:pt x="1011" y="395"/>
                      </a:lnTo>
                      <a:lnTo>
                        <a:pt x="1032" y="405"/>
                      </a:lnTo>
                      <a:lnTo>
                        <a:pt x="1051" y="416"/>
                      </a:lnTo>
                      <a:lnTo>
                        <a:pt x="1068" y="428"/>
                      </a:lnTo>
                      <a:lnTo>
                        <a:pt x="1086" y="441"/>
                      </a:lnTo>
                      <a:lnTo>
                        <a:pt x="1104" y="454"/>
                      </a:lnTo>
                      <a:lnTo>
                        <a:pt x="1120" y="468"/>
                      </a:lnTo>
                      <a:lnTo>
                        <a:pt x="1136" y="483"/>
                      </a:lnTo>
                      <a:lnTo>
                        <a:pt x="1151" y="499"/>
                      </a:lnTo>
                      <a:lnTo>
                        <a:pt x="1165" y="516"/>
                      </a:lnTo>
                      <a:lnTo>
                        <a:pt x="1179" y="532"/>
                      </a:lnTo>
                      <a:lnTo>
                        <a:pt x="1192" y="550"/>
                      </a:lnTo>
                      <a:lnTo>
                        <a:pt x="1203" y="569"/>
                      </a:lnTo>
                      <a:lnTo>
                        <a:pt x="1214" y="588"/>
                      </a:lnTo>
                      <a:lnTo>
                        <a:pt x="1225" y="607"/>
                      </a:lnTo>
                      <a:lnTo>
                        <a:pt x="1234" y="628"/>
                      </a:lnTo>
                      <a:lnTo>
                        <a:pt x="1242" y="649"/>
                      </a:lnTo>
                      <a:lnTo>
                        <a:pt x="1249" y="670"/>
                      </a:lnTo>
                      <a:lnTo>
                        <a:pt x="1255" y="691"/>
                      </a:lnTo>
                      <a:lnTo>
                        <a:pt x="1260" y="714"/>
                      </a:lnTo>
                      <a:lnTo>
                        <a:pt x="1264" y="736"/>
                      </a:lnTo>
                      <a:lnTo>
                        <a:pt x="1267" y="758"/>
                      </a:lnTo>
                      <a:lnTo>
                        <a:pt x="1269" y="781"/>
                      </a:lnTo>
                      <a:lnTo>
                        <a:pt x="1269" y="805"/>
                      </a:lnTo>
                      <a:lnTo>
                        <a:pt x="1269" y="805"/>
                      </a:lnTo>
                      <a:lnTo>
                        <a:pt x="1269" y="828"/>
                      </a:lnTo>
                      <a:lnTo>
                        <a:pt x="1267" y="851"/>
                      </a:lnTo>
                      <a:lnTo>
                        <a:pt x="1264" y="874"/>
                      </a:lnTo>
                      <a:lnTo>
                        <a:pt x="1260" y="897"/>
                      </a:lnTo>
                      <a:lnTo>
                        <a:pt x="1255" y="918"/>
                      </a:lnTo>
                      <a:lnTo>
                        <a:pt x="1249" y="940"/>
                      </a:lnTo>
                      <a:lnTo>
                        <a:pt x="1242" y="962"/>
                      </a:lnTo>
                      <a:lnTo>
                        <a:pt x="1234" y="982"/>
                      </a:lnTo>
                      <a:lnTo>
                        <a:pt x="1225" y="1002"/>
                      </a:lnTo>
                      <a:lnTo>
                        <a:pt x="1214" y="1023"/>
                      </a:lnTo>
                      <a:lnTo>
                        <a:pt x="1203" y="1042"/>
                      </a:lnTo>
                      <a:lnTo>
                        <a:pt x="1192" y="1059"/>
                      </a:lnTo>
                      <a:lnTo>
                        <a:pt x="1179" y="1077"/>
                      </a:lnTo>
                      <a:lnTo>
                        <a:pt x="1165" y="1095"/>
                      </a:lnTo>
                      <a:lnTo>
                        <a:pt x="1151" y="1112"/>
                      </a:lnTo>
                      <a:lnTo>
                        <a:pt x="1136" y="1127"/>
                      </a:lnTo>
                      <a:lnTo>
                        <a:pt x="1120" y="1142"/>
                      </a:lnTo>
                      <a:lnTo>
                        <a:pt x="1104" y="1156"/>
                      </a:lnTo>
                      <a:lnTo>
                        <a:pt x="1086" y="1170"/>
                      </a:lnTo>
                      <a:lnTo>
                        <a:pt x="1068" y="1183"/>
                      </a:lnTo>
                      <a:lnTo>
                        <a:pt x="1051" y="1194"/>
                      </a:lnTo>
                      <a:lnTo>
                        <a:pt x="1032" y="1205"/>
                      </a:lnTo>
                      <a:lnTo>
                        <a:pt x="1011" y="1216"/>
                      </a:lnTo>
                      <a:lnTo>
                        <a:pt x="991" y="1225"/>
                      </a:lnTo>
                      <a:lnTo>
                        <a:pt x="971" y="1233"/>
                      </a:lnTo>
                      <a:lnTo>
                        <a:pt x="949" y="1240"/>
                      </a:lnTo>
                      <a:lnTo>
                        <a:pt x="927" y="1246"/>
                      </a:lnTo>
                      <a:lnTo>
                        <a:pt x="906" y="1251"/>
                      </a:lnTo>
                      <a:lnTo>
                        <a:pt x="883" y="1255"/>
                      </a:lnTo>
                      <a:lnTo>
                        <a:pt x="860" y="1258"/>
                      </a:lnTo>
                      <a:lnTo>
                        <a:pt x="837" y="1260"/>
                      </a:lnTo>
                      <a:lnTo>
                        <a:pt x="814" y="1260"/>
                      </a:lnTo>
                      <a:lnTo>
                        <a:pt x="814" y="1260"/>
                      </a:lnTo>
                      <a:lnTo>
                        <a:pt x="792" y="1260"/>
                      </a:lnTo>
                      <a:lnTo>
                        <a:pt x="769" y="1259"/>
                      </a:lnTo>
                      <a:lnTo>
                        <a:pt x="746" y="1255"/>
                      </a:lnTo>
                      <a:lnTo>
                        <a:pt x="724" y="1251"/>
                      </a:lnTo>
                      <a:lnTo>
                        <a:pt x="703" y="1246"/>
                      </a:lnTo>
                      <a:lnTo>
                        <a:pt x="681" y="1241"/>
                      </a:lnTo>
                      <a:lnTo>
                        <a:pt x="661" y="1233"/>
                      </a:lnTo>
                      <a:lnTo>
                        <a:pt x="640" y="1226"/>
                      </a:lnTo>
                      <a:lnTo>
                        <a:pt x="620" y="1217"/>
                      </a:lnTo>
                      <a:lnTo>
                        <a:pt x="601" y="1208"/>
                      </a:lnTo>
                      <a:lnTo>
                        <a:pt x="582" y="1197"/>
                      </a:lnTo>
                      <a:lnTo>
                        <a:pt x="564" y="1185"/>
                      </a:lnTo>
                      <a:lnTo>
                        <a:pt x="547" y="1174"/>
                      </a:lnTo>
                      <a:lnTo>
                        <a:pt x="529" y="1160"/>
                      </a:lnTo>
                      <a:lnTo>
                        <a:pt x="512" y="1146"/>
                      </a:lnTo>
                      <a:lnTo>
                        <a:pt x="497" y="1132"/>
                      </a:lnTo>
                      <a:lnTo>
                        <a:pt x="482" y="1117"/>
                      </a:lnTo>
                      <a:lnTo>
                        <a:pt x="468" y="1100"/>
                      </a:lnTo>
                      <a:lnTo>
                        <a:pt x="454" y="1084"/>
                      </a:lnTo>
                      <a:lnTo>
                        <a:pt x="441" y="1067"/>
                      </a:lnTo>
                      <a:lnTo>
                        <a:pt x="430" y="1049"/>
                      </a:lnTo>
                      <a:lnTo>
                        <a:pt x="418" y="1030"/>
                      </a:lnTo>
                      <a:lnTo>
                        <a:pt x="408" y="1011"/>
                      </a:lnTo>
                      <a:lnTo>
                        <a:pt x="399" y="992"/>
                      </a:lnTo>
                      <a:lnTo>
                        <a:pt x="390" y="972"/>
                      </a:lnTo>
                      <a:lnTo>
                        <a:pt x="383" y="951"/>
                      </a:lnTo>
                      <a:lnTo>
                        <a:pt x="376" y="930"/>
                      </a:lnTo>
                      <a:lnTo>
                        <a:pt x="371" y="908"/>
                      </a:lnTo>
                      <a:lnTo>
                        <a:pt x="366" y="887"/>
                      </a:lnTo>
                      <a:lnTo>
                        <a:pt x="362" y="865"/>
                      </a:lnTo>
                      <a:lnTo>
                        <a:pt x="361" y="842"/>
                      </a:lnTo>
                      <a:lnTo>
                        <a:pt x="360" y="819"/>
                      </a:lnTo>
                      <a:lnTo>
                        <a:pt x="359" y="819"/>
                      </a:lnTo>
                      <a:lnTo>
                        <a:pt x="0" y="819"/>
                      </a:lnTo>
                      <a:lnTo>
                        <a:pt x="0" y="819"/>
                      </a:lnTo>
                      <a:lnTo>
                        <a:pt x="2" y="855"/>
                      </a:lnTo>
                      <a:lnTo>
                        <a:pt x="4" y="889"/>
                      </a:lnTo>
                      <a:lnTo>
                        <a:pt x="9" y="924"/>
                      </a:lnTo>
                      <a:lnTo>
                        <a:pt x="14" y="957"/>
                      </a:lnTo>
                      <a:lnTo>
                        <a:pt x="21" y="990"/>
                      </a:lnTo>
                      <a:lnTo>
                        <a:pt x="30" y="1023"/>
                      </a:lnTo>
                      <a:lnTo>
                        <a:pt x="40" y="1054"/>
                      </a:lnTo>
                      <a:lnTo>
                        <a:pt x="50" y="1086"/>
                      </a:lnTo>
                      <a:lnTo>
                        <a:pt x="63" y="1118"/>
                      </a:lnTo>
                      <a:lnTo>
                        <a:pt x="75" y="1148"/>
                      </a:lnTo>
                      <a:lnTo>
                        <a:pt x="91" y="1178"/>
                      </a:lnTo>
                      <a:lnTo>
                        <a:pt x="106" y="1207"/>
                      </a:lnTo>
                      <a:lnTo>
                        <a:pt x="122" y="1235"/>
                      </a:lnTo>
                      <a:lnTo>
                        <a:pt x="140" y="1263"/>
                      </a:lnTo>
                      <a:lnTo>
                        <a:pt x="159" y="1289"/>
                      </a:lnTo>
                      <a:lnTo>
                        <a:pt x="180" y="1315"/>
                      </a:lnTo>
                      <a:lnTo>
                        <a:pt x="180" y="1315"/>
                      </a:lnTo>
                      <a:close/>
                    </a:path>
                  </a:pathLst>
                </a:custGeom>
                <a:solidFill>
                  <a:schemeClr val="accent6"/>
                </a:solidFill>
                <a:ln>
                  <a:noFill/>
                </a:ln>
              </p:spPr>
              <p:txBody>
                <a:bodyPr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050" b="0" i="0" u="none" strike="noStrike" kern="1200" cap="none" spc="0" normalizeH="0" baseline="0" noProof="0">
                    <a:ln>
                      <a:noFill/>
                    </a:ln>
                    <a:solidFill>
                      <a:prstClr val="black"/>
                    </a:solidFill>
                    <a:effectLst/>
                    <a:uLnTx/>
                    <a:uFillTx/>
                    <a:ea typeface="Georgia"/>
                    <a:cs typeface="Georgia"/>
                    <a:sym typeface="Georgia"/>
                  </a:endParaRPr>
                </a:p>
              </p:txBody>
            </p:sp>
            <p:sp>
              <p:nvSpPr>
                <p:cNvPr id="392" name="Shape 2055">
                  <a:extLst>
                    <a:ext uri="{FF2B5EF4-FFF2-40B4-BE49-F238E27FC236}">
                      <a16:creationId xmlns:a16="http://schemas.microsoft.com/office/drawing/2014/main" id="{040686E2-05B8-8BE1-11FC-00D3D4BC695A}"/>
                    </a:ext>
                  </a:extLst>
                </p:cNvPr>
                <p:cNvSpPr/>
                <p:nvPr/>
              </p:nvSpPr>
              <p:spPr>
                <a:xfrm>
                  <a:off x="1538162" y="2298700"/>
                  <a:ext cx="2586037" cy="2382838"/>
                </a:xfrm>
                <a:custGeom>
                  <a:avLst/>
                  <a:gdLst/>
                  <a:ahLst/>
                  <a:cxnLst/>
                  <a:rect l="0" t="0" r="0" b="0"/>
                  <a:pathLst>
                    <a:path w="1629" h="1501" extrusionOk="0">
                      <a:moveTo>
                        <a:pt x="55" y="1104"/>
                      </a:moveTo>
                      <a:lnTo>
                        <a:pt x="55" y="1104"/>
                      </a:lnTo>
                      <a:lnTo>
                        <a:pt x="86" y="1101"/>
                      </a:lnTo>
                      <a:lnTo>
                        <a:pt x="116" y="1098"/>
                      </a:lnTo>
                      <a:lnTo>
                        <a:pt x="148" y="1095"/>
                      </a:lnTo>
                      <a:lnTo>
                        <a:pt x="180" y="1095"/>
                      </a:lnTo>
                      <a:lnTo>
                        <a:pt x="180" y="1095"/>
                      </a:lnTo>
                      <a:lnTo>
                        <a:pt x="205" y="1095"/>
                      </a:lnTo>
                      <a:lnTo>
                        <a:pt x="230" y="1097"/>
                      </a:lnTo>
                      <a:lnTo>
                        <a:pt x="280" y="1102"/>
                      </a:lnTo>
                      <a:lnTo>
                        <a:pt x="328" y="1108"/>
                      </a:lnTo>
                      <a:lnTo>
                        <a:pt x="375" y="1120"/>
                      </a:lnTo>
                      <a:lnTo>
                        <a:pt x="422" y="1132"/>
                      </a:lnTo>
                      <a:lnTo>
                        <a:pt x="467" y="1148"/>
                      </a:lnTo>
                      <a:lnTo>
                        <a:pt x="511" y="1165"/>
                      </a:lnTo>
                      <a:lnTo>
                        <a:pt x="554" y="1186"/>
                      </a:lnTo>
                      <a:lnTo>
                        <a:pt x="554" y="1186"/>
                      </a:lnTo>
                      <a:lnTo>
                        <a:pt x="533" y="1170"/>
                      </a:lnTo>
                      <a:lnTo>
                        <a:pt x="511" y="1153"/>
                      </a:lnTo>
                      <a:lnTo>
                        <a:pt x="492" y="1135"/>
                      </a:lnTo>
                      <a:lnTo>
                        <a:pt x="474" y="1115"/>
                      </a:lnTo>
                      <a:lnTo>
                        <a:pt x="456" y="1094"/>
                      </a:lnTo>
                      <a:lnTo>
                        <a:pt x="441" y="1073"/>
                      </a:lnTo>
                      <a:lnTo>
                        <a:pt x="426" y="1050"/>
                      </a:lnTo>
                      <a:lnTo>
                        <a:pt x="412" y="1027"/>
                      </a:lnTo>
                      <a:lnTo>
                        <a:pt x="401" y="1003"/>
                      </a:lnTo>
                      <a:lnTo>
                        <a:pt x="390" y="977"/>
                      </a:lnTo>
                      <a:lnTo>
                        <a:pt x="380" y="952"/>
                      </a:lnTo>
                      <a:lnTo>
                        <a:pt x="373" y="925"/>
                      </a:lnTo>
                      <a:lnTo>
                        <a:pt x="367" y="897"/>
                      </a:lnTo>
                      <a:lnTo>
                        <a:pt x="362" y="869"/>
                      </a:lnTo>
                      <a:lnTo>
                        <a:pt x="360" y="841"/>
                      </a:lnTo>
                      <a:lnTo>
                        <a:pt x="360" y="814"/>
                      </a:lnTo>
                      <a:lnTo>
                        <a:pt x="360" y="814"/>
                      </a:lnTo>
                      <a:lnTo>
                        <a:pt x="360" y="789"/>
                      </a:lnTo>
                      <a:lnTo>
                        <a:pt x="361" y="767"/>
                      </a:lnTo>
                      <a:lnTo>
                        <a:pt x="365" y="744"/>
                      </a:lnTo>
                      <a:lnTo>
                        <a:pt x="369" y="721"/>
                      </a:lnTo>
                      <a:lnTo>
                        <a:pt x="374" y="699"/>
                      </a:lnTo>
                      <a:lnTo>
                        <a:pt x="380" y="678"/>
                      </a:lnTo>
                      <a:lnTo>
                        <a:pt x="387" y="656"/>
                      </a:lnTo>
                      <a:lnTo>
                        <a:pt x="395" y="636"/>
                      </a:lnTo>
                      <a:lnTo>
                        <a:pt x="404" y="615"/>
                      </a:lnTo>
                      <a:lnTo>
                        <a:pt x="414" y="596"/>
                      </a:lnTo>
                      <a:lnTo>
                        <a:pt x="425" y="577"/>
                      </a:lnTo>
                      <a:lnTo>
                        <a:pt x="437" y="558"/>
                      </a:lnTo>
                      <a:lnTo>
                        <a:pt x="450" y="541"/>
                      </a:lnTo>
                      <a:lnTo>
                        <a:pt x="463" y="524"/>
                      </a:lnTo>
                      <a:lnTo>
                        <a:pt x="478" y="507"/>
                      </a:lnTo>
                      <a:lnTo>
                        <a:pt x="493" y="491"/>
                      </a:lnTo>
                      <a:lnTo>
                        <a:pt x="508" y="476"/>
                      </a:lnTo>
                      <a:lnTo>
                        <a:pt x="525" y="462"/>
                      </a:lnTo>
                      <a:lnTo>
                        <a:pt x="543" y="448"/>
                      </a:lnTo>
                      <a:lnTo>
                        <a:pt x="561" y="435"/>
                      </a:lnTo>
                      <a:lnTo>
                        <a:pt x="578" y="424"/>
                      </a:lnTo>
                      <a:lnTo>
                        <a:pt x="597" y="412"/>
                      </a:lnTo>
                      <a:lnTo>
                        <a:pt x="618" y="402"/>
                      </a:lnTo>
                      <a:lnTo>
                        <a:pt x="637" y="393"/>
                      </a:lnTo>
                      <a:lnTo>
                        <a:pt x="658" y="386"/>
                      </a:lnTo>
                      <a:lnTo>
                        <a:pt x="679" y="378"/>
                      </a:lnTo>
                      <a:lnTo>
                        <a:pt x="700" y="372"/>
                      </a:lnTo>
                      <a:lnTo>
                        <a:pt x="723" y="367"/>
                      </a:lnTo>
                      <a:lnTo>
                        <a:pt x="745" y="363"/>
                      </a:lnTo>
                      <a:lnTo>
                        <a:pt x="768" y="360"/>
                      </a:lnTo>
                      <a:lnTo>
                        <a:pt x="792" y="359"/>
                      </a:lnTo>
                      <a:lnTo>
                        <a:pt x="815" y="358"/>
                      </a:lnTo>
                      <a:lnTo>
                        <a:pt x="815" y="358"/>
                      </a:lnTo>
                      <a:lnTo>
                        <a:pt x="837" y="359"/>
                      </a:lnTo>
                      <a:lnTo>
                        <a:pt x="861" y="360"/>
                      </a:lnTo>
                      <a:lnTo>
                        <a:pt x="884" y="363"/>
                      </a:lnTo>
                      <a:lnTo>
                        <a:pt x="906" y="367"/>
                      </a:lnTo>
                      <a:lnTo>
                        <a:pt x="929" y="372"/>
                      </a:lnTo>
                      <a:lnTo>
                        <a:pt x="950" y="378"/>
                      </a:lnTo>
                      <a:lnTo>
                        <a:pt x="971" y="386"/>
                      </a:lnTo>
                      <a:lnTo>
                        <a:pt x="992" y="393"/>
                      </a:lnTo>
                      <a:lnTo>
                        <a:pt x="1011" y="402"/>
                      </a:lnTo>
                      <a:lnTo>
                        <a:pt x="1032" y="412"/>
                      </a:lnTo>
                      <a:lnTo>
                        <a:pt x="1051" y="424"/>
                      </a:lnTo>
                      <a:lnTo>
                        <a:pt x="1068" y="435"/>
                      </a:lnTo>
                      <a:lnTo>
                        <a:pt x="1088" y="448"/>
                      </a:lnTo>
                      <a:lnTo>
                        <a:pt x="1104" y="462"/>
                      </a:lnTo>
                      <a:lnTo>
                        <a:pt x="1121" y="476"/>
                      </a:lnTo>
                      <a:lnTo>
                        <a:pt x="1137" y="491"/>
                      </a:lnTo>
                      <a:lnTo>
                        <a:pt x="1151" y="507"/>
                      </a:lnTo>
                      <a:lnTo>
                        <a:pt x="1166" y="524"/>
                      </a:lnTo>
                      <a:lnTo>
                        <a:pt x="1179" y="541"/>
                      </a:lnTo>
                      <a:lnTo>
                        <a:pt x="1192" y="558"/>
                      </a:lnTo>
                      <a:lnTo>
                        <a:pt x="1204" y="577"/>
                      </a:lnTo>
                      <a:lnTo>
                        <a:pt x="1215" y="596"/>
                      </a:lnTo>
                      <a:lnTo>
                        <a:pt x="1225" y="615"/>
                      </a:lnTo>
                      <a:lnTo>
                        <a:pt x="1234" y="636"/>
                      </a:lnTo>
                      <a:lnTo>
                        <a:pt x="1242" y="656"/>
                      </a:lnTo>
                      <a:lnTo>
                        <a:pt x="1249" y="678"/>
                      </a:lnTo>
                      <a:lnTo>
                        <a:pt x="1255" y="699"/>
                      </a:lnTo>
                      <a:lnTo>
                        <a:pt x="1260" y="721"/>
                      </a:lnTo>
                      <a:lnTo>
                        <a:pt x="1264" y="744"/>
                      </a:lnTo>
                      <a:lnTo>
                        <a:pt x="1268" y="767"/>
                      </a:lnTo>
                      <a:lnTo>
                        <a:pt x="1269" y="789"/>
                      </a:lnTo>
                      <a:lnTo>
                        <a:pt x="1270" y="814"/>
                      </a:lnTo>
                      <a:lnTo>
                        <a:pt x="1270" y="814"/>
                      </a:lnTo>
                      <a:lnTo>
                        <a:pt x="1269" y="841"/>
                      </a:lnTo>
                      <a:lnTo>
                        <a:pt x="1267" y="869"/>
                      </a:lnTo>
                      <a:lnTo>
                        <a:pt x="1262" y="897"/>
                      </a:lnTo>
                      <a:lnTo>
                        <a:pt x="1256" y="925"/>
                      </a:lnTo>
                      <a:lnTo>
                        <a:pt x="1249" y="952"/>
                      </a:lnTo>
                      <a:lnTo>
                        <a:pt x="1240" y="977"/>
                      </a:lnTo>
                      <a:lnTo>
                        <a:pt x="1228" y="1003"/>
                      </a:lnTo>
                      <a:lnTo>
                        <a:pt x="1217" y="1027"/>
                      </a:lnTo>
                      <a:lnTo>
                        <a:pt x="1203" y="1050"/>
                      </a:lnTo>
                      <a:lnTo>
                        <a:pt x="1189" y="1073"/>
                      </a:lnTo>
                      <a:lnTo>
                        <a:pt x="1173" y="1094"/>
                      </a:lnTo>
                      <a:lnTo>
                        <a:pt x="1155" y="1115"/>
                      </a:lnTo>
                      <a:lnTo>
                        <a:pt x="1137" y="1135"/>
                      </a:lnTo>
                      <a:lnTo>
                        <a:pt x="1118" y="1153"/>
                      </a:lnTo>
                      <a:lnTo>
                        <a:pt x="1096" y="1170"/>
                      </a:lnTo>
                      <a:lnTo>
                        <a:pt x="1075" y="1186"/>
                      </a:lnTo>
                      <a:lnTo>
                        <a:pt x="1075" y="1186"/>
                      </a:lnTo>
                      <a:lnTo>
                        <a:pt x="1065" y="1193"/>
                      </a:lnTo>
                      <a:lnTo>
                        <a:pt x="1248" y="1501"/>
                      </a:lnTo>
                      <a:lnTo>
                        <a:pt x="1248" y="1501"/>
                      </a:lnTo>
                      <a:lnTo>
                        <a:pt x="1256" y="1497"/>
                      </a:lnTo>
                      <a:lnTo>
                        <a:pt x="1256" y="1497"/>
                      </a:lnTo>
                      <a:lnTo>
                        <a:pt x="1282" y="1479"/>
                      </a:lnTo>
                      <a:lnTo>
                        <a:pt x="1308" y="1460"/>
                      </a:lnTo>
                      <a:lnTo>
                        <a:pt x="1334" y="1441"/>
                      </a:lnTo>
                      <a:lnTo>
                        <a:pt x="1358" y="1419"/>
                      </a:lnTo>
                      <a:lnTo>
                        <a:pt x="1381" y="1398"/>
                      </a:lnTo>
                      <a:lnTo>
                        <a:pt x="1404" y="1375"/>
                      </a:lnTo>
                      <a:lnTo>
                        <a:pt x="1425" y="1351"/>
                      </a:lnTo>
                      <a:lnTo>
                        <a:pt x="1446" y="1327"/>
                      </a:lnTo>
                      <a:lnTo>
                        <a:pt x="1466" y="1301"/>
                      </a:lnTo>
                      <a:lnTo>
                        <a:pt x="1484" y="1276"/>
                      </a:lnTo>
                      <a:lnTo>
                        <a:pt x="1502" y="1249"/>
                      </a:lnTo>
                      <a:lnTo>
                        <a:pt x="1519" y="1221"/>
                      </a:lnTo>
                      <a:lnTo>
                        <a:pt x="1535" y="1193"/>
                      </a:lnTo>
                      <a:lnTo>
                        <a:pt x="1549" y="1164"/>
                      </a:lnTo>
                      <a:lnTo>
                        <a:pt x="1562" y="1135"/>
                      </a:lnTo>
                      <a:lnTo>
                        <a:pt x="1575" y="1104"/>
                      </a:lnTo>
                      <a:lnTo>
                        <a:pt x="1575" y="1104"/>
                      </a:lnTo>
                      <a:lnTo>
                        <a:pt x="1587" y="1070"/>
                      </a:lnTo>
                      <a:lnTo>
                        <a:pt x="1598" y="1036"/>
                      </a:lnTo>
                      <a:lnTo>
                        <a:pt x="1607" y="1000"/>
                      </a:lnTo>
                      <a:lnTo>
                        <a:pt x="1615" y="963"/>
                      </a:lnTo>
                      <a:lnTo>
                        <a:pt x="1621" y="927"/>
                      </a:lnTo>
                      <a:lnTo>
                        <a:pt x="1625" y="890"/>
                      </a:lnTo>
                      <a:lnTo>
                        <a:pt x="1627" y="852"/>
                      </a:lnTo>
                      <a:lnTo>
                        <a:pt x="1629" y="814"/>
                      </a:lnTo>
                      <a:lnTo>
                        <a:pt x="1629" y="814"/>
                      </a:lnTo>
                      <a:lnTo>
                        <a:pt x="1627" y="772"/>
                      </a:lnTo>
                      <a:lnTo>
                        <a:pt x="1625" y="730"/>
                      </a:lnTo>
                      <a:lnTo>
                        <a:pt x="1620" y="689"/>
                      </a:lnTo>
                      <a:lnTo>
                        <a:pt x="1612" y="648"/>
                      </a:lnTo>
                      <a:lnTo>
                        <a:pt x="1603" y="609"/>
                      </a:lnTo>
                      <a:lnTo>
                        <a:pt x="1592" y="571"/>
                      </a:lnTo>
                      <a:lnTo>
                        <a:pt x="1579" y="533"/>
                      </a:lnTo>
                      <a:lnTo>
                        <a:pt x="1565" y="496"/>
                      </a:lnTo>
                      <a:lnTo>
                        <a:pt x="1549" y="461"/>
                      </a:lnTo>
                      <a:lnTo>
                        <a:pt x="1531" y="425"/>
                      </a:lnTo>
                      <a:lnTo>
                        <a:pt x="1510" y="391"/>
                      </a:lnTo>
                      <a:lnTo>
                        <a:pt x="1490" y="358"/>
                      </a:lnTo>
                      <a:lnTo>
                        <a:pt x="1467" y="326"/>
                      </a:lnTo>
                      <a:lnTo>
                        <a:pt x="1443" y="295"/>
                      </a:lnTo>
                      <a:lnTo>
                        <a:pt x="1418" y="266"/>
                      </a:lnTo>
                      <a:lnTo>
                        <a:pt x="1390" y="237"/>
                      </a:lnTo>
                      <a:lnTo>
                        <a:pt x="1362" y="210"/>
                      </a:lnTo>
                      <a:lnTo>
                        <a:pt x="1333" y="185"/>
                      </a:lnTo>
                      <a:lnTo>
                        <a:pt x="1302" y="161"/>
                      </a:lnTo>
                      <a:lnTo>
                        <a:pt x="1269" y="138"/>
                      </a:lnTo>
                      <a:lnTo>
                        <a:pt x="1236" y="116"/>
                      </a:lnTo>
                      <a:lnTo>
                        <a:pt x="1203" y="97"/>
                      </a:lnTo>
                      <a:lnTo>
                        <a:pt x="1168" y="80"/>
                      </a:lnTo>
                      <a:lnTo>
                        <a:pt x="1132" y="63"/>
                      </a:lnTo>
                      <a:lnTo>
                        <a:pt x="1094" y="49"/>
                      </a:lnTo>
                      <a:lnTo>
                        <a:pt x="1057" y="35"/>
                      </a:lnTo>
                      <a:lnTo>
                        <a:pt x="1018" y="25"/>
                      </a:lnTo>
                      <a:lnTo>
                        <a:pt x="978" y="16"/>
                      </a:lnTo>
                      <a:lnTo>
                        <a:pt x="939" y="8"/>
                      </a:lnTo>
                      <a:lnTo>
                        <a:pt x="898" y="3"/>
                      </a:lnTo>
                      <a:lnTo>
                        <a:pt x="856" y="1"/>
                      </a:lnTo>
                      <a:lnTo>
                        <a:pt x="815" y="0"/>
                      </a:lnTo>
                      <a:lnTo>
                        <a:pt x="815" y="0"/>
                      </a:lnTo>
                      <a:lnTo>
                        <a:pt x="773" y="1"/>
                      </a:lnTo>
                      <a:lnTo>
                        <a:pt x="732" y="3"/>
                      </a:lnTo>
                      <a:lnTo>
                        <a:pt x="690" y="8"/>
                      </a:lnTo>
                      <a:lnTo>
                        <a:pt x="651" y="16"/>
                      </a:lnTo>
                      <a:lnTo>
                        <a:pt x="611" y="25"/>
                      </a:lnTo>
                      <a:lnTo>
                        <a:pt x="572" y="35"/>
                      </a:lnTo>
                      <a:lnTo>
                        <a:pt x="535" y="49"/>
                      </a:lnTo>
                      <a:lnTo>
                        <a:pt x="498" y="63"/>
                      </a:lnTo>
                      <a:lnTo>
                        <a:pt x="461" y="80"/>
                      </a:lnTo>
                      <a:lnTo>
                        <a:pt x="427" y="97"/>
                      </a:lnTo>
                      <a:lnTo>
                        <a:pt x="393" y="116"/>
                      </a:lnTo>
                      <a:lnTo>
                        <a:pt x="360" y="138"/>
                      </a:lnTo>
                      <a:lnTo>
                        <a:pt x="328" y="161"/>
                      </a:lnTo>
                      <a:lnTo>
                        <a:pt x="296" y="185"/>
                      </a:lnTo>
                      <a:lnTo>
                        <a:pt x="267" y="210"/>
                      </a:lnTo>
                      <a:lnTo>
                        <a:pt x="239" y="237"/>
                      </a:lnTo>
                      <a:lnTo>
                        <a:pt x="213" y="266"/>
                      </a:lnTo>
                      <a:lnTo>
                        <a:pt x="186" y="295"/>
                      </a:lnTo>
                      <a:lnTo>
                        <a:pt x="162" y="326"/>
                      </a:lnTo>
                      <a:lnTo>
                        <a:pt x="140" y="358"/>
                      </a:lnTo>
                      <a:lnTo>
                        <a:pt x="119" y="391"/>
                      </a:lnTo>
                      <a:lnTo>
                        <a:pt x="98" y="425"/>
                      </a:lnTo>
                      <a:lnTo>
                        <a:pt x="80" y="461"/>
                      </a:lnTo>
                      <a:lnTo>
                        <a:pt x="64" y="496"/>
                      </a:lnTo>
                      <a:lnTo>
                        <a:pt x="50" y="533"/>
                      </a:lnTo>
                      <a:lnTo>
                        <a:pt x="37" y="571"/>
                      </a:lnTo>
                      <a:lnTo>
                        <a:pt x="26" y="609"/>
                      </a:lnTo>
                      <a:lnTo>
                        <a:pt x="17" y="648"/>
                      </a:lnTo>
                      <a:lnTo>
                        <a:pt x="9" y="689"/>
                      </a:lnTo>
                      <a:lnTo>
                        <a:pt x="4" y="730"/>
                      </a:lnTo>
                      <a:lnTo>
                        <a:pt x="2" y="772"/>
                      </a:lnTo>
                      <a:lnTo>
                        <a:pt x="0" y="814"/>
                      </a:lnTo>
                      <a:lnTo>
                        <a:pt x="0" y="814"/>
                      </a:lnTo>
                      <a:lnTo>
                        <a:pt x="2" y="852"/>
                      </a:lnTo>
                      <a:lnTo>
                        <a:pt x="4" y="890"/>
                      </a:lnTo>
                      <a:lnTo>
                        <a:pt x="8" y="927"/>
                      </a:lnTo>
                      <a:lnTo>
                        <a:pt x="14" y="963"/>
                      </a:lnTo>
                      <a:lnTo>
                        <a:pt x="22" y="1000"/>
                      </a:lnTo>
                      <a:lnTo>
                        <a:pt x="31" y="1036"/>
                      </a:lnTo>
                      <a:lnTo>
                        <a:pt x="42" y="1070"/>
                      </a:lnTo>
                      <a:lnTo>
                        <a:pt x="55" y="1104"/>
                      </a:lnTo>
                      <a:lnTo>
                        <a:pt x="55" y="1104"/>
                      </a:lnTo>
                      <a:close/>
                    </a:path>
                  </a:pathLst>
                </a:custGeom>
                <a:solidFill>
                  <a:schemeClr val="accent4"/>
                </a:solidFill>
                <a:ln>
                  <a:noFill/>
                </a:ln>
              </p:spPr>
              <p:txBody>
                <a:bodyPr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050" b="0" i="0" u="none" strike="noStrike" kern="1200" cap="none" spc="0" normalizeH="0" baseline="0" noProof="0">
                    <a:ln>
                      <a:noFill/>
                    </a:ln>
                    <a:solidFill>
                      <a:prstClr val="black"/>
                    </a:solidFill>
                    <a:effectLst/>
                    <a:uLnTx/>
                    <a:uFillTx/>
                    <a:ea typeface="Georgia"/>
                    <a:cs typeface="Georgia"/>
                    <a:sym typeface="Georgia"/>
                  </a:endParaRPr>
                </a:p>
              </p:txBody>
            </p:sp>
          </p:grpSp>
          <p:sp>
            <p:nvSpPr>
              <p:cNvPr id="383" name="Shape 2057">
                <a:extLst>
                  <a:ext uri="{FF2B5EF4-FFF2-40B4-BE49-F238E27FC236}">
                    <a16:creationId xmlns:a16="http://schemas.microsoft.com/office/drawing/2014/main" id="{B5D28A6E-473D-F334-6F98-26D4A567105E}"/>
                  </a:ext>
                </a:extLst>
              </p:cNvPr>
              <p:cNvSpPr/>
              <p:nvPr/>
            </p:nvSpPr>
            <p:spPr>
              <a:xfrm>
                <a:off x="1443716" y="5247990"/>
                <a:ext cx="900233" cy="649083"/>
              </a:xfrm>
              <a:prstGeom prst="rect">
                <a:avLst/>
              </a:prstGeom>
              <a:noFill/>
              <a:ln>
                <a:noFill/>
              </a:ln>
            </p:spPr>
            <p:txBody>
              <a:bodyPr wrap="square" lIns="0" tIns="0" rIns="0" bIns="0" anchor="t" anchorCtr="0">
                <a:noAutofit/>
              </a:bodyPr>
              <a:lstStyle/>
              <a:p>
                <a:pPr marL="0" marR="0" lvl="0" indent="0" algn="l" defTabSz="914400" rtl="0" eaLnBrk="1" fontAlgn="auto" latinLnBrk="0" hangingPunct="1">
                  <a:lnSpc>
                    <a:spcPct val="100000"/>
                  </a:lnSpc>
                  <a:spcBef>
                    <a:spcPts val="0"/>
                  </a:spcBef>
                  <a:spcAft>
                    <a:spcPts val="200"/>
                  </a:spcAft>
                  <a:buClr>
                    <a:srgbClr val="7C1A2A"/>
                  </a:buClr>
                  <a:buSzTx/>
                  <a:buFont typeface="Georgia"/>
                  <a:buNone/>
                  <a:tabLst/>
                  <a:defRPr/>
                </a:pPr>
                <a:r>
                  <a:rPr kumimoji="0" lang="en-GB" sz="1050" b="1" i="1" u="none" strike="noStrike" kern="1200" cap="none" spc="0" normalizeH="0" baseline="0" noProof="0" dirty="0">
                    <a:ln>
                      <a:noFill/>
                    </a:ln>
                    <a:solidFill>
                      <a:srgbClr val="7C1A2A"/>
                    </a:solidFill>
                    <a:effectLst/>
                    <a:uLnTx/>
                    <a:uFillTx/>
                    <a:ea typeface="Georgia"/>
                    <a:cs typeface="Georgia"/>
                    <a:sym typeface="Georgia"/>
                  </a:rPr>
                  <a:t>Contract Management Advisory</a:t>
                </a:r>
              </a:p>
            </p:txBody>
          </p:sp>
          <p:sp>
            <p:nvSpPr>
              <p:cNvPr id="384" name="Shape 2059">
                <a:extLst>
                  <a:ext uri="{FF2B5EF4-FFF2-40B4-BE49-F238E27FC236}">
                    <a16:creationId xmlns:a16="http://schemas.microsoft.com/office/drawing/2014/main" id="{CD9152C8-E163-B748-AF61-72F007D2DFB7}"/>
                  </a:ext>
                </a:extLst>
              </p:cNvPr>
              <p:cNvSpPr/>
              <p:nvPr/>
            </p:nvSpPr>
            <p:spPr>
              <a:xfrm>
                <a:off x="3444565" y="5279027"/>
                <a:ext cx="900233" cy="469233"/>
              </a:xfrm>
              <a:prstGeom prst="rect">
                <a:avLst/>
              </a:prstGeom>
              <a:noFill/>
              <a:ln>
                <a:noFill/>
              </a:ln>
            </p:spPr>
            <p:txBody>
              <a:bodyPr wrap="square" lIns="0" tIns="0" rIns="0" bIns="0" anchor="t" anchorCtr="0">
                <a:noAutofit/>
              </a:bodyPr>
              <a:lstStyle/>
              <a:p>
                <a:pPr marL="0" marR="0" lvl="0" indent="0" algn="l" defTabSz="914400" rtl="0" eaLnBrk="1" fontAlgn="auto" latinLnBrk="0" hangingPunct="1">
                  <a:lnSpc>
                    <a:spcPct val="100000"/>
                  </a:lnSpc>
                  <a:spcBef>
                    <a:spcPts val="0"/>
                  </a:spcBef>
                  <a:spcAft>
                    <a:spcPts val="200"/>
                  </a:spcAft>
                  <a:buClr>
                    <a:srgbClr val="EB8C00"/>
                  </a:buClr>
                  <a:buSzTx/>
                  <a:buFont typeface="Georgia"/>
                  <a:buNone/>
                  <a:tabLst/>
                  <a:defRPr/>
                </a:pPr>
                <a:r>
                  <a:rPr kumimoji="0" lang="en-GB" sz="1050" b="1" i="1" u="none" strike="noStrike" kern="1200" cap="none" spc="0" normalizeH="0" baseline="0" noProof="0" dirty="0">
                    <a:ln>
                      <a:noFill/>
                    </a:ln>
                    <a:solidFill>
                      <a:srgbClr val="A59137"/>
                    </a:solidFill>
                    <a:effectLst/>
                    <a:uLnTx/>
                    <a:uFillTx/>
                    <a:ea typeface="Georgia"/>
                    <a:cs typeface="Georgia"/>
                    <a:sym typeface="Georgia"/>
                  </a:rPr>
                  <a:t>Training and Development</a:t>
                </a:r>
              </a:p>
            </p:txBody>
          </p:sp>
          <p:sp>
            <p:nvSpPr>
              <p:cNvPr id="385" name="Shape 2061">
                <a:extLst>
                  <a:ext uri="{FF2B5EF4-FFF2-40B4-BE49-F238E27FC236}">
                    <a16:creationId xmlns:a16="http://schemas.microsoft.com/office/drawing/2014/main" id="{4AFF2FA9-0EC5-1CA6-F9F5-20374F9E2C06}"/>
                  </a:ext>
                </a:extLst>
              </p:cNvPr>
              <p:cNvSpPr/>
              <p:nvPr/>
            </p:nvSpPr>
            <p:spPr>
              <a:xfrm>
                <a:off x="2444690" y="3455378"/>
                <a:ext cx="920286" cy="683896"/>
              </a:xfrm>
              <a:prstGeom prst="rect">
                <a:avLst/>
              </a:prstGeom>
              <a:noFill/>
              <a:ln>
                <a:noFill/>
              </a:ln>
            </p:spPr>
            <p:txBody>
              <a:bodyPr wrap="square" lIns="0" tIns="0" rIns="0" bIns="0" anchor="t" anchorCtr="0">
                <a:noAutofit/>
              </a:bodyPr>
              <a:lstStyle/>
              <a:p>
                <a:pPr marL="0" marR="0" lvl="0" indent="0" algn="l" defTabSz="914400" rtl="0" eaLnBrk="1" fontAlgn="auto" latinLnBrk="0" hangingPunct="1">
                  <a:lnSpc>
                    <a:spcPct val="100000"/>
                  </a:lnSpc>
                  <a:spcBef>
                    <a:spcPts val="0"/>
                  </a:spcBef>
                  <a:spcAft>
                    <a:spcPts val="200"/>
                  </a:spcAft>
                  <a:buClr>
                    <a:srgbClr val="B19C7D"/>
                  </a:buClr>
                  <a:buSzTx/>
                  <a:buFont typeface="Georgia"/>
                  <a:buNone/>
                  <a:tabLst/>
                  <a:defRPr/>
                </a:pPr>
                <a:r>
                  <a:rPr kumimoji="0" lang="en-GB" sz="1050" b="1" i="1" u="none" strike="noStrike" kern="1200" cap="none" spc="0" normalizeH="0" baseline="0" noProof="0" dirty="0">
                    <a:ln>
                      <a:noFill/>
                    </a:ln>
                    <a:solidFill>
                      <a:srgbClr val="B19C7D"/>
                    </a:solidFill>
                    <a:effectLst/>
                    <a:uLnTx/>
                    <a:uFillTx/>
                    <a:ea typeface="Georgia"/>
                    <a:cs typeface="Georgia"/>
                    <a:sym typeface="Georgia"/>
                  </a:rPr>
                  <a:t>Project Management Consulting</a:t>
                </a:r>
              </a:p>
            </p:txBody>
          </p:sp>
          <p:sp>
            <p:nvSpPr>
              <p:cNvPr id="386" name="Shape 2081">
                <a:extLst>
                  <a:ext uri="{FF2B5EF4-FFF2-40B4-BE49-F238E27FC236}">
                    <a16:creationId xmlns:a16="http://schemas.microsoft.com/office/drawing/2014/main" id="{ACAAD7D7-E20F-967C-A1F4-7AD1C9C9091A}"/>
                  </a:ext>
                </a:extLst>
              </p:cNvPr>
              <p:cNvSpPr/>
              <p:nvPr/>
            </p:nvSpPr>
            <p:spPr>
              <a:xfrm>
                <a:off x="2579536" y="2914401"/>
                <a:ext cx="484825" cy="499281"/>
              </a:xfrm>
              <a:custGeom>
                <a:avLst/>
                <a:gdLst/>
                <a:ahLst/>
                <a:cxnLst/>
                <a:rect l="0" t="0" r="0" b="0"/>
                <a:pathLst>
                  <a:path w="412" h="400" extrusionOk="0">
                    <a:moveTo>
                      <a:pt x="356" y="88"/>
                    </a:moveTo>
                    <a:lnTo>
                      <a:pt x="356" y="88"/>
                    </a:lnTo>
                    <a:lnTo>
                      <a:pt x="366" y="90"/>
                    </a:lnTo>
                    <a:lnTo>
                      <a:pt x="376" y="96"/>
                    </a:lnTo>
                    <a:lnTo>
                      <a:pt x="382" y="104"/>
                    </a:lnTo>
                    <a:lnTo>
                      <a:pt x="384" y="116"/>
                    </a:lnTo>
                    <a:lnTo>
                      <a:pt x="384" y="116"/>
                    </a:lnTo>
                    <a:lnTo>
                      <a:pt x="382" y="126"/>
                    </a:lnTo>
                    <a:lnTo>
                      <a:pt x="376" y="136"/>
                    </a:lnTo>
                    <a:lnTo>
                      <a:pt x="366" y="142"/>
                    </a:lnTo>
                    <a:lnTo>
                      <a:pt x="356" y="144"/>
                    </a:lnTo>
                    <a:lnTo>
                      <a:pt x="356" y="144"/>
                    </a:lnTo>
                    <a:lnTo>
                      <a:pt x="344" y="142"/>
                    </a:lnTo>
                    <a:lnTo>
                      <a:pt x="336" y="136"/>
                    </a:lnTo>
                    <a:lnTo>
                      <a:pt x="330" y="126"/>
                    </a:lnTo>
                    <a:lnTo>
                      <a:pt x="328" y="116"/>
                    </a:lnTo>
                    <a:lnTo>
                      <a:pt x="328" y="116"/>
                    </a:lnTo>
                    <a:lnTo>
                      <a:pt x="330" y="104"/>
                    </a:lnTo>
                    <a:lnTo>
                      <a:pt x="336" y="96"/>
                    </a:lnTo>
                    <a:lnTo>
                      <a:pt x="344" y="90"/>
                    </a:lnTo>
                    <a:lnTo>
                      <a:pt x="356" y="88"/>
                    </a:lnTo>
                    <a:lnTo>
                      <a:pt x="356" y="88"/>
                    </a:lnTo>
                    <a:close/>
                    <a:moveTo>
                      <a:pt x="392" y="156"/>
                    </a:moveTo>
                    <a:lnTo>
                      <a:pt x="374" y="156"/>
                    </a:lnTo>
                    <a:lnTo>
                      <a:pt x="356" y="182"/>
                    </a:lnTo>
                    <a:lnTo>
                      <a:pt x="338" y="156"/>
                    </a:lnTo>
                    <a:lnTo>
                      <a:pt x="320" y="156"/>
                    </a:lnTo>
                    <a:lnTo>
                      <a:pt x="320" y="156"/>
                    </a:lnTo>
                    <a:lnTo>
                      <a:pt x="314" y="156"/>
                    </a:lnTo>
                    <a:lnTo>
                      <a:pt x="314" y="156"/>
                    </a:lnTo>
                    <a:lnTo>
                      <a:pt x="314" y="158"/>
                    </a:lnTo>
                    <a:lnTo>
                      <a:pt x="314" y="204"/>
                    </a:lnTo>
                    <a:lnTo>
                      <a:pt x="314" y="204"/>
                    </a:lnTo>
                    <a:lnTo>
                      <a:pt x="336" y="224"/>
                    </a:lnTo>
                    <a:lnTo>
                      <a:pt x="354" y="244"/>
                    </a:lnTo>
                    <a:lnTo>
                      <a:pt x="370" y="268"/>
                    </a:lnTo>
                    <a:lnTo>
                      <a:pt x="386" y="294"/>
                    </a:lnTo>
                    <a:lnTo>
                      <a:pt x="386" y="294"/>
                    </a:lnTo>
                    <a:lnTo>
                      <a:pt x="396" y="270"/>
                    </a:lnTo>
                    <a:lnTo>
                      <a:pt x="404" y="246"/>
                    </a:lnTo>
                    <a:lnTo>
                      <a:pt x="410" y="220"/>
                    </a:lnTo>
                    <a:lnTo>
                      <a:pt x="412" y="194"/>
                    </a:lnTo>
                    <a:lnTo>
                      <a:pt x="412" y="194"/>
                    </a:lnTo>
                    <a:lnTo>
                      <a:pt x="410" y="166"/>
                    </a:lnTo>
                    <a:lnTo>
                      <a:pt x="410" y="166"/>
                    </a:lnTo>
                    <a:lnTo>
                      <a:pt x="406" y="162"/>
                    </a:lnTo>
                    <a:lnTo>
                      <a:pt x="402" y="158"/>
                    </a:lnTo>
                    <a:lnTo>
                      <a:pt x="398" y="156"/>
                    </a:lnTo>
                    <a:lnTo>
                      <a:pt x="392" y="156"/>
                    </a:lnTo>
                    <a:lnTo>
                      <a:pt x="392" y="156"/>
                    </a:lnTo>
                    <a:close/>
                    <a:moveTo>
                      <a:pt x="98" y="204"/>
                    </a:moveTo>
                    <a:lnTo>
                      <a:pt x="98" y="156"/>
                    </a:lnTo>
                    <a:lnTo>
                      <a:pt x="98" y="156"/>
                    </a:lnTo>
                    <a:lnTo>
                      <a:pt x="92" y="156"/>
                    </a:lnTo>
                    <a:lnTo>
                      <a:pt x="74" y="156"/>
                    </a:lnTo>
                    <a:lnTo>
                      <a:pt x="56" y="182"/>
                    </a:lnTo>
                    <a:lnTo>
                      <a:pt x="38" y="156"/>
                    </a:lnTo>
                    <a:lnTo>
                      <a:pt x="20" y="156"/>
                    </a:lnTo>
                    <a:lnTo>
                      <a:pt x="20" y="156"/>
                    </a:lnTo>
                    <a:lnTo>
                      <a:pt x="14" y="156"/>
                    </a:lnTo>
                    <a:lnTo>
                      <a:pt x="10" y="158"/>
                    </a:lnTo>
                    <a:lnTo>
                      <a:pt x="6" y="162"/>
                    </a:lnTo>
                    <a:lnTo>
                      <a:pt x="2" y="166"/>
                    </a:lnTo>
                    <a:lnTo>
                      <a:pt x="2" y="166"/>
                    </a:lnTo>
                    <a:lnTo>
                      <a:pt x="0" y="194"/>
                    </a:lnTo>
                    <a:lnTo>
                      <a:pt x="0" y="194"/>
                    </a:lnTo>
                    <a:lnTo>
                      <a:pt x="2" y="220"/>
                    </a:lnTo>
                    <a:lnTo>
                      <a:pt x="8" y="246"/>
                    </a:lnTo>
                    <a:lnTo>
                      <a:pt x="16" y="270"/>
                    </a:lnTo>
                    <a:lnTo>
                      <a:pt x="26" y="294"/>
                    </a:lnTo>
                    <a:lnTo>
                      <a:pt x="26" y="294"/>
                    </a:lnTo>
                    <a:lnTo>
                      <a:pt x="42" y="268"/>
                    </a:lnTo>
                    <a:lnTo>
                      <a:pt x="58" y="244"/>
                    </a:lnTo>
                    <a:lnTo>
                      <a:pt x="76" y="224"/>
                    </a:lnTo>
                    <a:lnTo>
                      <a:pt x="98" y="204"/>
                    </a:lnTo>
                    <a:lnTo>
                      <a:pt x="98" y="204"/>
                    </a:lnTo>
                    <a:close/>
                    <a:moveTo>
                      <a:pt x="170" y="36"/>
                    </a:moveTo>
                    <a:lnTo>
                      <a:pt x="170" y="36"/>
                    </a:lnTo>
                    <a:lnTo>
                      <a:pt x="170" y="42"/>
                    </a:lnTo>
                    <a:lnTo>
                      <a:pt x="172" y="50"/>
                    </a:lnTo>
                    <a:lnTo>
                      <a:pt x="176" y="56"/>
                    </a:lnTo>
                    <a:lnTo>
                      <a:pt x="180" y="60"/>
                    </a:lnTo>
                    <a:lnTo>
                      <a:pt x="186" y="66"/>
                    </a:lnTo>
                    <a:lnTo>
                      <a:pt x="192" y="68"/>
                    </a:lnTo>
                    <a:lnTo>
                      <a:pt x="198" y="70"/>
                    </a:lnTo>
                    <a:lnTo>
                      <a:pt x="206" y="72"/>
                    </a:lnTo>
                    <a:lnTo>
                      <a:pt x="206" y="72"/>
                    </a:lnTo>
                    <a:lnTo>
                      <a:pt x="214" y="70"/>
                    </a:lnTo>
                    <a:lnTo>
                      <a:pt x="220" y="68"/>
                    </a:lnTo>
                    <a:lnTo>
                      <a:pt x="226" y="66"/>
                    </a:lnTo>
                    <a:lnTo>
                      <a:pt x="232" y="60"/>
                    </a:lnTo>
                    <a:lnTo>
                      <a:pt x="236" y="56"/>
                    </a:lnTo>
                    <a:lnTo>
                      <a:pt x="240" y="50"/>
                    </a:lnTo>
                    <a:lnTo>
                      <a:pt x="242" y="42"/>
                    </a:lnTo>
                    <a:lnTo>
                      <a:pt x="242" y="36"/>
                    </a:lnTo>
                    <a:lnTo>
                      <a:pt x="242" y="36"/>
                    </a:lnTo>
                    <a:lnTo>
                      <a:pt x="242" y="28"/>
                    </a:lnTo>
                    <a:lnTo>
                      <a:pt x="240" y="22"/>
                    </a:lnTo>
                    <a:lnTo>
                      <a:pt x="236" y="16"/>
                    </a:lnTo>
                    <a:lnTo>
                      <a:pt x="232" y="10"/>
                    </a:lnTo>
                    <a:lnTo>
                      <a:pt x="226" y="6"/>
                    </a:lnTo>
                    <a:lnTo>
                      <a:pt x="220" y="2"/>
                    </a:lnTo>
                    <a:lnTo>
                      <a:pt x="214" y="0"/>
                    </a:lnTo>
                    <a:lnTo>
                      <a:pt x="206" y="0"/>
                    </a:lnTo>
                    <a:lnTo>
                      <a:pt x="206" y="0"/>
                    </a:lnTo>
                    <a:lnTo>
                      <a:pt x="198" y="0"/>
                    </a:lnTo>
                    <a:lnTo>
                      <a:pt x="192" y="2"/>
                    </a:lnTo>
                    <a:lnTo>
                      <a:pt x="186" y="6"/>
                    </a:lnTo>
                    <a:lnTo>
                      <a:pt x="180" y="10"/>
                    </a:lnTo>
                    <a:lnTo>
                      <a:pt x="176" y="16"/>
                    </a:lnTo>
                    <a:lnTo>
                      <a:pt x="172" y="22"/>
                    </a:lnTo>
                    <a:lnTo>
                      <a:pt x="170" y="28"/>
                    </a:lnTo>
                    <a:lnTo>
                      <a:pt x="170" y="36"/>
                    </a:lnTo>
                    <a:lnTo>
                      <a:pt x="170" y="36"/>
                    </a:lnTo>
                    <a:close/>
                    <a:moveTo>
                      <a:pt x="206" y="400"/>
                    </a:moveTo>
                    <a:lnTo>
                      <a:pt x="206" y="400"/>
                    </a:lnTo>
                    <a:lnTo>
                      <a:pt x="230" y="398"/>
                    </a:lnTo>
                    <a:lnTo>
                      <a:pt x="254" y="394"/>
                    </a:lnTo>
                    <a:lnTo>
                      <a:pt x="276" y="388"/>
                    </a:lnTo>
                    <a:lnTo>
                      <a:pt x="296" y="378"/>
                    </a:lnTo>
                    <a:lnTo>
                      <a:pt x="316" y="368"/>
                    </a:lnTo>
                    <a:lnTo>
                      <a:pt x="334" y="354"/>
                    </a:lnTo>
                    <a:lnTo>
                      <a:pt x="352" y="338"/>
                    </a:lnTo>
                    <a:lnTo>
                      <a:pt x="366" y="322"/>
                    </a:lnTo>
                    <a:lnTo>
                      <a:pt x="366" y="322"/>
                    </a:lnTo>
                    <a:lnTo>
                      <a:pt x="352" y="296"/>
                    </a:lnTo>
                    <a:lnTo>
                      <a:pt x="336" y="272"/>
                    </a:lnTo>
                    <a:lnTo>
                      <a:pt x="320" y="250"/>
                    </a:lnTo>
                    <a:lnTo>
                      <a:pt x="300" y="232"/>
                    </a:lnTo>
                    <a:lnTo>
                      <a:pt x="280" y="216"/>
                    </a:lnTo>
                    <a:lnTo>
                      <a:pt x="256" y="204"/>
                    </a:lnTo>
                    <a:lnTo>
                      <a:pt x="244" y="200"/>
                    </a:lnTo>
                    <a:lnTo>
                      <a:pt x="232" y="196"/>
                    </a:lnTo>
                    <a:lnTo>
                      <a:pt x="220" y="194"/>
                    </a:lnTo>
                    <a:lnTo>
                      <a:pt x="206" y="194"/>
                    </a:lnTo>
                    <a:lnTo>
                      <a:pt x="206" y="194"/>
                    </a:lnTo>
                    <a:lnTo>
                      <a:pt x="182" y="196"/>
                    </a:lnTo>
                    <a:lnTo>
                      <a:pt x="158" y="202"/>
                    </a:lnTo>
                    <a:lnTo>
                      <a:pt x="158" y="234"/>
                    </a:lnTo>
                    <a:lnTo>
                      <a:pt x="158" y="234"/>
                    </a:lnTo>
                    <a:lnTo>
                      <a:pt x="158" y="240"/>
                    </a:lnTo>
                    <a:lnTo>
                      <a:pt x="156" y="244"/>
                    </a:lnTo>
                    <a:lnTo>
                      <a:pt x="150" y="254"/>
                    </a:lnTo>
                    <a:lnTo>
                      <a:pt x="140" y="262"/>
                    </a:lnTo>
                    <a:lnTo>
                      <a:pt x="134" y="264"/>
                    </a:lnTo>
                    <a:lnTo>
                      <a:pt x="128" y="264"/>
                    </a:lnTo>
                    <a:lnTo>
                      <a:pt x="128" y="264"/>
                    </a:lnTo>
                    <a:lnTo>
                      <a:pt x="118" y="262"/>
                    </a:lnTo>
                    <a:lnTo>
                      <a:pt x="110" y="258"/>
                    </a:lnTo>
                    <a:lnTo>
                      <a:pt x="104" y="252"/>
                    </a:lnTo>
                    <a:lnTo>
                      <a:pt x="100" y="244"/>
                    </a:lnTo>
                    <a:lnTo>
                      <a:pt x="100" y="244"/>
                    </a:lnTo>
                    <a:lnTo>
                      <a:pt x="84" y="260"/>
                    </a:lnTo>
                    <a:lnTo>
                      <a:pt x="70" y="280"/>
                    </a:lnTo>
                    <a:lnTo>
                      <a:pt x="58" y="300"/>
                    </a:lnTo>
                    <a:lnTo>
                      <a:pt x="46" y="322"/>
                    </a:lnTo>
                    <a:lnTo>
                      <a:pt x="46" y="322"/>
                    </a:lnTo>
                    <a:lnTo>
                      <a:pt x="60" y="338"/>
                    </a:lnTo>
                    <a:lnTo>
                      <a:pt x="78" y="354"/>
                    </a:lnTo>
                    <a:lnTo>
                      <a:pt x="96" y="368"/>
                    </a:lnTo>
                    <a:lnTo>
                      <a:pt x="116" y="378"/>
                    </a:lnTo>
                    <a:lnTo>
                      <a:pt x="136" y="388"/>
                    </a:lnTo>
                    <a:lnTo>
                      <a:pt x="158" y="394"/>
                    </a:lnTo>
                    <a:lnTo>
                      <a:pt x="182" y="398"/>
                    </a:lnTo>
                    <a:lnTo>
                      <a:pt x="206" y="400"/>
                    </a:lnTo>
                    <a:lnTo>
                      <a:pt x="206" y="400"/>
                    </a:lnTo>
                    <a:close/>
                    <a:moveTo>
                      <a:pt x="28" y="116"/>
                    </a:moveTo>
                    <a:lnTo>
                      <a:pt x="28" y="116"/>
                    </a:lnTo>
                    <a:lnTo>
                      <a:pt x="30" y="126"/>
                    </a:lnTo>
                    <a:lnTo>
                      <a:pt x="36" y="136"/>
                    </a:lnTo>
                    <a:lnTo>
                      <a:pt x="46" y="142"/>
                    </a:lnTo>
                    <a:lnTo>
                      <a:pt x="56" y="144"/>
                    </a:lnTo>
                    <a:lnTo>
                      <a:pt x="56" y="144"/>
                    </a:lnTo>
                    <a:lnTo>
                      <a:pt x="68" y="142"/>
                    </a:lnTo>
                    <a:lnTo>
                      <a:pt x="76" y="136"/>
                    </a:lnTo>
                    <a:lnTo>
                      <a:pt x="82" y="126"/>
                    </a:lnTo>
                    <a:lnTo>
                      <a:pt x="84" y="116"/>
                    </a:lnTo>
                    <a:lnTo>
                      <a:pt x="84" y="116"/>
                    </a:lnTo>
                    <a:lnTo>
                      <a:pt x="82" y="104"/>
                    </a:lnTo>
                    <a:lnTo>
                      <a:pt x="76" y="96"/>
                    </a:lnTo>
                    <a:lnTo>
                      <a:pt x="68" y="90"/>
                    </a:lnTo>
                    <a:lnTo>
                      <a:pt x="56" y="88"/>
                    </a:lnTo>
                    <a:lnTo>
                      <a:pt x="56" y="88"/>
                    </a:lnTo>
                    <a:lnTo>
                      <a:pt x="46" y="90"/>
                    </a:lnTo>
                    <a:lnTo>
                      <a:pt x="36" y="96"/>
                    </a:lnTo>
                    <a:lnTo>
                      <a:pt x="30" y="104"/>
                    </a:lnTo>
                    <a:lnTo>
                      <a:pt x="28" y="116"/>
                    </a:lnTo>
                    <a:lnTo>
                      <a:pt x="28" y="116"/>
                    </a:lnTo>
                    <a:close/>
                    <a:moveTo>
                      <a:pt x="300" y="192"/>
                    </a:moveTo>
                    <a:lnTo>
                      <a:pt x="300" y="116"/>
                    </a:lnTo>
                    <a:lnTo>
                      <a:pt x="300" y="116"/>
                    </a:lnTo>
                    <a:lnTo>
                      <a:pt x="300" y="116"/>
                    </a:lnTo>
                    <a:lnTo>
                      <a:pt x="300" y="114"/>
                    </a:lnTo>
                    <a:lnTo>
                      <a:pt x="300" y="114"/>
                    </a:lnTo>
                    <a:lnTo>
                      <a:pt x="300" y="108"/>
                    </a:lnTo>
                    <a:lnTo>
                      <a:pt x="298" y="102"/>
                    </a:lnTo>
                    <a:lnTo>
                      <a:pt x="290" y="92"/>
                    </a:lnTo>
                    <a:lnTo>
                      <a:pt x="280" y="84"/>
                    </a:lnTo>
                    <a:lnTo>
                      <a:pt x="274" y="82"/>
                    </a:lnTo>
                    <a:lnTo>
                      <a:pt x="268" y="82"/>
                    </a:lnTo>
                    <a:lnTo>
                      <a:pt x="232" y="82"/>
                    </a:lnTo>
                    <a:lnTo>
                      <a:pt x="206" y="116"/>
                    </a:lnTo>
                    <a:lnTo>
                      <a:pt x="180" y="82"/>
                    </a:lnTo>
                    <a:lnTo>
                      <a:pt x="144" y="82"/>
                    </a:lnTo>
                    <a:lnTo>
                      <a:pt x="144" y="82"/>
                    </a:lnTo>
                    <a:lnTo>
                      <a:pt x="138" y="82"/>
                    </a:lnTo>
                    <a:lnTo>
                      <a:pt x="132" y="84"/>
                    </a:lnTo>
                    <a:lnTo>
                      <a:pt x="122" y="92"/>
                    </a:lnTo>
                    <a:lnTo>
                      <a:pt x="114" y="102"/>
                    </a:lnTo>
                    <a:lnTo>
                      <a:pt x="112" y="108"/>
                    </a:lnTo>
                    <a:lnTo>
                      <a:pt x="112" y="114"/>
                    </a:lnTo>
                    <a:lnTo>
                      <a:pt x="112" y="116"/>
                    </a:lnTo>
                    <a:lnTo>
                      <a:pt x="112" y="130"/>
                    </a:lnTo>
                    <a:lnTo>
                      <a:pt x="112" y="234"/>
                    </a:lnTo>
                    <a:lnTo>
                      <a:pt x="112" y="234"/>
                    </a:lnTo>
                    <a:lnTo>
                      <a:pt x="114" y="240"/>
                    </a:lnTo>
                    <a:lnTo>
                      <a:pt x="116" y="244"/>
                    </a:lnTo>
                    <a:lnTo>
                      <a:pt x="122" y="248"/>
                    </a:lnTo>
                    <a:lnTo>
                      <a:pt x="128" y="248"/>
                    </a:lnTo>
                    <a:lnTo>
                      <a:pt x="128" y="248"/>
                    </a:lnTo>
                    <a:lnTo>
                      <a:pt x="134" y="248"/>
                    </a:lnTo>
                    <a:lnTo>
                      <a:pt x="138" y="244"/>
                    </a:lnTo>
                    <a:lnTo>
                      <a:pt x="142" y="240"/>
                    </a:lnTo>
                    <a:lnTo>
                      <a:pt x="144" y="234"/>
                    </a:lnTo>
                    <a:lnTo>
                      <a:pt x="144" y="130"/>
                    </a:lnTo>
                    <a:lnTo>
                      <a:pt x="144" y="130"/>
                    </a:lnTo>
                    <a:lnTo>
                      <a:pt x="150" y="134"/>
                    </a:lnTo>
                    <a:lnTo>
                      <a:pt x="154" y="140"/>
                    </a:lnTo>
                    <a:lnTo>
                      <a:pt x="158" y="148"/>
                    </a:lnTo>
                    <a:lnTo>
                      <a:pt x="158" y="156"/>
                    </a:lnTo>
                    <a:lnTo>
                      <a:pt x="158" y="170"/>
                    </a:lnTo>
                    <a:lnTo>
                      <a:pt x="158" y="170"/>
                    </a:lnTo>
                    <a:lnTo>
                      <a:pt x="182" y="164"/>
                    </a:lnTo>
                    <a:lnTo>
                      <a:pt x="206" y="162"/>
                    </a:lnTo>
                    <a:lnTo>
                      <a:pt x="206" y="162"/>
                    </a:lnTo>
                    <a:lnTo>
                      <a:pt x="230" y="164"/>
                    </a:lnTo>
                    <a:lnTo>
                      <a:pt x="254" y="170"/>
                    </a:lnTo>
                    <a:lnTo>
                      <a:pt x="254" y="158"/>
                    </a:lnTo>
                    <a:lnTo>
                      <a:pt x="254" y="158"/>
                    </a:lnTo>
                    <a:lnTo>
                      <a:pt x="254" y="150"/>
                    </a:lnTo>
                    <a:lnTo>
                      <a:pt x="258" y="142"/>
                    </a:lnTo>
                    <a:lnTo>
                      <a:pt x="262" y="136"/>
                    </a:lnTo>
                    <a:lnTo>
                      <a:pt x="268" y="132"/>
                    </a:lnTo>
                    <a:lnTo>
                      <a:pt x="268" y="176"/>
                    </a:lnTo>
                    <a:lnTo>
                      <a:pt x="268" y="176"/>
                    </a:lnTo>
                    <a:lnTo>
                      <a:pt x="284" y="184"/>
                    </a:lnTo>
                    <a:lnTo>
                      <a:pt x="300" y="192"/>
                    </a:lnTo>
                    <a:lnTo>
                      <a:pt x="300" y="192"/>
                    </a:lnTo>
                    <a:close/>
                  </a:path>
                </a:pathLst>
              </a:custGeom>
              <a:solidFill>
                <a:srgbClr val="B19C7D"/>
              </a:solidFill>
              <a:ln>
                <a:noFill/>
              </a:ln>
            </p:spPr>
            <p:txBody>
              <a:bodyPr wrap="square" lIns="80125" tIns="40050" rIns="80125" bIns="4005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50" b="0" i="0" u="none" strike="noStrike" kern="1200" cap="none" spc="0" normalizeH="0" baseline="0" noProof="0">
                  <a:ln>
                    <a:noFill/>
                  </a:ln>
                  <a:solidFill>
                    <a:srgbClr val="000000"/>
                  </a:solidFill>
                  <a:effectLst/>
                  <a:uLnTx/>
                  <a:uFillTx/>
                  <a:ea typeface="Calibri"/>
                  <a:cs typeface="Calibri"/>
                  <a:sym typeface="Calibri"/>
                </a:endParaRPr>
              </a:p>
            </p:txBody>
          </p:sp>
        </p:grpSp>
        <p:grpSp>
          <p:nvGrpSpPr>
            <p:cNvPr id="376" name="Group 375">
              <a:extLst>
                <a:ext uri="{FF2B5EF4-FFF2-40B4-BE49-F238E27FC236}">
                  <a16:creationId xmlns:a16="http://schemas.microsoft.com/office/drawing/2014/main" id="{D0BBFD3E-5A86-9E4E-1421-51CE3A7DBA1F}"/>
                </a:ext>
              </a:extLst>
            </p:cNvPr>
            <p:cNvGrpSpPr/>
            <p:nvPr/>
          </p:nvGrpSpPr>
          <p:grpSpPr>
            <a:xfrm>
              <a:off x="2010732" y="4169383"/>
              <a:ext cx="555079" cy="555079"/>
              <a:chOff x="9617170" y="4690706"/>
              <a:chExt cx="611999" cy="611999"/>
            </a:xfrm>
          </p:grpSpPr>
          <p:sp>
            <p:nvSpPr>
              <p:cNvPr id="380" name="Oval 379">
                <a:extLst>
                  <a:ext uri="{FF2B5EF4-FFF2-40B4-BE49-F238E27FC236}">
                    <a16:creationId xmlns:a16="http://schemas.microsoft.com/office/drawing/2014/main" id="{F629ACE0-D857-D585-B7CE-D5D695133F79}"/>
                  </a:ext>
                </a:extLst>
              </p:cNvPr>
              <p:cNvSpPr/>
              <p:nvPr/>
            </p:nvSpPr>
            <p:spPr bwMode="ltGray">
              <a:xfrm>
                <a:off x="9617170" y="4690706"/>
                <a:ext cx="611999" cy="611999"/>
              </a:xfrm>
              <a:prstGeom prst="ellipse">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white"/>
                  </a:solidFill>
                  <a:effectLst/>
                  <a:uLnTx/>
                  <a:uFillTx/>
                  <a:ea typeface="+mn-ea"/>
                  <a:cs typeface="+mn-cs"/>
                </a:endParaRPr>
              </a:p>
            </p:txBody>
          </p:sp>
          <p:sp>
            <p:nvSpPr>
              <p:cNvPr id="381" name="Freeform 4851">
                <a:extLst>
                  <a:ext uri="{FF2B5EF4-FFF2-40B4-BE49-F238E27FC236}">
                    <a16:creationId xmlns:a16="http://schemas.microsoft.com/office/drawing/2014/main" id="{813E4B1E-CDF5-81B9-D975-83B32DD26F93}"/>
                  </a:ext>
                </a:extLst>
              </p:cNvPr>
              <p:cNvSpPr>
                <a:spLocks noEditPoints="1"/>
              </p:cNvSpPr>
              <p:nvPr/>
            </p:nvSpPr>
            <p:spPr bwMode="auto">
              <a:xfrm>
                <a:off x="9703458" y="4818431"/>
                <a:ext cx="438669" cy="463039"/>
              </a:xfrm>
              <a:custGeom>
                <a:avLst/>
                <a:gdLst>
                  <a:gd name="T0" fmla="*/ 248 w 360"/>
                  <a:gd name="T1" fmla="*/ 8 h 380"/>
                  <a:gd name="T2" fmla="*/ 274 w 360"/>
                  <a:gd name="T3" fmla="*/ 0 h 380"/>
                  <a:gd name="T4" fmla="*/ 298 w 360"/>
                  <a:gd name="T5" fmla="*/ 28 h 380"/>
                  <a:gd name="T6" fmla="*/ 280 w 360"/>
                  <a:gd name="T7" fmla="*/ 56 h 380"/>
                  <a:gd name="T8" fmla="*/ 258 w 360"/>
                  <a:gd name="T9" fmla="*/ 56 h 380"/>
                  <a:gd name="T10" fmla="*/ 240 w 360"/>
                  <a:gd name="T11" fmla="*/ 28 h 380"/>
                  <a:gd name="T12" fmla="*/ 344 w 360"/>
                  <a:gd name="T13" fmla="*/ 88 h 380"/>
                  <a:gd name="T14" fmla="*/ 288 w 360"/>
                  <a:gd name="T15" fmla="*/ 68 h 380"/>
                  <a:gd name="T16" fmla="*/ 214 w 360"/>
                  <a:gd name="T17" fmla="*/ 70 h 380"/>
                  <a:gd name="T18" fmla="*/ 194 w 360"/>
                  <a:gd name="T19" fmla="*/ 90 h 380"/>
                  <a:gd name="T20" fmla="*/ 224 w 360"/>
                  <a:gd name="T21" fmla="*/ 114 h 380"/>
                  <a:gd name="T22" fmla="*/ 248 w 360"/>
                  <a:gd name="T23" fmla="*/ 166 h 380"/>
                  <a:gd name="T24" fmla="*/ 234 w 360"/>
                  <a:gd name="T25" fmla="*/ 208 h 380"/>
                  <a:gd name="T26" fmla="*/ 278 w 360"/>
                  <a:gd name="T27" fmla="*/ 214 h 380"/>
                  <a:gd name="T28" fmla="*/ 310 w 360"/>
                  <a:gd name="T29" fmla="*/ 244 h 380"/>
                  <a:gd name="T30" fmla="*/ 332 w 360"/>
                  <a:gd name="T31" fmla="*/ 200 h 380"/>
                  <a:gd name="T32" fmla="*/ 348 w 360"/>
                  <a:gd name="T33" fmla="*/ 208 h 380"/>
                  <a:gd name="T34" fmla="*/ 360 w 360"/>
                  <a:gd name="T35" fmla="*/ 190 h 380"/>
                  <a:gd name="T36" fmla="*/ 102 w 360"/>
                  <a:gd name="T37" fmla="*/ 56 h 380"/>
                  <a:gd name="T38" fmla="*/ 120 w 360"/>
                  <a:gd name="T39" fmla="*/ 28 h 380"/>
                  <a:gd name="T40" fmla="*/ 98 w 360"/>
                  <a:gd name="T41" fmla="*/ 0 h 380"/>
                  <a:gd name="T42" fmla="*/ 70 w 360"/>
                  <a:gd name="T43" fmla="*/ 8 h 380"/>
                  <a:gd name="T44" fmla="*/ 62 w 360"/>
                  <a:gd name="T45" fmla="*/ 34 h 380"/>
                  <a:gd name="T46" fmla="*/ 92 w 360"/>
                  <a:gd name="T47" fmla="*/ 58 h 380"/>
                  <a:gd name="T48" fmla="*/ 50 w 360"/>
                  <a:gd name="T49" fmla="*/ 244 h 380"/>
                  <a:gd name="T50" fmla="*/ 74 w 360"/>
                  <a:gd name="T51" fmla="*/ 218 h 380"/>
                  <a:gd name="T52" fmla="*/ 126 w 360"/>
                  <a:gd name="T53" fmla="*/ 208 h 380"/>
                  <a:gd name="T54" fmla="*/ 112 w 360"/>
                  <a:gd name="T55" fmla="*/ 166 h 380"/>
                  <a:gd name="T56" fmla="*/ 128 w 360"/>
                  <a:gd name="T57" fmla="*/ 122 h 380"/>
                  <a:gd name="T58" fmla="*/ 166 w 360"/>
                  <a:gd name="T59" fmla="*/ 90 h 380"/>
                  <a:gd name="T60" fmla="*/ 154 w 360"/>
                  <a:gd name="T61" fmla="*/ 74 h 380"/>
                  <a:gd name="T62" fmla="*/ 72 w 360"/>
                  <a:gd name="T63" fmla="*/ 68 h 380"/>
                  <a:gd name="T64" fmla="*/ 20 w 360"/>
                  <a:gd name="T65" fmla="*/ 80 h 380"/>
                  <a:gd name="T66" fmla="*/ 0 w 360"/>
                  <a:gd name="T67" fmla="*/ 190 h 380"/>
                  <a:gd name="T68" fmla="*/ 12 w 360"/>
                  <a:gd name="T69" fmla="*/ 208 h 380"/>
                  <a:gd name="T70" fmla="*/ 28 w 360"/>
                  <a:gd name="T71" fmla="*/ 200 h 380"/>
                  <a:gd name="T72" fmla="*/ 170 w 360"/>
                  <a:gd name="T73" fmla="*/ 118 h 380"/>
                  <a:gd name="T74" fmla="*/ 136 w 360"/>
                  <a:gd name="T75" fmla="*/ 146 h 380"/>
                  <a:gd name="T76" fmla="*/ 136 w 360"/>
                  <a:gd name="T77" fmla="*/ 184 h 380"/>
                  <a:gd name="T78" fmla="*/ 170 w 360"/>
                  <a:gd name="T79" fmla="*/ 214 h 380"/>
                  <a:gd name="T80" fmla="*/ 208 w 360"/>
                  <a:gd name="T81" fmla="*/ 206 h 380"/>
                  <a:gd name="T82" fmla="*/ 228 w 360"/>
                  <a:gd name="T83" fmla="*/ 166 h 380"/>
                  <a:gd name="T84" fmla="*/ 214 w 360"/>
                  <a:gd name="T85" fmla="*/ 132 h 380"/>
                  <a:gd name="T86" fmla="*/ 296 w 360"/>
                  <a:gd name="T87" fmla="*/ 260 h 380"/>
                  <a:gd name="T88" fmla="*/ 288 w 360"/>
                  <a:gd name="T89" fmla="*/ 246 h 380"/>
                  <a:gd name="T90" fmla="*/ 180 w 360"/>
                  <a:gd name="T91" fmla="*/ 278 h 380"/>
                  <a:gd name="T92" fmla="*/ 82 w 360"/>
                  <a:gd name="T93" fmla="*/ 236 h 380"/>
                  <a:gd name="T94" fmla="*/ 64 w 360"/>
                  <a:gd name="T95" fmla="*/ 260 h 380"/>
                  <a:gd name="T96" fmla="*/ 106 w 360"/>
                  <a:gd name="T97" fmla="*/ 304 h 380"/>
                  <a:gd name="T98" fmla="*/ 146 w 360"/>
                  <a:gd name="T99" fmla="*/ 378 h 380"/>
                  <a:gd name="T100" fmla="*/ 214 w 360"/>
                  <a:gd name="T101" fmla="*/ 378 h 380"/>
                  <a:gd name="T102" fmla="*/ 264 w 360"/>
                  <a:gd name="T103" fmla="*/ 362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0" h="380">
                    <a:moveTo>
                      <a:pt x="240" y="28"/>
                    </a:moveTo>
                    <a:lnTo>
                      <a:pt x="240" y="28"/>
                    </a:lnTo>
                    <a:lnTo>
                      <a:pt x="240" y="22"/>
                    </a:lnTo>
                    <a:lnTo>
                      <a:pt x="242" y="18"/>
                    </a:lnTo>
                    <a:lnTo>
                      <a:pt x="248" y="8"/>
                    </a:lnTo>
                    <a:lnTo>
                      <a:pt x="258" y="2"/>
                    </a:lnTo>
                    <a:lnTo>
                      <a:pt x="262" y="0"/>
                    </a:lnTo>
                    <a:lnTo>
                      <a:pt x="268" y="0"/>
                    </a:lnTo>
                    <a:lnTo>
                      <a:pt x="268" y="0"/>
                    </a:lnTo>
                    <a:lnTo>
                      <a:pt x="274" y="0"/>
                    </a:lnTo>
                    <a:lnTo>
                      <a:pt x="280" y="2"/>
                    </a:lnTo>
                    <a:lnTo>
                      <a:pt x="290" y="8"/>
                    </a:lnTo>
                    <a:lnTo>
                      <a:pt x="296" y="18"/>
                    </a:lnTo>
                    <a:lnTo>
                      <a:pt x="298" y="22"/>
                    </a:lnTo>
                    <a:lnTo>
                      <a:pt x="298" y="28"/>
                    </a:lnTo>
                    <a:lnTo>
                      <a:pt x="298" y="28"/>
                    </a:lnTo>
                    <a:lnTo>
                      <a:pt x="298" y="34"/>
                    </a:lnTo>
                    <a:lnTo>
                      <a:pt x="296" y="40"/>
                    </a:lnTo>
                    <a:lnTo>
                      <a:pt x="290" y="50"/>
                    </a:lnTo>
                    <a:lnTo>
                      <a:pt x="280" y="56"/>
                    </a:lnTo>
                    <a:lnTo>
                      <a:pt x="274" y="58"/>
                    </a:lnTo>
                    <a:lnTo>
                      <a:pt x="268" y="58"/>
                    </a:lnTo>
                    <a:lnTo>
                      <a:pt x="268" y="58"/>
                    </a:lnTo>
                    <a:lnTo>
                      <a:pt x="262" y="58"/>
                    </a:lnTo>
                    <a:lnTo>
                      <a:pt x="258" y="56"/>
                    </a:lnTo>
                    <a:lnTo>
                      <a:pt x="248" y="50"/>
                    </a:lnTo>
                    <a:lnTo>
                      <a:pt x="242" y="40"/>
                    </a:lnTo>
                    <a:lnTo>
                      <a:pt x="240" y="34"/>
                    </a:lnTo>
                    <a:lnTo>
                      <a:pt x="240" y="28"/>
                    </a:lnTo>
                    <a:lnTo>
                      <a:pt x="240" y="28"/>
                    </a:lnTo>
                    <a:close/>
                    <a:moveTo>
                      <a:pt x="360" y="190"/>
                    </a:moveTo>
                    <a:lnTo>
                      <a:pt x="344" y="90"/>
                    </a:lnTo>
                    <a:lnTo>
                      <a:pt x="344" y="90"/>
                    </a:lnTo>
                    <a:lnTo>
                      <a:pt x="344" y="88"/>
                    </a:lnTo>
                    <a:lnTo>
                      <a:pt x="344" y="88"/>
                    </a:lnTo>
                    <a:lnTo>
                      <a:pt x="340" y="80"/>
                    </a:lnTo>
                    <a:lnTo>
                      <a:pt x="332" y="74"/>
                    </a:lnTo>
                    <a:lnTo>
                      <a:pt x="324" y="70"/>
                    </a:lnTo>
                    <a:lnTo>
                      <a:pt x="314" y="68"/>
                    </a:lnTo>
                    <a:lnTo>
                      <a:pt x="288" y="68"/>
                    </a:lnTo>
                    <a:lnTo>
                      <a:pt x="270" y="102"/>
                    </a:lnTo>
                    <a:lnTo>
                      <a:pt x="250" y="68"/>
                    </a:lnTo>
                    <a:lnTo>
                      <a:pt x="222" y="68"/>
                    </a:lnTo>
                    <a:lnTo>
                      <a:pt x="222" y="68"/>
                    </a:lnTo>
                    <a:lnTo>
                      <a:pt x="214" y="70"/>
                    </a:lnTo>
                    <a:lnTo>
                      <a:pt x="206" y="74"/>
                    </a:lnTo>
                    <a:lnTo>
                      <a:pt x="198" y="80"/>
                    </a:lnTo>
                    <a:lnTo>
                      <a:pt x="194" y="88"/>
                    </a:lnTo>
                    <a:lnTo>
                      <a:pt x="194" y="88"/>
                    </a:lnTo>
                    <a:lnTo>
                      <a:pt x="194" y="90"/>
                    </a:lnTo>
                    <a:lnTo>
                      <a:pt x="192" y="98"/>
                    </a:lnTo>
                    <a:lnTo>
                      <a:pt x="192" y="98"/>
                    </a:lnTo>
                    <a:lnTo>
                      <a:pt x="204" y="102"/>
                    </a:lnTo>
                    <a:lnTo>
                      <a:pt x="214" y="106"/>
                    </a:lnTo>
                    <a:lnTo>
                      <a:pt x="224" y="114"/>
                    </a:lnTo>
                    <a:lnTo>
                      <a:pt x="232" y="122"/>
                    </a:lnTo>
                    <a:lnTo>
                      <a:pt x="240" y="132"/>
                    </a:lnTo>
                    <a:lnTo>
                      <a:pt x="244" y="142"/>
                    </a:lnTo>
                    <a:lnTo>
                      <a:pt x="248" y="154"/>
                    </a:lnTo>
                    <a:lnTo>
                      <a:pt x="248" y="166"/>
                    </a:lnTo>
                    <a:lnTo>
                      <a:pt x="248" y="166"/>
                    </a:lnTo>
                    <a:lnTo>
                      <a:pt x="248" y="178"/>
                    </a:lnTo>
                    <a:lnTo>
                      <a:pt x="246" y="188"/>
                    </a:lnTo>
                    <a:lnTo>
                      <a:pt x="240" y="198"/>
                    </a:lnTo>
                    <a:lnTo>
                      <a:pt x="234" y="208"/>
                    </a:lnTo>
                    <a:lnTo>
                      <a:pt x="250" y="208"/>
                    </a:lnTo>
                    <a:lnTo>
                      <a:pt x="250" y="208"/>
                    </a:lnTo>
                    <a:lnTo>
                      <a:pt x="260" y="208"/>
                    </a:lnTo>
                    <a:lnTo>
                      <a:pt x="270" y="210"/>
                    </a:lnTo>
                    <a:lnTo>
                      <a:pt x="278" y="214"/>
                    </a:lnTo>
                    <a:lnTo>
                      <a:pt x="286" y="218"/>
                    </a:lnTo>
                    <a:lnTo>
                      <a:pt x="294" y="222"/>
                    </a:lnTo>
                    <a:lnTo>
                      <a:pt x="300" y="228"/>
                    </a:lnTo>
                    <a:lnTo>
                      <a:pt x="306" y="236"/>
                    </a:lnTo>
                    <a:lnTo>
                      <a:pt x="310" y="244"/>
                    </a:lnTo>
                    <a:lnTo>
                      <a:pt x="308" y="118"/>
                    </a:lnTo>
                    <a:lnTo>
                      <a:pt x="318" y="118"/>
                    </a:lnTo>
                    <a:lnTo>
                      <a:pt x="330" y="196"/>
                    </a:lnTo>
                    <a:lnTo>
                      <a:pt x="330" y="196"/>
                    </a:lnTo>
                    <a:lnTo>
                      <a:pt x="332" y="200"/>
                    </a:lnTo>
                    <a:lnTo>
                      <a:pt x="336" y="204"/>
                    </a:lnTo>
                    <a:lnTo>
                      <a:pt x="340" y="208"/>
                    </a:lnTo>
                    <a:lnTo>
                      <a:pt x="346" y="208"/>
                    </a:lnTo>
                    <a:lnTo>
                      <a:pt x="346" y="208"/>
                    </a:lnTo>
                    <a:lnTo>
                      <a:pt x="348" y="208"/>
                    </a:lnTo>
                    <a:lnTo>
                      <a:pt x="348" y="208"/>
                    </a:lnTo>
                    <a:lnTo>
                      <a:pt x="354" y="206"/>
                    </a:lnTo>
                    <a:lnTo>
                      <a:pt x="358" y="202"/>
                    </a:lnTo>
                    <a:lnTo>
                      <a:pt x="360" y="196"/>
                    </a:lnTo>
                    <a:lnTo>
                      <a:pt x="360" y="190"/>
                    </a:lnTo>
                    <a:lnTo>
                      <a:pt x="360" y="190"/>
                    </a:lnTo>
                    <a:close/>
                    <a:moveTo>
                      <a:pt x="92" y="58"/>
                    </a:moveTo>
                    <a:lnTo>
                      <a:pt x="92" y="58"/>
                    </a:lnTo>
                    <a:lnTo>
                      <a:pt x="98" y="58"/>
                    </a:lnTo>
                    <a:lnTo>
                      <a:pt x="102" y="56"/>
                    </a:lnTo>
                    <a:lnTo>
                      <a:pt x="112" y="50"/>
                    </a:lnTo>
                    <a:lnTo>
                      <a:pt x="118" y="40"/>
                    </a:lnTo>
                    <a:lnTo>
                      <a:pt x="120" y="34"/>
                    </a:lnTo>
                    <a:lnTo>
                      <a:pt x="120" y="28"/>
                    </a:lnTo>
                    <a:lnTo>
                      <a:pt x="120" y="28"/>
                    </a:lnTo>
                    <a:lnTo>
                      <a:pt x="120" y="22"/>
                    </a:lnTo>
                    <a:lnTo>
                      <a:pt x="118" y="18"/>
                    </a:lnTo>
                    <a:lnTo>
                      <a:pt x="112" y="8"/>
                    </a:lnTo>
                    <a:lnTo>
                      <a:pt x="102" y="2"/>
                    </a:lnTo>
                    <a:lnTo>
                      <a:pt x="98" y="0"/>
                    </a:lnTo>
                    <a:lnTo>
                      <a:pt x="92" y="0"/>
                    </a:lnTo>
                    <a:lnTo>
                      <a:pt x="92" y="0"/>
                    </a:lnTo>
                    <a:lnTo>
                      <a:pt x="86" y="0"/>
                    </a:lnTo>
                    <a:lnTo>
                      <a:pt x="80" y="2"/>
                    </a:lnTo>
                    <a:lnTo>
                      <a:pt x="70" y="8"/>
                    </a:lnTo>
                    <a:lnTo>
                      <a:pt x="64" y="18"/>
                    </a:lnTo>
                    <a:lnTo>
                      <a:pt x="62" y="22"/>
                    </a:lnTo>
                    <a:lnTo>
                      <a:pt x="62" y="28"/>
                    </a:lnTo>
                    <a:lnTo>
                      <a:pt x="62" y="28"/>
                    </a:lnTo>
                    <a:lnTo>
                      <a:pt x="62" y="34"/>
                    </a:lnTo>
                    <a:lnTo>
                      <a:pt x="64" y="40"/>
                    </a:lnTo>
                    <a:lnTo>
                      <a:pt x="70" y="50"/>
                    </a:lnTo>
                    <a:lnTo>
                      <a:pt x="80" y="56"/>
                    </a:lnTo>
                    <a:lnTo>
                      <a:pt x="86" y="58"/>
                    </a:lnTo>
                    <a:lnTo>
                      <a:pt x="92" y="58"/>
                    </a:lnTo>
                    <a:lnTo>
                      <a:pt x="92" y="58"/>
                    </a:lnTo>
                    <a:close/>
                    <a:moveTo>
                      <a:pt x="30" y="196"/>
                    </a:moveTo>
                    <a:lnTo>
                      <a:pt x="42" y="118"/>
                    </a:lnTo>
                    <a:lnTo>
                      <a:pt x="52" y="118"/>
                    </a:lnTo>
                    <a:lnTo>
                      <a:pt x="50" y="244"/>
                    </a:lnTo>
                    <a:lnTo>
                      <a:pt x="50" y="244"/>
                    </a:lnTo>
                    <a:lnTo>
                      <a:pt x="54" y="236"/>
                    </a:lnTo>
                    <a:lnTo>
                      <a:pt x="60" y="228"/>
                    </a:lnTo>
                    <a:lnTo>
                      <a:pt x="66" y="222"/>
                    </a:lnTo>
                    <a:lnTo>
                      <a:pt x="74" y="218"/>
                    </a:lnTo>
                    <a:lnTo>
                      <a:pt x="82" y="214"/>
                    </a:lnTo>
                    <a:lnTo>
                      <a:pt x="90" y="210"/>
                    </a:lnTo>
                    <a:lnTo>
                      <a:pt x="100" y="208"/>
                    </a:lnTo>
                    <a:lnTo>
                      <a:pt x="110" y="208"/>
                    </a:lnTo>
                    <a:lnTo>
                      <a:pt x="126" y="208"/>
                    </a:lnTo>
                    <a:lnTo>
                      <a:pt x="126" y="208"/>
                    </a:lnTo>
                    <a:lnTo>
                      <a:pt x="120" y="198"/>
                    </a:lnTo>
                    <a:lnTo>
                      <a:pt x="114" y="188"/>
                    </a:lnTo>
                    <a:lnTo>
                      <a:pt x="112" y="178"/>
                    </a:lnTo>
                    <a:lnTo>
                      <a:pt x="112" y="166"/>
                    </a:lnTo>
                    <a:lnTo>
                      <a:pt x="112" y="166"/>
                    </a:lnTo>
                    <a:lnTo>
                      <a:pt x="112" y="154"/>
                    </a:lnTo>
                    <a:lnTo>
                      <a:pt x="116" y="142"/>
                    </a:lnTo>
                    <a:lnTo>
                      <a:pt x="120" y="132"/>
                    </a:lnTo>
                    <a:lnTo>
                      <a:pt x="128" y="122"/>
                    </a:lnTo>
                    <a:lnTo>
                      <a:pt x="136" y="114"/>
                    </a:lnTo>
                    <a:lnTo>
                      <a:pt x="146" y="106"/>
                    </a:lnTo>
                    <a:lnTo>
                      <a:pt x="156" y="102"/>
                    </a:lnTo>
                    <a:lnTo>
                      <a:pt x="168" y="98"/>
                    </a:lnTo>
                    <a:lnTo>
                      <a:pt x="166" y="90"/>
                    </a:lnTo>
                    <a:lnTo>
                      <a:pt x="166" y="90"/>
                    </a:lnTo>
                    <a:lnTo>
                      <a:pt x="166" y="88"/>
                    </a:lnTo>
                    <a:lnTo>
                      <a:pt x="166" y="88"/>
                    </a:lnTo>
                    <a:lnTo>
                      <a:pt x="162" y="80"/>
                    </a:lnTo>
                    <a:lnTo>
                      <a:pt x="154" y="74"/>
                    </a:lnTo>
                    <a:lnTo>
                      <a:pt x="146" y="70"/>
                    </a:lnTo>
                    <a:lnTo>
                      <a:pt x="138" y="68"/>
                    </a:lnTo>
                    <a:lnTo>
                      <a:pt x="110" y="68"/>
                    </a:lnTo>
                    <a:lnTo>
                      <a:pt x="90" y="102"/>
                    </a:lnTo>
                    <a:lnTo>
                      <a:pt x="72" y="68"/>
                    </a:lnTo>
                    <a:lnTo>
                      <a:pt x="46" y="68"/>
                    </a:lnTo>
                    <a:lnTo>
                      <a:pt x="46" y="68"/>
                    </a:lnTo>
                    <a:lnTo>
                      <a:pt x="36" y="70"/>
                    </a:lnTo>
                    <a:lnTo>
                      <a:pt x="28" y="74"/>
                    </a:lnTo>
                    <a:lnTo>
                      <a:pt x="20" y="80"/>
                    </a:lnTo>
                    <a:lnTo>
                      <a:pt x="16" y="88"/>
                    </a:lnTo>
                    <a:lnTo>
                      <a:pt x="16" y="88"/>
                    </a:lnTo>
                    <a:lnTo>
                      <a:pt x="16" y="90"/>
                    </a:lnTo>
                    <a:lnTo>
                      <a:pt x="0" y="190"/>
                    </a:lnTo>
                    <a:lnTo>
                      <a:pt x="0" y="190"/>
                    </a:lnTo>
                    <a:lnTo>
                      <a:pt x="0" y="196"/>
                    </a:lnTo>
                    <a:lnTo>
                      <a:pt x="2" y="202"/>
                    </a:lnTo>
                    <a:lnTo>
                      <a:pt x="6" y="206"/>
                    </a:lnTo>
                    <a:lnTo>
                      <a:pt x="12" y="208"/>
                    </a:lnTo>
                    <a:lnTo>
                      <a:pt x="12" y="208"/>
                    </a:lnTo>
                    <a:lnTo>
                      <a:pt x="14" y="208"/>
                    </a:lnTo>
                    <a:lnTo>
                      <a:pt x="14" y="208"/>
                    </a:lnTo>
                    <a:lnTo>
                      <a:pt x="20" y="208"/>
                    </a:lnTo>
                    <a:lnTo>
                      <a:pt x="24" y="204"/>
                    </a:lnTo>
                    <a:lnTo>
                      <a:pt x="28" y="200"/>
                    </a:lnTo>
                    <a:lnTo>
                      <a:pt x="30" y="196"/>
                    </a:lnTo>
                    <a:lnTo>
                      <a:pt x="30" y="196"/>
                    </a:lnTo>
                    <a:close/>
                    <a:moveTo>
                      <a:pt x="180" y="118"/>
                    </a:moveTo>
                    <a:lnTo>
                      <a:pt x="180" y="118"/>
                    </a:lnTo>
                    <a:lnTo>
                      <a:pt x="170" y="118"/>
                    </a:lnTo>
                    <a:lnTo>
                      <a:pt x="162" y="120"/>
                    </a:lnTo>
                    <a:lnTo>
                      <a:pt x="152" y="126"/>
                    </a:lnTo>
                    <a:lnTo>
                      <a:pt x="146" y="132"/>
                    </a:lnTo>
                    <a:lnTo>
                      <a:pt x="140" y="138"/>
                    </a:lnTo>
                    <a:lnTo>
                      <a:pt x="136" y="146"/>
                    </a:lnTo>
                    <a:lnTo>
                      <a:pt x="132" y="156"/>
                    </a:lnTo>
                    <a:lnTo>
                      <a:pt x="132" y="166"/>
                    </a:lnTo>
                    <a:lnTo>
                      <a:pt x="132" y="166"/>
                    </a:lnTo>
                    <a:lnTo>
                      <a:pt x="132" y="176"/>
                    </a:lnTo>
                    <a:lnTo>
                      <a:pt x="136" y="184"/>
                    </a:lnTo>
                    <a:lnTo>
                      <a:pt x="140" y="194"/>
                    </a:lnTo>
                    <a:lnTo>
                      <a:pt x="146" y="200"/>
                    </a:lnTo>
                    <a:lnTo>
                      <a:pt x="152" y="206"/>
                    </a:lnTo>
                    <a:lnTo>
                      <a:pt x="162" y="210"/>
                    </a:lnTo>
                    <a:lnTo>
                      <a:pt x="170" y="214"/>
                    </a:lnTo>
                    <a:lnTo>
                      <a:pt x="180" y="214"/>
                    </a:lnTo>
                    <a:lnTo>
                      <a:pt x="180" y="214"/>
                    </a:lnTo>
                    <a:lnTo>
                      <a:pt x="190" y="214"/>
                    </a:lnTo>
                    <a:lnTo>
                      <a:pt x="200" y="210"/>
                    </a:lnTo>
                    <a:lnTo>
                      <a:pt x="208" y="206"/>
                    </a:lnTo>
                    <a:lnTo>
                      <a:pt x="214" y="200"/>
                    </a:lnTo>
                    <a:lnTo>
                      <a:pt x="220" y="194"/>
                    </a:lnTo>
                    <a:lnTo>
                      <a:pt x="224" y="184"/>
                    </a:lnTo>
                    <a:lnTo>
                      <a:pt x="228" y="176"/>
                    </a:lnTo>
                    <a:lnTo>
                      <a:pt x="228" y="166"/>
                    </a:lnTo>
                    <a:lnTo>
                      <a:pt x="228" y="166"/>
                    </a:lnTo>
                    <a:lnTo>
                      <a:pt x="228" y="156"/>
                    </a:lnTo>
                    <a:lnTo>
                      <a:pt x="224" y="146"/>
                    </a:lnTo>
                    <a:lnTo>
                      <a:pt x="220" y="138"/>
                    </a:lnTo>
                    <a:lnTo>
                      <a:pt x="214" y="132"/>
                    </a:lnTo>
                    <a:lnTo>
                      <a:pt x="208" y="126"/>
                    </a:lnTo>
                    <a:lnTo>
                      <a:pt x="200" y="120"/>
                    </a:lnTo>
                    <a:lnTo>
                      <a:pt x="190" y="118"/>
                    </a:lnTo>
                    <a:lnTo>
                      <a:pt x="180" y="118"/>
                    </a:lnTo>
                    <a:close/>
                    <a:moveTo>
                      <a:pt x="296" y="260"/>
                    </a:moveTo>
                    <a:lnTo>
                      <a:pt x="296" y="260"/>
                    </a:lnTo>
                    <a:lnTo>
                      <a:pt x="294" y="258"/>
                    </a:lnTo>
                    <a:lnTo>
                      <a:pt x="294" y="258"/>
                    </a:lnTo>
                    <a:lnTo>
                      <a:pt x="292" y="252"/>
                    </a:lnTo>
                    <a:lnTo>
                      <a:pt x="288" y="246"/>
                    </a:lnTo>
                    <a:lnTo>
                      <a:pt x="278" y="236"/>
                    </a:lnTo>
                    <a:lnTo>
                      <a:pt x="266" y="230"/>
                    </a:lnTo>
                    <a:lnTo>
                      <a:pt x="250" y="228"/>
                    </a:lnTo>
                    <a:lnTo>
                      <a:pt x="210" y="228"/>
                    </a:lnTo>
                    <a:lnTo>
                      <a:pt x="180" y="278"/>
                    </a:lnTo>
                    <a:lnTo>
                      <a:pt x="150" y="228"/>
                    </a:lnTo>
                    <a:lnTo>
                      <a:pt x="110" y="228"/>
                    </a:lnTo>
                    <a:lnTo>
                      <a:pt x="110" y="228"/>
                    </a:lnTo>
                    <a:lnTo>
                      <a:pt x="94" y="230"/>
                    </a:lnTo>
                    <a:lnTo>
                      <a:pt x="82" y="236"/>
                    </a:lnTo>
                    <a:lnTo>
                      <a:pt x="72" y="246"/>
                    </a:lnTo>
                    <a:lnTo>
                      <a:pt x="68" y="252"/>
                    </a:lnTo>
                    <a:lnTo>
                      <a:pt x="66" y="258"/>
                    </a:lnTo>
                    <a:lnTo>
                      <a:pt x="66" y="258"/>
                    </a:lnTo>
                    <a:lnTo>
                      <a:pt x="64" y="260"/>
                    </a:lnTo>
                    <a:lnTo>
                      <a:pt x="52" y="336"/>
                    </a:lnTo>
                    <a:lnTo>
                      <a:pt x="52" y="336"/>
                    </a:lnTo>
                    <a:lnTo>
                      <a:pt x="72" y="352"/>
                    </a:lnTo>
                    <a:lnTo>
                      <a:pt x="96" y="362"/>
                    </a:lnTo>
                    <a:lnTo>
                      <a:pt x="106" y="304"/>
                    </a:lnTo>
                    <a:lnTo>
                      <a:pt x="118" y="304"/>
                    </a:lnTo>
                    <a:lnTo>
                      <a:pt x="114" y="370"/>
                    </a:lnTo>
                    <a:lnTo>
                      <a:pt x="114" y="370"/>
                    </a:lnTo>
                    <a:lnTo>
                      <a:pt x="130" y="374"/>
                    </a:lnTo>
                    <a:lnTo>
                      <a:pt x="146" y="378"/>
                    </a:lnTo>
                    <a:lnTo>
                      <a:pt x="162" y="380"/>
                    </a:lnTo>
                    <a:lnTo>
                      <a:pt x="180" y="380"/>
                    </a:lnTo>
                    <a:lnTo>
                      <a:pt x="180" y="380"/>
                    </a:lnTo>
                    <a:lnTo>
                      <a:pt x="196" y="380"/>
                    </a:lnTo>
                    <a:lnTo>
                      <a:pt x="214" y="378"/>
                    </a:lnTo>
                    <a:lnTo>
                      <a:pt x="230" y="374"/>
                    </a:lnTo>
                    <a:lnTo>
                      <a:pt x="246" y="370"/>
                    </a:lnTo>
                    <a:lnTo>
                      <a:pt x="242" y="304"/>
                    </a:lnTo>
                    <a:lnTo>
                      <a:pt x="254" y="304"/>
                    </a:lnTo>
                    <a:lnTo>
                      <a:pt x="264" y="362"/>
                    </a:lnTo>
                    <a:lnTo>
                      <a:pt x="264" y="362"/>
                    </a:lnTo>
                    <a:lnTo>
                      <a:pt x="288" y="350"/>
                    </a:lnTo>
                    <a:lnTo>
                      <a:pt x="308" y="336"/>
                    </a:lnTo>
                    <a:lnTo>
                      <a:pt x="296" y="260"/>
                    </a:lnTo>
                    <a:close/>
                  </a:path>
                </a:pathLst>
              </a:custGeom>
              <a:solidFill>
                <a:srgbClr val="7C1A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2935" tIns="41468" rIns="82935" bIns="4146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grpSp>
        <p:grpSp>
          <p:nvGrpSpPr>
            <p:cNvPr id="377" name="Group 376">
              <a:extLst>
                <a:ext uri="{FF2B5EF4-FFF2-40B4-BE49-F238E27FC236}">
                  <a16:creationId xmlns:a16="http://schemas.microsoft.com/office/drawing/2014/main" id="{D6988D2C-30B4-E6F9-F64C-77120A3CFD30}"/>
                </a:ext>
              </a:extLst>
            </p:cNvPr>
            <p:cNvGrpSpPr/>
            <p:nvPr/>
          </p:nvGrpSpPr>
          <p:grpSpPr>
            <a:xfrm>
              <a:off x="4157959" y="4184079"/>
              <a:ext cx="555079" cy="555079"/>
              <a:chOff x="592807" y="5907023"/>
              <a:chExt cx="612000" cy="612000"/>
            </a:xfrm>
            <a:noFill/>
          </p:grpSpPr>
          <p:sp>
            <p:nvSpPr>
              <p:cNvPr id="378" name="Oval 377">
                <a:extLst>
                  <a:ext uri="{FF2B5EF4-FFF2-40B4-BE49-F238E27FC236}">
                    <a16:creationId xmlns:a16="http://schemas.microsoft.com/office/drawing/2014/main" id="{21703249-836D-4A62-6D02-5868CA0F5679}"/>
                  </a:ext>
                </a:extLst>
              </p:cNvPr>
              <p:cNvSpPr/>
              <p:nvPr/>
            </p:nvSpPr>
            <p:spPr bwMode="ltGray">
              <a:xfrm>
                <a:off x="592807" y="5907023"/>
                <a:ext cx="612000" cy="612000"/>
              </a:xfrm>
              <a:prstGeom prst="ellipse">
                <a:avLst/>
              </a:prstGeom>
              <a:grp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white"/>
                  </a:solidFill>
                  <a:effectLst/>
                  <a:uLnTx/>
                  <a:uFillTx/>
                  <a:ea typeface="+mn-ea"/>
                  <a:cs typeface="+mn-cs"/>
                </a:endParaRPr>
              </a:p>
            </p:txBody>
          </p:sp>
          <p:sp>
            <p:nvSpPr>
              <p:cNvPr id="379" name="Freeform 4926">
                <a:extLst>
                  <a:ext uri="{FF2B5EF4-FFF2-40B4-BE49-F238E27FC236}">
                    <a16:creationId xmlns:a16="http://schemas.microsoft.com/office/drawing/2014/main" id="{46496ED7-63FC-DBA5-A08D-298EF317CAF5}"/>
                  </a:ext>
                </a:extLst>
              </p:cNvPr>
              <p:cNvSpPr>
                <a:spLocks noEditPoints="1"/>
              </p:cNvSpPr>
              <p:nvPr/>
            </p:nvSpPr>
            <p:spPr bwMode="auto">
              <a:xfrm>
                <a:off x="672351" y="6086312"/>
                <a:ext cx="452913" cy="310775"/>
              </a:xfrm>
              <a:custGeom>
                <a:avLst/>
                <a:gdLst>
                  <a:gd name="T0" fmla="*/ 306 w 376"/>
                  <a:gd name="T1" fmla="*/ 112 h 258"/>
                  <a:gd name="T2" fmla="*/ 306 w 376"/>
                  <a:gd name="T3" fmla="*/ 178 h 258"/>
                  <a:gd name="T4" fmla="*/ 282 w 376"/>
                  <a:gd name="T5" fmla="*/ 200 h 258"/>
                  <a:gd name="T6" fmla="*/ 254 w 376"/>
                  <a:gd name="T7" fmla="*/ 216 h 258"/>
                  <a:gd name="T8" fmla="*/ 222 w 376"/>
                  <a:gd name="T9" fmla="*/ 226 h 258"/>
                  <a:gd name="T10" fmla="*/ 190 w 376"/>
                  <a:gd name="T11" fmla="*/ 230 h 258"/>
                  <a:gd name="T12" fmla="*/ 172 w 376"/>
                  <a:gd name="T13" fmla="*/ 230 h 258"/>
                  <a:gd name="T14" fmla="*/ 138 w 376"/>
                  <a:gd name="T15" fmla="*/ 222 h 258"/>
                  <a:gd name="T16" fmla="*/ 108 w 376"/>
                  <a:gd name="T17" fmla="*/ 208 h 258"/>
                  <a:gd name="T18" fmla="*/ 82 w 376"/>
                  <a:gd name="T19" fmla="*/ 188 h 258"/>
                  <a:gd name="T20" fmla="*/ 70 w 376"/>
                  <a:gd name="T21" fmla="*/ 112 h 258"/>
                  <a:gd name="T22" fmla="*/ 176 w 376"/>
                  <a:gd name="T23" fmla="*/ 148 h 258"/>
                  <a:gd name="T24" fmla="*/ 188 w 376"/>
                  <a:gd name="T25" fmla="*/ 150 h 258"/>
                  <a:gd name="T26" fmla="*/ 200 w 376"/>
                  <a:gd name="T27" fmla="*/ 148 h 258"/>
                  <a:gd name="T28" fmla="*/ 190 w 376"/>
                  <a:gd name="T29" fmla="*/ 0 h 258"/>
                  <a:gd name="T30" fmla="*/ 186 w 376"/>
                  <a:gd name="T31" fmla="*/ 0 h 258"/>
                  <a:gd name="T32" fmla="*/ 8 w 376"/>
                  <a:gd name="T33" fmla="*/ 44 h 258"/>
                  <a:gd name="T34" fmla="*/ 0 w 376"/>
                  <a:gd name="T35" fmla="*/ 54 h 258"/>
                  <a:gd name="T36" fmla="*/ 2 w 376"/>
                  <a:gd name="T37" fmla="*/ 60 h 258"/>
                  <a:gd name="T38" fmla="*/ 184 w 376"/>
                  <a:gd name="T39" fmla="*/ 124 h 258"/>
                  <a:gd name="T40" fmla="*/ 188 w 376"/>
                  <a:gd name="T41" fmla="*/ 124 h 258"/>
                  <a:gd name="T42" fmla="*/ 192 w 376"/>
                  <a:gd name="T43" fmla="*/ 124 h 258"/>
                  <a:gd name="T44" fmla="*/ 370 w 376"/>
                  <a:gd name="T45" fmla="*/ 64 h 258"/>
                  <a:gd name="T46" fmla="*/ 376 w 376"/>
                  <a:gd name="T47" fmla="*/ 54 h 258"/>
                  <a:gd name="T48" fmla="*/ 374 w 376"/>
                  <a:gd name="T49" fmla="*/ 48 h 258"/>
                  <a:gd name="T50" fmla="*/ 368 w 376"/>
                  <a:gd name="T51" fmla="*/ 44 h 258"/>
                  <a:gd name="T52" fmla="*/ 348 w 376"/>
                  <a:gd name="T53" fmla="*/ 98 h 258"/>
                  <a:gd name="T54" fmla="*/ 328 w 376"/>
                  <a:gd name="T55" fmla="*/ 172 h 258"/>
                  <a:gd name="T56" fmla="*/ 332 w 376"/>
                  <a:gd name="T57" fmla="*/ 170 h 258"/>
                  <a:gd name="T58" fmla="*/ 338 w 376"/>
                  <a:gd name="T59" fmla="*/ 170 h 258"/>
                  <a:gd name="T60" fmla="*/ 348 w 376"/>
                  <a:gd name="T61" fmla="*/ 172 h 258"/>
                  <a:gd name="T62" fmla="*/ 338 w 376"/>
                  <a:gd name="T63" fmla="*/ 200 h 258"/>
                  <a:gd name="T64" fmla="*/ 332 w 376"/>
                  <a:gd name="T65" fmla="*/ 198 h 258"/>
                  <a:gd name="T66" fmla="*/ 318 w 376"/>
                  <a:gd name="T67" fmla="*/ 258 h 258"/>
                  <a:gd name="T68" fmla="*/ 348 w 376"/>
                  <a:gd name="T69" fmla="*/ 194 h 258"/>
                  <a:gd name="T70" fmla="*/ 344 w 376"/>
                  <a:gd name="T71" fmla="*/ 198 h 258"/>
                  <a:gd name="T72" fmla="*/ 338 w 376"/>
                  <a:gd name="T73" fmla="*/ 20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76" h="258">
                    <a:moveTo>
                      <a:pt x="200" y="148"/>
                    </a:moveTo>
                    <a:lnTo>
                      <a:pt x="306" y="112"/>
                    </a:lnTo>
                    <a:lnTo>
                      <a:pt x="306" y="178"/>
                    </a:lnTo>
                    <a:lnTo>
                      <a:pt x="306" y="178"/>
                    </a:lnTo>
                    <a:lnTo>
                      <a:pt x="294" y="188"/>
                    </a:lnTo>
                    <a:lnTo>
                      <a:pt x="282" y="200"/>
                    </a:lnTo>
                    <a:lnTo>
                      <a:pt x="268" y="208"/>
                    </a:lnTo>
                    <a:lnTo>
                      <a:pt x="254" y="216"/>
                    </a:lnTo>
                    <a:lnTo>
                      <a:pt x="238" y="222"/>
                    </a:lnTo>
                    <a:lnTo>
                      <a:pt x="222" y="226"/>
                    </a:lnTo>
                    <a:lnTo>
                      <a:pt x="206" y="230"/>
                    </a:lnTo>
                    <a:lnTo>
                      <a:pt x="190" y="230"/>
                    </a:lnTo>
                    <a:lnTo>
                      <a:pt x="190" y="230"/>
                    </a:lnTo>
                    <a:lnTo>
                      <a:pt x="172" y="230"/>
                    </a:lnTo>
                    <a:lnTo>
                      <a:pt x="154" y="226"/>
                    </a:lnTo>
                    <a:lnTo>
                      <a:pt x="138" y="222"/>
                    </a:lnTo>
                    <a:lnTo>
                      <a:pt x="122" y="216"/>
                    </a:lnTo>
                    <a:lnTo>
                      <a:pt x="108" y="208"/>
                    </a:lnTo>
                    <a:lnTo>
                      <a:pt x="94" y="198"/>
                    </a:lnTo>
                    <a:lnTo>
                      <a:pt x="82" y="188"/>
                    </a:lnTo>
                    <a:lnTo>
                      <a:pt x="70" y="176"/>
                    </a:lnTo>
                    <a:lnTo>
                      <a:pt x="70" y="112"/>
                    </a:lnTo>
                    <a:lnTo>
                      <a:pt x="176" y="148"/>
                    </a:lnTo>
                    <a:lnTo>
                      <a:pt x="176" y="148"/>
                    </a:lnTo>
                    <a:lnTo>
                      <a:pt x="188" y="150"/>
                    </a:lnTo>
                    <a:lnTo>
                      <a:pt x="188" y="150"/>
                    </a:lnTo>
                    <a:lnTo>
                      <a:pt x="200" y="148"/>
                    </a:lnTo>
                    <a:lnTo>
                      <a:pt x="200" y="148"/>
                    </a:lnTo>
                    <a:close/>
                    <a:moveTo>
                      <a:pt x="368" y="44"/>
                    </a:moveTo>
                    <a:lnTo>
                      <a:pt x="190" y="0"/>
                    </a:lnTo>
                    <a:lnTo>
                      <a:pt x="190" y="0"/>
                    </a:lnTo>
                    <a:lnTo>
                      <a:pt x="186" y="0"/>
                    </a:lnTo>
                    <a:lnTo>
                      <a:pt x="8" y="44"/>
                    </a:lnTo>
                    <a:lnTo>
                      <a:pt x="8" y="44"/>
                    </a:lnTo>
                    <a:lnTo>
                      <a:pt x="2" y="48"/>
                    </a:lnTo>
                    <a:lnTo>
                      <a:pt x="0" y="54"/>
                    </a:lnTo>
                    <a:lnTo>
                      <a:pt x="0" y="54"/>
                    </a:lnTo>
                    <a:lnTo>
                      <a:pt x="2" y="60"/>
                    </a:lnTo>
                    <a:lnTo>
                      <a:pt x="6" y="64"/>
                    </a:lnTo>
                    <a:lnTo>
                      <a:pt x="184" y="124"/>
                    </a:lnTo>
                    <a:lnTo>
                      <a:pt x="184" y="124"/>
                    </a:lnTo>
                    <a:lnTo>
                      <a:pt x="188" y="124"/>
                    </a:lnTo>
                    <a:lnTo>
                      <a:pt x="188" y="124"/>
                    </a:lnTo>
                    <a:lnTo>
                      <a:pt x="192" y="124"/>
                    </a:lnTo>
                    <a:lnTo>
                      <a:pt x="370" y="64"/>
                    </a:lnTo>
                    <a:lnTo>
                      <a:pt x="370" y="64"/>
                    </a:lnTo>
                    <a:lnTo>
                      <a:pt x="374" y="60"/>
                    </a:lnTo>
                    <a:lnTo>
                      <a:pt x="376" y="54"/>
                    </a:lnTo>
                    <a:lnTo>
                      <a:pt x="376" y="54"/>
                    </a:lnTo>
                    <a:lnTo>
                      <a:pt x="374" y="48"/>
                    </a:lnTo>
                    <a:lnTo>
                      <a:pt x="368" y="44"/>
                    </a:lnTo>
                    <a:lnTo>
                      <a:pt x="368" y="44"/>
                    </a:lnTo>
                    <a:close/>
                    <a:moveTo>
                      <a:pt x="348" y="172"/>
                    </a:moveTo>
                    <a:lnTo>
                      <a:pt x="348" y="98"/>
                    </a:lnTo>
                    <a:lnTo>
                      <a:pt x="328" y="106"/>
                    </a:lnTo>
                    <a:lnTo>
                      <a:pt x="328" y="172"/>
                    </a:lnTo>
                    <a:lnTo>
                      <a:pt x="328" y="172"/>
                    </a:lnTo>
                    <a:lnTo>
                      <a:pt x="332" y="170"/>
                    </a:lnTo>
                    <a:lnTo>
                      <a:pt x="338" y="170"/>
                    </a:lnTo>
                    <a:lnTo>
                      <a:pt x="338" y="170"/>
                    </a:lnTo>
                    <a:lnTo>
                      <a:pt x="344" y="170"/>
                    </a:lnTo>
                    <a:lnTo>
                      <a:pt x="348" y="172"/>
                    </a:lnTo>
                    <a:lnTo>
                      <a:pt x="348" y="172"/>
                    </a:lnTo>
                    <a:close/>
                    <a:moveTo>
                      <a:pt x="338" y="200"/>
                    </a:moveTo>
                    <a:lnTo>
                      <a:pt x="338" y="200"/>
                    </a:lnTo>
                    <a:lnTo>
                      <a:pt x="332" y="198"/>
                    </a:lnTo>
                    <a:lnTo>
                      <a:pt x="326" y="194"/>
                    </a:lnTo>
                    <a:lnTo>
                      <a:pt x="318" y="258"/>
                    </a:lnTo>
                    <a:lnTo>
                      <a:pt x="356" y="258"/>
                    </a:lnTo>
                    <a:lnTo>
                      <a:pt x="348" y="194"/>
                    </a:lnTo>
                    <a:lnTo>
                      <a:pt x="348" y="194"/>
                    </a:lnTo>
                    <a:lnTo>
                      <a:pt x="344" y="198"/>
                    </a:lnTo>
                    <a:lnTo>
                      <a:pt x="338" y="200"/>
                    </a:lnTo>
                    <a:lnTo>
                      <a:pt x="338" y="200"/>
                    </a:lnTo>
                    <a:close/>
                  </a:path>
                </a:pathLst>
              </a:custGeom>
              <a:solidFill>
                <a:schemeClr val="accent6"/>
              </a:solidFill>
              <a:ln w="9525">
                <a:noFill/>
                <a:round/>
                <a:headEnd/>
                <a:tailEnd/>
              </a:ln>
            </p:spPr>
            <p:txBody>
              <a:bodyPr vert="horz" wrap="square" lIns="82935" tIns="41468" rIns="82935" bIns="41468"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grpSp>
      </p:grpSp>
      <p:grpSp>
        <p:nvGrpSpPr>
          <p:cNvPr id="393" name="Group 392">
            <a:extLst>
              <a:ext uri="{FF2B5EF4-FFF2-40B4-BE49-F238E27FC236}">
                <a16:creationId xmlns:a16="http://schemas.microsoft.com/office/drawing/2014/main" id="{0578FA1D-6BDB-3569-269A-B00E57F800D7}"/>
              </a:ext>
            </a:extLst>
          </p:cNvPr>
          <p:cNvGrpSpPr/>
          <p:nvPr userDrawn="1"/>
        </p:nvGrpSpPr>
        <p:grpSpPr>
          <a:xfrm>
            <a:off x="6587438" y="1151613"/>
            <a:ext cx="4626710" cy="1451385"/>
            <a:chOff x="6940045" y="1304439"/>
            <a:chExt cx="4801751" cy="1436946"/>
          </a:xfrm>
        </p:grpSpPr>
        <p:grpSp>
          <p:nvGrpSpPr>
            <p:cNvPr id="394" name="Shape 10527">
              <a:extLst>
                <a:ext uri="{FF2B5EF4-FFF2-40B4-BE49-F238E27FC236}">
                  <a16:creationId xmlns:a16="http://schemas.microsoft.com/office/drawing/2014/main" id="{BBCFFC9E-080A-2A40-5090-62702BD72C27}"/>
                </a:ext>
              </a:extLst>
            </p:cNvPr>
            <p:cNvGrpSpPr/>
            <p:nvPr/>
          </p:nvGrpSpPr>
          <p:grpSpPr>
            <a:xfrm>
              <a:off x="10304850" y="1304439"/>
              <a:ext cx="1436946" cy="1436946"/>
              <a:chOff x="8515897" y="5251732"/>
              <a:chExt cx="1584300" cy="1584300"/>
            </a:xfrm>
          </p:grpSpPr>
          <p:sp>
            <p:nvSpPr>
              <p:cNvPr id="403" name="Shape 10528">
                <a:extLst>
                  <a:ext uri="{FF2B5EF4-FFF2-40B4-BE49-F238E27FC236}">
                    <a16:creationId xmlns:a16="http://schemas.microsoft.com/office/drawing/2014/main" id="{A2817F24-95A7-8222-AAB7-0147567B6CED}"/>
                  </a:ext>
                </a:extLst>
              </p:cNvPr>
              <p:cNvSpPr/>
              <p:nvPr/>
            </p:nvSpPr>
            <p:spPr>
              <a:xfrm rot="5400000">
                <a:off x="8515897" y="5251732"/>
                <a:ext cx="1584300" cy="1584300"/>
              </a:xfrm>
              <a:prstGeom prst="teardrop">
                <a:avLst>
                  <a:gd name="adj" fmla="val 100000"/>
                </a:avLst>
              </a:prstGeom>
              <a:solidFill>
                <a:schemeClr val="accent4"/>
              </a:solidFill>
              <a:ln>
                <a:noFill/>
              </a:ln>
            </p:spPr>
            <p:txBody>
              <a:bodyPr wrap="square" lIns="82922" tIns="41450" rIns="82922" bIns="414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050" b="0" i="0" u="none" strike="noStrike" kern="1200" cap="none" spc="0" normalizeH="0" baseline="0" noProof="0">
                  <a:ln>
                    <a:noFill/>
                  </a:ln>
                  <a:solidFill>
                    <a:prstClr val="white"/>
                  </a:solidFill>
                  <a:effectLst/>
                  <a:uLnTx/>
                  <a:uFillTx/>
                  <a:ea typeface="Georgia"/>
                  <a:cs typeface="Georgia"/>
                  <a:sym typeface="Georgia"/>
                </a:endParaRPr>
              </a:p>
            </p:txBody>
          </p:sp>
          <p:sp>
            <p:nvSpPr>
              <p:cNvPr id="404" name="Shape 10529">
                <a:extLst>
                  <a:ext uri="{FF2B5EF4-FFF2-40B4-BE49-F238E27FC236}">
                    <a16:creationId xmlns:a16="http://schemas.microsoft.com/office/drawing/2014/main" id="{A7444B9B-5AA7-9BA8-D812-9E5BB2D39AF9}"/>
                  </a:ext>
                </a:extLst>
              </p:cNvPr>
              <p:cNvSpPr/>
              <p:nvPr/>
            </p:nvSpPr>
            <p:spPr>
              <a:xfrm>
                <a:off x="9785067" y="6528901"/>
                <a:ext cx="215999" cy="215999"/>
              </a:xfrm>
              <a:prstGeom prst="ellipse">
                <a:avLst/>
              </a:prstGeom>
              <a:solidFill>
                <a:schemeClr val="bg1"/>
              </a:solidFill>
              <a:ln>
                <a:solidFill>
                  <a:schemeClr val="accent1"/>
                </a:solidFill>
              </a:ln>
            </p:spPr>
            <p:txBody>
              <a:bodyPr wrap="square" lIns="82922" tIns="41450" rIns="82922" bIns="414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050" b="0" i="0" u="none" strike="noStrike" kern="1200" cap="none" spc="0" normalizeH="0" baseline="0" noProof="0">
                  <a:ln>
                    <a:noFill/>
                  </a:ln>
                  <a:solidFill>
                    <a:prstClr val="white"/>
                  </a:solidFill>
                  <a:effectLst/>
                  <a:uLnTx/>
                  <a:uFillTx/>
                  <a:ea typeface="Georgia"/>
                  <a:cs typeface="Georgia"/>
                  <a:sym typeface="Georgia"/>
                </a:endParaRPr>
              </a:p>
            </p:txBody>
          </p:sp>
          <p:sp>
            <p:nvSpPr>
              <p:cNvPr id="405" name="Shape 10530">
                <a:extLst>
                  <a:ext uri="{FF2B5EF4-FFF2-40B4-BE49-F238E27FC236}">
                    <a16:creationId xmlns:a16="http://schemas.microsoft.com/office/drawing/2014/main" id="{9120B1E5-F3A1-531D-D3D7-D4E9D39E2911}"/>
                  </a:ext>
                </a:extLst>
              </p:cNvPr>
              <p:cNvSpPr txBox="1"/>
              <p:nvPr/>
            </p:nvSpPr>
            <p:spPr>
              <a:xfrm>
                <a:off x="8731075" y="5674542"/>
                <a:ext cx="1197900" cy="770399"/>
              </a:xfrm>
              <a:prstGeom prst="rect">
                <a:avLst/>
              </a:prstGeom>
              <a:noFill/>
              <a:ln>
                <a:noFill/>
              </a:ln>
            </p:spPr>
            <p:txBody>
              <a:bodyPr wrap="square" lIns="0" tIns="0" rIns="0" bIns="0" anchor="t" anchorCtr="0">
                <a:noAutofit/>
              </a:bodyPr>
              <a:lstStyle/>
              <a:p>
                <a:pPr marL="0" marR="0" lvl="0" indent="0" algn="ctr" defTabSz="914400" rtl="0" eaLnBrk="1" fontAlgn="auto" latinLnBrk="0" hangingPunct="1">
                  <a:lnSpc>
                    <a:spcPct val="100000"/>
                  </a:lnSpc>
                  <a:spcBef>
                    <a:spcPts val="0"/>
                  </a:spcBef>
                  <a:spcAft>
                    <a:spcPts val="816"/>
                  </a:spcAft>
                  <a:buClr>
                    <a:srgbClr val="E5C243"/>
                  </a:buClr>
                  <a:buSzTx/>
                  <a:buFontTx/>
                  <a:buNone/>
                  <a:tabLst/>
                  <a:defRPr/>
                </a:pPr>
                <a:r>
                  <a:rPr kumimoji="0" lang="en-GB" sz="1050" b="1" i="1" u="none" strike="noStrike" kern="1200" cap="none" spc="0" normalizeH="0" baseline="0" noProof="0">
                    <a:ln>
                      <a:noFill/>
                    </a:ln>
                    <a:solidFill>
                      <a:prstClr val="white"/>
                    </a:solidFill>
                    <a:effectLst/>
                    <a:uLnTx/>
                    <a:uFillTx/>
                    <a:ea typeface="Georgia"/>
                    <a:cs typeface="Georgia"/>
                    <a:sym typeface="Georgia"/>
                  </a:rPr>
                  <a:t>Specialist in Project and Contract Management services</a:t>
                </a:r>
              </a:p>
            </p:txBody>
          </p:sp>
        </p:grpSp>
        <p:grpSp>
          <p:nvGrpSpPr>
            <p:cNvPr id="395" name="Shape 10531">
              <a:extLst>
                <a:ext uri="{FF2B5EF4-FFF2-40B4-BE49-F238E27FC236}">
                  <a16:creationId xmlns:a16="http://schemas.microsoft.com/office/drawing/2014/main" id="{A42605F3-2AD6-7C54-25CC-5A1603571128}"/>
                </a:ext>
              </a:extLst>
            </p:cNvPr>
            <p:cNvGrpSpPr/>
            <p:nvPr/>
          </p:nvGrpSpPr>
          <p:grpSpPr>
            <a:xfrm>
              <a:off x="8614550" y="1304439"/>
              <a:ext cx="1436946" cy="1436946"/>
              <a:chOff x="6652263" y="5251732"/>
              <a:chExt cx="1584300" cy="1584300"/>
            </a:xfrm>
          </p:grpSpPr>
          <p:sp>
            <p:nvSpPr>
              <p:cNvPr id="400" name="Shape 10532">
                <a:extLst>
                  <a:ext uri="{FF2B5EF4-FFF2-40B4-BE49-F238E27FC236}">
                    <a16:creationId xmlns:a16="http://schemas.microsoft.com/office/drawing/2014/main" id="{88A02F2C-251E-18FA-B96A-BF526E4ECED6}"/>
                  </a:ext>
                </a:extLst>
              </p:cNvPr>
              <p:cNvSpPr/>
              <p:nvPr/>
            </p:nvSpPr>
            <p:spPr>
              <a:xfrm rot="5400000">
                <a:off x="6652263" y="5251732"/>
                <a:ext cx="1584300" cy="1584300"/>
              </a:xfrm>
              <a:prstGeom prst="teardrop">
                <a:avLst>
                  <a:gd name="adj" fmla="val 100000"/>
                </a:avLst>
              </a:prstGeom>
              <a:solidFill>
                <a:srgbClr val="BB2740"/>
              </a:solidFill>
              <a:ln>
                <a:noFill/>
              </a:ln>
            </p:spPr>
            <p:txBody>
              <a:bodyPr wrap="square" lIns="82922" tIns="41450" rIns="82922" bIns="414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050" b="0" i="0" u="none" strike="noStrike" kern="1200" cap="none" spc="0" normalizeH="0" baseline="0" noProof="0">
                  <a:ln>
                    <a:noFill/>
                  </a:ln>
                  <a:solidFill>
                    <a:prstClr val="white"/>
                  </a:solidFill>
                  <a:effectLst/>
                  <a:uLnTx/>
                  <a:uFillTx/>
                  <a:ea typeface="Georgia"/>
                  <a:cs typeface="Georgia"/>
                  <a:sym typeface="Georgia"/>
                </a:endParaRPr>
              </a:p>
            </p:txBody>
          </p:sp>
          <p:sp>
            <p:nvSpPr>
              <p:cNvPr id="401" name="Shape 10533">
                <a:extLst>
                  <a:ext uri="{FF2B5EF4-FFF2-40B4-BE49-F238E27FC236}">
                    <a16:creationId xmlns:a16="http://schemas.microsoft.com/office/drawing/2014/main" id="{19C39261-3AA9-47F8-9D88-6358C14EF71E}"/>
                  </a:ext>
                </a:extLst>
              </p:cNvPr>
              <p:cNvSpPr/>
              <p:nvPr/>
            </p:nvSpPr>
            <p:spPr>
              <a:xfrm>
                <a:off x="7921570" y="6528901"/>
                <a:ext cx="215999" cy="215999"/>
              </a:xfrm>
              <a:prstGeom prst="ellipse">
                <a:avLst/>
              </a:prstGeom>
              <a:solidFill>
                <a:schemeClr val="bg1"/>
              </a:solidFill>
              <a:ln>
                <a:solidFill>
                  <a:schemeClr val="accent1"/>
                </a:solidFill>
              </a:ln>
            </p:spPr>
            <p:txBody>
              <a:bodyPr wrap="square" lIns="82922" tIns="41450" rIns="82922" bIns="414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050" b="0" i="0" u="none" strike="noStrike" kern="1200" cap="none" spc="0" normalizeH="0" baseline="0" noProof="0">
                  <a:ln>
                    <a:noFill/>
                  </a:ln>
                  <a:solidFill>
                    <a:prstClr val="white"/>
                  </a:solidFill>
                  <a:effectLst/>
                  <a:uLnTx/>
                  <a:uFillTx/>
                  <a:ea typeface="Georgia"/>
                  <a:cs typeface="Georgia"/>
                  <a:sym typeface="Georgia"/>
                </a:endParaRPr>
              </a:p>
            </p:txBody>
          </p:sp>
          <p:sp>
            <p:nvSpPr>
              <p:cNvPr id="402" name="Shape 10534">
                <a:extLst>
                  <a:ext uri="{FF2B5EF4-FFF2-40B4-BE49-F238E27FC236}">
                    <a16:creationId xmlns:a16="http://schemas.microsoft.com/office/drawing/2014/main" id="{CBFE87EF-9D80-D094-79EE-BB07511CF976}"/>
                  </a:ext>
                </a:extLst>
              </p:cNvPr>
              <p:cNvSpPr txBox="1"/>
              <p:nvPr/>
            </p:nvSpPr>
            <p:spPr>
              <a:xfrm>
                <a:off x="6858867" y="5674542"/>
                <a:ext cx="1197900" cy="770399"/>
              </a:xfrm>
              <a:prstGeom prst="rect">
                <a:avLst/>
              </a:prstGeom>
              <a:noFill/>
              <a:ln>
                <a:noFill/>
              </a:ln>
            </p:spPr>
            <p:txBody>
              <a:bodyPr wrap="square" lIns="0" tIns="0" rIns="0" bIns="0" anchor="t" anchorCtr="0">
                <a:noAutofit/>
              </a:bodyPr>
              <a:lstStyle/>
              <a:p>
                <a:pPr marL="0" marR="0" lvl="0" indent="0" algn="ctr" defTabSz="914400" rtl="0" eaLnBrk="1" fontAlgn="auto" latinLnBrk="0" hangingPunct="1">
                  <a:lnSpc>
                    <a:spcPct val="100000"/>
                  </a:lnSpc>
                  <a:spcBef>
                    <a:spcPts val="0"/>
                  </a:spcBef>
                  <a:spcAft>
                    <a:spcPts val="816"/>
                  </a:spcAft>
                  <a:buClr>
                    <a:srgbClr val="E5C243"/>
                  </a:buClr>
                  <a:buSzTx/>
                  <a:buFontTx/>
                  <a:buNone/>
                  <a:tabLst/>
                  <a:defRPr/>
                </a:pPr>
                <a:r>
                  <a:rPr kumimoji="0" lang="en-GB" sz="1050" b="1" i="1" u="none" strike="noStrike" kern="1200" cap="none" spc="0" normalizeH="0" baseline="0" noProof="0" dirty="0">
                    <a:ln>
                      <a:noFill/>
                    </a:ln>
                    <a:solidFill>
                      <a:prstClr val="white"/>
                    </a:solidFill>
                    <a:effectLst/>
                    <a:uLnTx/>
                    <a:uFillTx/>
                    <a:ea typeface="Georgia"/>
                    <a:cs typeface="Georgia"/>
                    <a:sym typeface="Georgia"/>
                  </a:rPr>
                  <a:t>Projects in over 20 countries with a head office in South Africa</a:t>
                </a:r>
              </a:p>
            </p:txBody>
          </p:sp>
        </p:grpSp>
        <p:grpSp>
          <p:nvGrpSpPr>
            <p:cNvPr id="396" name="Shape 10535">
              <a:extLst>
                <a:ext uri="{FF2B5EF4-FFF2-40B4-BE49-F238E27FC236}">
                  <a16:creationId xmlns:a16="http://schemas.microsoft.com/office/drawing/2014/main" id="{5E570A0A-230E-B54A-CE45-1D5CEF66CE6C}"/>
                </a:ext>
              </a:extLst>
            </p:cNvPr>
            <p:cNvGrpSpPr/>
            <p:nvPr/>
          </p:nvGrpSpPr>
          <p:grpSpPr>
            <a:xfrm>
              <a:off x="6940045" y="1304439"/>
              <a:ext cx="1436946" cy="1436946"/>
              <a:chOff x="4806044" y="5251732"/>
              <a:chExt cx="1584300" cy="1584300"/>
            </a:xfrm>
          </p:grpSpPr>
          <p:sp>
            <p:nvSpPr>
              <p:cNvPr id="397" name="Shape 10536">
                <a:extLst>
                  <a:ext uri="{FF2B5EF4-FFF2-40B4-BE49-F238E27FC236}">
                    <a16:creationId xmlns:a16="http://schemas.microsoft.com/office/drawing/2014/main" id="{781CE1FA-03CC-AC43-0655-271AB4E506C7}"/>
                  </a:ext>
                </a:extLst>
              </p:cNvPr>
              <p:cNvSpPr/>
              <p:nvPr/>
            </p:nvSpPr>
            <p:spPr>
              <a:xfrm rot="5400000">
                <a:off x="4806044" y="5251732"/>
                <a:ext cx="1584300" cy="1584300"/>
              </a:xfrm>
              <a:prstGeom prst="teardrop">
                <a:avLst>
                  <a:gd name="adj" fmla="val 100000"/>
                </a:avLst>
              </a:prstGeom>
              <a:solidFill>
                <a:schemeClr val="accent2"/>
              </a:solidFill>
              <a:ln>
                <a:solidFill>
                  <a:schemeClr val="accent1"/>
                </a:solidFill>
              </a:ln>
            </p:spPr>
            <p:txBody>
              <a:bodyPr wrap="square" lIns="82922" tIns="41450" rIns="82922" bIns="414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050" b="0" i="0" u="none" strike="noStrike" kern="1200" cap="none" spc="0" normalizeH="0" baseline="0" noProof="0">
                  <a:ln>
                    <a:noFill/>
                  </a:ln>
                  <a:solidFill>
                    <a:prstClr val="white"/>
                  </a:solidFill>
                  <a:effectLst/>
                  <a:uLnTx/>
                  <a:uFillTx/>
                  <a:ea typeface="Georgia"/>
                  <a:cs typeface="Georgia"/>
                  <a:sym typeface="Georgia"/>
                </a:endParaRPr>
              </a:p>
            </p:txBody>
          </p:sp>
          <p:sp>
            <p:nvSpPr>
              <p:cNvPr id="398" name="Shape 10537">
                <a:extLst>
                  <a:ext uri="{FF2B5EF4-FFF2-40B4-BE49-F238E27FC236}">
                    <a16:creationId xmlns:a16="http://schemas.microsoft.com/office/drawing/2014/main" id="{C11E4EBE-2CD0-D9A5-4F55-5F61913C2CA9}"/>
                  </a:ext>
                </a:extLst>
              </p:cNvPr>
              <p:cNvSpPr/>
              <p:nvPr/>
            </p:nvSpPr>
            <p:spPr>
              <a:xfrm>
                <a:off x="6066780" y="6528901"/>
                <a:ext cx="215999" cy="215999"/>
              </a:xfrm>
              <a:prstGeom prst="ellipse">
                <a:avLst/>
              </a:prstGeom>
              <a:solidFill>
                <a:schemeClr val="bg1"/>
              </a:solidFill>
              <a:ln>
                <a:solidFill>
                  <a:schemeClr val="accent1"/>
                </a:solidFill>
              </a:ln>
            </p:spPr>
            <p:txBody>
              <a:bodyPr wrap="square" lIns="82922" tIns="41450" rIns="82922" bIns="4145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1050" b="0" i="0" u="none" strike="noStrike" kern="1200" cap="none" spc="0" normalizeH="0" baseline="0" noProof="0">
                  <a:ln>
                    <a:noFill/>
                  </a:ln>
                  <a:solidFill>
                    <a:prstClr val="white"/>
                  </a:solidFill>
                  <a:effectLst/>
                  <a:uLnTx/>
                  <a:uFillTx/>
                  <a:ea typeface="Georgia"/>
                  <a:cs typeface="Georgia"/>
                  <a:sym typeface="Georgia"/>
                </a:endParaRPr>
              </a:p>
            </p:txBody>
          </p:sp>
          <p:sp>
            <p:nvSpPr>
              <p:cNvPr id="399" name="Shape 10538">
                <a:extLst>
                  <a:ext uri="{FF2B5EF4-FFF2-40B4-BE49-F238E27FC236}">
                    <a16:creationId xmlns:a16="http://schemas.microsoft.com/office/drawing/2014/main" id="{1BE902DB-3488-02D1-C39F-AA7F9CFCF35D}"/>
                  </a:ext>
                </a:extLst>
              </p:cNvPr>
              <p:cNvSpPr txBox="1"/>
              <p:nvPr/>
            </p:nvSpPr>
            <p:spPr>
              <a:xfrm>
                <a:off x="5012787" y="5674542"/>
                <a:ext cx="1197900" cy="770399"/>
              </a:xfrm>
              <a:prstGeom prst="rect">
                <a:avLst/>
              </a:prstGeom>
              <a:noFill/>
              <a:ln>
                <a:noFill/>
              </a:ln>
            </p:spPr>
            <p:txBody>
              <a:bodyPr wrap="square" lIns="0" tIns="0" rIns="0" bIns="0" anchor="t" anchorCtr="0">
                <a:noAutofit/>
              </a:bodyPr>
              <a:lstStyle/>
              <a:p>
                <a:pPr marL="0" marR="0" lvl="0" indent="0" algn="ctr" defTabSz="914400" rtl="0" eaLnBrk="1" fontAlgn="auto" latinLnBrk="0" hangingPunct="1">
                  <a:lnSpc>
                    <a:spcPct val="100000"/>
                  </a:lnSpc>
                  <a:spcBef>
                    <a:spcPts val="0"/>
                  </a:spcBef>
                  <a:spcAft>
                    <a:spcPts val="816"/>
                  </a:spcAft>
                  <a:buClr>
                    <a:srgbClr val="E5C243"/>
                  </a:buClr>
                  <a:buSzTx/>
                  <a:buFontTx/>
                  <a:buNone/>
                  <a:tabLst/>
                  <a:defRPr/>
                </a:pPr>
                <a:r>
                  <a:rPr kumimoji="0" lang="en-GB" sz="1050" b="1" i="1" u="none" strike="noStrike" kern="1200" cap="none" spc="0" normalizeH="0" baseline="0" noProof="0" dirty="0">
                    <a:ln>
                      <a:noFill/>
                    </a:ln>
                    <a:solidFill>
                      <a:prstClr val="white"/>
                    </a:solidFill>
                    <a:effectLst/>
                    <a:uLnTx/>
                    <a:uFillTx/>
                    <a:ea typeface="Georgia"/>
                    <a:cs typeface="Georgia"/>
                    <a:sym typeface="Georgia"/>
                  </a:rPr>
                  <a:t>30 Years in existence</a:t>
                </a:r>
              </a:p>
            </p:txBody>
          </p:sp>
        </p:grpSp>
      </p:grpSp>
      <p:grpSp>
        <p:nvGrpSpPr>
          <p:cNvPr id="406" name="Group 405">
            <a:extLst>
              <a:ext uri="{FF2B5EF4-FFF2-40B4-BE49-F238E27FC236}">
                <a16:creationId xmlns:a16="http://schemas.microsoft.com/office/drawing/2014/main" id="{FA3F35EF-6E56-F955-E4A0-1D53C01F3540}"/>
              </a:ext>
            </a:extLst>
          </p:cNvPr>
          <p:cNvGrpSpPr>
            <a:grpSpLocks noChangeAspect="1"/>
          </p:cNvGrpSpPr>
          <p:nvPr userDrawn="1"/>
        </p:nvGrpSpPr>
        <p:grpSpPr>
          <a:xfrm>
            <a:off x="5715000" y="2618625"/>
            <a:ext cx="6278819" cy="3222526"/>
            <a:chOff x="6539124" y="2783754"/>
            <a:chExt cx="5406052" cy="2774589"/>
          </a:xfrm>
        </p:grpSpPr>
        <p:grpSp>
          <p:nvGrpSpPr>
            <p:cNvPr id="407" name="Group 406">
              <a:extLst>
                <a:ext uri="{FF2B5EF4-FFF2-40B4-BE49-F238E27FC236}">
                  <a16:creationId xmlns:a16="http://schemas.microsoft.com/office/drawing/2014/main" id="{9CCDAF57-84C5-5F6F-D52E-CC8E68DEA95D}"/>
                </a:ext>
              </a:extLst>
            </p:cNvPr>
            <p:cNvGrpSpPr/>
            <p:nvPr/>
          </p:nvGrpSpPr>
          <p:grpSpPr>
            <a:xfrm>
              <a:off x="6539124" y="2783754"/>
              <a:ext cx="5406052" cy="2774589"/>
              <a:chOff x="1856186" y="1378259"/>
              <a:chExt cx="8479631" cy="4804302"/>
            </a:xfrm>
            <a:solidFill>
              <a:schemeClr val="accent3">
                <a:lumMod val="20000"/>
                <a:lumOff val="80000"/>
              </a:schemeClr>
            </a:solidFill>
          </p:grpSpPr>
          <p:grpSp>
            <p:nvGrpSpPr>
              <p:cNvPr id="414" name="Group 413">
                <a:extLst>
                  <a:ext uri="{FF2B5EF4-FFF2-40B4-BE49-F238E27FC236}">
                    <a16:creationId xmlns:a16="http://schemas.microsoft.com/office/drawing/2014/main" id="{57F6F447-C547-9AEC-B77F-3EFFC2878332}"/>
                  </a:ext>
                </a:extLst>
              </p:cNvPr>
              <p:cNvGrpSpPr/>
              <p:nvPr/>
            </p:nvGrpSpPr>
            <p:grpSpPr>
              <a:xfrm>
                <a:off x="1856186" y="1404596"/>
                <a:ext cx="3143325" cy="4777965"/>
                <a:chOff x="878258" y="2007953"/>
                <a:chExt cx="3284669" cy="4992813"/>
              </a:xfrm>
              <a:grpFill/>
            </p:grpSpPr>
            <p:sp>
              <p:nvSpPr>
                <p:cNvPr id="639" name="Freeform 5">
                  <a:extLst>
                    <a:ext uri="{FF2B5EF4-FFF2-40B4-BE49-F238E27FC236}">
                      <a16:creationId xmlns:a16="http://schemas.microsoft.com/office/drawing/2014/main" id="{CF15E1A9-787C-08FA-A77B-D4F92FE6565C}"/>
                    </a:ext>
                  </a:extLst>
                </p:cNvPr>
                <p:cNvSpPr>
                  <a:spLocks/>
                </p:cNvSpPr>
                <p:nvPr/>
              </p:nvSpPr>
              <p:spPr bwMode="auto">
                <a:xfrm>
                  <a:off x="3190933" y="3808215"/>
                  <a:ext cx="55861" cy="27522"/>
                </a:xfrm>
                <a:custGeom>
                  <a:avLst/>
                  <a:gdLst/>
                  <a:ahLst/>
                  <a:cxnLst>
                    <a:cxn ang="0">
                      <a:pos x="1" y="7"/>
                    </a:cxn>
                    <a:cxn ang="0">
                      <a:pos x="1" y="6"/>
                    </a:cxn>
                    <a:cxn ang="0">
                      <a:pos x="4" y="4"/>
                    </a:cxn>
                    <a:cxn ang="0">
                      <a:pos x="8" y="4"/>
                    </a:cxn>
                    <a:cxn ang="0">
                      <a:pos x="12" y="2"/>
                    </a:cxn>
                    <a:cxn ang="0">
                      <a:pos x="14" y="2"/>
                    </a:cxn>
                    <a:cxn ang="0">
                      <a:pos x="14" y="4"/>
                    </a:cxn>
                    <a:cxn ang="0">
                      <a:pos x="17" y="2"/>
                    </a:cxn>
                    <a:cxn ang="0">
                      <a:pos x="17" y="2"/>
                    </a:cxn>
                    <a:cxn ang="0">
                      <a:pos x="11" y="6"/>
                    </a:cxn>
                    <a:cxn ang="0">
                      <a:pos x="8" y="7"/>
                    </a:cxn>
                    <a:cxn ang="0">
                      <a:pos x="4" y="7"/>
                    </a:cxn>
                    <a:cxn ang="0">
                      <a:pos x="1" y="9"/>
                    </a:cxn>
                    <a:cxn ang="0">
                      <a:pos x="1" y="7"/>
                    </a:cxn>
                  </a:cxnLst>
                  <a:rect l="0" t="0" r="r" b="b"/>
                  <a:pathLst>
                    <a:path w="18" h="9">
                      <a:moveTo>
                        <a:pt x="1" y="7"/>
                      </a:moveTo>
                      <a:cubicBezTo>
                        <a:pt x="0" y="7"/>
                        <a:pt x="0" y="7"/>
                        <a:pt x="1" y="6"/>
                      </a:cubicBezTo>
                      <a:cubicBezTo>
                        <a:pt x="4" y="4"/>
                        <a:pt x="3" y="4"/>
                        <a:pt x="4" y="4"/>
                      </a:cubicBezTo>
                      <a:cubicBezTo>
                        <a:pt x="6" y="4"/>
                        <a:pt x="6" y="4"/>
                        <a:pt x="8" y="4"/>
                      </a:cubicBezTo>
                      <a:cubicBezTo>
                        <a:pt x="9" y="2"/>
                        <a:pt x="11" y="4"/>
                        <a:pt x="12" y="2"/>
                      </a:cubicBezTo>
                      <a:cubicBezTo>
                        <a:pt x="15" y="0"/>
                        <a:pt x="17" y="0"/>
                        <a:pt x="14" y="2"/>
                      </a:cubicBezTo>
                      <a:cubicBezTo>
                        <a:pt x="12" y="4"/>
                        <a:pt x="12" y="4"/>
                        <a:pt x="14" y="4"/>
                      </a:cubicBezTo>
                      <a:cubicBezTo>
                        <a:pt x="15" y="2"/>
                        <a:pt x="15" y="4"/>
                        <a:pt x="17" y="2"/>
                      </a:cubicBezTo>
                      <a:cubicBezTo>
                        <a:pt x="18" y="2"/>
                        <a:pt x="18" y="2"/>
                        <a:pt x="17" y="2"/>
                      </a:cubicBezTo>
                      <a:cubicBezTo>
                        <a:pt x="15" y="4"/>
                        <a:pt x="12" y="6"/>
                        <a:pt x="11" y="6"/>
                      </a:cubicBezTo>
                      <a:cubicBezTo>
                        <a:pt x="9" y="6"/>
                        <a:pt x="9" y="7"/>
                        <a:pt x="8" y="7"/>
                      </a:cubicBezTo>
                      <a:cubicBezTo>
                        <a:pt x="6" y="7"/>
                        <a:pt x="4" y="7"/>
                        <a:pt x="4" y="7"/>
                      </a:cubicBezTo>
                      <a:cubicBezTo>
                        <a:pt x="4" y="9"/>
                        <a:pt x="1" y="9"/>
                        <a:pt x="1" y="9"/>
                      </a:cubicBezTo>
                      <a:cubicBezTo>
                        <a:pt x="3" y="7"/>
                        <a:pt x="3" y="7"/>
                        <a:pt x="1" y="7"/>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40" name="Freeform 14">
                  <a:extLst>
                    <a:ext uri="{FF2B5EF4-FFF2-40B4-BE49-F238E27FC236}">
                      <a16:creationId xmlns:a16="http://schemas.microsoft.com/office/drawing/2014/main" id="{B70FE46B-7251-54F4-CDB2-D36B318B67CB}"/>
                    </a:ext>
                  </a:extLst>
                </p:cNvPr>
                <p:cNvSpPr>
                  <a:spLocks/>
                </p:cNvSpPr>
                <p:nvPr/>
              </p:nvSpPr>
              <p:spPr bwMode="auto">
                <a:xfrm>
                  <a:off x="2134348" y="4096386"/>
                  <a:ext cx="750143" cy="587675"/>
                </a:xfrm>
                <a:custGeom>
                  <a:avLst/>
                  <a:gdLst/>
                  <a:ahLst/>
                  <a:cxnLst>
                    <a:cxn ang="0">
                      <a:pos x="207" y="154"/>
                    </a:cxn>
                    <a:cxn ang="0">
                      <a:pos x="204" y="161"/>
                    </a:cxn>
                    <a:cxn ang="0">
                      <a:pos x="210" y="167"/>
                    </a:cxn>
                    <a:cxn ang="0">
                      <a:pos x="201" y="172"/>
                    </a:cxn>
                    <a:cxn ang="0">
                      <a:pos x="199" y="181"/>
                    </a:cxn>
                    <a:cxn ang="0">
                      <a:pos x="198" y="187"/>
                    </a:cxn>
                    <a:cxn ang="0">
                      <a:pos x="160" y="175"/>
                    </a:cxn>
                    <a:cxn ang="0">
                      <a:pos x="106" y="147"/>
                    </a:cxn>
                    <a:cxn ang="0">
                      <a:pos x="93" y="117"/>
                    </a:cxn>
                    <a:cxn ang="0">
                      <a:pos x="64" y="77"/>
                    </a:cxn>
                    <a:cxn ang="0">
                      <a:pos x="48" y="52"/>
                    </a:cxn>
                    <a:cxn ang="0">
                      <a:pos x="27" y="15"/>
                    </a:cxn>
                    <a:cxn ang="0">
                      <a:pos x="23" y="32"/>
                    </a:cxn>
                    <a:cxn ang="0">
                      <a:pos x="44" y="64"/>
                    </a:cxn>
                    <a:cxn ang="0">
                      <a:pos x="52" y="89"/>
                    </a:cxn>
                    <a:cxn ang="0">
                      <a:pos x="59" y="102"/>
                    </a:cxn>
                    <a:cxn ang="0">
                      <a:pos x="36" y="69"/>
                    </a:cxn>
                    <a:cxn ang="0">
                      <a:pos x="23" y="49"/>
                    </a:cxn>
                    <a:cxn ang="0">
                      <a:pos x="0" y="4"/>
                    </a:cxn>
                    <a:cxn ang="0">
                      <a:pos x="18" y="4"/>
                    </a:cxn>
                    <a:cxn ang="0">
                      <a:pos x="71" y="16"/>
                    </a:cxn>
                    <a:cxn ang="0">
                      <a:pos x="84" y="11"/>
                    </a:cxn>
                    <a:cxn ang="0">
                      <a:pos x="106" y="39"/>
                    </a:cxn>
                    <a:cxn ang="0">
                      <a:pos x="137" y="52"/>
                    </a:cxn>
                    <a:cxn ang="0">
                      <a:pos x="157" y="72"/>
                    </a:cxn>
                    <a:cxn ang="0">
                      <a:pos x="154" y="89"/>
                    </a:cxn>
                    <a:cxn ang="0">
                      <a:pos x="154" y="108"/>
                    </a:cxn>
                    <a:cxn ang="0">
                      <a:pos x="160" y="128"/>
                    </a:cxn>
                    <a:cxn ang="0">
                      <a:pos x="181" y="151"/>
                    </a:cxn>
                    <a:cxn ang="0">
                      <a:pos x="196" y="145"/>
                    </a:cxn>
                    <a:cxn ang="0">
                      <a:pos x="204" y="147"/>
                    </a:cxn>
                    <a:cxn ang="0">
                      <a:pos x="210" y="137"/>
                    </a:cxn>
                    <a:cxn ang="0">
                      <a:pos x="212" y="123"/>
                    </a:cxn>
                    <a:cxn ang="0">
                      <a:pos x="228" y="117"/>
                    </a:cxn>
                    <a:cxn ang="0">
                      <a:pos x="236" y="117"/>
                    </a:cxn>
                    <a:cxn ang="0">
                      <a:pos x="240" y="119"/>
                    </a:cxn>
                    <a:cxn ang="0">
                      <a:pos x="234" y="134"/>
                    </a:cxn>
                    <a:cxn ang="0">
                      <a:pos x="234" y="139"/>
                    </a:cxn>
                    <a:cxn ang="0">
                      <a:pos x="231" y="150"/>
                    </a:cxn>
                    <a:cxn ang="0">
                      <a:pos x="230" y="145"/>
                    </a:cxn>
                    <a:cxn ang="0">
                      <a:pos x="224" y="153"/>
                    </a:cxn>
                  </a:cxnLst>
                  <a:rect l="0" t="0" r="r" b="b"/>
                  <a:pathLst>
                    <a:path w="242" h="187">
                      <a:moveTo>
                        <a:pt x="222" y="154"/>
                      </a:moveTo>
                      <a:cubicBezTo>
                        <a:pt x="207" y="154"/>
                        <a:pt x="207" y="154"/>
                        <a:pt x="207" y="154"/>
                      </a:cubicBezTo>
                      <a:cubicBezTo>
                        <a:pt x="207" y="161"/>
                        <a:pt x="207" y="161"/>
                        <a:pt x="207" y="161"/>
                      </a:cubicBezTo>
                      <a:cubicBezTo>
                        <a:pt x="204" y="161"/>
                        <a:pt x="204" y="161"/>
                        <a:pt x="204" y="161"/>
                      </a:cubicBezTo>
                      <a:cubicBezTo>
                        <a:pt x="204" y="161"/>
                        <a:pt x="205" y="161"/>
                        <a:pt x="205" y="162"/>
                      </a:cubicBezTo>
                      <a:cubicBezTo>
                        <a:pt x="207" y="164"/>
                        <a:pt x="208" y="164"/>
                        <a:pt x="210" y="167"/>
                      </a:cubicBezTo>
                      <a:cubicBezTo>
                        <a:pt x="210" y="170"/>
                        <a:pt x="213" y="165"/>
                        <a:pt x="212" y="172"/>
                      </a:cubicBezTo>
                      <a:cubicBezTo>
                        <a:pt x="201" y="172"/>
                        <a:pt x="201" y="172"/>
                        <a:pt x="201" y="172"/>
                      </a:cubicBezTo>
                      <a:cubicBezTo>
                        <a:pt x="198" y="179"/>
                        <a:pt x="198" y="179"/>
                        <a:pt x="198" y="179"/>
                      </a:cubicBezTo>
                      <a:cubicBezTo>
                        <a:pt x="199" y="181"/>
                        <a:pt x="199" y="181"/>
                        <a:pt x="199" y="181"/>
                      </a:cubicBezTo>
                      <a:cubicBezTo>
                        <a:pt x="199" y="181"/>
                        <a:pt x="198" y="182"/>
                        <a:pt x="198" y="184"/>
                      </a:cubicBezTo>
                      <a:cubicBezTo>
                        <a:pt x="198" y="186"/>
                        <a:pt x="198" y="187"/>
                        <a:pt x="198" y="187"/>
                      </a:cubicBezTo>
                      <a:cubicBezTo>
                        <a:pt x="190" y="181"/>
                        <a:pt x="190" y="173"/>
                        <a:pt x="179" y="172"/>
                      </a:cubicBezTo>
                      <a:cubicBezTo>
                        <a:pt x="170" y="168"/>
                        <a:pt x="170" y="179"/>
                        <a:pt x="160" y="175"/>
                      </a:cubicBezTo>
                      <a:cubicBezTo>
                        <a:pt x="149" y="172"/>
                        <a:pt x="129" y="162"/>
                        <a:pt x="123" y="156"/>
                      </a:cubicBezTo>
                      <a:cubicBezTo>
                        <a:pt x="117" y="150"/>
                        <a:pt x="114" y="154"/>
                        <a:pt x="106" y="147"/>
                      </a:cubicBezTo>
                      <a:cubicBezTo>
                        <a:pt x="100" y="140"/>
                        <a:pt x="96" y="140"/>
                        <a:pt x="93" y="134"/>
                      </a:cubicBezTo>
                      <a:cubicBezTo>
                        <a:pt x="88" y="127"/>
                        <a:pt x="97" y="123"/>
                        <a:pt x="93" y="117"/>
                      </a:cubicBezTo>
                      <a:cubicBezTo>
                        <a:pt x="90" y="109"/>
                        <a:pt x="94" y="108"/>
                        <a:pt x="79" y="92"/>
                      </a:cubicBezTo>
                      <a:cubicBezTo>
                        <a:pt x="67" y="81"/>
                        <a:pt x="73" y="81"/>
                        <a:pt x="64" y="77"/>
                      </a:cubicBezTo>
                      <a:cubicBezTo>
                        <a:pt x="56" y="72"/>
                        <a:pt x="68" y="67"/>
                        <a:pt x="59" y="63"/>
                      </a:cubicBezTo>
                      <a:cubicBezTo>
                        <a:pt x="50" y="60"/>
                        <a:pt x="55" y="55"/>
                        <a:pt x="48" y="52"/>
                      </a:cubicBezTo>
                      <a:cubicBezTo>
                        <a:pt x="42" y="47"/>
                        <a:pt x="36" y="36"/>
                        <a:pt x="33" y="25"/>
                      </a:cubicBezTo>
                      <a:cubicBezTo>
                        <a:pt x="30" y="16"/>
                        <a:pt x="30" y="16"/>
                        <a:pt x="27" y="15"/>
                      </a:cubicBezTo>
                      <a:cubicBezTo>
                        <a:pt x="23" y="13"/>
                        <a:pt x="26" y="15"/>
                        <a:pt x="20" y="11"/>
                      </a:cubicBezTo>
                      <a:cubicBezTo>
                        <a:pt x="15" y="8"/>
                        <a:pt x="20" y="25"/>
                        <a:pt x="23" y="32"/>
                      </a:cubicBezTo>
                      <a:cubicBezTo>
                        <a:pt x="26" y="38"/>
                        <a:pt x="32" y="41"/>
                        <a:pt x="33" y="49"/>
                      </a:cubicBezTo>
                      <a:cubicBezTo>
                        <a:pt x="36" y="57"/>
                        <a:pt x="41" y="58"/>
                        <a:pt x="44" y="64"/>
                      </a:cubicBezTo>
                      <a:cubicBezTo>
                        <a:pt x="47" y="72"/>
                        <a:pt x="45" y="70"/>
                        <a:pt x="48" y="78"/>
                      </a:cubicBezTo>
                      <a:cubicBezTo>
                        <a:pt x="53" y="86"/>
                        <a:pt x="50" y="86"/>
                        <a:pt x="52" y="89"/>
                      </a:cubicBezTo>
                      <a:cubicBezTo>
                        <a:pt x="55" y="92"/>
                        <a:pt x="55" y="86"/>
                        <a:pt x="58" y="92"/>
                      </a:cubicBezTo>
                      <a:cubicBezTo>
                        <a:pt x="61" y="98"/>
                        <a:pt x="64" y="98"/>
                        <a:pt x="59" y="102"/>
                      </a:cubicBezTo>
                      <a:cubicBezTo>
                        <a:pt x="55" y="105"/>
                        <a:pt x="58" y="98"/>
                        <a:pt x="45" y="89"/>
                      </a:cubicBezTo>
                      <a:cubicBezTo>
                        <a:pt x="32" y="81"/>
                        <a:pt x="44" y="74"/>
                        <a:pt x="36" y="69"/>
                      </a:cubicBezTo>
                      <a:cubicBezTo>
                        <a:pt x="30" y="63"/>
                        <a:pt x="24" y="61"/>
                        <a:pt x="18" y="55"/>
                      </a:cubicBezTo>
                      <a:cubicBezTo>
                        <a:pt x="13" y="49"/>
                        <a:pt x="23" y="57"/>
                        <a:pt x="23" y="49"/>
                      </a:cubicBezTo>
                      <a:cubicBezTo>
                        <a:pt x="24" y="41"/>
                        <a:pt x="15" y="38"/>
                        <a:pt x="12" y="32"/>
                      </a:cubicBezTo>
                      <a:cubicBezTo>
                        <a:pt x="7" y="27"/>
                        <a:pt x="9" y="21"/>
                        <a:pt x="0" y="4"/>
                      </a:cubicBezTo>
                      <a:cubicBezTo>
                        <a:pt x="4" y="2"/>
                        <a:pt x="15" y="2"/>
                        <a:pt x="18" y="0"/>
                      </a:cubicBezTo>
                      <a:cubicBezTo>
                        <a:pt x="18" y="4"/>
                        <a:pt x="18" y="4"/>
                        <a:pt x="18" y="4"/>
                      </a:cubicBezTo>
                      <a:cubicBezTo>
                        <a:pt x="23" y="5"/>
                        <a:pt x="45" y="15"/>
                        <a:pt x="48" y="16"/>
                      </a:cubicBezTo>
                      <a:cubicBezTo>
                        <a:pt x="71" y="16"/>
                        <a:pt x="71" y="16"/>
                        <a:pt x="71" y="16"/>
                      </a:cubicBezTo>
                      <a:cubicBezTo>
                        <a:pt x="71" y="11"/>
                        <a:pt x="71" y="11"/>
                        <a:pt x="71" y="11"/>
                      </a:cubicBezTo>
                      <a:cubicBezTo>
                        <a:pt x="84" y="11"/>
                        <a:pt x="84" y="11"/>
                        <a:pt x="84" y="11"/>
                      </a:cubicBezTo>
                      <a:cubicBezTo>
                        <a:pt x="84" y="11"/>
                        <a:pt x="93" y="21"/>
                        <a:pt x="96" y="24"/>
                      </a:cubicBezTo>
                      <a:cubicBezTo>
                        <a:pt x="100" y="27"/>
                        <a:pt x="99" y="35"/>
                        <a:pt x="106" y="39"/>
                      </a:cubicBezTo>
                      <a:cubicBezTo>
                        <a:pt x="115" y="43"/>
                        <a:pt x="109" y="29"/>
                        <a:pt x="120" y="30"/>
                      </a:cubicBezTo>
                      <a:cubicBezTo>
                        <a:pt x="129" y="32"/>
                        <a:pt x="131" y="44"/>
                        <a:pt x="137" y="52"/>
                      </a:cubicBezTo>
                      <a:cubicBezTo>
                        <a:pt x="143" y="60"/>
                        <a:pt x="138" y="69"/>
                        <a:pt x="152" y="70"/>
                      </a:cubicBezTo>
                      <a:cubicBezTo>
                        <a:pt x="154" y="70"/>
                        <a:pt x="157" y="74"/>
                        <a:pt x="157" y="72"/>
                      </a:cubicBezTo>
                      <a:cubicBezTo>
                        <a:pt x="157" y="72"/>
                        <a:pt x="157" y="72"/>
                        <a:pt x="158" y="72"/>
                      </a:cubicBezTo>
                      <a:cubicBezTo>
                        <a:pt x="158" y="78"/>
                        <a:pt x="155" y="78"/>
                        <a:pt x="154" y="89"/>
                      </a:cubicBezTo>
                      <a:cubicBezTo>
                        <a:pt x="152" y="102"/>
                        <a:pt x="154" y="102"/>
                        <a:pt x="154" y="105"/>
                      </a:cubicBezTo>
                      <a:cubicBezTo>
                        <a:pt x="152" y="106"/>
                        <a:pt x="152" y="105"/>
                        <a:pt x="154" y="108"/>
                      </a:cubicBezTo>
                      <a:cubicBezTo>
                        <a:pt x="154" y="112"/>
                        <a:pt x="154" y="117"/>
                        <a:pt x="155" y="117"/>
                      </a:cubicBezTo>
                      <a:cubicBezTo>
                        <a:pt x="157" y="117"/>
                        <a:pt x="155" y="123"/>
                        <a:pt x="160" y="128"/>
                      </a:cubicBezTo>
                      <a:cubicBezTo>
                        <a:pt x="167" y="136"/>
                        <a:pt x="164" y="144"/>
                        <a:pt x="172" y="145"/>
                      </a:cubicBezTo>
                      <a:cubicBezTo>
                        <a:pt x="179" y="147"/>
                        <a:pt x="178" y="151"/>
                        <a:pt x="181" y="151"/>
                      </a:cubicBezTo>
                      <a:cubicBezTo>
                        <a:pt x="184" y="150"/>
                        <a:pt x="184" y="148"/>
                        <a:pt x="189" y="148"/>
                      </a:cubicBezTo>
                      <a:cubicBezTo>
                        <a:pt x="196" y="147"/>
                        <a:pt x="192" y="147"/>
                        <a:pt x="196" y="145"/>
                      </a:cubicBezTo>
                      <a:cubicBezTo>
                        <a:pt x="199" y="145"/>
                        <a:pt x="201" y="145"/>
                        <a:pt x="201" y="147"/>
                      </a:cubicBezTo>
                      <a:cubicBezTo>
                        <a:pt x="201" y="150"/>
                        <a:pt x="204" y="148"/>
                        <a:pt x="204" y="147"/>
                      </a:cubicBezTo>
                      <a:cubicBezTo>
                        <a:pt x="205" y="144"/>
                        <a:pt x="202" y="145"/>
                        <a:pt x="204" y="144"/>
                      </a:cubicBezTo>
                      <a:cubicBezTo>
                        <a:pt x="205" y="142"/>
                        <a:pt x="208" y="142"/>
                        <a:pt x="210" y="137"/>
                      </a:cubicBezTo>
                      <a:cubicBezTo>
                        <a:pt x="210" y="131"/>
                        <a:pt x="212" y="136"/>
                        <a:pt x="212" y="130"/>
                      </a:cubicBezTo>
                      <a:cubicBezTo>
                        <a:pt x="210" y="125"/>
                        <a:pt x="212" y="127"/>
                        <a:pt x="212" y="123"/>
                      </a:cubicBezTo>
                      <a:cubicBezTo>
                        <a:pt x="212" y="120"/>
                        <a:pt x="218" y="119"/>
                        <a:pt x="222" y="119"/>
                      </a:cubicBezTo>
                      <a:cubicBezTo>
                        <a:pt x="227" y="119"/>
                        <a:pt x="224" y="117"/>
                        <a:pt x="228" y="117"/>
                      </a:cubicBezTo>
                      <a:cubicBezTo>
                        <a:pt x="233" y="116"/>
                        <a:pt x="236" y="119"/>
                        <a:pt x="237" y="117"/>
                      </a:cubicBezTo>
                      <a:cubicBezTo>
                        <a:pt x="239" y="117"/>
                        <a:pt x="237" y="117"/>
                        <a:pt x="236" y="117"/>
                      </a:cubicBezTo>
                      <a:cubicBezTo>
                        <a:pt x="236" y="117"/>
                        <a:pt x="237" y="116"/>
                        <a:pt x="239" y="117"/>
                      </a:cubicBezTo>
                      <a:cubicBezTo>
                        <a:pt x="240" y="119"/>
                        <a:pt x="240" y="117"/>
                        <a:pt x="240" y="119"/>
                      </a:cubicBezTo>
                      <a:cubicBezTo>
                        <a:pt x="240" y="122"/>
                        <a:pt x="242" y="120"/>
                        <a:pt x="239" y="125"/>
                      </a:cubicBezTo>
                      <a:cubicBezTo>
                        <a:pt x="234" y="131"/>
                        <a:pt x="236" y="134"/>
                        <a:pt x="234" y="134"/>
                      </a:cubicBezTo>
                      <a:cubicBezTo>
                        <a:pt x="231" y="136"/>
                        <a:pt x="233" y="137"/>
                        <a:pt x="234" y="137"/>
                      </a:cubicBezTo>
                      <a:cubicBezTo>
                        <a:pt x="236" y="136"/>
                        <a:pt x="236" y="137"/>
                        <a:pt x="234" y="139"/>
                      </a:cubicBezTo>
                      <a:cubicBezTo>
                        <a:pt x="231" y="140"/>
                        <a:pt x="236" y="139"/>
                        <a:pt x="234" y="140"/>
                      </a:cubicBezTo>
                      <a:cubicBezTo>
                        <a:pt x="234" y="142"/>
                        <a:pt x="233" y="153"/>
                        <a:pt x="231" y="150"/>
                      </a:cubicBezTo>
                      <a:cubicBezTo>
                        <a:pt x="231" y="148"/>
                        <a:pt x="230" y="148"/>
                        <a:pt x="230" y="147"/>
                      </a:cubicBezTo>
                      <a:cubicBezTo>
                        <a:pt x="231" y="144"/>
                        <a:pt x="231" y="144"/>
                        <a:pt x="230" y="145"/>
                      </a:cubicBezTo>
                      <a:cubicBezTo>
                        <a:pt x="230" y="147"/>
                        <a:pt x="228" y="147"/>
                        <a:pt x="228" y="148"/>
                      </a:cubicBezTo>
                      <a:cubicBezTo>
                        <a:pt x="225" y="147"/>
                        <a:pt x="225" y="153"/>
                        <a:pt x="224" y="153"/>
                      </a:cubicBezTo>
                      <a:cubicBezTo>
                        <a:pt x="224" y="154"/>
                        <a:pt x="222" y="151"/>
                        <a:pt x="222" y="154"/>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41" name="Freeform 15">
                  <a:extLst>
                    <a:ext uri="{FF2B5EF4-FFF2-40B4-BE49-F238E27FC236}">
                      <a16:creationId xmlns:a16="http://schemas.microsoft.com/office/drawing/2014/main" id="{AC5D6ECE-C9C1-B818-9D0C-0A484BD33E20}"/>
                    </a:ext>
                  </a:extLst>
                </p:cNvPr>
                <p:cNvSpPr>
                  <a:spLocks/>
                </p:cNvSpPr>
                <p:nvPr/>
              </p:nvSpPr>
              <p:spPr bwMode="auto">
                <a:xfrm>
                  <a:off x="2822246" y="4557784"/>
                  <a:ext cx="27132" cy="82566"/>
                </a:xfrm>
                <a:custGeom>
                  <a:avLst/>
                  <a:gdLst/>
                  <a:ahLst/>
                  <a:cxnLst>
                    <a:cxn ang="0">
                      <a:pos x="6" y="1"/>
                    </a:cxn>
                    <a:cxn ang="0">
                      <a:pos x="2" y="6"/>
                    </a:cxn>
                    <a:cxn ang="0">
                      <a:pos x="0" y="7"/>
                    </a:cxn>
                    <a:cxn ang="0">
                      <a:pos x="0" y="26"/>
                    </a:cxn>
                    <a:cxn ang="0">
                      <a:pos x="2" y="26"/>
                    </a:cxn>
                    <a:cxn ang="0">
                      <a:pos x="6" y="20"/>
                    </a:cxn>
                    <a:cxn ang="0">
                      <a:pos x="8" y="4"/>
                    </a:cxn>
                    <a:cxn ang="0">
                      <a:pos x="8" y="1"/>
                    </a:cxn>
                    <a:cxn ang="0">
                      <a:pos x="6" y="1"/>
                    </a:cxn>
                  </a:cxnLst>
                  <a:rect l="0" t="0" r="r" b="b"/>
                  <a:pathLst>
                    <a:path w="9" h="26">
                      <a:moveTo>
                        <a:pt x="6" y="1"/>
                      </a:moveTo>
                      <a:cubicBezTo>
                        <a:pt x="3" y="0"/>
                        <a:pt x="3" y="6"/>
                        <a:pt x="2" y="6"/>
                      </a:cubicBezTo>
                      <a:cubicBezTo>
                        <a:pt x="2" y="7"/>
                        <a:pt x="0" y="4"/>
                        <a:pt x="0" y="7"/>
                      </a:cubicBezTo>
                      <a:cubicBezTo>
                        <a:pt x="0" y="26"/>
                        <a:pt x="0" y="26"/>
                        <a:pt x="0" y="26"/>
                      </a:cubicBezTo>
                      <a:cubicBezTo>
                        <a:pt x="2" y="26"/>
                        <a:pt x="2" y="26"/>
                        <a:pt x="2" y="26"/>
                      </a:cubicBezTo>
                      <a:cubicBezTo>
                        <a:pt x="2" y="25"/>
                        <a:pt x="5" y="23"/>
                        <a:pt x="6" y="20"/>
                      </a:cubicBezTo>
                      <a:cubicBezTo>
                        <a:pt x="8" y="18"/>
                        <a:pt x="6" y="9"/>
                        <a:pt x="8" y="4"/>
                      </a:cubicBezTo>
                      <a:cubicBezTo>
                        <a:pt x="9" y="3"/>
                        <a:pt x="8" y="1"/>
                        <a:pt x="8" y="1"/>
                      </a:cubicBezTo>
                      <a:cubicBezTo>
                        <a:pt x="6" y="3"/>
                        <a:pt x="6" y="3"/>
                        <a:pt x="6"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42" name="Freeform 16">
                  <a:extLst>
                    <a:ext uri="{FF2B5EF4-FFF2-40B4-BE49-F238E27FC236}">
                      <a16:creationId xmlns:a16="http://schemas.microsoft.com/office/drawing/2014/main" id="{BAA42F5B-88FF-A257-4CD5-3E0ECF4B9D5C}"/>
                    </a:ext>
                  </a:extLst>
                </p:cNvPr>
                <p:cNvSpPr>
                  <a:spLocks/>
                </p:cNvSpPr>
                <p:nvPr/>
              </p:nvSpPr>
              <p:spPr bwMode="auto">
                <a:xfrm>
                  <a:off x="3296272" y="5422298"/>
                  <a:ext cx="316018" cy="424163"/>
                </a:xfrm>
                <a:custGeom>
                  <a:avLst/>
                  <a:gdLst/>
                  <a:ahLst/>
                  <a:cxnLst>
                    <a:cxn ang="0">
                      <a:pos x="3" y="16"/>
                    </a:cxn>
                    <a:cxn ang="0">
                      <a:pos x="20" y="10"/>
                    </a:cxn>
                    <a:cxn ang="0">
                      <a:pos x="36" y="6"/>
                    </a:cxn>
                    <a:cxn ang="0">
                      <a:pos x="41" y="27"/>
                    </a:cxn>
                    <a:cxn ang="0">
                      <a:pos x="56" y="34"/>
                    </a:cxn>
                    <a:cxn ang="0">
                      <a:pos x="62" y="39"/>
                    </a:cxn>
                    <a:cxn ang="0">
                      <a:pos x="73" y="42"/>
                    </a:cxn>
                    <a:cxn ang="0">
                      <a:pos x="79" y="69"/>
                    </a:cxn>
                    <a:cxn ang="0">
                      <a:pos x="91" y="70"/>
                    </a:cxn>
                    <a:cxn ang="0">
                      <a:pos x="94" y="79"/>
                    </a:cxn>
                    <a:cxn ang="0">
                      <a:pos x="96" y="95"/>
                    </a:cxn>
                    <a:cxn ang="0">
                      <a:pos x="94" y="103"/>
                    </a:cxn>
                    <a:cxn ang="0">
                      <a:pos x="93" y="107"/>
                    </a:cxn>
                    <a:cxn ang="0">
                      <a:pos x="90" y="103"/>
                    </a:cxn>
                    <a:cxn ang="0">
                      <a:pos x="76" y="100"/>
                    </a:cxn>
                    <a:cxn ang="0">
                      <a:pos x="64" y="104"/>
                    </a:cxn>
                    <a:cxn ang="0">
                      <a:pos x="61" y="115"/>
                    </a:cxn>
                    <a:cxn ang="0">
                      <a:pos x="58" y="129"/>
                    </a:cxn>
                    <a:cxn ang="0">
                      <a:pos x="55" y="126"/>
                    </a:cxn>
                    <a:cxn ang="0">
                      <a:pos x="49" y="126"/>
                    </a:cxn>
                    <a:cxn ang="0">
                      <a:pos x="44" y="134"/>
                    </a:cxn>
                    <a:cxn ang="0">
                      <a:pos x="35" y="128"/>
                    </a:cxn>
                    <a:cxn ang="0">
                      <a:pos x="29" y="123"/>
                    </a:cxn>
                    <a:cxn ang="0">
                      <a:pos x="26" y="128"/>
                    </a:cxn>
                    <a:cxn ang="0">
                      <a:pos x="21" y="134"/>
                    </a:cxn>
                    <a:cxn ang="0">
                      <a:pos x="15" y="131"/>
                    </a:cxn>
                    <a:cxn ang="0">
                      <a:pos x="12" y="115"/>
                    </a:cxn>
                    <a:cxn ang="0">
                      <a:pos x="10" y="111"/>
                    </a:cxn>
                    <a:cxn ang="0">
                      <a:pos x="10" y="106"/>
                    </a:cxn>
                    <a:cxn ang="0">
                      <a:pos x="10" y="101"/>
                    </a:cxn>
                    <a:cxn ang="0">
                      <a:pos x="9" y="97"/>
                    </a:cxn>
                    <a:cxn ang="0">
                      <a:pos x="6" y="87"/>
                    </a:cxn>
                    <a:cxn ang="0">
                      <a:pos x="3" y="79"/>
                    </a:cxn>
                    <a:cxn ang="0">
                      <a:pos x="4" y="67"/>
                    </a:cxn>
                    <a:cxn ang="0">
                      <a:pos x="4" y="56"/>
                    </a:cxn>
                    <a:cxn ang="0">
                      <a:pos x="7" y="45"/>
                    </a:cxn>
                    <a:cxn ang="0">
                      <a:pos x="9" y="31"/>
                    </a:cxn>
                    <a:cxn ang="0">
                      <a:pos x="3" y="16"/>
                    </a:cxn>
                  </a:cxnLst>
                  <a:rect l="0" t="0" r="r" b="b"/>
                  <a:pathLst>
                    <a:path w="102" h="135">
                      <a:moveTo>
                        <a:pt x="3" y="16"/>
                      </a:moveTo>
                      <a:cubicBezTo>
                        <a:pt x="12" y="19"/>
                        <a:pt x="10" y="17"/>
                        <a:pt x="20" y="10"/>
                      </a:cubicBezTo>
                      <a:cubicBezTo>
                        <a:pt x="27" y="3"/>
                        <a:pt x="39" y="0"/>
                        <a:pt x="36" y="6"/>
                      </a:cubicBezTo>
                      <a:cubicBezTo>
                        <a:pt x="35" y="14"/>
                        <a:pt x="35" y="20"/>
                        <a:pt x="41" y="27"/>
                      </a:cubicBezTo>
                      <a:cubicBezTo>
                        <a:pt x="47" y="33"/>
                        <a:pt x="50" y="30"/>
                        <a:pt x="56" y="34"/>
                      </a:cubicBezTo>
                      <a:cubicBezTo>
                        <a:pt x="61" y="39"/>
                        <a:pt x="59" y="36"/>
                        <a:pt x="62" y="39"/>
                      </a:cubicBezTo>
                      <a:cubicBezTo>
                        <a:pt x="67" y="44"/>
                        <a:pt x="68" y="38"/>
                        <a:pt x="73" y="42"/>
                      </a:cubicBezTo>
                      <a:cubicBezTo>
                        <a:pt x="77" y="47"/>
                        <a:pt x="74" y="67"/>
                        <a:pt x="79" y="69"/>
                      </a:cubicBezTo>
                      <a:cubicBezTo>
                        <a:pt x="83" y="69"/>
                        <a:pt x="93" y="67"/>
                        <a:pt x="91" y="70"/>
                      </a:cubicBezTo>
                      <a:cubicBezTo>
                        <a:pt x="90" y="73"/>
                        <a:pt x="90" y="78"/>
                        <a:pt x="94" y="79"/>
                      </a:cubicBezTo>
                      <a:cubicBezTo>
                        <a:pt x="102" y="83"/>
                        <a:pt x="96" y="93"/>
                        <a:pt x="96" y="95"/>
                      </a:cubicBezTo>
                      <a:cubicBezTo>
                        <a:pt x="97" y="98"/>
                        <a:pt x="94" y="101"/>
                        <a:pt x="94" y="103"/>
                      </a:cubicBezTo>
                      <a:cubicBezTo>
                        <a:pt x="96" y="106"/>
                        <a:pt x="96" y="106"/>
                        <a:pt x="93" y="107"/>
                      </a:cubicBezTo>
                      <a:cubicBezTo>
                        <a:pt x="93" y="104"/>
                        <a:pt x="94" y="104"/>
                        <a:pt x="90" y="103"/>
                      </a:cubicBezTo>
                      <a:cubicBezTo>
                        <a:pt x="87" y="100"/>
                        <a:pt x="85" y="97"/>
                        <a:pt x="76" y="100"/>
                      </a:cubicBezTo>
                      <a:cubicBezTo>
                        <a:pt x="67" y="101"/>
                        <a:pt x="65" y="100"/>
                        <a:pt x="64" y="104"/>
                      </a:cubicBezTo>
                      <a:cubicBezTo>
                        <a:pt x="62" y="109"/>
                        <a:pt x="61" y="109"/>
                        <a:pt x="61" y="115"/>
                      </a:cubicBezTo>
                      <a:cubicBezTo>
                        <a:pt x="61" y="120"/>
                        <a:pt x="58" y="126"/>
                        <a:pt x="58" y="129"/>
                      </a:cubicBezTo>
                      <a:cubicBezTo>
                        <a:pt x="56" y="128"/>
                        <a:pt x="56" y="126"/>
                        <a:pt x="55" y="126"/>
                      </a:cubicBezTo>
                      <a:cubicBezTo>
                        <a:pt x="53" y="126"/>
                        <a:pt x="52" y="126"/>
                        <a:pt x="49" y="126"/>
                      </a:cubicBezTo>
                      <a:cubicBezTo>
                        <a:pt x="47" y="126"/>
                        <a:pt x="45" y="128"/>
                        <a:pt x="44" y="134"/>
                      </a:cubicBezTo>
                      <a:cubicBezTo>
                        <a:pt x="42" y="126"/>
                        <a:pt x="39" y="126"/>
                        <a:pt x="35" y="128"/>
                      </a:cubicBezTo>
                      <a:cubicBezTo>
                        <a:pt x="30" y="128"/>
                        <a:pt x="30" y="123"/>
                        <a:pt x="29" y="123"/>
                      </a:cubicBezTo>
                      <a:cubicBezTo>
                        <a:pt x="27" y="124"/>
                        <a:pt x="29" y="126"/>
                        <a:pt x="26" y="128"/>
                      </a:cubicBezTo>
                      <a:cubicBezTo>
                        <a:pt x="24" y="129"/>
                        <a:pt x="24" y="132"/>
                        <a:pt x="21" y="134"/>
                      </a:cubicBezTo>
                      <a:cubicBezTo>
                        <a:pt x="18" y="135"/>
                        <a:pt x="17" y="135"/>
                        <a:pt x="15" y="131"/>
                      </a:cubicBezTo>
                      <a:cubicBezTo>
                        <a:pt x="15" y="124"/>
                        <a:pt x="14" y="115"/>
                        <a:pt x="12" y="115"/>
                      </a:cubicBezTo>
                      <a:cubicBezTo>
                        <a:pt x="9" y="115"/>
                        <a:pt x="12" y="112"/>
                        <a:pt x="10" y="111"/>
                      </a:cubicBezTo>
                      <a:cubicBezTo>
                        <a:pt x="9" y="111"/>
                        <a:pt x="9" y="109"/>
                        <a:pt x="10" y="106"/>
                      </a:cubicBezTo>
                      <a:cubicBezTo>
                        <a:pt x="12" y="104"/>
                        <a:pt x="7" y="104"/>
                        <a:pt x="10" y="101"/>
                      </a:cubicBezTo>
                      <a:cubicBezTo>
                        <a:pt x="12" y="100"/>
                        <a:pt x="10" y="100"/>
                        <a:pt x="9" y="97"/>
                      </a:cubicBezTo>
                      <a:cubicBezTo>
                        <a:pt x="7" y="97"/>
                        <a:pt x="6" y="89"/>
                        <a:pt x="6" y="87"/>
                      </a:cubicBezTo>
                      <a:cubicBezTo>
                        <a:pt x="6" y="86"/>
                        <a:pt x="4" y="86"/>
                        <a:pt x="3" y="79"/>
                      </a:cubicBezTo>
                      <a:cubicBezTo>
                        <a:pt x="3" y="76"/>
                        <a:pt x="10" y="70"/>
                        <a:pt x="4" y="67"/>
                      </a:cubicBezTo>
                      <a:cubicBezTo>
                        <a:pt x="0" y="64"/>
                        <a:pt x="7" y="61"/>
                        <a:pt x="4" y="56"/>
                      </a:cubicBezTo>
                      <a:cubicBezTo>
                        <a:pt x="1" y="52"/>
                        <a:pt x="9" y="50"/>
                        <a:pt x="7" y="45"/>
                      </a:cubicBezTo>
                      <a:cubicBezTo>
                        <a:pt x="6" y="39"/>
                        <a:pt x="9" y="31"/>
                        <a:pt x="9" y="31"/>
                      </a:cubicBezTo>
                      <a:cubicBezTo>
                        <a:pt x="3" y="16"/>
                        <a:pt x="3" y="16"/>
                        <a:pt x="3" y="16"/>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43" name="Freeform 17">
                  <a:extLst>
                    <a:ext uri="{FF2B5EF4-FFF2-40B4-BE49-F238E27FC236}">
                      <a16:creationId xmlns:a16="http://schemas.microsoft.com/office/drawing/2014/main" id="{EA9D4642-7F12-68A4-6236-969BE5FACE49}"/>
                    </a:ext>
                  </a:extLst>
                </p:cNvPr>
                <p:cNvSpPr>
                  <a:spLocks/>
                </p:cNvSpPr>
                <p:nvPr/>
              </p:nvSpPr>
              <p:spPr bwMode="auto">
                <a:xfrm>
                  <a:off x="3475030" y="5723421"/>
                  <a:ext cx="207486" cy="280077"/>
                </a:xfrm>
                <a:custGeom>
                  <a:avLst/>
                  <a:gdLst/>
                  <a:ahLst/>
                  <a:cxnLst>
                    <a:cxn ang="0">
                      <a:pos x="62" y="66"/>
                    </a:cxn>
                    <a:cxn ang="0">
                      <a:pos x="62" y="75"/>
                    </a:cxn>
                    <a:cxn ang="0">
                      <a:pos x="56" y="84"/>
                    </a:cxn>
                    <a:cxn ang="0">
                      <a:pos x="50" y="86"/>
                    </a:cxn>
                    <a:cxn ang="0">
                      <a:pos x="36" y="84"/>
                    </a:cxn>
                    <a:cxn ang="0">
                      <a:pos x="32" y="83"/>
                    </a:cxn>
                    <a:cxn ang="0">
                      <a:pos x="35" y="78"/>
                    </a:cxn>
                    <a:cxn ang="0">
                      <a:pos x="36" y="72"/>
                    </a:cxn>
                    <a:cxn ang="0">
                      <a:pos x="39" y="66"/>
                    </a:cxn>
                    <a:cxn ang="0">
                      <a:pos x="35" y="59"/>
                    </a:cxn>
                    <a:cxn ang="0">
                      <a:pos x="23" y="53"/>
                    </a:cxn>
                    <a:cxn ang="0">
                      <a:pos x="12" y="47"/>
                    </a:cxn>
                    <a:cxn ang="0">
                      <a:pos x="3" y="38"/>
                    </a:cxn>
                    <a:cxn ang="0">
                      <a:pos x="0" y="33"/>
                    </a:cxn>
                    <a:cxn ang="0">
                      <a:pos x="3" y="19"/>
                    </a:cxn>
                    <a:cxn ang="0">
                      <a:pos x="6" y="8"/>
                    </a:cxn>
                    <a:cxn ang="0">
                      <a:pos x="18" y="3"/>
                    </a:cxn>
                    <a:cxn ang="0">
                      <a:pos x="32" y="7"/>
                    </a:cxn>
                    <a:cxn ang="0">
                      <a:pos x="35" y="11"/>
                    </a:cxn>
                    <a:cxn ang="0">
                      <a:pos x="38" y="22"/>
                    </a:cxn>
                    <a:cxn ang="0">
                      <a:pos x="36" y="30"/>
                    </a:cxn>
                    <a:cxn ang="0">
                      <a:pos x="47" y="31"/>
                    </a:cxn>
                    <a:cxn ang="0">
                      <a:pos x="55" y="35"/>
                    </a:cxn>
                    <a:cxn ang="0">
                      <a:pos x="58" y="50"/>
                    </a:cxn>
                    <a:cxn ang="0">
                      <a:pos x="64" y="49"/>
                    </a:cxn>
                    <a:cxn ang="0">
                      <a:pos x="62" y="66"/>
                    </a:cxn>
                  </a:cxnLst>
                  <a:rect l="0" t="0" r="r" b="b"/>
                  <a:pathLst>
                    <a:path w="67" h="89">
                      <a:moveTo>
                        <a:pt x="62" y="66"/>
                      </a:moveTo>
                      <a:cubicBezTo>
                        <a:pt x="64" y="72"/>
                        <a:pt x="62" y="70"/>
                        <a:pt x="62" y="75"/>
                      </a:cubicBezTo>
                      <a:cubicBezTo>
                        <a:pt x="61" y="80"/>
                        <a:pt x="56" y="80"/>
                        <a:pt x="56" y="84"/>
                      </a:cubicBezTo>
                      <a:cubicBezTo>
                        <a:pt x="55" y="89"/>
                        <a:pt x="53" y="81"/>
                        <a:pt x="50" y="86"/>
                      </a:cubicBezTo>
                      <a:cubicBezTo>
                        <a:pt x="45" y="89"/>
                        <a:pt x="42" y="84"/>
                        <a:pt x="36" y="84"/>
                      </a:cubicBezTo>
                      <a:cubicBezTo>
                        <a:pt x="32" y="84"/>
                        <a:pt x="32" y="86"/>
                        <a:pt x="32" y="83"/>
                      </a:cubicBezTo>
                      <a:cubicBezTo>
                        <a:pt x="30" y="81"/>
                        <a:pt x="33" y="81"/>
                        <a:pt x="35" y="78"/>
                      </a:cubicBezTo>
                      <a:cubicBezTo>
                        <a:pt x="36" y="75"/>
                        <a:pt x="33" y="73"/>
                        <a:pt x="36" y="72"/>
                      </a:cubicBezTo>
                      <a:cubicBezTo>
                        <a:pt x="39" y="70"/>
                        <a:pt x="36" y="70"/>
                        <a:pt x="39" y="66"/>
                      </a:cubicBezTo>
                      <a:cubicBezTo>
                        <a:pt x="41" y="64"/>
                        <a:pt x="36" y="59"/>
                        <a:pt x="35" y="59"/>
                      </a:cubicBezTo>
                      <a:cubicBezTo>
                        <a:pt x="32" y="59"/>
                        <a:pt x="29" y="58"/>
                        <a:pt x="23" y="53"/>
                      </a:cubicBezTo>
                      <a:cubicBezTo>
                        <a:pt x="18" y="49"/>
                        <a:pt x="13" y="50"/>
                        <a:pt x="12" y="47"/>
                      </a:cubicBezTo>
                      <a:cubicBezTo>
                        <a:pt x="10" y="44"/>
                        <a:pt x="6" y="44"/>
                        <a:pt x="3" y="38"/>
                      </a:cubicBezTo>
                      <a:cubicBezTo>
                        <a:pt x="1" y="33"/>
                        <a:pt x="1" y="35"/>
                        <a:pt x="0" y="33"/>
                      </a:cubicBezTo>
                      <a:cubicBezTo>
                        <a:pt x="0" y="30"/>
                        <a:pt x="3" y="24"/>
                        <a:pt x="3" y="19"/>
                      </a:cubicBezTo>
                      <a:cubicBezTo>
                        <a:pt x="3" y="13"/>
                        <a:pt x="4" y="13"/>
                        <a:pt x="6" y="8"/>
                      </a:cubicBezTo>
                      <a:cubicBezTo>
                        <a:pt x="7" y="3"/>
                        <a:pt x="9" y="5"/>
                        <a:pt x="18" y="3"/>
                      </a:cubicBezTo>
                      <a:cubicBezTo>
                        <a:pt x="27" y="0"/>
                        <a:pt x="29" y="3"/>
                        <a:pt x="32" y="7"/>
                      </a:cubicBezTo>
                      <a:cubicBezTo>
                        <a:pt x="36" y="8"/>
                        <a:pt x="35" y="8"/>
                        <a:pt x="35" y="11"/>
                      </a:cubicBezTo>
                      <a:cubicBezTo>
                        <a:pt x="35" y="14"/>
                        <a:pt x="39" y="19"/>
                        <a:pt x="38" y="22"/>
                      </a:cubicBezTo>
                      <a:cubicBezTo>
                        <a:pt x="36" y="27"/>
                        <a:pt x="38" y="27"/>
                        <a:pt x="36" y="30"/>
                      </a:cubicBezTo>
                      <a:cubicBezTo>
                        <a:pt x="36" y="31"/>
                        <a:pt x="47" y="33"/>
                        <a:pt x="47" y="31"/>
                      </a:cubicBezTo>
                      <a:cubicBezTo>
                        <a:pt x="48" y="30"/>
                        <a:pt x="53" y="31"/>
                        <a:pt x="55" y="35"/>
                      </a:cubicBezTo>
                      <a:cubicBezTo>
                        <a:pt x="58" y="47"/>
                        <a:pt x="55" y="50"/>
                        <a:pt x="58" y="50"/>
                      </a:cubicBezTo>
                      <a:cubicBezTo>
                        <a:pt x="61" y="50"/>
                        <a:pt x="62" y="47"/>
                        <a:pt x="64" y="49"/>
                      </a:cubicBezTo>
                      <a:cubicBezTo>
                        <a:pt x="67" y="52"/>
                        <a:pt x="65" y="64"/>
                        <a:pt x="62" y="66"/>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44" name="Freeform 18">
                  <a:extLst>
                    <a:ext uri="{FF2B5EF4-FFF2-40B4-BE49-F238E27FC236}">
                      <a16:creationId xmlns:a16="http://schemas.microsoft.com/office/drawing/2014/main" id="{A77AF95A-FFD6-E343-C59C-FAAA9303BC36}"/>
                    </a:ext>
                  </a:extLst>
                </p:cNvPr>
                <p:cNvSpPr>
                  <a:spLocks/>
                </p:cNvSpPr>
                <p:nvPr/>
              </p:nvSpPr>
              <p:spPr bwMode="auto">
                <a:xfrm>
                  <a:off x="3570792" y="6071493"/>
                  <a:ext cx="143645" cy="173226"/>
                </a:xfrm>
                <a:custGeom>
                  <a:avLst/>
                  <a:gdLst/>
                  <a:ahLst/>
                  <a:cxnLst>
                    <a:cxn ang="0">
                      <a:pos x="42" y="42"/>
                    </a:cxn>
                    <a:cxn ang="0">
                      <a:pos x="32" y="52"/>
                    </a:cxn>
                    <a:cxn ang="0">
                      <a:pos x="22" y="52"/>
                    </a:cxn>
                    <a:cxn ang="0">
                      <a:pos x="9" y="48"/>
                    </a:cxn>
                    <a:cxn ang="0">
                      <a:pos x="2" y="45"/>
                    </a:cxn>
                    <a:cxn ang="0">
                      <a:pos x="3" y="34"/>
                    </a:cxn>
                    <a:cxn ang="0">
                      <a:pos x="3" y="20"/>
                    </a:cxn>
                    <a:cxn ang="0">
                      <a:pos x="5" y="14"/>
                    </a:cxn>
                    <a:cxn ang="0">
                      <a:pos x="8" y="3"/>
                    </a:cxn>
                    <a:cxn ang="0">
                      <a:pos x="17" y="5"/>
                    </a:cxn>
                    <a:cxn ang="0">
                      <a:pos x="23" y="12"/>
                    </a:cxn>
                    <a:cxn ang="0">
                      <a:pos x="29" y="15"/>
                    </a:cxn>
                    <a:cxn ang="0">
                      <a:pos x="35" y="22"/>
                    </a:cxn>
                    <a:cxn ang="0">
                      <a:pos x="42" y="28"/>
                    </a:cxn>
                    <a:cxn ang="0">
                      <a:pos x="42" y="42"/>
                    </a:cxn>
                  </a:cxnLst>
                  <a:rect l="0" t="0" r="r" b="b"/>
                  <a:pathLst>
                    <a:path w="46" h="55">
                      <a:moveTo>
                        <a:pt x="42" y="42"/>
                      </a:moveTo>
                      <a:cubicBezTo>
                        <a:pt x="39" y="48"/>
                        <a:pt x="35" y="49"/>
                        <a:pt x="32" y="52"/>
                      </a:cubicBezTo>
                      <a:cubicBezTo>
                        <a:pt x="28" y="55"/>
                        <a:pt x="26" y="51"/>
                        <a:pt x="22" y="52"/>
                      </a:cubicBezTo>
                      <a:cubicBezTo>
                        <a:pt x="19" y="54"/>
                        <a:pt x="13" y="48"/>
                        <a:pt x="9" y="48"/>
                      </a:cubicBezTo>
                      <a:cubicBezTo>
                        <a:pt x="5" y="48"/>
                        <a:pt x="2" y="45"/>
                        <a:pt x="2" y="45"/>
                      </a:cubicBezTo>
                      <a:cubicBezTo>
                        <a:pt x="0" y="42"/>
                        <a:pt x="0" y="35"/>
                        <a:pt x="3" y="34"/>
                      </a:cubicBezTo>
                      <a:cubicBezTo>
                        <a:pt x="6" y="32"/>
                        <a:pt x="2" y="23"/>
                        <a:pt x="3" y="20"/>
                      </a:cubicBezTo>
                      <a:cubicBezTo>
                        <a:pt x="6" y="18"/>
                        <a:pt x="2" y="18"/>
                        <a:pt x="5" y="14"/>
                      </a:cubicBezTo>
                      <a:cubicBezTo>
                        <a:pt x="8" y="9"/>
                        <a:pt x="5" y="8"/>
                        <a:pt x="8" y="3"/>
                      </a:cubicBezTo>
                      <a:cubicBezTo>
                        <a:pt x="11" y="8"/>
                        <a:pt x="11" y="0"/>
                        <a:pt x="17" y="5"/>
                      </a:cubicBezTo>
                      <a:cubicBezTo>
                        <a:pt x="22" y="9"/>
                        <a:pt x="19" y="14"/>
                        <a:pt x="23" y="12"/>
                      </a:cubicBezTo>
                      <a:cubicBezTo>
                        <a:pt x="26" y="9"/>
                        <a:pt x="25" y="14"/>
                        <a:pt x="29" y="15"/>
                      </a:cubicBezTo>
                      <a:cubicBezTo>
                        <a:pt x="34" y="18"/>
                        <a:pt x="32" y="18"/>
                        <a:pt x="35" y="22"/>
                      </a:cubicBezTo>
                      <a:cubicBezTo>
                        <a:pt x="40" y="23"/>
                        <a:pt x="39" y="23"/>
                        <a:pt x="42" y="28"/>
                      </a:cubicBezTo>
                      <a:cubicBezTo>
                        <a:pt x="46" y="34"/>
                        <a:pt x="39" y="34"/>
                        <a:pt x="42" y="4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45" name="Freeform 19">
                  <a:extLst>
                    <a:ext uri="{FF2B5EF4-FFF2-40B4-BE49-F238E27FC236}">
                      <a16:creationId xmlns:a16="http://schemas.microsoft.com/office/drawing/2014/main" id="{61F0C8C4-769C-B6A3-9F3F-EDF8715EE022}"/>
                    </a:ext>
                  </a:extLst>
                </p:cNvPr>
                <p:cNvSpPr>
                  <a:spLocks/>
                </p:cNvSpPr>
                <p:nvPr/>
              </p:nvSpPr>
              <p:spPr bwMode="auto">
                <a:xfrm>
                  <a:off x="3007387" y="5129270"/>
                  <a:ext cx="319210" cy="568248"/>
                </a:xfrm>
                <a:custGeom>
                  <a:avLst/>
                  <a:gdLst/>
                  <a:ahLst/>
                  <a:cxnLst>
                    <a:cxn ang="0">
                      <a:pos x="93" y="42"/>
                    </a:cxn>
                    <a:cxn ang="0">
                      <a:pos x="85" y="42"/>
                    </a:cxn>
                    <a:cxn ang="0">
                      <a:pos x="71" y="49"/>
                    </a:cxn>
                    <a:cxn ang="0">
                      <a:pos x="64" y="66"/>
                    </a:cxn>
                    <a:cxn ang="0">
                      <a:pos x="67" y="91"/>
                    </a:cxn>
                    <a:cxn ang="0">
                      <a:pos x="74" y="96"/>
                    </a:cxn>
                    <a:cxn ang="0">
                      <a:pos x="85" y="96"/>
                    </a:cxn>
                    <a:cxn ang="0">
                      <a:pos x="88" y="108"/>
                    </a:cxn>
                    <a:cxn ang="0">
                      <a:pos x="96" y="108"/>
                    </a:cxn>
                    <a:cxn ang="0">
                      <a:pos x="102" y="124"/>
                    </a:cxn>
                    <a:cxn ang="0">
                      <a:pos x="100" y="138"/>
                    </a:cxn>
                    <a:cxn ang="0">
                      <a:pos x="97" y="149"/>
                    </a:cxn>
                    <a:cxn ang="0">
                      <a:pos x="97" y="160"/>
                    </a:cxn>
                    <a:cxn ang="0">
                      <a:pos x="96" y="172"/>
                    </a:cxn>
                    <a:cxn ang="0">
                      <a:pos x="93" y="175"/>
                    </a:cxn>
                    <a:cxn ang="0">
                      <a:pos x="88" y="181"/>
                    </a:cxn>
                    <a:cxn ang="0">
                      <a:pos x="80" y="174"/>
                    </a:cxn>
                    <a:cxn ang="0">
                      <a:pos x="65" y="161"/>
                    </a:cxn>
                    <a:cxn ang="0">
                      <a:pos x="50" y="149"/>
                    </a:cxn>
                    <a:cxn ang="0">
                      <a:pos x="42" y="135"/>
                    </a:cxn>
                    <a:cxn ang="0">
                      <a:pos x="35" y="119"/>
                    </a:cxn>
                    <a:cxn ang="0">
                      <a:pos x="30" y="108"/>
                    </a:cxn>
                    <a:cxn ang="0">
                      <a:pos x="23" y="85"/>
                    </a:cxn>
                    <a:cxn ang="0">
                      <a:pos x="14" y="70"/>
                    </a:cxn>
                    <a:cxn ang="0">
                      <a:pos x="4" y="57"/>
                    </a:cxn>
                    <a:cxn ang="0">
                      <a:pos x="3" y="52"/>
                    </a:cxn>
                    <a:cxn ang="0">
                      <a:pos x="11" y="34"/>
                    </a:cxn>
                    <a:cxn ang="0">
                      <a:pos x="9" y="43"/>
                    </a:cxn>
                    <a:cxn ang="0">
                      <a:pos x="15" y="45"/>
                    </a:cxn>
                    <a:cxn ang="0">
                      <a:pos x="21" y="48"/>
                    </a:cxn>
                    <a:cxn ang="0">
                      <a:pos x="26" y="35"/>
                    </a:cxn>
                    <a:cxn ang="0">
                      <a:pos x="47" y="18"/>
                    </a:cxn>
                    <a:cxn ang="0">
                      <a:pos x="50" y="1"/>
                    </a:cxn>
                    <a:cxn ang="0">
                      <a:pos x="55" y="4"/>
                    </a:cxn>
                    <a:cxn ang="0">
                      <a:pos x="61" y="12"/>
                    </a:cxn>
                    <a:cxn ang="0">
                      <a:pos x="70" y="25"/>
                    </a:cxn>
                    <a:cxn ang="0">
                      <a:pos x="85" y="23"/>
                    </a:cxn>
                    <a:cxn ang="0">
                      <a:pos x="91" y="28"/>
                    </a:cxn>
                    <a:cxn ang="0">
                      <a:pos x="88" y="39"/>
                    </a:cxn>
                    <a:cxn ang="0">
                      <a:pos x="93" y="42"/>
                    </a:cxn>
                  </a:cxnLst>
                  <a:rect l="0" t="0" r="r" b="b"/>
                  <a:pathLst>
                    <a:path w="103" h="181">
                      <a:moveTo>
                        <a:pt x="93" y="42"/>
                      </a:moveTo>
                      <a:cubicBezTo>
                        <a:pt x="88" y="45"/>
                        <a:pt x="91" y="39"/>
                        <a:pt x="85" y="42"/>
                      </a:cubicBezTo>
                      <a:cubicBezTo>
                        <a:pt x="79" y="46"/>
                        <a:pt x="77" y="45"/>
                        <a:pt x="71" y="49"/>
                      </a:cubicBezTo>
                      <a:cubicBezTo>
                        <a:pt x="67" y="56"/>
                        <a:pt x="70" y="63"/>
                        <a:pt x="64" y="66"/>
                      </a:cubicBezTo>
                      <a:cubicBezTo>
                        <a:pt x="55" y="74"/>
                        <a:pt x="68" y="87"/>
                        <a:pt x="67" y="91"/>
                      </a:cubicBezTo>
                      <a:cubicBezTo>
                        <a:pt x="65" y="96"/>
                        <a:pt x="74" y="90"/>
                        <a:pt x="74" y="96"/>
                      </a:cubicBezTo>
                      <a:cubicBezTo>
                        <a:pt x="73" y="104"/>
                        <a:pt x="84" y="99"/>
                        <a:pt x="85" y="96"/>
                      </a:cubicBezTo>
                      <a:cubicBezTo>
                        <a:pt x="88" y="91"/>
                        <a:pt x="85" y="108"/>
                        <a:pt x="88" y="108"/>
                      </a:cubicBezTo>
                      <a:cubicBezTo>
                        <a:pt x="91" y="110"/>
                        <a:pt x="91" y="107"/>
                        <a:pt x="96" y="108"/>
                      </a:cubicBezTo>
                      <a:cubicBezTo>
                        <a:pt x="102" y="124"/>
                        <a:pt x="102" y="124"/>
                        <a:pt x="102" y="124"/>
                      </a:cubicBezTo>
                      <a:cubicBezTo>
                        <a:pt x="102" y="124"/>
                        <a:pt x="99" y="132"/>
                        <a:pt x="100" y="138"/>
                      </a:cubicBezTo>
                      <a:cubicBezTo>
                        <a:pt x="102" y="143"/>
                        <a:pt x="94" y="144"/>
                        <a:pt x="97" y="149"/>
                      </a:cubicBezTo>
                      <a:cubicBezTo>
                        <a:pt x="100" y="153"/>
                        <a:pt x="93" y="156"/>
                        <a:pt x="97" y="160"/>
                      </a:cubicBezTo>
                      <a:cubicBezTo>
                        <a:pt x="103" y="163"/>
                        <a:pt x="96" y="169"/>
                        <a:pt x="96" y="172"/>
                      </a:cubicBezTo>
                      <a:cubicBezTo>
                        <a:pt x="96" y="172"/>
                        <a:pt x="96" y="175"/>
                        <a:pt x="93" y="175"/>
                      </a:cubicBezTo>
                      <a:cubicBezTo>
                        <a:pt x="91" y="175"/>
                        <a:pt x="97" y="178"/>
                        <a:pt x="88" y="181"/>
                      </a:cubicBezTo>
                      <a:cubicBezTo>
                        <a:pt x="87" y="178"/>
                        <a:pt x="82" y="178"/>
                        <a:pt x="80" y="174"/>
                      </a:cubicBezTo>
                      <a:cubicBezTo>
                        <a:pt x="80" y="169"/>
                        <a:pt x="77" y="169"/>
                        <a:pt x="65" y="161"/>
                      </a:cubicBezTo>
                      <a:cubicBezTo>
                        <a:pt x="52" y="155"/>
                        <a:pt x="52" y="152"/>
                        <a:pt x="50" y="149"/>
                      </a:cubicBezTo>
                      <a:cubicBezTo>
                        <a:pt x="47" y="146"/>
                        <a:pt x="41" y="143"/>
                        <a:pt x="42" y="135"/>
                      </a:cubicBezTo>
                      <a:cubicBezTo>
                        <a:pt x="42" y="127"/>
                        <a:pt x="35" y="124"/>
                        <a:pt x="35" y="119"/>
                      </a:cubicBezTo>
                      <a:cubicBezTo>
                        <a:pt x="35" y="115"/>
                        <a:pt x="32" y="115"/>
                        <a:pt x="30" y="108"/>
                      </a:cubicBezTo>
                      <a:cubicBezTo>
                        <a:pt x="30" y="102"/>
                        <a:pt x="24" y="93"/>
                        <a:pt x="23" y="85"/>
                      </a:cubicBezTo>
                      <a:cubicBezTo>
                        <a:pt x="21" y="79"/>
                        <a:pt x="17" y="79"/>
                        <a:pt x="14" y="70"/>
                      </a:cubicBezTo>
                      <a:cubicBezTo>
                        <a:pt x="12" y="63"/>
                        <a:pt x="0" y="62"/>
                        <a:pt x="4" y="57"/>
                      </a:cubicBezTo>
                      <a:cubicBezTo>
                        <a:pt x="9" y="56"/>
                        <a:pt x="4" y="56"/>
                        <a:pt x="3" y="52"/>
                      </a:cubicBezTo>
                      <a:cubicBezTo>
                        <a:pt x="1" y="48"/>
                        <a:pt x="1" y="43"/>
                        <a:pt x="11" y="34"/>
                      </a:cubicBezTo>
                      <a:cubicBezTo>
                        <a:pt x="14" y="40"/>
                        <a:pt x="8" y="40"/>
                        <a:pt x="9" y="43"/>
                      </a:cubicBezTo>
                      <a:cubicBezTo>
                        <a:pt x="9" y="46"/>
                        <a:pt x="11" y="43"/>
                        <a:pt x="15" y="45"/>
                      </a:cubicBezTo>
                      <a:cubicBezTo>
                        <a:pt x="18" y="45"/>
                        <a:pt x="18" y="51"/>
                        <a:pt x="21" y="48"/>
                      </a:cubicBezTo>
                      <a:cubicBezTo>
                        <a:pt x="24" y="45"/>
                        <a:pt x="21" y="45"/>
                        <a:pt x="26" y="35"/>
                      </a:cubicBezTo>
                      <a:cubicBezTo>
                        <a:pt x="30" y="28"/>
                        <a:pt x="42" y="25"/>
                        <a:pt x="47" y="18"/>
                      </a:cubicBezTo>
                      <a:cubicBezTo>
                        <a:pt x="50" y="11"/>
                        <a:pt x="50" y="9"/>
                        <a:pt x="50" y="1"/>
                      </a:cubicBezTo>
                      <a:cubicBezTo>
                        <a:pt x="52" y="0"/>
                        <a:pt x="52" y="3"/>
                        <a:pt x="55" y="4"/>
                      </a:cubicBezTo>
                      <a:cubicBezTo>
                        <a:pt x="59" y="6"/>
                        <a:pt x="56" y="9"/>
                        <a:pt x="61" y="12"/>
                      </a:cubicBezTo>
                      <a:cubicBezTo>
                        <a:pt x="67" y="15"/>
                        <a:pt x="65" y="25"/>
                        <a:pt x="70" y="25"/>
                      </a:cubicBezTo>
                      <a:cubicBezTo>
                        <a:pt x="76" y="25"/>
                        <a:pt x="79" y="21"/>
                        <a:pt x="85" y="23"/>
                      </a:cubicBezTo>
                      <a:cubicBezTo>
                        <a:pt x="93" y="26"/>
                        <a:pt x="93" y="26"/>
                        <a:pt x="91" y="28"/>
                      </a:cubicBezTo>
                      <a:cubicBezTo>
                        <a:pt x="88" y="34"/>
                        <a:pt x="85" y="40"/>
                        <a:pt x="88" y="39"/>
                      </a:cubicBezTo>
                      <a:cubicBezTo>
                        <a:pt x="91" y="39"/>
                        <a:pt x="91" y="40"/>
                        <a:pt x="93" y="42"/>
                      </a:cubicBezTo>
                    </a:path>
                  </a:pathLst>
                </a:custGeom>
                <a:solidFill>
                  <a:schemeClr val="accent1">
                    <a:lumMod val="40000"/>
                    <a:lumOff val="60000"/>
                  </a:schemeClr>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46" name="Freeform 20">
                  <a:extLst>
                    <a:ext uri="{FF2B5EF4-FFF2-40B4-BE49-F238E27FC236}">
                      <a16:creationId xmlns:a16="http://schemas.microsoft.com/office/drawing/2014/main" id="{465E5E2B-C40B-1E83-7DEA-9BB28F5A6F29}"/>
                    </a:ext>
                  </a:extLst>
                </p:cNvPr>
                <p:cNvSpPr>
                  <a:spLocks/>
                </p:cNvSpPr>
                <p:nvPr/>
              </p:nvSpPr>
              <p:spPr bwMode="auto">
                <a:xfrm>
                  <a:off x="3063248" y="4747201"/>
                  <a:ext cx="306442" cy="514823"/>
                </a:xfrm>
                <a:custGeom>
                  <a:avLst/>
                  <a:gdLst/>
                  <a:ahLst/>
                  <a:cxnLst>
                    <a:cxn ang="0">
                      <a:pos x="64" y="6"/>
                    </a:cxn>
                    <a:cxn ang="0">
                      <a:pos x="61" y="2"/>
                    </a:cxn>
                    <a:cxn ang="0">
                      <a:pos x="52" y="8"/>
                    </a:cxn>
                    <a:cxn ang="0">
                      <a:pos x="40" y="13"/>
                    </a:cxn>
                    <a:cxn ang="0">
                      <a:pos x="34" y="14"/>
                    </a:cxn>
                    <a:cxn ang="0">
                      <a:pos x="29" y="25"/>
                    </a:cxn>
                    <a:cxn ang="0">
                      <a:pos x="25" y="33"/>
                    </a:cxn>
                    <a:cxn ang="0">
                      <a:pos x="20" y="41"/>
                    </a:cxn>
                    <a:cxn ang="0">
                      <a:pos x="16" y="38"/>
                    </a:cxn>
                    <a:cxn ang="0">
                      <a:pos x="17" y="45"/>
                    </a:cxn>
                    <a:cxn ang="0">
                      <a:pos x="16" y="48"/>
                    </a:cxn>
                    <a:cxn ang="0">
                      <a:pos x="13" y="47"/>
                    </a:cxn>
                    <a:cxn ang="0">
                      <a:pos x="11" y="52"/>
                    </a:cxn>
                    <a:cxn ang="0">
                      <a:pos x="13" y="55"/>
                    </a:cxn>
                    <a:cxn ang="0">
                      <a:pos x="14" y="58"/>
                    </a:cxn>
                    <a:cxn ang="0">
                      <a:pos x="16" y="64"/>
                    </a:cxn>
                    <a:cxn ang="0">
                      <a:pos x="14" y="73"/>
                    </a:cxn>
                    <a:cxn ang="0">
                      <a:pos x="16" y="87"/>
                    </a:cxn>
                    <a:cxn ang="0">
                      <a:pos x="11" y="98"/>
                    </a:cxn>
                    <a:cxn ang="0">
                      <a:pos x="5" y="103"/>
                    </a:cxn>
                    <a:cxn ang="0">
                      <a:pos x="3" y="109"/>
                    </a:cxn>
                    <a:cxn ang="0">
                      <a:pos x="13" y="115"/>
                    </a:cxn>
                    <a:cxn ang="0">
                      <a:pos x="16" y="119"/>
                    </a:cxn>
                    <a:cxn ang="0">
                      <a:pos x="23" y="120"/>
                    </a:cxn>
                    <a:cxn ang="0">
                      <a:pos x="26" y="120"/>
                    </a:cxn>
                    <a:cxn ang="0">
                      <a:pos x="32" y="123"/>
                    </a:cxn>
                    <a:cxn ang="0">
                      <a:pos x="37" y="126"/>
                    </a:cxn>
                    <a:cxn ang="0">
                      <a:pos x="43" y="134"/>
                    </a:cxn>
                    <a:cxn ang="0">
                      <a:pos x="52" y="147"/>
                    </a:cxn>
                    <a:cxn ang="0">
                      <a:pos x="67" y="145"/>
                    </a:cxn>
                    <a:cxn ang="0">
                      <a:pos x="73" y="150"/>
                    </a:cxn>
                    <a:cxn ang="0">
                      <a:pos x="70" y="161"/>
                    </a:cxn>
                    <a:cxn ang="0">
                      <a:pos x="75" y="164"/>
                    </a:cxn>
                    <a:cxn ang="0">
                      <a:pos x="78" y="140"/>
                    </a:cxn>
                    <a:cxn ang="0">
                      <a:pos x="78" y="129"/>
                    </a:cxn>
                    <a:cxn ang="0">
                      <a:pos x="73" y="119"/>
                    </a:cxn>
                    <a:cxn ang="0">
                      <a:pos x="78" y="115"/>
                    </a:cxn>
                    <a:cxn ang="0">
                      <a:pos x="81" y="117"/>
                    </a:cxn>
                    <a:cxn ang="0">
                      <a:pos x="80" y="112"/>
                    </a:cxn>
                    <a:cxn ang="0">
                      <a:pos x="75" y="112"/>
                    </a:cxn>
                    <a:cxn ang="0">
                      <a:pos x="75" y="106"/>
                    </a:cxn>
                    <a:cxn ang="0">
                      <a:pos x="89" y="106"/>
                    </a:cxn>
                    <a:cxn ang="0">
                      <a:pos x="90" y="105"/>
                    </a:cxn>
                    <a:cxn ang="0">
                      <a:pos x="95" y="101"/>
                    </a:cxn>
                    <a:cxn ang="0">
                      <a:pos x="99" y="111"/>
                    </a:cxn>
                    <a:cxn ang="0">
                      <a:pos x="95" y="98"/>
                    </a:cxn>
                    <a:cxn ang="0">
                      <a:pos x="92" y="95"/>
                    </a:cxn>
                    <a:cxn ang="0">
                      <a:pos x="95" y="90"/>
                    </a:cxn>
                    <a:cxn ang="0">
                      <a:pos x="92" y="81"/>
                    </a:cxn>
                    <a:cxn ang="0">
                      <a:pos x="95" y="62"/>
                    </a:cxn>
                    <a:cxn ang="0">
                      <a:pos x="80" y="62"/>
                    </a:cxn>
                    <a:cxn ang="0">
                      <a:pos x="72" y="55"/>
                    </a:cxn>
                    <a:cxn ang="0">
                      <a:pos x="61" y="55"/>
                    </a:cxn>
                    <a:cxn ang="0">
                      <a:pos x="55" y="50"/>
                    </a:cxn>
                    <a:cxn ang="0">
                      <a:pos x="55" y="41"/>
                    </a:cxn>
                    <a:cxn ang="0">
                      <a:pos x="49" y="33"/>
                    </a:cxn>
                    <a:cxn ang="0">
                      <a:pos x="49" y="30"/>
                    </a:cxn>
                    <a:cxn ang="0">
                      <a:pos x="55" y="14"/>
                    </a:cxn>
                    <a:cxn ang="0">
                      <a:pos x="64" y="6"/>
                    </a:cxn>
                  </a:cxnLst>
                  <a:rect l="0" t="0" r="r" b="b"/>
                  <a:pathLst>
                    <a:path w="99" h="164">
                      <a:moveTo>
                        <a:pt x="64" y="6"/>
                      </a:moveTo>
                      <a:cubicBezTo>
                        <a:pt x="66" y="5"/>
                        <a:pt x="67" y="0"/>
                        <a:pt x="61" y="2"/>
                      </a:cubicBezTo>
                      <a:cubicBezTo>
                        <a:pt x="57" y="2"/>
                        <a:pt x="60" y="3"/>
                        <a:pt x="52" y="8"/>
                      </a:cubicBezTo>
                      <a:cubicBezTo>
                        <a:pt x="43" y="16"/>
                        <a:pt x="42" y="8"/>
                        <a:pt x="40" y="13"/>
                      </a:cubicBezTo>
                      <a:cubicBezTo>
                        <a:pt x="38" y="17"/>
                        <a:pt x="35" y="11"/>
                        <a:pt x="34" y="14"/>
                      </a:cubicBezTo>
                      <a:cubicBezTo>
                        <a:pt x="32" y="17"/>
                        <a:pt x="29" y="17"/>
                        <a:pt x="29" y="25"/>
                      </a:cubicBezTo>
                      <a:cubicBezTo>
                        <a:pt x="31" y="34"/>
                        <a:pt x="26" y="28"/>
                        <a:pt x="25" y="33"/>
                      </a:cubicBezTo>
                      <a:cubicBezTo>
                        <a:pt x="25" y="38"/>
                        <a:pt x="19" y="36"/>
                        <a:pt x="20" y="41"/>
                      </a:cubicBezTo>
                      <a:cubicBezTo>
                        <a:pt x="22" y="48"/>
                        <a:pt x="19" y="42"/>
                        <a:pt x="16" y="38"/>
                      </a:cubicBezTo>
                      <a:cubicBezTo>
                        <a:pt x="14" y="41"/>
                        <a:pt x="19" y="45"/>
                        <a:pt x="17" y="45"/>
                      </a:cubicBezTo>
                      <a:cubicBezTo>
                        <a:pt x="16" y="45"/>
                        <a:pt x="17" y="47"/>
                        <a:pt x="16" y="48"/>
                      </a:cubicBezTo>
                      <a:cubicBezTo>
                        <a:pt x="14" y="50"/>
                        <a:pt x="13" y="47"/>
                        <a:pt x="13" y="47"/>
                      </a:cubicBezTo>
                      <a:cubicBezTo>
                        <a:pt x="11" y="50"/>
                        <a:pt x="13" y="48"/>
                        <a:pt x="11" y="52"/>
                      </a:cubicBezTo>
                      <a:cubicBezTo>
                        <a:pt x="13" y="53"/>
                        <a:pt x="13" y="53"/>
                        <a:pt x="13" y="55"/>
                      </a:cubicBezTo>
                      <a:cubicBezTo>
                        <a:pt x="13" y="56"/>
                        <a:pt x="13" y="56"/>
                        <a:pt x="14" y="58"/>
                      </a:cubicBezTo>
                      <a:cubicBezTo>
                        <a:pt x="19" y="59"/>
                        <a:pt x="14" y="62"/>
                        <a:pt x="16" y="64"/>
                      </a:cubicBezTo>
                      <a:cubicBezTo>
                        <a:pt x="19" y="69"/>
                        <a:pt x="13" y="66"/>
                        <a:pt x="14" y="73"/>
                      </a:cubicBezTo>
                      <a:cubicBezTo>
                        <a:pt x="16" y="81"/>
                        <a:pt x="13" y="86"/>
                        <a:pt x="16" y="87"/>
                      </a:cubicBezTo>
                      <a:cubicBezTo>
                        <a:pt x="17" y="87"/>
                        <a:pt x="14" y="98"/>
                        <a:pt x="11" y="98"/>
                      </a:cubicBezTo>
                      <a:cubicBezTo>
                        <a:pt x="7" y="98"/>
                        <a:pt x="5" y="98"/>
                        <a:pt x="5" y="103"/>
                      </a:cubicBezTo>
                      <a:cubicBezTo>
                        <a:pt x="7" y="106"/>
                        <a:pt x="0" y="103"/>
                        <a:pt x="3" y="109"/>
                      </a:cubicBezTo>
                      <a:cubicBezTo>
                        <a:pt x="10" y="114"/>
                        <a:pt x="11" y="115"/>
                        <a:pt x="13" y="115"/>
                      </a:cubicBezTo>
                      <a:cubicBezTo>
                        <a:pt x="13" y="115"/>
                        <a:pt x="16" y="117"/>
                        <a:pt x="16" y="119"/>
                      </a:cubicBezTo>
                      <a:cubicBezTo>
                        <a:pt x="16" y="120"/>
                        <a:pt x="23" y="122"/>
                        <a:pt x="23" y="120"/>
                      </a:cubicBezTo>
                      <a:cubicBezTo>
                        <a:pt x="23" y="119"/>
                        <a:pt x="25" y="117"/>
                        <a:pt x="26" y="120"/>
                      </a:cubicBezTo>
                      <a:cubicBezTo>
                        <a:pt x="28" y="123"/>
                        <a:pt x="29" y="123"/>
                        <a:pt x="32" y="123"/>
                      </a:cubicBezTo>
                      <a:cubicBezTo>
                        <a:pt x="34" y="122"/>
                        <a:pt x="34" y="125"/>
                        <a:pt x="37" y="126"/>
                      </a:cubicBezTo>
                      <a:cubicBezTo>
                        <a:pt x="42" y="128"/>
                        <a:pt x="38" y="131"/>
                        <a:pt x="43" y="134"/>
                      </a:cubicBezTo>
                      <a:cubicBezTo>
                        <a:pt x="49" y="137"/>
                        <a:pt x="48" y="147"/>
                        <a:pt x="52" y="147"/>
                      </a:cubicBezTo>
                      <a:cubicBezTo>
                        <a:pt x="58" y="147"/>
                        <a:pt x="61" y="144"/>
                        <a:pt x="67" y="145"/>
                      </a:cubicBezTo>
                      <a:cubicBezTo>
                        <a:pt x="75" y="148"/>
                        <a:pt x="75" y="148"/>
                        <a:pt x="73" y="150"/>
                      </a:cubicBezTo>
                      <a:cubicBezTo>
                        <a:pt x="70" y="156"/>
                        <a:pt x="67" y="162"/>
                        <a:pt x="70" y="161"/>
                      </a:cubicBezTo>
                      <a:cubicBezTo>
                        <a:pt x="73" y="161"/>
                        <a:pt x="73" y="162"/>
                        <a:pt x="75" y="164"/>
                      </a:cubicBezTo>
                      <a:cubicBezTo>
                        <a:pt x="75" y="162"/>
                        <a:pt x="76" y="147"/>
                        <a:pt x="78" y="140"/>
                      </a:cubicBezTo>
                      <a:cubicBezTo>
                        <a:pt x="80" y="133"/>
                        <a:pt x="76" y="133"/>
                        <a:pt x="78" y="129"/>
                      </a:cubicBezTo>
                      <a:cubicBezTo>
                        <a:pt x="78" y="126"/>
                        <a:pt x="75" y="131"/>
                        <a:pt x="73" y="119"/>
                      </a:cubicBezTo>
                      <a:cubicBezTo>
                        <a:pt x="73" y="115"/>
                        <a:pt x="76" y="117"/>
                        <a:pt x="78" y="115"/>
                      </a:cubicBezTo>
                      <a:cubicBezTo>
                        <a:pt x="78" y="115"/>
                        <a:pt x="80" y="117"/>
                        <a:pt x="81" y="117"/>
                      </a:cubicBezTo>
                      <a:cubicBezTo>
                        <a:pt x="81" y="119"/>
                        <a:pt x="81" y="112"/>
                        <a:pt x="80" y="112"/>
                      </a:cubicBezTo>
                      <a:cubicBezTo>
                        <a:pt x="76" y="112"/>
                        <a:pt x="75" y="112"/>
                        <a:pt x="75" y="112"/>
                      </a:cubicBezTo>
                      <a:cubicBezTo>
                        <a:pt x="75" y="106"/>
                        <a:pt x="75" y="106"/>
                        <a:pt x="75" y="106"/>
                      </a:cubicBezTo>
                      <a:cubicBezTo>
                        <a:pt x="89" y="106"/>
                        <a:pt x="89" y="106"/>
                        <a:pt x="89" y="106"/>
                      </a:cubicBezTo>
                      <a:cubicBezTo>
                        <a:pt x="87" y="105"/>
                        <a:pt x="87" y="101"/>
                        <a:pt x="90" y="105"/>
                      </a:cubicBezTo>
                      <a:cubicBezTo>
                        <a:pt x="92" y="108"/>
                        <a:pt x="93" y="101"/>
                        <a:pt x="95" y="101"/>
                      </a:cubicBezTo>
                      <a:cubicBezTo>
                        <a:pt x="99" y="108"/>
                        <a:pt x="95" y="112"/>
                        <a:pt x="99" y="111"/>
                      </a:cubicBezTo>
                      <a:cubicBezTo>
                        <a:pt x="96" y="101"/>
                        <a:pt x="98" y="100"/>
                        <a:pt x="95" y="98"/>
                      </a:cubicBezTo>
                      <a:cubicBezTo>
                        <a:pt x="93" y="97"/>
                        <a:pt x="93" y="95"/>
                        <a:pt x="92" y="95"/>
                      </a:cubicBezTo>
                      <a:cubicBezTo>
                        <a:pt x="90" y="97"/>
                        <a:pt x="90" y="95"/>
                        <a:pt x="95" y="90"/>
                      </a:cubicBezTo>
                      <a:cubicBezTo>
                        <a:pt x="96" y="89"/>
                        <a:pt x="93" y="87"/>
                        <a:pt x="92" y="81"/>
                      </a:cubicBezTo>
                      <a:cubicBezTo>
                        <a:pt x="89" y="72"/>
                        <a:pt x="96" y="62"/>
                        <a:pt x="95" y="62"/>
                      </a:cubicBezTo>
                      <a:cubicBezTo>
                        <a:pt x="87" y="61"/>
                        <a:pt x="87" y="64"/>
                        <a:pt x="80" y="62"/>
                      </a:cubicBezTo>
                      <a:cubicBezTo>
                        <a:pt x="76" y="62"/>
                        <a:pt x="75" y="53"/>
                        <a:pt x="72" y="55"/>
                      </a:cubicBezTo>
                      <a:cubicBezTo>
                        <a:pt x="70" y="56"/>
                        <a:pt x="69" y="53"/>
                        <a:pt x="61" y="55"/>
                      </a:cubicBezTo>
                      <a:cubicBezTo>
                        <a:pt x="55" y="55"/>
                        <a:pt x="60" y="52"/>
                        <a:pt x="55" y="50"/>
                      </a:cubicBezTo>
                      <a:cubicBezTo>
                        <a:pt x="52" y="50"/>
                        <a:pt x="58" y="42"/>
                        <a:pt x="55" y="41"/>
                      </a:cubicBezTo>
                      <a:cubicBezTo>
                        <a:pt x="51" y="38"/>
                        <a:pt x="54" y="31"/>
                        <a:pt x="49" y="33"/>
                      </a:cubicBezTo>
                      <a:cubicBezTo>
                        <a:pt x="46" y="33"/>
                        <a:pt x="48" y="33"/>
                        <a:pt x="49" y="30"/>
                      </a:cubicBezTo>
                      <a:cubicBezTo>
                        <a:pt x="52" y="28"/>
                        <a:pt x="51" y="16"/>
                        <a:pt x="55" y="14"/>
                      </a:cubicBezTo>
                      <a:cubicBezTo>
                        <a:pt x="60" y="11"/>
                        <a:pt x="54" y="8"/>
                        <a:pt x="64" y="6"/>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47" name="Freeform 21">
                  <a:extLst>
                    <a:ext uri="{FF2B5EF4-FFF2-40B4-BE49-F238E27FC236}">
                      <a16:creationId xmlns:a16="http://schemas.microsoft.com/office/drawing/2014/main" id="{7FEB0C0C-1DD2-8BB8-6CC3-B7564CDC02B2}"/>
                    </a:ext>
                  </a:extLst>
                </p:cNvPr>
                <p:cNvSpPr>
                  <a:spLocks/>
                </p:cNvSpPr>
                <p:nvPr/>
              </p:nvSpPr>
              <p:spPr bwMode="auto">
                <a:xfrm>
                  <a:off x="3206893" y="4743962"/>
                  <a:ext cx="343151" cy="370737"/>
                </a:xfrm>
                <a:custGeom>
                  <a:avLst/>
                  <a:gdLst/>
                  <a:ahLst/>
                  <a:cxnLst>
                    <a:cxn ang="0">
                      <a:pos x="102" y="73"/>
                    </a:cxn>
                    <a:cxn ang="0">
                      <a:pos x="88" y="84"/>
                    </a:cxn>
                    <a:cxn ang="0">
                      <a:pos x="82" y="87"/>
                    </a:cxn>
                    <a:cxn ang="0">
                      <a:pos x="71" y="85"/>
                    </a:cxn>
                    <a:cxn ang="0">
                      <a:pos x="77" y="99"/>
                    </a:cxn>
                    <a:cxn ang="0">
                      <a:pos x="77" y="104"/>
                    </a:cxn>
                    <a:cxn ang="0">
                      <a:pos x="71" y="110"/>
                    </a:cxn>
                    <a:cxn ang="0">
                      <a:pos x="62" y="117"/>
                    </a:cxn>
                    <a:cxn ang="0">
                      <a:pos x="53" y="112"/>
                    </a:cxn>
                    <a:cxn ang="0">
                      <a:pos x="48" y="99"/>
                    </a:cxn>
                    <a:cxn ang="0">
                      <a:pos x="45" y="96"/>
                    </a:cxn>
                    <a:cxn ang="0">
                      <a:pos x="48" y="92"/>
                    </a:cxn>
                    <a:cxn ang="0">
                      <a:pos x="45" y="82"/>
                    </a:cxn>
                    <a:cxn ang="0">
                      <a:pos x="48" y="64"/>
                    </a:cxn>
                    <a:cxn ang="0">
                      <a:pos x="33" y="64"/>
                    </a:cxn>
                    <a:cxn ang="0">
                      <a:pos x="26" y="56"/>
                    </a:cxn>
                    <a:cxn ang="0">
                      <a:pos x="15" y="56"/>
                    </a:cxn>
                    <a:cxn ang="0">
                      <a:pos x="9" y="51"/>
                    </a:cxn>
                    <a:cxn ang="0">
                      <a:pos x="9" y="42"/>
                    </a:cxn>
                    <a:cxn ang="0">
                      <a:pos x="3" y="34"/>
                    </a:cxn>
                    <a:cxn ang="0">
                      <a:pos x="3" y="31"/>
                    </a:cxn>
                    <a:cxn ang="0">
                      <a:pos x="9" y="15"/>
                    </a:cxn>
                    <a:cxn ang="0">
                      <a:pos x="18" y="7"/>
                    </a:cxn>
                    <a:cxn ang="0">
                      <a:pos x="14" y="14"/>
                    </a:cxn>
                    <a:cxn ang="0">
                      <a:pos x="15" y="17"/>
                    </a:cxn>
                    <a:cxn ang="0">
                      <a:pos x="23" y="14"/>
                    </a:cxn>
                    <a:cxn ang="0">
                      <a:pos x="26" y="9"/>
                    </a:cxn>
                    <a:cxn ang="0">
                      <a:pos x="30" y="6"/>
                    </a:cxn>
                    <a:cxn ang="0">
                      <a:pos x="41" y="18"/>
                    </a:cxn>
                    <a:cxn ang="0">
                      <a:pos x="59" y="21"/>
                    </a:cxn>
                    <a:cxn ang="0">
                      <a:pos x="71" y="23"/>
                    </a:cxn>
                    <a:cxn ang="0">
                      <a:pos x="77" y="18"/>
                    </a:cxn>
                    <a:cxn ang="0">
                      <a:pos x="88" y="18"/>
                    </a:cxn>
                    <a:cxn ang="0">
                      <a:pos x="86" y="20"/>
                    </a:cxn>
                    <a:cxn ang="0">
                      <a:pos x="91" y="26"/>
                    </a:cxn>
                    <a:cxn ang="0">
                      <a:pos x="97" y="29"/>
                    </a:cxn>
                    <a:cxn ang="0">
                      <a:pos x="100" y="34"/>
                    </a:cxn>
                    <a:cxn ang="0">
                      <a:pos x="97" y="40"/>
                    </a:cxn>
                    <a:cxn ang="0">
                      <a:pos x="108" y="40"/>
                    </a:cxn>
                    <a:cxn ang="0">
                      <a:pos x="102" y="50"/>
                    </a:cxn>
                    <a:cxn ang="0">
                      <a:pos x="105" y="54"/>
                    </a:cxn>
                    <a:cxn ang="0">
                      <a:pos x="102" y="57"/>
                    </a:cxn>
                    <a:cxn ang="0">
                      <a:pos x="99" y="62"/>
                    </a:cxn>
                    <a:cxn ang="0">
                      <a:pos x="102" y="73"/>
                    </a:cxn>
                  </a:cxnLst>
                  <a:rect l="0" t="0" r="r" b="b"/>
                  <a:pathLst>
                    <a:path w="111" h="118">
                      <a:moveTo>
                        <a:pt x="102" y="73"/>
                      </a:moveTo>
                      <a:cubicBezTo>
                        <a:pt x="103" y="79"/>
                        <a:pt x="92" y="84"/>
                        <a:pt x="88" y="84"/>
                      </a:cubicBezTo>
                      <a:cubicBezTo>
                        <a:pt x="83" y="82"/>
                        <a:pt x="90" y="92"/>
                        <a:pt x="82" y="87"/>
                      </a:cubicBezTo>
                      <a:cubicBezTo>
                        <a:pt x="76" y="84"/>
                        <a:pt x="68" y="81"/>
                        <a:pt x="71" y="85"/>
                      </a:cubicBezTo>
                      <a:cubicBezTo>
                        <a:pt x="74" y="90"/>
                        <a:pt x="74" y="101"/>
                        <a:pt x="77" y="99"/>
                      </a:cubicBezTo>
                      <a:cubicBezTo>
                        <a:pt x="80" y="98"/>
                        <a:pt x="82" y="101"/>
                        <a:pt x="77" y="104"/>
                      </a:cubicBezTo>
                      <a:cubicBezTo>
                        <a:pt x="73" y="106"/>
                        <a:pt x="77" y="110"/>
                        <a:pt x="71" y="110"/>
                      </a:cubicBezTo>
                      <a:cubicBezTo>
                        <a:pt x="65" y="112"/>
                        <a:pt x="67" y="118"/>
                        <a:pt x="62" y="117"/>
                      </a:cubicBezTo>
                      <a:cubicBezTo>
                        <a:pt x="59" y="115"/>
                        <a:pt x="56" y="118"/>
                        <a:pt x="53" y="112"/>
                      </a:cubicBezTo>
                      <a:cubicBezTo>
                        <a:pt x="50" y="103"/>
                        <a:pt x="51" y="101"/>
                        <a:pt x="48" y="99"/>
                      </a:cubicBezTo>
                      <a:cubicBezTo>
                        <a:pt x="47" y="98"/>
                        <a:pt x="47" y="96"/>
                        <a:pt x="45" y="96"/>
                      </a:cubicBezTo>
                      <a:cubicBezTo>
                        <a:pt x="44" y="98"/>
                        <a:pt x="44" y="96"/>
                        <a:pt x="48" y="92"/>
                      </a:cubicBezTo>
                      <a:cubicBezTo>
                        <a:pt x="50" y="90"/>
                        <a:pt x="47" y="89"/>
                        <a:pt x="45" y="82"/>
                      </a:cubicBezTo>
                      <a:cubicBezTo>
                        <a:pt x="42" y="73"/>
                        <a:pt x="50" y="64"/>
                        <a:pt x="48" y="64"/>
                      </a:cubicBezTo>
                      <a:cubicBezTo>
                        <a:pt x="41" y="62"/>
                        <a:pt x="41" y="65"/>
                        <a:pt x="33" y="64"/>
                      </a:cubicBezTo>
                      <a:cubicBezTo>
                        <a:pt x="30" y="64"/>
                        <a:pt x="29" y="54"/>
                        <a:pt x="26" y="56"/>
                      </a:cubicBezTo>
                      <a:cubicBezTo>
                        <a:pt x="24" y="57"/>
                        <a:pt x="23" y="54"/>
                        <a:pt x="15" y="56"/>
                      </a:cubicBezTo>
                      <a:cubicBezTo>
                        <a:pt x="9" y="56"/>
                        <a:pt x="14" y="53"/>
                        <a:pt x="9" y="51"/>
                      </a:cubicBezTo>
                      <a:cubicBezTo>
                        <a:pt x="6" y="51"/>
                        <a:pt x="12" y="43"/>
                        <a:pt x="9" y="42"/>
                      </a:cubicBezTo>
                      <a:cubicBezTo>
                        <a:pt x="4" y="39"/>
                        <a:pt x="7" y="32"/>
                        <a:pt x="3" y="34"/>
                      </a:cubicBezTo>
                      <a:cubicBezTo>
                        <a:pt x="0" y="34"/>
                        <a:pt x="1" y="34"/>
                        <a:pt x="3" y="31"/>
                      </a:cubicBezTo>
                      <a:cubicBezTo>
                        <a:pt x="6" y="29"/>
                        <a:pt x="4" y="17"/>
                        <a:pt x="9" y="15"/>
                      </a:cubicBezTo>
                      <a:cubicBezTo>
                        <a:pt x="14" y="12"/>
                        <a:pt x="7" y="9"/>
                        <a:pt x="18" y="7"/>
                      </a:cubicBezTo>
                      <a:cubicBezTo>
                        <a:pt x="15" y="9"/>
                        <a:pt x="10" y="11"/>
                        <a:pt x="14" y="14"/>
                      </a:cubicBezTo>
                      <a:cubicBezTo>
                        <a:pt x="14" y="14"/>
                        <a:pt x="15" y="15"/>
                        <a:pt x="15" y="17"/>
                      </a:cubicBezTo>
                      <a:cubicBezTo>
                        <a:pt x="15" y="21"/>
                        <a:pt x="17" y="15"/>
                        <a:pt x="23" y="14"/>
                      </a:cubicBezTo>
                      <a:cubicBezTo>
                        <a:pt x="30" y="12"/>
                        <a:pt x="27" y="11"/>
                        <a:pt x="26" y="9"/>
                      </a:cubicBezTo>
                      <a:cubicBezTo>
                        <a:pt x="26" y="6"/>
                        <a:pt x="29" y="0"/>
                        <a:pt x="30" y="6"/>
                      </a:cubicBezTo>
                      <a:cubicBezTo>
                        <a:pt x="33" y="14"/>
                        <a:pt x="41" y="9"/>
                        <a:pt x="41" y="18"/>
                      </a:cubicBezTo>
                      <a:cubicBezTo>
                        <a:pt x="41" y="26"/>
                        <a:pt x="56" y="15"/>
                        <a:pt x="59" y="21"/>
                      </a:cubicBezTo>
                      <a:cubicBezTo>
                        <a:pt x="64" y="26"/>
                        <a:pt x="68" y="25"/>
                        <a:pt x="71" y="23"/>
                      </a:cubicBezTo>
                      <a:cubicBezTo>
                        <a:pt x="74" y="21"/>
                        <a:pt x="70" y="18"/>
                        <a:pt x="77" y="18"/>
                      </a:cubicBezTo>
                      <a:cubicBezTo>
                        <a:pt x="85" y="18"/>
                        <a:pt x="82" y="17"/>
                        <a:pt x="88" y="18"/>
                      </a:cubicBezTo>
                      <a:cubicBezTo>
                        <a:pt x="94" y="18"/>
                        <a:pt x="92" y="20"/>
                        <a:pt x="86" y="20"/>
                      </a:cubicBezTo>
                      <a:cubicBezTo>
                        <a:pt x="80" y="21"/>
                        <a:pt x="90" y="25"/>
                        <a:pt x="91" y="26"/>
                      </a:cubicBezTo>
                      <a:cubicBezTo>
                        <a:pt x="92" y="29"/>
                        <a:pt x="96" y="26"/>
                        <a:pt x="97" y="29"/>
                      </a:cubicBezTo>
                      <a:cubicBezTo>
                        <a:pt x="99" y="32"/>
                        <a:pt x="103" y="31"/>
                        <a:pt x="100" y="34"/>
                      </a:cubicBezTo>
                      <a:cubicBezTo>
                        <a:pt x="97" y="36"/>
                        <a:pt x="99" y="37"/>
                        <a:pt x="97" y="40"/>
                      </a:cubicBezTo>
                      <a:cubicBezTo>
                        <a:pt x="94" y="43"/>
                        <a:pt x="103" y="37"/>
                        <a:pt x="108" y="40"/>
                      </a:cubicBezTo>
                      <a:cubicBezTo>
                        <a:pt x="111" y="45"/>
                        <a:pt x="103" y="46"/>
                        <a:pt x="102" y="50"/>
                      </a:cubicBezTo>
                      <a:cubicBezTo>
                        <a:pt x="100" y="51"/>
                        <a:pt x="103" y="51"/>
                        <a:pt x="105" y="54"/>
                      </a:cubicBezTo>
                      <a:cubicBezTo>
                        <a:pt x="105" y="56"/>
                        <a:pt x="105" y="56"/>
                        <a:pt x="102" y="57"/>
                      </a:cubicBezTo>
                      <a:cubicBezTo>
                        <a:pt x="97" y="59"/>
                        <a:pt x="97" y="57"/>
                        <a:pt x="99" y="62"/>
                      </a:cubicBezTo>
                      <a:cubicBezTo>
                        <a:pt x="100" y="67"/>
                        <a:pt x="91" y="64"/>
                        <a:pt x="102" y="7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48" name="Freeform 22">
                  <a:extLst>
                    <a:ext uri="{FF2B5EF4-FFF2-40B4-BE49-F238E27FC236}">
                      <a16:creationId xmlns:a16="http://schemas.microsoft.com/office/drawing/2014/main" id="{01F6FC6F-E11B-C8DB-2426-6C4628718920}"/>
                    </a:ext>
                  </a:extLst>
                </p:cNvPr>
                <p:cNvSpPr>
                  <a:spLocks/>
                </p:cNvSpPr>
                <p:nvPr/>
              </p:nvSpPr>
              <p:spPr bwMode="auto">
                <a:xfrm>
                  <a:off x="3487799" y="4868620"/>
                  <a:ext cx="135664" cy="233128"/>
                </a:xfrm>
                <a:custGeom>
                  <a:avLst/>
                  <a:gdLst/>
                  <a:ahLst/>
                  <a:cxnLst>
                    <a:cxn ang="0">
                      <a:pos x="44" y="66"/>
                    </a:cxn>
                    <a:cxn ang="0">
                      <a:pos x="38" y="64"/>
                    </a:cxn>
                    <a:cxn ang="0">
                      <a:pos x="30" y="69"/>
                    </a:cxn>
                    <a:cxn ang="0">
                      <a:pos x="26" y="72"/>
                    </a:cxn>
                    <a:cxn ang="0">
                      <a:pos x="18" y="64"/>
                    </a:cxn>
                    <a:cxn ang="0">
                      <a:pos x="17" y="56"/>
                    </a:cxn>
                    <a:cxn ang="0">
                      <a:pos x="18" y="47"/>
                    </a:cxn>
                    <a:cxn ang="0">
                      <a:pos x="15" y="38"/>
                    </a:cxn>
                    <a:cxn ang="0">
                      <a:pos x="14" y="33"/>
                    </a:cxn>
                    <a:cxn ang="0">
                      <a:pos x="10" y="33"/>
                    </a:cxn>
                    <a:cxn ang="0">
                      <a:pos x="7" y="22"/>
                    </a:cxn>
                    <a:cxn ang="0">
                      <a:pos x="10" y="17"/>
                    </a:cxn>
                    <a:cxn ang="0">
                      <a:pos x="14" y="14"/>
                    </a:cxn>
                    <a:cxn ang="0">
                      <a:pos x="10" y="10"/>
                    </a:cxn>
                    <a:cxn ang="0">
                      <a:pos x="17" y="0"/>
                    </a:cxn>
                    <a:cxn ang="0">
                      <a:pos x="18" y="2"/>
                    </a:cxn>
                    <a:cxn ang="0">
                      <a:pos x="27" y="13"/>
                    </a:cxn>
                    <a:cxn ang="0">
                      <a:pos x="32" y="17"/>
                    </a:cxn>
                    <a:cxn ang="0">
                      <a:pos x="37" y="22"/>
                    </a:cxn>
                    <a:cxn ang="0">
                      <a:pos x="40" y="27"/>
                    </a:cxn>
                    <a:cxn ang="0">
                      <a:pos x="38" y="33"/>
                    </a:cxn>
                    <a:cxn ang="0">
                      <a:pos x="35" y="36"/>
                    </a:cxn>
                    <a:cxn ang="0">
                      <a:pos x="32" y="38"/>
                    </a:cxn>
                    <a:cxn ang="0">
                      <a:pos x="32" y="42"/>
                    </a:cxn>
                    <a:cxn ang="0">
                      <a:pos x="35" y="50"/>
                    </a:cxn>
                    <a:cxn ang="0">
                      <a:pos x="38" y="52"/>
                    </a:cxn>
                    <a:cxn ang="0">
                      <a:pos x="40" y="58"/>
                    </a:cxn>
                    <a:cxn ang="0">
                      <a:pos x="44" y="66"/>
                    </a:cxn>
                  </a:cxnLst>
                  <a:rect l="0" t="0" r="r" b="b"/>
                  <a:pathLst>
                    <a:path w="44" h="74">
                      <a:moveTo>
                        <a:pt x="44" y="66"/>
                      </a:moveTo>
                      <a:cubicBezTo>
                        <a:pt x="40" y="66"/>
                        <a:pt x="41" y="64"/>
                        <a:pt x="38" y="64"/>
                      </a:cubicBezTo>
                      <a:cubicBezTo>
                        <a:pt x="35" y="66"/>
                        <a:pt x="34" y="71"/>
                        <a:pt x="30" y="69"/>
                      </a:cubicBezTo>
                      <a:cubicBezTo>
                        <a:pt x="27" y="69"/>
                        <a:pt x="29" y="71"/>
                        <a:pt x="26" y="72"/>
                      </a:cubicBezTo>
                      <a:cubicBezTo>
                        <a:pt x="24" y="74"/>
                        <a:pt x="18" y="69"/>
                        <a:pt x="18" y="64"/>
                      </a:cubicBezTo>
                      <a:cubicBezTo>
                        <a:pt x="18" y="60"/>
                        <a:pt x="15" y="63"/>
                        <a:pt x="17" y="56"/>
                      </a:cubicBezTo>
                      <a:cubicBezTo>
                        <a:pt x="18" y="50"/>
                        <a:pt x="18" y="50"/>
                        <a:pt x="18" y="47"/>
                      </a:cubicBezTo>
                      <a:cubicBezTo>
                        <a:pt x="21" y="41"/>
                        <a:pt x="14" y="42"/>
                        <a:pt x="15" y="38"/>
                      </a:cubicBezTo>
                      <a:cubicBezTo>
                        <a:pt x="17" y="35"/>
                        <a:pt x="15" y="31"/>
                        <a:pt x="14" y="33"/>
                      </a:cubicBezTo>
                      <a:cubicBezTo>
                        <a:pt x="12" y="33"/>
                        <a:pt x="10" y="33"/>
                        <a:pt x="10" y="33"/>
                      </a:cubicBezTo>
                      <a:cubicBezTo>
                        <a:pt x="0" y="24"/>
                        <a:pt x="9" y="27"/>
                        <a:pt x="7" y="22"/>
                      </a:cubicBezTo>
                      <a:cubicBezTo>
                        <a:pt x="6" y="17"/>
                        <a:pt x="6" y="19"/>
                        <a:pt x="10" y="17"/>
                      </a:cubicBezTo>
                      <a:cubicBezTo>
                        <a:pt x="14" y="16"/>
                        <a:pt x="14" y="16"/>
                        <a:pt x="14" y="14"/>
                      </a:cubicBezTo>
                      <a:cubicBezTo>
                        <a:pt x="12" y="11"/>
                        <a:pt x="9" y="11"/>
                        <a:pt x="10" y="10"/>
                      </a:cubicBezTo>
                      <a:cubicBezTo>
                        <a:pt x="12" y="6"/>
                        <a:pt x="20" y="5"/>
                        <a:pt x="17" y="0"/>
                      </a:cubicBezTo>
                      <a:cubicBezTo>
                        <a:pt x="17" y="2"/>
                        <a:pt x="18" y="2"/>
                        <a:pt x="18" y="2"/>
                      </a:cubicBezTo>
                      <a:cubicBezTo>
                        <a:pt x="26" y="6"/>
                        <a:pt x="29" y="10"/>
                        <a:pt x="27" y="13"/>
                      </a:cubicBezTo>
                      <a:cubicBezTo>
                        <a:pt x="27" y="17"/>
                        <a:pt x="26" y="16"/>
                        <a:pt x="32" y="17"/>
                      </a:cubicBezTo>
                      <a:cubicBezTo>
                        <a:pt x="37" y="19"/>
                        <a:pt x="34" y="22"/>
                        <a:pt x="37" y="22"/>
                      </a:cubicBezTo>
                      <a:cubicBezTo>
                        <a:pt x="38" y="22"/>
                        <a:pt x="38" y="25"/>
                        <a:pt x="40" y="27"/>
                      </a:cubicBezTo>
                      <a:cubicBezTo>
                        <a:pt x="40" y="30"/>
                        <a:pt x="38" y="31"/>
                        <a:pt x="38" y="33"/>
                      </a:cubicBezTo>
                      <a:cubicBezTo>
                        <a:pt x="38" y="35"/>
                        <a:pt x="38" y="35"/>
                        <a:pt x="35" y="36"/>
                      </a:cubicBezTo>
                      <a:cubicBezTo>
                        <a:pt x="32" y="36"/>
                        <a:pt x="32" y="36"/>
                        <a:pt x="32" y="38"/>
                      </a:cubicBezTo>
                      <a:cubicBezTo>
                        <a:pt x="34" y="39"/>
                        <a:pt x="34" y="39"/>
                        <a:pt x="32" y="42"/>
                      </a:cubicBezTo>
                      <a:cubicBezTo>
                        <a:pt x="30" y="47"/>
                        <a:pt x="34" y="47"/>
                        <a:pt x="35" y="50"/>
                      </a:cubicBezTo>
                      <a:cubicBezTo>
                        <a:pt x="35" y="53"/>
                        <a:pt x="37" y="50"/>
                        <a:pt x="38" y="52"/>
                      </a:cubicBezTo>
                      <a:cubicBezTo>
                        <a:pt x="38" y="53"/>
                        <a:pt x="37" y="55"/>
                        <a:pt x="40" y="58"/>
                      </a:cubicBezTo>
                      <a:cubicBezTo>
                        <a:pt x="41" y="60"/>
                        <a:pt x="41" y="63"/>
                        <a:pt x="44" y="66"/>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49" name="Freeform 23">
                  <a:extLst>
                    <a:ext uri="{FF2B5EF4-FFF2-40B4-BE49-F238E27FC236}">
                      <a16:creationId xmlns:a16="http://schemas.microsoft.com/office/drawing/2014/main" id="{F07FE9B4-C31B-C5B7-4BCE-F581A0CB076D}"/>
                    </a:ext>
                  </a:extLst>
                </p:cNvPr>
                <p:cNvSpPr>
                  <a:spLocks/>
                </p:cNvSpPr>
                <p:nvPr/>
              </p:nvSpPr>
              <p:spPr bwMode="auto">
                <a:xfrm>
                  <a:off x="3583561" y="4944711"/>
                  <a:ext cx="102147" cy="137610"/>
                </a:xfrm>
                <a:custGeom>
                  <a:avLst/>
                  <a:gdLst/>
                  <a:ahLst/>
                  <a:cxnLst>
                    <a:cxn ang="0">
                      <a:pos x="33" y="4"/>
                    </a:cxn>
                    <a:cxn ang="0">
                      <a:pos x="29" y="15"/>
                    </a:cxn>
                    <a:cxn ang="0">
                      <a:pos x="32" y="23"/>
                    </a:cxn>
                    <a:cxn ang="0">
                      <a:pos x="32" y="27"/>
                    </a:cxn>
                    <a:cxn ang="0">
                      <a:pos x="29" y="37"/>
                    </a:cxn>
                    <a:cxn ang="0">
                      <a:pos x="26" y="35"/>
                    </a:cxn>
                    <a:cxn ang="0">
                      <a:pos x="20" y="37"/>
                    </a:cxn>
                    <a:cxn ang="0">
                      <a:pos x="18" y="40"/>
                    </a:cxn>
                    <a:cxn ang="0">
                      <a:pos x="13" y="41"/>
                    </a:cxn>
                    <a:cxn ang="0">
                      <a:pos x="9" y="33"/>
                    </a:cxn>
                    <a:cxn ang="0">
                      <a:pos x="7" y="27"/>
                    </a:cxn>
                    <a:cxn ang="0">
                      <a:pos x="4" y="26"/>
                    </a:cxn>
                    <a:cxn ang="0">
                      <a:pos x="1" y="18"/>
                    </a:cxn>
                    <a:cxn ang="0">
                      <a:pos x="1" y="14"/>
                    </a:cxn>
                    <a:cxn ang="0">
                      <a:pos x="4" y="12"/>
                    </a:cxn>
                    <a:cxn ang="0">
                      <a:pos x="7" y="9"/>
                    </a:cxn>
                    <a:cxn ang="0">
                      <a:pos x="9" y="3"/>
                    </a:cxn>
                    <a:cxn ang="0">
                      <a:pos x="18" y="3"/>
                    </a:cxn>
                    <a:cxn ang="0">
                      <a:pos x="21" y="1"/>
                    </a:cxn>
                    <a:cxn ang="0">
                      <a:pos x="24" y="1"/>
                    </a:cxn>
                    <a:cxn ang="0">
                      <a:pos x="33" y="4"/>
                    </a:cxn>
                  </a:cxnLst>
                  <a:rect l="0" t="0" r="r" b="b"/>
                  <a:pathLst>
                    <a:path w="33" h="44">
                      <a:moveTo>
                        <a:pt x="33" y="4"/>
                      </a:moveTo>
                      <a:cubicBezTo>
                        <a:pt x="30" y="12"/>
                        <a:pt x="29" y="9"/>
                        <a:pt x="29" y="15"/>
                      </a:cubicBezTo>
                      <a:cubicBezTo>
                        <a:pt x="30" y="20"/>
                        <a:pt x="30" y="21"/>
                        <a:pt x="32" y="23"/>
                      </a:cubicBezTo>
                      <a:cubicBezTo>
                        <a:pt x="33" y="24"/>
                        <a:pt x="33" y="26"/>
                        <a:pt x="32" y="27"/>
                      </a:cubicBezTo>
                      <a:cubicBezTo>
                        <a:pt x="30" y="29"/>
                        <a:pt x="33" y="33"/>
                        <a:pt x="29" y="37"/>
                      </a:cubicBezTo>
                      <a:cubicBezTo>
                        <a:pt x="27" y="35"/>
                        <a:pt x="26" y="37"/>
                        <a:pt x="26" y="35"/>
                      </a:cubicBezTo>
                      <a:cubicBezTo>
                        <a:pt x="26" y="32"/>
                        <a:pt x="21" y="38"/>
                        <a:pt x="20" y="37"/>
                      </a:cubicBezTo>
                      <a:cubicBezTo>
                        <a:pt x="16" y="35"/>
                        <a:pt x="16" y="37"/>
                        <a:pt x="18" y="40"/>
                      </a:cubicBezTo>
                      <a:cubicBezTo>
                        <a:pt x="20" y="44"/>
                        <a:pt x="15" y="40"/>
                        <a:pt x="13" y="41"/>
                      </a:cubicBezTo>
                      <a:cubicBezTo>
                        <a:pt x="10" y="38"/>
                        <a:pt x="10" y="35"/>
                        <a:pt x="9" y="33"/>
                      </a:cubicBezTo>
                      <a:cubicBezTo>
                        <a:pt x="6" y="30"/>
                        <a:pt x="7" y="29"/>
                        <a:pt x="7" y="27"/>
                      </a:cubicBezTo>
                      <a:cubicBezTo>
                        <a:pt x="6" y="26"/>
                        <a:pt x="4" y="29"/>
                        <a:pt x="4" y="26"/>
                      </a:cubicBezTo>
                      <a:cubicBezTo>
                        <a:pt x="3" y="23"/>
                        <a:pt x="0" y="23"/>
                        <a:pt x="1" y="18"/>
                      </a:cubicBezTo>
                      <a:cubicBezTo>
                        <a:pt x="3" y="15"/>
                        <a:pt x="3" y="15"/>
                        <a:pt x="1" y="14"/>
                      </a:cubicBezTo>
                      <a:cubicBezTo>
                        <a:pt x="1" y="12"/>
                        <a:pt x="1" y="12"/>
                        <a:pt x="4" y="12"/>
                      </a:cubicBezTo>
                      <a:cubicBezTo>
                        <a:pt x="7" y="10"/>
                        <a:pt x="7" y="10"/>
                        <a:pt x="7" y="9"/>
                      </a:cubicBezTo>
                      <a:cubicBezTo>
                        <a:pt x="7" y="7"/>
                        <a:pt x="9" y="6"/>
                        <a:pt x="9" y="3"/>
                      </a:cubicBezTo>
                      <a:cubicBezTo>
                        <a:pt x="12" y="0"/>
                        <a:pt x="18" y="4"/>
                        <a:pt x="18" y="3"/>
                      </a:cubicBezTo>
                      <a:cubicBezTo>
                        <a:pt x="18" y="1"/>
                        <a:pt x="20" y="1"/>
                        <a:pt x="21" y="1"/>
                      </a:cubicBezTo>
                      <a:cubicBezTo>
                        <a:pt x="23" y="1"/>
                        <a:pt x="24" y="3"/>
                        <a:pt x="24" y="1"/>
                      </a:cubicBezTo>
                      <a:cubicBezTo>
                        <a:pt x="24" y="1"/>
                        <a:pt x="30" y="3"/>
                        <a:pt x="33" y="4"/>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50" name="Freeform 24">
                  <a:extLst>
                    <a:ext uri="{FF2B5EF4-FFF2-40B4-BE49-F238E27FC236}">
                      <a16:creationId xmlns:a16="http://schemas.microsoft.com/office/drawing/2014/main" id="{661E94B6-450E-35E0-D15D-D71D84074898}"/>
                    </a:ext>
                  </a:extLst>
                </p:cNvPr>
                <p:cNvSpPr>
                  <a:spLocks/>
                </p:cNvSpPr>
                <p:nvPr/>
              </p:nvSpPr>
              <p:spPr bwMode="auto">
                <a:xfrm>
                  <a:off x="3672940" y="4957662"/>
                  <a:ext cx="71822" cy="113326"/>
                </a:xfrm>
                <a:custGeom>
                  <a:avLst/>
                  <a:gdLst/>
                  <a:ahLst/>
                  <a:cxnLst>
                    <a:cxn ang="0">
                      <a:pos x="4" y="0"/>
                    </a:cxn>
                    <a:cxn ang="0">
                      <a:pos x="7" y="0"/>
                    </a:cxn>
                    <a:cxn ang="0">
                      <a:pos x="13" y="5"/>
                    </a:cxn>
                    <a:cxn ang="0">
                      <a:pos x="20" y="9"/>
                    </a:cxn>
                    <a:cxn ang="0">
                      <a:pos x="23" y="14"/>
                    </a:cxn>
                    <a:cxn ang="0">
                      <a:pos x="23" y="17"/>
                    </a:cxn>
                    <a:cxn ang="0">
                      <a:pos x="18" y="23"/>
                    </a:cxn>
                    <a:cxn ang="0">
                      <a:pos x="12" y="34"/>
                    </a:cxn>
                    <a:cxn ang="0">
                      <a:pos x="9" y="33"/>
                    </a:cxn>
                    <a:cxn ang="0">
                      <a:pos x="4" y="34"/>
                    </a:cxn>
                    <a:cxn ang="0">
                      <a:pos x="0" y="33"/>
                    </a:cxn>
                    <a:cxn ang="0">
                      <a:pos x="3" y="23"/>
                    </a:cxn>
                    <a:cxn ang="0">
                      <a:pos x="3" y="19"/>
                    </a:cxn>
                    <a:cxn ang="0">
                      <a:pos x="0" y="11"/>
                    </a:cxn>
                    <a:cxn ang="0">
                      <a:pos x="4" y="0"/>
                    </a:cxn>
                  </a:cxnLst>
                  <a:rect l="0" t="0" r="r" b="b"/>
                  <a:pathLst>
                    <a:path w="23" h="36">
                      <a:moveTo>
                        <a:pt x="4" y="0"/>
                      </a:moveTo>
                      <a:cubicBezTo>
                        <a:pt x="6" y="0"/>
                        <a:pt x="6" y="0"/>
                        <a:pt x="7" y="0"/>
                      </a:cubicBezTo>
                      <a:cubicBezTo>
                        <a:pt x="10" y="2"/>
                        <a:pt x="12" y="2"/>
                        <a:pt x="13" y="5"/>
                      </a:cubicBezTo>
                      <a:cubicBezTo>
                        <a:pt x="15" y="8"/>
                        <a:pt x="18" y="8"/>
                        <a:pt x="20" y="9"/>
                      </a:cubicBezTo>
                      <a:cubicBezTo>
                        <a:pt x="21" y="14"/>
                        <a:pt x="21" y="6"/>
                        <a:pt x="23" y="14"/>
                      </a:cubicBezTo>
                      <a:cubicBezTo>
                        <a:pt x="23" y="14"/>
                        <a:pt x="21" y="16"/>
                        <a:pt x="23" y="17"/>
                      </a:cubicBezTo>
                      <a:cubicBezTo>
                        <a:pt x="21" y="19"/>
                        <a:pt x="21" y="19"/>
                        <a:pt x="18" y="23"/>
                      </a:cubicBezTo>
                      <a:cubicBezTo>
                        <a:pt x="17" y="26"/>
                        <a:pt x="15" y="34"/>
                        <a:pt x="12" y="34"/>
                      </a:cubicBezTo>
                      <a:cubicBezTo>
                        <a:pt x="9" y="34"/>
                        <a:pt x="10" y="31"/>
                        <a:pt x="9" y="33"/>
                      </a:cubicBezTo>
                      <a:cubicBezTo>
                        <a:pt x="6" y="36"/>
                        <a:pt x="6" y="31"/>
                        <a:pt x="4" y="34"/>
                      </a:cubicBezTo>
                      <a:cubicBezTo>
                        <a:pt x="3" y="36"/>
                        <a:pt x="1" y="36"/>
                        <a:pt x="0" y="33"/>
                      </a:cubicBezTo>
                      <a:cubicBezTo>
                        <a:pt x="4" y="30"/>
                        <a:pt x="1" y="25"/>
                        <a:pt x="3" y="23"/>
                      </a:cubicBezTo>
                      <a:cubicBezTo>
                        <a:pt x="4" y="22"/>
                        <a:pt x="4" y="20"/>
                        <a:pt x="3" y="19"/>
                      </a:cubicBezTo>
                      <a:cubicBezTo>
                        <a:pt x="1" y="17"/>
                        <a:pt x="1" y="16"/>
                        <a:pt x="0" y="11"/>
                      </a:cubicBezTo>
                      <a:cubicBezTo>
                        <a:pt x="0" y="5"/>
                        <a:pt x="1" y="8"/>
                        <a:pt x="4"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51" name="Freeform 25">
                  <a:extLst>
                    <a:ext uri="{FF2B5EF4-FFF2-40B4-BE49-F238E27FC236}">
                      <a16:creationId xmlns:a16="http://schemas.microsoft.com/office/drawing/2014/main" id="{91F26F1F-42C4-2056-0716-60FF9EE5E254}"/>
                    </a:ext>
                  </a:extLst>
                </p:cNvPr>
                <p:cNvSpPr>
                  <a:spLocks/>
                </p:cNvSpPr>
                <p:nvPr/>
              </p:nvSpPr>
              <p:spPr bwMode="auto">
                <a:xfrm>
                  <a:off x="2900452" y="4784436"/>
                  <a:ext cx="82995" cy="100374"/>
                </a:xfrm>
                <a:custGeom>
                  <a:avLst/>
                  <a:gdLst/>
                  <a:ahLst/>
                  <a:cxnLst>
                    <a:cxn ang="0">
                      <a:pos x="27" y="18"/>
                    </a:cxn>
                    <a:cxn ang="0">
                      <a:pos x="26" y="17"/>
                    </a:cxn>
                    <a:cxn ang="0">
                      <a:pos x="24" y="23"/>
                    </a:cxn>
                    <a:cxn ang="0">
                      <a:pos x="26" y="24"/>
                    </a:cxn>
                    <a:cxn ang="0">
                      <a:pos x="24" y="28"/>
                    </a:cxn>
                    <a:cxn ang="0">
                      <a:pos x="24" y="32"/>
                    </a:cxn>
                    <a:cxn ang="0">
                      <a:pos x="23" y="31"/>
                    </a:cxn>
                    <a:cxn ang="0">
                      <a:pos x="23" y="28"/>
                    </a:cxn>
                    <a:cxn ang="0">
                      <a:pos x="21" y="26"/>
                    </a:cxn>
                    <a:cxn ang="0">
                      <a:pos x="21" y="29"/>
                    </a:cxn>
                    <a:cxn ang="0">
                      <a:pos x="20" y="29"/>
                    </a:cxn>
                    <a:cxn ang="0">
                      <a:pos x="18" y="26"/>
                    </a:cxn>
                    <a:cxn ang="0">
                      <a:pos x="20" y="23"/>
                    </a:cxn>
                    <a:cxn ang="0">
                      <a:pos x="15" y="20"/>
                    </a:cxn>
                    <a:cxn ang="0">
                      <a:pos x="11" y="17"/>
                    </a:cxn>
                    <a:cxn ang="0">
                      <a:pos x="11" y="14"/>
                    </a:cxn>
                    <a:cxn ang="0">
                      <a:pos x="6" y="12"/>
                    </a:cxn>
                    <a:cxn ang="0">
                      <a:pos x="6" y="12"/>
                    </a:cxn>
                    <a:cxn ang="0">
                      <a:pos x="9" y="15"/>
                    </a:cxn>
                    <a:cxn ang="0">
                      <a:pos x="6" y="17"/>
                    </a:cxn>
                    <a:cxn ang="0">
                      <a:pos x="3" y="14"/>
                    </a:cxn>
                    <a:cxn ang="0">
                      <a:pos x="1" y="9"/>
                    </a:cxn>
                    <a:cxn ang="0">
                      <a:pos x="3" y="7"/>
                    </a:cxn>
                    <a:cxn ang="0">
                      <a:pos x="1" y="4"/>
                    </a:cxn>
                    <a:cxn ang="0">
                      <a:pos x="3" y="3"/>
                    </a:cxn>
                    <a:cxn ang="0">
                      <a:pos x="6" y="3"/>
                    </a:cxn>
                    <a:cxn ang="0">
                      <a:pos x="12" y="3"/>
                    </a:cxn>
                    <a:cxn ang="0">
                      <a:pos x="14" y="4"/>
                    </a:cxn>
                    <a:cxn ang="0">
                      <a:pos x="18" y="4"/>
                    </a:cxn>
                    <a:cxn ang="0">
                      <a:pos x="21" y="10"/>
                    </a:cxn>
                    <a:cxn ang="0">
                      <a:pos x="27" y="18"/>
                    </a:cxn>
                  </a:cxnLst>
                  <a:rect l="0" t="0" r="r" b="b"/>
                  <a:pathLst>
                    <a:path w="27" h="32">
                      <a:moveTo>
                        <a:pt x="27" y="18"/>
                      </a:moveTo>
                      <a:cubicBezTo>
                        <a:pt x="26" y="18"/>
                        <a:pt x="26" y="17"/>
                        <a:pt x="26" y="17"/>
                      </a:cubicBezTo>
                      <a:cubicBezTo>
                        <a:pt x="24" y="17"/>
                        <a:pt x="24" y="20"/>
                        <a:pt x="24" y="23"/>
                      </a:cubicBezTo>
                      <a:cubicBezTo>
                        <a:pt x="24" y="23"/>
                        <a:pt x="27" y="23"/>
                        <a:pt x="26" y="24"/>
                      </a:cubicBezTo>
                      <a:cubicBezTo>
                        <a:pt x="24" y="26"/>
                        <a:pt x="26" y="26"/>
                        <a:pt x="24" y="28"/>
                      </a:cubicBezTo>
                      <a:cubicBezTo>
                        <a:pt x="24" y="29"/>
                        <a:pt x="23" y="29"/>
                        <a:pt x="24" y="32"/>
                      </a:cubicBezTo>
                      <a:cubicBezTo>
                        <a:pt x="24" y="32"/>
                        <a:pt x="24" y="31"/>
                        <a:pt x="23" y="31"/>
                      </a:cubicBezTo>
                      <a:cubicBezTo>
                        <a:pt x="23" y="29"/>
                        <a:pt x="24" y="28"/>
                        <a:pt x="23" y="28"/>
                      </a:cubicBezTo>
                      <a:cubicBezTo>
                        <a:pt x="21" y="26"/>
                        <a:pt x="23" y="24"/>
                        <a:pt x="21" y="26"/>
                      </a:cubicBezTo>
                      <a:cubicBezTo>
                        <a:pt x="18" y="26"/>
                        <a:pt x="23" y="28"/>
                        <a:pt x="21" y="29"/>
                      </a:cubicBezTo>
                      <a:cubicBezTo>
                        <a:pt x="21" y="31"/>
                        <a:pt x="21" y="29"/>
                        <a:pt x="20" y="29"/>
                      </a:cubicBezTo>
                      <a:cubicBezTo>
                        <a:pt x="20" y="29"/>
                        <a:pt x="17" y="28"/>
                        <a:pt x="18" y="26"/>
                      </a:cubicBezTo>
                      <a:cubicBezTo>
                        <a:pt x="20" y="26"/>
                        <a:pt x="18" y="24"/>
                        <a:pt x="20" y="23"/>
                      </a:cubicBezTo>
                      <a:cubicBezTo>
                        <a:pt x="20" y="23"/>
                        <a:pt x="18" y="21"/>
                        <a:pt x="15" y="20"/>
                      </a:cubicBezTo>
                      <a:cubicBezTo>
                        <a:pt x="12" y="17"/>
                        <a:pt x="12" y="18"/>
                        <a:pt x="11" y="17"/>
                      </a:cubicBezTo>
                      <a:cubicBezTo>
                        <a:pt x="11" y="17"/>
                        <a:pt x="11" y="17"/>
                        <a:pt x="11" y="14"/>
                      </a:cubicBezTo>
                      <a:cubicBezTo>
                        <a:pt x="11" y="12"/>
                        <a:pt x="8" y="12"/>
                        <a:pt x="6" y="12"/>
                      </a:cubicBezTo>
                      <a:cubicBezTo>
                        <a:pt x="6" y="10"/>
                        <a:pt x="6" y="12"/>
                        <a:pt x="6" y="12"/>
                      </a:cubicBezTo>
                      <a:cubicBezTo>
                        <a:pt x="8" y="14"/>
                        <a:pt x="11" y="15"/>
                        <a:pt x="9" y="15"/>
                      </a:cubicBezTo>
                      <a:cubicBezTo>
                        <a:pt x="8" y="17"/>
                        <a:pt x="8" y="18"/>
                        <a:pt x="6" y="17"/>
                      </a:cubicBezTo>
                      <a:cubicBezTo>
                        <a:pt x="6" y="15"/>
                        <a:pt x="3" y="14"/>
                        <a:pt x="3" y="14"/>
                      </a:cubicBezTo>
                      <a:cubicBezTo>
                        <a:pt x="3" y="14"/>
                        <a:pt x="0" y="12"/>
                        <a:pt x="1" y="9"/>
                      </a:cubicBezTo>
                      <a:cubicBezTo>
                        <a:pt x="1" y="6"/>
                        <a:pt x="3" y="9"/>
                        <a:pt x="3" y="7"/>
                      </a:cubicBezTo>
                      <a:cubicBezTo>
                        <a:pt x="3" y="4"/>
                        <a:pt x="3" y="6"/>
                        <a:pt x="1" y="4"/>
                      </a:cubicBezTo>
                      <a:cubicBezTo>
                        <a:pt x="0" y="4"/>
                        <a:pt x="3" y="4"/>
                        <a:pt x="3" y="3"/>
                      </a:cubicBezTo>
                      <a:cubicBezTo>
                        <a:pt x="3" y="1"/>
                        <a:pt x="3" y="0"/>
                        <a:pt x="6" y="3"/>
                      </a:cubicBezTo>
                      <a:cubicBezTo>
                        <a:pt x="11" y="6"/>
                        <a:pt x="9" y="1"/>
                        <a:pt x="12" y="3"/>
                      </a:cubicBezTo>
                      <a:cubicBezTo>
                        <a:pt x="12" y="4"/>
                        <a:pt x="14" y="3"/>
                        <a:pt x="14" y="4"/>
                      </a:cubicBezTo>
                      <a:cubicBezTo>
                        <a:pt x="14" y="6"/>
                        <a:pt x="17" y="7"/>
                        <a:pt x="18" y="4"/>
                      </a:cubicBezTo>
                      <a:cubicBezTo>
                        <a:pt x="20" y="6"/>
                        <a:pt x="20" y="7"/>
                        <a:pt x="21" y="10"/>
                      </a:cubicBezTo>
                      <a:cubicBezTo>
                        <a:pt x="23" y="14"/>
                        <a:pt x="27" y="17"/>
                        <a:pt x="27" y="18"/>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52" name="Freeform 26">
                  <a:extLst>
                    <a:ext uri="{FF2B5EF4-FFF2-40B4-BE49-F238E27FC236}">
                      <a16:creationId xmlns:a16="http://schemas.microsoft.com/office/drawing/2014/main" id="{B72E9E47-D980-CD95-2CF6-15CA21A1B658}"/>
                    </a:ext>
                  </a:extLst>
                </p:cNvPr>
                <p:cNvSpPr>
                  <a:spLocks/>
                </p:cNvSpPr>
                <p:nvPr/>
              </p:nvSpPr>
              <p:spPr bwMode="auto">
                <a:xfrm>
                  <a:off x="2855762" y="4667872"/>
                  <a:ext cx="111724" cy="139229"/>
                </a:xfrm>
                <a:custGeom>
                  <a:avLst/>
                  <a:gdLst/>
                  <a:ahLst/>
                  <a:cxnLst>
                    <a:cxn ang="0">
                      <a:pos x="3" y="21"/>
                    </a:cxn>
                    <a:cxn ang="0">
                      <a:pos x="6" y="19"/>
                    </a:cxn>
                    <a:cxn ang="0">
                      <a:pos x="8" y="16"/>
                    </a:cxn>
                    <a:cxn ang="0">
                      <a:pos x="11" y="13"/>
                    </a:cxn>
                    <a:cxn ang="0">
                      <a:pos x="14" y="10"/>
                    </a:cxn>
                    <a:cxn ang="0">
                      <a:pos x="17" y="11"/>
                    </a:cxn>
                    <a:cxn ang="0">
                      <a:pos x="21" y="3"/>
                    </a:cxn>
                    <a:cxn ang="0">
                      <a:pos x="24" y="3"/>
                    </a:cxn>
                    <a:cxn ang="0">
                      <a:pos x="32" y="2"/>
                    </a:cxn>
                    <a:cxn ang="0">
                      <a:pos x="36" y="0"/>
                    </a:cxn>
                    <a:cxn ang="0">
                      <a:pos x="36" y="5"/>
                    </a:cxn>
                    <a:cxn ang="0">
                      <a:pos x="33" y="13"/>
                    </a:cxn>
                    <a:cxn ang="0">
                      <a:pos x="33" y="17"/>
                    </a:cxn>
                    <a:cxn ang="0">
                      <a:pos x="33" y="25"/>
                    </a:cxn>
                    <a:cxn ang="0">
                      <a:pos x="33" y="27"/>
                    </a:cxn>
                    <a:cxn ang="0">
                      <a:pos x="32" y="28"/>
                    </a:cxn>
                    <a:cxn ang="0">
                      <a:pos x="32" y="32"/>
                    </a:cxn>
                    <a:cxn ang="0">
                      <a:pos x="32" y="35"/>
                    </a:cxn>
                    <a:cxn ang="0">
                      <a:pos x="30" y="38"/>
                    </a:cxn>
                    <a:cxn ang="0">
                      <a:pos x="32" y="41"/>
                    </a:cxn>
                    <a:cxn ang="0">
                      <a:pos x="27" y="41"/>
                    </a:cxn>
                    <a:cxn ang="0">
                      <a:pos x="26" y="39"/>
                    </a:cxn>
                    <a:cxn ang="0">
                      <a:pos x="20" y="39"/>
                    </a:cxn>
                    <a:cxn ang="0">
                      <a:pos x="17" y="39"/>
                    </a:cxn>
                    <a:cxn ang="0">
                      <a:pos x="9" y="32"/>
                    </a:cxn>
                    <a:cxn ang="0">
                      <a:pos x="3" y="24"/>
                    </a:cxn>
                    <a:cxn ang="0">
                      <a:pos x="1" y="21"/>
                    </a:cxn>
                    <a:cxn ang="0">
                      <a:pos x="3" y="21"/>
                    </a:cxn>
                  </a:cxnLst>
                  <a:rect l="0" t="0" r="r" b="b"/>
                  <a:pathLst>
                    <a:path w="36" h="44">
                      <a:moveTo>
                        <a:pt x="3" y="21"/>
                      </a:moveTo>
                      <a:cubicBezTo>
                        <a:pt x="6" y="21"/>
                        <a:pt x="6" y="21"/>
                        <a:pt x="6" y="19"/>
                      </a:cubicBezTo>
                      <a:cubicBezTo>
                        <a:pt x="8" y="16"/>
                        <a:pt x="9" y="19"/>
                        <a:pt x="8" y="16"/>
                      </a:cubicBezTo>
                      <a:cubicBezTo>
                        <a:pt x="8" y="11"/>
                        <a:pt x="8" y="13"/>
                        <a:pt x="11" y="13"/>
                      </a:cubicBezTo>
                      <a:cubicBezTo>
                        <a:pt x="12" y="13"/>
                        <a:pt x="12" y="8"/>
                        <a:pt x="14" y="10"/>
                      </a:cubicBezTo>
                      <a:cubicBezTo>
                        <a:pt x="15" y="13"/>
                        <a:pt x="17" y="13"/>
                        <a:pt x="17" y="11"/>
                      </a:cubicBezTo>
                      <a:cubicBezTo>
                        <a:pt x="15" y="10"/>
                        <a:pt x="21" y="5"/>
                        <a:pt x="21" y="3"/>
                      </a:cubicBezTo>
                      <a:cubicBezTo>
                        <a:pt x="23" y="2"/>
                        <a:pt x="23" y="2"/>
                        <a:pt x="24" y="3"/>
                      </a:cubicBezTo>
                      <a:cubicBezTo>
                        <a:pt x="24" y="3"/>
                        <a:pt x="30" y="3"/>
                        <a:pt x="32" y="2"/>
                      </a:cubicBezTo>
                      <a:cubicBezTo>
                        <a:pt x="33" y="0"/>
                        <a:pt x="35" y="0"/>
                        <a:pt x="36" y="0"/>
                      </a:cubicBezTo>
                      <a:cubicBezTo>
                        <a:pt x="35" y="2"/>
                        <a:pt x="35" y="3"/>
                        <a:pt x="36" y="5"/>
                      </a:cubicBezTo>
                      <a:cubicBezTo>
                        <a:pt x="36" y="8"/>
                        <a:pt x="33" y="10"/>
                        <a:pt x="33" y="13"/>
                      </a:cubicBezTo>
                      <a:cubicBezTo>
                        <a:pt x="33" y="16"/>
                        <a:pt x="32" y="14"/>
                        <a:pt x="33" y="17"/>
                      </a:cubicBezTo>
                      <a:cubicBezTo>
                        <a:pt x="33" y="22"/>
                        <a:pt x="33" y="24"/>
                        <a:pt x="33" y="25"/>
                      </a:cubicBezTo>
                      <a:cubicBezTo>
                        <a:pt x="33" y="27"/>
                        <a:pt x="33" y="27"/>
                        <a:pt x="33" y="27"/>
                      </a:cubicBezTo>
                      <a:cubicBezTo>
                        <a:pt x="32" y="27"/>
                        <a:pt x="33" y="27"/>
                        <a:pt x="32" y="28"/>
                      </a:cubicBezTo>
                      <a:cubicBezTo>
                        <a:pt x="32" y="30"/>
                        <a:pt x="30" y="32"/>
                        <a:pt x="32" y="32"/>
                      </a:cubicBezTo>
                      <a:cubicBezTo>
                        <a:pt x="32" y="32"/>
                        <a:pt x="33" y="35"/>
                        <a:pt x="32" y="35"/>
                      </a:cubicBezTo>
                      <a:cubicBezTo>
                        <a:pt x="32" y="35"/>
                        <a:pt x="30" y="36"/>
                        <a:pt x="30" y="38"/>
                      </a:cubicBezTo>
                      <a:cubicBezTo>
                        <a:pt x="32" y="39"/>
                        <a:pt x="32" y="41"/>
                        <a:pt x="32" y="41"/>
                      </a:cubicBezTo>
                      <a:cubicBezTo>
                        <a:pt x="30" y="44"/>
                        <a:pt x="27" y="43"/>
                        <a:pt x="27" y="41"/>
                      </a:cubicBezTo>
                      <a:cubicBezTo>
                        <a:pt x="27" y="39"/>
                        <a:pt x="26" y="41"/>
                        <a:pt x="26" y="39"/>
                      </a:cubicBezTo>
                      <a:cubicBezTo>
                        <a:pt x="23" y="38"/>
                        <a:pt x="24" y="43"/>
                        <a:pt x="20" y="39"/>
                      </a:cubicBezTo>
                      <a:cubicBezTo>
                        <a:pt x="17" y="36"/>
                        <a:pt x="17" y="38"/>
                        <a:pt x="17" y="39"/>
                      </a:cubicBezTo>
                      <a:cubicBezTo>
                        <a:pt x="12" y="35"/>
                        <a:pt x="11" y="35"/>
                        <a:pt x="9" y="32"/>
                      </a:cubicBezTo>
                      <a:cubicBezTo>
                        <a:pt x="8" y="27"/>
                        <a:pt x="5" y="27"/>
                        <a:pt x="3" y="24"/>
                      </a:cubicBezTo>
                      <a:cubicBezTo>
                        <a:pt x="1" y="22"/>
                        <a:pt x="0" y="22"/>
                        <a:pt x="1" y="21"/>
                      </a:cubicBezTo>
                      <a:cubicBezTo>
                        <a:pt x="1" y="19"/>
                        <a:pt x="3" y="22"/>
                        <a:pt x="3" y="2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53" name="Freeform 27">
                  <a:extLst>
                    <a:ext uri="{FF2B5EF4-FFF2-40B4-BE49-F238E27FC236}">
                      <a16:creationId xmlns:a16="http://schemas.microsoft.com/office/drawing/2014/main" id="{5C98DDB6-F277-9DC2-BED9-CD31221B7809}"/>
                    </a:ext>
                  </a:extLst>
                </p:cNvPr>
                <p:cNvSpPr>
                  <a:spLocks/>
                </p:cNvSpPr>
                <p:nvPr/>
              </p:nvSpPr>
              <p:spPr bwMode="auto">
                <a:xfrm>
                  <a:off x="2812669" y="4637112"/>
                  <a:ext cx="154817" cy="97136"/>
                </a:xfrm>
                <a:custGeom>
                  <a:avLst/>
                  <a:gdLst/>
                  <a:ahLst/>
                  <a:cxnLst>
                    <a:cxn ang="0">
                      <a:pos x="9" y="3"/>
                    </a:cxn>
                    <a:cxn ang="0">
                      <a:pos x="3" y="9"/>
                    </a:cxn>
                    <a:cxn ang="0">
                      <a:pos x="0" y="17"/>
                    </a:cxn>
                    <a:cxn ang="0">
                      <a:pos x="9" y="21"/>
                    </a:cxn>
                    <a:cxn ang="0">
                      <a:pos x="14" y="23"/>
                    </a:cxn>
                    <a:cxn ang="0">
                      <a:pos x="14" y="26"/>
                    </a:cxn>
                    <a:cxn ang="0">
                      <a:pos x="15" y="28"/>
                    </a:cxn>
                    <a:cxn ang="0">
                      <a:pos x="17" y="31"/>
                    </a:cxn>
                    <a:cxn ang="0">
                      <a:pos x="20" y="29"/>
                    </a:cxn>
                    <a:cxn ang="0">
                      <a:pos x="21" y="26"/>
                    </a:cxn>
                    <a:cxn ang="0">
                      <a:pos x="24" y="23"/>
                    </a:cxn>
                    <a:cxn ang="0">
                      <a:pos x="28" y="20"/>
                    </a:cxn>
                    <a:cxn ang="0">
                      <a:pos x="31" y="21"/>
                    </a:cxn>
                    <a:cxn ang="0">
                      <a:pos x="35" y="14"/>
                    </a:cxn>
                    <a:cxn ang="0">
                      <a:pos x="38" y="14"/>
                    </a:cxn>
                    <a:cxn ang="0">
                      <a:pos x="46" y="12"/>
                    </a:cxn>
                    <a:cxn ang="0">
                      <a:pos x="50" y="10"/>
                    </a:cxn>
                    <a:cxn ang="0">
                      <a:pos x="47" y="7"/>
                    </a:cxn>
                    <a:cxn ang="0">
                      <a:pos x="43" y="3"/>
                    </a:cxn>
                    <a:cxn ang="0">
                      <a:pos x="35" y="1"/>
                    </a:cxn>
                    <a:cxn ang="0">
                      <a:pos x="31" y="1"/>
                    </a:cxn>
                    <a:cxn ang="0">
                      <a:pos x="28" y="1"/>
                    </a:cxn>
                    <a:cxn ang="0">
                      <a:pos x="24" y="3"/>
                    </a:cxn>
                    <a:cxn ang="0">
                      <a:pos x="17" y="3"/>
                    </a:cxn>
                    <a:cxn ang="0">
                      <a:pos x="14" y="1"/>
                    </a:cxn>
                    <a:cxn ang="0">
                      <a:pos x="9" y="3"/>
                    </a:cxn>
                  </a:cxnLst>
                  <a:rect l="0" t="0" r="r" b="b"/>
                  <a:pathLst>
                    <a:path w="50" h="31">
                      <a:moveTo>
                        <a:pt x="9" y="3"/>
                      </a:moveTo>
                      <a:cubicBezTo>
                        <a:pt x="8" y="4"/>
                        <a:pt x="5" y="9"/>
                        <a:pt x="3" y="9"/>
                      </a:cubicBezTo>
                      <a:cubicBezTo>
                        <a:pt x="1" y="10"/>
                        <a:pt x="5" y="15"/>
                        <a:pt x="0" y="17"/>
                      </a:cubicBezTo>
                      <a:cubicBezTo>
                        <a:pt x="6" y="18"/>
                        <a:pt x="8" y="23"/>
                        <a:pt x="9" y="21"/>
                      </a:cubicBezTo>
                      <a:cubicBezTo>
                        <a:pt x="9" y="21"/>
                        <a:pt x="14" y="20"/>
                        <a:pt x="14" y="23"/>
                      </a:cubicBezTo>
                      <a:cubicBezTo>
                        <a:pt x="14" y="24"/>
                        <a:pt x="14" y="26"/>
                        <a:pt x="14" y="26"/>
                      </a:cubicBezTo>
                      <a:cubicBezTo>
                        <a:pt x="15" y="28"/>
                        <a:pt x="14" y="24"/>
                        <a:pt x="15" y="28"/>
                      </a:cubicBezTo>
                      <a:cubicBezTo>
                        <a:pt x="17" y="31"/>
                        <a:pt x="18" y="29"/>
                        <a:pt x="17" y="31"/>
                      </a:cubicBezTo>
                      <a:cubicBezTo>
                        <a:pt x="20" y="31"/>
                        <a:pt x="20" y="31"/>
                        <a:pt x="20" y="29"/>
                      </a:cubicBezTo>
                      <a:cubicBezTo>
                        <a:pt x="21" y="26"/>
                        <a:pt x="23" y="29"/>
                        <a:pt x="21" y="26"/>
                      </a:cubicBezTo>
                      <a:cubicBezTo>
                        <a:pt x="21" y="21"/>
                        <a:pt x="21" y="23"/>
                        <a:pt x="24" y="23"/>
                      </a:cubicBezTo>
                      <a:cubicBezTo>
                        <a:pt x="26" y="23"/>
                        <a:pt x="26" y="18"/>
                        <a:pt x="28" y="20"/>
                      </a:cubicBezTo>
                      <a:cubicBezTo>
                        <a:pt x="29" y="23"/>
                        <a:pt x="31" y="23"/>
                        <a:pt x="31" y="21"/>
                      </a:cubicBezTo>
                      <a:cubicBezTo>
                        <a:pt x="29" y="20"/>
                        <a:pt x="35" y="15"/>
                        <a:pt x="35" y="14"/>
                      </a:cubicBezTo>
                      <a:cubicBezTo>
                        <a:pt x="37" y="12"/>
                        <a:pt x="37" y="12"/>
                        <a:pt x="38" y="14"/>
                      </a:cubicBezTo>
                      <a:cubicBezTo>
                        <a:pt x="38" y="14"/>
                        <a:pt x="44" y="14"/>
                        <a:pt x="46" y="12"/>
                      </a:cubicBezTo>
                      <a:cubicBezTo>
                        <a:pt x="47" y="10"/>
                        <a:pt x="49" y="10"/>
                        <a:pt x="50" y="10"/>
                      </a:cubicBezTo>
                      <a:cubicBezTo>
                        <a:pt x="50" y="10"/>
                        <a:pt x="49" y="9"/>
                        <a:pt x="47" y="7"/>
                      </a:cubicBezTo>
                      <a:cubicBezTo>
                        <a:pt x="44" y="6"/>
                        <a:pt x="44" y="6"/>
                        <a:pt x="43" y="3"/>
                      </a:cubicBezTo>
                      <a:cubicBezTo>
                        <a:pt x="41" y="1"/>
                        <a:pt x="37" y="0"/>
                        <a:pt x="35" y="1"/>
                      </a:cubicBezTo>
                      <a:cubicBezTo>
                        <a:pt x="34" y="1"/>
                        <a:pt x="32" y="1"/>
                        <a:pt x="31" y="1"/>
                      </a:cubicBezTo>
                      <a:cubicBezTo>
                        <a:pt x="29" y="0"/>
                        <a:pt x="28" y="0"/>
                        <a:pt x="28" y="1"/>
                      </a:cubicBezTo>
                      <a:cubicBezTo>
                        <a:pt x="29" y="1"/>
                        <a:pt x="26" y="3"/>
                        <a:pt x="24" y="3"/>
                      </a:cubicBezTo>
                      <a:cubicBezTo>
                        <a:pt x="21" y="3"/>
                        <a:pt x="18" y="1"/>
                        <a:pt x="17" y="3"/>
                      </a:cubicBezTo>
                      <a:cubicBezTo>
                        <a:pt x="15" y="3"/>
                        <a:pt x="15" y="1"/>
                        <a:pt x="14" y="1"/>
                      </a:cubicBezTo>
                      <a:cubicBezTo>
                        <a:pt x="12" y="1"/>
                        <a:pt x="12" y="4"/>
                        <a:pt x="9"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54" name="Freeform 28">
                  <a:extLst>
                    <a:ext uri="{FF2B5EF4-FFF2-40B4-BE49-F238E27FC236}">
                      <a16:creationId xmlns:a16="http://schemas.microsoft.com/office/drawing/2014/main" id="{2D557485-40DA-A773-BEF9-23D272D52D8B}"/>
                    </a:ext>
                  </a:extLst>
                </p:cNvPr>
                <p:cNvSpPr>
                  <a:spLocks/>
                </p:cNvSpPr>
                <p:nvPr/>
              </p:nvSpPr>
              <p:spPr bwMode="auto">
                <a:xfrm>
                  <a:off x="2798304" y="4690537"/>
                  <a:ext cx="60650" cy="37235"/>
                </a:xfrm>
                <a:custGeom>
                  <a:avLst/>
                  <a:gdLst/>
                  <a:ahLst/>
                  <a:cxnLst>
                    <a:cxn ang="0">
                      <a:pos x="5" y="0"/>
                    </a:cxn>
                    <a:cxn ang="0">
                      <a:pos x="14" y="4"/>
                    </a:cxn>
                    <a:cxn ang="0">
                      <a:pos x="19" y="6"/>
                    </a:cxn>
                    <a:cxn ang="0">
                      <a:pos x="19" y="9"/>
                    </a:cxn>
                    <a:cxn ang="0">
                      <a:pos x="19" y="11"/>
                    </a:cxn>
                    <a:cxn ang="0">
                      <a:pos x="14" y="12"/>
                    </a:cxn>
                    <a:cxn ang="0">
                      <a:pos x="13" y="12"/>
                    </a:cxn>
                    <a:cxn ang="0">
                      <a:pos x="4" y="9"/>
                    </a:cxn>
                    <a:cxn ang="0">
                      <a:pos x="0" y="6"/>
                    </a:cxn>
                    <a:cxn ang="0">
                      <a:pos x="5" y="0"/>
                    </a:cxn>
                    <a:cxn ang="0">
                      <a:pos x="5" y="0"/>
                    </a:cxn>
                  </a:cxnLst>
                  <a:rect l="0" t="0" r="r" b="b"/>
                  <a:pathLst>
                    <a:path w="20" h="12">
                      <a:moveTo>
                        <a:pt x="5" y="0"/>
                      </a:moveTo>
                      <a:cubicBezTo>
                        <a:pt x="11" y="1"/>
                        <a:pt x="13" y="6"/>
                        <a:pt x="14" y="4"/>
                      </a:cubicBezTo>
                      <a:cubicBezTo>
                        <a:pt x="14" y="4"/>
                        <a:pt x="19" y="3"/>
                        <a:pt x="19" y="6"/>
                      </a:cubicBezTo>
                      <a:cubicBezTo>
                        <a:pt x="19" y="7"/>
                        <a:pt x="19" y="9"/>
                        <a:pt x="19" y="9"/>
                      </a:cubicBezTo>
                      <a:cubicBezTo>
                        <a:pt x="17" y="9"/>
                        <a:pt x="17" y="11"/>
                        <a:pt x="19" y="11"/>
                      </a:cubicBezTo>
                      <a:cubicBezTo>
                        <a:pt x="20" y="11"/>
                        <a:pt x="16" y="12"/>
                        <a:pt x="14" y="12"/>
                      </a:cubicBezTo>
                      <a:cubicBezTo>
                        <a:pt x="11" y="9"/>
                        <a:pt x="14" y="12"/>
                        <a:pt x="13" y="12"/>
                      </a:cubicBezTo>
                      <a:cubicBezTo>
                        <a:pt x="11" y="12"/>
                        <a:pt x="7" y="9"/>
                        <a:pt x="4" y="9"/>
                      </a:cubicBezTo>
                      <a:cubicBezTo>
                        <a:pt x="0" y="9"/>
                        <a:pt x="2" y="7"/>
                        <a:pt x="0" y="6"/>
                      </a:cubicBezTo>
                      <a:cubicBezTo>
                        <a:pt x="0" y="3"/>
                        <a:pt x="5" y="3"/>
                        <a:pt x="5" y="0"/>
                      </a:cubicBezTo>
                      <a:cubicBezTo>
                        <a:pt x="4" y="0"/>
                        <a:pt x="5" y="0"/>
                        <a:pt x="5"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55" name="Freeform 29">
                  <a:extLst>
                    <a:ext uri="{FF2B5EF4-FFF2-40B4-BE49-F238E27FC236}">
                      <a16:creationId xmlns:a16="http://schemas.microsoft.com/office/drawing/2014/main" id="{5C7764FD-119C-BEEB-8267-E18136E60406}"/>
                    </a:ext>
                  </a:extLst>
                </p:cNvPr>
                <p:cNvSpPr>
                  <a:spLocks/>
                </p:cNvSpPr>
                <p:nvPr/>
              </p:nvSpPr>
              <p:spPr bwMode="auto">
                <a:xfrm>
                  <a:off x="2747231" y="4583687"/>
                  <a:ext cx="94167" cy="126277"/>
                </a:xfrm>
                <a:custGeom>
                  <a:avLst/>
                  <a:gdLst/>
                  <a:ahLst/>
                  <a:cxnLst>
                    <a:cxn ang="0">
                      <a:pos x="24" y="0"/>
                    </a:cxn>
                    <a:cxn ang="0">
                      <a:pos x="24" y="18"/>
                    </a:cxn>
                    <a:cxn ang="0">
                      <a:pos x="26" y="18"/>
                    </a:cxn>
                    <a:cxn ang="0">
                      <a:pos x="29" y="20"/>
                    </a:cxn>
                    <a:cxn ang="0">
                      <a:pos x="29" y="18"/>
                    </a:cxn>
                    <a:cxn ang="0">
                      <a:pos x="30" y="20"/>
                    </a:cxn>
                    <a:cxn ang="0">
                      <a:pos x="24" y="26"/>
                    </a:cxn>
                    <a:cxn ang="0">
                      <a:pos x="21" y="34"/>
                    </a:cxn>
                    <a:cxn ang="0">
                      <a:pos x="21" y="34"/>
                    </a:cxn>
                    <a:cxn ang="0">
                      <a:pos x="17" y="40"/>
                    </a:cxn>
                    <a:cxn ang="0">
                      <a:pos x="9" y="39"/>
                    </a:cxn>
                    <a:cxn ang="0">
                      <a:pos x="0" y="32"/>
                    </a:cxn>
                    <a:cxn ang="0">
                      <a:pos x="0" y="29"/>
                    </a:cxn>
                    <a:cxn ang="0">
                      <a:pos x="2" y="26"/>
                    </a:cxn>
                    <a:cxn ang="0">
                      <a:pos x="0" y="25"/>
                    </a:cxn>
                    <a:cxn ang="0">
                      <a:pos x="3" y="17"/>
                    </a:cxn>
                    <a:cxn ang="0">
                      <a:pos x="14" y="17"/>
                    </a:cxn>
                    <a:cxn ang="0">
                      <a:pos x="12" y="12"/>
                    </a:cxn>
                    <a:cxn ang="0">
                      <a:pos x="8" y="7"/>
                    </a:cxn>
                    <a:cxn ang="0">
                      <a:pos x="6" y="6"/>
                    </a:cxn>
                    <a:cxn ang="0">
                      <a:pos x="9" y="6"/>
                    </a:cxn>
                    <a:cxn ang="0">
                      <a:pos x="9" y="0"/>
                    </a:cxn>
                    <a:cxn ang="0">
                      <a:pos x="24" y="0"/>
                    </a:cxn>
                  </a:cxnLst>
                  <a:rect l="0" t="0" r="r" b="b"/>
                  <a:pathLst>
                    <a:path w="30" h="40">
                      <a:moveTo>
                        <a:pt x="24" y="0"/>
                      </a:moveTo>
                      <a:cubicBezTo>
                        <a:pt x="24" y="18"/>
                        <a:pt x="24" y="18"/>
                        <a:pt x="24" y="18"/>
                      </a:cubicBezTo>
                      <a:cubicBezTo>
                        <a:pt x="26" y="18"/>
                        <a:pt x="26" y="18"/>
                        <a:pt x="26" y="18"/>
                      </a:cubicBezTo>
                      <a:cubicBezTo>
                        <a:pt x="27" y="20"/>
                        <a:pt x="27" y="21"/>
                        <a:pt x="29" y="20"/>
                      </a:cubicBezTo>
                      <a:cubicBezTo>
                        <a:pt x="29" y="20"/>
                        <a:pt x="29" y="20"/>
                        <a:pt x="29" y="18"/>
                      </a:cubicBezTo>
                      <a:cubicBezTo>
                        <a:pt x="27" y="18"/>
                        <a:pt x="29" y="17"/>
                        <a:pt x="30" y="20"/>
                      </a:cubicBezTo>
                      <a:cubicBezTo>
                        <a:pt x="29" y="21"/>
                        <a:pt x="26" y="26"/>
                        <a:pt x="24" y="26"/>
                      </a:cubicBezTo>
                      <a:cubicBezTo>
                        <a:pt x="23" y="28"/>
                        <a:pt x="26" y="32"/>
                        <a:pt x="21" y="34"/>
                      </a:cubicBezTo>
                      <a:cubicBezTo>
                        <a:pt x="21" y="34"/>
                        <a:pt x="20" y="34"/>
                        <a:pt x="21" y="34"/>
                      </a:cubicBezTo>
                      <a:cubicBezTo>
                        <a:pt x="21" y="37"/>
                        <a:pt x="17" y="37"/>
                        <a:pt x="17" y="40"/>
                      </a:cubicBezTo>
                      <a:cubicBezTo>
                        <a:pt x="14" y="39"/>
                        <a:pt x="12" y="37"/>
                        <a:pt x="9" y="39"/>
                      </a:cubicBezTo>
                      <a:cubicBezTo>
                        <a:pt x="6" y="39"/>
                        <a:pt x="6" y="39"/>
                        <a:pt x="0" y="32"/>
                      </a:cubicBezTo>
                      <a:cubicBezTo>
                        <a:pt x="0" y="32"/>
                        <a:pt x="0" y="31"/>
                        <a:pt x="0" y="29"/>
                      </a:cubicBezTo>
                      <a:cubicBezTo>
                        <a:pt x="0" y="28"/>
                        <a:pt x="2" y="26"/>
                        <a:pt x="2" y="26"/>
                      </a:cubicBezTo>
                      <a:cubicBezTo>
                        <a:pt x="0" y="25"/>
                        <a:pt x="0" y="25"/>
                        <a:pt x="0" y="25"/>
                      </a:cubicBezTo>
                      <a:cubicBezTo>
                        <a:pt x="3" y="17"/>
                        <a:pt x="3" y="17"/>
                        <a:pt x="3" y="17"/>
                      </a:cubicBezTo>
                      <a:cubicBezTo>
                        <a:pt x="14" y="17"/>
                        <a:pt x="14" y="17"/>
                        <a:pt x="14" y="17"/>
                      </a:cubicBezTo>
                      <a:cubicBezTo>
                        <a:pt x="15" y="11"/>
                        <a:pt x="12" y="15"/>
                        <a:pt x="12" y="12"/>
                      </a:cubicBezTo>
                      <a:cubicBezTo>
                        <a:pt x="11" y="9"/>
                        <a:pt x="9" y="9"/>
                        <a:pt x="8" y="7"/>
                      </a:cubicBezTo>
                      <a:cubicBezTo>
                        <a:pt x="8" y="6"/>
                        <a:pt x="6" y="6"/>
                        <a:pt x="6" y="6"/>
                      </a:cubicBezTo>
                      <a:cubicBezTo>
                        <a:pt x="9" y="6"/>
                        <a:pt x="9" y="6"/>
                        <a:pt x="9" y="6"/>
                      </a:cubicBezTo>
                      <a:cubicBezTo>
                        <a:pt x="9" y="0"/>
                        <a:pt x="9" y="0"/>
                        <a:pt x="9" y="0"/>
                      </a:cubicBezTo>
                      <a:cubicBezTo>
                        <a:pt x="24" y="0"/>
                        <a:pt x="24" y="0"/>
                        <a:pt x="24" y="0"/>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56" name="Freeform 30">
                  <a:extLst>
                    <a:ext uri="{FF2B5EF4-FFF2-40B4-BE49-F238E27FC236}">
                      <a16:creationId xmlns:a16="http://schemas.microsoft.com/office/drawing/2014/main" id="{7835F582-2291-828A-5DF4-3553C76B1DE4}"/>
                    </a:ext>
                  </a:extLst>
                </p:cNvPr>
                <p:cNvSpPr>
                  <a:spLocks/>
                </p:cNvSpPr>
                <p:nvPr/>
              </p:nvSpPr>
              <p:spPr bwMode="auto">
                <a:xfrm>
                  <a:off x="3016964" y="5088796"/>
                  <a:ext cx="145240" cy="200748"/>
                </a:xfrm>
                <a:custGeom>
                  <a:avLst/>
                  <a:gdLst/>
                  <a:ahLst/>
                  <a:cxnLst>
                    <a:cxn ang="0">
                      <a:pos x="18" y="0"/>
                    </a:cxn>
                    <a:cxn ang="0">
                      <a:pos x="27" y="6"/>
                    </a:cxn>
                    <a:cxn ang="0">
                      <a:pos x="30" y="10"/>
                    </a:cxn>
                    <a:cxn ang="0">
                      <a:pos x="38" y="11"/>
                    </a:cxn>
                    <a:cxn ang="0">
                      <a:pos x="41" y="11"/>
                    </a:cxn>
                    <a:cxn ang="0">
                      <a:pos x="47" y="14"/>
                    </a:cxn>
                    <a:cxn ang="0">
                      <a:pos x="44" y="31"/>
                    </a:cxn>
                    <a:cxn ang="0">
                      <a:pos x="23" y="48"/>
                    </a:cxn>
                    <a:cxn ang="0">
                      <a:pos x="18" y="61"/>
                    </a:cxn>
                    <a:cxn ang="0">
                      <a:pos x="12" y="58"/>
                    </a:cxn>
                    <a:cxn ang="0">
                      <a:pos x="6" y="56"/>
                    </a:cxn>
                    <a:cxn ang="0">
                      <a:pos x="7" y="47"/>
                    </a:cxn>
                    <a:cxn ang="0">
                      <a:pos x="11" y="39"/>
                    </a:cxn>
                    <a:cxn ang="0">
                      <a:pos x="4" y="39"/>
                    </a:cxn>
                    <a:cxn ang="0">
                      <a:pos x="3" y="27"/>
                    </a:cxn>
                    <a:cxn ang="0">
                      <a:pos x="6" y="19"/>
                    </a:cxn>
                    <a:cxn ang="0">
                      <a:pos x="9" y="8"/>
                    </a:cxn>
                    <a:cxn ang="0">
                      <a:pos x="18" y="0"/>
                    </a:cxn>
                  </a:cxnLst>
                  <a:rect l="0" t="0" r="r" b="b"/>
                  <a:pathLst>
                    <a:path w="47" h="64">
                      <a:moveTo>
                        <a:pt x="18" y="0"/>
                      </a:moveTo>
                      <a:cubicBezTo>
                        <a:pt x="24" y="5"/>
                        <a:pt x="26" y="6"/>
                        <a:pt x="27" y="6"/>
                      </a:cubicBezTo>
                      <a:cubicBezTo>
                        <a:pt x="27" y="6"/>
                        <a:pt x="30" y="8"/>
                        <a:pt x="30" y="10"/>
                      </a:cubicBezTo>
                      <a:cubicBezTo>
                        <a:pt x="30" y="11"/>
                        <a:pt x="38" y="13"/>
                        <a:pt x="38" y="11"/>
                      </a:cubicBezTo>
                      <a:cubicBezTo>
                        <a:pt x="38" y="10"/>
                        <a:pt x="39" y="8"/>
                        <a:pt x="41" y="11"/>
                      </a:cubicBezTo>
                      <a:cubicBezTo>
                        <a:pt x="42" y="14"/>
                        <a:pt x="44" y="14"/>
                        <a:pt x="47" y="14"/>
                      </a:cubicBezTo>
                      <a:cubicBezTo>
                        <a:pt x="47" y="22"/>
                        <a:pt x="47" y="23"/>
                        <a:pt x="44" y="31"/>
                      </a:cubicBezTo>
                      <a:cubicBezTo>
                        <a:pt x="39" y="37"/>
                        <a:pt x="27" y="41"/>
                        <a:pt x="23" y="48"/>
                      </a:cubicBezTo>
                      <a:cubicBezTo>
                        <a:pt x="18" y="58"/>
                        <a:pt x="21" y="58"/>
                        <a:pt x="18" y="61"/>
                      </a:cubicBezTo>
                      <a:cubicBezTo>
                        <a:pt x="15" y="64"/>
                        <a:pt x="15" y="58"/>
                        <a:pt x="12" y="58"/>
                      </a:cubicBezTo>
                      <a:cubicBezTo>
                        <a:pt x="7" y="56"/>
                        <a:pt x="6" y="59"/>
                        <a:pt x="6" y="56"/>
                      </a:cubicBezTo>
                      <a:cubicBezTo>
                        <a:pt x="4" y="53"/>
                        <a:pt x="11" y="53"/>
                        <a:pt x="7" y="47"/>
                      </a:cubicBezTo>
                      <a:cubicBezTo>
                        <a:pt x="11" y="47"/>
                        <a:pt x="11" y="42"/>
                        <a:pt x="11" y="39"/>
                      </a:cubicBezTo>
                      <a:cubicBezTo>
                        <a:pt x="11" y="36"/>
                        <a:pt x="9" y="44"/>
                        <a:pt x="4" y="39"/>
                      </a:cubicBezTo>
                      <a:cubicBezTo>
                        <a:pt x="0" y="34"/>
                        <a:pt x="4" y="37"/>
                        <a:pt x="3" y="27"/>
                      </a:cubicBezTo>
                      <a:cubicBezTo>
                        <a:pt x="1" y="20"/>
                        <a:pt x="6" y="25"/>
                        <a:pt x="6" y="19"/>
                      </a:cubicBezTo>
                      <a:cubicBezTo>
                        <a:pt x="6" y="14"/>
                        <a:pt x="11" y="16"/>
                        <a:pt x="9" y="8"/>
                      </a:cubicBezTo>
                      <a:cubicBezTo>
                        <a:pt x="9" y="2"/>
                        <a:pt x="20" y="5"/>
                        <a:pt x="18"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57" name="Freeform 31">
                  <a:extLst>
                    <a:ext uri="{FF2B5EF4-FFF2-40B4-BE49-F238E27FC236}">
                      <a16:creationId xmlns:a16="http://schemas.microsoft.com/office/drawing/2014/main" id="{5E9FCA1C-B6A4-5111-3689-E7E732651B3E}"/>
                    </a:ext>
                  </a:extLst>
                </p:cNvPr>
                <p:cNvSpPr>
                  <a:spLocks/>
                </p:cNvSpPr>
                <p:nvPr/>
              </p:nvSpPr>
              <p:spPr bwMode="auto">
                <a:xfrm>
                  <a:off x="2763192" y="5124413"/>
                  <a:ext cx="19152" cy="43712"/>
                </a:xfrm>
                <a:custGeom>
                  <a:avLst/>
                  <a:gdLst/>
                  <a:ahLst/>
                  <a:cxnLst>
                    <a:cxn ang="0">
                      <a:pos x="1" y="13"/>
                    </a:cxn>
                    <a:cxn ang="0">
                      <a:pos x="3" y="10"/>
                    </a:cxn>
                    <a:cxn ang="0">
                      <a:pos x="1" y="6"/>
                    </a:cxn>
                    <a:cxn ang="0">
                      <a:pos x="0" y="3"/>
                    </a:cxn>
                    <a:cxn ang="0">
                      <a:pos x="1" y="2"/>
                    </a:cxn>
                    <a:cxn ang="0">
                      <a:pos x="3" y="3"/>
                    </a:cxn>
                    <a:cxn ang="0">
                      <a:pos x="4" y="6"/>
                    </a:cxn>
                    <a:cxn ang="0">
                      <a:pos x="6" y="10"/>
                    </a:cxn>
                    <a:cxn ang="0">
                      <a:pos x="4" y="13"/>
                    </a:cxn>
                    <a:cxn ang="0">
                      <a:pos x="1" y="13"/>
                    </a:cxn>
                  </a:cxnLst>
                  <a:rect l="0" t="0" r="r" b="b"/>
                  <a:pathLst>
                    <a:path w="6" h="14">
                      <a:moveTo>
                        <a:pt x="1" y="13"/>
                      </a:moveTo>
                      <a:cubicBezTo>
                        <a:pt x="0" y="11"/>
                        <a:pt x="3" y="10"/>
                        <a:pt x="3" y="10"/>
                      </a:cubicBezTo>
                      <a:cubicBezTo>
                        <a:pt x="4" y="8"/>
                        <a:pt x="3" y="8"/>
                        <a:pt x="1" y="6"/>
                      </a:cubicBezTo>
                      <a:cubicBezTo>
                        <a:pt x="1" y="5"/>
                        <a:pt x="1" y="3"/>
                        <a:pt x="0" y="3"/>
                      </a:cubicBezTo>
                      <a:cubicBezTo>
                        <a:pt x="0" y="3"/>
                        <a:pt x="0" y="3"/>
                        <a:pt x="1" y="2"/>
                      </a:cubicBezTo>
                      <a:cubicBezTo>
                        <a:pt x="1" y="0"/>
                        <a:pt x="1" y="2"/>
                        <a:pt x="3" y="3"/>
                      </a:cubicBezTo>
                      <a:cubicBezTo>
                        <a:pt x="3" y="5"/>
                        <a:pt x="3" y="6"/>
                        <a:pt x="4" y="6"/>
                      </a:cubicBezTo>
                      <a:cubicBezTo>
                        <a:pt x="6" y="8"/>
                        <a:pt x="4" y="8"/>
                        <a:pt x="6" y="10"/>
                      </a:cubicBezTo>
                      <a:cubicBezTo>
                        <a:pt x="6" y="11"/>
                        <a:pt x="6" y="13"/>
                        <a:pt x="4" y="13"/>
                      </a:cubicBezTo>
                      <a:cubicBezTo>
                        <a:pt x="1" y="14"/>
                        <a:pt x="1" y="13"/>
                        <a:pt x="1" y="1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58" name="Freeform 33">
                  <a:extLst>
                    <a:ext uri="{FF2B5EF4-FFF2-40B4-BE49-F238E27FC236}">
                      <a16:creationId xmlns:a16="http://schemas.microsoft.com/office/drawing/2014/main" id="{08BE7EA3-E9CA-AB2F-78EF-DFCBE1566AC4}"/>
                    </a:ext>
                  </a:extLst>
                </p:cNvPr>
                <p:cNvSpPr>
                  <a:spLocks/>
                </p:cNvSpPr>
                <p:nvPr/>
              </p:nvSpPr>
              <p:spPr bwMode="auto">
                <a:xfrm>
                  <a:off x="2806285" y="5151935"/>
                  <a:ext cx="9577" cy="9713"/>
                </a:xfrm>
                <a:custGeom>
                  <a:avLst/>
                  <a:gdLst/>
                  <a:ahLst/>
                  <a:cxnLst>
                    <a:cxn ang="0">
                      <a:pos x="0" y="3"/>
                    </a:cxn>
                    <a:cxn ang="0">
                      <a:pos x="3" y="0"/>
                    </a:cxn>
                    <a:cxn ang="0">
                      <a:pos x="0" y="3"/>
                    </a:cxn>
                  </a:cxnLst>
                  <a:rect l="0" t="0" r="r" b="b"/>
                  <a:pathLst>
                    <a:path w="3" h="3">
                      <a:moveTo>
                        <a:pt x="0" y="3"/>
                      </a:moveTo>
                      <a:cubicBezTo>
                        <a:pt x="3" y="0"/>
                        <a:pt x="3" y="0"/>
                        <a:pt x="3" y="0"/>
                      </a:cubicBezTo>
                      <a:cubicBezTo>
                        <a:pt x="3" y="2"/>
                        <a:pt x="3" y="3"/>
                        <a:pt x="0"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59" name="Freeform 34">
                  <a:extLst>
                    <a:ext uri="{FF2B5EF4-FFF2-40B4-BE49-F238E27FC236}">
                      <a16:creationId xmlns:a16="http://schemas.microsoft.com/office/drawing/2014/main" id="{5ECD8ADF-DE22-6F1F-31CB-E6EE2301E069}"/>
                    </a:ext>
                  </a:extLst>
                </p:cNvPr>
                <p:cNvSpPr>
                  <a:spLocks/>
                </p:cNvSpPr>
                <p:nvPr/>
              </p:nvSpPr>
              <p:spPr bwMode="auto">
                <a:xfrm>
                  <a:off x="2782344" y="5132508"/>
                  <a:ext cx="9577" cy="16190"/>
                </a:xfrm>
                <a:custGeom>
                  <a:avLst/>
                  <a:gdLst/>
                  <a:ahLst/>
                  <a:cxnLst>
                    <a:cxn ang="0">
                      <a:pos x="0" y="2"/>
                    </a:cxn>
                    <a:cxn ang="0">
                      <a:pos x="1" y="3"/>
                    </a:cxn>
                    <a:cxn ang="0">
                      <a:pos x="0" y="2"/>
                    </a:cxn>
                  </a:cxnLst>
                  <a:rect l="0" t="0" r="r" b="b"/>
                  <a:pathLst>
                    <a:path w="3" h="5">
                      <a:moveTo>
                        <a:pt x="0" y="2"/>
                      </a:moveTo>
                      <a:cubicBezTo>
                        <a:pt x="0" y="0"/>
                        <a:pt x="3" y="2"/>
                        <a:pt x="1" y="3"/>
                      </a:cubicBezTo>
                      <a:cubicBezTo>
                        <a:pt x="1" y="5"/>
                        <a:pt x="0" y="3"/>
                        <a:pt x="0"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60" name="Freeform 35">
                  <a:extLst>
                    <a:ext uri="{FF2B5EF4-FFF2-40B4-BE49-F238E27FC236}">
                      <a16:creationId xmlns:a16="http://schemas.microsoft.com/office/drawing/2014/main" id="{40D344ED-DE65-3963-5E5B-3E09366F7446}"/>
                    </a:ext>
                  </a:extLst>
                </p:cNvPr>
                <p:cNvSpPr>
                  <a:spLocks/>
                </p:cNvSpPr>
                <p:nvPr/>
              </p:nvSpPr>
              <p:spPr bwMode="auto">
                <a:xfrm>
                  <a:off x="2756808" y="5138983"/>
                  <a:ext cx="15960" cy="9713"/>
                </a:xfrm>
                <a:custGeom>
                  <a:avLst/>
                  <a:gdLst/>
                  <a:ahLst/>
                  <a:cxnLst>
                    <a:cxn ang="0">
                      <a:pos x="2" y="1"/>
                    </a:cxn>
                    <a:cxn ang="0">
                      <a:pos x="2" y="3"/>
                    </a:cxn>
                    <a:cxn ang="0">
                      <a:pos x="2" y="1"/>
                    </a:cxn>
                  </a:cxnLst>
                  <a:rect l="0" t="0" r="r" b="b"/>
                  <a:pathLst>
                    <a:path w="5" h="3">
                      <a:moveTo>
                        <a:pt x="2" y="1"/>
                      </a:moveTo>
                      <a:cubicBezTo>
                        <a:pt x="3" y="0"/>
                        <a:pt x="5" y="3"/>
                        <a:pt x="2" y="3"/>
                      </a:cubicBezTo>
                      <a:cubicBezTo>
                        <a:pt x="0" y="3"/>
                        <a:pt x="0" y="1"/>
                        <a:pt x="2"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61" name="Freeform 36">
                  <a:extLst>
                    <a:ext uri="{FF2B5EF4-FFF2-40B4-BE49-F238E27FC236}">
                      <a16:creationId xmlns:a16="http://schemas.microsoft.com/office/drawing/2014/main" id="{C5E5EA7A-EA81-994D-9BE4-787D1E368B3B}"/>
                    </a:ext>
                  </a:extLst>
                </p:cNvPr>
                <p:cNvSpPr>
                  <a:spLocks/>
                </p:cNvSpPr>
                <p:nvPr/>
              </p:nvSpPr>
              <p:spPr bwMode="auto">
                <a:xfrm>
                  <a:off x="2785537" y="5168125"/>
                  <a:ext cx="9577" cy="9713"/>
                </a:xfrm>
                <a:custGeom>
                  <a:avLst/>
                  <a:gdLst/>
                  <a:ahLst/>
                  <a:cxnLst>
                    <a:cxn ang="0">
                      <a:pos x="2" y="2"/>
                    </a:cxn>
                    <a:cxn ang="0">
                      <a:pos x="2" y="2"/>
                    </a:cxn>
                    <a:cxn ang="0">
                      <a:pos x="2" y="2"/>
                    </a:cxn>
                  </a:cxnLst>
                  <a:rect l="0" t="0" r="r" b="b"/>
                  <a:pathLst>
                    <a:path w="3" h="3">
                      <a:moveTo>
                        <a:pt x="2" y="2"/>
                      </a:moveTo>
                      <a:cubicBezTo>
                        <a:pt x="0" y="0"/>
                        <a:pt x="3" y="2"/>
                        <a:pt x="2" y="2"/>
                      </a:cubicBezTo>
                      <a:cubicBezTo>
                        <a:pt x="2" y="3"/>
                        <a:pt x="2" y="3"/>
                        <a:pt x="2"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62" name="Freeform 37">
                  <a:extLst>
                    <a:ext uri="{FF2B5EF4-FFF2-40B4-BE49-F238E27FC236}">
                      <a16:creationId xmlns:a16="http://schemas.microsoft.com/office/drawing/2014/main" id="{07D26674-19E6-28CB-616B-81EFB04B6CC7}"/>
                    </a:ext>
                  </a:extLst>
                </p:cNvPr>
                <p:cNvSpPr>
                  <a:spLocks/>
                </p:cNvSpPr>
                <p:nvPr/>
              </p:nvSpPr>
              <p:spPr bwMode="auto">
                <a:xfrm>
                  <a:off x="2785537" y="5121175"/>
                  <a:ext cx="6384" cy="3238"/>
                </a:xfrm>
                <a:custGeom>
                  <a:avLst/>
                  <a:gdLst/>
                  <a:ahLst/>
                  <a:cxnLst>
                    <a:cxn ang="0">
                      <a:pos x="0" y="1"/>
                    </a:cxn>
                    <a:cxn ang="0">
                      <a:pos x="2" y="1"/>
                    </a:cxn>
                    <a:cxn ang="0">
                      <a:pos x="0" y="1"/>
                    </a:cxn>
                  </a:cxnLst>
                  <a:rect l="0" t="0" r="r" b="b"/>
                  <a:pathLst>
                    <a:path w="2" h="1">
                      <a:moveTo>
                        <a:pt x="0" y="1"/>
                      </a:moveTo>
                      <a:cubicBezTo>
                        <a:pt x="0" y="1"/>
                        <a:pt x="2" y="0"/>
                        <a:pt x="2" y="1"/>
                      </a:cubicBezTo>
                      <a:cubicBezTo>
                        <a:pt x="2" y="1"/>
                        <a:pt x="2" y="1"/>
                        <a:pt x="0"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63" name="Freeform 38">
                  <a:extLst>
                    <a:ext uri="{FF2B5EF4-FFF2-40B4-BE49-F238E27FC236}">
                      <a16:creationId xmlns:a16="http://schemas.microsoft.com/office/drawing/2014/main" id="{42AF0F56-15D4-284F-B42D-4A139A0CD004}"/>
                    </a:ext>
                  </a:extLst>
                </p:cNvPr>
                <p:cNvSpPr>
                  <a:spLocks/>
                </p:cNvSpPr>
                <p:nvPr/>
              </p:nvSpPr>
              <p:spPr bwMode="auto">
                <a:xfrm>
                  <a:off x="3088786" y="4557784"/>
                  <a:ext cx="55861" cy="29140"/>
                </a:xfrm>
                <a:custGeom>
                  <a:avLst/>
                  <a:gdLst/>
                  <a:ahLst/>
                  <a:cxnLst>
                    <a:cxn ang="0">
                      <a:pos x="0" y="1"/>
                    </a:cxn>
                    <a:cxn ang="0">
                      <a:pos x="9" y="1"/>
                    </a:cxn>
                    <a:cxn ang="0">
                      <a:pos x="16" y="6"/>
                    </a:cxn>
                    <a:cxn ang="0">
                      <a:pos x="12" y="6"/>
                    </a:cxn>
                    <a:cxn ang="0">
                      <a:pos x="7" y="8"/>
                    </a:cxn>
                    <a:cxn ang="0">
                      <a:pos x="1" y="4"/>
                    </a:cxn>
                    <a:cxn ang="0">
                      <a:pos x="0" y="1"/>
                    </a:cxn>
                  </a:cxnLst>
                  <a:rect l="0" t="0" r="r" b="b"/>
                  <a:pathLst>
                    <a:path w="18" h="9">
                      <a:moveTo>
                        <a:pt x="0" y="1"/>
                      </a:moveTo>
                      <a:cubicBezTo>
                        <a:pt x="1" y="0"/>
                        <a:pt x="4" y="0"/>
                        <a:pt x="9" y="1"/>
                      </a:cubicBezTo>
                      <a:cubicBezTo>
                        <a:pt x="15" y="3"/>
                        <a:pt x="16" y="3"/>
                        <a:pt x="16" y="6"/>
                      </a:cubicBezTo>
                      <a:cubicBezTo>
                        <a:pt x="18" y="8"/>
                        <a:pt x="15" y="6"/>
                        <a:pt x="12" y="6"/>
                      </a:cubicBezTo>
                      <a:cubicBezTo>
                        <a:pt x="9" y="6"/>
                        <a:pt x="12" y="9"/>
                        <a:pt x="7" y="8"/>
                      </a:cubicBezTo>
                      <a:cubicBezTo>
                        <a:pt x="1" y="6"/>
                        <a:pt x="4" y="4"/>
                        <a:pt x="1" y="4"/>
                      </a:cubicBezTo>
                      <a:cubicBezTo>
                        <a:pt x="0" y="3"/>
                        <a:pt x="0" y="3"/>
                        <a:pt x="0"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64" name="Freeform 39">
                  <a:extLst>
                    <a:ext uri="{FF2B5EF4-FFF2-40B4-BE49-F238E27FC236}">
                      <a16:creationId xmlns:a16="http://schemas.microsoft.com/office/drawing/2014/main" id="{F47BBE6D-E18E-5B4C-8F8D-AA7C6B09EC75}"/>
                    </a:ext>
                  </a:extLst>
                </p:cNvPr>
                <p:cNvSpPr>
                  <a:spLocks/>
                </p:cNvSpPr>
                <p:nvPr/>
              </p:nvSpPr>
              <p:spPr bwMode="auto">
                <a:xfrm>
                  <a:off x="3181357" y="4514073"/>
                  <a:ext cx="75015" cy="69614"/>
                </a:xfrm>
                <a:custGeom>
                  <a:avLst/>
                  <a:gdLst/>
                  <a:ahLst/>
                  <a:cxnLst>
                    <a:cxn ang="0">
                      <a:pos x="23" y="18"/>
                    </a:cxn>
                    <a:cxn ang="0">
                      <a:pos x="12" y="18"/>
                    </a:cxn>
                    <a:cxn ang="0">
                      <a:pos x="4" y="18"/>
                    </a:cxn>
                    <a:cxn ang="0">
                      <a:pos x="0" y="14"/>
                    </a:cxn>
                    <a:cxn ang="0">
                      <a:pos x="15" y="14"/>
                    </a:cxn>
                    <a:cxn ang="0">
                      <a:pos x="17" y="11"/>
                    </a:cxn>
                    <a:cxn ang="0">
                      <a:pos x="14" y="4"/>
                    </a:cxn>
                    <a:cxn ang="0">
                      <a:pos x="9" y="1"/>
                    </a:cxn>
                    <a:cxn ang="0">
                      <a:pos x="17" y="1"/>
                    </a:cxn>
                    <a:cxn ang="0">
                      <a:pos x="23" y="1"/>
                    </a:cxn>
                    <a:cxn ang="0">
                      <a:pos x="21" y="12"/>
                    </a:cxn>
                    <a:cxn ang="0">
                      <a:pos x="23" y="18"/>
                    </a:cxn>
                  </a:cxnLst>
                  <a:rect l="0" t="0" r="r" b="b"/>
                  <a:pathLst>
                    <a:path w="24" h="22">
                      <a:moveTo>
                        <a:pt x="23" y="18"/>
                      </a:moveTo>
                      <a:cubicBezTo>
                        <a:pt x="17" y="15"/>
                        <a:pt x="15" y="20"/>
                        <a:pt x="12" y="18"/>
                      </a:cubicBezTo>
                      <a:cubicBezTo>
                        <a:pt x="4" y="15"/>
                        <a:pt x="8" y="22"/>
                        <a:pt x="4" y="18"/>
                      </a:cubicBezTo>
                      <a:cubicBezTo>
                        <a:pt x="1" y="15"/>
                        <a:pt x="0" y="17"/>
                        <a:pt x="0" y="14"/>
                      </a:cubicBezTo>
                      <a:cubicBezTo>
                        <a:pt x="1" y="11"/>
                        <a:pt x="11" y="17"/>
                        <a:pt x="15" y="14"/>
                      </a:cubicBezTo>
                      <a:cubicBezTo>
                        <a:pt x="17" y="14"/>
                        <a:pt x="20" y="15"/>
                        <a:pt x="17" y="11"/>
                      </a:cubicBezTo>
                      <a:cubicBezTo>
                        <a:pt x="11" y="6"/>
                        <a:pt x="17" y="6"/>
                        <a:pt x="14" y="4"/>
                      </a:cubicBezTo>
                      <a:cubicBezTo>
                        <a:pt x="9" y="3"/>
                        <a:pt x="8" y="4"/>
                        <a:pt x="9" y="1"/>
                      </a:cubicBezTo>
                      <a:cubicBezTo>
                        <a:pt x="9" y="0"/>
                        <a:pt x="15" y="0"/>
                        <a:pt x="17" y="1"/>
                      </a:cubicBezTo>
                      <a:cubicBezTo>
                        <a:pt x="20" y="3"/>
                        <a:pt x="20" y="1"/>
                        <a:pt x="23" y="1"/>
                      </a:cubicBezTo>
                      <a:cubicBezTo>
                        <a:pt x="21" y="6"/>
                        <a:pt x="24" y="9"/>
                        <a:pt x="21" y="12"/>
                      </a:cubicBezTo>
                      <a:cubicBezTo>
                        <a:pt x="20" y="15"/>
                        <a:pt x="23" y="14"/>
                        <a:pt x="23" y="18"/>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65" name="Freeform 40">
                  <a:extLst>
                    <a:ext uri="{FF2B5EF4-FFF2-40B4-BE49-F238E27FC236}">
                      <a16:creationId xmlns:a16="http://schemas.microsoft.com/office/drawing/2014/main" id="{7F3C8339-4986-9FE9-78B6-A6242F243E3E}"/>
                    </a:ext>
                  </a:extLst>
                </p:cNvPr>
                <p:cNvSpPr>
                  <a:spLocks/>
                </p:cNvSpPr>
                <p:nvPr/>
              </p:nvSpPr>
              <p:spPr bwMode="auto">
                <a:xfrm>
                  <a:off x="3243602" y="4507597"/>
                  <a:ext cx="92570" cy="85804"/>
                </a:xfrm>
                <a:custGeom>
                  <a:avLst/>
                  <a:gdLst/>
                  <a:ahLst/>
                  <a:cxnLst>
                    <a:cxn ang="0">
                      <a:pos x="3" y="3"/>
                    </a:cxn>
                    <a:cxn ang="0">
                      <a:pos x="1" y="14"/>
                    </a:cxn>
                    <a:cxn ang="0">
                      <a:pos x="3" y="20"/>
                    </a:cxn>
                    <a:cxn ang="0">
                      <a:pos x="7" y="20"/>
                    </a:cxn>
                    <a:cxn ang="0">
                      <a:pos x="12" y="17"/>
                    </a:cxn>
                    <a:cxn ang="0">
                      <a:pos x="15" y="17"/>
                    </a:cxn>
                    <a:cxn ang="0">
                      <a:pos x="26" y="19"/>
                    </a:cxn>
                    <a:cxn ang="0">
                      <a:pos x="29" y="14"/>
                    </a:cxn>
                    <a:cxn ang="0">
                      <a:pos x="24" y="11"/>
                    </a:cxn>
                    <a:cxn ang="0">
                      <a:pos x="21" y="9"/>
                    </a:cxn>
                    <a:cxn ang="0">
                      <a:pos x="20" y="8"/>
                    </a:cxn>
                    <a:cxn ang="0">
                      <a:pos x="15" y="5"/>
                    </a:cxn>
                    <a:cxn ang="0">
                      <a:pos x="7" y="2"/>
                    </a:cxn>
                    <a:cxn ang="0">
                      <a:pos x="3" y="3"/>
                    </a:cxn>
                  </a:cxnLst>
                  <a:rect l="0" t="0" r="r" b="b"/>
                  <a:pathLst>
                    <a:path w="30" h="27">
                      <a:moveTo>
                        <a:pt x="3" y="3"/>
                      </a:moveTo>
                      <a:cubicBezTo>
                        <a:pt x="1" y="8"/>
                        <a:pt x="4" y="11"/>
                        <a:pt x="1" y="14"/>
                      </a:cubicBezTo>
                      <a:cubicBezTo>
                        <a:pt x="0" y="17"/>
                        <a:pt x="3" y="16"/>
                        <a:pt x="3" y="20"/>
                      </a:cubicBezTo>
                      <a:cubicBezTo>
                        <a:pt x="4" y="27"/>
                        <a:pt x="6" y="23"/>
                        <a:pt x="7" y="20"/>
                      </a:cubicBezTo>
                      <a:cubicBezTo>
                        <a:pt x="9" y="17"/>
                        <a:pt x="10" y="16"/>
                        <a:pt x="12" y="17"/>
                      </a:cubicBezTo>
                      <a:cubicBezTo>
                        <a:pt x="12" y="20"/>
                        <a:pt x="14" y="20"/>
                        <a:pt x="15" y="17"/>
                      </a:cubicBezTo>
                      <a:cubicBezTo>
                        <a:pt x="18" y="16"/>
                        <a:pt x="24" y="17"/>
                        <a:pt x="26" y="19"/>
                      </a:cubicBezTo>
                      <a:cubicBezTo>
                        <a:pt x="27" y="20"/>
                        <a:pt x="30" y="16"/>
                        <a:pt x="29" y="14"/>
                      </a:cubicBezTo>
                      <a:cubicBezTo>
                        <a:pt x="26" y="13"/>
                        <a:pt x="26" y="11"/>
                        <a:pt x="24" y="11"/>
                      </a:cubicBezTo>
                      <a:cubicBezTo>
                        <a:pt x="21" y="11"/>
                        <a:pt x="20" y="9"/>
                        <a:pt x="21" y="9"/>
                      </a:cubicBezTo>
                      <a:cubicBezTo>
                        <a:pt x="24" y="9"/>
                        <a:pt x="23" y="6"/>
                        <a:pt x="20" y="8"/>
                      </a:cubicBezTo>
                      <a:cubicBezTo>
                        <a:pt x="15" y="9"/>
                        <a:pt x="18" y="3"/>
                        <a:pt x="15" y="5"/>
                      </a:cubicBezTo>
                      <a:cubicBezTo>
                        <a:pt x="14" y="6"/>
                        <a:pt x="9" y="0"/>
                        <a:pt x="7" y="2"/>
                      </a:cubicBezTo>
                      <a:cubicBezTo>
                        <a:pt x="6" y="3"/>
                        <a:pt x="4" y="0"/>
                        <a:pt x="3"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66" name="Freeform 232">
                  <a:extLst>
                    <a:ext uri="{FF2B5EF4-FFF2-40B4-BE49-F238E27FC236}">
                      <a16:creationId xmlns:a16="http://schemas.microsoft.com/office/drawing/2014/main" id="{EADAEA94-EF26-1A24-9A52-D11B499E0B99}"/>
                    </a:ext>
                  </a:extLst>
                </p:cNvPr>
                <p:cNvSpPr>
                  <a:spLocks noEditPoints="1"/>
                </p:cNvSpPr>
                <p:nvPr/>
              </p:nvSpPr>
              <p:spPr bwMode="auto">
                <a:xfrm>
                  <a:off x="3147840" y="5669997"/>
                  <a:ext cx="218658" cy="1330769"/>
                </a:xfrm>
                <a:custGeom>
                  <a:avLst/>
                  <a:gdLst/>
                  <a:ahLst/>
                  <a:cxnLst>
                    <a:cxn ang="0">
                      <a:pos x="69" y="59"/>
                    </a:cxn>
                    <a:cxn ang="0">
                      <a:pos x="46" y="158"/>
                    </a:cxn>
                    <a:cxn ang="0">
                      <a:pos x="33" y="251"/>
                    </a:cxn>
                    <a:cxn ang="0">
                      <a:pos x="33" y="313"/>
                    </a:cxn>
                    <a:cxn ang="0">
                      <a:pos x="46" y="375"/>
                    </a:cxn>
                    <a:cxn ang="0">
                      <a:pos x="31" y="391"/>
                    </a:cxn>
                    <a:cxn ang="0">
                      <a:pos x="25" y="389"/>
                    </a:cxn>
                    <a:cxn ang="0">
                      <a:pos x="20" y="386"/>
                    </a:cxn>
                    <a:cxn ang="0">
                      <a:pos x="28" y="374"/>
                    </a:cxn>
                    <a:cxn ang="0">
                      <a:pos x="17" y="369"/>
                    </a:cxn>
                    <a:cxn ang="0">
                      <a:pos x="14" y="357"/>
                    </a:cxn>
                    <a:cxn ang="0">
                      <a:pos x="14" y="341"/>
                    </a:cxn>
                    <a:cxn ang="0">
                      <a:pos x="19" y="327"/>
                    </a:cxn>
                    <a:cxn ang="0">
                      <a:pos x="3" y="313"/>
                    </a:cxn>
                    <a:cxn ang="0">
                      <a:pos x="22" y="293"/>
                    </a:cxn>
                    <a:cxn ang="0">
                      <a:pos x="22" y="256"/>
                    </a:cxn>
                    <a:cxn ang="0">
                      <a:pos x="34" y="165"/>
                    </a:cxn>
                    <a:cxn ang="0">
                      <a:pos x="43" y="58"/>
                    </a:cxn>
                    <a:cxn ang="0">
                      <a:pos x="59" y="383"/>
                    </a:cxn>
                    <a:cxn ang="0">
                      <a:pos x="46" y="399"/>
                    </a:cxn>
                    <a:cxn ang="0">
                      <a:pos x="34" y="406"/>
                    </a:cxn>
                    <a:cxn ang="0">
                      <a:pos x="48" y="411"/>
                    </a:cxn>
                    <a:cxn ang="0">
                      <a:pos x="22" y="287"/>
                    </a:cxn>
                    <a:cxn ang="0">
                      <a:pos x="45" y="403"/>
                    </a:cxn>
                    <a:cxn ang="0">
                      <a:pos x="13" y="271"/>
                    </a:cxn>
                    <a:cxn ang="0">
                      <a:pos x="14" y="259"/>
                    </a:cxn>
                    <a:cxn ang="0">
                      <a:pos x="16" y="296"/>
                    </a:cxn>
                    <a:cxn ang="0">
                      <a:pos x="14" y="290"/>
                    </a:cxn>
                    <a:cxn ang="0">
                      <a:pos x="17" y="299"/>
                    </a:cxn>
                    <a:cxn ang="0">
                      <a:pos x="14" y="301"/>
                    </a:cxn>
                    <a:cxn ang="0">
                      <a:pos x="6" y="305"/>
                    </a:cxn>
                    <a:cxn ang="0">
                      <a:pos x="16" y="284"/>
                    </a:cxn>
                    <a:cxn ang="0">
                      <a:pos x="10" y="302"/>
                    </a:cxn>
                    <a:cxn ang="0">
                      <a:pos x="53" y="417"/>
                    </a:cxn>
                    <a:cxn ang="0">
                      <a:pos x="59" y="416"/>
                    </a:cxn>
                    <a:cxn ang="0">
                      <a:pos x="48" y="413"/>
                    </a:cxn>
                    <a:cxn ang="0">
                      <a:pos x="39" y="411"/>
                    </a:cxn>
                    <a:cxn ang="0">
                      <a:pos x="66" y="421"/>
                    </a:cxn>
                    <a:cxn ang="0">
                      <a:pos x="33" y="403"/>
                    </a:cxn>
                    <a:cxn ang="0">
                      <a:pos x="25" y="396"/>
                    </a:cxn>
                    <a:cxn ang="0">
                      <a:pos x="23" y="402"/>
                    </a:cxn>
                    <a:cxn ang="0">
                      <a:pos x="17" y="383"/>
                    </a:cxn>
                    <a:cxn ang="0">
                      <a:pos x="19" y="389"/>
                    </a:cxn>
                    <a:cxn ang="0">
                      <a:pos x="16" y="374"/>
                    </a:cxn>
                    <a:cxn ang="0">
                      <a:pos x="11" y="372"/>
                    </a:cxn>
                    <a:cxn ang="0">
                      <a:pos x="13" y="378"/>
                    </a:cxn>
                    <a:cxn ang="0">
                      <a:pos x="10" y="380"/>
                    </a:cxn>
                    <a:cxn ang="0">
                      <a:pos x="16" y="368"/>
                    </a:cxn>
                    <a:cxn ang="0">
                      <a:pos x="13" y="366"/>
                    </a:cxn>
                    <a:cxn ang="0">
                      <a:pos x="6" y="343"/>
                    </a:cxn>
                    <a:cxn ang="0">
                      <a:pos x="5" y="360"/>
                    </a:cxn>
                    <a:cxn ang="0">
                      <a:pos x="13" y="361"/>
                    </a:cxn>
                    <a:cxn ang="0">
                      <a:pos x="8" y="355"/>
                    </a:cxn>
                    <a:cxn ang="0">
                      <a:pos x="10" y="363"/>
                    </a:cxn>
                    <a:cxn ang="0">
                      <a:pos x="8" y="341"/>
                    </a:cxn>
                    <a:cxn ang="0">
                      <a:pos x="10" y="336"/>
                    </a:cxn>
                    <a:cxn ang="0">
                      <a:pos x="6" y="333"/>
                    </a:cxn>
                    <a:cxn ang="0">
                      <a:pos x="8" y="329"/>
                    </a:cxn>
                    <a:cxn ang="0">
                      <a:pos x="3" y="336"/>
                    </a:cxn>
                    <a:cxn ang="0">
                      <a:pos x="6" y="326"/>
                    </a:cxn>
                    <a:cxn ang="0">
                      <a:pos x="5" y="338"/>
                    </a:cxn>
                  </a:cxnLst>
                  <a:rect l="0" t="0" r="r" b="b"/>
                  <a:pathLst>
                    <a:path w="71" h="424">
                      <a:moveTo>
                        <a:pt x="51" y="0"/>
                      </a:moveTo>
                      <a:cubicBezTo>
                        <a:pt x="53" y="7"/>
                        <a:pt x="54" y="7"/>
                        <a:pt x="54" y="8"/>
                      </a:cubicBezTo>
                      <a:cubicBezTo>
                        <a:pt x="54" y="10"/>
                        <a:pt x="56" y="17"/>
                        <a:pt x="57" y="17"/>
                      </a:cubicBezTo>
                      <a:cubicBezTo>
                        <a:pt x="59" y="21"/>
                        <a:pt x="60" y="21"/>
                        <a:pt x="59" y="22"/>
                      </a:cubicBezTo>
                      <a:cubicBezTo>
                        <a:pt x="56" y="25"/>
                        <a:pt x="60" y="25"/>
                        <a:pt x="59" y="27"/>
                      </a:cubicBezTo>
                      <a:cubicBezTo>
                        <a:pt x="57" y="30"/>
                        <a:pt x="57" y="31"/>
                        <a:pt x="59" y="31"/>
                      </a:cubicBezTo>
                      <a:cubicBezTo>
                        <a:pt x="60" y="33"/>
                        <a:pt x="57" y="36"/>
                        <a:pt x="60" y="36"/>
                      </a:cubicBezTo>
                      <a:cubicBezTo>
                        <a:pt x="62" y="36"/>
                        <a:pt x="63" y="46"/>
                        <a:pt x="63" y="52"/>
                      </a:cubicBezTo>
                      <a:cubicBezTo>
                        <a:pt x="65" y="56"/>
                        <a:pt x="66" y="56"/>
                        <a:pt x="69" y="55"/>
                      </a:cubicBezTo>
                      <a:cubicBezTo>
                        <a:pt x="71" y="56"/>
                        <a:pt x="71" y="58"/>
                        <a:pt x="69" y="59"/>
                      </a:cubicBezTo>
                      <a:cubicBezTo>
                        <a:pt x="69" y="63"/>
                        <a:pt x="69" y="67"/>
                        <a:pt x="66" y="69"/>
                      </a:cubicBezTo>
                      <a:cubicBezTo>
                        <a:pt x="65" y="69"/>
                        <a:pt x="57" y="72"/>
                        <a:pt x="59" y="77"/>
                      </a:cubicBezTo>
                      <a:cubicBezTo>
                        <a:pt x="60" y="78"/>
                        <a:pt x="57" y="91"/>
                        <a:pt x="60" y="95"/>
                      </a:cubicBezTo>
                      <a:cubicBezTo>
                        <a:pt x="63" y="103"/>
                        <a:pt x="57" y="95"/>
                        <a:pt x="56" y="103"/>
                      </a:cubicBezTo>
                      <a:cubicBezTo>
                        <a:pt x="53" y="111"/>
                        <a:pt x="54" y="109"/>
                        <a:pt x="51" y="111"/>
                      </a:cubicBezTo>
                      <a:cubicBezTo>
                        <a:pt x="49" y="112"/>
                        <a:pt x="49" y="119"/>
                        <a:pt x="48" y="120"/>
                      </a:cubicBezTo>
                      <a:cubicBezTo>
                        <a:pt x="45" y="123"/>
                        <a:pt x="49" y="129"/>
                        <a:pt x="48" y="133"/>
                      </a:cubicBezTo>
                      <a:cubicBezTo>
                        <a:pt x="46" y="134"/>
                        <a:pt x="46" y="131"/>
                        <a:pt x="45" y="136"/>
                      </a:cubicBezTo>
                      <a:cubicBezTo>
                        <a:pt x="43" y="140"/>
                        <a:pt x="42" y="145"/>
                        <a:pt x="43" y="147"/>
                      </a:cubicBezTo>
                      <a:cubicBezTo>
                        <a:pt x="45" y="150"/>
                        <a:pt x="45" y="153"/>
                        <a:pt x="46" y="158"/>
                      </a:cubicBezTo>
                      <a:cubicBezTo>
                        <a:pt x="48" y="162"/>
                        <a:pt x="45" y="164"/>
                        <a:pt x="48" y="164"/>
                      </a:cubicBezTo>
                      <a:cubicBezTo>
                        <a:pt x="51" y="164"/>
                        <a:pt x="48" y="167"/>
                        <a:pt x="48" y="171"/>
                      </a:cubicBezTo>
                      <a:cubicBezTo>
                        <a:pt x="49" y="176"/>
                        <a:pt x="45" y="173"/>
                        <a:pt x="45" y="181"/>
                      </a:cubicBezTo>
                      <a:cubicBezTo>
                        <a:pt x="43" y="190"/>
                        <a:pt x="45" y="192"/>
                        <a:pt x="43" y="195"/>
                      </a:cubicBezTo>
                      <a:cubicBezTo>
                        <a:pt x="40" y="200"/>
                        <a:pt x="39" y="196"/>
                        <a:pt x="39" y="200"/>
                      </a:cubicBezTo>
                      <a:cubicBezTo>
                        <a:pt x="37" y="203"/>
                        <a:pt x="39" y="207"/>
                        <a:pt x="37" y="210"/>
                      </a:cubicBezTo>
                      <a:cubicBezTo>
                        <a:pt x="37" y="214"/>
                        <a:pt x="42" y="221"/>
                        <a:pt x="39" y="223"/>
                      </a:cubicBezTo>
                      <a:cubicBezTo>
                        <a:pt x="33" y="228"/>
                        <a:pt x="37" y="231"/>
                        <a:pt x="34" y="232"/>
                      </a:cubicBezTo>
                      <a:cubicBezTo>
                        <a:pt x="31" y="235"/>
                        <a:pt x="36" y="240"/>
                        <a:pt x="33" y="243"/>
                      </a:cubicBezTo>
                      <a:cubicBezTo>
                        <a:pt x="29" y="246"/>
                        <a:pt x="33" y="245"/>
                        <a:pt x="33" y="251"/>
                      </a:cubicBezTo>
                      <a:cubicBezTo>
                        <a:pt x="31" y="257"/>
                        <a:pt x="34" y="259"/>
                        <a:pt x="33" y="260"/>
                      </a:cubicBezTo>
                      <a:cubicBezTo>
                        <a:pt x="33" y="263"/>
                        <a:pt x="31" y="259"/>
                        <a:pt x="29" y="265"/>
                      </a:cubicBezTo>
                      <a:cubicBezTo>
                        <a:pt x="29" y="271"/>
                        <a:pt x="33" y="271"/>
                        <a:pt x="33" y="273"/>
                      </a:cubicBezTo>
                      <a:cubicBezTo>
                        <a:pt x="34" y="274"/>
                        <a:pt x="31" y="279"/>
                        <a:pt x="34" y="281"/>
                      </a:cubicBezTo>
                      <a:cubicBezTo>
                        <a:pt x="36" y="282"/>
                        <a:pt x="29" y="288"/>
                        <a:pt x="34" y="287"/>
                      </a:cubicBezTo>
                      <a:cubicBezTo>
                        <a:pt x="40" y="285"/>
                        <a:pt x="39" y="291"/>
                        <a:pt x="34" y="291"/>
                      </a:cubicBezTo>
                      <a:cubicBezTo>
                        <a:pt x="29" y="290"/>
                        <a:pt x="29" y="291"/>
                        <a:pt x="33" y="293"/>
                      </a:cubicBezTo>
                      <a:cubicBezTo>
                        <a:pt x="37" y="293"/>
                        <a:pt x="37" y="298"/>
                        <a:pt x="34" y="299"/>
                      </a:cubicBezTo>
                      <a:cubicBezTo>
                        <a:pt x="29" y="301"/>
                        <a:pt x="36" y="304"/>
                        <a:pt x="33" y="305"/>
                      </a:cubicBezTo>
                      <a:cubicBezTo>
                        <a:pt x="31" y="307"/>
                        <a:pt x="36" y="312"/>
                        <a:pt x="33" y="313"/>
                      </a:cubicBezTo>
                      <a:cubicBezTo>
                        <a:pt x="28" y="316"/>
                        <a:pt x="36" y="316"/>
                        <a:pt x="31" y="319"/>
                      </a:cubicBezTo>
                      <a:cubicBezTo>
                        <a:pt x="26" y="324"/>
                        <a:pt x="29" y="324"/>
                        <a:pt x="28" y="326"/>
                      </a:cubicBezTo>
                      <a:cubicBezTo>
                        <a:pt x="25" y="329"/>
                        <a:pt x="31" y="330"/>
                        <a:pt x="28" y="333"/>
                      </a:cubicBezTo>
                      <a:cubicBezTo>
                        <a:pt x="25" y="335"/>
                        <a:pt x="23" y="344"/>
                        <a:pt x="20" y="344"/>
                      </a:cubicBezTo>
                      <a:cubicBezTo>
                        <a:pt x="17" y="343"/>
                        <a:pt x="20" y="347"/>
                        <a:pt x="19" y="351"/>
                      </a:cubicBezTo>
                      <a:cubicBezTo>
                        <a:pt x="17" y="355"/>
                        <a:pt x="20" y="352"/>
                        <a:pt x="22" y="358"/>
                      </a:cubicBezTo>
                      <a:cubicBezTo>
                        <a:pt x="22" y="363"/>
                        <a:pt x="23" y="358"/>
                        <a:pt x="26" y="358"/>
                      </a:cubicBezTo>
                      <a:cubicBezTo>
                        <a:pt x="29" y="358"/>
                        <a:pt x="26" y="371"/>
                        <a:pt x="29" y="372"/>
                      </a:cubicBezTo>
                      <a:cubicBezTo>
                        <a:pt x="33" y="374"/>
                        <a:pt x="29" y="375"/>
                        <a:pt x="34" y="375"/>
                      </a:cubicBezTo>
                      <a:cubicBezTo>
                        <a:pt x="39" y="375"/>
                        <a:pt x="46" y="375"/>
                        <a:pt x="46" y="375"/>
                      </a:cubicBezTo>
                      <a:cubicBezTo>
                        <a:pt x="51" y="378"/>
                        <a:pt x="59" y="377"/>
                        <a:pt x="60" y="380"/>
                      </a:cubicBezTo>
                      <a:cubicBezTo>
                        <a:pt x="59" y="380"/>
                        <a:pt x="57" y="380"/>
                        <a:pt x="56" y="378"/>
                      </a:cubicBezTo>
                      <a:cubicBezTo>
                        <a:pt x="53" y="378"/>
                        <a:pt x="53" y="378"/>
                        <a:pt x="51" y="382"/>
                      </a:cubicBezTo>
                      <a:cubicBezTo>
                        <a:pt x="48" y="383"/>
                        <a:pt x="49" y="380"/>
                        <a:pt x="46" y="383"/>
                      </a:cubicBezTo>
                      <a:cubicBezTo>
                        <a:pt x="43" y="385"/>
                        <a:pt x="42" y="383"/>
                        <a:pt x="40" y="386"/>
                      </a:cubicBezTo>
                      <a:cubicBezTo>
                        <a:pt x="40" y="391"/>
                        <a:pt x="40" y="388"/>
                        <a:pt x="39" y="394"/>
                      </a:cubicBezTo>
                      <a:cubicBezTo>
                        <a:pt x="39" y="399"/>
                        <a:pt x="40" y="399"/>
                        <a:pt x="37" y="399"/>
                      </a:cubicBezTo>
                      <a:cubicBezTo>
                        <a:pt x="34" y="399"/>
                        <a:pt x="33" y="397"/>
                        <a:pt x="33" y="397"/>
                      </a:cubicBezTo>
                      <a:cubicBezTo>
                        <a:pt x="31" y="397"/>
                        <a:pt x="28" y="394"/>
                        <a:pt x="28" y="393"/>
                      </a:cubicBezTo>
                      <a:cubicBezTo>
                        <a:pt x="28" y="391"/>
                        <a:pt x="29" y="391"/>
                        <a:pt x="31" y="391"/>
                      </a:cubicBezTo>
                      <a:cubicBezTo>
                        <a:pt x="31" y="393"/>
                        <a:pt x="31" y="391"/>
                        <a:pt x="33" y="391"/>
                      </a:cubicBezTo>
                      <a:cubicBezTo>
                        <a:pt x="34" y="393"/>
                        <a:pt x="33" y="391"/>
                        <a:pt x="34" y="389"/>
                      </a:cubicBezTo>
                      <a:cubicBezTo>
                        <a:pt x="37" y="389"/>
                        <a:pt x="39" y="386"/>
                        <a:pt x="37" y="386"/>
                      </a:cubicBezTo>
                      <a:cubicBezTo>
                        <a:pt x="36" y="385"/>
                        <a:pt x="36" y="386"/>
                        <a:pt x="33" y="388"/>
                      </a:cubicBezTo>
                      <a:cubicBezTo>
                        <a:pt x="31" y="388"/>
                        <a:pt x="33" y="389"/>
                        <a:pt x="29" y="389"/>
                      </a:cubicBezTo>
                      <a:cubicBezTo>
                        <a:pt x="25" y="388"/>
                        <a:pt x="31" y="389"/>
                        <a:pt x="29" y="391"/>
                      </a:cubicBezTo>
                      <a:cubicBezTo>
                        <a:pt x="28" y="391"/>
                        <a:pt x="26" y="391"/>
                        <a:pt x="26" y="394"/>
                      </a:cubicBezTo>
                      <a:cubicBezTo>
                        <a:pt x="28" y="396"/>
                        <a:pt x="26" y="394"/>
                        <a:pt x="25" y="393"/>
                      </a:cubicBezTo>
                      <a:cubicBezTo>
                        <a:pt x="22" y="393"/>
                        <a:pt x="20" y="389"/>
                        <a:pt x="22" y="389"/>
                      </a:cubicBezTo>
                      <a:cubicBezTo>
                        <a:pt x="23" y="389"/>
                        <a:pt x="25" y="391"/>
                        <a:pt x="25" y="389"/>
                      </a:cubicBezTo>
                      <a:cubicBezTo>
                        <a:pt x="23" y="389"/>
                        <a:pt x="25" y="389"/>
                        <a:pt x="23" y="388"/>
                      </a:cubicBezTo>
                      <a:cubicBezTo>
                        <a:pt x="23" y="386"/>
                        <a:pt x="25" y="385"/>
                        <a:pt x="26" y="386"/>
                      </a:cubicBezTo>
                      <a:cubicBezTo>
                        <a:pt x="28" y="388"/>
                        <a:pt x="28" y="383"/>
                        <a:pt x="31" y="383"/>
                      </a:cubicBezTo>
                      <a:cubicBezTo>
                        <a:pt x="33" y="385"/>
                        <a:pt x="34" y="385"/>
                        <a:pt x="36" y="383"/>
                      </a:cubicBezTo>
                      <a:cubicBezTo>
                        <a:pt x="36" y="383"/>
                        <a:pt x="29" y="382"/>
                        <a:pt x="28" y="383"/>
                      </a:cubicBezTo>
                      <a:cubicBezTo>
                        <a:pt x="26" y="385"/>
                        <a:pt x="28" y="382"/>
                        <a:pt x="25" y="382"/>
                      </a:cubicBezTo>
                      <a:cubicBezTo>
                        <a:pt x="23" y="383"/>
                        <a:pt x="25" y="383"/>
                        <a:pt x="25" y="383"/>
                      </a:cubicBezTo>
                      <a:cubicBezTo>
                        <a:pt x="26" y="385"/>
                        <a:pt x="23" y="385"/>
                        <a:pt x="23" y="386"/>
                      </a:cubicBezTo>
                      <a:cubicBezTo>
                        <a:pt x="23" y="388"/>
                        <a:pt x="23" y="389"/>
                        <a:pt x="20" y="389"/>
                      </a:cubicBezTo>
                      <a:cubicBezTo>
                        <a:pt x="17" y="388"/>
                        <a:pt x="22" y="388"/>
                        <a:pt x="20" y="386"/>
                      </a:cubicBezTo>
                      <a:cubicBezTo>
                        <a:pt x="20" y="386"/>
                        <a:pt x="19" y="385"/>
                        <a:pt x="20" y="386"/>
                      </a:cubicBezTo>
                      <a:cubicBezTo>
                        <a:pt x="22" y="386"/>
                        <a:pt x="20" y="382"/>
                        <a:pt x="19" y="385"/>
                      </a:cubicBezTo>
                      <a:cubicBezTo>
                        <a:pt x="17" y="386"/>
                        <a:pt x="17" y="385"/>
                        <a:pt x="19" y="382"/>
                      </a:cubicBezTo>
                      <a:cubicBezTo>
                        <a:pt x="20" y="380"/>
                        <a:pt x="17" y="382"/>
                        <a:pt x="19" y="380"/>
                      </a:cubicBezTo>
                      <a:cubicBezTo>
                        <a:pt x="19" y="377"/>
                        <a:pt x="16" y="375"/>
                        <a:pt x="17" y="377"/>
                      </a:cubicBezTo>
                      <a:cubicBezTo>
                        <a:pt x="19" y="377"/>
                        <a:pt x="20" y="380"/>
                        <a:pt x="22" y="378"/>
                      </a:cubicBezTo>
                      <a:cubicBezTo>
                        <a:pt x="22" y="377"/>
                        <a:pt x="23" y="377"/>
                        <a:pt x="23" y="377"/>
                      </a:cubicBezTo>
                      <a:cubicBezTo>
                        <a:pt x="23" y="378"/>
                        <a:pt x="23" y="378"/>
                        <a:pt x="23" y="375"/>
                      </a:cubicBezTo>
                      <a:cubicBezTo>
                        <a:pt x="25" y="374"/>
                        <a:pt x="28" y="378"/>
                        <a:pt x="26" y="377"/>
                      </a:cubicBezTo>
                      <a:cubicBezTo>
                        <a:pt x="25" y="375"/>
                        <a:pt x="26" y="375"/>
                        <a:pt x="28" y="374"/>
                      </a:cubicBezTo>
                      <a:cubicBezTo>
                        <a:pt x="28" y="371"/>
                        <a:pt x="26" y="371"/>
                        <a:pt x="23" y="369"/>
                      </a:cubicBezTo>
                      <a:cubicBezTo>
                        <a:pt x="20" y="368"/>
                        <a:pt x="20" y="369"/>
                        <a:pt x="23" y="371"/>
                      </a:cubicBezTo>
                      <a:cubicBezTo>
                        <a:pt x="26" y="372"/>
                        <a:pt x="28" y="374"/>
                        <a:pt x="25" y="374"/>
                      </a:cubicBezTo>
                      <a:cubicBezTo>
                        <a:pt x="22" y="372"/>
                        <a:pt x="23" y="374"/>
                        <a:pt x="23" y="374"/>
                      </a:cubicBezTo>
                      <a:cubicBezTo>
                        <a:pt x="22" y="374"/>
                        <a:pt x="22" y="375"/>
                        <a:pt x="22" y="377"/>
                      </a:cubicBezTo>
                      <a:cubicBezTo>
                        <a:pt x="20" y="378"/>
                        <a:pt x="17" y="374"/>
                        <a:pt x="19" y="374"/>
                      </a:cubicBezTo>
                      <a:cubicBezTo>
                        <a:pt x="20" y="375"/>
                        <a:pt x="19" y="375"/>
                        <a:pt x="19" y="372"/>
                      </a:cubicBezTo>
                      <a:cubicBezTo>
                        <a:pt x="19" y="371"/>
                        <a:pt x="17" y="374"/>
                        <a:pt x="16" y="372"/>
                      </a:cubicBezTo>
                      <a:cubicBezTo>
                        <a:pt x="16" y="371"/>
                        <a:pt x="17" y="371"/>
                        <a:pt x="16" y="369"/>
                      </a:cubicBezTo>
                      <a:cubicBezTo>
                        <a:pt x="16" y="368"/>
                        <a:pt x="16" y="368"/>
                        <a:pt x="17" y="369"/>
                      </a:cubicBezTo>
                      <a:cubicBezTo>
                        <a:pt x="17" y="371"/>
                        <a:pt x="19" y="371"/>
                        <a:pt x="17" y="368"/>
                      </a:cubicBezTo>
                      <a:cubicBezTo>
                        <a:pt x="17" y="366"/>
                        <a:pt x="17" y="366"/>
                        <a:pt x="16" y="366"/>
                      </a:cubicBezTo>
                      <a:cubicBezTo>
                        <a:pt x="14" y="366"/>
                        <a:pt x="14" y="368"/>
                        <a:pt x="14" y="364"/>
                      </a:cubicBezTo>
                      <a:cubicBezTo>
                        <a:pt x="14" y="363"/>
                        <a:pt x="14" y="364"/>
                        <a:pt x="14" y="363"/>
                      </a:cubicBezTo>
                      <a:cubicBezTo>
                        <a:pt x="13" y="363"/>
                        <a:pt x="14" y="361"/>
                        <a:pt x="16" y="363"/>
                      </a:cubicBezTo>
                      <a:cubicBezTo>
                        <a:pt x="16" y="363"/>
                        <a:pt x="17" y="361"/>
                        <a:pt x="17" y="360"/>
                      </a:cubicBezTo>
                      <a:cubicBezTo>
                        <a:pt x="19" y="357"/>
                        <a:pt x="17" y="357"/>
                        <a:pt x="17" y="358"/>
                      </a:cubicBezTo>
                      <a:cubicBezTo>
                        <a:pt x="16" y="361"/>
                        <a:pt x="16" y="361"/>
                        <a:pt x="14" y="360"/>
                      </a:cubicBezTo>
                      <a:cubicBezTo>
                        <a:pt x="13" y="358"/>
                        <a:pt x="13" y="358"/>
                        <a:pt x="14" y="358"/>
                      </a:cubicBezTo>
                      <a:cubicBezTo>
                        <a:pt x="16" y="358"/>
                        <a:pt x="16" y="358"/>
                        <a:pt x="14" y="357"/>
                      </a:cubicBezTo>
                      <a:cubicBezTo>
                        <a:pt x="13" y="357"/>
                        <a:pt x="14" y="357"/>
                        <a:pt x="13" y="357"/>
                      </a:cubicBezTo>
                      <a:cubicBezTo>
                        <a:pt x="11" y="355"/>
                        <a:pt x="11" y="355"/>
                        <a:pt x="10" y="354"/>
                      </a:cubicBezTo>
                      <a:cubicBezTo>
                        <a:pt x="8" y="354"/>
                        <a:pt x="11" y="352"/>
                        <a:pt x="13" y="354"/>
                      </a:cubicBezTo>
                      <a:cubicBezTo>
                        <a:pt x="14" y="355"/>
                        <a:pt x="16" y="355"/>
                        <a:pt x="14" y="354"/>
                      </a:cubicBezTo>
                      <a:cubicBezTo>
                        <a:pt x="13" y="352"/>
                        <a:pt x="11" y="351"/>
                        <a:pt x="14" y="352"/>
                      </a:cubicBezTo>
                      <a:cubicBezTo>
                        <a:pt x="17" y="352"/>
                        <a:pt x="16" y="352"/>
                        <a:pt x="13" y="351"/>
                      </a:cubicBezTo>
                      <a:cubicBezTo>
                        <a:pt x="11" y="349"/>
                        <a:pt x="14" y="349"/>
                        <a:pt x="13" y="347"/>
                      </a:cubicBezTo>
                      <a:cubicBezTo>
                        <a:pt x="13" y="347"/>
                        <a:pt x="14" y="346"/>
                        <a:pt x="16" y="347"/>
                      </a:cubicBezTo>
                      <a:cubicBezTo>
                        <a:pt x="17" y="349"/>
                        <a:pt x="16" y="346"/>
                        <a:pt x="14" y="344"/>
                      </a:cubicBezTo>
                      <a:cubicBezTo>
                        <a:pt x="14" y="343"/>
                        <a:pt x="16" y="341"/>
                        <a:pt x="14" y="341"/>
                      </a:cubicBezTo>
                      <a:cubicBezTo>
                        <a:pt x="13" y="343"/>
                        <a:pt x="14" y="346"/>
                        <a:pt x="13" y="346"/>
                      </a:cubicBezTo>
                      <a:cubicBezTo>
                        <a:pt x="11" y="346"/>
                        <a:pt x="13" y="343"/>
                        <a:pt x="11" y="340"/>
                      </a:cubicBezTo>
                      <a:cubicBezTo>
                        <a:pt x="11" y="336"/>
                        <a:pt x="13" y="336"/>
                        <a:pt x="13" y="335"/>
                      </a:cubicBezTo>
                      <a:cubicBezTo>
                        <a:pt x="13" y="332"/>
                        <a:pt x="16" y="335"/>
                        <a:pt x="16" y="335"/>
                      </a:cubicBezTo>
                      <a:cubicBezTo>
                        <a:pt x="14" y="333"/>
                        <a:pt x="16" y="333"/>
                        <a:pt x="14" y="333"/>
                      </a:cubicBezTo>
                      <a:cubicBezTo>
                        <a:pt x="14" y="332"/>
                        <a:pt x="13" y="332"/>
                        <a:pt x="11" y="330"/>
                      </a:cubicBezTo>
                      <a:cubicBezTo>
                        <a:pt x="11" y="329"/>
                        <a:pt x="11" y="330"/>
                        <a:pt x="10" y="329"/>
                      </a:cubicBezTo>
                      <a:cubicBezTo>
                        <a:pt x="10" y="327"/>
                        <a:pt x="11" y="329"/>
                        <a:pt x="14" y="329"/>
                      </a:cubicBezTo>
                      <a:cubicBezTo>
                        <a:pt x="16" y="329"/>
                        <a:pt x="17" y="329"/>
                        <a:pt x="19" y="330"/>
                      </a:cubicBezTo>
                      <a:cubicBezTo>
                        <a:pt x="22" y="332"/>
                        <a:pt x="17" y="327"/>
                        <a:pt x="19" y="327"/>
                      </a:cubicBezTo>
                      <a:cubicBezTo>
                        <a:pt x="20" y="327"/>
                        <a:pt x="17" y="324"/>
                        <a:pt x="17" y="326"/>
                      </a:cubicBezTo>
                      <a:cubicBezTo>
                        <a:pt x="17" y="327"/>
                        <a:pt x="16" y="324"/>
                        <a:pt x="13" y="326"/>
                      </a:cubicBezTo>
                      <a:cubicBezTo>
                        <a:pt x="10" y="326"/>
                        <a:pt x="10" y="326"/>
                        <a:pt x="10" y="324"/>
                      </a:cubicBezTo>
                      <a:cubicBezTo>
                        <a:pt x="11" y="322"/>
                        <a:pt x="11" y="324"/>
                        <a:pt x="13" y="324"/>
                      </a:cubicBezTo>
                      <a:cubicBezTo>
                        <a:pt x="14" y="324"/>
                        <a:pt x="10" y="322"/>
                        <a:pt x="11" y="321"/>
                      </a:cubicBezTo>
                      <a:cubicBezTo>
                        <a:pt x="13" y="318"/>
                        <a:pt x="16" y="319"/>
                        <a:pt x="16" y="318"/>
                      </a:cubicBezTo>
                      <a:cubicBezTo>
                        <a:pt x="16" y="315"/>
                        <a:pt x="14" y="316"/>
                        <a:pt x="14" y="315"/>
                      </a:cubicBezTo>
                      <a:cubicBezTo>
                        <a:pt x="13" y="313"/>
                        <a:pt x="11" y="313"/>
                        <a:pt x="11" y="315"/>
                      </a:cubicBezTo>
                      <a:cubicBezTo>
                        <a:pt x="11" y="316"/>
                        <a:pt x="8" y="315"/>
                        <a:pt x="6" y="313"/>
                      </a:cubicBezTo>
                      <a:cubicBezTo>
                        <a:pt x="6" y="310"/>
                        <a:pt x="3" y="312"/>
                        <a:pt x="3" y="313"/>
                      </a:cubicBezTo>
                      <a:cubicBezTo>
                        <a:pt x="3" y="316"/>
                        <a:pt x="3" y="316"/>
                        <a:pt x="2" y="315"/>
                      </a:cubicBezTo>
                      <a:cubicBezTo>
                        <a:pt x="0" y="312"/>
                        <a:pt x="3" y="310"/>
                        <a:pt x="6" y="307"/>
                      </a:cubicBezTo>
                      <a:cubicBezTo>
                        <a:pt x="11" y="305"/>
                        <a:pt x="8" y="302"/>
                        <a:pt x="11" y="304"/>
                      </a:cubicBezTo>
                      <a:cubicBezTo>
                        <a:pt x="13" y="304"/>
                        <a:pt x="10" y="302"/>
                        <a:pt x="13" y="302"/>
                      </a:cubicBezTo>
                      <a:cubicBezTo>
                        <a:pt x="16" y="302"/>
                        <a:pt x="13" y="305"/>
                        <a:pt x="16" y="307"/>
                      </a:cubicBezTo>
                      <a:cubicBezTo>
                        <a:pt x="19" y="308"/>
                        <a:pt x="14" y="313"/>
                        <a:pt x="17" y="312"/>
                      </a:cubicBezTo>
                      <a:cubicBezTo>
                        <a:pt x="19" y="310"/>
                        <a:pt x="17" y="310"/>
                        <a:pt x="19" y="305"/>
                      </a:cubicBezTo>
                      <a:cubicBezTo>
                        <a:pt x="19" y="301"/>
                        <a:pt x="19" y="302"/>
                        <a:pt x="19" y="299"/>
                      </a:cubicBezTo>
                      <a:cubicBezTo>
                        <a:pt x="19" y="298"/>
                        <a:pt x="22" y="298"/>
                        <a:pt x="20" y="296"/>
                      </a:cubicBezTo>
                      <a:cubicBezTo>
                        <a:pt x="20" y="294"/>
                        <a:pt x="19" y="294"/>
                        <a:pt x="22" y="293"/>
                      </a:cubicBezTo>
                      <a:cubicBezTo>
                        <a:pt x="23" y="293"/>
                        <a:pt x="25" y="291"/>
                        <a:pt x="25" y="290"/>
                      </a:cubicBezTo>
                      <a:cubicBezTo>
                        <a:pt x="26" y="288"/>
                        <a:pt x="26" y="285"/>
                        <a:pt x="23" y="285"/>
                      </a:cubicBezTo>
                      <a:cubicBezTo>
                        <a:pt x="22" y="285"/>
                        <a:pt x="20" y="284"/>
                        <a:pt x="22" y="284"/>
                      </a:cubicBezTo>
                      <a:cubicBezTo>
                        <a:pt x="23" y="282"/>
                        <a:pt x="23" y="279"/>
                        <a:pt x="22" y="276"/>
                      </a:cubicBezTo>
                      <a:cubicBezTo>
                        <a:pt x="22" y="273"/>
                        <a:pt x="26" y="273"/>
                        <a:pt x="25" y="268"/>
                      </a:cubicBezTo>
                      <a:cubicBezTo>
                        <a:pt x="23" y="265"/>
                        <a:pt x="25" y="266"/>
                        <a:pt x="25" y="263"/>
                      </a:cubicBezTo>
                      <a:cubicBezTo>
                        <a:pt x="25" y="262"/>
                        <a:pt x="25" y="262"/>
                        <a:pt x="26" y="263"/>
                      </a:cubicBezTo>
                      <a:cubicBezTo>
                        <a:pt x="28" y="265"/>
                        <a:pt x="29" y="260"/>
                        <a:pt x="25" y="260"/>
                      </a:cubicBezTo>
                      <a:cubicBezTo>
                        <a:pt x="22" y="259"/>
                        <a:pt x="28" y="257"/>
                        <a:pt x="26" y="256"/>
                      </a:cubicBezTo>
                      <a:cubicBezTo>
                        <a:pt x="23" y="256"/>
                        <a:pt x="23" y="251"/>
                        <a:pt x="22" y="256"/>
                      </a:cubicBezTo>
                      <a:cubicBezTo>
                        <a:pt x="22" y="257"/>
                        <a:pt x="19" y="259"/>
                        <a:pt x="16" y="252"/>
                      </a:cubicBezTo>
                      <a:cubicBezTo>
                        <a:pt x="14" y="248"/>
                        <a:pt x="16" y="248"/>
                        <a:pt x="17" y="238"/>
                      </a:cubicBezTo>
                      <a:cubicBezTo>
                        <a:pt x="17" y="232"/>
                        <a:pt x="19" y="240"/>
                        <a:pt x="20" y="231"/>
                      </a:cubicBezTo>
                      <a:cubicBezTo>
                        <a:pt x="22" y="223"/>
                        <a:pt x="19" y="224"/>
                        <a:pt x="19" y="218"/>
                      </a:cubicBezTo>
                      <a:cubicBezTo>
                        <a:pt x="20" y="210"/>
                        <a:pt x="17" y="215"/>
                        <a:pt x="17" y="207"/>
                      </a:cubicBezTo>
                      <a:cubicBezTo>
                        <a:pt x="19" y="203"/>
                        <a:pt x="22" y="210"/>
                        <a:pt x="22" y="203"/>
                      </a:cubicBezTo>
                      <a:cubicBezTo>
                        <a:pt x="22" y="196"/>
                        <a:pt x="23" y="206"/>
                        <a:pt x="23" y="196"/>
                      </a:cubicBezTo>
                      <a:cubicBezTo>
                        <a:pt x="25" y="190"/>
                        <a:pt x="26" y="195"/>
                        <a:pt x="26" y="190"/>
                      </a:cubicBezTo>
                      <a:cubicBezTo>
                        <a:pt x="26" y="187"/>
                        <a:pt x="31" y="184"/>
                        <a:pt x="31" y="175"/>
                      </a:cubicBezTo>
                      <a:cubicBezTo>
                        <a:pt x="31" y="167"/>
                        <a:pt x="36" y="171"/>
                        <a:pt x="34" y="165"/>
                      </a:cubicBezTo>
                      <a:cubicBezTo>
                        <a:pt x="33" y="161"/>
                        <a:pt x="37" y="158"/>
                        <a:pt x="36" y="154"/>
                      </a:cubicBezTo>
                      <a:cubicBezTo>
                        <a:pt x="34" y="151"/>
                        <a:pt x="36" y="150"/>
                        <a:pt x="34" y="142"/>
                      </a:cubicBezTo>
                      <a:cubicBezTo>
                        <a:pt x="33" y="134"/>
                        <a:pt x="34" y="133"/>
                        <a:pt x="36" y="131"/>
                      </a:cubicBezTo>
                      <a:cubicBezTo>
                        <a:pt x="37" y="129"/>
                        <a:pt x="37" y="125"/>
                        <a:pt x="36" y="120"/>
                      </a:cubicBezTo>
                      <a:cubicBezTo>
                        <a:pt x="33" y="116"/>
                        <a:pt x="37" y="117"/>
                        <a:pt x="39" y="111"/>
                      </a:cubicBezTo>
                      <a:cubicBezTo>
                        <a:pt x="39" y="103"/>
                        <a:pt x="40" y="106"/>
                        <a:pt x="40" y="101"/>
                      </a:cubicBezTo>
                      <a:cubicBezTo>
                        <a:pt x="39" y="98"/>
                        <a:pt x="43" y="91"/>
                        <a:pt x="42" y="88"/>
                      </a:cubicBezTo>
                      <a:cubicBezTo>
                        <a:pt x="40" y="84"/>
                        <a:pt x="45" y="83"/>
                        <a:pt x="43" y="77"/>
                      </a:cubicBezTo>
                      <a:cubicBezTo>
                        <a:pt x="40" y="69"/>
                        <a:pt x="45" y="63"/>
                        <a:pt x="43" y="63"/>
                      </a:cubicBezTo>
                      <a:cubicBezTo>
                        <a:pt x="40" y="61"/>
                        <a:pt x="43" y="58"/>
                        <a:pt x="43" y="58"/>
                      </a:cubicBezTo>
                      <a:cubicBezTo>
                        <a:pt x="45" y="58"/>
                        <a:pt x="45" y="56"/>
                        <a:pt x="46" y="47"/>
                      </a:cubicBezTo>
                      <a:cubicBezTo>
                        <a:pt x="48" y="38"/>
                        <a:pt x="45" y="36"/>
                        <a:pt x="46" y="30"/>
                      </a:cubicBezTo>
                      <a:cubicBezTo>
                        <a:pt x="46" y="24"/>
                        <a:pt x="45" y="24"/>
                        <a:pt x="45" y="19"/>
                      </a:cubicBezTo>
                      <a:cubicBezTo>
                        <a:pt x="45" y="16"/>
                        <a:pt x="43" y="21"/>
                        <a:pt x="43" y="10"/>
                      </a:cubicBezTo>
                      <a:cubicBezTo>
                        <a:pt x="53" y="7"/>
                        <a:pt x="46" y="4"/>
                        <a:pt x="48" y="4"/>
                      </a:cubicBezTo>
                      <a:cubicBezTo>
                        <a:pt x="51" y="4"/>
                        <a:pt x="51" y="0"/>
                        <a:pt x="51" y="0"/>
                      </a:cubicBezTo>
                      <a:close/>
                      <a:moveTo>
                        <a:pt x="59" y="411"/>
                      </a:moveTo>
                      <a:cubicBezTo>
                        <a:pt x="59" y="383"/>
                        <a:pt x="59" y="383"/>
                        <a:pt x="59" y="383"/>
                      </a:cubicBezTo>
                      <a:moveTo>
                        <a:pt x="59" y="411"/>
                      </a:moveTo>
                      <a:cubicBezTo>
                        <a:pt x="59" y="383"/>
                        <a:pt x="59" y="383"/>
                        <a:pt x="59" y="383"/>
                      </a:cubicBezTo>
                      <a:cubicBezTo>
                        <a:pt x="57" y="382"/>
                        <a:pt x="56" y="385"/>
                        <a:pt x="54" y="385"/>
                      </a:cubicBezTo>
                      <a:cubicBezTo>
                        <a:pt x="53" y="385"/>
                        <a:pt x="53" y="382"/>
                        <a:pt x="51" y="382"/>
                      </a:cubicBezTo>
                      <a:cubicBezTo>
                        <a:pt x="49" y="382"/>
                        <a:pt x="49" y="385"/>
                        <a:pt x="48" y="386"/>
                      </a:cubicBezTo>
                      <a:cubicBezTo>
                        <a:pt x="46" y="386"/>
                        <a:pt x="45" y="385"/>
                        <a:pt x="45" y="385"/>
                      </a:cubicBezTo>
                      <a:cubicBezTo>
                        <a:pt x="43" y="385"/>
                        <a:pt x="45" y="385"/>
                        <a:pt x="45" y="386"/>
                      </a:cubicBezTo>
                      <a:cubicBezTo>
                        <a:pt x="45" y="388"/>
                        <a:pt x="46" y="386"/>
                        <a:pt x="46" y="388"/>
                      </a:cubicBezTo>
                      <a:cubicBezTo>
                        <a:pt x="45" y="389"/>
                        <a:pt x="45" y="389"/>
                        <a:pt x="45" y="388"/>
                      </a:cubicBezTo>
                      <a:cubicBezTo>
                        <a:pt x="43" y="386"/>
                        <a:pt x="43" y="389"/>
                        <a:pt x="45" y="393"/>
                      </a:cubicBezTo>
                      <a:cubicBezTo>
                        <a:pt x="45" y="396"/>
                        <a:pt x="51" y="391"/>
                        <a:pt x="53" y="393"/>
                      </a:cubicBezTo>
                      <a:cubicBezTo>
                        <a:pt x="54" y="396"/>
                        <a:pt x="45" y="396"/>
                        <a:pt x="46" y="399"/>
                      </a:cubicBezTo>
                      <a:cubicBezTo>
                        <a:pt x="46" y="403"/>
                        <a:pt x="56" y="405"/>
                        <a:pt x="56" y="406"/>
                      </a:cubicBezTo>
                      <a:cubicBezTo>
                        <a:pt x="49" y="405"/>
                        <a:pt x="51" y="403"/>
                        <a:pt x="51" y="405"/>
                      </a:cubicBezTo>
                      <a:cubicBezTo>
                        <a:pt x="49" y="406"/>
                        <a:pt x="48" y="403"/>
                        <a:pt x="46" y="403"/>
                      </a:cubicBezTo>
                      <a:cubicBezTo>
                        <a:pt x="45" y="405"/>
                        <a:pt x="48" y="406"/>
                        <a:pt x="45" y="405"/>
                      </a:cubicBezTo>
                      <a:cubicBezTo>
                        <a:pt x="42" y="402"/>
                        <a:pt x="39" y="400"/>
                        <a:pt x="40" y="402"/>
                      </a:cubicBezTo>
                      <a:cubicBezTo>
                        <a:pt x="40" y="405"/>
                        <a:pt x="45" y="403"/>
                        <a:pt x="42" y="405"/>
                      </a:cubicBezTo>
                      <a:cubicBezTo>
                        <a:pt x="39" y="405"/>
                        <a:pt x="40" y="406"/>
                        <a:pt x="39" y="406"/>
                      </a:cubicBezTo>
                      <a:cubicBezTo>
                        <a:pt x="36" y="405"/>
                        <a:pt x="36" y="405"/>
                        <a:pt x="36" y="405"/>
                      </a:cubicBezTo>
                      <a:cubicBezTo>
                        <a:pt x="36" y="406"/>
                        <a:pt x="34" y="405"/>
                        <a:pt x="33" y="405"/>
                      </a:cubicBezTo>
                      <a:cubicBezTo>
                        <a:pt x="31" y="405"/>
                        <a:pt x="34" y="406"/>
                        <a:pt x="34" y="406"/>
                      </a:cubicBezTo>
                      <a:cubicBezTo>
                        <a:pt x="33" y="408"/>
                        <a:pt x="31" y="405"/>
                        <a:pt x="31" y="406"/>
                      </a:cubicBezTo>
                      <a:cubicBezTo>
                        <a:pt x="31" y="408"/>
                        <a:pt x="31" y="408"/>
                        <a:pt x="31" y="408"/>
                      </a:cubicBezTo>
                      <a:cubicBezTo>
                        <a:pt x="33" y="410"/>
                        <a:pt x="34" y="408"/>
                        <a:pt x="36" y="408"/>
                      </a:cubicBezTo>
                      <a:cubicBezTo>
                        <a:pt x="36" y="410"/>
                        <a:pt x="36" y="406"/>
                        <a:pt x="37" y="406"/>
                      </a:cubicBezTo>
                      <a:cubicBezTo>
                        <a:pt x="37" y="406"/>
                        <a:pt x="36" y="408"/>
                        <a:pt x="37" y="408"/>
                      </a:cubicBezTo>
                      <a:cubicBezTo>
                        <a:pt x="37" y="410"/>
                        <a:pt x="40" y="406"/>
                        <a:pt x="39" y="408"/>
                      </a:cubicBezTo>
                      <a:cubicBezTo>
                        <a:pt x="39" y="411"/>
                        <a:pt x="39" y="410"/>
                        <a:pt x="40" y="410"/>
                      </a:cubicBezTo>
                      <a:cubicBezTo>
                        <a:pt x="40" y="410"/>
                        <a:pt x="40" y="411"/>
                        <a:pt x="42" y="410"/>
                      </a:cubicBezTo>
                      <a:cubicBezTo>
                        <a:pt x="43" y="410"/>
                        <a:pt x="45" y="411"/>
                        <a:pt x="45" y="411"/>
                      </a:cubicBezTo>
                      <a:cubicBezTo>
                        <a:pt x="46" y="410"/>
                        <a:pt x="46" y="411"/>
                        <a:pt x="48" y="411"/>
                      </a:cubicBezTo>
                      <a:cubicBezTo>
                        <a:pt x="48" y="410"/>
                        <a:pt x="49" y="411"/>
                        <a:pt x="49" y="410"/>
                      </a:cubicBezTo>
                      <a:cubicBezTo>
                        <a:pt x="49" y="408"/>
                        <a:pt x="49" y="411"/>
                        <a:pt x="51" y="411"/>
                      </a:cubicBezTo>
                      <a:cubicBezTo>
                        <a:pt x="56" y="411"/>
                        <a:pt x="57" y="413"/>
                        <a:pt x="57" y="411"/>
                      </a:cubicBezTo>
                      <a:cubicBezTo>
                        <a:pt x="57" y="410"/>
                        <a:pt x="57" y="411"/>
                        <a:pt x="59" y="411"/>
                      </a:cubicBezTo>
                      <a:close/>
                      <a:moveTo>
                        <a:pt x="20" y="291"/>
                      </a:moveTo>
                      <a:cubicBezTo>
                        <a:pt x="20" y="291"/>
                        <a:pt x="19" y="291"/>
                        <a:pt x="20" y="293"/>
                      </a:cubicBezTo>
                      <a:cubicBezTo>
                        <a:pt x="22" y="293"/>
                        <a:pt x="23" y="291"/>
                        <a:pt x="23" y="291"/>
                      </a:cubicBezTo>
                      <a:cubicBezTo>
                        <a:pt x="25" y="290"/>
                        <a:pt x="23" y="290"/>
                        <a:pt x="23" y="290"/>
                      </a:cubicBezTo>
                      <a:cubicBezTo>
                        <a:pt x="25" y="290"/>
                        <a:pt x="26" y="288"/>
                        <a:pt x="23" y="287"/>
                      </a:cubicBezTo>
                      <a:cubicBezTo>
                        <a:pt x="22" y="285"/>
                        <a:pt x="23" y="287"/>
                        <a:pt x="22" y="287"/>
                      </a:cubicBezTo>
                      <a:cubicBezTo>
                        <a:pt x="22" y="287"/>
                        <a:pt x="20" y="287"/>
                        <a:pt x="20" y="288"/>
                      </a:cubicBezTo>
                      <a:cubicBezTo>
                        <a:pt x="22" y="290"/>
                        <a:pt x="20" y="288"/>
                        <a:pt x="19" y="290"/>
                      </a:cubicBezTo>
                      <a:cubicBezTo>
                        <a:pt x="19" y="290"/>
                        <a:pt x="19" y="290"/>
                        <a:pt x="20" y="291"/>
                      </a:cubicBezTo>
                      <a:close/>
                      <a:moveTo>
                        <a:pt x="43" y="402"/>
                      </a:moveTo>
                      <a:cubicBezTo>
                        <a:pt x="42" y="400"/>
                        <a:pt x="42" y="400"/>
                        <a:pt x="43" y="400"/>
                      </a:cubicBezTo>
                      <a:cubicBezTo>
                        <a:pt x="45" y="402"/>
                        <a:pt x="45" y="402"/>
                        <a:pt x="43" y="400"/>
                      </a:cubicBezTo>
                      <a:cubicBezTo>
                        <a:pt x="43" y="399"/>
                        <a:pt x="43" y="397"/>
                        <a:pt x="43" y="396"/>
                      </a:cubicBezTo>
                      <a:cubicBezTo>
                        <a:pt x="43" y="394"/>
                        <a:pt x="42" y="396"/>
                        <a:pt x="42" y="397"/>
                      </a:cubicBezTo>
                      <a:cubicBezTo>
                        <a:pt x="42" y="399"/>
                        <a:pt x="40" y="397"/>
                        <a:pt x="40" y="399"/>
                      </a:cubicBezTo>
                      <a:cubicBezTo>
                        <a:pt x="40" y="400"/>
                        <a:pt x="42" y="402"/>
                        <a:pt x="45" y="403"/>
                      </a:cubicBezTo>
                      <a:cubicBezTo>
                        <a:pt x="46" y="405"/>
                        <a:pt x="45" y="403"/>
                        <a:pt x="43" y="402"/>
                      </a:cubicBezTo>
                      <a:close/>
                      <a:moveTo>
                        <a:pt x="39" y="402"/>
                      </a:moveTo>
                      <a:cubicBezTo>
                        <a:pt x="39" y="400"/>
                        <a:pt x="37" y="402"/>
                        <a:pt x="37" y="400"/>
                      </a:cubicBezTo>
                      <a:cubicBezTo>
                        <a:pt x="36" y="399"/>
                        <a:pt x="34" y="399"/>
                        <a:pt x="34" y="400"/>
                      </a:cubicBezTo>
                      <a:cubicBezTo>
                        <a:pt x="34" y="402"/>
                        <a:pt x="33" y="403"/>
                        <a:pt x="34" y="403"/>
                      </a:cubicBezTo>
                      <a:cubicBezTo>
                        <a:pt x="36" y="403"/>
                        <a:pt x="34" y="402"/>
                        <a:pt x="36" y="403"/>
                      </a:cubicBezTo>
                      <a:cubicBezTo>
                        <a:pt x="37" y="403"/>
                        <a:pt x="36" y="403"/>
                        <a:pt x="37" y="405"/>
                      </a:cubicBezTo>
                      <a:cubicBezTo>
                        <a:pt x="39" y="405"/>
                        <a:pt x="39" y="403"/>
                        <a:pt x="39" y="402"/>
                      </a:cubicBezTo>
                      <a:close/>
                      <a:moveTo>
                        <a:pt x="13" y="265"/>
                      </a:moveTo>
                      <a:cubicBezTo>
                        <a:pt x="13" y="266"/>
                        <a:pt x="14" y="266"/>
                        <a:pt x="13" y="271"/>
                      </a:cubicBezTo>
                      <a:cubicBezTo>
                        <a:pt x="11" y="276"/>
                        <a:pt x="13" y="274"/>
                        <a:pt x="16" y="276"/>
                      </a:cubicBezTo>
                      <a:cubicBezTo>
                        <a:pt x="20" y="276"/>
                        <a:pt x="16" y="273"/>
                        <a:pt x="17" y="273"/>
                      </a:cubicBezTo>
                      <a:cubicBezTo>
                        <a:pt x="20" y="273"/>
                        <a:pt x="17" y="270"/>
                        <a:pt x="19" y="270"/>
                      </a:cubicBezTo>
                      <a:cubicBezTo>
                        <a:pt x="20" y="270"/>
                        <a:pt x="20" y="270"/>
                        <a:pt x="17" y="266"/>
                      </a:cubicBezTo>
                      <a:cubicBezTo>
                        <a:pt x="16" y="265"/>
                        <a:pt x="19" y="266"/>
                        <a:pt x="17" y="265"/>
                      </a:cubicBezTo>
                      <a:cubicBezTo>
                        <a:pt x="17" y="263"/>
                        <a:pt x="17" y="263"/>
                        <a:pt x="19" y="263"/>
                      </a:cubicBezTo>
                      <a:cubicBezTo>
                        <a:pt x="22" y="263"/>
                        <a:pt x="20" y="262"/>
                        <a:pt x="19" y="260"/>
                      </a:cubicBezTo>
                      <a:cubicBezTo>
                        <a:pt x="19" y="259"/>
                        <a:pt x="19" y="257"/>
                        <a:pt x="17" y="259"/>
                      </a:cubicBezTo>
                      <a:cubicBezTo>
                        <a:pt x="14" y="259"/>
                        <a:pt x="17" y="257"/>
                        <a:pt x="16" y="257"/>
                      </a:cubicBezTo>
                      <a:cubicBezTo>
                        <a:pt x="14" y="257"/>
                        <a:pt x="14" y="257"/>
                        <a:pt x="14" y="259"/>
                      </a:cubicBezTo>
                      <a:cubicBezTo>
                        <a:pt x="16" y="262"/>
                        <a:pt x="14" y="262"/>
                        <a:pt x="13" y="265"/>
                      </a:cubicBezTo>
                      <a:close/>
                      <a:moveTo>
                        <a:pt x="22" y="281"/>
                      </a:moveTo>
                      <a:cubicBezTo>
                        <a:pt x="22" y="281"/>
                        <a:pt x="22" y="282"/>
                        <a:pt x="20" y="282"/>
                      </a:cubicBezTo>
                      <a:cubicBezTo>
                        <a:pt x="20" y="282"/>
                        <a:pt x="20" y="281"/>
                        <a:pt x="22" y="281"/>
                      </a:cubicBezTo>
                      <a:close/>
                      <a:moveTo>
                        <a:pt x="16" y="281"/>
                      </a:moveTo>
                      <a:cubicBezTo>
                        <a:pt x="17" y="281"/>
                        <a:pt x="17" y="281"/>
                        <a:pt x="17" y="281"/>
                      </a:cubicBezTo>
                      <a:cubicBezTo>
                        <a:pt x="16" y="279"/>
                        <a:pt x="16" y="281"/>
                        <a:pt x="14" y="281"/>
                      </a:cubicBezTo>
                      <a:cubicBezTo>
                        <a:pt x="14" y="279"/>
                        <a:pt x="13" y="281"/>
                        <a:pt x="14" y="281"/>
                      </a:cubicBezTo>
                      <a:cubicBezTo>
                        <a:pt x="16" y="282"/>
                        <a:pt x="16" y="282"/>
                        <a:pt x="16" y="281"/>
                      </a:cubicBezTo>
                      <a:close/>
                      <a:moveTo>
                        <a:pt x="16" y="296"/>
                      </a:moveTo>
                      <a:cubicBezTo>
                        <a:pt x="16" y="296"/>
                        <a:pt x="16" y="296"/>
                        <a:pt x="17" y="296"/>
                      </a:cubicBezTo>
                      <a:cubicBezTo>
                        <a:pt x="17" y="298"/>
                        <a:pt x="17" y="296"/>
                        <a:pt x="17" y="294"/>
                      </a:cubicBezTo>
                      <a:cubicBezTo>
                        <a:pt x="16" y="293"/>
                        <a:pt x="16" y="294"/>
                        <a:pt x="14" y="294"/>
                      </a:cubicBezTo>
                      <a:cubicBezTo>
                        <a:pt x="13" y="293"/>
                        <a:pt x="13" y="294"/>
                        <a:pt x="14" y="296"/>
                      </a:cubicBezTo>
                      <a:cubicBezTo>
                        <a:pt x="14" y="296"/>
                        <a:pt x="14" y="296"/>
                        <a:pt x="16" y="296"/>
                      </a:cubicBezTo>
                      <a:close/>
                      <a:moveTo>
                        <a:pt x="16" y="293"/>
                      </a:moveTo>
                      <a:cubicBezTo>
                        <a:pt x="16" y="293"/>
                        <a:pt x="16" y="293"/>
                        <a:pt x="14" y="291"/>
                      </a:cubicBezTo>
                      <a:cubicBezTo>
                        <a:pt x="13" y="291"/>
                        <a:pt x="13" y="293"/>
                        <a:pt x="13" y="293"/>
                      </a:cubicBezTo>
                      <a:cubicBezTo>
                        <a:pt x="11" y="294"/>
                        <a:pt x="13" y="293"/>
                        <a:pt x="16" y="293"/>
                      </a:cubicBezTo>
                      <a:close/>
                      <a:moveTo>
                        <a:pt x="14" y="290"/>
                      </a:moveTo>
                      <a:cubicBezTo>
                        <a:pt x="16" y="290"/>
                        <a:pt x="16" y="290"/>
                        <a:pt x="16" y="290"/>
                      </a:cubicBezTo>
                      <a:cubicBezTo>
                        <a:pt x="16" y="288"/>
                        <a:pt x="14" y="288"/>
                        <a:pt x="13" y="290"/>
                      </a:cubicBezTo>
                      <a:cubicBezTo>
                        <a:pt x="11" y="290"/>
                        <a:pt x="13" y="290"/>
                        <a:pt x="13" y="291"/>
                      </a:cubicBezTo>
                      <a:cubicBezTo>
                        <a:pt x="13" y="291"/>
                        <a:pt x="14" y="291"/>
                        <a:pt x="14" y="290"/>
                      </a:cubicBezTo>
                      <a:close/>
                      <a:moveTo>
                        <a:pt x="17" y="290"/>
                      </a:moveTo>
                      <a:cubicBezTo>
                        <a:pt x="19" y="290"/>
                        <a:pt x="19" y="288"/>
                        <a:pt x="17" y="288"/>
                      </a:cubicBezTo>
                      <a:cubicBezTo>
                        <a:pt x="16" y="288"/>
                        <a:pt x="17" y="288"/>
                        <a:pt x="17" y="290"/>
                      </a:cubicBezTo>
                      <a:cubicBezTo>
                        <a:pt x="17" y="290"/>
                        <a:pt x="17" y="290"/>
                        <a:pt x="17" y="290"/>
                      </a:cubicBezTo>
                      <a:close/>
                      <a:moveTo>
                        <a:pt x="19" y="301"/>
                      </a:moveTo>
                      <a:cubicBezTo>
                        <a:pt x="19" y="299"/>
                        <a:pt x="19" y="299"/>
                        <a:pt x="17" y="299"/>
                      </a:cubicBezTo>
                      <a:cubicBezTo>
                        <a:pt x="17" y="299"/>
                        <a:pt x="16" y="301"/>
                        <a:pt x="17" y="302"/>
                      </a:cubicBezTo>
                      <a:cubicBezTo>
                        <a:pt x="17" y="302"/>
                        <a:pt x="19" y="302"/>
                        <a:pt x="19" y="301"/>
                      </a:cubicBezTo>
                      <a:close/>
                      <a:moveTo>
                        <a:pt x="13" y="301"/>
                      </a:moveTo>
                      <a:cubicBezTo>
                        <a:pt x="14" y="301"/>
                        <a:pt x="13" y="299"/>
                        <a:pt x="13" y="299"/>
                      </a:cubicBezTo>
                      <a:cubicBezTo>
                        <a:pt x="11" y="298"/>
                        <a:pt x="11" y="299"/>
                        <a:pt x="11" y="301"/>
                      </a:cubicBezTo>
                      <a:cubicBezTo>
                        <a:pt x="13" y="301"/>
                        <a:pt x="11" y="302"/>
                        <a:pt x="13" y="302"/>
                      </a:cubicBezTo>
                      <a:cubicBezTo>
                        <a:pt x="13" y="301"/>
                        <a:pt x="13" y="301"/>
                        <a:pt x="13" y="301"/>
                      </a:cubicBezTo>
                      <a:close/>
                      <a:moveTo>
                        <a:pt x="14" y="301"/>
                      </a:moveTo>
                      <a:cubicBezTo>
                        <a:pt x="14" y="301"/>
                        <a:pt x="16" y="299"/>
                        <a:pt x="16" y="301"/>
                      </a:cubicBezTo>
                      <a:cubicBezTo>
                        <a:pt x="16" y="301"/>
                        <a:pt x="16" y="302"/>
                        <a:pt x="14" y="301"/>
                      </a:cubicBezTo>
                      <a:close/>
                      <a:moveTo>
                        <a:pt x="17" y="304"/>
                      </a:moveTo>
                      <a:cubicBezTo>
                        <a:pt x="17" y="304"/>
                        <a:pt x="17" y="304"/>
                        <a:pt x="17" y="302"/>
                      </a:cubicBezTo>
                      <a:cubicBezTo>
                        <a:pt x="17" y="302"/>
                        <a:pt x="16" y="302"/>
                        <a:pt x="16" y="304"/>
                      </a:cubicBezTo>
                      <a:cubicBezTo>
                        <a:pt x="16" y="305"/>
                        <a:pt x="16" y="305"/>
                        <a:pt x="17" y="304"/>
                      </a:cubicBezTo>
                      <a:close/>
                      <a:moveTo>
                        <a:pt x="6" y="305"/>
                      </a:moveTo>
                      <a:cubicBezTo>
                        <a:pt x="6" y="305"/>
                        <a:pt x="6" y="305"/>
                        <a:pt x="6" y="305"/>
                      </a:cubicBezTo>
                      <a:cubicBezTo>
                        <a:pt x="6" y="307"/>
                        <a:pt x="8" y="307"/>
                        <a:pt x="8" y="305"/>
                      </a:cubicBezTo>
                      <a:cubicBezTo>
                        <a:pt x="10" y="305"/>
                        <a:pt x="10" y="304"/>
                        <a:pt x="8" y="302"/>
                      </a:cubicBezTo>
                      <a:cubicBezTo>
                        <a:pt x="8" y="302"/>
                        <a:pt x="8" y="302"/>
                        <a:pt x="6" y="304"/>
                      </a:cubicBezTo>
                      <a:cubicBezTo>
                        <a:pt x="6" y="304"/>
                        <a:pt x="6" y="304"/>
                        <a:pt x="6" y="305"/>
                      </a:cubicBezTo>
                      <a:close/>
                      <a:moveTo>
                        <a:pt x="13" y="287"/>
                      </a:moveTo>
                      <a:cubicBezTo>
                        <a:pt x="13" y="287"/>
                        <a:pt x="13" y="287"/>
                        <a:pt x="11" y="287"/>
                      </a:cubicBezTo>
                      <a:cubicBezTo>
                        <a:pt x="11" y="288"/>
                        <a:pt x="11" y="288"/>
                        <a:pt x="11" y="288"/>
                      </a:cubicBezTo>
                      <a:cubicBezTo>
                        <a:pt x="13" y="288"/>
                        <a:pt x="13" y="287"/>
                        <a:pt x="13" y="287"/>
                      </a:cubicBezTo>
                      <a:close/>
                      <a:moveTo>
                        <a:pt x="14" y="288"/>
                      </a:moveTo>
                      <a:cubicBezTo>
                        <a:pt x="16" y="288"/>
                        <a:pt x="16" y="288"/>
                        <a:pt x="16" y="288"/>
                      </a:cubicBezTo>
                      <a:cubicBezTo>
                        <a:pt x="16" y="287"/>
                        <a:pt x="14" y="288"/>
                        <a:pt x="13" y="288"/>
                      </a:cubicBezTo>
                      <a:cubicBezTo>
                        <a:pt x="13" y="288"/>
                        <a:pt x="13" y="288"/>
                        <a:pt x="14" y="288"/>
                      </a:cubicBezTo>
                      <a:close/>
                      <a:moveTo>
                        <a:pt x="14" y="285"/>
                      </a:moveTo>
                      <a:cubicBezTo>
                        <a:pt x="14" y="284"/>
                        <a:pt x="14" y="284"/>
                        <a:pt x="16" y="284"/>
                      </a:cubicBezTo>
                      <a:cubicBezTo>
                        <a:pt x="16" y="285"/>
                        <a:pt x="14" y="287"/>
                        <a:pt x="14" y="285"/>
                      </a:cubicBezTo>
                      <a:close/>
                      <a:moveTo>
                        <a:pt x="19" y="284"/>
                      </a:moveTo>
                      <a:cubicBezTo>
                        <a:pt x="17" y="284"/>
                        <a:pt x="17" y="282"/>
                        <a:pt x="17" y="282"/>
                      </a:cubicBezTo>
                      <a:cubicBezTo>
                        <a:pt x="17" y="281"/>
                        <a:pt x="19" y="284"/>
                        <a:pt x="19" y="284"/>
                      </a:cubicBezTo>
                      <a:close/>
                      <a:moveTo>
                        <a:pt x="8" y="277"/>
                      </a:moveTo>
                      <a:cubicBezTo>
                        <a:pt x="8" y="277"/>
                        <a:pt x="10" y="276"/>
                        <a:pt x="10" y="277"/>
                      </a:cubicBezTo>
                      <a:cubicBezTo>
                        <a:pt x="11" y="277"/>
                        <a:pt x="8" y="279"/>
                        <a:pt x="8" y="277"/>
                      </a:cubicBezTo>
                      <a:close/>
                      <a:moveTo>
                        <a:pt x="10" y="302"/>
                      </a:moveTo>
                      <a:cubicBezTo>
                        <a:pt x="10" y="301"/>
                        <a:pt x="10" y="301"/>
                        <a:pt x="10" y="301"/>
                      </a:cubicBezTo>
                      <a:cubicBezTo>
                        <a:pt x="11" y="301"/>
                        <a:pt x="11" y="302"/>
                        <a:pt x="10" y="302"/>
                      </a:cubicBezTo>
                      <a:close/>
                      <a:moveTo>
                        <a:pt x="16" y="299"/>
                      </a:moveTo>
                      <a:cubicBezTo>
                        <a:pt x="16" y="299"/>
                        <a:pt x="14" y="298"/>
                        <a:pt x="14" y="299"/>
                      </a:cubicBezTo>
                      <a:cubicBezTo>
                        <a:pt x="14" y="299"/>
                        <a:pt x="14" y="299"/>
                        <a:pt x="16" y="299"/>
                      </a:cubicBezTo>
                      <a:cubicBezTo>
                        <a:pt x="16" y="299"/>
                        <a:pt x="17" y="299"/>
                        <a:pt x="16" y="299"/>
                      </a:cubicBezTo>
                      <a:close/>
                      <a:moveTo>
                        <a:pt x="17" y="293"/>
                      </a:moveTo>
                      <a:cubicBezTo>
                        <a:pt x="16" y="293"/>
                        <a:pt x="16" y="291"/>
                        <a:pt x="16" y="291"/>
                      </a:cubicBezTo>
                      <a:cubicBezTo>
                        <a:pt x="17" y="291"/>
                        <a:pt x="17" y="293"/>
                        <a:pt x="17" y="293"/>
                      </a:cubicBezTo>
                      <a:close/>
                      <a:moveTo>
                        <a:pt x="51" y="417"/>
                      </a:moveTo>
                      <a:cubicBezTo>
                        <a:pt x="53" y="417"/>
                        <a:pt x="53" y="419"/>
                        <a:pt x="54" y="419"/>
                      </a:cubicBezTo>
                      <a:cubicBezTo>
                        <a:pt x="56" y="419"/>
                        <a:pt x="54" y="419"/>
                        <a:pt x="53" y="417"/>
                      </a:cubicBezTo>
                      <a:cubicBezTo>
                        <a:pt x="51" y="416"/>
                        <a:pt x="53" y="416"/>
                        <a:pt x="54" y="416"/>
                      </a:cubicBezTo>
                      <a:cubicBezTo>
                        <a:pt x="56" y="416"/>
                        <a:pt x="57" y="416"/>
                        <a:pt x="56" y="416"/>
                      </a:cubicBezTo>
                      <a:cubicBezTo>
                        <a:pt x="56" y="417"/>
                        <a:pt x="56" y="417"/>
                        <a:pt x="56" y="419"/>
                      </a:cubicBezTo>
                      <a:cubicBezTo>
                        <a:pt x="57" y="421"/>
                        <a:pt x="57" y="417"/>
                        <a:pt x="59" y="419"/>
                      </a:cubicBezTo>
                      <a:cubicBezTo>
                        <a:pt x="59" y="421"/>
                        <a:pt x="60" y="419"/>
                        <a:pt x="60" y="421"/>
                      </a:cubicBezTo>
                      <a:cubicBezTo>
                        <a:pt x="62" y="422"/>
                        <a:pt x="62" y="421"/>
                        <a:pt x="62" y="422"/>
                      </a:cubicBezTo>
                      <a:cubicBezTo>
                        <a:pt x="63" y="424"/>
                        <a:pt x="63" y="421"/>
                        <a:pt x="63" y="421"/>
                      </a:cubicBezTo>
                      <a:cubicBezTo>
                        <a:pt x="62" y="419"/>
                        <a:pt x="63" y="419"/>
                        <a:pt x="60" y="417"/>
                      </a:cubicBezTo>
                      <a:cubicBezTo>
                        <a:pt x="57" y="416"/>
                        <a:pt x="62" y="417"/>
                        <a:pt x="60" y="416"/>
                      </a:cubicBezTo>
                      <a:cubicBezTo>
                        <a:pt x="60" y="416"/>
                        <a:pt x="60" y="416"/>
                        <a:pt x="59" y="416"/>
                      </a:cubicBezTo>
                      <a:cubicBezTo>
                        <a:pt x="57" y="414"/>
                        <a:pt x="57" y="414"/>
                        <a:pt x="59" y="414"/>
                      </a:cubicBezTo>
                      <a:cubicBezTo>
                        <a:pt x="60" y="414"/>
                        <a:pt x="60" y="413"/>
                        <a:pt x="60" y="413"/>
                      </a:cubicBezTo>
                      <a:cubicBezTo>
                        <a:pt x="59" y="411"/>
                        <a:pt x="56" y="413"/>
                        <a:pt x="54" y="413"/>
                      </a:cubicBezTo>
                      <a:cubicBezTo>
                        <a:pt x="53" y="413"/>
                        <a:pt x="51" y="413"/>
                        <a:pt x="48" y="414"/>
                      </a:cubicBezTo>
                      <a:cubicBezTo>
                        <a:pt x="46" y="414"/>
                        <a:pt x="48" y="414"/>
                        <a:pt x="49" y="416"/>
                      </a:cubicBezTo>
                      <a:cubicBezTo>
                        <a:pt x="51" y="417"/>
                        <a:pt x="46" y="416"/>
                        <a:pt x="51" y="417"/>
                      </a:cubicBezTo>
                      <a:close/>
                      <a:moveTo>
                        <a:pt x="51" y="413"/>
                      </a:moveTo>
                      <a:cubicBezTo>
                        <a:pt x="54" y="411"/>
                        <a:pt x="53" y="413"/>
                        <a:pt x="51" y="411"/>
                      </a:cubicBezTo>
                      <a:cubicBezTo>
                        <a:pt x="48" y="411"/>
                        <a:pt x="48" y="411"/>
                        <a:pt x="46" y="413"/>
                      </a:cubicBezTo>
                      <a:cubicBezTo>
                        <a:pt x="45" y="413"/>
                        <a:pt x="46" y="413"/>
                        <a:pt x="48" y="413"/>
                      </a:cubicBezTo>
                      <a:cubicBezTo>
                        <a:pt x="48" y="413"/>
                        <a:pt x="48" y="413"/>
                        <a:pt x="51" y="413"/>
                      </a:cubicBezTo>
                      <a:close/>
                      <a:moveTo>
                        <a:pt x="43" y="413"/>
                      </a:moveTo>
                      <a:cubicBezTo>
                        <a:pt x="43" y="413"/>
                        <a:pt x="42" y="413"/>
                        <a:pt x="43" y="413"/>
                      </a:cubicBezTo>
                      <a:cubicBezTo>
                        <a:pt x="46" y="413"/>
                        <a:pt x="45" y="411"/>
                        <a:pt x="43" y="411"/>
                      </a:cubicBezTo>
                      <a:cubicBezTo>
                        <a:pt x="42" y="411"/>
                        <a:pt x="42" y="413"/>
                        <a:pt x="40" y="413"/>
                      </a:cubicBezTo>
                      <a:cubicBezTo>
                        <a:pt x="39" y="413"/>
                        <a:pt x="39" y="413"/>
                        <a:pt x="39" y="413"/>
                      </a:cubicBezTo>
                      <a:cubicBezTo>
                        <a:pt x="39" y="414"/>
                        <a:pt x="40" y="414"/>
                        <a:pt x="42" y="414"/>
                      </a:cubicBezTo>
                      <a:cubicBezTo>
                        <a:pt x="43" y="414"/>
                        <a:pt x="42" y="416"/>
                        <a:pt x="43" y="416"/>
                      </a:cubicBezTo>
                      <a:cubicBezTo>
                        <a:pt x="45" y="414"/>
                        <a:pt x="45" y="413"/>
                        <a:pt x="43" y="413"/>
                      </a:cubicBezTo>
                      <a:close/>
                      <a:moveTo>
                        <a:pt x="39" y="411"/>
                      </a:moveTo>
                      <a:cubicBezTo>
                        <a:pt x="39" y="411"/>
                        <a:pt x="37" y="410"/>
                        <a:pt x="36" y="411"/>
                      </a:cubicBezTo>
                      <a:cubicBezTo>
                        <a:pt x="36" y="411"/>
                        <a:pt x="36" y="413"/>
                        <a:pt x="37" y="411"/>
                      </a:cubicBezTo>
                      <a:cubicBezTo>
                        <a:pt x="39" y="411"/>
                        <a:pt x="37" y="413"/>
                        <a:pt x="39" y="411"/>
                      </a:cubicBezTo>
                      <a:cubicBezTo>
                        <a:pt x="40" y="411"/>
                        <a:pt x="39" y="411"/>
                        <a:pt x="39" y="411"/>
                      </a:cubicBezTo>
                      <a:close/>
                      <a:moveTo>
                        <a:pt x="65" y="424"/>
                      </a:moveTo>
                      <a:cubicBezTo>
                        <a:pt x="63" y="422"/>
                        <a:pt x="66" y="422"/>
                        <a:pt x="66" y="422"/>
                      </a:cubicBezTo>
                      <a:cubicBezTo>
                        <a:pt x="68" y="424"/>
                        <a:pt x="65" y="424"/>
                        <a:pt x="65" y="424"/>
                      </a:cubicBezTo>
                      <a:close/>
                      <a:moveTo>
                        <a:pt x="68" y="421"/>
                      </a:moveTo>
                      <a:cubicBezTo>
                        <a:pt x="68" y="421"/>
                        <a:pt x="68" y="419"/>
                        <a:pt x="68" y="421"/>
                      </a:cubicBezTo>
                      <a:cubicBezTo>
                        <a:pt x="68" y="422"/>
                        <a:pt x="66" y="421"/>
                        <a:pt x="66" y="421"/>
                      </a:cubicBezTo>
                      <a:cubicBezTo>
                        <a:pt x="66" y="422"/>
                        <a:pt x="66" y="422"/>
                        <a:pt x="68" y="422"/>
                      </a:cubicBezTo>
                      <a:cubicBezTo>
                        <a:pt x="69" y="422"/>
                        <a:pt x="69" y="422"/>
                        <a:pt x="68" y="421"/>
                      </a:cubicBezTo>
                      <a:close/>
                      <a:moveTo>
                        <a:pt x="33" y="403"/>
                      </a:moveTo>
                      <a:cubicBezTo>
                        <a:pt x="33" y="402"/>
                        <a:pt x="34" y="402"/>
                        <a:pt x="34" y="402"/>
                      </a:cubicBezTo>
                      <a:cubicBezTo>
                        <a:pt x="33" y="400"/>
                        <a:pt x="34" y="399"/>
                        <a:pt x="33" y="399"/>
                      </a:cubicBezTo>
                      <a:cubicBezTo>
                        <a:pt x="31" y="399"/>
                        <a:pt x="31" y="399"/>
                        <a:pt x="31" y="399"/>
                      </a:cubicBezTo>
                      <a:cubicBezTo>
                        <a:pt x="31" y="400"/>
                        <a:pt x="29" y="399"/>
                        <a:pt x="29" y="399"/>
                      </a:cubicBezTo>
                      <a:cubicBezTo>
                        <a:pt x="28" y="400"/>
                        <a:pt x="29" y="400"/>
                        <a:pt x="29" y="402"/>
                      </a:cubicBezTo>
                      <a:cubicBezTo>
                        <a:pt x="31" y="402"/>
                        <a:pt x="33" y="402"/>
                        <a:pt x="31" y="403"/>
                      </a:cubicBezTo>
                      <a:cubicBezTo>
                        <a:pt x="31" y="405"/>
                        <a:pt x="33" y="405"/>
                        <a:pt x="33" y="403"/>
                      </a:cubicBezTo>
                      <a:cubicBezTo>
                        <a:pt x="33" y="403"/>
                        <a:pt x="33" y="403"/>
                        <a:pt x="33" y="403"/>
                      </a:cubicBezTo>
                      <a:close/>
                      <a:moveTo>
                        <a:pt x="22" y="377"/>
                      </a:moveTo>
                      <a:cubicBezTo>
                        <a:pt x="22" y="375"/>
                        <a:pt x="23" y="374"/>
                        <a:pt x="23" y="374"/>
                      </a:cubicBezTo>
                      <a:cubicBezTo>
                        <a:pt x="25" y="374"/>
                        <a:pt x="23" y="377"/>
                        <a:pt x="22" y="377"/>
                      </a:cubicBezTo>
                      <a:close/>
                      <a:moveTo>
                        <a:pt x="28" y="400"/>
                      </a:moveTo>
                      <a:cubicBezTo>
                        <a:pt x="28" y="402"/>
                        <a:pt x="28" y="402"/>
                        <a:pt x="28" y="400"/>
                      </a:cubicBezTo>
                      <a:cubicBezTo>
                        <a:pt x="28" y="399"/>
                        <a:pt x="31" y="399"/>
                        <a:pt x="29" y="397"/>
                      </a:cubicBezTo>
                      <a:cubicBezTo>
                        <a:pt x="29" y="397"/>
                        <a:pt x="28" y="397"/>
                        <a:pt x="28" y="396"/>
                      </a:cubicBezTo>
                      <a:cubicBezTo>
                        <a:pt x="28" y="396"/>
                        <a:pt x="26" y="394"/>
                        <a:pt x="25" y="396"/>
                      </a:cubicBezTo>
                      <a:cubicBezTo>
                        <a:pt x="25" y="396"/>
                        <a:pt x="25" y="394"/>
                        <a:pt x="25" y="396"/>
                      </a:cubicBezTo>
                      <a:cubicBezTo>
                        <a:pt x="23" y="396"/>
                        <a:pt x="25" y="394"/>
                        <a:pt x="23" y="393"/>
                      </a:cubicBezTo>
                      <a:cubicBezTo>
                        <a:pt x="22" y="393"/>
                        <a:pt x="23" y="394"/>
                        <a:pt x="20" y="394"/>
                      </a:cubicBezTo>
                      <a:cubicBezTo>
                        <a:pt x="19" y="393"/>
                        <a:pt x="22" y="396"/>
                        <a:pt x="20" y="396"/>
                      </a:cubicBezTo>
                      <a:cubicBezTo>
                        <a:pt x="19" y="396"/>
                        <a:pt x="19" y="394"/>
                        <a:pt x="19" y="396"/>
                      </a:cubicBezTo>
                      <a:cubicBezTo>
                        <a:pt x="17" y="397"/>
                        <a:pt x="19" y="396"/>
                        <a:pt x="19" y="397"/>
                      </a:cubicBezTo>
                      <a:cubicBezTo>
                        <a:pt x="19" y="399"/>
                        <a:pt x="20" y="396"/>
                        <a:pt x="20" y="397"/>
                      </a:cubicBezTo>
                      <a:cubicBezTo>
                        <a:pt x="22" y="399"/>
                        <a:pt x="20" y="400"/>
                        <a:pt x="22" y="400"/>
                      </a:cubicBezTo>
                      <a:cubicBezTo>
                        <a:pt x="23" y="402"/>
                        <a:pt x="22" y="397"/>
                        <a:pt x="23" y="399"/>
                      </a:cubicBezTo>
                      <a:cubicBezTo>
                        <a:pt x="23" y="400"/>
                        <a:pt x="25" y="397"/>
                        <a:pt x="25" y="399"/>
                      </a:cubicBezTo>
                      <a:cubicBezTo>
                        <a:pt x="25" y="402"/>
                        <a:pt x="22" y="402"/>
                        <a:pt x="23" y="402"/>
                      </a:cubicBezTo>
                      <a:cubicBezTo>
                        <a:pt x="25" y="402"/>
                        <a:pt x="25" y="400"/>
                        <a:pt x="26" y="402"/>
                      </a:cubicBezTo>
                      <a:cubicBezTo>
                        <a:pt x="26" y="402"/>
                        <a:pt x="26" y="400"/>
                        <a:pt x="28" y="400"/>
                      </a:cubicBezTo>
                      <a:close/>
                      <a:moveTo>
                        <a:pt x="29" y="403"/>
                      </a:moveTo>
                      <a:cubicBezTo>
                        <a:pt x="29" y="402"/>
                        <a:pt x="29" y="400"/>
                        <a:pt x="28" y="402"/>
                      </a:cubicBezTo>
                      <a:cubicBezTo>
                        <a:pt x="28" y="403"/>
                        <a:pt x="26" y="402"/>
                        <a:pt x="28" y="403"/>
                      </a:cubicBezTo>
                      <a:cubicBezTo>
                        <a:pt x="28" y="403"/>
                        <a:pt x="28" y="403"/>
                        <a:pt x="29" y="403"/>
                      </a:cubicBezTo>
                      <a:close/>
                      <a:moveTo>
                        <a:pt x="14" y="391"/>
                      </a:moveTo>
                      <a:cubicBezTo>
                        <a:pt x="16" y="391"/>
                        <a:pt x="14" y="393"/>
                        <a:pt x="13" y="393"/>
                      </a:cubicBezTo>
                      <a:cubicBezTo>
                        <a:pt x="13" y="391"/>
                        <a:pt x="14" y="391"/>
                        <a:pt x="14" y="391"/>
                      </a:cubicBezTo>
                      <a:close/>
                      <a:moveTo>
                        <a:pt x="17" y="383"/>
                      </a:moveTo>
                      <a:cubicBezTo>
                        <a:pt x="17" y="382"/>
                        <a:pt x="17" y="382"/>
                        <a:pt x="17" y="382"/>
                      </a:cubicBezTo>
                      <a:cubicBezTo>
                        <a:pt x="17" y="380"/>
                        <a:pt x="17" y="382"/>
                        <a:pt x="16" y="382"/>
                      </a:cubicBezTo>
                      <a:cubicBezTo>
                        <a:pt x="14" y="383"/>
                        <a:pt x="16" y="383"/>
                        <a:pt x="16" y="385"/>
                      </a:cubicBezTo>
                      <a:cubicBezTo>
                        <a:pt x="16" y="385"/>
                        <a:pt x="17" y="385"/>
                        <a:pt x="17" y="383"/>
                      </a:cubicBezTo>
                      <a:close/>
                      <a:moveTo>
                        <a:pt x="16" y="391"/>
                      </a:moveTo>
                      <a:cubicBezTo>
                        <a:pt x="17" y="391"/>
                        <a:pt x="17" y="389"/>
                        <a:pt x="19" y="391"/>
                      </a:cubicBezTo>
                      <a:cubicBezTo>
                        <a:pt x="19" y="391"/>
                        <a:pt x="17" y="391"/>
                        <a:pt x="19" y="393"/>
                      </a:cubicBezTo>
                      <a:cubicBezTo>
                        <a:pt x="19" y="393"/>
                        <a:pt x="19" y="391"/>
                        <a:pt x="20" y="393"/>
                      </a:cubicBezTo>
                      <a:cubicBezTo>
                        <a:pt x="22" y="393"/>
                        <a:pt x="22" y="393"/>
                        <a:pt x="22" y="391"/>
                      </a:cubicBezTo>
                      <a:cubicBezTo>
                        <a:pt x="20" y="391"/>
                        <a:pt x="20" y="389"/>
                        <a:pt x="19" y="389"/>
                      </a:cubicBezTo>
                      <a:cubicBezTo>
                        <a:pt x="19" y="389"/>
                        <a:pt x="19" y="388"/>
                        <a:pt x="17" y="389"/>
                      </a:cubicBezTo>
                      <a:cubicBezTo>
                        <a:pt x="17" y="389"/>
                        <a:pt x="17" y="388"/>
                        <a:pt x="16" y="388"/>
                      </a:cubicBezTo>
                      <a:cubicBezTo>
                        <a:pt x="14" y="388"/>
                        <a:pt x="13" y="388"/>
                        <a:pt x="11" y="386"/>
                      </a:cubicBezTo>
                      <a:cubicBezTo>
                        <a:pt x="10" y="385"/>
                        <a:pt x="8" y="385"/>
                        <a:pt x="10" y="386"/>
                      </a:cubicBezTo>
                      <a:cubicBezTo>
                        <a:pt x="11" y="386"/>
                        <a:pt x="10" y="386"/>
                        <a:pt x="11" y="388"/>
                      </a:cubicBezTo>
                      <a:cubicBezTo>
                        <a:pt x="13" y="388"/>
                        <a:pt x="11" y="389"/>
                        <a:pt x="14" y="389"/>
                      </a:cubicBezTo>
                      <a:cubicBezTo>
                        <a:pt x="14" y="389"/>
                        <a:pt x="16" y="389"/>
                        <a:pt x="16" y="391"/>
                      </a:cubicBezTo>
                      <a:close/>
                      <a:moveTo>
                        <a:pt x="14" y="371"/>
                      </a:moveTo>
                      <a:cubicBezTo>
                        <a:pt x="14" y="369"/>
                        <a:pt x="14" y="371"/>
                        <a:pt x="14" y="372"/>
                      </a:cubicBezTo>
                      <a:cubicBezTo>
                        <a:pt x="13" y="372"/>
                        <a:pt x="14" y="374"/>
                        <a:pt x="16" y="374"/>
                      </a:cubicBezTo>
                      <a:cubicBezTo>
                        <a:pt x="16" y="372"/>
                        <a:pt x="16" y="371"/>
                        <a:pt x="14" y="371"/>
                      </a:cubicBezTo>
                      <a:close/>
                      <a:moveTo>
                        <a:pt x="8" y="375"/>
                      </a:moveTo>
                      <a:cubicBezTo>
                        <a:pt x="8" y="374"/>
                        <a:pt x="10" y="374"/>
                        <a:pt x="10" y="372"/>
                      </a:cubicBezTo>
                      <a:cubicBezTo>
                        <a:pt x="8" y="371"/>
                        <a:pt x="8" y="371"/>
                        <a:pt x="8" y="372"/>
                      </a:cubicBezTo>
                      <a:cubicBezTo>
                        <a:pt x="8" y="374"/>
                        <a:pt x="8" y="374"/>
                        <a:pt x="8" y="372"/>
                      </a:cubicBezTo>
                      <a:cubicBezTo>
                        <a:pt x="6" y="372"/>
                        <a:pt x="6" y="374"/>
                        <a:pt x="6" y="374"/>
                      </a:cubicBezTo>
                      <a:cubicBezTo>
                        <a:pt x="8" y="375"/>
                        <a:pt x="6" y="375"/>
                        <a:pt x="6" y="377"/>
                      </a:cubicBezTo>
                      <a:cubicBezTo>
                        <a:pt x="6" y="377"/>
                        <a:pt x="8" y="377"/>
                        <a:pt x="8" y="375"/>
                      </a:cubicBezTo>
                      <a:close/>
                      <a:moveTo>
                        <a:pt x="13" y="374"/>
                      </a:moveTo>
                      <a:cubicBezTo>
                        <a:pt x="11" y="372"/>
                        <a:pt x="11" y="372"/>
                        <a:pt x="11" y="372"/>
                      </a:cubicBezTo>
                      <a:cubicBezTo>
                        <a:pt x="13" y="374"/>
                        <a:pt x="11" y="374"/>
                        <a:pt x="13" y="375"/>
                      </a:cubicBezTo>
                      <a:cubicBezTo>
                        <a:pt x="14" y="375"/>
                        <a:pt x="14" y="374"/>
                        <a:pt x="13" y="374"/>
                      </a:cubicBezTo>
                      <a:close/>
                      <a:moveTo>
                        <a:pt x="16" y="377"/>
                      </a:moveTo>
                      <a:cubicBezTo>
                        <a:pt x="17" y="380"/>
                        <a:pt x="17" y="378"/>
                        <a:pt x="17" y="377"/>
                      </a:cubicBezTo>
                      <a:cubicBezTo>
                        <a:pt x="16" y="375"/>
                        <a:pt x="14" y="374"/>
                        <a:pt x="14" y="375"/>
                      </a:cubicBezTo>
                      <a:cubicBezTo>
                        <a:pt x="14" y="377"/>
                        <a:pt x="14" y="375"/>
                        <a:pt x="16" y="377"/>
                      </a:cubicBezTo>
                      <a:close/>
                      <a:moveTo>
                        <a:pt x="16" y="380"/>
                      </a:moveTo>
                      <a:cubicBezTo>
                        <a:pt x="16" y="380"/>
                        <a:pt x="16" y="378"/>
                        <a:pt x="14" y="377"/>
                      </a:cubicBezTo>
                      <a:cubicBezTo>
                        <a:pt x="13" y="377"/>
                        <a:pt x="11" y="377"/>
                        <a:pt x="13" y="377"/>
                      </a:cubicBezTo>
                      <a:cubicBezTo>
                        <a:pt x="13" y="378"/>
                        <a:pt x="13" y="377"/>
                        <a:pt x="13" y="378"/>
                      </a:cubicBezTo>
                      <a:cubicBezTo>
                        <a:pt x="14" y="378"/>
                        <a:pt x="13" y="378"/>
                        <a:pt x="14" y="380"/>
                      </a:cubicBezTo>
                      <a:cubicBezTo>
                        <a:pt x="14" y="382"/>
                        <a:pt x="14" y="380"/>
                        <a:pt x="16" y="380"/>
                      </a:cubicBezTo>
                      <a:close/>
                      <a:moveTo>
                        <a:pt x="10" y="375"/>
                      </a:moveTo>
                      <a:cubicBezTo>
                        <a:pt x="11" y="374"/>
                        <a:pt x="10" y="374"/>
                        <a:pt x="10" y="375"/>
                      </a:cubicBezTo>
                      <a:cubicBezTo>
                        <a:pt x="8" y="377"/>
                        <a:pt x="8" y="378"/>
                        <a:pt x="8" y="377"/>
                      </a:cubicBezTo>
                      <a:cubicBezTo>
                        <a:pt x="10" y="377"/>
                        <a:pt x="10" y="377"/>
                        <a:pt x="10" y="375"/>
                      </a:cubicBezTo>
                      <a:close/>
                      <a:moveTo>
                        <a:pt x="10" y="380"/>
                      </a:moveTo>
                      <a:cubicBezTo>
                        <a:pt x="10" y="380"/>
                        <a:pt x="11" y="378"/>
                        <a:pt x="10" y="378"/>
                      </a:cubicBezTo>
                      <a:cubicBezTo>
                        <a:pt x="8" y="378"/>
                        <a:pt x="8" y="378"/>
                        <a:pt x="8" y="378"/>
                      </a:cubicBezTo>
                      <a:cubicBezTo>
                        <a:pt x="8" y="378"/>
                        <a:pt x="8" y="378"/>
                        <a:pt x="10" y="380"/>
                      </a:cubicBezTo>
                      <a:close/>
                      <a:moveTo>
                        <a:pt x="6" y="369"/>
                      </a:moveTo>
                      <a:cubicBezTo>
                        <a:pt x="6" y="368"/>
                        <a:pt x="6" y="368"/>
                        <a:pt x="6" y="368"/>
                      </a:cubicBezTo>
                      <a:cubicBezTo>
                        <a:pt x="5" y="366"/>
                        <a:pt x="5" y="368"/>
                        <a:pt x="5" y="369"/>
                      </a:cubicBezTo>
                      <a:cubicBezTo>
                        <a:pt x="5" y="371"/>
                        <a:pt x="3" y="372"/>
                        <a:pt x="5" y="371"/>
                      </a:cubicBezTo>
                      <a:cubicBezTo>
                        <a:pt x="6" y="371"/>
                        <a:pt x="5" y="369"/>
                        <a:pt x="6" y="369"/>
                      </a:cubicBezTo>
                      <a:close/>
                      <a:moveTo>
                        <a:pt x="14" y="369"/>
                      </a:moveTo>
                      <a:cubicBezTo>
                        <a:pt x="13" y="369"/>
                        <a:pt x="13" y="368"/>
                        <a:pt x="13" y="368"/>
                      </a:cubicBezTo>
                      <a:cubicBezTo>
                        <a:pt x="14" y="368"/>
                        <a:pt x="14" y="369"/>
                        <a:pt x="14" y="369"/>
                      </a:cubicBezTo>
                      <a:close/>
                      <a:moveTo>
                        <a:pt x="14" y="368"/>
                      </a:moveTo>
                      <a:cubicBezTo>
                        <a:pt x="14" y="366"/>
                        <a:pt x="16" y="366"/>
                        <a:pt x="16" y="368"/>
                      </a:cubicBezTo>
                      <a:cubicBezTo>
                        <a:pt x="16" y="368"/>
                        <a:pt x="14" y="369"/>
                        <a:pt x="14" y="368"/>
                      </a:cubicBezTo>
                      <a:close/>
                      <a:moveTo>
                        <a:pt x="10" y="368"/>
                      </a:moveTo>
                      <a:cubicBezTo>
                        <a:pt x="10" y="369"/>
                        <a:pt x="11" y="369"/>
                        <a:pt x="11" y="368"/>
                      </a:cubicBezTo>
                      <a:cubicBezTo>
                        <a:pt x="10" y="368"/>
                        <a:pt x="11" y="366"/>
                        <a:pt x="10" y="366"/>
                      </a:cubicBezTo>
                      <a:cubicBezTo>
                        <a:pt x="8" y="366"/>
                        <a:pt x="8" y="368"/>
                        <a:pt x="8" y="368"/>
                      </a:cubicBezTo>
                      <a:cubicBezTo>
                        <a:pt x="6" y="369"/>
                        <a:pt x="6" y="369"/>
                        <a:pt x="8" y="369"/>
                      </a:cubicBezTo>
                      <a:cubicBezTo>
                        <a:pt x="10" y="369"/>
                        <a:pt x="10" y="368"/>
                        <a:pt x="10" y="368"/>
                      </a:cubicBezTo>
                      <a:close/>
                      <a:moveTo>
                        <a:pt x="13" y="366"/>
                      </a:moveTo>
                      <a:cubicBezTo>
                        <a:pt x="13" y="363"/>
                        <a:pt x="13" y="363"/>
                        <a:pt x="13" y="363"/>
                      </a:cubicBezTo>
                      <a:cubicBezTo>
                        <a:pt x="13" y="363"/>
                        <a:pt x="14" y="366"/>
                        <a:pt x="13" y="366"/>
                      </a:cubicBezTo>
                      <a:close/>
                      <a:moveTo>
                        <a:pt x="11" y="349"/>
                      </a:moveTo>
                      <a:cubicBezTo>
                        <a:pt x="13" y="349"/>
                        <a:pt x="11" y="347"/>
                        <a:pt x="11" y="347"/>
                      </a:cubicBezTo>
                      <a:cubicBezTo>
                        <a:pt x="11" y="349"/>
                        <a:pt x="10" y="347"/>
                        <a:pt x="11" y="347"/>
                      </a:cubicBezTo>
                      <a:cubicBezTo>
                        <a:pt x="11" y="346"/>
                        <a:pt x="11" y="344"/>
                        <a:pt x="11" y="341"/>
                      </a:cubicBezTo>
                      <a:cubicBezTo>
                        <a:pt x="11" y="338"/>
                        <a:pt x="11" y="336"/>
                        <a:pt x="11" y="336"/>
                      </a:cubicBezTo>
                      <a:cubicBezTo>
                        <a:pt x="10" y="336"/>
                        <a:pt x="10" y="336"/>
                        <a:pt x="8" y="336"/>
                      </a:cubicBezTo>
                      <a:cubicBezTo>
                        <a:pt x="6" y="338"/>
                        <a:pt x="6" y="338"/>
                        <a:pt x="6" y="338"/>
                      </a:cubicBezTo>
                      <a:cubicBezTo>
                        <a:pt x="8" y="340"/>
                        <a:pt x="6" y="340"/>
                        <a:pt x="8" y="340"/>
                      </a:cubicBezTo>
                      <a:cubicBezTo>
                        <a:pt x="8" y="341"/>
                        <a:pt x="8" y="343"/>
                        <a:pt x="8" y="344"/>
                      </a:cubicBezTo>
                      <a:cubicBezTo>
                        <a:pt x="6" y="343"/>
                        <a:pt x="6" y="343"/>
                        <a:pt x="6" y="343"/>
                      </a:cubicBezTo>
                      <a:cubicBezTo>
                        <a:pt x="5" y="344"/>
                        <a:pt x="5" y="343"/>
                        <a:pt x="5" y="343"/>
                      </a:cubicBezTo>
                      <a:cubicBezTo>
                        <a:pt x="3" y="344"/>
                        <a:pt x="3" y="344"/>
                        <a:pt x="5" y="346"/>
                      </a:cubicBezTo>
                      <a:cubicBezTo>
                        <a:pt x="5" y="347"/>
                        <a:pt x="5" y="349"/>
                        <a:pt x="6" y="351"/>
                      </a:cubicBezTo>
                      <a:cubicBezTo>
                        <a:pt x="8" y="352"/>
                        <a:pt x="8" y="349"/>
                        <a:pt x="6" y="347"/>
                      </a:cubicBezTo>
                      <a:cubicBezTo>
                        <a:pt x="6" y="346"/>
                        <a:pt x="6" y="346"/>
                        <a:pt x="8" y="347"/>
                      </a:cubicBezTo>
                      <a:cubicBezTo>
                        <a:pt x="10" y="347"/>
                        <a:pt x="8" y="347"/>
                        <a:pt x="8" y="349"/>
                      </a:cubicBezTo>
                      <a:cubicBezTo>
                        <a:pt x="8" y="351"/>
                        <a:pt x="8" y="349"/>
                        <a:pt x="8" y="351"/>
                      </a:cubicBezTo>
                      <a:cubicBezTo>
                        <a:pt x="8" y="352"/>
                        <a:pt x="8" y="352"/>
                        <a:pt x="10" y="352"/>
                      </a:cubicBezTo>
                      <a:cubicBezTo>
                        <a:pt x="13" y="352"/>
                        <a:pt x="11" y="349"/>
                        <a:pt x="11" y="349"/>
                      </a:cubicBezTo>
                      <a:close/>
                      <a:moveTo>
                        <a:pt x="5" y="360"/>
                      </a:moveTo>
                      <a:cubicBezTo>
                        <a:pt x="6" y="358"/>
                        <a:pt x="6" y="358"/>
                        <a:pt x="5" y="358"/>
                      </a:cubicBezTo>
                      <a:cubicBezTo>
                        <a:pt x="2" y="357"/>
                        <a:pt x="5" y="358"/>
                        <a:pt x="3" y="360"/>
                      </a:cubicBezTo>
                      <a:cubicBezTo>
                        <a:pt x="3" y="360"/>
                        <a:pt x="2" y="361"/>
                        <a:pt x="3" y="361"/>
                      </a:cubicBezTo>
                      <a:cubicBezTo>
                        <a:pt x="5" y="361"/>
                        <a:pt x="5" y="360"/>
                        <a:pt x="5" y="360"/>
                      </a:cubicBezTo>
                      <a:close/>
                      <a:moveTo>
                        <a:pt x="13" y="361"/>
                      </a:moveTo>
                      <a:cubicBezTo>
                        <a:pt x="14" y="361"/>
                        <a:pt x="14" y="361"/>
                        <a:pt x="13" y="360"/>
                      </a:cubicBezTo>
                      <a:cubicBezTo>
                        <a:pt x="13" y="358"/>
                        <a:pt x="13" y="358"/>
                        <a:pt x="11" y="357"/>
                      </a:cubicBezTo>
                      <a:cubicBezTo>
                        <a:pt x="11" y="357"/>
                        <a:pt x="10" y="357"/>
                        <a:pt x="11" y="358"/>
                      </a:cubicBezTo>
                      <a:cubicBezTo>
                        <a:pt x="13" y="360"/>
                        <a:pt x="10" y="358"/>
                        <a:pt x="11" y="361"/>
                      </a:cubicBezTo>
                      <a:cubicBezTo>
                        <a:pt x="13" y="361"/>
                        <a:pt x="13" y="361"/>
                        <a:pt x="13" y="361"/>
                      </a:cubicBezTo>
                      <a:close/>
                      <a:moveTo>
                        <a:pt x="3" y="349"/>
                      </a:moveTo>
                      <a:cubicBezTo>
                        <a:pt x="5" y="349"/>
                        <a:pt x="3" y="351"/>
                        <a:pt x="5" y="351"/>
                      </a:cubicBezTo>
                      <a:cubicBezTo>
                        <a:pt x="5" y="351"/>
                        <a:pt x="5" y="351"/>
                        <a:pt x="5" y="349"/>
                      </a:cubicBezTo>
                      <a:cubicBezTo>
                        <a:pt x="5" y="347"/>
                        <a:pt x="5" y="347"/>
                        <a:pt x="3" y="347"/>
                      </a:cubicBezTo>
                      <a:cubicBezTo>
                        <a:pt x="2" y="347"/>
                        <a:pt x="2" y="347"/>
                        <a:pt x="2" y="351"/>
                      </a:cubicBezTo>
                      <a:cubicBezTo>
                        <a:pt x="2" y="351"/>
                        <a:pt x="3" y="351"/>
                        <a:pt x="3" y="349"/>
                      </a:cubicBezTo>
                      <a:close/>
                      <a:moveTo>
                        <a:pt x="5" y="357"/>
                      </a:moveTo>
                      <a:cubicBezTo>
                        <a:pt x="5" y="357"/>
                        <a:pt x="5" y="358"/>
                        <a:pt x="6" y="357"/>
                      </a:cubicBezTo>
                      <a:cubicBezTo>
                        <a:pt x="6" y="355"/>
                        <a:pt x="6" y="357"/>
                        <a:pt x="8" y="357"/>
                      </a:cubicBezTo>
                      <a:cubicBezTo>
                        <a:pt x="8" y="355"/>
                        <a:pt x="6" y="355"/>
                        <a:pt x="8" y="355"/>
                      </a:cubicBezTo>
                      <a:cubicBezTo>
                        <a:pt x="10" y="354"/>
                        <a:pt x="8" y="354"/>
                        <a:pt x="8" y="354"/>
                      </a:cubicBezTo>
                      <a:cubicBezTo>
                        <a:pt x="6" y="355"/>
                        <a:pt x="8" y="352"/>
                        <a:pt x="6" y="354"/>
                      </a:cubicBezTo>
                      <a:cubicBezTo>
                        <a:pt x="6" y="354"/>
                        <a:pt x="5" y="352"/>
                        <a:pt x="3" y="352"/>
                      </a:cubicBezTo>
                      <a:cubicBezTo>
                        <a:pt x="2" y="352"/>
                        <a:pt x="6" y="354"/>
                        <a:pt x="5" y="354"/>
                      </a:cubicBezTo>
                      <a:cubicBezTo>
                        <a:pt x="5" y="355"/>
                        <a:pt x="3" y="352"/>
                        <a:pt x="3" y="355"/>
                      </a:cubicBezTo>
                      <a:cubicBezTo>
                        <a:pt x="3" y="357"/>
                        <a:pt x="5" y="355"/>
                        <a:pt x="5" y="357"/>
                      </a:cubicBezTo>
                      <a:close/>
                      <a:moveTo>
                        <a:pt x="11" y="364"/>
                      </a:moveTo>
                      <a:cubicBezTo>
                        <a:pt x="11" y="364"/>
                        <a:pt x="13" y="363"/>
                        <a:pt x="11" y="363"/>
                      </a:cubicBezTo>
                      <a:cubicBezTo>
                        <a:pt x="11" y="361"/>
                        <a:pt x="10" y="360"/>
                        <a:pt x="10" y="361"/>
                      </a:cubicBezTo>
                      <a:cubicBezTo>
                        <a:pt x="10" y="363"/>
                        <a:pt x="11" y="363"/>
                        <a:pt x="10" y="363"/>
                      </a:cubicBezTo>
                      <a:cubicBezTo>
                        <a:pt x="6" y="363"/>
                        <a:pt x="6" y="363"/>
                        <a:pt x="8" y="363"/>
                      </a:cubicBezTo>
                      <a:cubicBezTo>
                        <a:pt x="10" y="364"/>
                        <a:pt x="8" y="364"/>
                        <a:pt x="10" y="364"/>
                      </a:cubicBezTo>
                      <a:cubicBezTo>
                        <a:pt x="10" y="366"/>
                        <a:pt x="11" y="363"/>
                        <a:pt x="11" y="364"/>
                      </a:cubicBezTo>
                      <a:close/>
                      <a:moveTo>
                        <a:pt x="10" y="363"/>
                      </a:moveTo>
                      <a:cubicBezTo>
                        <a:pt x="8" y="361"/>
                        <a:pt x="6" y="361"/>
                        <a:pt x="8" y="360"/>
                      </a:cubicBezTo>
                      <a:cubicBezTo>
                        <a:pt x="10" y="363"/>
                        <a:pt x="10" y="363"/>
                        <a:pt x="10" y="363"/>
                      </a:cubicBezTo>
                      <a:close/>
                      <a:moveTo>
                        <a:pt x="11" y="366"/>
                      </a:moveTo>
                      <a:cubicBezTo>
                        <a:pt x="10" y="366"/>
                        <a:pt x="11" y="364"/>
                        <a:pt x="11" y="364"/>
                      </a:cubicBezTo>
                      <a:cubicBezTo>
                        <a:pt x="11" y="366"/>
                        <a:pt x="13" y="368"/>
                        <a:pt x="11" y="366"/>
                      </a:cubicBezTo>
                      <a:close/>
                      <a:moveTo>
                        <a:pt x="8" y="341"/>
                      </a:moveTo>
                      <a:cubicBezTo>
                        <a:pt x="8" y="341"/>
                        <a:pt x="5" y="340"/>
                        <a:pt x="5" y="341"/>
                      </a:cubicBezTo>
                      <a:cubicBezTo>
                        <a:pt x="5" y="343"/>
                        <a:pt x="6" y="341"/>
                        <a:pt x="6" y="343"/>
                      </a:cubicBezTo>
                      <a:cubicBezTo>
                        <a:pt x="8" y="343"/>
                        <a:pt x="8" y="343"/>
                        <a:pt x="8" y="341"/>
                      </a:cubicBezTo>
                      <a:close/>
                      <a:moveTo>
                        <a:pt x="11" y="335"/>
                      </a:moveTo>
                      <a:cubicBezTo>
                        <a:pt x="11" y="335"/>
                        <a:pt x="11" y="336"/>
                        <a:pt x="11" y="335"/>
                      </a:cubicBezTo>
                      <a:cubicBezTo>
                        <a:pt x="10" y="333"/>
                        <a:pt x="11" y="333"/>
                        <a:pt x="11" y="332"/>
                      </a:cubicBezTo>
                      <a:cubicBezTo>
                        <a:pt x="10" y="330"/>
                        <a:pt x="10" y="329"/>
                        <a:pt x="10" y="330"/>
                      </a:cubicBezTo>
                      <a:cubicBezTo>
                        <a:pt x="8" y="332"/>
                        <a:pt x="10" y="332"/>
                        <a:pt x="10" y="333"/>
                      </a:cubicBezTo>
                      <a:cubicBezTo>
                        <a:pt x="10" y="335"/>
                        <a:pt x="8" y="332"/>
                        <a:pt x="6" y="333"/>
                      </a:cubicBezTo>
                      <a:cubicBezTo>
                        <a:pt x="6" y="335"/>
                        <a:pt x="8" y="335"/>
                        <a:pt x="10" y="336"/>
                      </a:cubicBezTo>
                      <a:cubicBezTo>
                        <a:pt x="11" y="336"/>
                        <a:pt x="11" y="336"/>
                        <a:pt x="11" y="335"/>
                      </a:cubicBezTo>
                      <a:close/>
                      <a:moveTo>
                        <a:pt x="16" y="327"/>
                      </a:moveTo>
                      <a:cubicBezTo>
                        <a:pt x="16" y="329"/>
                        <a:pt x="16" y="327"/>
                        <a:pt x="17" y="327"/>
                      </a:cubicBezTo>
                      <a:cubicBezTo>
                        <a:pt x="17" y="327"/>
                        <a:pt x="16" y="327"/>
                        <a:pt x="14" y="326"/>
                      </a:cubicBezTo>
                      <a:cubicBezTo>
                        <a:pt x="14" y="326"/>
                        <a:pt x="11" y="326"/>
                        <a:pt x="11" y="327"/>
                      </a:cubicBezTo>
                      <a:cubicBezTo>
                        <a:pt x="11" y="329"/>
                        <a:pt x="14" y="327"/>
                        <a:pt x="16" y="327"/>
                      </a:cubicBezTo>
                      <a:close/>
                      <a:moveTo>
                        <a:pt x="8" y="333"/>
                      </a:moveTo>
                      <a:cubicBezTo>
                        <a:pt x="8" y="332"/>
                        <a:pt x="8" y="332"/>
                        <a:pt x="8" y="330"/>
                      </a:cubicBezTo>
                      <a:cubicBezTo>
                        <a:pt x="8" y="330"/>
                        <a:pt x="6" y="330"/>
                        <a:pt x="6" y="329"/>
                      </a:cubicBezTo>
                      <a:cubicBezTo>
                        <a:pt x="5" y="329"/>
                        <a:pt x="5" y="332"/>
                        <a:pt x="6" y="333"/>
                      </a:cubicBezTo>
                      <a:cubicBezTo>
                        <a:pt x="8" y="333"/>
                        <a:pt x="8" y="333"/>
                        <a:pt x="8" y="333"/>
                      </a:cubicBezTo>
                      <a:close/>
                      <a:moveTo>
                        <a:pt x="3" y="343"/>
                      </a:moveTo>
                      <a:cubicBezTo>
                        <a:pt x="3" y="341"/>
                        <a:pt x="5" y="343"/>
                        <a:pt x="3" y="341"/>
                      </a:cubicBezTo>
                      <a:cubicBezTo>
                        <a:pt x="3" y="340"/>
                        <a:pt x="3" y="341"/>
                        <a:pt x="3" y="341"/>
                      </a:cubicBezTo>
                      <a:cubicBezTo>
                        <a:pt x="2" y="341"/>
                        <a:pt x="2" y="343"/>
                        <a:pt x="2" y="343"/>
                      </a:cubicBezTo>
                      <a:cubicBezTo>
                        <a:pt x="3" y="344"/>
                        <a:pt x="3" y="344"/>
                        <a:pt x="3" y="343"/>
                      </a:cubicBezTo>
                      <a:close/>
                      <a:moveTo>
                        <a:pt x="8" y="326"/>
                      </a:moveTo>
                      <a:cubicBezTo>
                        <a:pt x="8" y="326"/>
                        <a:pt x="8" y="327"/>
                        <a:pt x="6" y="327"/>
                      </a:cubicBezTo>
                      <a:cubicBezTo>
                        <a:pt x="5" y="327"/>
                        <a:pt x="5" y="329"/>
                        <a:pt x="6" y="329"/>
                      </a:cubicBezTo>
                      <a:cubicBezTo>
                        <a:pt x="8" y="329"/>
                        <a:pt x="6" y="329"/>
                        <a:pt x="8" y="329"/>
                      </a:cubicBezTo>
                      <a:cubicBezTo>
                        <a:pt x="8" y="329"/>
                        <a:pt x="10" y="326"/>
                        <a:pt x="8" y="326"/>
                      </a:cubicBezTo>
                      <a:close/>
                      <a:moveTo>
                        <a:pt x="6" y="335"/>
                      </a:moveTo>
                      <a:cubicBezTo>
                        <a:pt x="6" y="333"/>
                        <a:pt x="5" y="332"/>
                        <a:pt x="5" y="330"/>
                      </a:cubicBezTo>
                      <a:cubicBezTo>
                        <a:pt x="3" y="329"/>
                        <a:pt x="3" y="329"/>
                        <a:pt x="3" y="329"/>
                      </a:cubicBezTo>
                      <a:cubicBezTo>
                        <a:pt x="2" y="330"/>
                        <a:pt x="3" y="330"/>
                        <a:pt x="3" y="332"/>
                      </a:cubicBezTo>
                      <a:cubicBezTo>
                        <a:pt x="2" y="332"/>
                        <a:pt x="2" y="333"/>
                        <a:pt x="3" y="333"/>
                      </a:cubicBezTo>
                      <a:cubicBezTo>
                        <a:pt x="5" y="332"/>
                        <a:pt x="5" y="333"/>
                        <a:pt x="5" y="335"/>
                      </a:cubicBezTo>
                      <a:cubicBezTo>
                        <a:pt x="5" y="336"/>
                        <a:pt x="5" y="336"/>
                        <a:pt x="5" y="336"/>
                      </a:cubicBezTo>
                      <a:cubicBezTo>
                        <a:pt x="6" y="335"/>
                        <a:pt x="6" y="335"/>
                        <a:pt x="6" y="335"/>
                      </a:cubicBezTo>
                      <a:close/>
                      <a:moveTo>
                        <a:pt x="3" y="336"/>
                      </a:moveTo>
                      <a:cubicBezTo>
                        <a:pt x="5" y="335"/>
                        <a:pt x="3" y="333"/>
                        <a:pt x="3" y="333"/>
                      </a:cubicBezTo>
                      <a:cubicBezTo>
                        <a:pt x="2" y="335"/>
                        <a:pt x="2" y="333"/>
                        <a:pt x="2" y="335"/>
                      </a:cubicBezTo>
                      <a:cubicBezTo>
                        <a:pt x="2" y="336"/>
                        <a:pt x="2" y="336"/>
                        <a:pt x="3" y="336"/>
                      </a:cubicBezTo>
                      <a:close/>
                      <a:moveTo>
                        <a:pt x="3" y="340"/>
                      </a:moveTo>
                      <a:cubicBezTo>
                        <a:pt x="5" y="340"/>
                        <a:pt x="5" y="341"/>
                        <a:pt x="5" y="340"/>
                      </a:cubicBezTo>
                      <a:cubicBezTo>
                        <a:pt x="5" y="340"/>
                        <a:pt x="5" y="338"/>
                        <a:pt x="3" y="338"/>
                      </a:cubicBezTo>
                      <a:cubicBezTo>
                        <a:pt x="3" y="338"/>
                        <a:pt x="0" y="338"/>
                        <a:pt x="2" y="340"/>
                      </a:cubicBezTo>
                      <a:cubicBezTo>
                        <a:pt x="3" y="340"/>
                        <a:pt x="3" y="340"/>
                        <a:pt x="3" y="340"/>
                      </a:cubicBezTo>
                      <a:close/>
                      <a:moveTo>
                        <a:pt x="5" y="326"/>
                      </a:moveTo>
                      <a:cubicBezTo>
                        <a:pt x="5" y="326"/>
                        <a:pt x="6" y="324"/>
                        <a:pt x="6" y="326"/>
                      </a:cubicBezTo>
                      <a:cubicBezTo>
                        <a:pt x="6" y="326"/>
                        <a:pt x="5" y="327"/>
                        <a:pt x="5" y="326"/>
                      </a:cubicBezTo>
                      <a:close/>
                      <a:moveTo>
                        <a:pt x="13" y="318"/>
                      </a:moveTo>
                      <a:cubicBezTo>
                        <a:pt x="13" y="316"/>
                        <a:pt x="16" y="316"/>
                        <a:pt x="14" y="318"/>
                      </a:cubicBezTo>
                      <a:cubicBezTo>
                        <a:pt x="13" y="318"/>
                        <a:pt x="13" y="318"/>
                        <a:pt x="13" y="318"/>
                      </a:cubicBezTo>
                      <a:close/>
                      <a:moveTo>
                        <a:pt x="3" y="336"/>
                      </a:moveTo>
                      <a:cubicBezTo>
                        <a:pt x="5" y="336"/>
                        <a:pt x="5" y="336"/>
                        <a:pt x="3" y="336"/>
                      </a:cubicBezTo>
                      <a:cubicBezTo>
                        <a:pt x="2" y="336"/>
                        <a:pt x="2" y="336"/>
                        <a:pt x="2" y="338"/>
                      </a:cubicBezTo>
                      <a:cubicBezTo>
                        <a:pt x="2" y="338"/>
                        <a:pt x="2" y="338"/>
                        <a:pt x="3" y="336"/>
                      </a:cubicBezTo>
                      <a:close/>
                      <a:moveTo>
                        <a:pt x="6" y="340"/>
                      </a:moveTo>
                      <a:cubicBezTo>
                        <a:pt x="6" y="340"/>
                        <a:pt x="6" y="338"/>
                        <a:pt x="5" y="338"/>
                      </a:cubicBezTo>
                      <a:cubicBezTo>
                        <a:pt x="5" y="338"/>
                        <a:pt x="5" y="338"/>
                        <a:pt x="5" y="340"/>
                      </a:cubicBezTo>
                      <a:cubicBezTo>
                        <a:pt x="5" y="340"/>
                        <a:pt x="5" y="340"/>
                        <a:pt x="6" y="340"/>
                      </a:cubicBezTo>
                      <a:close/>
                      <a:moveTo>
                        <a:pt x="14" y="333"/>
                      </a:moveTo>
                      <a:cubicBezTo>
                        <a:pt x="14" y="333"/>
                        <a:pt x="13" y="332"/>
                        <a:pt x="11" y="332"/>
                      </a:cubicBezTo>
                      <a:cubicBezTo>
                        <a:pt x="11" y="330"/>
                        <a:pt x="11" y="329"/>
                        <a:pt x="11" y="330"/>
                      </a:cubicBezTo>
                      <a:cubicBezTo>
                        <a:pt x="11" y="333"/>
                        <a:pt x="11" y="332"/>
                        <a:pt x="11" y="333"/>
                      </a:cubicBezTo>
                      <a:cubicBezTo>
                        <a:pt x="13" y="333"/>
                        <a:pt x="14" y="333"/>
                        <a:pt x="14" y="333"/>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67" name="Freeform 233">
                  <a:extLst>
                    <a:ext uri="{FF2B5EF4-FFF2-40B4-BE49-F238E27FC236}">
                      <a16:creationId xmlns:a16="http://schemas.microsoft.com/office/drawing/2014/main" id="{CBBEA2DA-AA3B-A78F-C1D8-43E831B59B4E}"/>
                    </a:ext>
                  </a:extLst>
                </p:cNvPr>
                <p:cNvSpPr>
                  <a:spLocks noEditPoints="1"/>
                </p:cNvSpPr>
                <p:nvPr/>
              </p:nvSpPr>
              <p:spPr bwMode="auto">
                <a:xfrm>
                  <a:off x="3200509" y="5807606"/>
                  <a:ext cx="494775" cy="1172113"/>
                </a:xfrm>
                <a:custGeom>
                  <a:avLst/>
                  <a:gdLst/>
                  <a:ahLst/>
                  <a:cxnLst>
                    <a:cxn ang="0">
                      <a:pos x="124" y="104"/>
                    </a:cxn>
                    <a:cxn ang="0">
                      <a:pos x="130" y="140"/>
                    </a:cxn>
                    <a:cxn ang="0">
                      <a:pos x="131" y="166"/>
                    </a:cxn>
                    <a:cxn ang="0">
                      <a:pos x="93" y="180"/>
                    </a:cxn>
                    <a:cxn ang="0">
                      <a:pos x="92" y="199"/>
                    </a:cxn>
                    <a:cxn ang="0">
                      <a:pos x="69" y="202"/>
                    </a:cxn>
                    <a:cxn ang="0">
                      <a:pos x="81" y="222"/>
                    </a:cxn>
                    <a:cxn ang="0">
                      <a:pos x="73" y="227"/>
                    </a:cxn>
                    <a:cxn ang="0">
                      <a:pos x="58" y="250"/>
                    </a:cxn>
                    <a:cxn ang="0">
                      <a:pos x="64" y="275"/>
                    </a:cxn>
                    <a:cxn ang="0">
                      <a:pos x="49" y="298"/>
                    </a:cxn>
                    <a:cxn ang="0">
                      <a:pos x="43" y="335"/>
                    </a:cxn>
                    <a:cxn ang="0">
                      <a:pos x="13" y="328"/>
                    </a:cxn>
                    <a:cxn ang="0">
                      <a:pos x="2" y="306"/>
                    </a:cxn>
                    <a:cxn ang="0">
                      <a:pos x="11" y="281"/>
                    </a:cxn>
                    <a:cxn ang="0">
                      <a:pos x="16" y="261"/>
                    </a:cxn>
                    <a:cxn ang="0">
                      <a:pos x="17" y="247"/>
                    </a:cxn>
                    <a:cxn ang="0">
                      <a:pos x="16" y="228"/>
                    </a:cxn>
                    <a:cxn ang="0">
                      <a:pos x="16" y="206"/>
                    </a:cxn>
                    <a:cxn ang="0">
                      <a:pos x="22" y="179"/>
                    </a:cxn>
                    <a:cxn ang="0">
                      <a:pos x="26" y="151"/>
                    </a:cxn>
                    <a:cxn ang="0">
                      <a:pos x="31" y="119"/>
                    </a:cxn>
                    <a:cxn ang="0">
                      <a:pos x="28" y="91"/>
                    </a:cxn>
                    <a:cxn ang="0">
                      <a:pos x="34" y="67"/>
                    </a:cxn>
                    <a:cxn ang="0">
                      <a:pos x="42" y="33"/>
                    </a:cxn>
                    <a:cxn ang="0">
                      <a:pos x="52" y="11"/>
                    </a:cxn>
                    <a:cxn ang="0">
                      <a:pos x="66" y="5"/>
                    </a:cxn>
                    <a:cxn ang="0">
                      <a:pos x="86" y="3"/>
                    </a:cxn>
                    <a:cxn ang="0">
                      <a:pos x="101" y="20"/>
                    </a:cxn>
                    <a:cxn ang="0">
                      <a:pos x="128" y="39"/>
                    </a:cxn>
                    <a:cxn ang="0">
                      <a:pos x="121" y="56"/>
                    </a:cxn>
                    <a:cxn ang="0">
                      <a:pos x="145" y="57"/>
                    </a:cxn>
                    <a:cxn ang="0">
                      <a:pos x="159" y="42"/>
                    </a:cxn>
                    <a:cxn ang="0">
                      <a:pos x="133" y="82"/>
                    </a:cxn>
                    <a:cxn ang="0">
                      <a:pos x="45" y="366"/>
                    </a:cxn>
                    <a:cxn ang="0">
                      <a:pos x="64" y="366"/>
                    </a:cxn>
                    <a:cxn ang="0">
                      <a:pos x="66" y="363"/>
                    </a:cxn>
                    <a:cxn ang="0">
                      <a:pos x="46" y="349"/>
                    </a:cxn>
                    <a:cxn ang="0">
                      <a:pos x="43" y="345"/>
                    </a:cxn>
                    <a:cxn ang="0">
                      <a:pos x="42" y="366"/>
                    </a:cxn>
                    <a:cxn ang="0">
                      <a:pos x="78" y="365"/>
                    </a:cxn>
                    <a:cxn ang="0">
                      <a:pos x="72" y="366"/>
                    </a:cxn>
                    <a:cxn ang="0">
                      <a:pos x="49" y="370"/>
                    </a:cxn>
                    <a:cxn ang="0">
                      <a:pos x="51" y="368"/>
                    </a:cxn>
                    <a:cxn ang="0">
                      <a:pos x="45" y="371"/>
                    </a:cxn>
                    <a:cxn ang="0">
                      <a:pos x="55" y="371"/>
                    </a:cxn>
                    <a:cxn ang="0">
                      <a:pos x="58" y="370"/>
                    </a:cxn>
                  </a:cxnLst>
                  <a:rect l="0" t="0" r="r" b="b"/>
                  <a:pathLst>
                    <a:path w="160" h="373">
                      <a:moveTo>
                        <a:pt x="128" y="87"/>
                      </a:moveTo>
                      <a:cubicBezTo>
                        <a:pt x="125" y="91"/>
                        <a:pt x="128" y="93"/>
                        <a:pt x="125" y="98"/>
                      </a:cubicBezTo>
                      <a:cubicBezTo>
                        <a:pt x="122" y="102"/>
                        <a:pt x="127" y="102"/>
                        <a:pt x="124" y="104"/>
                      </a:cubicBezTo>
                      <a:cubicBezTo>
                        <a:pt x="122" y="107"/>
                        <a:pt x="127" y="116"/>
                        <a:pt x="124" y="118"/>
                      </a:cubicBezTo>
                      <a:cubicBezTo>
                        <a:pt x="121" y="119"/>
                        <a:pt x="121" y="126"/>
                        <a:pt x="122" y="129"/>
                      </a:cubicBezTo>
                      <a:cubicBezTo>
                        <a:pt x="118" y="135"/>
                        <a:pt x="127" y="135"/>
                        <a:pt x="130" y="140"/>
                      </a:cubicBezTo>
                      <a:cubicBezTo>
                        <a:pt x="134" y="146"/>
                        <a:pt x="128" y="144"/>
                        <a:pt x="130" y="149"/>
                      </a:cubicBezTo>
                      <a:cubicBezTo>
                        <a:pt x="133" y="155"/>
                        <a:pt x="136" y="149"/>
                        <a:pt x="136" y="155"/>
                      </a:cubicBezTo>
                      <a:cubicBezTo>
                        <a:pt x="136" y="160"/>
                        <a:pt x="134" y="163"/>
                        <a:pt x="131" y="166"/>
                      </a:cubicBezTo>
                      <a:cubicBezTo>
                        <a:pt x="128" y="171"/>
                        <a:pt x="131" y="171"/>
                        <a:pt x="127" y="174"/>
                      </a:cubicBezTo>
                      <a:cubicBezTo>
                        <a:pt x="121" y="177"/>
                        <a:pt x="110" y="180"/>
                        <a:pt x="102" y="182"/>
                      </a:cubicBezTo>
                      <a:cubicBezTo>
                        <a:pt x="95" y="182"/>
                        <a:pt x="96" y="183"/>
                        <a:pt x="93" y="180"/>
                      </a:cubicBezTo>
                      <a:cubicBezTo>
                        <a:pt x="89" y="179"/>
                        <a:pt x="90" y="183"/>
                        <a:pt x="92" y="185"/>
                      </a:cubicBezTo>
                      <a:cubicBezTo>
                        <a:pt x="95" y="186"/>
                        <a:pt x="93" y="189"/>
                        <a:pt x="92" y="192"/>
                      </a:cubicBezTo>
                      <a:cubicBezTo>
                        <a:pt x="90" y="194"/>
                        <a:pt x="89" y="197"/>
                        <a:pt x="92" y="199"/>
                      </a:cubicBezTo>
                      <a:cubicBezTo>
                        <a:pt x="93" y="200"/>
                        <a:pt x="93" y="202"/>
                        <a:pt x="87" y="205"/>
                      </a:cubicBezTo>
                      <a:cubicBezTo>
                        <a:pt x="83" y="206"/>
                        <a:pt x="86" y="205"/>
                        <a:pt x="81" y="205"/>
                      </a:cubicBezTo>
                      <a:cubicBezTo>
                        <a:pt x="77" y="206"/>
                        <a:pt x="73" y="200"/>
                        <a:pt x="69" y="202"/>
                      </a:cubicBezTo>
                      <a:cubicBezTo>
                        <a:pt x="66" y="203"/>
                        <a:pt x="70" y="208"/>
                        <a:pt x="69" y="213"/>
                      </a:cubicBezTo>
                      <a:cubicBezTo>
                        <a:pt x="69" y="219"/>
                        <a:pt x="72" y="219"/>
                        <a:pt x="78" y="216"/>
                      </a:cubicBezTo>
                      <a:cubicBezTo>
                        <a:pt x="81" y="216"/>
                        <a:pt x="81" y="220"/>
                        <a:pt x="81" y="222"/>
                      </a:cubicBezTo>
                      <a:cubicBezTo>
                        <a:pt x="80" y="227"/>
                        <a:pt x="77" y="227"/>
                        <a:pt x="75" y="224"/>
                      </a:cubicBezTo>
                      <a:cubicBezTo>
                        <a:pt x="73" y="220"/>
                        <a:pt x="67" y="222"/>
                        <a:pt x="70" y="225"/>
                      </a:cubicBezTo>
                      <a:cubicBezTo>
                        <a:pt x="73" y="227"/>
                        <a:pt x="77" y="225"/>
                        <a:pt x="73" y="227"/>
                      </a:cubicBezTo>
                      <a:cubicBezTo>
                        <a:pt x="67" y="228"/>
                        <a:pt x="66" y="234"/>
                        <a:pt x="67" y="237"/>
                      </a:cubicBezTo>
                      <a:cubicBezTo>
                        <a:pt x="70" y="245"/>
                        <a:pt x="63" y="244"/>
                        <a:pt x="64" y="247"/>
                      </a:cubicBezTo>
                      <a:cubicBezTo>
                        <a:pt x="67" y="250"/>
                        <a:pt x="60" y="248"/>
                        <a:pt x="58" y="250"/>
                      </a:cubicBezTo>
                      <a:cubicBezTo>
                        <a:pt x="57" y="253"/>
                        <a:pt x="55" y="248"/>
                        <a:pt x="52" y="256"/>
                      </a:cubicBezTo>
                      <a:cubicBezTo>
                        <a:pt x="48" y="262"/>
                        <a:pt x="48" y="262"/>
                        <a:pt x="52" y="269"/>
                      </a:cubicBezTo>
                      <a:cubicBezTo>
                        <a:pt x="58" y="276"/>
                        <a:pt x="63" y="270"/>
                        <a:pt x="64" y="275"/>
                      </a:cubicBezTo>
                      <a:cubicBezTo>
                        <a:pt x="64" y="281"/>
                        <a:pt x="61" y="279"/>
                        <a:pt x="63" y="281"/>
                      </a:cubicBezTo>
                      <a:cubicBezTo>
                        <a:pt x="64" y="284"/>
                        <a:pt x="60" y="284"/>
                        <a:pt x="60" y="287"/>
                      </a:cubicBezTo>
                      <a:cubicBezTo>
                        <a:pt x="60" y="289"/>
                        <a:pt x="51" y="290"/>
                        <a:pt x="49" y="298"/>
                      </a:cubicBezTo>
                      <a:cubicBezTo>
                        <a:pt x="48" y="304"/>
                        <a:pt x="49" y="307"/>
                        <a:pt x="43" y="309"/>
                      </a:cubicBezTo>
                      <a:cubicBezTo>
                        <a:pt x="35" y="312"/>
                        <a:pt x="37" y="318"/>
                        <a:pt x="37" y="323"/>
                      </a:cubicBezTo>
                      <a:cubicBezTo>
                        <a:pt x="38" y="331"/>
                        <a:pt x="45" y="335"/>
                        <a:pt x="43" y="335"/>
                      </a:cubicBezTo>
                      <a:cubicBezTo>
                        <a:pt x="42" y="332"/>
                        <a:pt x="34" y="334"/>
                        <a:pt x="29" y="331"/>
                      </a:cubicBezTo>
                      <a:cubicBezTo>
                        <a:pt x="29" y="331"/>
                        <a:pt x="22" y="331"/>
                        <a:pt x="17" y="331"/>
                      </a:cubicBezTo>
                      <a:cubicBezTo>
                        <a:pt x="13" y="331"/>
                        <a:pt x="16" y="329"/>
                        <a:pt x="13" y="328"/>
                      </a:cubicBezTo>
                      <a:cubicBezTo>
                        <a:pt x="10" y="326"/>
                        <a:pt x="13" y="314"/>
                        <a:pt x="10" y="314"/>
                      </a:cubicBezTo>
                      <a:cubicBezTo>
                        <a:pt x="7" y="314"/>
                        <a:pt x="5" y="318"/>
                        <a:pt x="5" y="314"/>
                      </a:cubicBezTo>
                      <a:cubicBezTo>
                        <a:pt x="3" y="307"/>
                        <a:pt x="0" y="310"/>
                        <a:pt x="2" y="306"/>
                      </a:cubicBezTo>
                      <a:cubicBezTo>
                        <a:pt x="3" y="303"/>
                        <a:pt x="0" y="298"/>
                        <a:pt x="3" y="300"/>
                      </a:cubicBezTo>
                      <a:cubicBezTo>
                        <a:pt x="7" y="300"/>
                        <a:pt x="8" y="290"/>
                        <a:pt x="11" y="289"/>
                      </a:cubicBezTo>
                      <a:cubicBezTo>
                        <a:pt x="14" y="286"/>
                        <a:pt x="8" y="284"/>
                        <a:pt x="11" y="281"/>
                      </a:cubicBezTo>
                      <a:cubicBezTo>
                        <a:pt x="13" y="279"/>
                        <a:pt x="10" y="279"/>
                        <a:pt x="14" y="275"/>
                      </a:cubicBezTo>
                      <a:cubicBezTo>
                        <a:pt x="19" y="272"/>
                        <a:pt x="11" y="272"/>
                        <a:pt x="16" y="269"/>
                      </a:cubicBezTo>
                      <a:cubicBezTo>
                        <a:pt x="19" y="267"/>
                        <a:pt x="14" y="262"/>
                        <a:pt x="16" y="261"/>
                      </a:cubicBezTo>
                      <a:cubicBezTo>
                        <a:pt x="19" y="259"/>
                        <a:pt x="13" y="256"/>
                        <a:pt x="17" y="255"/>
                      </a:cubicBezTo>
                      <a:cubicBezTo>
                        <a:pt x="20" y="253"/>
                        <a:pt x="20" y="248"/>
                        <a:pt x="16" y="248"/>
                      </a:cubicBezTo>
                      <a:cubicBezTo>
                        <a:pt x="13" y="247"/>
                        <a:pt x="13" y="245"/>
                        <a:pt x="17" y="247"/>
                      </a:cubicBezTo>
                      <a:cubicBezTo>
                        <a:pt x="22" y="247"/>
                        <a:pt x="23" y="241"/>
                        <a:pt x="17" y="242"/>
                      </a:cubicBezTo>
                      <a:cubicBezTo>
                        <a:pt x="13" y="244"/>
                        <a:pt x="19" y="237"/>
                        <a:pt x="17" y="236"/>
                      </a:cubicBezTo>
                      <a:cubicBezTo>
                        <a:pt x="14" y="234"/>
                        <a:pt x="17" y="230"/>
                        <a:pt x="16" y="228"/>
                      </a:cubicBezTo>
                      <a:cubicBezTo>
                        <a:pt x="16" y="227"/>
                        <a:pt x="13" y="227"/>
                        <a:pt x="13" y="220"/>
                      </a:cubicBezTo>
                      <a:cubicBezTo>
                        <a:pt x="14" y="214"/>
                        <a:pt x="16" y="219"/>
                        <a:pt x="16" y="216"/>
                      </a:cubicBezTo>
                      <a:cubicBezTo>
                        <a:pt x="17" y="214"/>
                        <a:pt x="14" y="213"/>
                        <a:pt x="16" y="206"/>
                      </a:cubicBezTo>
                      <a:cubicBezTo>
                        <a:pt x="16" y="200"/>
                        <a:pt x="13" y="202"/>
                        <a:pt x="16" y="199"/>
                      </a:cubicBezTo>
                      <a:cubicBezTo>
                        <a:pt x="19" y="196"/>
                        <a:pt x="14" y="191"/>
                        <a:pt x="17" y="188"/>
                      </a:cubicBezTo>
                      <a:cubicBezTo>
                        <a:pt x="20" y="186"/>
                        <a:pt x="16" y="183"/>
                        <a:pt x="22" y="179"/>
                      </a:cubicBezTo>
                      <a:cubicBezTo>
                        <a:pt x="25" y="177"/>
                        <a:pt x="20" y="169"/>
                        <a:pt x="20" y="166"/>
                      </a:cubicBezTo>
                      <a:cubicBezTo>
                        <a:pt x="22" y="163"/>
                        <a:pt x="20" y="158"/>
                        <a:pt x="22" y="155"/>
                      </a:cubicBezTo>
                      <a:cubicBezTo>
                        <a:pt x="22" y="152"/>
                        <a:pt x="23" y="155"/>
                        <a:pt x="26" y="151"/>
                      </a:cubicBezTo>
                      <a:cubicBezTo>
                        <a:pt x="28" y="147"/>
                        <a:pt x="26" y="146"/>
                        <a:pt x="28" y="136"/>
                      </a:cubicBezTo>
                      <a:cubicBezTo>
                        <a:pt x="28" y="129"/>
                        <a:pt x="32" y="132"/>
                        <a:pt x="31" y="127"/>
                      </a:cubicBezTo>
                      <a:cubicBezTo>
                        <a:pt x="31" y="123"/>
                        <a:pt x="34" y="119"/>
                        <a:pt x="31" y="119"/>
                      </a:cubicBezTo>
                      <a:cubicBezTo>
                        <a:pt x="28" y="119"/>
                        <a:pt x="31" y="118"/>
                        <a:pt x="29" y="113"/>
                      </a:cubicBezTo>
                      <a:cubicBezTo>
                        <a:pt x="28" y="109"/>
                        <a:pt x="28" y="106"/>
                        <a:pt x="26" y="102"/>
                      </a:cubicBezTo>
                      <a:cubicBezTo>
                        <a:pt x="25" y="101"/>
                        <a:pt x="26" y="96"/>
                        <a:pt x="28" y="91"/>
                      </a:cubicBezTo>
                      <a:cubicBezTo>
                        <a:pt x="29" y="87"/>
                        <a:pt x="29" y="90"/>
                        <a:pt x="31" y="88"/>
                      </a:cubicBezTo>
                      <a:cubicBezTo>
                        <a:pt x="32" y="85"/>
                        <a:pt x="28" y="79"/>
                        <a:pt x="31" y="76"/>
                      </a:cubicBezTo>
                      <a:cubicBezTo>
                        <a:pt x="32" y="74"/>
                        <a:pt x="32" y="68"/>
                        <a:pt x="34" y="67"/>
                      </a:cubicBezTo>
                      <a:cubicBezTo>
                        <a:pt x="37" y="65"/>
                        <a:pt x="35" y="67"/>
                        <a:pt x="38" y="59"/>
                      </a:cubicBezTo>
                      <a:cubicBezTo>
                        <a:pt x="40" y="51"/>
                        <a:pt x="46" y="59"/>
                        <a:pt x="43" y="51"/>
                      </a:cubicBezTo>
                      <a:cubicBezTo>
                        <a:pt x="40" y="46"/>
                        <a:pt x="43" y="34"/>
                        <a:pt x="42" y="33"/>
                      </a:cubicBezTo>
                      <a:cubicBezTo>
                        <a:pt x="40" y="28"/>
                        <a:pt x="48" y="25"/>
                        <a:pt x="49" y="25"/>
                      </a:cubicBezTo>
                      <a:cubicBezTo>
                        <a:pt x="52" y="23"/>
                        <a:pt x="52" y="19"/>
                        <a:pt x="52" y="15"/>
                      </a:cubicBezTo>
                      <a:cubicBezTo>
                        <a:pt x="54" y="14"/>
                        <a:pt x="54" y="12"/>
                        <a:pt x="52" y="11"/>
                      </a:cubicBezTo>
                      <a:cubicBezTo>
                        <a:pt x="55" y="9"/>
                        <a:pt x="55" y="6"/>
                        <a:pt x="57" y="5"/>
                      </a:cubicBezTo>
                      <a:cubicBezTo>
                        <a:pt x="60" y="3"/>
                        <a:pt x="58" y="1"/>
                        <a:pt x="60" y="0"/>
                      </a:cubicBezTo>
                      <a:cubicBezTo>
                        <a:pt x="61" y="0"/>
                        <a:pt x="61" y="5"/>
                        <a:pt x="66" y="5"/>
                      </a:cubicBezTo>
                      <a:cubicBezTo>
                        <a:pt x="70" y="3"/>
                        <a:pt x="73" y="3"/>
                        <a:pt x="75" y="11"/>
                      </a:cubicBezTo>
                      <a:cubicBezTo>
                        <a:pt x="77" y="5"/>
                        <a:pt x="78" y="3"/>
                        <a:pt x="80" y="3"/>
                      </a:cubicBezTo>
                      <a:cubicBezTo>
                        <a:pt x="83" y="3"/>
                        <a:pt x="84" y="3"/>
                        <a:pt x="86" y="3"/>
                      </a:cubicBezTo>
                      <a:cubicBezTo>
                        <a:pt x="87" y="3"/>
                        <a:pt x="87" y="5"/>
                        <a:pt x="89" y="6"/>
                      </a:cubicBezTo>
                      <a:cubicBezTo>
                        <a:pt x="90" y="8"/>
                        <a:pt x="90" y="6"/>
                        <a:pt x="92" y="11"/>
                      </a:cubicBezTo>
                      <a:cubicBezTo>
                        <a:pt x="95" y="17"/>
                        <a:pt x="99" y="17"/>
                        <a:pt x="101" y="20"/>
                      </a:cubicBezTo>
                      <a:cubicBezTo>
                        <a:pt x="102" y="23"/>
                        <a:pt x="107" y="22"/>
                        <a:pt x="112" y="26"/>
                      </a:cubicBezTo>
                      <a:cubicBezTo>
                        <a:pt x="118" y="31"/>
                        <a:pt x="121" y="33"/>
                        <a:pt x="124" y="33"/>
                      </a:cubicBezTo>
                      <a:cubicBezTo>
                        <a:pt x="125" y="33"/>
                        <a:pt x="130" y="37"/>
                        <a:pt x="128" y="39"/>
                      </a:cubicBezTo>
                      <a:cubicBezTo>
                        <a:pt x="125" y="43"/>
                        <a:pt x="128" y="43"/>
                        <a:pt x="125" y="45"/>
                      </a:cubicBezTo>
                      <a:cubicBezTo>
                        <a:pt x="122" y="46"/>
                        <a:pt x="125" y="48"/>
                        <a:pt x="124" y="51"/>
                      </a:cubicBezTo>
                      <a:cubicBezTo>
                        <a:pt x="122" y="54"/>
                        <a:pt x="119" y="54"/>
                        <a:pt x="121" y="56"/>
                      </a:cubicBezTo>
                      <a:cubicBezTo>
                        <a:pt x="121" y="59"/>
                        <a:pt x="121" y="57"/>
                        <a:pt x="125" y="57"/>
                      </a:cubicBezTo>
                      <a:cubicBezTo>
                        <a:pt x="131" y="57"/>
                        <a:pt x="134" y="62"/>
                        <a:pt x="139" y="59"/>
                      </a:cubicBezTo>
                      <a:cubicBezTo>
                        <a:pt x="142" y="54"/>
                        <a:pt x="144" y="62"/>
                        <a:pt x="145" y="57"/>
                      </a:cubicBezTo>
                      <a:cubicBezTo>
                        <a:pt x="145" y="53"/>
                        <a:pt x="150" y="53"/>
                        <a:pt x="151" y="48"/>
                      </a:cubicBezTo>
                      <a:cubicBezTo>
                        <a:pt x="151" y="43"/>
                        <a:pt x="153" y="45"/>
                        <a:pt x="151" y="39"/>
                      </a:cubicBezTo>
                      <a:cubicBezTo>
                        <a:pt x="154" y="40"/>
                        <a:pt x="156" y="34"/>
                        <a:pt x="159" y="42"/>
                      </a:cubicBezTo>
                      <a:cubicBezTo>
                        <a:pt x="160" y="48"/>
                        <a:pt x="160" y="54"/>
                        <a:pt x="156" y="57"/>
                      </a:cubicBezTo>
                      <a:cubicBezTo>
                        <a:pt x="151" y="60"/>
                        <a:pt x="145" y="64"/>
                        <a:pt x="140" y="71"/>
                      </a:cubicBezTo>
                      <a:cubicBezTo>
                        <a:pt x="134" y="79"/>
                        <a:pt x="134" y="82"/>
                        <a:pt x="133" y="82"/>
                      </a:cubicBezTo>
                      <a:cubicBezTo>
                        <a:pt x="130" y="84"/>
                        <a:pt x="130" y="85"/>
                        <a:pt x="128" y="87"/>
                      </a:cubicBezTo>
                      <a:close/>
                      <a:moveTo>
                        <a:pt x="42" y="366"/>
                      </a:moveTo>
                      <a:cubicBezTo>
                        <a:pt x="45" y="366"/>
                        <a:pt x="42" y="365"/>
                        <a:pt x="45" y="366"/>
                      </a:cubicBezTo>
                      <a:cubicBezTo>
                        <a:pt x="48" y="366"/>
                        <a:pt x="54" y="366"/>
                        <a:pt x="57" y="368"/>
                      </a:cubicBezTo>
                      <a:cubicBezTo>
                        <a:pt x="60" y="370"/>
                        <a:pt x="58" y="368"/>
                        <a:pt x="60" y="368"/>
                      </a:cubicBezTo>
                      <a:cubicBezTo>
                        <a:pt x="63" y="368"/>
                        <a:pt x="63" y="365"/>
                        <a:pt x="64" y="366"/>
                      </a:cubicBezTo>
                      <a:cubicBezTo>
                        <a:pt x="64" y="368"/>
                        <a:pt x="64" y="366"/>
                        <a:pt x="66" y="366"/>
                      </a:cubicBezTo>
                      <a:cubicBezTo>
                        <a:pt x="67" y="366"/>
                        <a:pt x="67" y="366"/>
                        <a:pt x="67" y="365"/>
                      </a:cubicBezTo>
                      <a:cubicBezTo>
                        <a:pt x="69" y="363"/>
                        <a:pt x="67" y="363"/>
                        <a:pt x="66" y="363"/>
                      </a:cubicBezTo>
                      <a:cubicBezTo>
                        <a:pt x="63" y="365"/>
                        <a:pt x="63" y="363"/>
                        <a:pt x="60" y="362"/>
                      </a:cubicBezTo>
                      <a:cubicBezTo>
                        <a:pt x="58" y="362"/>
                        <a:pt x="57" y="359"/>
                        <a:pt x="54" y="357"/>
                      </a:cubicBezTo>
                      <a:cubicBezTo>
                        <a:pt x="51" y="356"/>
                        <a:pt x="46" y="351"/>
                        <a:pt x="46" y="349"/>
                      </a:cubicBezTo>
                      <a:cubicBezTo>
                        <a:pt x="45" y="348"/>
                        <a:pt x="46" y="346"/>
                        <a:pt x="43" y="346"/>
                      </a:cubicBezTo>
                      <a:cubicBezTo>
                        <a:pt x="42" y="346"/>
                        <a:pt x="42" y="346"/>
                        <a:pt x="42" y="345"/>
                      </a:cubicBezTo>
                      <a:cubicBezTo>
                        <a:pt x="43" y="343"/>
                        <a:pt x="43" y="343"/>
                        <a:pt x="43" y="345"/>
                      </a:cubicBezTo>
                      <a:cubicBezTo>
                        <a:pt x="45" y="345"/>
                        <a:pt x="45" y="345"/>
                        <a:pt x="45" y="345"/>
                      </a:cubicBezTo>
                      <a:cubicBezTo>
                        <a:pt x="45" y="343"/>
                        <a:pt x="43" y="342"/>
                        <a:pt x="42" y="338"/>
                      </a:cubicBezTo>
                      <a:cubicBezTo>
                        <a:pt x="42" y="366"/>
                        <a:pt x="42" y="366"/>
                        <a:pt x="42" y="366"/>
                      </a:cubicBezTo>
                      <a:close/>
                      <a:moveTo>
                        <a:pt x="73" y="366"/>
                      </a:moveTo>
                      <a:cubicBezTo>
                        <a:pt x="75" y="365"/>
                        <a:pt x="75" y="366"/>
                        <a:pt x="77" y="366"/>
                      </a:cubicBezTo>
                      <a:cubicBezTo>
                        <a:pt x="78" y="365"/>
                        <a:pt x="77" y="366"/>
                        <a:pt x="78" y="365"/>
                      </a:cubicBezTo>
                      <a:cubicBezTo>
                        <a:pt x="80" y="365"/>
                        <a:pt x="80" y="363"/>
                        <a:pt x="78" y="365"/>
                      </a:cubicBezTo>
                      <a:cubicBezTo>
                        <a:pt x="77" y="365"/>
                        <a:pt x="77" y="363"/>
                        <a:pt x="73" y="365"/>
                      </a:cubicBezTo>
                      <a:cubicBezTo>
                        <a:pt x="73" y="365"/>
                        <a:pt x="70" y="365"/>
                        <a:pt x="72" y="366"/>
                      </a:cubicBezTo>
                      <a:cubicBezTo>
                        <a:pt x="73" y="366"/>
                        <a:pt x="73" y="366"/>
                        <a:pt x="73" y="366"/>
                      </a:cubicBezTo>
                      <a:close/>
                      <a:moveTo>
                        <a:pt x="48" y="371"/>
                      </a:moveTo>
                      <a:cubicBezTo>
                        <a:pt x="49" y="371"/>
                        <a:pt x="48" y="370"/>
                        <a:pt x="49" y="370"/>
                      </a:cubicBezTo>
                      <a:cubicBezTo>
                        <a:pt x="51" y="370"/>
                        <a:pt x="49" y="371"/>
                        <a:pt x="51" y="371"/>
                      </a:cubicBezTo>
                      <a:cubicBezTo>
                        <a:pt x="52" y="371"/>
                        <a:pt x="52" y="371"/>
                        <a:pt x="54" y="370"/>
                      </a:cubicBezTo>
                      <a:cubicBezTo>
                        <a:pt x="54" y="368"/>
                        <a:pt x="52" y="368"/>
                        <a:pt x="51" y="368"/>
                      </a:cubicBezTo>
                      <a:cubicBezTo>
                        <a:pt x="49" y="368"/>
                        <a:pt x="48" y="366"/>
                        <a:pt x="45" y="366"/>
                      </a:cubicBezTo>
                      <a:cubicBezTo>
                        <a:pt x="43" y="366"/>
                        <a:pt x="43" y="368"/>
                        <a:pt x="45" y="368"/>
                      </a:cubicBezTo>
                      <a:cubicBezTo>
                        <a:pt x="45" y="368"/>
                        <a:pt x="45" y="368"/>
                        <a:pt x="45" y="371"/>
                      </a:cubicBezTo>
                      <a:cubicBezTo>
                        <a:pt x="45" y="371"/>
                        <a:pt x="46" y="371"/>
                        <a:pt x="48" y="371"/>
                      </a:cubicBezTo>
                      <a:close/>
                      <a:moveTo>
                        <a:pt x="54" y="371"/>
                      </a:moveTo>
                      <a:cubicBezTo>
                        <a:pt x="54" y="371"/>
                        <a:pt x="55" y="370"/>
                        <a:pt x="55" y="371"/>
                      </a:cubicBezTo>
                      <a:cubicBezTo>
                        <a:pt x="55" y="373"/>
                        <a:pt x="54" y="373"/>
                        <a:pt x="54" y="371"/>
                      </a:cubicBezTo>
                      <a:close/>
                      <a:moveTo>
                        <a:pt x="57" y="371"/>
                      </a:moveTo>
                      <a:cubicBezTo>
                        <a:pt x="55" y="371"/>
                        <a:pt x="57" y="370"/>
                        <a:pt x="58" y="370"/>
                      </a:cubicBezTo>
                      <a:cubicBezTo>
                        <a:pt x="58" y="371"/>
                        <a:pt x="58" y="371"/>
                        <a:pt x="57" y="371"/>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68" name="Freeform 239">
                  <a:extLst>
                    <a:ext uri="{FF2B5EF4-FFF2-40B4-BE49-F238E27FC236}">
                      <a16:creationId xmlns:a16="http://schemas.microsoft.com/office/drawing/2014/main" id="{AE24E9AF-BC4C-2CD4-A3EF-0889E966CEF7}"/>
                    </a:ext>
                  </a:extLst>
                </p:cNvPr>
                <p:cNvSpPr>
                  <a:spLocks noEditPoints="1"/>
                </p:cNvSpPr>
                <p:nvPr/>
              </p:nvSpPr>
              <p:spPr bwMode="auto">
                <a:xfrm>
                  <a:off x="3069633" y="4289040"/>
                  <a:ext cx="154817" cy="197511"/>
                </a:xfrm>
                <a:custGeom>
                  <a:avLst/>
                  <a:gdLst/>
                  <a:ahLst/>
                  <a:cxnLst>
                    <a:cxn ang="0">
                      <a:pos x="42" y="61"/>
                    </a:cxn>
                    <a:cxn ang="0">
                      <a:pos x="47" y="59"/>
                    </a:cxn>
                    <a:cxn ang="0">
                      <a:pos x="45" y="63"/>
                    </a:cxn>
                    <a:cxn ang="0">
                      <a:pos x="42" y="61"/>
                    </a:cxn>
                    <a:cxn ang="0">
                      <a:pos x="11" y="27"/>
                    </a:cxn>
                    <a:cxn ang="0">
                      <a:pos x="11" y="22"/>
                    </a:cxn>
                    <a:cxn ang="0">
                      <a:pos x="9" y="19"/>
                    </a:cxn>
                    <a:cxn ang="0">
                      <a:pos x="7" y="23"/>
                    </a:cxn>
                    <a:cxn ang="0">
                      <a:pos x="9" y="27"/>
                    </a:cxn>
                    <a:cxn ang="0">
                      <a:pos x="11" y="27"/>
                    </a:cxn>
                    <a:cxn ang="0">
                      <a:pos x="12" y="33"/>
                    </a:cxn>
                    <a:cxn ang="0">
                      <a:pos x="12" y="30"/>
                    </a:cxn>
                    <a:cxn ang="0">
                      <a:pos x="11" y="28"/>
                    </a:cxn>
                    <a:cxn ang="0">
                      <a:pos x="11" y="31"/>
                    </a:cxn>
                    <a:cxn ang="0">
                      <a:pos x="12" y="33"/>
                    </a:cxn>
                    <a:cxn ang="0">
                      <a:pos x="6" y="3"/>
                    </a:cxn>
                    <a:cxn ang="0">
                      <a:pos x="9" y="3"/>
                    </a:cxn>
                    <a:cxn ang="0">
                      <a:pos x="4" y="2"/>
                    </a:cxn>
                    <a:cxn ang="0">
                      <a:pos x="3" y="3"/>
                    </a:cxn>
                    <a:cxn ang="0">
                      <a:pos x="3" y="5"/>
                    </a:cxn>
                    <a:cxn ang="0">
                      <a:pos x="6" y="3"/>
                    </a:cxn>
                    <a:cxn ang="0">
                      <a:pos x="17" y="8"/>
                    </a:cxn>
                    <a:cxn ang="0">
                      <a:pos x="15" y="5"/>
                    </a:cxn>
                    <a:cxn ang="0">
                      <a:pos x="11" y="0"/>
                    </a:cxn>
                    <a:cxn ang="0">
                      <a:pos x="12" y="2"/>
                    </a:cxn>
                    <a:cxn ang="0">
                      <a:pos x="15" y="5"/>
                    </a:cxn>
                    <a:cxn ang="0">
                      <a:pos x="15" y="8"/>
                    </a:cxn>
                    <a:cxn ang="0">
                      <a:pos x="15" y="11"/>
                    </a:cxn>
                    <a:cxn ang="0">
                      <a:pos x="17" y="8"/>
                    </a:cxn>
                    <a:cxn ang="0">
                      <a:pos x="48" y="49"/>
                    </a:cxn>
                    <a:cxn ang="0">
                      <a:pos x="50" y="49"/>
                    </a:cxn>
                    <a:cxn ang="0">
                      <a:pos x="47" y="47"/>
                    </a:cxn>
                    <a:cxn ang="0">
                      <a:pos x="48" y="49"/>
                    </a:cxn>
                    <a:cxn ang="0">
                      <a:pos x="23" y="19"/>
                    </a:cxn>
                    <a:cxn ang="0">
                      <a:pos x="21" y="23"/>
                    </a:cxn>
                    <a:cxn ang="0">
                      <a:pos x="23" y="25"/>
                    </a:cxn>
                    <a:cxn ang="0">
                      <a:pos x="23" y="23"/>
                    </a:cxn>
                    <a:cxn ang="0">
                      <a:pos x="23" y="17"/>
                    </a:cxn>
                    <a:cxn ang="0">
                      <a:pos x="18" y="16"/>
                    </a:cxn>
                    <a:cxn ang="0">
                      <a:pos x="23" y="19"/>
                    </a:cxn>
                    <a:cxn ang="0">
                      <a:pos x="39" y="47"/>
                    </a:cxn>
                    <a:cxn ang="0">
                      <a:pos x="39" y="49"/>
                    </a:cxn>
                    <a:cxn ang="0">
                      <a:pos x="41" y="44"/>
                    </a:cxn>
                    <a:cxn ang="0">
                      <a:pos x="38" y="42"/>
                    </a:cxn>
                    <a:cxn ang="0">
                      <a:pos x="39" y="45"/>
                    </a:cxn>
                    <a:cxn ang="0">
                      <a:pos x="39" y="47"/>
                    </a:cxn>
                    <a:cxn ang="0">
                      <a:pos x="26" y="36"/>
                    </a:cxn>
                    <a:cxn ang="0">
                      <a:pos x="26" y="36"/>
                    </a:cxn>
                    <a:cxn ang="0">
                      <a:pos x="24" y="34"/>
                    </a:cxn>
                    <a:cxn ang="0">
                      <a:pos x="26" y="36"/>
                    </a:cxn>
                    <a:cxn ang="0">
                      <a:pos x="29" y="28"/>
                    </a:cxn>
                    <a:cxn ang="0">
                      <a:pos x="27" y="23"/>
                    </a:cxn>
                    <a:cxn ang="0">
                      <a:pos x="27" y="25"/>
                    </a:cxn>
                    <a:cxn ang="0">
                      <a:pos x="29" y="28"/>
                    </a:cxn>
                    <a:cxn ang="0">
                      <a:pos x="29" y="30"/>
                    </a:cxn>
                    <a:cxn ang="0">
                      <a:pos x="29" y="28"/>
                    </a:cxn>
                    <a:cxn ang="0">
                      <a:pos x="33" y="42"/>
                    </a:cxn>
                    <a:cxn ang="0">
                      <a:pos x="33" y="41"/>
                    </a:cxn>
                    <a:cxn ang="0">
                      <a:pos x="32" y="39"/>
                    </a:cxn>
                    <a:cxn ang="0">
                      <a:pos x="30" y="34"/>
                    </a:cxn>
                    <a:cxn ang="0">
                      <a:pos x="32" y="38"/>
                    </a:cxn>
                    <a:cxn ang="0">
                      <a:pos x="32" y="41"/>
                    </a:cxn>
                    <a:cxn ang="0">
                      <a:pos x="33" y="42"/>
                    </a:cxn>
                  </a:cxnLst>
                  <a:rect l="0" t="0" r="r" b="b"/>
                  <a:pathLst>
                    <a:path w="50" h="63">
                      <a:moveTo>
                        <a:pt x="42" y="61"/>
                      </a:moveTo>
                      <a:cubicBezTo>
                        <a:pt x="45" y="58"/>
                        <a:pt x="47" y="61"/>
                        <a:pt x="47" y="59"/>
                      </a:cubicBezTo>
                      <a:cubicBezTo>
                        <a:pt x="48" y="56"/>
                        <a:pt x="50" y="61"/>
                        <a:pt x="45" y="63"/>
                      </a:cubicBezTo>
                      <a:cubicBezTo>
                        <a:pt x="42" y="63"/>
                        <a:pt x="42" y="63"/>
                        <a:pt x="42" y="61"/>
                      </a:cubicBezTo>
                      <a:close/>
                      <a:moveTo>
                        <a:pt x="11" y="27"/>
                      </a:moveTo>
                      <a:cubicBezTo>
                        <a:pt x="12" y="25"/>
                        <a:pt x="12" y="23"/>
                        <a:pt x="11" y="22"/>
                      </a:cubicBezTo>
                      <a:cubicBezTo>
                        <a:pt x="9" y="20"/>
                        <a:pt x="9" y="19"/>
                        <a:pt x="9" y="19"/>
                      </a:cubicBezTo>
                      <a:cubicBezTo>
                        <a:pt x="7" y="19"/>
                        <a:pt x="7" y="20"/>
                        <a:pt x="7" y="23"/>
                      </a:cubicBezTo>
                      <a:cubicBezTo>
                        <a:pt x="6" y="25"/>
                        <a:pt x="6" y="25"/>
                        <a:pt x="9" y="27"/>
                      </a:cubicBezTo>
                      <a:cubicBezTo>
                        <a:pt x="11" y="28"/>
                        <a:pt x="11" y="27"/>
                        <a:pt x="11" y="27"/>
                      </a:cubicBezTo>
                      <a:close/>
                      <a:moveTo>
                        <a:pt x="12" y="33"/>
                      </a:moveTo>
                      <a:cubicBezTo>
                        <a:pt x="13" y="33"/>
                        <a:pt x="13" y="33"/>
                        <a:pt x="12" y="30"/>
                      </a:cubicBezTo>
                      <a:cubicBezTo>
                        <a:pt x="12" y="27"/>
                        <a:pt x="12" y="30"/>
                        <a:pt x="11" y="28"/>
                      </a:cubicBezTo>
                      <a:cubicBezTo>
                        <a:pt x="9" y="27"/>
                        <a:pt x="9" y="30"/>
                        <a:pt x="11" y="31"/>
                      </a:cubicBezTo>
                      <a:cubicBezTo>
                        <a:pt x="12" y="33"/>
                        <a:pt x="11" y="33"/>
                        <a:pt x="12" y="33"/>
                      </a:cubicBezTo>
                      <a:close/>
                      <a:moveTo>
                        <a:pt x="6" y="3"/>
                      </a:moveTo>
                      <a:cubicBezTo>
                        <a:pt x="9" y="3"/>
                        <a:pt x="9" y="5"/>
                        <a:pt x="9" y="3"/>
                      </a:cubicBezTo>
                      <a:cubicBezTo>
                        <a:pt x="11" y="2"/>
                        <a:pt x="7" y="3"/>
                        <a:pt x="4" y="2"/>
                      </a:cubicBezTo>
                      <a:cubicBezTo>
                        <a:pt x="1" y="2"/>
                        <a:pt x="6" y="5"/>
                        <a:pt x="3" y="3"/>
                      </a:cubicBezTo>
                      <a:cubicBezTo>
                        <a:pt x="1" y="3"/>
                        <a:pt x="0" y="3"/>
                        <a:pt x="3" y="5"/>
                      </a:cubicBezTo>
                      <a:cubicBezTo>
                        <a:pt x="3" y="5"/>
                        <a:pt x="3" y="5"/>
                        <a:pt x="6" y="3"/>
                      </a:cubicBezTo>
                      <a:close/>
                      <a:moveTo>
                        <a:pt x="17" y="8"/>
                      </a:moveTo>
                      <a:cubicBezTo>
                        <a:pt x="17" y="8"/>
                        <a:pt x="17" y="5"/>
                        <a:pt x="15" y="5"/>
                      </a:cubicBezTo>
                      <a:cubicBezTo>
                        <a:pt x="13" y="3"/>
                        <a:pt x="13" y="0"/>
                        <a:pt x="11" y="0"/>
                      </a:cubicBezTo>
                      <a:cubicBezTo>
                        <a:pt x="7" y="0"/>
                        <a:pt x="11" y="0"/>
                        <a:pt x="12" y="2"/>
                      </a:cubicBezTo>
                      <a:cubicBezTo>
                        <a:pt x="13" y="2"/>
                        <a:pt x="13" y="3"/>
                        <a:pt x="15" y="5"/>
                      </a:cubicBezTo>
                      <a:cubicBezTo>
                        <a:pt x="17" y="6"/>
                        <a:pt x="15" y="5"/>
                        <a:pt x="15" y="8"/>
                      </a:cubicBezTo>
                      <a:cubicBezTo>
                        <a:pt x="15" y="11"/>
                        <a:pt x="12" y="8"/>
                        <a:pt x="15" y="11"/>
                      </a:cubicBezTo>
                      <a:cubicBezTo>
                        <a:pt x="15" y="13"/>
                        <a:pt x="15" y="8"/>
                        <a:pt x="17" y="8"/>
                      </a:cubicBezTo>
                      <a:close/>
                      <a:moveTo>
                        <a:pt x="48" y="49"/>
                      </a:moveTo>
                      <a:cubicBezTo>
                        <a:pt x="50" y="49"/>
                        <a:pt x="50" y="49"/>
                        <a:pt x="50" y="49"/>
                      </a:cubicBezTo>
                      <a:cubicBezTo>
                        <a:pt x="50" y="47"/>
                        <a:pt x="47" y="47"/>
                        <a:pt x="47" y="47"/>
                      </a:cubicBezTo>
                      <a:cubicBezTo>
                        <a:pt x="47" y="47"/>
                        <a:pt x="47" y="49"/>
                        <a:pt x="48" y="49"/>
                      </a:cubicBezTo>
                      <a:close/>
                      <a:moveTo>
                        <a:pt x="23" y="19"/>
                      </a:moveTo>
                      <a:cubicBezTo>
                        <a:pt x="24" y="22"/>
                        <a:pt x="21" y="22"/>
                        <a:pt x="21" y="23"/>
                      </a:cubicBezTo>
                      <a:cubicBezTo>
                        <a:pt x="23" y="23"/>
                        <a:pt x="23" y="27"/>
                        <a:pt x="23" y="25"/>
                      </a:cubicBezTo>
                      <a:cubicBezTo>
                        <a:pt x="24" y="25"/>
                        <a:pt x="23" y="25"/>
                        <a:pt x="23" y="23"/>
                      </a:cubicBezTo>
                      <a:cubicBezTo>
                        <a:pt x="23" y="20"/>
                        <a:pt x="24" y="20"/>
                        <a:pt x="23" y="17"/>
                      </a:cubicBezTo>
                      <a:cubicBezTo>
                        <a:pt x="21" y="16"/>
                        <a:pt x="18" y="14"/>
                        <a:pt x="18" y="16"/>
                      </a:cubicBezTo>
                      <a:cubicBezTo>
                        <a:pt x="18" y="16"/>
                        <a:pt x="21" y="17"/>
                        <a:pt x="23" y="19"/>
                      </a:cubicBezTo>
                      <a:close/>
                      <a:moveTo>
                        <a:pt x="39" y="47"/>
                      </a:moveTo>
                      <a:cubicBezTo>
                        <a:pt x="38" y="49"/>
                        <a:pt x="38" y="50"/>
                        <a:pt x="39" y="49"/>
                      </a:cubicBezTo>
                      <a:cubicBezTo>
                        <a:pt x="42" y="47"/>
                        <a:pt x="42" y="45"/>
                        <a:pt x="41" y="44"/>
                      </a:cubicBezTo>
                      <a:cubicBezTo>
                        <a:pt x="41" y="42"/>
                        <a:pt x="41" y="44"/>
                        <a:pt x="38" y="42"/>
                      </a:cubicBezTo>
                      <a:cubicBezTo>
                        <a:pt x="36" y="42"/>
                        <a:pt x="38" y="45"/>
                        <a:pt x="39" y="45"/>
                      </a:cubicBezTo>
                      <a:cubicBezTo>
                        <a:pt x="41" y="44"/>
                        <a:pt x="41" y="45"/>
                        <a:pt x="39" y="47"/>
                      </a:cubicBezTo>
                      <a:close/>
                      <a:moveTo>
                        <a:pt x="26" y="36"/>
                      </a:moveTo>
                      <a:cubicBezTo>
                        <a:pt x="27" y="38"/>
                        <a:pt x="27" y="36"/>
                        <a:pt x="26" y="36"/>
                      </a:cubicBezTo>
                      <a:cubicBezTo>
                        <a:pt x="26" y="34"/>
                        <a:pt x="24" y="33"/>
                        <a:pt x="24" y="34"/>
                      </a:cubicBezTo>
                      <a:cubicBezTo>
                        <a:pt x="24" y="36"/>
                        <a:pt x="24" y="34"/>
                        <a:pt x="26" y="36"/>
                      </a:cubicBezTo>
                      <a:close/>
                      <a:moveTo>
                        <a:pt x="29" y="28"/>
                      </a:moveTo>
                      <a:cubicBezTo>
                        <a:pt x="29" y="27"/>
                        <a:pt x="29" y="25"/>
                        <a:pt x="27" y="23"/>
                      </a:cubicBezTo>
                      <a:cubicBezTo>
                        <a:pt x="26" y="23"/>
                        <a:pt x="26" y="23"/>
                        <a:pt x="27" y="25"/>
                      </a:cubicBezTo>
                      <a:cubicBezTo>
                        <a:pt x="27" y="25"/>
                        <a:pt x="27" y="27"/>
                        <a:pt x="29" y="28"/>
                      </a:cubicBezTo>
                      <a:cubicBezTo>
                        <a:pt x="30" y="30"/>
                        <a:pt x="27" y="31"/>
                        <a:pt x="29" y="30"/>
                      </a:cubicBezTo>
                      <a:cubicBezTo>
                        <a:pt x="30" y="30"/>
                        <a:pt x="30" y="28"/>
                        <a:pt x="29" y="28"/>
                      </a:cubicBezTo>
                      <a:close/>
                      <a:moveTo>
                        <a:pt x="33" y="42"/>
                      </a:moveTo>
                      <a:cubicBezTo>
                        <a:pt x="33" y="42"/>
                        <a:pt x="35" y="42"/>
                        <a:pt x="33" y="41"/>
                      </a:cubicBezTo>
                      <a:cubicBezTo>
                        <a:pt x="33" y="39"/>
                        <a:pt x="32" y="39"/>
                        <a:pt x="32" y="39"/>
                      </a:cubicBezTo>
                      <a:cubicBezTo>
                        <a:pt x="32" y="38"/>
                        <a:pt x="30" y="34"/>
                        <a:pt x="30" y="34"/>
                      </a:cubicBezTo>
                      <a:cubicBezTo>
                        <a:pt x="29" y="33"/>
                        <a:pt x="30" y="36"/>
                        <a:pt x="32" y="38"/>
                      </a:cubicBezTo>
                      <a:cubicBezTo>
                        <a:pt x="32" y="41"/>
                        <a:pt x="30" y="38"/>
                        <a:pt x="32" y="41"/>
                      </a:cubicBezTo>
                      <a:cubicBezTo>
                        <a:pt x="32" y="41"/>
                        <a:pt x="33" y="41"/>
                        <a:pt x="33" y="42"/>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69" name="Freeform 240">
                  <a:extLst>
                    <a:ext uri="{FF2B5EF4-FFF2-40B4-BE49-F238E27FC236}">
                      <a16:creationId xmlns:a16="http://schemas.microsoft.com/office/drawing/2014/main" id="{5A800563-6F81-AABA-97C0-F1D609664068}"/>
                    </a:ext>
                  </a:extLst>
                </p:cNvPr>
                <p:cNvSpPr>
                  <a:spLocks noEditPoints="1"/>
                </p:cNvSpPr>
                <p:nvPr/>
              </p:nvSpPr>
              <p:spPr bwMode="auto">
                <a:xfrm>
                  <a:off x="2927585" y="4407222"/>
                  <a:ext cx="266541" cy="116564"/>
                </a:xfrm>
                <a:custGeom>
                  <a:avLst/>
                  <a:gdLst/>
                  <a:ahLst/>
                  <a:cxnLst>
                    <a:cxn ang="0">
                      <a:pos x="8" y="13"/>
                    </a:cxn>
                    <a:cxn ang="0">
                      <a:pos x="3" y="15"/>
                    </a:cxn>
                    <a:cxn ang="0">
                      <a:pos x="0" y="13"/>
                    </a:cxn>
                    <a:cxn ang="0">
                      <a:pos x="4" y="10"/>
                    </a:cxn>
                    <a:cxn ang="0">
                      <a:pos x="17" y="3"/>
                    </a:cxn>
                    <a:cxn ang="0">
                      <a:pos x="24" y="1"/>
                    </a:cxn>
                    <a:cxn ang="0">
                      <a:pos x="30" y="1"/>
                    </a:cxn>
                    <a:cxn ang="0">
                      <a:pos x="35" y="3"/>
                    </a:cxn>
                    <a:cxn ang="0">
                      <a:pos x="42" y="6"/>
                    </a:cxn>
                    <a:cxn ang="0">
                      <a:pos x="50" y="10"/>
                    </a:cxn>
                    <a:cxn ang="0">
                      <a:pos x="58" y="13"/>
                    </a:cxn>
                    <a:cxn ang="0">
                      <a:pos x="59" y="15"/>
                    </a:cxn>
                    <a:cxn ang="0">
                      <a:pos x="62" y="18"/>
                    </a:cxn>
                    <a:cxn ang="0">
                      <a:pos x="65" y="20"/>
                    </a:cxn>
                    <a:cxn ang="0">
                      <a:pos x="70" y="21"/>
                    </a:cxn>
                    <a:cxn ang="0">
                      <a:pos x="74" y="23"/>
                    </a:cxn>
                    <a:cxn ang="0">
                      <a:pos x="76" y="26"/>
                    </a:cxn>
                    <a:cxn ang="0">
                      <a:pos x="82" y="29"/>
                    </a:cxn>
                    <a:cxn ang="0">
                      <a:pos x="85" y="32"/>
                    </a:cxn>
                    <a:cxn ang="0">
                      <a:pos x="79" y="34"/>
                    </a:cxn>
                    <a:cxn ang="0">
                      <a:pos x="64" y="34"/>
                    </a:cxn>
                    <a:cxn ang="0">
                      <a:pos x="61" y="30"/>
                    </a:cxn>
                    <a:cxn ang="0">
                      <a:pos x="56" y="26"/>
                    </a:cxn>
                    <a:cxn ang="0">
                      <a:pos x="50" y="20"/>
                    </a:cxn>
                    <a:cxn ang="0">
                      <a:pos x="42" y="17"/>
                    </a:cxn>
                    <a:cxn ang="0">
                      <a:pos x="32" y="12"/>
                    </a:cxn>
                    <a:cxn ang="0">
                      <a:pos x="23" y="10"/>
                    </a:cxn>
                    <a:cxn ang="0">
                      <a:pos x="26" y="7"/>
                    </a:cxn>
                    <a:cxn ang="0">
                      <a:pos x="15" y="9"/>
                    </a:cxn>
                    <a:cxn ang="0">
                      <a:pos x="8" y="13"/>
                    </a:cxn>
                    <a:cxn ang="0">
                      <a:pos x="18" y="18"/>
                    </a:cxn>
                    <a:cxn ang="0">
                      <a:pos x="15" y="13"/>
                    </a:cxn>
                    <a:cxn ang="0">
                      <a:pos x="18" y="18"/>
                    </a:cxn>
                    <a:cxn ang="0">
                      <a:pos x="50" y="9"/>
                    </a:cxn>
                    <a:cxn ang="0">
                      <a:pos x="51" y="7"/>
                    </a:cxn>
                    <a:cxn ang="0">
                      <a:pos x="50" y="9"/>
                    </a:cxn>
                    <a:cxn ang="0">
                      <a:pos x="53" y="9"/>
                    </a:cxn>
                    <a:cxn ang="0">
                      <a:pos x="55" y="10"/>
                    </a:cxn>
                    <a:cxn ang="0">
                      <a:pos x="53" y="9"/>
                    </a:cxn>
                  </a:cxnLst>
                  <a:rect l="0" t="0" r="r" b="b"/>
                  <a:pathLst>
                    <a:path w="86" h="37">
                      <a:moveTo>
                        <a:pt x="8" y="13"/>
                      </a:moveTo>
                      <a:cubicBezTo>
                        <a:pt x="4" y="13"/>
                        <a:pt x="3" y="17"/>
                        <a:pt x="3" y="15"/>
                      </a:cubicBezTo>
                      <a:cubicBezTo>
                        <a:pt x="3" y="13"/>
                        <a:pt x="0" y="15"/>
                        <a:pt x="0" y="13"/>
                      </a:cubicBezTo>
                      <a:cubicBezTo>
                        <a:pt x="0" y="12"/>
                        <a:pt x="4" y="13"/>
                        <a:pt x="4" y="10"/>
                      </a:cubicBezTo>
                      <a:cubicBezTo>
                        <a:pt x="3" y="9"/>
                        <a:pt x="8" y="4"/>
                        <a:pt x="17" y="3"/>
                      </a:cubicBezTo>
                      <a:cubicBezTo>
                        <a:pt x="21" y="3"/>
                        <a:pt x="20" y="0"/>
                        <a:pt x="24" y="1"/>
                      </a:cubicBezTo>
                      <a:cubicBezTo>
                        <a:pt x="30" y="3"/>
                        <a:pt x="29" y="0"/>
                        <a:pt x="30" y="1"/>
                      </a:cubicBezTo>
                      <a:cubicBezTo>
                        <a:pt x="32" y="3"/>
                        <a:pt x="33" y="0"/>
                        <a:pt x="35" y="3"/>
                      </a:cubicBezTo>
                      <a:cubicBezTo>
                        <a:pt x="36" y="4"/>
                        <a:pt x="39" y="1"/>
                        <a:pt x="42" y="6"/>
                      </a:cubicBezTo>
                      <a:cubicBezTo>
                        <a:pt x="45" y="10"/>
                        <a:pt x="45" y="6"/>
                        <a:pt x="50" y="10"/>
                      </a:cubicBezTo>
                      <a:cubicBezTo>
                        <a:pt x="56" y="13"/>
                        <a:pt x="58" y="12"/>
                        <a:pt x="58" y="13"/>
                      </a:cubicBezTo>
                      <a:cubicBezTo>
                        <a:pt x="56" y="15"/>
                        <a:pt x="59" y="17"/>
                        <a:pt x="59" y="15"/>
                      </a:cubicBezTo>
                      <a:cubicBezTo>
                        <a:pt x="58" y="13"/>
                        <a:pt x="61" y="15"/>
                        <a:pt x="62" y="18"/>
                      </a:cubicBezTo>
                      <a:cubicBezTo>
                        <a:pt x="65" y="20"/>
                        <a:pt x="65" y="18"/>
                        <a:pt x="65" y="20"/>
                      </a:cubicBezTo>
                      <a:cubicBezTo>
                        <a:pt x="67" y="23"/>
                        <a:pt x="68" y="20"/>
                        <a:pt x="70" y="21"/>
                      </a:cubicBezTo>
                      <a:cubicBezTo>
                        <a:pt x="71" y="23"/>
                        <a:pt x="73" y="20"/>
                        <a:pt x="74" y="23"/>
                      </a:cubicBezTo>
                      <a:cubicBezTo>
                        <a:pt x="74" y="26"/>
                        <a:pt x="70" y="24"/>
                        <a:pt x="76" y="26"/>
                      </a:cubicBezTo>
                      <a:cubicBezTo>
                        <a:pt x="80" y="26"/>
                        <a:pt x="80" y="27"/>
                        <a:pt x="82" y="29"/>
                      </a:cubicBezTo>
                      <a:cubicBezTo>
                        <a:pt x="83" y="30"/>
                        <a:pt x="86" y="29"/>
                        <a:pt x="85" y="32"/>
                      </a:cubicBezTo>
                      <a:cubicBezTo>
                        <a:pt x="83" y="34"/>
                        <a:pt x="83" y="30"/>
                        <a:pt x="79" y="34"/>
                      </a:cubicBezTo>
                      <a:cubicBezTo>
                        <a:pt x="73" y="37"/>
                        <a:pt x="76" y="32"/>
                        <a:pt x="64" y="34"/>
                      </a:cubicBezTo>
                      <a:cubicBezTo>
                        <a:pt x="51" y="35"/>
                        <a:pt x="58" y="34"/>
                        <a:pt x="61" y="30"/>
                      </a:cubicBezTo>
                      <a:cubicBezTo>
                        <a:pt x="64" y="27"/>
                        <a:pt x="61" y="26"/>
                        <a:pt x="56" y="26"/>
                      </a:cubicBezTo>
                      <a:cubicBezTo>
                        <a:pt x="51" y="26"/>
                        <a:pt x="51" y="23"/>
                        <a:pt x="50" y="20"/>
                      </a:cubicBezTo>
                      <a:cubicBezTo>
                        <a:pt x="48" y="15"/>
                        <a:pt x="47" y="18"/>
                        <a:pt x="42" y="17"/>
                      </a:cubicBezTo>
                      <a:cubicBezTo>
                        <a:pt x="36" y="15"/>
                        <a:pt x="38" y="12"/>
                        <a:pt x="32" y="12"/>
                      </a:cubicBezTo>
                      <a:cubicBezTo>
                        <a:pt x="26" y="12"/>
                        <a:pt x="26" y="12"/>
                        <a:pt x="23" y="10"/>
                      </a:cubicBezTo>
                      <a:cubicBezTo>
                        <a:pt x="21" y="9"/>
                        <a:pt x="27" y="7"/>
                        <a:pt x="26" y="7"/>
                      </a:cubicBezTo>
                      <a:cubicBezTo>
                        <a:pt x="24" y="6"/>
                        <a:pt x="18" y="4"/>
                        <a:pt x="15" y="9"/>
                      </a:cubicBezTo>
                      <a:cubicBezTo>
                        <a:pt x="11" y="12"/>
                        <a:pt x="8" y="10"/>
                        <a:pt x="8" y="13"/>
                      </a:cubicBezTo>
                      <a:close/>
                      <a:moveTo>
                        <a:pt x="18" y="18"/>
                      </a:moveTo>
                      <a:cubicBezTo>
                        <a:pt x="14" y="20"/>
                        <a:pt x="14" y="13"/>
                        <a:pt x="15" y="13"/>
                      </a:cubicBezTo>
                      <a:cubicBezTo>
                        <a:pt x="18" y="13"/>
                        <a:pt x="20" y="18"/>
                        <a:pt x="18" y="18"/>
                      </a:cubicBezTo>
                      <a:close/>
                      <a:moveTo>
                        <a:pt x="50" y="9"/>
                      </a:moveTo>
                      <a:cubicBezTo>
                        <a:pt x="48" y="7"/>
                        <a:pt x="50" y="7"/>
                        <a:pt x="51" y="7"/>
                      </a:cubicBezTo>
                      <a:cubicBezTo>
                        <a:pt x="51" y="9"/>
                        <a:pt x="51" y="9"/>
                        <a:pt x="50" y="9"/>
                      </a:cubicBezTo>
                      <a:close/>
                      <a:moveTo>
                        <a:pt x="53" y="9"/>
                      </a:moveTo>
                      <a:cubicBezTo>
                        <a:pt x="53" y="9"/>
                        <a:pt x="56" y="10"/>
                        <a:pt x="55" y="10"/>
                      </a:cubicBezTo>
                      <a:cubicBezTo>
                        <a:pt x="53" y="10"/>
                        <a:pt x="51" y="10"/>
                        <a:pt x="53" y="9"/>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70" name="Freeform 241">
                  <a:extLst>
                    <a:ext uri="{FF2B5EF4-FFF2-40B4-BE49-F238E27FC236}">
                      <a16:creationId xmlns:a16="http://schemas.microsoft.com/office/drawing/2014/main" id="{5E6B1426-5D2C-5AD7-E4DC-31549716CED4}"/>
                    </a:ext>
                  </a:extLst>
                </p:cNvPr>
                <p:cNvSpPr>
                  <a:spLocks/>
                </p:cNvSpPr>
                <p:nvPr/>
              </p:nvSpPr>
              <p:spPr bwMode="auto">
                <a:xfrm>
                  <a:off x="3210086" y="4543213"/>
                  <a:ext cx="14364" cy="9713"/>
                </a:xfrm>
                <a:custGeom>
                  <a:avLst/>
                  <a:gdLst/>
                  <a:ahLst/>
                  <a:cxnLst>
                    <a:cxn ang="0">
                      <a:pos x="0" y="2"/>
                    </a:cxn>
                    <a:cxn ang="0">
                      <a:pos x="5" y="3"/>
                    </a:cxn>
                    <a:cxn ang="0">
                      <a:pos x="0" y="2"/>
                    </a:cxn>
                  </a:cxnLst>
                  <a:rect l="0" t="0" r="r" b="b"/>
                  <a:pathLst>
                    <a:path w="5" h="3">
                      <a:moveTo>
                        <a:pt x="0" y="2"/>
                      </a:moveTo>
                      <a:cubicBezTo>
                        <a:pt x="0" y="0"/>
                        <a:pt x="5" y="2"/>
                        <a:pt x="5" y="3"/>
                      </a:cubicBezTo>
                      <a:cubicBezTo>
                        <a:pt x="0" y="2"/>
                        <a:pt x="0" y="2"/>
                        <a:pt x="0"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71" name="Freeform 242">
                  <a:extLst>
                    <a:ext uri="{FF2B5EF4-FFF2-40B4-BE49-F238E27FC236}">
                      <a16:creationId xmlns:a16="http://schemas.microsoft.com/office/drawing/2014/main" id="{199B6A4F-384E-130D-0CA9-BE2F52573ABB}"/>
                    </a:ext>
                  </a:extLst>
                </p:cNvPr>
                <p:cNvSpPr>
                  <a:spLocks/>
                </p:cNvSpPr>
                <p:nvPr/>
              </p:nvSpPr>
              <p:spPr bwMode="auto">
                <a:xfrm>
                  <a:off x="3309041" y="4747201"/>
                  <a:ext cx="17557" cy="17808"/>
                </a:xfrm>
                <a:custGeom>
                  <a:avLst/>
                  <a:gdLst/>
                  <a:ahLst/>
                  <a:cxnLst>
                    <a:cxn ang="0">
                      <a:pos x="3" y="3"/>
                    </a:cxn>
                    <a:cxn ang="0">
                      <a:pos x="2" y="2"/>
                    </a:cxn>
                    <a:cxn ang="0">
                      <a:pos x="3" y="3"/>
                    </a:cxn>
                    <a:cxn ang="0">
                      <a:pos x="3" y="3"/>
                    </a:cxn>
                  </a:cxnLst>
                  <a:rect l="0" t="0" r="r" b="b"/>
                  <a:pathLst>
                    <a:path w="6" h="6">
                      <a:moveTo>
                        <a:pt x="3" y="3"/>
                      </a:moveTo>
                      <a:cubicBezTo>
                        <a:pt x="2" y="2"/>
                        <a:pt x="0" y="0"/>
                        <a:pt x="2" y="2"/>
                      </a:cubicBezTo>
                      <a:cubicBezTo>
                        <a:pt x="3" y="2"/>
                        <a:pt x="2" y="3"/>
                        <a:pt x="3" y="3"/>
                      </a:cubicBezTo>
                      <a:cubicBezTo>
                        <a:pt x="5" y="3"/>
                        <a:pt x="6" y="6"/>
                        <a:pt x="3"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72" name="Freeform 243">
                  <a:extLst>
                    <a:ext uri="{FF2B5EF4-FFF2-40B4-BE49-F238E27FC236}">
                      <a16:creationId xmlns:a16="http://schemas.microsoft.com/office/drawing/2014/main" id="{E0851BC8-BAFC-DF2C-DAA2-AF57149D7CDA}"/>
                    </a:ext>
                  </a:extLst>
                </p:cNvPr>
                <p:cNvSpPr>
                  <a:spLocks/>
                </p:cNvSpPr>
                <p:nvPr/>
              </p:nvSpPr>
              <p:spPr bwMode="auto">
                <a:xfrm>
                  <a:off x="3326597" y="4753676"/>
                  <a:ext cx="9577" cy="11332"/>
                </a:xfrm>
                <a:custGeom>
                  <a:avLst/>
                  <a:gdLst/>
                  <a:ahLst/>
                  <a:cxnLst>
                    <a:cxn ang="0">
                      <a:pos x="2" y="1"/>
                    </a:cxn>
                    <a:cxn ang="0">
                      <a:pos x="2" y="0"/>
                    </a:cxn>
                    <a:cxn ang="0">
                      <a:pos x="2" y="3"/>
                    </a:cxn>
                    <a:cxn ang="0">
                      <a:pos x="2" y="1"/>
                    </a:cxn>
                  </a:cxnLst>
                  <a:rect l="0" t="0" r="r" b="b"/>
                  <a:pathLst>
                    <a:path w="3" h="4">
                      <a:moveTo>
                        <a:pt x="2" y="1"/>
                      </a:moveTo>
                      <a:cubicBezTo>
                        <a:pt x="0" y="1"/>
                        <a:pt x="2" y="0"/>
                        <a:pt x="2" y="0"/>
                      </a:cubicBezTo>
                      <a:cubicBezTo>
                        <a:pt x="3" y="1"/>
                        <a:pt x="3" y="4"/>
                        <a:pt x="2" y="3"/>
                      </a:cubicBezTo>
                      <a:cubicBezTo>
                        <a:pt x="2" y="1"/>
                        <a:pt x="2" y="1"/>
                        <a:pt x="2"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73" name="Freeform 244">
                  <a:extLst>
                    <a:ext uri="{FF2B5EF4-FFF2-40B4-BE49-F238E27FC236}">
                      <a16:creationId xmlns:a16="http://schemas.microsoft.com/office/drawing/2014/main" id="{DB44AB5F-4B5E-CADB-15DF-AF0232F8770A}"/>
                    </a:ext>
                  </a:extLst>
                </p:cNvPr>
                <p:cNvSpPr>
                  <a:spLocks/>
                </p:cNvSpPr>
                <p:nvPr/>
              </p:nvSpPr>
              <p:spPr bwMode="auto">
                <a:xfrm>
                  <a:off x="3431937" y="4787673"/>
                  <a:ext cx="19152" cy="9713"/>
                </a:xfrm>
                <a:custGeom>
                  <a:avLst/>
                  <a:gdLst/>
                  <a:ahLst/>
                  <a:cxnLst>
                    <a:cxn ang="0">
                      <a:pos x="0" y="2"/>
                    </a:cxn>
                    <a:cxn ang="0">
                      <a:pos x="3" y="2"/>
                    </a:cxn>
                    <a:cxn ang="0">
                      <a:pos x="5" y="3"/>
                    </a:cxn>
                    <a:cxn ang="0">
                      <a:pos x="2" y="3"/>
                    </a:cxn>
                    <a:cxn ang="0">
                      <a:pos x="0" y="2"/>
                    </a:cxn>
                  </a:cxnLst>
                  <a:rect l="0" t="0" r="r" b="b"/>
                  <a:pathLst>
                    <a:path w="6" h="3">
                      <a:moveTo>
                        <a:pt x="0" y="2"/>
                      </a:moveTo>
                      <a:cubicBezTo>
                        <a:pt x="0" y="0"/>
                        <a:pt x="2" y="3"/>
                        <a:pt x="3" y="2"/>
                      </a:cubicBezTo>
                      <a:cubicBezTo>
                        <a:pt x="5" y="0"/>
                        <a:pt x="6" y="2"/>
                        <a:pt x="5" y="3"/>
                      </a:cubicBezTo>
                      <a:cubicBezTo>
                        <a:pt x="3" y="3"/>
                        <a:pt x="2" y="3"/>
                        <a:pt x="2" y="3"/>
                      </a:cubicBezTo>
                      <a:cubicBezTo>
                        <a:pt x="2" y="3"/>
                        <a:pt x="0" y="3"/>
                        <a:pt x="0"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74" name="Freeform 245">
                  <a:extLst>
                    <a:ext uri="{FF2B5EF4-FFF2-40B4-BE49-F238E27FC236}">
                      <a16:creationId xmlns:a16="http://schemas.microsoft.com/office/drawing/2014/main" id="{F5C8699E-5960-92AE-02A4-D690993DDB5F}"/>
                    </a:ext>
                  </a:extLst>
                </p:cNvPr>
                <p:cNvSpPr>
                  <a:spLocks/>
                </p:cNvSpPr>
                <p:nvPr/>
              </p:nvSpPr>
              <p:spPr bwMode="auto">
                <a:xfrm>
                  <a:off x="3513336" y="4857288"/>
                  <a:ext cx="3192" cy="3238"/>
                </a:xfrm>
                <a:custGeom>
                  <a:avLst/>
                  <a:gdLst/>
                  <a:ahLst/>
                  <a:cxnLst>
                    <a:cxn ang="0">
                      <a:pos x="1" y="0"/>
                    </a:cxn>
                    <a:cxn ang="0">
                      <a:pos x="0" y="1"/>
                    </a:cxn>
                    <a:cxn ang="0">
                      <a:pos x="1" y="0"/>
                    </a:cxn>
                  </a:cxnLst>
                  <a:rect l="0" t="0" r="r" b="b"/>
                  <a:pathLst>
                    <a:path w="1" h="1">
                      <a:moveTo>
                        <a:pt x="1" y="0"/>
                      </a:moveTo>
                      <a:cubicBezTo>
                        <a:pt x="0" y="1"/>
                        <a:pt x="0" y="1"/>
                        <a:pt x="0" y="1"/>
                      </a:cubicBezTo>
                      <a:cubicBezTo>
                        <a:pt x="0" y="0"/>
                        <a:pt x="0" y="0"/>
                        <a:pt x="1"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75" name="Freeform 246">
                  <a:extLst>
                    <a:ext uri="{FF2B5EF4-FFF2-40B4-BE49-F238E27FC236}">
                      <a16:creationId xmlns:a16="http://schemas.microsoft.com/office/drawing/2014/main" id="{81DEED06-E1E1-E4F6-6341-04E01AA9E340}"/>
                    </a:ext>
                  </a:extLst>
                </p:cNvPr>
                <p:cNvSpPr>
                  <a:spLocks/>
                </p:cNvSpPr>
                <p:nvPr/>
              </p:nvSpPr>
              <p:spPr bwMode="auto">
                <a:xfrm>
                  <a:off x="3506951" y="4860526"/>
                  <a:ext cx="9577" cy="4857"/>
                </a:xfrm>
                <a:custGeom>
                  <a:avLst/>
                  <a:gdLst/>
                  <a:ahLst/>
                  <a:cxnLst>
                    <a:cxn ang="0">
                      <a:pos x="2" y="2"/>
                    </a:cxn>
                    <a:cxn ang="0">
                      <a:pos x="3" y="0"/>
                    </a:cxn>
                    <a:cxn ang="0">
                      <a:pos x="2" y="2"/>
                    </a:cxn>
                    <a:cxn ang="0">
                      <a:pos x="2" y="2"/>
                    </a:cxn>
                  </a:cxnLst>
                  <a:rect l="0" t="0" r="r" b="b"/>
                  <a:pathLst>
                    <a:path w="3" h="2">
                      <a:moveTo>
                        <a:pt x="2" y="2"/>
                      </a:moveTo>
                      <a:cubicBezTo>
                        <a:pt x="2" y="0"/>
                        <a:pt x="2" y="0"/>
                        <a:pt x="3" y="0"/>
                      </a:cubicBezTo>
                      <a:cubicBezTo>
                        <a:pt x="3" y="0"/>
                        <a:pt x="3" y="2"/>
                        <a:pt x="2" y="2"/>
                      </a:cubicBezTo>
                      <a:cubicBezTo>
                        <a:pt x="2" y="2"/>
                        <a:pt x="0" y="2"/>
                        <a:pt x="2"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76" name="Freeform 247">
                  <a:extLst>
                    <a:ext uri="{FF2B5EF4-FFF2-40B4-BE49-F238E27FC236}">
                      <a16:creationId xmlns:a16="http://schemas.microsoft.com/office/drawing/2014/main" id="{878945A1-655A-5F8E-2CCF-37097552BD0D}"/>
                    </a:ext>
                  </a:extLst>
                </p:cNvPr>
                <p:cNvSpPr>
                  <a:spLocks/>
                </p:cNvSpPr>
                <p:nvPr/>
              </p:nvSpPr>
              <p:spPr bwMode="auto">
                <a:xfrm>
                  <a:off x="3516528" y="4865383"/>
                  <a:ext cx="4788" cy="3238"/>
                </a:xfrm>
                <a:custGeom>
                  <a:avLst/>
                  <a:gdLst/>
                  <a:ahLst/>
                  <a:cxnLst>
                    <a:cxn ang="0">
                      <a:pos x="0" y="1"/>
                    </a:cxn>
                    <a:cxn ang="0">
                      <a:pos x="0" y="0"/>
                    </a:cxn>
                    <a:cxn ang="0">
                      <a:pos x="0" y="1"/>
                    </a:cxn>
                  </a:cxnLst>
                  <a:rect l="0" t="0" r="r" b="b"/>
                  <a:pathLst>
                    <a:path w="2" h="1">
                      <a:moveTo>
                        <a:pt x="0" y="1"/>
                      </a:moveTo>
                      <a:cubicBezTo>
                        <a:pt x="0" y="0"/>
                        <a:pt x="0" y="0"/>
                        <a:pt x="0" y="0"/>
                      </a:cubicBezTo>
                      <a:cubicBezTo>
                        <a:pt x="2" y="0"/>
                        <a:pt x="0" y="0"/>
                        <a:pt x="0"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77" name="Freeform 248">
                  <a:extLst>
                    <a:ext uri="{FF2B5EF4-FFF2-40B4-BE49-F238E27FC236}">
                      <a16:creationId xmlns:a16="http://schemas.microsoft.com/office/drawing/2014/main" id="{ABEB5E59-9D66-8526-EEFD-D0C60B8888EF}"/>
                    </a:ext>
                  </a:extLst>
                </p:cNvPr>
                <p:cNvSpPr>
                  <a:spLocks/>
                </p:cNvSpPr>
                <p:nvPr/>
              </p:nvSpPr>
              <p:spPr bwMode="auto">
                <a:xfrm>
                  <a:off x="3513336" y="4857288"/>
                  <a:ext cx="3192" cy="3238"/>
                </a:xfrm>
                <a:custGeom>
                  <a:avLst/>
                  <a:gdLst/>
                  <a:ahLst/>
                  <a:cxnLst>
                    <a:cxn ang="0">
                      <a:pos x="1" y="1"/>
                    </a:cxn>
                    <a:cxn ang="0">
                      <a:pos x="1" y="0"/>
                    </a:cxn>
                    <a:cxn ang="0">
                      <a:pos x="1" y="1"/>
                    </a:cxn>
                  </a:cxnLst>
                  <a:rect l="0" t="0" r="r" b="b"/>
                  <a:pathLst>
                    <a:path w="1" h="1">
                      <a:moveTo>
                        <a:pt x="1" y="1"/>
                      </a:moveTo>
                      <a:cubicBezTo>
                        <a:pt x="0" y="1"/>
                        <a:pt x="1" y="0"/>
                        <a:pt x="1" y="0"/>
                      </a:cubicBezTo>
                      <a:cubicBezTo>
                        <a:pt x="1" y="1"/>
                        <a:pt x="1" y="1"/>
                        <a:pt x="1"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78" name="Freeform 249">
                  <a:extLst>
                    <a:ext uri="{FF2B5EF4-FFF2-40B4-BE49-F238E27FC236}">
                      <a16:creationId xmlns:a16="http://schemas.microsoft.com/office/drawing/2014/main" id="{A1E71901-0BBC-9D2A-4FD2-139FA791E7A2}"/>
                    </a:ext>
                  </a:extLst>
                </p:cNvPr>
                <p:cNvSpPr>
                  <a:spLocks/>
                </p:cNvSpPr>
                <p:nvPr/>
              </p:nvSpPr>
              <p:spPr bwMode="auto">
                <a:xfrm>
                  <a:off x="3516528" y="4777960"/>
                  <a:ext cx="7980" cy="16190"/>
                </a:xfrm>
                <a:custGeom>
                  <a:avLst/>
                  <a:gdLst/>
                  <a:ahLst/>
                  <a:cxnLst>
                    <a:cxn ang="0">
                      <a:pos x="0" y="3"/>
                    </a:cxn>
                    <a:cxn ang="0">
                      <a:pos x="3" y="2"/>
                    </a:cxn>
                    <a:cxn ang="0">
                      <a:pos x="0" y="3"/>
                    </a:cxn>
                  </a:cxnLst>
                  <a:rect l="0" t="0" r="r" b="b"/>
                  <a:pathLst>
                    <a:path w="3" h="5">
                      <a:moveTo>
                        <a:pt x="0" y="3"/>
                      </a:moveTo>
                      <a:cubicBezTo>
                        <a:pt x="0" y="2"/>
                        <a:pt x="3" y="0"/>
                        <a:pt x="3" y="2"/>
                      </a:cubicBezTo>
                      <a:cubicBezTo>
                        <a:pt x="3" y="3"/>
                        <a:pt x="0" y="5"/>
                        <a:pt x="0"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79" name="Freeform 250">
                  <a:extLst>
                    <a:ext uri="{FF2B5EF4-FFF2-40B4-BE49-F238E27FC236}">
                      <a16:creationId xmlns:a16="http://schemas.microsoft.com/office/drawing/2014/main" id="{52846CCB-5E5E-11A4-4C07-7390E4A57ADE}"/>
                    </a:ext>
                  </a:extLst>
                </p:cNvPr>
                <p:cNvSpPr>
                  <a:spLocks/>
                </p:cNvSpPr>
                <p:nvPr/>
              </p:nvSpPr>
              <p:spPr bwMode="auto">
                <a:xfrm>
                  <a:off x="3487799" y="4797388"/>
                  <a:ext cx="33517" cy="24284"/>
                </a:xfrm>
                <a:custGeom>
                  <a:avLst/>
                  <a:gdLst/>
                  <a:ahLst/>
                  <a:cxnLst>
                    <a:cxn ang="0">
                      <a:pos x="6" y="8"/>
                    </a:cxn>
                    <a:cxn ang="0">
                      <a:pos x="1" y="8"/>
                    </a:cxn>
                    <a:cxn ang="0">
                      <a:pos x="4" y="5"/>
                    </a:cxn>
                    <a:cxn ang="0">
                      <a:pos x="4" y="2"/>
                    </a:cxn>
                    <a:cxn ang="0">
                      <a:pos x="9" y="2"/>
                    </a:cxn>
                    <a:cxn ang="0">
                      <a:pos x="6" y="8"/>
                    </a:cxn>
                  </a:cxnLst>
                  <a:rect l="0" t="0" r="r" b="b"/>
                  <a:pathLst>
                    <a:path w="11" h="8">
                      <a:moveTo>
                        <a:pt x="6" y="8"/>
                      </a:moveTo>
                      <a:cubicBezTo>
                        <a:pt x="1" y="8"/>
                        <a:pt x="0" y="8"/>
                        <a:pt x="1" y="8"/>
                      </a:cubicBezTo>
                      <a:cubicBezTo>
                        <a:pt x="4" y="6"/>
                        <a:pt x="4" y="6"/>
                        <a:pt x="4" y="5"/>
                      </a:cubicBezTo>
                      <a:cubicBezTo>
                        <a:pt x="4" y="2"/>
                        <a:pt x="1" y="2"/>
                        <a:pt x="4" y="2"/>
                      </a:cubicBezTo>
                      <a:cubicBezTo>
                        <a:pt x="9" y="0"/>
                        <a:pt x="11" y="0"/>
                        <a:pt x="9" y="2"/>
                      </a:cubicBezTo>
                      <a:cubicBezTo>
                        <a:pt x="8" y="3"/>
                        <a:pt x="11" y="8"/>
                        <a:pt x="6" y="8"/>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80" name="Freeform 251">
                  <a:extLst>
                    <a:ext uri="{FF2B5EF4-FFF2-40B4-BE49-F238E27FC236}">
                      <a16:creationId xmlns:a16="http://schemas.microsoft.com/office/drawing/2014/main" id="{73467964-BF8C-63D5-D2E5-9D0316AA8E3F}"/>
                    </a:ext>
                  </a:extLst>
                </p:cNvPr>
                <p:cNvSpPr>
                  <a:spLocks/>
                </p:cNvSpPr>
                <p:nvPr/>
              </p:nvSpPr>
              <p:spPr bwMode="auto">
                <a:xfrm>
                  <a:off x="3490991" y="4753676"/>
                  <a:ext cx="12769" cy="8095"/>
                </a:xfrm>
                <a:custGeom>
                  <a:avLst/>
                  <a:gdLst/>
                  <a:ahLst/>
                  <a:cxnLst>
                    <a:cxn ang="0">
                      <a:pos x="2" y="3"/>
                    </a:cxn>
                    <a:cxn ang="0">
                      <a:pos x="2" y="0"/>
                    </a:cxn>
                    <a:cxn ang="0">
                      <a:pos x="2" y="3"/>
                    </a:cxn>
                  </a:cxnLst>
                  <a:rect l="0" t="0" r="r" b="b"/>
                  <a:pathLst>
                    <a:path w="4" h="3">
                      <a:moveTo>
                        <a:pt x="2" y="3"/>
                      </a:moveTo>
                      <a:cubicBezTo>
                        <a:pt x="0" y="3"/>
                        <a:pt x="2" y="0"/>
                        <a:pt x="2" y="0"/>
                      </a:cubicBezTo>
                      <a:cubicBezTo>
                        <a:pt x="4" y="0"/>
                        <a:pt x="4" y="3"/>
                        <a:pt x="2"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81" name="Freeform 252">
                  <a:extLst>
                    <a:ext uri="{FF2B5EF4-FFF2-40B4-BE49-F238E27FC236}">
                      <a16:creationId xmlns:a16="http://schemas.microsoft.com/office/drawing/2014/main" id="{A056752A-E34D-6D62-2BF8-3D1A75BB2A8A}"/>
                    </a:ext>
                  </a:extLst>
                </p:cNvPr>
                <p:cNvSpPr>
                  <a:spLocks/>
                </p:cNvSpPr>
                <p:nvPr/>
              </p:nvSpPr>
              <p:spPr bwMode="auto">
                <a:xfrm>
                  <a:off x="3506951" y="4718059"/>
                  <a:ext cx="6384" cy="9713"/>
                </a:xfrm>
                <a:custGeom>
                  <a:avLst/>
                  <a:gdLst/>
                  <a:ahLst/>
                  <a:cxnLst>
                    <a:cxn ang="0">
                      <a:pos x="0" y="3"/>
                    </a:cxn>
                    <a:cxn ang="0">
                      <a:pos x="2" y="0"/>
                    </a:cxn>
                    <a:cxn ang="0">
                      <a:pos x="0" y="3"/>
                    </a:cxn>
                  </a:cxnLst>
                  <a:rect l="0" t="0" r="r" b="b"/>
                  <a:pathLst>
                    <a:path w="2" h="3">
                      <a:moveTo>
                        <a:pt x="0" y="3"/>
                      </a:moveTo>
                      <a:cubicBezTo>
                        <a:pt x="0" y="2"/>
                        <a:pt x="0" y="0"/>
                        <a:pt x="2" y="0"/>
                      </a:cubicBezTo>
                      <a:cubicBezTo>
                        <a:pt x="2" y="0"/>
                        <a:pt x="2" y="3"/>
                        <a:pt x="0"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82" name="Freeform 253">
                  <a:extLst>
                    <a:ext uri="{FF2B5EF4-FFF2-40B4-BE49-F238E27FC236}">
                      <a16:creationId xmlns:a16="http://schemas.microsoft.com/office/drawing/2014/main" id="{D2DE7ACB-CD86-1F68-2C07-46D9C8F33707}"/>
                    </a:ext>
                  </a:extLst>
                </p:cNvPr>
                <p:cNvSpPr>
                  <a:spLocks/>
                </p:cNvSpPr>
                <p:nvPr/>
              </p:nvSpPr>
              <p:spPr bwMode="auto">
                <a:xfrm>
                  <a:off x="3513336" y="4697013"/>
                  <a:ext cx="7980" cy="12952"/>
                </a:xfrm>
                <a:custGeom>
                  <a:avLst/>
                  <a:gdLst/>
                  <a:ahLst/>
                  <a:cxnLst>
                    <a:cxn ang="0">
                      <a:pos x="0" y="4"/>
                    </a:cxn>
                    <a:cxn ang="0">
                      <a:pos x="1" y="1"/>
                    </a:cxn>
                    <a:cxn ang="0">
                      <a:pos x="1" y="3"/>
                    </a:cxn>
                    <a:cxn ang="0">
                      <a:pos x="0" y="4"/>
                    </a:cxn>
                  </a:cxnLst>
                  <a:rect l="0" t="0" r="r" b="b"/>
                  <a:pathLst>
                    <a:path w="3" h="4">
                      <a:moveTo>
                        <a:pt x="0" y="4"/>
                      </a:moveTo>
                      <a:cubicBezTo>
                        <a:pt x="0" y="3"/>
                        <a:pt x="0" y="1"/>
                        <a:pt x="1" y="1"/>
                      </a:cubicBezTo>
                      <a:cubicBezTo>
                        <a:pt x="1" y="0"/>
                        <a:pt x="3" y="1"/>
                        <a:pt x="1" y="3"/>
                      </a:cubicBezTo>
                      <a:cubicBezTo>
                        <a:pt x="1" y="4"/>
                        <a:pt x="1" y="4"/>
                        <a:pt x="0" y="4"/>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83" name="Freeform 254">
                  <a:extLst>
                    <a:ext uri="{FF2B5EF4-FFF2-40B4-BE49-F238E27FC236}">
                      <a16:creationId xmlns:a16="http://schemas.microsoft.com/office/drawing/2014/main" id="{F8D767C2-24FA-A546-9557-3ABE0F2A6407}"/>
                    </a:ext>
                  </a:extLst>
                </p:cNvPr>
                <p:cNvSpPr>
                  <a:spLocks/>
                </p:cNvSpPr>
                <p:nvPr/>
              </p:nvSpPr>
              <p:spPr bwMode="auto">
                <a:xfrm>
                  <a:off x="3503759" y="4650064"/>
                  <a:ext cx="3192" cy="14570"/>
                </a:xfrm>
                <a:custGeom>
                  <a:avLst/>
                  <a:gdLst/>
                  <a:ahLst/>
                  <a:cxnLst>
                    <a:cxn ang="0">
                      <a:pos x="1" y="3"/>
                    </a:cxn>
                    <a:cxn ang="0">
                      <a:pos x="0" y="2"/>
                    </a:cxn>
                    <a:cxn ang="0">
                      <a:pos x="1" y="0"/>
                    </a:cxn>
                    <a:cxn ang="0">
                      <a:pos x="1" y="3"/>
                    </a:cxn>
                  </a:cxnLst>
                  <a:rect l="0" t="0" r="r" b="b"/>
                  <a:pathLst>
                    <a:path w="1" h="5">
                      <a:moveTo>
                        <a:pt x="1" y="3"/>
                      </a:moveTo>
                      <a:cubicBezTo>
                        <a:pt x="0" y="5"/>
                        <a:pt x="1" y="3"/>
                        <a:pt x="0" y="2"/>
                      </a:cubicBezTo>
                      <a:cubicBezTo>
                        <a:pt x="0" y="0"/>
                        <a:pt x="0" y="0"/>
                        <a:pt x="1" y="0"/>
                      </a:cubicBezTo>
                      <a:cubicBezTo>
                        <a:pt x="1" y="3"/>
                        <a:pt x="1" y="3"/>
                        <a:pt x="1"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84" name="Freeform 255">
                  <a:extLst>
                    <a:ext uri="{FF2B5EF4-FFF2-40B4-BE49-F238E27FC236}">
                      <a16:creationId xmlns:a16="http://schemas.microsoft.com/office/drawing/2014/main" id="{51D828BA-58B9-C928-6BAD-93935B23FE10}"/>
                    </a:ext>
                  </a:extLst>
                </p:cNvPr>
                <p:cNvSpPr>
                  <a:spLocks/>
                </p:cNvSpPr>
                <p:nvPr/>
              </p:nvSpPr>
              <p:spPr bwMode="auto">
                <a:xfrm>
                  <a:off x="3543660" y="4718059"/>
                  <a:ext cx="9577" cy="16190"/>
                </a:xfrm>
                <a:custGeom>
                  <a:avLst/>
                  <a:gdLst/>
                  <a:ahLst/>
                  <a:cxnLst>
                    <a:cxn ang="0">
                      <a:pos x="3" y="3"/>
                    </a:cxn>
                    <a:cxn ang="0">
                      <a:pos x="2" y="2"/>
                    </a:cxn>
                    <a:cxn ang="0">
                      <a:pos x="2" y="2"/>
                    </a:cxn>
                    <a:cxn ang="0">
                      <a:pos x="3" y="3"/>
                    </a:cxn>
                  </a:cxnLst>
                  <a:rect l="0" t="0" r="r" b="b"/>
                  <a:pathLst>
                    <a:path w="3" h="5">
                      <a:moveTo>
                        <a:pt x="3" y="3"/>
                      </a:moveTo>
                      <a:cubicBezTo>
                        <a:pt x="2" y="5"/>
                        <a:pt x="0" y="3"/>
                        <a:pt x="2" y="2"/>
                      </a:cubicBezTo>
                      <a:cubicBezTo>
                        <a:pt x="2" y="0"/>
                        <a:pt x="2" y="0"/>
                        <a:pt x="2" y="2"/>
                      </a:cubicBezTo>
                      <a:cubicBezTo>
                        <a:pt x="3" y="2"/>
                        <a:pt x="3" y="2"/>
                        <a:pt x="3"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85" name="Freeform 256">
                  <a:extLst>
                    <a:ext uri="{FF2B5EF4-FFF2-40B4-BE49-F238E27FC236}">
                      <a16:creationId xmlns:a16="http://schemas.microsoft.com/office/drawing/2014/main" id="{86D54819-C078-5E50-58B0-F4D42A3DFBE3}"/>
                    </a:ext>
                  </a:extLst>
                </p:cNvPr>
                <p:cNvSpPr>
                  <a:spLocks/>
                </p:cNvSpPr>
                <p:nvPr/>
              </p:nvSpPr>
              <p:spPr bwMode="auto">
                <a:xfrm>
                  <a:off x="3404804" y="4567498"/>
                  <a:ext cx="3192" cy="6475"/>
                </a:xfrm>
                <a:custGeom>
                  <a:avLst/>
                  <a:gdLst/>
                  <a:ahLst/>
                  <a:cxnLst>
                    <a:cxn ang="0">
                      <a:pos x="0" y="2"/>
                    </a:cxn>
                    <a:cxn ang="0">
                      <a:pos x="1" y="2"/>
                    </a:cxn>
                    <a:cxn ang="0">
                      <a:pos x="0" y="2"/>
                    </a:cxn>
                  </a:cxnLst>
                  <a:rect l="0" t="0" r="r" b="b"/>
                  <a:pathLst>
                    <a:path w="1" h="2">
                      <a:moveTo>
                        <a:pt x="0" y="2"/>
                      </a:moveTo>
                      <a:cubicBezTo>
                        <a:pt x="0" y="2"/>
                        <a:pt x="1" y="0"/>
                        <a:pt x="1" y="2"/>
                      </a:cubicBezTo>
                      <a:cubicBezTo>
                        <a:pt x="0" y="2"/>
                        <a:pt x="0" y="2"/>
                        <a:pt x="0"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86" name="Freeform 257">
                  <a:extLst>
                    <a:ext uri="{FF2B5EF4-FFF2-40B4-BE49-F238E27FC236}">
                      <a16:creationId xmlns:a16="http://schemas.microsoft.com/office/drawing/2014/main" id="{2D4E25BD-F97F-7B04-F843-31A10892EED5}"/>
                    </a:ext>
                  </a:extLst>
                </p:cNvPr>
                <p:cNvSpPr>
                  <a:spLocks/>
                </p:cNvSpPr>
                <p:nvPr/>
              </p:nvSpPr>
              <p:spPr bwMode="auto">
                <a:xfrm>
                  <a:off x="3415977" y="4583687"/>
                  <a:ext cx="12769" cy="3238"/>
                </a:xfrm>
                <a:custGeom>
                  <a:avLst/>
                  <a:gdLst/>
                  <a:ahLst/>
                  <a:cxnLst>
                    <a:cxn ang="0">
                      <a:pos x="0" y="0"/>
                    </a:cxn>
                    <a:cxn ang="0">
                      <a:pos x="4" y="0"/>
                    </a:cxn>
                    <a:cxn ang="0">
                      <a:pos x="0" y="0"/>
                    </a:cxn>
                  </a:cxnLst>
                  <a:rect l="0" t="0" r="r" b="b"/>
                  <a:pathLst>
                    <a:path w="4" h="1">
                      <a:moveTo>
                        <a:pt x="0" y="0"/>
                      </a:moveTo>
                      <a:cubicBezTo>
                        <a:pt x="0" y="0"/>
                        <a:pt x="2" y="0"/>
                        <a:pt x="4" y="0"/>
                      </a:cubicBezTo>
                      <a:cubicBezTo>
                        <a:pt x="4" y="0"/>
                        <a:pt x="0" y="1"/>
                        <a:pt x="0"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87" name="Freeform 258">
                  <a:extLst>
                    <a:ext uri="{FF2B5EF4-FFF2-40B4-BE49-F238E27FC236}">
                      <a16:creationId xmlns:a16="http://schemas.microsoft.com/office/drawing/2014/main" id="{83721F48-C85A-96C8-AC71-A4E23E9275B6}"/>
                    </a:ext>
                  </a:extLst>
                </p:cNvPr>
                <p:cNvSpPr>
                  <a:spLocks/>
                </p:cNvSpPr>
                <p:nvPr/>
              </p:nvSpPr>
              <p:spPr bwMode="auto">
                <a:xfrm>
                  <a:off x="3506951" y="4667872"/>
                  <a:ext cx="14364" cy="22665"/>
                </a:xfrm>
                <a:custGeom>
                  <a:avLst/>
                  <a:gdLst/>
                  <a:ahLst/>
                  <a:cxnLst>
                    <a:cxn ang="0">
                      <a:pos x="3" y="5"/>
                    </a:cxn>
                    <a:cxn ang="0">
                      <a:pos x="2" y="2"/>
                    </a:cxn>
                    <a:cxn ang="0">
                      <a:pos x="3" y="2"/>
                    </a:cxn>
                    <a:cxn ang="0">
                      <a:pos x="5" y="7"/>
                    </a:cxn>
                    <a:cxn ang="0">
                      <a:pos x="3" y="5"/>
                    </a:cxn>
                  </a:cxnLst>
                  <a:rect l="0" t="0" r="r" b="b"/>
                  <a:pathLst>
                    <a:path w="5" h="7">
                      <a:moveTo>
                        <a:pt x="3" y="5"/>
                      </a:moveTo>
                      <a:cubicBezTo>
                        <a:pt x="0" y="5"/>
                        <a:pt x="2" y="3"/>
                        <a:pt x="2" y="2"/>
                      </a:cubicBezTo>
                      <a:cubicBezTo>
                        <a:pt x="0" y="2"/>
                        <a:pt x="2" y="0"/>
                        <a:pt x="3" y="2"/>
                      </a:cubicBezTo>
                      <a:cubicBezTo>
                        <a:pt x="5" y="3"/>
                        <a:pt x="5" y="7"/>
                        <a:pt x="5" y="7"/>
                      </a:cubicBezTo>
                      <a:cubicBezTo>
                        <a:pt x="3" y="7"/>
                        <a:pt x="5" y="5"/>
                        <a:pt x="3" y="5"/>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88" name="Freeform 259">
                  <a:extLst>
                    <a:ext uri="{FF2B5EF4-FFF2-40B4-BE49-F238E27FC236}">
                      <a16:creationId xmlns:a16="http://schemas.microsoft.com/office/drawing/2014/main" id="{9DA1BC8C-16D9-052B-57B0-E234B42EC950}"/>
                    </a:ext>
                  </a:extLst>
                </p:cNvPr>
                <p:cNvSpPr>
                  <a:spLocks/>
                </p:cNvSpPr>
                <p:nvPr/>
              </p:nvSpPr>
              <p:spPr bwMode="auto">
                <a:xfrm>
                  <a:off x="3490991" y="4620923"/>
                  <a:ext cx="12769" cy="19427"/>
                </a:xfrm>
                <a:custGeom>
                  <a:avLst/>
                  <a:gdLst/>
                  <a:ahLst/>
                  <a:cxnLst>
                    <a:cxn ang="0">
                      <a:pos x="2" y="5"/>
                    </a:cxn>
                    <a:cxn ang="0">
                      <a:pos x="0" y="2"/>
                    </a:cxn>
                    <a:cxn ang="0">
                      <a:pos x="2" y="3"/>
                    </a:cxn>
                    <a:cxn ang="0">
                      <a:pos x="2" y="5"/>
                    </a:cxn>
                  </a:cxnLst>
                  <a:rect l="0" t="0" r="r" b="b"/>
                  <a:pathLst>
                    <a:path w="4" h="6">
                      <a:moveTo>
                        <a:pt x="2" y="5"/>
                      </a:moveTo>
                      <a:cubicBezTo>
                        <a:pt x="2" y="6"/>
                        <a:pt x="0" y="5"/>
                        <a:pt x="0" y="2"/>
                      </a:cubicBezTo>
                      <a:cubicBezTo>
                        <a:pt x="2" y="0"/>
                        <a:pt x="4" y="3"/>
                        <a:pt x="2" y="3"/>
                      </a:cubicBezTo>
                      <a:cubicBezTo>
                        <a:pt x="2" y="5"/>
                        <a:pt x="4" y="5"/>
                        <a:pt x="2" y="5"/>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89" name="Freeform 260">
                  <a:extLst>
                    <a:ext uri="{FF2B5EF4-FFF2-40B4-BE49-F238E27FC236}">
                      <a16:creationId xmlns:a16="http://schemas.microsoft.com/office/drawing/2014/main" id="{0407FEB7-AD93-6AB1-E52F-C71CC4A96A89}"/>
                    </a:ext>
                  </a:extLst>
                </p:cNvPr>
                <p:cNvSpPr>
                  <a:spLocks/>
                </p:cNvSpPr>
                <p:nvPr/>
              </p:nvSpPr>
              <p:spPr bwMode="auto">
                <a:xfrm>
                  <a:off x="3497375" y="4620923"/>
                  <a:ext cx="15960" cy="9713"/>
                </a:xfrm>
                <a:custGeom>
                  <a:avLst/>
                  <a:gdLst/>
                  <a:ahLst/>
                  <a:cxnLst>
                    <a:cxn ang="0">
                      <a:pos x="1" y="3"/>
                    </a:cxn>
                    <a:cxn ang="0">
                      <a:pos x="1" y="2"/>
                    </a:cxn>
                    <a:cxn ang="0">
                      <a:pos x="3" y="2"/>
                    </a:cxn>
                    <a:cxn ang="0">
                      <a:pos x="5" y="3"/>
                    </a:cxn>
                    <a:cxn ang="0">
                      <a:pos x="3" y="3"/>
                    </a:cxn>
                    <a:cxn ang="0">
                      <a:pos x="1" y="3"/>
                    </a:cxn>
                  </a:cxnLst>
                  <a:rect l="0" t="0" r="r" b="b"/>
                  <a:pathLst>
                    <a:path w="5" h="3">
                      <a:moveTo>
                        <a:pt x="1" y="3"/>
                      </a:moveTo>
                      <a:cubicBezTo>
                        <a:pt x="0" y="2"/>
                        <a:pt x="1" y="2"/>
                        <a:pt x="1" y="2"/>
                      </a:cubicBezTo>
                      <a:cubicBezTo>
                        <a:pt x="1" y="0"/>
                        <a:pt x="1" y="0"/>
                        <a:pt x="3" y="2"/>
                      </a:cubicBezTo>
                      <a:cubicBezTo>
                        <a:pt x="3" y="2"/>
                        <a:pt x="3" y="2"/>
                        <a:pt x="5" y="3"/>
                      </a:cubicBezTo>
                      <a:cubicBezTo>
                        <a:pt x="3" y="3"/>
                        <a:pt x="3" y="3"/>
                        <a:pt x="3" y="3"/>
                      </a:cubicBezTo>
                      <a:cubicBezTo>
                        <a:pt x="1" y="3"/>
                        <a:pt x="1" y="3"/>
                        <a:pt x="1"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90" name="Freeform 261">
                  <a:extLst>
                    <a:ext uri="{FF2B5EF4-FFF2-40B4-BE49-F238E27FC236}">
                      <a16:creationId xmlns:a16="http://schemas.microsoft.com/office/drawing/2014/main" id="{6B2B7E7D-5D05-8796-9ED1-7D435124F229}"/>
                    </a:ext>
                  </a:extLst>
                </p:cNvPr>
                <p:cNvSpPr>
                  <a:spLocks/>
                </p:cNvSpPr>
                <p:nvPr/>
              </p:nvSpPr>
              <p:spPr bwMode="auto">
                <a:xfrm>
                  <a:off x="3506951" y="4637112"/>
                  <a:ext cx="6384" cy="3238"/>
                </a:xfrm>
                <a:custGeom>
                  <a:avLst/>
                  <a:gdLst/>
                  <a:ahLst/>
                  <a:cxnLst>
                    <a:cxn ang="0">
                      <a:pos x="0" y="1"/>
                    </a:cxn>
                    <a:cxn ang="0">
                      <a:pos x="0" y="0"/>
                    </a:cxn>
                    <a:cxn ang="0">
                      <a:pos x="0" y="1"/>
                    </a:cxn>
                  </a:cxnLst>
                  <a:rect l="0" t="0" r="r" b="b"/>
                  <a:pathLst>
                    <a:path w="2" h="1">
                      <a:moveTo>
                        <a:pt x="0" y="1"/>
                      </a:moveTo>
                      <a:cubicBezTo>
                        <a:pt x="0" y="1"/>
                        <a:pt x="0" y="1"/>
                        <a:pt x="0" y="0"/>
                      </a:cubicBezTo>
                      <a:cubicBezTo>
                        <a:pt x="0" y="0"/>
                        <a:pt x="2" y="1"/>
                        <a:pt x="0"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91" name="Freeform 262">
                  <a:extLst>
                    <a:ext uri="{FF2B5EF4-FFF2-40B4-BE49-F238E27FC236}">
                      <a16:creationId xmlns:a16="http://schemas.microsoft.com/office/drawing/2014/main" id="{1E0B18D4-750C-737A-2D91-EEED58B73BD0}"/>
                    </a:ext>
                  </a:extLst>
                </p:cNvPr>
                <p:cNvSpPr>
                  <a:spLocks/>
                </p:cNvSpPr>
                <p:nvPr/>
              </p:nvSpPr>
              <p:spPr bwMode="auto">
                <a:xfrm>
                  <a:off x="3460666" y="4573973"/>
                  <a:ext cx="6384" cy="3238"/>
                </a:xfrm>
                <a:custGeom>
                  <a:avLst/>
                  <a:gdLst/>
                  <a:ahLst/>
                  <a:cxnLst>
                    <a:cxn ang="0">
                      <a:pos x="2" y="1"/>
                    </a:cxn>
                    <a:cxn ang="0">
                      <a:pos x="2" y="0"/>
                    </a:cxn>
                    <a:cxn ang="0">
                      <a:pos x="2" y="1"/>
                    </a:cxn>
                  </a:cxnLst>
                  <a:rect l="0" t="0" r="r" b="b"/>
                  <a:pathLst>
                    <a:path w="2" h="1">
                      <a:moveTo>
                        <a:pt x="2" y="1"/>
                      </a:moveTo>
                      <a:cubicBezTo>
                        <a:pt x="0" y="0"/>
                        <a:pt x="2" y="0"/>
                        <a:pt x="2" y="0"/>
                      </a:cubicBezTo>
                      <a:cubicBezTo>
                        <a:pt x="2" y="1"/>
                        <a:pt x="2" y="1"/>
                        <a:pt x="2"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92" name="Freeform 263">
                  <a:extLst>
                    <a:ext uri="{FF2B5EF4-FFF2-40B4-BE49-F238E27FC236}">
                      <a16:creationId xmlns:a16="http://schemas.microsoft.com/office/drawing/2014/main" id="{09BEC895-1166-214C-2F20-105C7CD2F7D3}"/>
                    </a:ext>
                  </a:extLst>
                </p:cNvPr>
                <p:cNvSpPr>
                  <a:spLocks/>
                </p:cNvSpPr>
                <p:nvPr/>
              </p:nvSpPr>
              <p:spPr bwMode="auto">
                <a:xfrm>
                  <a:off x="3460666" y="4561022"/>
                  <a:ext cx="6384" cy="12952"/>
                </a:xfrm>
                <a:custGeom>
                  <a:avLst/>
                  <a:gdLst/>
                  <a:ahLst/>
                  <a:cxnLst>
                    <a:cxn ang="0">
                      <a:pos x="0" y="2"/>
                    </a:cxn>
                    <a:cxn ang="0">
                      <a:pos x="2" y="2"/>
                    </a:cxn>
                    <a:cxn ang="0">
                      <a:pos x="0" y="2"/>
                    </a:cxn>
                  </a:cxnLst>
                  <a:rect l="0" t="0" r="r" b="b"/>
                  <a:pathLst>
                    <a:path w="2" h="4">
                      <a:moveTo>
                        <a:pt x="0" y="2"/>
                      </a:moveTo>
                      <a:cubicBezTo>
                        <a:pt x="0" y="2"/>
                        <a:pt x="2" y="0"/>
                        <a:pt x="2" y="2"/>
                      </a:cubicBezTo>
                      <a:cubicBezTo>
                        <a:pt x="2" y="2"/>
                        <a:pt x="0" y="4"/>
                        <a:pt x="0"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93" name="Freeform 264">
                  <a:extLst>
                    <a:ext uri="{FF2B5EF4-FFF2-40B4-BE49-F238E27FC236}">
                      <a16:creationId xmlns:a16="http://schemas.microsoft.com/office/drawing/2014/main" id="{A1859CAA-D878-6AF1-4861-1EA6115C6320}"/>
                    </a:ext>
                  </a:extLst>
                </p:cNvPr>
                <p:cNvSpPr>
                  <a:spLocks/>
                </p:cNvSpPr>
                <p:nvPr/>
              </p:nvSpPr>
              <p:spPr bwMode="auto">
                <a:xfrm>
                  <a:off x="3481414" y="4611210"/>
                  <a:ext cx="6384" cy="6475"/>
                </a:xfrm>
                <a:custGeom>
                  <a:avLst/>
                  <a:gdLst/>
                  <a:ahLst/>
                  <a:cxnLst>
                    <a:cxn ang="0">
                      <a:pos x="0" y="2"/>
                    </a:cxn>
                    <a:cxn ang="0">
                      <a:pos x="0" y="0"/>
                    </a:cxn>
                    <a:cxn ang="0">
                      <a:pos x="0" y="2"/>
                    </a:cxn>
                  </a:cxnLst>
                  <a:rect l="0" t="0" r="r" b="b"/>
                  <a:pathLst>
                    <a:path w="2" h="2">
                      <a:moveTo>
                        <a:pt x="0" y="2"/>
                      </a:moveTo>
                      <a:cubicBezTo>
                        <a:pt x="0" y="0"/>
                        <a:pt x="0" y="0"/>
                        <a:pt x="0" y="0"/>
                      </a:cubicBezTo>
                      <a:cubicBezTo>
                        <a:pt x="2" y="0"/>
                        <a:pt x="2" y="2"/>
                        <a:pt x="0"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94" name="Freeform 265">
                  <a:extLst>
                    <a:ext uri="{FF2B5EF4-FFF2-40B4-BE49-F238E27FC236}">
                      <a16:creationId xmlns:a16="http://schemas.microsoft.com/office/drawing/2014/main" id="{9E4011FB-32E7-25CD-A691-EF9F754FD132}"/>
                    </a:ext>
                  </a:extLst>
                </p:cNvPr>
                <p:cNvSpPr>
                  <a:spLocks/>
                </p:cNvSpPr>
                <p:nvPr/>
              </p:nvSpPr>
              <p:spPr bwMode="auto">
                <a:xfrm>
                  <a:off x="3475030" y="4596638"/>
                  <a:ext cx="3192" cy="6475"/>
                </a:xfrm>
                <a:custGeom>
                  <a:avLst/>
                  <a:gdLst/>
                  <a:ahLst/>
                  <a:cxnLst>
                    <a:cxn ang="0">
                      <a:pos x="1" y="2"/>
                    </a:cxn>
                    <a:cxn ang="0">
                      <a:pos x="0" y="2"/>
                    </a:cxn>
                    <a:cxn ang="0">
                      <a:pos x="1" y="2"/>
                    </a:cxn>
                  </a:cxnLst>
                  <a:rect l="0" t="0" r="r" b="b"/>
                  <a:pathLst>
                    <a:path w="1" h="2">
                      <a:moveTo>
                        <a:pt x="1" y="2"/>
                      </a:moveTo>
                      <a:cubicBezTo>
                        <a:pt x="0" y="2"/>
                        <a:pt x="0" y="2"/>
                        <a:pt x="0" y="2"/>
                      </a:cubicBezTo>
                      <a:cubicBezTo>
                        <a:pt x="0" y="0"/>
                        <a:pt x="1" y="2"/>
                        <a:pt x="1"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95" name="Freeform 266">
                  <a:extLst>
                    <a:ext uri="{FF2B5EF4-FFF2-40B4-BE49-F238E27FC236}">
                      <a16:creationId xmlns:a16="http://schemas.microsoft.com/office/drawing/2014/main" id="{93877464-9173-7699-086A-032E4C079123}"/>
                    </a:ext>
                  </a:extLst>
                </p:cNvPr>
                <p:cNvSpPr>
                  <a:spLocks/>
                </p:cNvSpPr>
                <p:nvPr/>
              </p:nvSpPr>
              <p:spPr bwMode="auto">
                <a:xfrm>
                  <a:off x="3468646" y="4593400"/>
                  <a:ext cx="6384" cy="9713"/>
                </a:xfrm>
                <a:custGeom>
                  <a:avLst/>
                  <a:gdLst/>
                  <a:ahLst/>
                  <a:cxnLst>
                    <a:cxn ang="0">
                      <a:pos x="0" y="0"/>
                    </a:cxn>
                    <a:cxn ang="0">
                      <a:pos x="2" y="1"/>
                    </a:cxn>
                    <a:cxn ang="0">
                      <a:pos x="0" y="0"/>
                    </a:cxn>
                  </a:cxnLst>
                  <a:rect l="0" t="0" r="r" b="b"/>
                  <a:pathLst>
                    <a:path w="2" h="3">
                      <a:moveTo>
                        <a:pt x="0" y="0"/>
                      </a:moveTo>
                      <a:cubicBezTo>
                        <a:pt x="2" y="1"/>
                        <a:pt x="2" y="1"/>
                        <a:pt x="2" y="1"/>
                      </a:cubicBezTo>
                      <a:cubicBezTo>
                        <a:pt x="2" y="3"/>
                        <a:pt x="0" y="1"/>
                        <a:pt x="0"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96" name="Freeform 267">
                  <a:extLst>
                    <a:ext uri="{FF2B5EF4-FFF2-40B4-BE49-F238E27FC236}">
                      <a16:creationId xmlns:a16="http://schemas.microsoft.com/office/drawing/2014/main" id="{5B95293B-3CE6-0130-ED0F-6BD55A2083E7}"/>
                    </a:ext>
                  </a:extLst>
                </p:cNvPr>
                <p:cNvSpPr>
                  <a:spLocks/>
                </p:cNvSpPr>
                <p:nvPr/>
              </p:nvSpPr>
              <p:spPr bwMode="auto">
                <a:xfrm>
                  <a:off x="3490991" y="4603115"/>
                  <a:ext cx="6384" cy="3238"/>
                </a:xfrm>
                <a:custGeom>
                  <a:avLst/>
                  <a:gdLst/>
                  <a:ahLst/>
                  <a:cxnLst>
                    <a:cxn ang="0">
                      <a:pos x="0" y="1"/>
                    </a:cxn>
                    <a:cxn ang="0">
                      <a:pos x="2" y="0"/>
                    </a:cxn>
                    <a:cxn ang="0">
                      <a:pos x="0" y="1"/>
                    </a:cxn>
                  </a:cxnLst>
                  <a:rect l="0" t="0" r="r" b="b"/>
                  <a:pathLst>
                    <a:path w="2" h="1">
                      <a:moveTo>
                        <a:pt x="0" y="1"/>
                      </a:moveTo>
                      <a:cubicBezTo>
                        <a:pt x="0" y="1"/>
                        <a:pt x="0" y="0"/>
                        <a:pt x="2" y="0"/>
                      </a:cubicBezTo>
                      <a:cubicBezTo>
                        <a:pt x="2" y="0"/>
                        <a:pt x="2" y="1"/>
                        <a:pt x="0"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97" name="Freeform 268">
                  <a:extLst>
                    <a:ext uri="{FF2B5EF4-FFF2-40B4-BE49-F238E27FC236}">
                      <a16:creationId xmlns:a16="http://schemas.microsoft.com/office/drawing/2014/main" id="{7218F5DC-134E-FF3D-EC68-F05A72DDF375}"/>
                    </a:ext>
                  </a:extLst>
                </p:cNvPr>
                <p:cNvSpPr>
                  <a:spLocks/>
                </p:cNvSpPr>
                <p:nvPr/>
              </p:nvSpPr>
              <p:spPr bwMode="auto">
                <a:xfrm>
                  <a:off x="3490991" y="4583687"/>
                  <a:ext cx="6384" cy="9713"/>
                </a:xfrm>
                <a:custGeom>
                  <a:avLst/>
                  <a:gdLst/>
                  <a:ahLst/>
                  <a:cxnLst>
                    <a:cxn ang="0">
                      <a:pos x="0" y="1"/>
                    </a:cxn>
                    <a:cxn ang="0">
                      <a:pos x="2" y="0"/>
                    </a:cxn>
                    <a:cxn ang="0">
                      <a:pos x="0" y="1"/>
                    </a:cxn>
                  </a:cxnLst>
                  <a:rect l="0" t="0" r="r" b="b"/>
                  <a:pathLst>
                    <a:path w="2" h="3">
                      <a:moveTo>
                        <a:pt x="0" y="1"/>
                      </a:moveTo>
                      <a:cubicBezTo>
                        <a:pt x="0" y="1"/>
                        <a:pt x="0" y="0"/>
                        <a:pt x="2" y="0"/>
                      </a:cubicBezTo>
                      <a:cubicBezTo>
                        <a:pt x="2" y="1"/>
                        <a:pt x="2" y="3"/>
                        <a:pt x="0"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98" name="Freeform 269">
                  <a:extLst>
                    <a:ext uri="{FF2B5EF4-FFF2-40B4-BE49-F238E27FC236}">
                      <a16:creationId xmlns:a16="http://schemas.microsoft.com/office/drawing/2014/main" id="{DE1745D3-773F-A641-DB1C-B5ED3E133BC3}"/>
                    </a:ext>
                  </a:extLst>
                </p:cNvPr>
                <p:cNvSpPr>
                  <a:spLocks noEditPoints="1"/>
                </p:cNvSpPr>
                <p:nvPr/>
              </p:nvSpPr>
              <p:spPr bwMode="auto">
                <a:xfrm>
                  <a:off x="1550194" y="2007953"/>
                  <a:ext cx="2173820" cy="1777597"/>
                </a:xfrm>
                <a:custGeom>
                  <a:avLst/>
                  <a:gdLst/>
                  <a:ahLst/>
                  <a:cxnLst>
                    <a:cxn ang="0">
                      <a:pos x="116" y="479"/>
                    </a:cxn>
                    <a:cxn ang="0">
                      <a:pos x="70" y="434"/>
                    </a:cxn>
                    <a:cxn ang="0">
                      <a:pos x="70" y="438"/>
                    </a:cxn>
                    <a:cxn ang="0">
                      <a:pos x="66" y="435"/>
                    </a:cxn>
                    <a:cxn ang="0">
                      <a:pos x="86" y="426"/>
                    </a:cxn>
                    <a:cxn ang="0">
                      <a:pos x="93" y="432"/>
                    </a:cxn>
                    <a:cxn ang="0">
                      <a:pos x="177" y="170"/>
                    </a:cxn>
                    <a:cxn ang="0">
                      <a:pos x="121" y="179"/>
                    </a:cxn>
                    <a:cxn ang="0">
                      <a:pos x="306" y="213"/>
                    </a:cxn>
                    <a:cxn ang="0">
                      <a:pos x="264" y="187"/>
                    </a:cxn>
                    <a:cxn ang="0">
                      <a:pos x="182" y="177"/>
                    </a:cxn>
                    <a:cxn ang="0">
                      <a:pos x="215" y="221"/>
                    </a:cxn>
                    <a:cxn ang="0">
                      <a:pos x="284" y="168"/>
                    </a:cxn>
                    <a:cxn ang="0">
                      <a:pos x="501" y="281"/>
                    </a:cxn>
                    <a:cxn ang="0">
                      <a:pos x="606" y="303"/>
                    </a:cxn>
                    <a:cxn ang="0">
                      <a:pos x="612" y="249"/>
                    </a:cxn>
                    <a:cxn ang="0">
                      <a:pos x="510" y="171"/>
                    </a:cxn>
                    <a:cxn ang="0">
                      <a:pos x="404" y="184"/>
                    </a:cxn>
                    <a:cxn ang="0">
                      <a:pos x="463" y="297"/>
                    </a:cxn>
                    <a:cxn ang="0">
                      <a:pos x="500" y="168"/>
                    </a:cxn>
                    <a:cxn ang="0">
                      <a:pos x="483" y="140"/>
                    </a:cxn>
                    <a:cxn ang="0">
                      <a:pos x="352" y="109"/>
                    </a:cxn>
                    <a:cxn ang="0">
                      <a:pos x="370" y="180"/>
                    </a:cxn>
                    <a:cxn ang="0">
                      <a:pos x="316" y="160"/>
                    </a:cxn>
                    <a:cxn ang="0">
                      <a:pos x="287" y="73"/>
                    </a:cxn>
                    <a:cxn ang="0">
                      <a:pos x="498" y="96"/>
                    </a:cxn>
                    <a:cxn ang="0">
                      <a:pos x="602" y="5"/>
                    </a:cxn>
                    <a:cxn ang="0">
                      <a:pos x="405" y="22"/>
                    </a:cxn>
                    <a:cxn ang="0">
                      <a:pos x="431" y="53"/>
                    </a:cxn>
                    <a:cxn ang="0">
                      <a:pos x="418" y="114"/>
                    </a:cxn>
                    <a:cxn ang="0">
                      <a:pos x="431" y="72"/>
                    </a:cxn>
                    <a:cxn ang="0">
                      <a:pos x="338" y="76"/>
                    </a:cxn>
                    <a:cxn ang="0">
                      <a:pos x="244" y="112"/>
                    </a:cxn>
                    <a:cxn ang="0">
                      <a:pos x="215" y="143"/>
                    </a:cxn>
                    <a:cxn ang="0">
                      <a:pos x="157" y="120"/>
                    </a:cxn>
                    <a:cxn ang="0">
                      <a:pos x="249" y="87"/>
                    </a:cxn>
                    <a:cxn ang="0">
                      <a:pos x="303" y="126"/>
                    </a:cxn>
                    <a:cxn ang="0">
                      <a:pos x="640" y="522"/>
                    </a:cxn>
                    <a:cxn ang="0">
                      <a:pos x="687" y="501"/>
                    </a:cxn>
                    <a:cxn ang="0">
                      <a:pos x="678" y="456"/>
                    </a:cxn>
                    <a:cxn ang="0">
                      <a:pos x="401" y="494"/>
                    </a:cxn>
                    <a:cxn ang="0">
                      <a:pos x="448" y="508"/>
                    </a:cxn>
                    <a:cxn ang="0">
                      <a:pos x="472" y="529"/>
                    </a:cxn>
                    <a:cxn ang="0">
                      <a:pos x="492" y="554"/>
                    </a:cxn>
                    <a:cxn ang="0">
                      <a:pos x="561" y="521"/>
                    </a:cxn>
                    <a:cxn ang="0">
                      <a:pos x="602" y="530"/>
                    </a:cxn>
                    <a:cxn ang="0">
                      <a:pos x="649" y="463"/>
                    </a:cxn>
                    <a:cxn ang="0">
                      <a:pos x="609" y="350"/>
                    </a:cxn>
                    <a:cxn ang="0">
                      <a:pos x="501" y="356"/>
                    </a:cxn>
                    <a:cxn ang="0">
                      <a:pos x="379" y="367"/>
                    </a:cxn>
                    <a:cxn ang="0">
                      <a:pos x="462" y="258"/>
                    </a:cxn>
                    <a:cxn ang="0">
                      <a:pos x="408" y="222"/>
                    </a:cxn>
                    <a:cxn ang="0">
                      <a:pos x="361" y="240"/>
                    </a:cxn>
                    <a:cxn ang="0">
                      <a:pos x="204" y="238"/>
                    </a:cxn>
                    <a:cxn ang="0">
                      <a:pos x="52" y="227"/>
                    </a:cxn>
                    <a:cxn ang="0">
                      <a:pos x="48" y="356"/>
                    </a:cxn>
                    <a:cxn ang="0">
                      <a:pos x="96" y="432"/>
                    </a:cxn>
                    <a:cxn ang="0">
                      <a:pos x="119" y="466"/>
                    </a:cxn>
                    <a:cxn ang="0">
                      <a:pos x="484" y="317"/>
                    </a:cxn>
                    <a:cxn ang="0">
                      <a:pos x="183" y="120"/>
                    </a:cxn>
                    <a:cxn ang="0">
                      <a:pos x="305" y="115"/>
                    </a:cxn>
                    <a:cxn ang="0">
                      <a:pos x="471" y="437"/>
                    </a:cxn>
                    <a:cxn ang="0">
                      <a:pos x="494" y="398"/>
                    </a:cxn>
                  </a:cxnLst>
                  <a:rect l="0" t="0" r="r" b="b"/>
                  <a:pathLst>
                    <a:path w="702" h="566">
                      <a:moveTo>
                        <a:pt x="99" y="463"/>
                      </a:moveTo>
                      <a:cubicBezTo>
                        <a:pt x="102" y="462"/>
                        <a:pt x="107" y="463"/>
                        <a:pt x="108" y="465"/>
                      </a:cubicBezTo>
                      <a:cubicBezTo>
                        <a:pt x="110" y="466"/>
                        <a:pt x="122" y="468"/>
                        <a:pt x="124" y="470"/>
                      </a:cubicBezTo>
                      <a:cubicBezTo>
                        <a:pt x="125" y="474"/>
                        <a:pt x="128" y="476"/>
                        <a:pt x="128" y="476"/>
                      </a:cubicBezTo>
                      <a:cubicBezTo>
                        <a:pt x="127" y="477"/>
                        <a:pt x="130" y="480"/>
                        <a:pt x="133" y="480"/>
                      </a:cubicBezTo>
                      <a:cubicBezTo>
                        <a:pt x="136" y="482"/>
                        <a:pt x="136" y="485"/>
                        <a:pt x="137" y="485"/>
                      </a:cubicBezTo>
                      <a:cubicBezTo>
                        <a:pt x="139" y="487"/>
                        <a:pt x="137" y="488"/>
                        <a:pt x="139" y="488"/>
                      </a:cubicBezTo>
                      <a:cubicBezTo>
                        <a:pt x="140" y="490"/>
                        <a:pt x="140" y="493"/>
                        <a:pt x="139" y="491"/>
                      </a:cubicBezTo>
                      <a:cubicBezTo>
                        <a:pt x="139" y="491"/>
                        <a:pt x="139" y="493"/>
                        <a:pt x="136" y="493"/>
                      </a:cubicBezTo>
                      <a:cubicBezTo>
                        <a:pt x="133" y="491"/>
                        <a:pt x="133" y="490"/>
                        <a:pt x="130" y="490"/>
                      </a:cubicBezTo>
                      <a:cubicBezTo>
                        <a:pt x="127" y="490"/>
                        <a:pt x="125" y="487"/>
                        <a:pt x="125" y="485"/>
                      </a:cubicBezTo>
                      <a:cubicBezTo>
                        <a:pt x="127" y="485"/>
                        <a:pt x="125" y="485"/>
                        <a:pt x="124" y="485"/>
                      </a:cubicBezTo>
                      <a:cubicBezTo>
                        <a:pt x="122" y="485"/>
                        <a:pt x="119" y="484"/>
                        <a:pt x="121" y="482"/>
                      </a:cubicBezTo>
                      <a:cubicBezTo>
                        <a:pt x="121" y="480"/>
                        <a:pt x="119" y="482"/>
                        <a:pt x="119" y="480"/>
                      </a:cubicBezTo>
                      <a:cubicBezTo>
                        <a:pt x="118" y="479"/>
                        <a:pt x="118" y="479"/>
                        <a:pt x="116" y="479"/>
                      </a:cubicBezTo>
                      <a:cubicBezTo>
                        <a:pt x="113" y="480"/>
                        <a:pt x="113" y="477"/>
                        <a:pt x="115" y="477"/>
                      </a:cubicBezTo>
                      <a:cubicBezTo>
                        <a:pt x="118" y="476"/>
                        <a:pt x="115" y="477"/>
                        <a:pt x="113" y="474"/>
                      </a:cubicBezTo>
                      <a:cubicBezTo>
                        <a:pt x="113" y="471"/>
                        <a:pt x="110" y="476"/>
                        <a:pt x="110" y="474"/>
                      </a:cubicBezTo>
                      <a:cubicBezTo>
                        <a:pt x="108" y="473"/>
                        <a:pt x="110" y="471"/>
                        <a:pt x="110" y="471"/>
                      </a:cubicBezTo>
                      <a:cubicBezTo>
                        <a:pt x="108" y="470"/>
                        <a:pt x="107" y="474"/>
                        <a:pt x="107" y="471"/>
                      </a:cubicBezTo>
                      <a:cubicBezTo>
                        <a:pt x="107" y="470"/>
                        <a:pt x="104" y="473"/>
                        <a:pt x="104" y="471"/>
                      </a:cubicBezTo>
                      <a:cubicBezTo>
                        <a:pt x="102" y="471"/>
                        <a:pt x="105" y="470"/>
                        <a:pt x="104" y="470"/>
                      </a:cubicBezTo>
                      <a:cubicBezTo>
                        <a:pt x="102" y="468"/>
                        <a:pt x="104" y="466"/>
                        <a:pt x="107" y="466"/>
                      </a:cubicBezTo>
                      <a:cubicBezTo>
                        <a:pt x="108" y="466"/>
                        <a:pt x="105" y="465"/>
                        <a:pt x="104" y="466"/>
                      </a:cubicBezTo>
                      <a:cubicBezTo>
                        <a:pt x="101" y="466"/>
                        <a:pt x="98" y="463"/>
                        <a:pt x="99" y="463"/>
                      </a:cubicBezTo>
                      <a:close/>
                      <a:moveTo>
                        <a:pt x="64" y="431"/>
                      </a:moveTo>
                      <a:cubicBezTo>
                        <a:pt x="66" y="431"/>
                        <a:pt x="67" y="432"/>
                        <a:pt x="66" y="432"/>
                      </a:cubicBezTo>
                      <a:cubicBezTo>
                        <a:pt x="64" y="431"/>
                        <a:pt x="64" y="432"/>
                        <a:pt x="66" y="432"/>
                      </a:cubicBezTo>
                      <a:cubicBezTo>
                        <a:pt x="67" y="434"/>
                        <a:pt x="64" y="434"/>
                        <a:pt x="67" y="434"/>
                      </a:cubicBezTo>
                      <a:cubicBezTo>
                        <a:pt x="70" y="434"/>
                        <a:pt x="67" y="434"/>
                        <a:pt x="70" y="434"/>
                      </a:cubicBezTo>
                      <a:cubicBezTo>
                        <a:pt x="72" y="432"/>
                        <a:pt x="70" y="428"/>
                        <a:pt x="72" y="426"/>
                      </a:cubicBezTo>
                      <a:cubicBezTo>
                        <a:pt x="73" y="425"/>
                        <a:pt x="73" y="421"/>
                        <a:pt x="72" y="423"/>
                      </a:cubicBezTo>
                      <a:cubicBezTo>
                        <a:pt x="70" y="425"/>
                        <a:pt x="69" y="423"/>
                        <a:pt x="69" y="425"/>
                      </a:cubicBezTo>
                      <a:cubicBezTo>
                        <a:pt x="70" y="426"/>
                        <a:pt x="70" y="428"/>
                        <a:pt x="67" y="428"/>
                      </a:cubicBezTo>
                      <a:cubicBezTo>
                        <a:pt x="66" y="429"/>
                        <a:pt x="64" y="428"/>
                        <a:pt x="66" y="428"/>
                      </a:cubicBezTo>
                      <a:cubicBezTo>
                        <a:pt x="69" y="426"/>
                        <a:pt x="70" y="426"/>
                        <a:pt x="69" y="423"/>
                      </a:cubicBezTo>
                      <a:cubicBezTo>
                        <a:pt x="67" y="421"/>
                        <a:pt x="67" y="423"/>
                        <a:pt x="66" y="423"/>
                      </a:cubicBezTo>
                      <a:cubicBezTo>
                        <a:pt x="64" y="421"/>
                        <a:pt x="64" y="423"/>
                        <a:pt x="64" y="421"/>
                      </a:cubicBezTo>
                      <a:cubicBezTo>
                        <a:pt x="63" y="421"/>
                        <a:pt x="61" y="421"/>
                        <a:pt x="61" y="423"/>
                      </a:cubicBezTo>
                      <a:cubicBezTo>
                        <a:pt x="63" y="425"/>
                        <a:pt x="61" y="425"/>
                        <a:pt x="63" y="428"/>
                      </a:cubicBezTo>
                      <a:cubicBezTo>
                        <a:pt x="64" y="429"/>
                        <a:pt x="61" y="428"/>
                        <a:pt x="63" y="431"/>
                      </a:cubicBezTo>
                      <a:cubicBezTo>
                        <a:pt x="64" y="431"/>
                        <a:pt x="63" y="431"/>
                        <a:pt x="64" y="431"/>
                      </a:cubicBezTo>
                      <a:close/>
                      <a:moveTo>
                        <a:pt x="69" y="435"/>
                      </a:moveTo>
                      <a:cubicBezTo>
                        <a:pt x="69" y="435"/>
                        <a:pt x="70" y="437"/>
                        <a:pt x="69" y="437"/>
                      </a:cubicBezTo>
                      <a:cubicBezTo>
                        <a:pt x="67" y="437"/>
                        <a:pt x="69" y="438"/>
                        <a:pt x="70" y="438"/>
                      </a:cubicBezTo>
                      <a:cubicBezTo>
                        <a:pt x="72" y="438"/>
                        <a:pt x="70" y="440"/>
                        <a:pt x="70" y="440"/>
                      </a:cubicBezTo>
                      <a:cubicBezTo>
                        <a:pt x="70" y="440"/>
                        <a:pt x="70" y="442"/>
                        <a:pt x="73" y="443"/>
                      </a:cubicBezTo>
                      <a:cubicBezTo>
                        <a:pt x="75" y="445"/>
                        <a:pt x="73" y="445"/>
                        <a:pt x="75" y="445"/>
                      </a:cubicBezTo>
                      <a:cubicBezTo>
                        <a:pt x="75" y="446"/>
                        <a:pt x="75" y="446"/>
                        <a:pt x="77" y="446"/>
                      </a:cubicBezTo>
                      <a:cubicBezTo>
                        <a:pt x="78" y="448"/>
                        <a:pt x="78" y="446"/>
                        <a:pt x="78" y="445"/>
                      </a:cubicBezTo>
                      <a:cubicBezTo>
                        <a:pt x="77" y="445"/>
                        <a:pt x="77" y="445"/>
                        <a:pt x="77" y="445"/>
                      </a:cubicBezTo>
                      <a:cubicBezTo>
                        <a:pt x="77" y="443"/>
                        <a:pt x="77" y="443"/>
                        <a:pt x="77" y="443"/>
                      </a:cubicBezTo>
                      <a:cubicBezTo>
                        <a:pt x="75" y="445"/>
                        <a:pt x="75" y="443"/>
                        <a:pt x="75" y="443"/>
                      </a:cubicBezTo>
                      <a:cubicBezTo>
                        <a:pt x="73" y="443"/>
                        <a:pt x="72" y="440"/>
                        <a:pt x="72" y="440"/>
                      </a:cubicBezTo>
                      <a:cubicBezTo>
                        <a:pt x="73" y="438"/>
                        <a:pt x="72" y="440"/>
                        <a:pt x="72" y="438"/>
                      </a:cubicBezTo>
                      <a:cubicBezTo>
                        <a:pt x="70" y="437"/>
                        <a:pt x="73" y="438"/>
                        <a:pt x="73" y="437"/>
                      </a:cubicBezTo>
                      <a:cubicBezTo>
                        <a:pt x="73" y="437"/>
                        <a:pt x="73" y="437"/>
                        <a:pt x="73" y="435"/>
                      </a:cubicBezTo>
                      <a:cubicBezTo>
                        <a:pt x="73" y="435"/>
                        <a:pt x="72" y="435"/>
                        <a:pt x="72" y="434"/>
                      </a:cubicBezTo>
                      <a:cubicBezTo>
                        <a:pt x="72" y="434"/>
                        <a:pt x="72" y="432"/>
                        <a:pt x="70" y="434"/>
                      </a:cubicBezTo>
                      <a:cubicBezTo>
                        <a:pt x="69" y="435"/>
                        <a:pt x="66" y="435"/>
                        <a:pt x="66" y="435"/>
                      </a:cubicBezTo>
                      <a:cubicBezTo>
                        <a:pt x="67" y="437"/>
                        <a:pt x="67" y="435"/>
                        <a:pt x="69" y="435"/>
                      </a:cubicBezTo>
                      <a:close/>
                      <a:moveTo>
                        <a:pt x="78" y="418"/>
                      </a:moveTo>
                      <a:cubicBezTo>
                        <a:pt x="78" y="417"/>
                        <a:pt x="80" y="415"/>
                        <a:pt x="81" y="417"/>
                      </a:cubicBezTo>
                      <a:cubicBezTo>
                        <a:pt x="81" y="417"/>
                        <a:pt x="80" y="420"/>
                        <a:pt x="78" y="418"/>
                      </a:cubicBezTo>
                      <a:close/>
                      <a:moveTo>
                        <a:pt x="112" y="474"/>
                      </a:moveTo>
                      <a:cubicBezTo>
                        <a:pt x="113" y="474"/>
                        <a:pt x="115" y="476"/>
                        <a:pt x="113" y="477"/>
                      </a:cubicBezTo>
                      <a:cubicBezTo>
                        <a:pt x="113" y="477"/>
                        <a:pt x="110" y="476"/>
                        <a:pt x="112" y="474"/>
                      </a:cubicBezTo>
                      <a:close/>
                      <a:moveTo>
                        <a:pt x="86" y="434"/>
                      </a:moveTo>
                      <a:cubicBezTo>
                        <a:pt x="87" y="435"/>
                        <a:pt x="89" y="434"/>
                        <a:pt x="87" y="432"/>
                      </a:cubicBezTo>
                      <a:cubicBezTo>
                        <a:pt x="87" y="431"/>
                        <a:pt x="86" y="431"/>
                        <a:pt x="84" y="429"/>
                      </a:cubicBezTo>
                      <a:cubicBezTo>
                        <a:pt x="81" y="428"/>
                        <a:pt x="83" y="429"/>
                        <a:pt x="83" y="431"/>
                      </a:cubicBezTo>
                      <a:cubicBezTo>
                        <a:pt x="84" y="432"/>
                        <a:pt x="86" y="432"/>
                        <a:pt x="86" y="434"/>
                      </a:cubicBezTo>
                      <a:close/>
                      <a:moveTo>
                        <a:pt x="90" y="434"/>
                      </a:moveTo>
                      <a:cubicBezTo>
                        <a:pt x="90" y="432"/>
                        <a:pt x="90" y="432"/>
                        <a:pt x="90" y="431"/>
                      </a:cubicBezTo>
                      <a:cubicBezTo>
                        <a:pt x="89" y="429"/>
                        <a:pt x="87" y="428"/>
                        <a:pt x="86" y="426"/>
                      </a:cubicBezTo>
                      <a:cubicBezTo>
                        <a:pt x="84" y="425"/>
                        <a:pt x="84" y="426"/>
                        <a:pt x="84" y="428"/>
                      </a:cubicBezTo>
                      <a:cubicBezTo>
                        <a:pt x="86" y="428"/>
                        <a:pt x="86" y="429"/>
                        <a:pt x="87" y="429"/>
                      </a:cubicBezTo>
                      <a:cubicBezTo>
                        <a:pt x="87" y="429"/>
                        <a:pt x="87" y="431"/>
                        <a:pt x="89" y="434"/>
                      </a:cubicBezTo>
                      <a:cubicBezTo>
                        <a:pt x="90" y="434"/>
                        <a:pt x="90" y="434"/>
                        <a:pt x="90" y="434"/>
                      </a:cubicBezTo>
                      <a:close/>
                      <a:moveTo>
                        <a:pt x="83" y="425"/>
                      </a:moveTo>
                      <a:cubicBezTo>
                        <a:pt x="83" y="426"/>
                        <a:pt x="83" y="426"/>
                        <a:pt x="84" y="426"/>
                      </a:cubicBezTo>
                      <a:cubicBezTo>
                        <a:pt x="86" y="425"/>
                        <a:pt x="84" y="423"/>
                        <a:pt x="83" y="423"/>
                      </a:cubicBezTo>
                      <a:cubicBezTo>
                        <a:pt x="81" y="423"/>
                        <a:pt x="81" y="425"/>
                        <a:pt x="81" y="426"/>
                      </a:cubicBezTo>
                      <a:cubicBezTo>
                        <a:pt x="81" y="428"/>
                        <a:pt x="81" y="425"/>
                        <a:pt x="83" y="425"/>
                      </a:cubicBezTo>
                      <a:close/>
                      <a:moveTo>
                        <a:pt x="95" y="437"/>
                      </a:moveTo>
                      <a:cubicBezTo>
                        <a:pt x="96" y="437"/>
                        <a:pt x="93" y="438"/>
                        <a:pt x="93" y="438"/>
                      </a:cubicBezTo>
                      <a:cubicBezTo>
                        <a:pt x="93" y="440"/>
                        <a:pt x="95" y="442"/>
                        <a:pt x="96" y="440"/>
                      </a:cubicBezTo>
                      <a:cubicBezTo>
                        <a:pt x="96" y="437"/>
                        <a:pt x="96" y="442"/>
                        <a:pt x="96" y="442"/>
                      </a:cubicBezTo>
                      <a:cubicBezTo>
                        <a:pt x="98" y="442"/>
                        <a:pt x="98" y="440"/>
                        <a:pt x="98" y="437"/>
                      </a:cubicBezTo>
                      <a:cubicBezTo>
                        <a:pt x="98" y="435"/>
                        <a:pt x="95" y="432"/>
                        <a:pt x="93" y="432"/>
                      </a:cubicBezTo>
                      <a:cubicBezTo>
                        <a:pt x="93" y="432"/>
                        <a:pt x="95" y="435"/>
                        <a:pt x="93" y="435"/>
                      </a:cubicBezTo>
                      <a:cubicBezTo>
                        <a:pt x="93" y="435"/>
                        <a:pt x="92" y="438"/>
                        <a:pt x="93" y="437"/>
                      </a:cubicBezTo>
                      <a:cubicBezTo>
                        <a:pt x="95" y="437"/>
                        <a:pt x="95" y="435"/>
                        <a:pt x="95" y="437"/>
                      </a:cubicBezTo>
                      <a:close/>
                      <a:moveTo>
                        <a:pt x="95" y="440"/>
                      </a:moveTo>
                      <a:cubicBezTo>
                        <a:pt x="93" y="440"/>
                        <a:pt x="92" y="438"/>
                        <a:pt x="92" y="440"/>
                      </a:cubicBezTo>
                      <a:cubicBezTo>
                        <a:pt x="92" y="440"/>
                        <a:pt x="93" y="442"/>
                        <a:pt x="95" y="443"/>
                      </a:cubicBezTo>
                      <a:cubicBezTo>
                        <a:pt x="95" y="445"/>
                        <a:pt x="95" y="442"/>
                        <a:pt x="95" y="440"/>
                      </a:cubicBezTo>
                      <a:close/>
                      <a:moveTo>
                        <a:pt x="98" y="445"/>
                      </a:moveTo>
                      <a:cubicBezTo>
                        <a:pt x="96" y="445"/>
                        <a:pt x="96" y="443"/>
                        <a:pt x="96" y="443"/>
                      </a:cubicBezTo>
                      <a:cubicBezTo>
                        <a:pt x="98" y="443"/>
                        <a:pt x="98" y="445"/>
                        <a:pt x="98" y="445"/>
                      </a:cubicBezTo>
                      <a:close/>
                      <a:moveTo>
                        <a:pt x="142" y="194"/>
                      </a:moveTo>
                      <a:cubicBezTo>
                        <a:pt x="143" y="196"/>
                        <a:pt x="148" y="193"/>
                        <a:pt x="151" y="190"/>
                      </a:cubicBezTo>
                      <a:cubicBezTo>
                        <a:pt x="156" y="188"/>
                        <a:pt x="154" y="191"/>
                        <a:pt x="160" y="190"/>
                      </a:cubicBezTo>
                      <a:cubicBezTo>
                        <a:pt x="166" y="187"/>
                        <a:pt x="160" y="179"/>
                        <a:pt x="168" y="177"/>
                      </a:cubicBezTo>
                      <a:cubicBezTo>
                        <a:pt x="174" y="177"/>
                        <a:pt x="169" y="173"/>
                        <a:pt x="177" y="170"/>
                      </a:cubicBezTo>
                      <a:cubicBezTo>
                        <a:pt x="186" y="166"/>
                        <a:pt x="191" y="162"/>
                        <a:pt x="197" y="162"/>
                      </a:cubicBezTo>
                      <a:cubicBezTo>
                        <a:pt x="207" y="159"/>
                        <a:pt x="203" y="156"/>
                        <a:pt x="200" y="156"/>
                      </a:cubicBezTo>
                      <a:cubicBezTo>
                        <a:pt x="195" y="154"/>
                        <a:pt x="192" y="146"/>
                        <a:pt x="182" y="146"/>
                      </a:cubicBezTo>
                      <a:cubicBezTo>
                        <a:pt x="172" y="146"/>
                        <a:pt x="177" y="149"/>
                        <a:pt x="174" y="151"/>
                      </a:cubicBezTo>
                      <a:cubicBezTo>
                        <a:pt x="172" y="151"/>
                        <a:pt x="174" y="149"/>
                        <a:pt x="172" y="148"/>
                      </a:cubicBezTo>
                      <a:cubicBezTo>
                        <a:pt x="171" y="146"/>
                        <a:pt x="171" y="148"/>
                        <a:pt x="166" y="146"/>
                      </a:cubicBezTo>
                      <a:cubicBezTo>
                        <a:pt x="157" y="145"/>
                        <a:pt x="159" y="140"/>
                        <a:pt x="150" y="143"/>
                      </a:cubicBezTo>
                      <a:cubicBezTo>
                        <a:pt x="142" y="145"/>
                        <a:pt x="127" y="145"/>
                        <a:pt x="130" y="146"/>
                      </a:cubicBezTo>
                      <a:cubicBezTo>
                        <a:pt x="131" y="148"/>
                        <a:pt x="130" y="151"/>
                        <a:pt x="134" y="152"/>
                      </a:cubicBezTo>
                      <a:cubicBezTo>
                        <a:pt x="139" y="154"/>
                        <a:pt x="134" y="156"/>
                        <a:pt x="134" y="157"/>
                      </a:cubicBezTo>
                      <a:cubicBezTo>
                        <a:pt x="134" y="160"/>
                        <a:pt x="131" y="157"/>
                        <a:pt x="131" y="160"/>
                      </a:cubicBezTo>
                      <a:cubicBezTo>
                        <a:pt x="131" y="163"/>
                        <a:pt x="127" y="165"/>
                        <a:pt x="128" y="165"/>
                      </a:cubicBezTo>
                      <a:cubicBezTo>
                        <a:pt x="131" y="166"/>
                        <a:pt x="133" y="168"/>
                        <a:pt x="128" y="168"/>
                      </a:cubicBezTo>
                      <a:cubicBezTo>
                        <a:pt x="125" y="168"/>
                        <a:pt x="125" y="168"/>
                        <a:pt x="127" y="171"/>
                      </a:cubicBezTo>
                      <a:cubicBezTo>
                        <a:pt x="127" y="173"/>
                        <a:pt x="121" y="176"/>
                        <a:pt x="121" y="179"/>
                      </a:cubicBezTo>
                      <a:cubicBezTo>
                        <a:pt x="121" y="180"/>
                        <a:pt x="119" y="180"/>
                        <a:pt x="121" y="182"/>
                      </a:cubicBezTo>
                      <a:cubicBezTo>
                        <a:pt x="122" y="182"/>
                        <a:pt x="124" y="182"/>
                        <a:pt x="133" y="185"/>
                      </a:cubicBezTo>
                      <a:cubicBezTo>
                        <a:pt x="139" y="188"/>
                        <a:pt x="139" y="193"/>
                        <a:pt x="142" y="194"/>
                      </a:cubicBezTo>
                      <a:close/>
                      <a:moveTo>
                        <a:pt x="274" y="221"/>
                      </a:moveTo>
                      <a:cubicBezTo>
                        <a:pt x="274" y="226"/>
                        <a:pt x="274" y="221"/>
                        <a:pt x="282" y="224"/>
                      </a:cubicBezTo>
                      <a:cubicBezTo>
                        <a:pt x="290" y="226"/>
                        <a:pt x="280" y="224"/>
                        <a:pt x="285" y="227"/>
                      </a:cubicBezTo>
                      <a:cubicBezTo>
                        <a:pt x="290" y="229"/>
                        <a:pt x="288" y="226"/>
                        <a:pt x="294" y="227"/>
                      </a:cubicBezTo>
                      <a:cubicBezTo>
                        <a:pt x="300" y="229"/>
                        <a:pt x="297" y="227"/>
                        <a:pt x="300" y="227"/>
                      </a:cubicBezTo>
                      <a:cubicBezTo>
                        <a:pt x="303" y="229"/>
                        <a:pt x="305" y="226"/>
                        <a:pt x="308" y="226"/>
                      </a:cubicBezTo>
                      <a:cubicBezTo>
                        <a:pt x="309" y="226"/>
                        <a:pt x="312" y="222"/>
                        <a:pt x="309" y="221"/>
                      </a:cubicBezTo>
                      <a:cubicBezTo>
                        <a:pt x="308" y="219"/>
                        <a:pt x="311" y="219"/>
                        <a:pt x="308" y="218"/>
                      </a:cubicBezTo>
                      <a:cubicBezTo>
                        <a:pt x="305" y="218"/>
                        <a:pt x="299" y="222"/>
                        <a:pt x="300" y="219"/>
                      </a:cubicBezTo>
                      <a:cubicBezTo>
                        <a:pt x="303" y="216"/>
                        <a:pt x="296" y="216"/>
                        <a:pt x="297" y="215"/>
                      </a:cubicBezTo>
                      <a:cubicBezTo>
                        <a:pt x="299" y="215"/>
                        <a:pt x="303" y="218"/>
                        <a:pt x="305" y="216"/>
                      </a:cubicBezTo>
                      <a:cubicBezTo>
                        <a:pt x="308" y="215"/>
                        <a:pt x="302" y="216"/>
                        <a:pt x="306" y="213"/>
                      </a:cubicBezTo>
                      <a:cubicBezTo>
                        <a:pt x="309" y="212"/>
                        <a:pt x="309" y="216"/>
                        <a:pt x="312" y="215"/>
                      </a:cubicBezTo>
                      <a:cubicBezTo>
                        <a:pt x="314" y="213"/>
                        <a:pt x="312" y="216"/>
                        <a:pt x="316" y="216"/>
                      </a:cubicBezTo>
                      <a:cubicBezTo>
                        <a:pt x="319" y="216"/>
                        <a:pt x="319" y="212"/>
                        <a:pt x="317" y="210"/>
                      </a:cubicBezTo>
                      <a:cubicBezTo>
                        <a:pt x="317" y="207"/>
                        <a:pt x="312" y="210"/>
                        <a:pt x="312" y="207"/>
                      </a:cubicBezTo>
                      <a:cubicBezTo>
                        <a:pt x="312" y="205"/>
                        <a:pt x="311" y="208"/>
                        <a:pt x="303" y="202"/>
                      </a:cubicBezTo>
                      <a:cubicBezTo>
                        <a:pt x="300" y="201"/>
                        <a:pt x="299" y="201"/>
                        <a:pt x="300" y="202"/>
                      </a:cubicBezTo>
                      <a:cubicBezTo>
                        <a:pt x="300" y="204"/>
                        <a:pt x="294" y="202"/>
                        <a:pt x="293" y="199"/>
                      </a:cubicBezTo>
                      <a:cubicBezTo>
                        <a:pt x="291" y="194"/>
                        <a:pt x="287" y="196"/>
                        <a:pt x="290" y="193"/>
                      </a:cubicBezTo>
                      <a:cubicBezTo>
                        <a:pt x="291" y="190"/>
                        <a:pt x="291" y="187"/>
                        <a:pt x="288" y="184"/>
                      </a:cubicBezTo>
                      <a:cubicBezTo>
                        <a:pt x="285" y="182"/>
                        <a:pt x="285" y="173"/>
                        <a:pt x="280" y="168"/>
                      </a:cubicBezTo>
                      <a:cubicBezTo>
                        <a:pt x="277" y="163"/>
                        <a:pt x="279" y="166"/>
                        <a:pt x="273" y="162"/>
                      </a:cubicBezTo>
                      <a:cubicBezTo>
                        <a:pt x="267" y="159"/>
                        <a:pt x="271" y="165"/>
                        <a:pt x="264" y="162"/>
                      </a:cubicBezTo>
                      <a:cubicBezTo>
                        <a:pt x="261" y="160"/>
                        <a:pt x="258" y="162"/>
                        <a:pt x="259" y="166"/>
                      </a:cubicBezTo>
                      <a:cubicBezTo>
                        <a:pt x="262" y="171"/>
                        <a:pt x="261" y="177"/>
                        <a:pt x="267" y="182"/>
                      </a:cubicBezTo>
                      <a:cubicBezTo>
                        <a:pt x="270" y="184"/>
                        <a:pt x="265" y="185"/>
                        <a:pt x="264" y="187"/>
                      </a:cubicBezTo>
                      <a:cubicBezTo>
                        <a:pt x="264" y="187"/>
                        <a:pt x="262" y="187"/>
                        <a:pt x="259" y="180"/>
                      </a:cubicBezTo>
                      <a:cubicBezTo>
                        <a:pt x="256" y="176"/>
                        <a:pt x="258" y="171"/>
                        <a:pt x="252" y="170"/>
                      </a:cubicBezTo>
                      <a:cubicBezTo>
                        <a:pt x="245" y="168"/>
                        <a:pt x="252" y="168"/>
                        <a:pt x="247" y="166"/>
                      </a:cubicBezTo>
                      <a:cubicBezTo>
                        <a:pt x="241" y="165"/>
                        <a:pt x="236" y="165"/>
                        <a:pt x="241" y="168"/>
                      </a:cubicBezTo>
                      <a:cubicBezTo>
                        <a:pt x="245" y="170"/>
                        <a:pt x="241" y="171"/>
                        <a:pt x="244" y="171"/>
                      </a:cubicBezTo>
                      <a:cubicBezTo>
                        <a:pt x="247" y="171"/>
                        <a:pt x="250" y="174"/>
                        <a:pt x="242" y="173"/>
                      </a:cubicBezTo>
                      <a:cubicBezTo>
                        <a:pt x="236" y="171"/>
                        <a:pt x="239" y="179"/>
                        <a:pt x="236" y="176"/>
                      </a:cubicBezTo>
                      <a:cubicBezTo>
                        <a:pt x="232" y="173"/>
                        <a:pt x="241" y="171"/>
                        <a:pt x="232" y="168"/>
                      </a:cubicBezTo>
                      <a:cubicBezTo>
                        <a:pt x="223" y="166"/>
                        <a:pt x="221" y="166"/>
                        <a:pt x="218" y="168"/>
                      </a:cubicBezTo>
                      <a:cubicBezTo>
                        <a:pt x="215" y="170"/>
                        <a:pt x="223" y="170"/>
                        <a:pt x="212" y="173"/>
                      </a:cubicBezTo>
                      <a:cubicBezTo>
                        <a:pt x="206" y="174"/>
                        <a:pt x="215" y="170"/>
                        <a:pt x="213" y="168"/>
                      </a:cubicBezTo>
                      <a:cubicBezTo>
                        <a:pt x="213" y="165"/>
                        <a:pt x="217" y="163"/>
                        <a:pt x="212" y="160"/>
                      </a:cubicBezTo>
                      <a:cubicBezTo>
                        <a:pt x="207" y="159"/>
                        <a:pt x="198" y="165"/>
                        <a:pt x="192" y="166"/>
                      </a:cubicBezTo>
                      <a:cubicBezTo>
                        <a:pt x="188" y="166"/>
                        <a:pt x="185" y="170"/>
                        <a:pt x="180" y="173"/>
                      </a:cubicBezTo>
                      <a:cubicBezTo>
                        <a:pt x="174" y="176"/>
                        <a:pt x="182" y="176"/>
                        <a:pt x="182" y="177"/>
                      </a:cubicBezTo>
                      <a:cubicBezTo>
                        <a:pt x="182" y="179"/>
                        <a:pt x="178" y="177"/>
                        <a:pt x="175" y="180"/>
                      </a:cubicBezTo>
                      <a:cubicBezTo>
                        <a:pt x="172" y="185"/>
                        <a:pt x="172" y="188"/>
                        <a:pt x="175" y="187"/>
                      </a:cubicBezTo>
                      <a:cubicBezTo>
                        <a:pt x="178" y="185"/>
                        <a:pt x="178" y="188"/>
                        <a:pt x="180" y="190"/>
                      </a:cubicBezTo>
                      <a:cubicBezTo>
                        <a:pt x="182" y="191"/>
                        <a:pt x="191" y="190"/>
                        <a:pt x="194" y="188"/>
                      </a:cubicBezTo>
                      <a:cubicBezTo>
                        <a:pt x="195" y="188"/>
                        <a:pt x="203" y="190"/>
                        <a:pt x="188" y="193"/>
                      </a:cubicBezTo>
                      <a:cubicBezTo>
                        <a:pt x="178" y="194"/>
                        <a:pt x="177" y="196"/>
                        <a:pt x="182" y="199"/>
                      </a:cubicBezTo>
                      <a:cubicBezTo>
                        <a:pt x="186" y="202"/>
                        <a:pt x="186" y="202"/>
                        <a:pt x="192" y="201"/>
                      </a:cubicBezTo>
                      <a:cubicBezTo>
                        <a:pt x="198" y="201"/>
                        <a:pt x="195" y="202"/>
                        <a:pt x="203" y="202"/>
                      </a:cubicBezTo>
                      <a:cubicBezTo>
                        <a:pt x="210" y="202"/>
                        <a:pt x="212" y="199"/>
                        <a:pt x="218" y="202"/>
                      </a:cubicBezTo>
                      <a:cubicBezTo>
                        <a:pt x="226" y="204"/>
                        <a:pt x="224" y="201"/>
                        <a:pt x="227" y="204"/>
                      </a:cubicBezTo>
                      <a:cubicBezTo>
                        <a:pt x="230" y="205"/>
                        <a:pt x="236" y="207"/>
                        <a:pt x="232" y="207"/>
                      </a:cubicBezTo>
                      <a:cubicBezTo>
                        <a:pt x="226" y="207"/>
                        <a:pt x="230" y="208"/>
                        <a:pt x="221" y="207"/>
                      </a:cubicBezTo>
                      <a:cubicBezTo>
                        <a:pt x="213" y="205"/>
                        <a:pt x="200" y="207"/>
                        <a:pt x="191" y="208"/>
                      </a:cubicBezTo>
                      <a:cubicBezTo>
                        <a:pt x="183" y="210"/>
                        <a:pt x="189" y="215"/>
                        <a:pt x="194" y="218"/>
                      </a:cubicBezTo>
                      <a:cubicBezTo>
                        <a:pt x="197" y="222"/>
                        <a:pt x="212" y="221"/>
                        <a:pt x="215" y="221"/>
                      </a:cubicBezTo>
                      <a:cubicBezTo>
                        <a:pt x="220" y="221"/>
                        <a:pt x="215" y="227"/>
                        <a:pt x="218" y="229"/>
                      </a:cubicBezTo>
                      <a:cubicBezTo>
                        <a:pt x="220" y="232"/>
                        <a:pt x="220" y="233"/>
                        <a:pt x="224" y="232"/>
                      </a:cubicBezTo>
                      <a:cubicBezTo>
                        <a:pt x="232" y="232"/>
                        <a:pt x="235" y="233"/>
                        <a:pt x="236" y="232"/>
                      </a:cubicBezTo>
                      <a:cubicBezTo>
                        <a:pt x="239" y="230"/>
                        <a:pt x="252" y="230"/>
                        <a:pt x="256" y="227"/>
                      </a:cubicBezTo>
                      <a:cubicBezTo>
                        <a:pt x="261" y="224"/>
                        <a:pt x="262" y="227"/>
                        <a:pt x="267" y="224"/>
                      </a:cubicBezTo>
                      <a:cubicBezTo>
                        <a:pt x="271" y="221"/>
                        <a:pt x="267" y="221"/>
                        <a:pt x="271" y="219"/>
                      </a:cubicBezTo>
                      <a:cubicBezTo>
                        <a:pt x="273" y="218"/>
                        <a:pt x="274" y="218"/>
                        <a:pt x="274" y="221"/>
                      </a:cubicBezTo>
                      <a:close/>
                      <a:moveTo>
                        <a:pt x="284" y="168"/>
                      </a:moveTo>
                      <a:cubicBezTo>
                        <a:pt x="284" y="166"/>
                        <a:pt x="285" y="166"/>
                        <a:pt x="287" y="163"/>
                      </a:cubicBezTo>
                      <a:cubicBezTo>
                        <a:pt x="288" y="160"/>
                        <a:pt x="291" y="157"/>
                        <a:pt x="288" y="157"/>
                      </a:cubicBezTo>
                      <a:cubicBezTo>
                        <a:pt x="285" y="156"/>
                        <a:pt x="287" y="154"/>
                        <a:pt x="279" y="154"/>
                      </a:cubicBezTo>
                      <a:cubicBezTo>
                        <a:pt x="270" y="156"/>
                        <a:pt x="267" y="159"/>
                        <a:pt x="271" y="159"/>
                      </a:cubicBezTo>
                      <a:cubicBezTo>
                        <a:pt x="276" y="160"/>
                        <a:pt x="276" y="162"/>
                        <a:pt x="276" y="162"/>
                      </a:cubicBezTo>
                      <a:cubicBezTo>
                        <a:pt x="276" y="163"/>
                        <a:pt x="279" y="165"/>
                        <a:pt x="282" y="168"/>
                      </a:cubicBezTo>
                      <a:cubicBezTo>
                        <a:pt x="284" y="168"/>
                        <a:pt x="284" y="168"/>
                        <a:pt x="284" y="168"/>
                      </a:cubicBezTo>
                      <a:close/>
                      <a:moveTo>
                        <a:pt x="474" y="213"/>
                      </a:moveTo>
                      <a:cubicBezTo>
                        <a:pt x="480" y="218"/>
                        <a:pt x="480" y="216"/>
                        <a:pt x="475" y="212"/>
                      </a:cubicBezTo>
                      <a:cubicBezTo>
                        <a:pt x="471" y="207"/>
                        <a:pt x="483" y="212"/>
                        <a:pt x="491" y="212"/>
                      </a:cubicBezTo>
                      <a:cubicBezTo>
                        <a:pt x="498" y="213"/>
                        <a:pt x="491" y="202"/>
                        <a:pt x="495" y="205"/>
                      </a:cubicBezTo>
                      <a:cubicBezTo>
                        <a:pt x="498" y="210"/>
                        <a:pt x="501" y="204"/>
                        <a:pt x="503" y="210"/>
                      </a:cubicBezTo>
                      <a:cubicBezTo>
                        <a:pt x="503" y="216"/>
                        <a:pt x="504" y="215"/>
                        <a:pt x="513" y="218"/>
                      </a:cubicBezTo>
                      <a:cubicBezTo>
                        <a:pt x="521" y="221"/>
                        <a:pt x="518" y="224"/>
                        <a:pt x="513" y="224"/>
                      </a:cubicBezTo>
                      <a:cubicBezTo>
                        <a:pt x="509" y="224"/>
                        <a:pt x="507" y="230"/>
                        <a:pt x="513" y="229"/>
                      </a:cubicBezTo>
                      <a:cubicBezTo>
                        <a:pt x="521" y="227"/>
                        <a:pt x="530" y="230"/>
                        <a:pt x="532" y="233"/>
                      </a:cubicBezTo>
                      <a:cubicBezTo>
                        <a:pt x="533" y="236"/>
                        <a:pt x="539" y="235"/>
                        <a:pt x="541" y="241"/>
                      </a:cubicBezTo>
                      <a:cubicBezTo>
                        <a:pt x="541" y="247"/>
                        <a:pt x="547" y="250"/>
                        <a:pt x="542" y="252"/>
                      </a:cubicBezTo>
                      <a:cubicBezTo>
                        <a:pt x="539" y="255"/>
                        <a:pt x="538" y="258"/>
                        <a:pt x="530" y="263"/>
                      </a:cubicBezTo>
                      <a:cubicBezTo>
                        <a:pt x="524" y="268"/>
                        <a:pt x="539" y="277"/>
                        <a:pt x="533" y="274"/>
                      </a:cubicBezTo>
                      <a:cubicBezTo>
                        <a:pt x="526" y="272"/>
                        <a:pt x="527" y="280"/>
                        <a:pt x="512" y="277"/>
                      </a:cubicBezTo>
                      <a:cubicBezTo>
                        <a:pt x="497" y="272"/>
                        <a:pt x="509" y="277"/>
                        <a:pt x="501" y="281"/>
                      </a:cubicBezTo>
                      <a:cubicBezTo>
                        <a:pt x="494" y="285"/>
                        <a:pt x="503" y="295"/>
                        <a:pt x="513" y="289"/>
                      </a:cubicBezTo>
                      <a:cubicBezTo>
                        <a:pt x="524" y="285"/>
                        <a:pt x="523" y="294"/>
                        <a:pt x="527" y="289"/>
                      </a:cubicBezTo>
                      <a:cubicBezTo>
                        <a:pt x="532" y="285"/>
                        <a:pt x="530" y="294"/>
                        <a:pt x="532" y="291"/>
                      </a:cubicBezTo>
                      <a:cubicBezTo>
                        <a:pt x="533" y="288"/>
                        <a:pt x="532" y="285"/>
                        <a:pt x="541" y="294"/>
                      </a:cubicBezTo>
                      <a:cubicBezTo>
                        <a:pt x="548" y="305"/>
                        <a:pt x="545" y="295"/>
                        <a:pt x="551" y="300"/>
                      </a:cubicBezTo>
                      <a:cubicBezTo>
                        <a:pt x="556" y="305"/>
                        <a:pt x="541" y="299"/>
                        <a:pt x="550" y="306"/>
                      </a:cubicBezTo>
                      <a:cubicBezTo>
                        <a:pt x="555" y="313"/>
                        <a:pt x="564" y="309"/>
                        <a:pt x="567" y="314"/>
                      </a:cubicBezTo>
                      <a:cubicBezTo>
                        <a:pt x="571" y="319"/>
                        <a:pt x="582" y="320"/>
                        <a:pt x="590" y="323"/>
                      </a:cubicBezTo>
                      <a:cubicBezTo>
                        <a:pt x="597" y="327"/>
                        <a:pt x="596" y="319"/>
                        <a:pt x="590" y="314"/>
                      </a:cubicBezTo>
                      <a:cubicBezTo>
                        <a:pt x="583" y="308"/>
                        <a:pt x="570" y="302"/>
                        <a:pt x="571" y="299"/>
                      </a:cubicBezTo>
                      <a:cubicBezTo>
                        <a:pt x="573" y="295"/>
                        <a:pt x="580" y="306"/>
                        <a:pt x="580" y="302"/>
                      </a:cubicBezTo>
                      <a:cubicBezTo>
                        <a:pt x="582" y="299"/>
                        <a:pt x="586" y="308"/>
                        <a:pt x="594" y="309"/>
                      </a:cubicBezTo>
                      <a:cubicBezTo>
                        <a:pt x="600" y="309"/>
                        <a:pt x="603" y="322"/>
                        <a:pt x="603" y="314"/>
                      </a:cubicBezTo>
                      <a:cubicBezTo>
                        <a:pt x="602" y="306"/>
                        <a:pt x="605" y="316"/>
                        <a:pt x="603" y="306"/>
                      </a:cubicBezTo>
                      <a:cubicBezTo>
                        <a:pt x="603" y="299"/>
                        <a:pt x="605" y="311"/>
                        <a:pt x="606" y="303"/>
                      </a:cubicBezTo>
                      <a:cubicBezTo>
                        <a:pt x="608" y="295"/>
                        <a:pt x="600" y="300"/>
                        <a:pt x="603" y="295"/>
                      </a:cubicBezTo>
                      <a:cubicBezTo>
                        <a:pt x="606" y="292"/>
                        <a:pt x="597" y="295"/>
                        <a:pt x="600" y="291"/>
                      </a:cubicBezTo>
                      <a:cubicBezTo>
                        <a:pt x="603" y="288"/>
                        <a:pt x="602" y="286"/>
                        <a:pt x="593" y="283"/>
                      </a:cubicBezTo>
                      <a:cubicBezTo>
                        <a:pt x="585" y="280"/>
                        <a:pt x="588" y="271"/>
                        <a:pt x="583" y="272"/>
                      </a:cubicBezTo>
                      <a:cubicBezTo>
                        <a:pt x="577" y="274"/>
                        <a:pt x="576" y="269"/>
                        <a:pt x="582" y="269"/>
                      </a:cubicBezTo>
                      <a:cubicBezTo>
                        <a:pt x="588" y="268"/>
                        <a:pt x="577" y="261"/>
                        <a:pt x="582" y="263"/>
                      </a:cubicBezTo>
                      <a:cubicBezTo>
                        <a:pt x="588" y="264"/>
                        <a:pt x="585" y="257"/>
                        <a:pt x="590" y="263"/>
                      </a:cubicBezTo>
                      <a:cubicBezTo>
                        <a:pt x="593" y="268"/>
                        <a:pt x="594" y="263"/>
                        <a:pt x="596" y="268"/>
                      </a:cubicBezTo>
                      <a:cubicBezTo>
                        <a:pt x="596" y="271"/>
                        <a:pt x="599" y="268"/>
                        <a:pt x="599" y="272"/>
                      </a:cubicBezTo>
                      <a:cubicBezTo>
                        <a:pt x="599" y="275"/>
                        <a:pt x="618" y="289"/>
                        <a:pt x="615" y="278"/>
                      </a:cubicBezTo>
                      <a:cubicBezTo>
                        <a:pt x="614" y="268"/>
                        <a:pt x="626" y="275"/>
                        <a:pt x="625" y="271"/>
                      </a:cubicBezTo>
                      <a:cubicBezTo>
                        <a:pt x="622" y="266"/>
                        <a:pt x="628" y="269"/>
                        <a:pt x="625" y="266"/>
                      </a:cubicBezTo>
                      <a:cubicBezTo>
                        <a:pt x="623" y="263"/>
                        <a:pt x="634" y="264"/>
                        <a:pt x="629" y="257"/>
                      </a:cubicBezTo>
                      <a:cubicBezTo>
                        <a:pt x="625" y="247"/>
                        <a:pt x="615" y="260"/>
                        <a:pt x="618" y="252"/>
                      </a:cubicBezTo>
                      <a:cubicBezTo>
                        <a:pt x="620" y="244"/>
                        <a:pt x="609" y="254"/>
                        <a:pt x="612" y="249"/>
                      </a:cubicBezTo>
                      <a:cubicBezTo>
                        <a:pt x="614" y="244"/>
                        <a:pt x="611" y="246"/>
                        <a:pt x="605" y="241"/>
                      </a:cubicBezTo>
                      <a:cubicBezTo>
                        <a:pt x="599" y="236"/>
                        <a:pt x="590" y="241"/>
                        <a:pt x="588" y="235"/>
                      </a:cubicBezTo>
                      <a:cubicBezTo>
                        <a:pt x="588" y="229"/>
                        <a:pt x="571" y="235"/>
                        <a:pt x="579" y="230"/>
                      </a:cubicBezTo>
                      <a:cubicBezTo>
                        <a:pt x="586" y="226"/>
                        <a:pt x="573" y="221"/>
                        <a:pt x="580" y="222"/>
                      </a:cubicBezTo>
                      <a:cubicBezTo>
                        <a:pt x="588" y="224"/>
                        <a:pt x="594" y="219"/>
                        <a:pt x="582" y="218"/>
                      </a:cubicBezTo>
                      <a:cubicBezTo>
                        <a:pt x="568" y="216"/>
                        <a:pt x="580" y="216"/>
                        <a:pt x="585" y="213"/>
                      </a:cubicBezTo>
                      <a:cubicBezTo>
                        <a:pt x="590" y="210"/>
                        <a:pt x="579" y="205"/>
                        <a:pt x="576" y="207"/>
                      </a:cubicBezTo>
                      <a:cubicBezTo>
                        <a:pt x="574" y="208"/>
                        <a:pt x="564" y="208"/>
                        <a:pt x="571" y="205"/>
                      </a:cubicBezTo>
                      <a:cubicBezTo>
                        <a:pt x="579" y="204"/>
                        <a:pt x="579" y="204"/>
                        <a:pt x="570" y="199"/>
                      </a:cubicBezTo>
                      <a:cubicBezTo>
                        <a:pt x="559" y="194"/>
                        <a:pt x="558" y="204"/>
                        <a:pt x="558" y="198"/>
                      </a:cubicBezTo>
                      <a:cubicBezTo>
                        <a:pt x="559" y="190"/>
                        <a:pt x="553" y="196"/>
                        <a:pt x="553" y="193"/>
                      </a:cubicBezTo>
                      <a:cubicBezTo>
                        <a:pt x="553" y="188"/>
                        <a:pt x="545" y="184"/>
                        <a:pt x="541" y="190"/>
                      </a:cubicBezTo>
                      <a:cubicBezTo>
                        <a:pt x="535" y="194"/>
                        <a:pt x="535" y="188"/>
                        <a:pt x="532" y="182"/>
                      </a:cubicBezTo>
                      <a:cubicBezTo>
                        <a:pt x="529" y="176"/>
                        <a:pt x="527" y="184"/>
                        <a:pt x="524" y="177"/>
                      </a:cubicBezTo>
                      <a:cubicBezTo>
                        <a:pt x="519" y="171"/>
                        <a:pt x="513" y="174"/>
                        <a:pt x="510" y="171"/>
                      </a:cubicBezTo>
                      <a:cubicBezTo>
                        <a:pt x="507" y="170"/>
                        <a:pt x="498" y="166"/>
                        <a:pt x="495" y="174"/>
                      </a:cubicBezTo>
                      <a:cubicBezTo>
                        <a:pt x="492" y="182"/>
                        <a:pt x="488" y="170"/>
                        <a:pt x="483" y="174"/>
                      </a:cubicBezTo>
                      <a:cubicBezTo>
                        <a:pt x="478" y="180"/>
                        <a:pt x="474" y="180"/>
                        <a:pt x="477" y="177"/>
                      </a:cubicBezTo>
                      <a:cubicBezTo>
                        <a:pt x="481" y="173"/>
                        <a:pt x="480" y="165"/>
                        <a:pt x="475" y="163"/>
                      </a:cubicBezTo>
                      <a:cubicBezTo>
                        <a:pt x="471" y="162"/>
                        <a:pt x="475" y="156"/>
                        <a:pt x="471" y="156"/>
                      </a:cubicBezTo>
                      <a:cubicBezTo>
                        <a:pt x="465" y="154"/>
                        <a:pt x="443" y="157"/>
                        <a:pt x="442" y="163"/>
                      </a:cubicBezTo>
                      <a:cubicBezTo>
                        <a:pt x="442" y="171"/>
                        <a:pt x="433" y="162"/>
                        <a:pt x="439" y="173"/>
                      </a:cubicBezTo>
                      <a:cubicBezTo>
                        <a:pt x="445" y="184"/>
                        <a:pt x="433" y="176"/>
                        <a:pt x="437" y="182"/>
                      </a:cubicBezTo>
                      <a:cubicBezTo>
                        <a:pt x="443" y="190"/>
                        <a:pt x="446" y="182"/>
                        <a:pt x="446" y="188"/>
                      </a:cubicBezTo>
                      <a:cubicBezTo>
                        <a:pt x="448" y="193"/>
                        <a:pt x="428" y="185"/>
                        <a:pt x="433" y="177"/>
                      </a:cubicBezTo>
                      <a:cubicBezTo>
                        <a:pt x="437" y="170"/>
                        <a:pt x="427" y="174"/>
                        <a:pt x="434" y="165"/>
                      </a:cubicBezTo>
                      <a:cubicBezTo>
                        <a:pt x="442" y="156"/>
                        <a:pt x="445" y="157"/>
                        <a:pt x="445" y="154"/>
                      </a:cubicBezTo>
                      <a:cubicBezTo>
                        <a:pt x="445" y="152"/>
                        <a:pt x="428" y="151"/>
                        <a:pt x="418" y="159"/>
                      </a:cubicBezTo>
                      <a:cubicBezTo>
                        <a:pt x="405" y="165"/>
                        <a:pt x="411" y="166"/>
                        <a:pt x="408" y="170"/>
                      </a:cubicBezTo>
                      <a:cubicBezTo>
                        <a:pt x="404" y="173"/>
                        <a:pt x="405" y="176"/>
                        <a:pt x="404" y="184"/>
                      </a:cubicBezTo>
                      <a:cubicBezTo>
                        <a:pt x="402" y="191"/>
                        <a:pt x="404" y="191"/>
                        <a:pt x="414" y="193"/>
                      </a:cubicBezTo>
                      <a:cubicBezTo>
                        <a:pt x="425" y="193"/>
                        <a:pt x="428" y="198"/>
                        <a:pt x="419" y="196"/>
                      </a:cubicBezTo>
                      <a:cubicBezTo>
                        <a:pt x="410" y="196"/>
                        <a:pt x="405" y="196"/>
                        <a:pt x="414" y="204"/>
                      </a:cubicBezTo>
                      <a:cubicBezTo>
                        <a:pt x="422" y="212"/>
                        <a:pt x="428" y="204"/>
                        <a:pt x="433" y="208"/>
                      </a:cubicBezTo>
                      <a:cubicBezTo>
                        <a:pt x="439" y="213"/>
                        <a:pt x="445" y="210"/>
                        <a:pt x="446" y="210"/>
                      </a:cubicBezTo>
                      <a:cubicBezTo>
                        <a:pt x="456" y="213"/>
                        <a:pt x="454" y="208"/>
                        <a:pt x="463" y="213"/>
                      </a:cubicBezTo>
                      <a:cubicBezTo>
                        <a:pt x="471" y="215"/>
                        <a:pt x="468" y="207"/>
                        <a:pt x="474" y="213"/>
                      </a:cubicBezTo>
                      <a:close/>
                      <a:moveTo>
                        <a:pt x="515" y="250"/>
                      </a:moveTo>
                      <a:cubicBezTo>
                        <a:pt x="527" y="249"/>
                        <a:pt x="521" y="244"/>
                        <a:pt x="523" y="238"/>
                      </a:cubicBezTo>
                      <a:cubicBezTo>
                        <a:pt x="524" y="233"/>
                        <a:pt x="510" y="232"/>
                        <a:pt x="507" y="240"/>
                      </a:cubicBezTo>
                      <a:cubicBezTo>
                        <a:pt x="504" y="246"/>
                        <a:pt x="503" y="250"/>
                        <a:pt x="515" y="250"/>
                      </a:cubicBezTo>
                      <a:close/>
                      <a:moveTo>
                        <a:pt x="439" y="302"/>
                      </a:moveTo>
                      <a:cubicBezTo>
                        <a:pt x="439" y="308"/>
                        <a:pt x="445" y="309"/>
                        <a:pt x="448" y="303"/>
                      </a:cubicBezTo>
                      <a:cubicBezTo>
                        <a:pt x="449" y="299"/>
                        <a:pt x="453" y="303"/>
                        <a:pt x="454" y="297"/>
                      </a:cubicBezTo>
                      <a:cubicBezTo>
                        <a:pt x="456" y="292"/>
                        <a:pt x="463" y="294"/>
                        <a:pt x="463" y="297"/>
                      </a:cubicBezTo>
                      <a:cubicBezTo>
                        <a:pt x="465" y="302"/>
                        <a:pt x="466" y="299"/>
                        <a:pt x="472" y="300"/>
                      </a:cubicBezTo>
                      <a:cubicBezTo>
                        <a:pt x="477" y="303"/>
                        <a:pt x="483" y="300"/>
                        <a:pt x="480" y="295"/>
                      </a:cubicBezTo>
                      <a:cubicBezTo>
                        <a:pt x="475" y="291"/>
                        <a:pt x="477" y="295"/>
                        <a:pt x="472" y="294"/>
                      </a:cubicBezTo>
                      <a:cubicBezTo>
                        <a:pt x="468" y="292"/>
                        <a:pt x="471" y="286"/>
                        <a:pt x="463" y="285"/>
                      </a:cubicBezTo>
                      <a:cubicBezTo>
                        <a:pt x="456" y="281"/>
                        <a:pt x="451" y="272"/>
                        <a:pt x="446" y="277"/>
                      </a:cubicBezTo>
                      <a:cubicBezTo>
                        <a:pt x="443" y="280"/>
                        <a:pt x="442" y="268"/>
                        <a:pt x="437" y="269"/>
                      </a:cubicBezTo>
                      <a:cubicBezTo>
                        <a:pt x="434" y="271"/>
                        <a:pt x="431" y="283"/>
                        <a:pt x="433" y="291"/>
                      </a:cubicBezTo>
                      <a:cubicBezTo>
                        <a:pt x="434" y="297"/>
                        <a:pt x="424" y="295"/>
                        <a:pt x="427" y="300"/>
                      </a:cubicBezTo>
                      <a:cubicBezTo>
                        <a:pt x="428" y="303"/>
                        <a:pt x="440" y="297"/>
                        <a:pt x="439" y="302"/>
                      </a:cubicBezTo>
                      <a:close/>
                      <a:moveTo>
                        <a:pt x="453" y="319"/>
                      </a:moveTo>
                      <a:cubicBezTo>
                        <a:pt x="448" y="314"/>
                        <a:pt x="463" y="306"/>
                        <a:pt x="468" y="309"/>
                      </a:cubicBezTo>
                      <a:cubicBezTo>
                        <a:pt x="472" y="311"/>
                        <a:pt x="457" y="323"/>
                        <a:pt x="453" y="319"/>
                      </a:cubicBezTo>
                      <a:close/>
                      <a:moveTo>
                        <a:pt x="480" y="162"/>
                      </a:moveTo>
                      <a:cubicBezTo>
                        <a:pt x="483" y="163"/>
                        <a:pt x="478" y="166"/>
                        <a:pt x="486" y="170"/>
                      </a:cubicBezTo>
                      <a:cubicBezTo>
                        <a:pt x="492" y="171"/>
                        <a:pt x="492" y="166"/>
                        <a:pt x="500" y="168"/>
                      </a:cubicBezTo>
                      <a:cubicBezTo>
                        <a:pt x="507" y="170"/>
                        <a:pt x="516" y="170"/>
                        <a:pt x="513" y="166"/>
                      </a:cubicBezTo>
                      <a:cubicBezTo>
                        <a:pt x="509" y="162"/>
                        <a:pt x="506" y="156"/>
                        <a:pt x="495" y="156"/>
                      </a:cubicBezTo>
                      <a:cubicBezTo>
                        <a:pt x="484" y="157"/>
                        <a:pt x="477" y="151"/>
                        <a:pt x="477" y="157"/>
                      </a:cubicBezTo>
                      <a:cubicBezTo>
                        <a:pt x="477" y="160"/>
                        <a:pt x="475" y="160"/>
                        <a:pt x="480" y="162"/>
                      </a:cubicBezTo>
                      <a:close/>
                      <a:moveTo>
                        <a:pt x="352" y="109"/>
                      </a:moveTo>
                      <a:cubicBezTo>
                        <a:pt x="357" y="114"/>
                        <a:pt x="360" y="112"/>
                        <a:pt x="361" y="115"/>
                      </a:cubicBezTo>
                      <a:cubicBezTo>
                        <a:pt x="361" y="118"/>
                        <a:pt x="369" y="117"/>
                        <a:pt x="375" y="115"/>
                      </a:cubicBezTo>
                      <a:cubicBezTo>
                        <a:pt x="383" y="114"/>
                        <a:pt x="381" y="118"/>
                        <a:pt x="387" y="121"/>
                      </a:cubicBezTo>
                      <a:cubicBezTo>
                        <a:pt x="392" y="125"/>
                        <a:pt x="381" y="129"/>
                        <a:pt x="386" y="132"/>
                      </a:cubicBezTo>
                      <a:cubicBezTo>
                        <a:pt x="390" y="134"/>
                        <a:pt x="386" y="137"/>
                        <a:pt x="390" y="140"/>
                      </a:cubicBezTo>
                      <a:cubicBezTo>
                        <a:pt x="396" y="143"/>
                        <a:pt x="393" y="138"/>
                        <a:pt x="402" y="142"/>
                      </a:cubicBezTo>
                      <a:cubicBezTo>
                        <a:pt x="411" y="146"/>
                        <a:pt x="416" y="135"/>
                        <a:pt x="416" y="140"/>
                      </a:cubicBezTo>
                      <a:cubicBezTo>
                        <a:pt x="414" y="146"/>
                        <a:pt x="421" y="143"/>
                        <a:pt x="440" y="143"/>
                      </a:cubicBezTo>
                      <a:cubicBezTo>
                        <a:pt x="462" y="145"/>
                        <a:pt x="457" y="135"/>
                        <a:pt x="459" y="140"/>
                      </a:cubicBezTo>
                      <a:cubicBezTo>
                        <a:pt x="460" y="145"/>
                        <a:pt x="483" y="145"/>
                        <a:pt x="483" y="140"/>
                      </a:cubicBezTo>
                      <a:cubicBezTo>
                        <a:pt x="483" y="135"/>
                        <a:pt x="492" y="138"/>
                        <a:pt x="486" y="135"/>
                      </a:cubicBezTo>
                      <a:cubicBezTo>
                        <a:pt x="481" y="132"/>
                        <a:pt x="489" y="132"/>
                        <a:pt x="486" y="128"/>
                      </a:cubicBezTo>
                      <a:cubicBezTo>
                        <a:pt x="483" y="123"/>
                        <a:pt x="477" y="126"/>
                        <a:pt x="475" y="123"/>
                      </a:cubicBezTo>
                      <a:cubicBezTo>
                        <a:pt x="472" y="120"/>
                        <a:pt x="463" y="123"/>
                        <a:pt x="448" y="125"/>
                      </a:cubicBezTo>
                      <a:cubicBezTo>
                        <a:pt x="431" y="126"/>
                        <a:pt x="439" y="131"/>
                        <a:pt x="430" y="128"/>
                      </a:cubicBezTo>
                      <a:cubicBezTo>
                        <a:pt x="422" y="125"/>
                        <a:pt x="422" y="131"/>
                        <a:pt x="416" y="126"/>
                      </a:cubicBezTo>
                      <a:cubicBezTo>
                        <a:pt x="411" y="121"/>
                        <a:pt x="414" y="129"/>
                        <a:pt x="411" y="128"/>
                      </a:cubicBezTo>
                      <a:cubicBezTo>
                        <a:pt x="407" y="126"/>
                        <a:pt x="411" y="125"/>
                        <a:pt x="407" y="121"/>
                      </a:cubicBezTo>
                      <a:cubicBezTo>
                        <a:pt x="404" y="117"/>
                        <a:pt x="401" y="121"/>
                        <a:pt x="401" y="118"/>
                      </a:cubicBezTo>
                      <a:cubicBezTo>
                        <a:pt x="399" y="115"/>
                        <a:pt x="411" y="120"/>
                        <a:pt x="410" y="117"/>
                      </a:cubicBezTo>
                      <a:cubicBezTo>
                        <a:pt x="410" y="114"/>
                        <a:pt x="404" y="115"/>
                        <a:pt x="399" y="112"/>
                      </a:cubicBezTo>
                      <a:cubicBezTo>
                        <a:pt x="393" y="109"/>
                        <a:pt x="392" y="109"/>
                        <a:pt x="384" y="111"/>
                      </a:cubicBezTo>
                      <a:cubicBezTo>
                        <a:pt x="378" y="112"/>
                        <a:pt x="376" y="104"/>
                        <a:pt x="372" y="104"/>
                      </a:cubicBezTo>
                      <a:cubicBezTo>
                        <a:pt x="369" y="106"/>
                        <a:pt x="360" y="103"/>
                        <a:pt x="351" y="103"/>
                      </a:cubicBezTo>
                      <a:cubicBezTo>
                        <a:pt x="347" y="103"/>
                        <a:pt x="347" y="106"/>
                        <a:pt x="352" y="109"/>
                      </a:cubicBezTo>
                      <a:close/>
                      <a:moveTo>
                        <a:pt x="357" y="137"/>
                      </a:moveTo>
                      <a:cubicBezTo>
                        <a:pt x="364" y="138"/>
                        <a:pt x="361" y="142"/>
                        <a:pt x="372" y="142"/>
                      </a:cubicBezTo>
                      <a:cubicBezTo>
                        <a:pt x="381" y="142"/>
                        <a:pt x="378" y="134"/>
                        <a:pt x="373" y="129"/>
                      </a:cubicBezTo>
                      <a:cubicBezTo>
                        <a:pt x="367" y="123"/>
                        <a:pt x="360" y="125"/>
                        <a:pt x="355" y="131"/>
                      </a:cubicBezTo>
                      <a:cubicBezTo>
                        <a:pt x="354" y="134"/>
                        <a:pt x="351" y="137"/>
                        <a:pt x="357" y="137"/>
                      </a:cubicBezTo>
                      <a:close/>
                      <a:moveTo>
                        <a:pt x="373" y="177"/>
                      </a:moveTo>
                      <a:cubicBezTo>
                        <a:pt x="373" y="174"/>
                        <a:pt x="378" y="176"/>
                        <a:pt x="375" y="171"/>
                      </a:cubicBezTo>
                      <a:cubicBezTo>
                        <a:pt x="372" y="165"/>
                        <a:pt x="387" y="174"/>
                        <a:pt x="390" y="166"/>
                      </a:cubicBezTo>
                      <a:cubicBezTo>
                        <a:pt x="395" y="159"/>
                        <a:pt x="407" y="154"/>
                        <a:pt x="398" y="151"/>
                      </a:cubicBezTo>
                      <a:cubicBezTo>
                        <a:pt x="390" y="148"/>
                        <a:pt x="390" y="152"/>
                        <a:pt x="386" y="151"/>
                      </a:cubicBezTo>
                      <a:cubicBezTo>
                        <a:pt x="381" y="148"/>
                        <a:pt x="379" y="146"/>
                        <a:pt x="367" y="149"/>
                      </a:cubicBezTo>
                      <a:cubicBezTo>
                        <a:pt x="357" y="151"/>
                        <a:pt x="364" y="154"/>
                        <a:pt x="361" y="154"/>
                      </a:cubicBezTo>
                      <a:cubicBezTo>
                        <a:pt x="358" y="154"/>
                        <a:pt x="358" y="154"/>
                        <a:pt x="358" y="163"/>
                      </a:cubicBezTo>
                      <a:cubicBezTo>
                        <a:pt x="358" y="171"/>
                        <a:pt x="363" y="171"/>
                        <a:pt x="363" y="176"/>
                      </a:cubicBezTo>
                      <a:cubicBezTo>
                        <a:pt x="361" y="182"/>
                        <a:pt x="366" y="177"/>
                        <a:pt x="370" y="180"/>
                      </a:cubicBezTo>
                      <a:cubicBezTo>
                        <a:pt x="372" y="180"/>
                        <a:pt x="372" y="180"/>
                        <a:pt x="373" y="177"/>
                      </a:cubicBezTo>
                      <a:close/>
                      <a:moveTo>
                        <a:pt x="317" y="162"/>
                      </a:moveTo>
                      <a:cubicBezTo>
                        <a:pt x="323" y="163"/>
                        <a:pt x="323" y="168"/>
                        <a:pt x="319" y="170"/>
                      </a:cubicBezTo>
                      <a:cubicBezTo>
                        <a:pt x="312" y="173"/>
                        <a:pt x="308" y="160"/>
                        <a:pt x="303" y="166"/>
                      </a:cubicBezTo>
                      <a:cubicBezTo>
                        <a:pt x="300" y="170"/>
                        <a:pt x="308" y="176"/>
                        <a:pt x="317" y="179"/>
                      </a:cubicBezTo>
                      <a:cubicBezTo>
                        <a:pt x="328" y="182"/>
                        <a:pt x="329" y="191"/>
                        <a:pt x="335" y="191"/>
                      </a:cubicBezTo>
                      <a:cubicBezTo>
                        <a:pt x="341" y="193"/>
                        <a:pt x="337" y="185"/>
                        <a:pt x="341" y="187"/>
                      </a:cubicBezTo>
                      <a:cubicBezTo>
                        <a:pt x="344" y="188"/>
                        <a:pt x="352" y="185"/>
                        <a:pt x="352" y="179"/>
                      </a:cubicBezTo>
                      <a:cubicBezTo>
                        <a:pt x="352" y="174"/>
                        <a:pt x="355" y="177"/>
                        <a:pt x="354" y="171"/>
                      </a:cubicBezTo>
                      <a:cubicBezTo>
                        <a:pt x="352" y="166"/>
                        <a:pt x="351" y="174"/>
                        <a:pt x="347" y="168"/>
                      </a:cubicBezTo>
                      <a:cubicBezTo>
                        <a:pt x="343" y="163"/>
                        <a:pt x="335" y="163"/>
                        <a:pt x="344" y="162"/>
                      </a:cubicBezTo>
                      <a:cubicBezTo>
                        <a:pt x="352" y="160"/>
                        <a:pt x="341" y="159"/>
                        <a:pt x="347" y="157"/>
                      </a:cubicBezTo>
                      <a:cubicBezTo>
                        <a:pt x="352" y="154"/>
                        <a:pt x="346" y="151"/>
                        <a:pt x="338" y="154"/>
                      </a:cubicBezTo>
                      <a:cubicBezTo>
                        <a:pt x="331" y="157"/>
                        <a:pt x="326" y="149"/>
                        <a:pt x="320" y="152"/>
                      </a:cubicBezTo>
                      <a:cubicBezTo>
                        <a:pt x="314" y="156"/>
                        <a:pt x="308" y="157"/>
                        <a:pt x="316" y="160"/>
                      </a:cubicBezTo>
                      <a:cubicBezTo>
                        <a:pt x="317" y="162"/>
                        <a:pt x="317" y="162"/>
                        <a:pt x="317" y="162"/>
                      </a:cubicBezTo>
                      <a:close/>
                      <a:moveTo>
                        <a:pt x="341" y="230"/>
                      </a:moveTo>
                      <a:cubicBezTo>
                        <a:pt x="347" y="230"/>
                        <a:pt x="351" y="235"/>
                        <a:pt x="355" y="232"/>
                      </a:cubicBezTo>
                      <a:cubicBezTo>
                        <a:pt x="360" y="227"/>
                        <a:pt x="360" y="232"/>
                        <a:pt x="363" y="229"/>
                      </a:cubicBezTo>
                      <a:cubicBezTo>
                        <a:pt x="364" y="224"/>
                        <a:pt x="360" y="229"/>
                        <a:pt x="357" y="224"/>
                      </a:cubicBezTo>
                      <a:cubicBezTo>
                        <a:pt x="354" y="218"/>
                        <a:pt x="354" y="222"/>
                        <a:pt x="347" y="216"/>
                      </a:cubicBezTo>
                      <a:cubicBezTo>
                        <a:pt x="341" y="210"/>
                        <a:pt x="340" y="212"/>
                        <a:pt x="335" y="219"/>
                      </a:cubicBezTo>
                      <a:cubicBezTo>
                        <a:pt x="331" y="226"/>
                        <a:pt x="325" y="221"/>
                        <a:pt x="329" y="226"/>
                      </a:cubicBezTo>
                      <a:cubicBezTo>
                        <a:pt x="331" y="229"/>
                        <a:pt x="335" y="229"/>
                        <a:pt x="341" y="230"/>
                      </a:cubicBezTo>
                      <a:close/>
                      <a:moveTo>
                        <a:pt x="326" y="81"/>
                      </a:moveTo>
                      <a:cubicBezTo>
                        <a:pt x="331" y="79"/>
                        <a:pt x="331" y="75"/>
                        <a:pt x="322" y="75"/>
                      </a:cubicBezTo>
                      <a:cubicBezTo>
                        <a:pt x="312" y="73"/>
                        <a:pt x="320" y="73"/>
                        <a:pt x="312" y="70"/>
                      </a:cubicBezTo>
                      <a:cubicBezTo>
                        <a:pt x="305" y="67"/>
                        <a:pt x="306" y="75"/>
                        <a:pt x="303" y="70"/>
                      </a:cubicBezTo>
                      <a:cubicBezTo>
                        <a:pt x="302" y="65"/>
                        <a:pt x="282" y="61"/>
                        <a:pt x="280" y="68"/>
                      </a:cubicBezTo>
                      <a:cubicBezTo>
                        <a:pt x="279" y="75"/>
                        <a:pt x="287" y="67"/>
                        <a:pt x="287" y="73"/>
                      </a:cubicBezTo>
                      <a:cubicBezTo>
                        <a:pt x="285" y="78"/>
                        <a:pt x="290" y="70"/>
                        <a:pt x="293" y="75"/>
                      </a:cubicBezTo>
                      <a:cubicBezTo>
                        <a:pt x="297" y="81"/>
                        <a:pt x="290" y="78"/>
                        <a:pt x="285" y="79"/>
                      </a:cubicBezTo>
                      <a:cubicBezTo>
                        <a:pt x="284" y="79"/>
                        <a:pt x="285" y="86"/>
                        <a:pt x="296" y="82"/>
                      </a:cubicBezTo>
                      <a:cubicBezTo>
                        <a:pt x="308" y="79"/>
                        <a:pt x="297" y="84"/>
                        <a:pt x="309" y="82"/>
                      </a:cubicBezTo>
                      <a:cubicBezTo>
                        <a:pt x="320" y="81"/>
                        <a:pt x="312" y="93"/>
                        <a:pt x="328" y="90"/>
                      </a:cubicBezTo>
                      <a:cubicBezTo>
                        <a:pt x="340" y="89"/>
                        <a:pt x="323" y="81"/>
                        <a:pt x="326" y="81"/>
                      </a:cubicBezTo>
                      <a:close/>
                      <a:moveTo>
                        <a:pt x="418" y="114"/>
                      </a:moveTo>
                      <a:cubicBezTo>
                        <a:pt x="421" y="117"/>
                        <a:pt x="427" y="114"/>
                        <a:pt x="430" y="112"/>
                      </a:cubicBezTo>
                      <a:cubicBezTo>
                        <a:pt x="433" y="111"/>
                        <a:pt x="434" y="115"/>
                        <a:pt x="443" y="115"/>
                      </a:cubicBezTo>
                      <a:cubicBezTo>
                        <a:pt x="453" y="115"/>
                        <a:pt x="446" y="111"/>
                        <a:pt x="456" y="114"/>
                      </a:cubicBezTo>
                      <a:cubicBezTo>
                        <a:pt x="466" y="117"/>
                        <a:pt x="478" y="107"/>
                        <a:pt x="477" y="114"/>
                      </a:cubicBezTo>
                      <a:cubicBezTo>
                        <a:pt x="474" y="120"/>
                        <a:pt x="484" y="117"/>
                        <a:pt x="491" y="114"/>
                      </a:cubicBezTo>
                      <a:cubicBezTo>
                        <a:pt x="495" y="111"/>
                        <a:pt x="500" y="115"/>
                        <a:pt x="501" y="107"/>
                      </a:cubicBezTo>
                      <a:cubicBezTo>
                        <a:pt x="501" y="101"/>
                        <a:pt x="491" y="107"/>
                        <a:pt x="491" y="103"/>
                      </a:cubicBezTo>
                      <a:cubicBezTo>
                        <a:pt x="491" y="98"/>
                        <a:pt x="494" y="100"/>
                        <a:pt x="498" y="96"/>
                      </a:cubicBezTo>
                      <a:cubicBezTo>
                        <a:pt x="504" y="93"/>
                        <a:pt x="491" y="86"/>
                        <a:pt x="504" y="89"/>
                      </a:cubicBezTo>
                      <a:cubicBezTo>
                        <a:pt x="515" y="90"/>
                        <a:pt x="524" y="84"/>
                        <a:pt x="521" y="81"/>
                      </a:cubicBezTo>
                      <a:cubicBezTo>
                        <a:pt x="518" y="78"/>
                        <a:pt x="532" y="78"/>
                        <a:pt x="519" y="73"/>
                      </a:cubicBezTo>
                      <a:cubicBezTo>
                        <a:pt x="509" y="67"/>
                        <a:pt x="529" y="75"/>
                        <a:pt x="527" y="70"/>
                      </a:cubicBezTo>
                      <a:cubicBezTo>
                        <a:pt x="524" y="65"/>
                        <a:pt x="521" y="67"/>
                        <a:pt x="516" y="67"/>
                      </a:cubicBezTo>
                      <a:cubicBezTo>
                        <a:pt x="510" y="67"/>
                        <a:pt x="501" y="68"/>
                        <a:pt x="504" y="65"/>
                      </a:cubicBezTo>
                      <a:cubicBezTo>
                        <a:pt x="507" y="64"/>
                        <a:pt x="526" y="64"/>
                        <a:pt x="533" y="62"/>
                      </a:cubicBezTo>
                      <a:cubicBezTo>
                        <a:pt x="542" y="62"/>
                        <a:pt x="535" y="56"/>
                        <a:pt x="539" y="59"/>
                      </a:cubicBezTo>
                      <a:cubicBezTo>
                        <a:pt x="544" y="61"/>
                        <a:pt x="551" y="61"/>
                        <a:pt x="556" y="56"/>
                      </a:cubicBezTo>
                      <a:cubicBezTo>
                        <a:pt x="561" y="50"/>
                        <a:pt x="571" y="45"/>
                        <a:pt x="591" y="37"/>
                      </a:cubicBezTo>
                      <a:cubicBezTo>
                        <a:pt x="611" y="30"/>
                        <a:pt x="611" y="28"/>
                        <a:pt x="594" y="30"/>
                      </a:cubicBezTo>
                      <a:cubicBezTo>
                        <a:pt x="579" y="31"/>
                        <a:pt x="591" y="28"/>
                        <a:pt x="600" y="25"/>
                      </a:cubicBezTo>
                      <a:cubicBezTo>
                        <a:pt x="611" y="23"/>
                        <a:pt x="634" y="19"/>
                        <a:pt x="634" y="16"/>
                      </a:cubicBezTo>
                      <a:cubicBezTo>
                        <a:pt x="634" y="11"/>
                        <a:pt x="617" y="14"/>
                        <a:pt x="617" y="9"/>
                      </a:cubicBezTo>
                      <a:cubicBezTo>
                        <a:pt x="618" y="6"/>
                        <a:pt x="605" y="5"/>
                        <a:pt x="602" y="5"/>
                      </a:cubicBezTo>
                      <a:cubicBezTo>
                        <a:pt x="597" y="6"/>
                        <a:pt x="597" y="5"/>
                        <a:pt x="591" y="8"/>
                      </a:cubicBezTo>
                      <a:cubicBezTo>
                        <a:pt x="583" y="11"/>
                        <a:pt x="571" y="9"/>
                        <a:pt x="579" y="8"/>
                      </a:cubicBezTo>
                      <a:cubicBezTo>
                        <a:pt x="585" y="8"/>
                        <a:pt x="594" y="5"/>
                        <a:pt x="583" y="5"/>
                      </a:cubicBezTo>
                      <a:cubicBezTo>
                        <a:pt x="571" y="5"/>
                        <a:pt x="568" y="0"/>
                        <a:pt x="559" y="2"/>
                      </a:cubicBezTo>
                      <a:cubicBezTo>
                        <a:pt x="550" y="3"/>
                        <a:pt x="548" y="0"/>
                        <a:pt x="539" y="3"/>
                      </a:cubicBezTo>
                      <a:cubicBezTo>
                        <a:pt x="532" y="6"/>
                        <a:pt x="523" y="0"/>
                        <a:pt x="503" y="5"/>
                      </a:cubicBezTo>
                      <a:cubicBezTo>
                        <a:pt x="494" y="8"/>
                        <a:pt x="488" y="2"/>
                        <a:pt x="481" y="5"/>
                      </a:cubicBezTo>
                      <a:cubicBezTo>
                        <a:pt x="475" y="8"/>
                        <a:pt x="468" y="3"/>
                        <a:pt x="474" y="8"/>
                      </a:cubicBezTo>
                      <a:cubicBezTo>
                        <a:pt x="480" y="14"/>
                        <a:pt x="466" y="6"/>
                        <a:pt x="465" y="11"/>
                      </a:cubicBezTo>
                      <a:cubicBezTo>
                        <a:pt x="463" y="16"/>
                        <a:pt x="460" y="16"/>
                        <a:pt x="451" y="14"/>
                      </a:cubicBezTo>
                      <a:cubicBezTo>
                        <a:pt x="442" y="14"/>
                        <a:pt x="453" y="13"/>
                        <a:pt x="442" y="11"/>
                      </a:cubicBezTo>
                      <a:cubicBezTo>
                        <a:pt x="431" y="11"/>
                        <a:pt x="446" y="16"/>
                        <a:pt x="434" y="16"/>
                      </a:cubicBezTo>
                      <a:cubicBezTo>
                        <a:pt x="422" y="17"/>
                        <a:pt x="445" y="19"/>
                        <a:pt x="439" y="20"/>
                      </a:cubicBezTo>
                      <a:cubicBezTo>
                        <a:pt x="433" y="22"/>
                        <a:pt x="430" y="17"/>
                        <a:pt x="419" y="19"/>
                      </a:cubicBezTo>
                      <a:cubicBezTo>
                        <a:pt x="408" y="20"/>
                        <a:pt x="413" y="23"/>
                        <a:pt x="405" y="22"/>
                      </a:cubicBezTo>
                      <a:cubicBezTo>
                        <a:pt x="398" y="20"/>
                        <a:pt x="389" y="25"/>
                        <a:pt x="390" y="28"/>
                      </a:cubicBezTo>
                      <a:cubicBezTo>
                        <a:pt x="393" y="33"/>
                        <a:pt x="395" y="28"/>
                        <a:pt x="399" y="31"/>
                      </a:cubicBezTo>
                      <a:cubicBezTo>
                        <a:pt x="402" y="33"/>
                        <a:pt x="408" y="30"/>
                        <a:pt x="405" y="33"/>
                      </a:cubicBezTo>
                      <a:cubicBezTo>
                        <a:pt x="401" y="36"/>
                        <a:pt x="401" y="39"/>
                        <a:pt x="408" y="41"/>
                      </a:cubicBezTo>
                      <a:cubicBezTo>
                        <a:pt x="416" y="42"/>
                        <a:pt x="421" y="47"/>
                        <a:pt x="428" y="42"/>
                      </a:cubicBezTo>
                      <a:cubicBezTo>
                        <a:pt x="436" y="37"/>
                        <a:pt x="445" y="37"/>
                        <a:pt x="439" y="39"/>
                      </a:cubicBezTo>
                      <a:cubicBezTo>
                        <a:pt x="433" y="41"/>
                        <a:pt x="421" y="45"/>
                        <a:pt x="440" y="47"/>
                      </a:cubicBezTo>
                      <a:cubicBezTo>
                        <a:pt x="459" y="48"/>
                        <a:pt x="453" y="41"/>
                        <a:pt x="459" y="44"/>
                      </a:cubicBezTo>
                      <a:cubicBezTo>
                        <a:pt x="463" y="47"/>
                        <a:pt x="480" y="44"/>
                        <a:pt x="492" y="36"/>
                      </a:cubicBezTo>
                      <a:cubicBezTo>
                        <a:pt x="506" y="30"/>
                        <a:pt x="488" y="39"/>
                        <a:pt x="500" y="41"/>
                      </a:cubicBezTo>
                      <a:cubicBezTo>
                        <a:pt x="512" y="41"/>
                        <a:pt x="501" y="42"/>
                        <a:pt x="478" y="47"/>
                      </a:cubicBezTo>
                      <a:cubicBezTo>
                        <a:pt x="457" y="51"/>
                        <a:pt x="457" y="48"/>
                        <a:pt x="466" y="54"/>
                      </a:cubicBezTo>
                      <a:cubicBezTo>
                        <a:pt x="474" y="61"/>
                        <a:pt x="484" y="61"/>
                        <a:pt x="475" y="62"/>
                      </a:cubicBezTo>
                      <a:cubicBezTo>
                        <a:pt x="468" y="64"/>
                        <a:pt x="468" y="58"/>
                        <a:pt x="460" y="53"/>
                      </a:cubicBezTo>
                      <a:cubicBezTo>
                        <a:pt x="453" y="50"/>
                        <a:pt x="431" y="47"/>
                        <a:pt x="431" y="53"/>
                      </a:cubicBezTo>
                      <a:cubicBezTo>
                        <a:pt x="431" y="58"/>
                        <a:pt x="431" y="58"/>
                        <a:pt x="439" y="59"/>
                      </a:cubicBezTo>
                      <a:cubicBezTo>
                        <a:pt x="446" y="62"/>
                        <a:pt x="453" y="68"/>
                        <a:pt x="448" y="68"/>
                      </a:cubicBezTo>
                      <a:cubicBezTo>
                        <a:pt x="445" y="70"/>
                        <a:pt x="445" y="72"/>
                        <a:pt x="453" y="73"/>
                      </a:cubicBezTo>
                      <a:cubicBezTo>
                        <a:pt x="462" y="73"/>
                        <a:pt x="465" y="76"/>
                        <a:pt x="457" y="75"/>
                      </a:cubicBezTo>
                      <a:cubicBezTo>
                        <a:pt x="448" y="73"/>
                        <a:pt x="430" y="75"/>
                        <a:pt x="427" y="78"/>
                      </a:cubicBezTo>
                      <a:cubicBezTo>
                        <a:pt x="422" y="81"/>
                        <a:pt x="421" y="87"/>
                        <a:pt x="428" y="86"/>
                      </a:cubicBezTo>
                      <a:cubicBezTo>
                        <a:pt x="436" y="84"/>
                        <a:pt x="431" y="87"/>
                        <a:pt x="439" y="86"/>
                      </a:cubicBezTo>
                      <a:cubicBezTo>
                        <a:pt x="445" y="84"/>
                        <a:pt x="437" y="87"/>
                        <a:pt x="442" y="93"/>
                      </a:cubicBezTo>
                      <a:cubicBezTo>
                        <a:pt x="446" y="100"/>
                        <a:pt x="457" y="93"/>
                        <a:pt x="462" y="87"/>
                      </a:cubicBezTo>
                      <a:cubicBezTo>
                        <a:pt x="466" y="82"/>
                        <a:pt x="457" y="100"/>
                        <a:pt x="446" y="100"/>
                      </a:cubicBezTo>
                      <a:cubicBezTo>
                        <a:pt x="437" y="98"/>
                        <a:pt x="437" y="89"/>
                        <a:pt x="427" y="89"/>
                      </a:cubicBezTo>
                      <a:cubicBezTo>
                        <a:pt x="418" y="89"/>
                        <a:pt x="416" y="90"/>
                        <a:pt x="419" y="95"/>
                      </a:cubicBezTo>
                      <a:cubicBezTo>
                        <a:pt x="424" y="98"/>
                        <a:pt x="431" y="103"/>
                        <a:pt x="422" y="103"/>
                      </a:cubicBezTo>
                      <a:cubicBezTo>
                        <a:pt x="411" y="103"/>
                        <a:pt x="404" y="107"/>
                        <a:pt x="408" y="112"/>
                      </a:cubicBezTo>
                      <a:cubicBezTo>
                        <a:pt x="411" y="114"/>
                        <a:pt x="413" y="111"/>
                        <a:pt x="418" y="114"/>
                      </a:cubicBezTo>
                      <a:close/>
                      <a:moveTo>
                        <a:pt x="369" y="37"/>
                      </a:moveTo>
                      <a:cubicBezTo>
                        <a:pt x="364" y="37"/>
                        <a:pt x="363" y="37"/>
                        <a:pt x="361" y="42"/>
                      </a:cubicBezTo>
                      <a:cubicBezTo>
                        <a:pt x="360" y="45"/>
                        <a:pt x="357" y="44"/>
                        <a:pt x="354" y="48"/>
                      </a:cubicBezTo>
                      <a:cubicBezTo>
                        <a:pt x="351" y="53"/>
                        <a:pt x="369" y="51"/>
                        <a:pt x="367" y="53"/>
                      </a:cubicBezTo>
                      <a:cubicBezTo>
                        <a:pt x="366" y="58"/>
                        <a:pt x="351" y="50"/>
                        <a:pt x="351" y="54"/>
                      </a:cubicBezTo>
                      <a:cubicBezTo>
                        <a:pt x="349" y="58"/>
                        <a:pt x="354" y="59"/>
                        <a:pt x="361" y="65"/>
                      </a:cubicBezTo>
                      <a:cubicBezTo>
                        <a:pt x="367" y="70"/>
                        <a:pt x="373" y="62"/>
                        <a:pt x="372" y="65"/>
                      </a:cubicBezTo>
                      <a:cubicBezTo>
                        <a:pt x="369" y="70"/>
                        <a:pt x="387" y="62"/>
                        <a:pt x="384" y="65"/>
                      </a:cubicBezTo>
                      <a:cubicBezTo>
                        <a:pt x="383" y="70"/>
                        <a:pt x="367" y="70"/>
                        <a:pt x="372" y="73"/>
                      </a:cubicBezTo>
                      <a:cubicBezTo>
                        <a:pt x="375" y="75"/>
                        <a:pt x="378" y="79"/>
                        <a:pt x="383" y="82"/>
                      </a:cubicBezTo>
                      <a:cubicBezTo>
                        <a:pt x="389" y="84"/>
                        <a:pt x="401" y="89"/>
                        <a:pt x="401" y="84"/>
                      </a:cubicBezTo>
                      <a:cubicBezTo>
                        <a:pt x="401" y="79"/>
                        <a:pt x="408" y="87"/>
                        <a:pt x="407" y="82"/>
                      </a:cubicBezTo>
                      <a:cubicBezTo>
                        <a:pt x="404" y="76"/>
                        <a:pt x="407" y="79"/>
                        <a:pt x="411" y="84"/>
                      </a:cubicBezTo>
                      <a:cubicBezTo>
                        <a:pt x="416" y="89"/>
                        <a:pt x="413" y="78"/>
                        <a:pt x="416" y="79"/>
                      </a:cubicBezTo>
                      <a:cubicBezTo>
                        <a:pt x="421" y="79"/>
                        <a:pt x="425" y="75"/>
                        <a:pt x="431" y="72"/>
                      </a:cubicBezTo>
                      <a:cubicBezTo>
                        <a:pt x="437" y="68"/>
                        <a:pt x="448" y="67"/>
                        <a:pt x="443" y="65"/>
                      </a:cubicBezTo>
                      <a:cubicBezTo>
                        <a:pt x="437" y="62"/>
                        <a:pt x="439" y="59"/>
                        <a:pt x="428" y="61"/>
                      </a:cubicBezTo>
                      <a:cubicBezTo>
                        <a:pt x="419" y="64"/>
                        <a:pt x="434" y="59"/>
                        <a:pt x="427" y="54"/>
                      </a:cubicBezTo>
                      <a:cubicBezTo>
                        <a:pt x="421" y="51"/>
                        <a:pt x="428" y="48"/>
                        <a:pt x="419" y="47"/>
                      </a:cubicBezTo>
                      <a:cubicBezTo>
                        <a:pt x="410" y="47"/>
                        <a:pt x="418" y="54"/>
                        <a:pt x="413" y="51"/>
                      </a:cubicBezTo>
                      <a:cubicBezTo>
                        <a:pt x="407" y="50"/>
                        <a:pt x="414" y="47"/>
                        <a:pt x="405" y="45"/>
                      </a:cubicBezTo>
                      <a:cubicBezTo>
                        <a:pt x="396" y="45"/>
                        <a:pt x="389" y="31"/>
                        <a:pt x="373" y="31"/>
                      </a:cubicBezTo>
                      <a:cubicBezTo>
                        <a:pt x="363" y="33"/>
                        <a:pt x="379" y="37"/>
                        <a:pt x="369" y="37"/>
                      </a:cubicBezTo>
                      <a:close/>
                      <a:moveTo>
                        <a:pt x="344" y="84"/>
                      </a:moveTo>
                      <a:cubicBezTo>
                        <a:pt x="351" y="86"/>
                        <a:pt x="338" y="87"/>
                        <a:pt x="344" y="87"/>
                      </a:cubicBezTo>
                      <a:cubicBezTo>
                        <a:pt x="351" y="89"/>
                        <a:pt x="344" y="93"/>
                        <a:pt x="351" y="90"/>
                      </a:cubicBezTo>
                      <a:cubicBezTo>
                        <a:pt x="357" y="89"/>
                        <a:pt x="366" y="89"/>
                        <a:pt x="364" y="86"/>
                      </a:cubicBezTo>
                      <a:cubicBezTo>
                        <a:pt x="361" y="82"/>
                        <a:pt x="370" y="82"/>
                        <a:pt x="364" y="81"/>
                      </a:cubicBezTo>
                      <a:cubicBezTo>
                        <a:pt x="357" y="78"/>
                        <a:pt x="358" y="81"/>
                        <a:pt x="352" y="76"/>
                      </a:cubicBezTo>
                      <a:cubicBezTo>
                        <a:pt x="346" y="73"/>
                        <a:pt x="335" y="73"/>
                        <a:pt x="338" y="76"/>
                      </a:cubicBezTo>
                      <a:cubicBezTo>
                        <a:pt x="340" y="81"/>
                        <a:pt x="332" y="79"/>
                        <a:pt x="338" y="82"/>
                      </a:cubicBezTo>
                      <a:cubicBezTo>
                        <a:pt x="341" y="82"/>
                        <a:pt x="338" y="82"/>
                        <a:pt x="344" y="84"/>
                      </a:cubicBezTo>
                      <a:close/>
                      <a:moveTo>
                        <a:pt x="329" y="58"/>
                      </a:moveTo>
                      <a:cubicBezTo>
                        <a:pt x="332" y="61"/>
                        <a:pt x="335" y="61"/>
                        <a:pt x="335" y="56"/>
                      </a:cubicBezTo>
                      <a:cubicBezTo>
                        <a:pt x="334" y="51"/>
                        <a:pt x="323" y="50"/>
                        <a:pt x="323" y="54"/>
                      </a:cubicBezTo>
                      <a:cubicBezTo>
                        <a:pt x="325" y="58"/>
                        <a:pt x="326" y="56"/>
                        <a:pt x="329" y="58"/>
                      </a:cubicBezTo>
                      <a:close/>
                      <a:moveTo>
                        <a:pt x="238" y="142"/>
                      </a:moveTo>
                      <a:cubicBezTo>
                        <a:pt x="245" y="138"/>
                        <a:pt x="250" y="134"/>
                        <a:pt x="256" y="135"/>
                      </a:cubicBezTo>
                      <a:cubicBezTo>
                        <a:pt x="262" y="138"/>
                        <a:pt x="259" y="134"/>
                        <a:pt x="265" y="135"/>
                      </a:cubicBezTo>
                      <a:cubicBezTo>
                        <a:pt x="271" y="137"/>
                        <a:pt x="276" y="135"/>
                        <a:pt x="282" y="128"/>
                      </a:cubicBezTo>
                      <a:cubicBezTo>
                        <a:pt x="288" y="120"/>
                        <a:pt x="274" y="118"/>
                        <a:pt x="270" y="120"/>
                      </a:cubicBezTo>
                      <a:cubicBezTo>
                        <a:pt x="267" y="121"/>
                        <a:pt x="262" y="125"/>
                        <a:pt x="264" y="121"/>
                      </a:cubicBezTo>
                      <a:cubicBezTo>
                        <a:pt x="265" y="117"/>
                        <a:pt x="258" y="120"/>
                        <a:pt x="261" y="117"/>
                      </a:cubicBezTo>
                      <a:cubicBezTo>
                        <a:pt x="264" y="114"/>
                        <a:pt x="258" y="117"/>
                        <a:pt x="258" y="109"/>
                      </a:cubicBezTo>
                      <a:cubicBezTo>
                        <a:pt x="258" y="103"/>
                        <a:pt x="252" y="107"/>
                        <a:pt x="244" y="112"/>
                      </a:cubicBezTo>
                      <a:cubicBezTo>
                        <a:pt x="236" y="117"/>
                        <a:pt x="255" y="117"/>
                        <a:pt x="249" y="120"/>
                      </a:cubicBezTo>
                      <a:cubicBezTo>
                        <a:pt x="242" y="125"/>
                        <a:pt x="256" y="123"/>
                        <a:pt x="255" y="126"/>
                      </a:cubicBezTo>
                      <a:cubicBezTo>
                        <a:pt x="253" y="131"/>
                        <a:pt x="249" y="125"/>
                        <a:pt x="241" y="126"/>
                      </a:cubicBezTo>
                      <a:cubicBezTo>
                        <a:pt x="232" y="128"/>
                        <a:pt x="239" y="126"/>
                        <a:pt x="229" y="118"/>
                      </a:cubicBezTo>
                      <a:cubicBezTo>
                        <a:pt x="217" y="111"/>
                        <a:pt x="217" y="121"/>
                        <a:pt x="213" y="115"/>
                      </a:cubicBezTo>
                      <a:cubicBezTo>
                        <a:pt x="210" y="109"/>
                        <a:pt x="206" y="112"/>
                        <a:pt x="197" y="117"/>
                      </a:cubicBezTo>
                      <a:cubicBezTo>
                        <a:pt x="188" y="120"/>
                        <a:pt x="198" y="117"/>
                        <a:pt x="191" y="123"/>
                      </a:cubicBezTo>
                      <a:cubicBezTo>
                        <a:pt x="185" y="128"/>
                        <a:pt x="194" y="125"/>
                        <a:pt x="188" y="128"/>
                      </a:cubicBezTo>
                      <a:cubicBezTo>
                        <a:pt x="182" y="132"/>
                        <a:pt x="188" y="132"/>
                        <a:pt x="195" y="135"/>
                      </a:cubicBezTo>
                      <a:cubicBezTo>
                        <a:pt x="203" y="137"/>
                        <a:pt x="203" y="132"/>
                        <a:pt x="204" y="134"/>
                      </a:cubicBezTo>
                      <a:cubicBezTo>
                        <a:pt x="206" y="137"/>
                        <a:pt x="209" y="138"/>
                        <a:pt x="212" y="134"/>
                      </a:cubicBezTo>
                      <a:cubicBezTo>
                        <a:pt x="215" y="129"/>
                        <a:pt x="217" y="129"/>
                        <a:pt x="215" y="132"/>
                      </a:cubicBezTo>
                      <a:cubicBezTo>
                        <a:pt x="213" y="135"/>
                        <a:pt x="218" y="135"/>
                        <a:pt x="230" y="132"/>
                      </a:cubicBezTo>
                      <a:cubicBezTo>
                        <a:pt x="242" y="131"/>
                        <a:pt x="236" y="135"/>
                        <a:pt x="227" y="135"/>
                      </a:cubicBezTo>
                      <a:cubicBezTo>
                        <a:pt x="218" y="137"/>
                        <a:pt x="204" y="140"/>
                        <a:pt x="215" y="143"/>
                      </a:cubicBezTo>
                      <a:cubicBezTo>
                        <a:pt x="221" y="146"/>
                        <a:pt x="229" y="143"/>
                        <a:pt x="238" y="142"/>
                      </a:cubicBezTo>
                      <a:close/>
                      <a:moveTo>
                        <a:pt x="288" y="96"/>
                      </a:moveTo>
                      <a:cubicBezTo>
                        <a:pt x="284" y="92"/>
                        <a:pt x="276" y="90"/>
                        <a:pt x="277" y="93"/>
                      </a:cubicBezTo>
                      <a:cubicBezTo>
                        <a:pt x="279" y="96"/>
                        <a:pt x="280" y="103"/>
                        <a:pt x="288" y="103"/>
                      </a:cubicBezTo>
                      <a:cubicBezTo>
                        <a:pt x="291" y="101"/>
                        <a:pt x="293" y="101"/>
                        <a:pt x="288" y="96"/>
                      </a:cubicBezTo>
                      <a:close/>
                      <a:moveTo>
                        <a:pt x="192" y="111"/>
                      </a:moveTo>
                      <a:cubicBezTo>
                        <a:pt x="198" y="111"/>
                        <a:pt x="204" y="107"/>
                        <a:pt x="197" y="104"/>
                      </a:cubicBezTo>
                      <a:cubicBezTo>
                        <a:pt x="191" y="100"/>
                        <a:pt x="207" y="100"/>
                        <a:pt x="198" y="96"/>
                      </a:cubicBezTo>
                      <a:cubicBezTo>
                        <a:pt x="192" y="93"/>
                        <a:pt x="191" y="95"/>
                        <a:pt x="189" y="98"/>
                      </a:cubicBezTo>
                      <a:cubicBezTo>
                        <a:pt x="188" y="101"/>
                        <a:pt x="180" y="92"/>
                        <a:pt x="168" y="103"/>
                      </a:cubicBezTo>
                      <a:cubicBezTo>
                        <a:pt x="157" y="111"/>
                        <a:pt x="162" y="106"/>
                        <a:pt x="156" y="111"/>
                      </a:cubicBezTo>
                      <a:cubicBezTo>
                        <a:pt x="150" y="117"/>
                        <a:pt x="150" y="109"/>
                        <a:pt x="145" y="115"/>
                      </a:cubicBezTo>
                      <a:cubicBezTo>
                        <a:pt x="139" y="120"/>
                        <a:pt x="147" y="117"/>
                        <a:pt x="145" y="120"/>
                      </a:cubicBezTo>
                      <a:cubicBezTo>
                        <a:pt x="143" y="121"/>
                        <a:pt x="147" y="121"/>
                        <a:pt x="150" y="120"/>
                      </a:cubicBezTo>
                      <a:cubicBezTo>
                        <a:pt x="153" y="117"/>
                        <a:pt x="153" y="121"/>
                        <a:pt x="157" y="120"/>
                      </a:cubicBezTo>
                      <a:cubicBezTo>
                        <a:pt x="160" y="120"/>
                        <a:pt x="159" y="115"/>
                        <a:pt x="162" y="120"/>
                      </a:cubicBezTo>
                      <a:cubicBezTo>
                        <a:pt x="163" y="125"/>
                        <a:pt x="169" y="125"/>
                        <a:pt x="169" y="118"/>
                      </a:cubicBezTo>
                      <a:cubicBezTo>
                        <a:pt x="169" y="112"/>
                        <a:pt x="171" y="125"/>
                        <a:pt x="177" y="114"/>
                      </a:cubicBezTo>
                      <a:cubicBezTo>
                        <a:pt x="180" y="107"/>
                        <a:pt x="175" y="111"/>
                        <a:pt x="182" y="107"/>
                      </a:cubicBezTo>
                      <a:cubicBezTo>
                        <a:pt x="188" y="104"/>
                        <a:pt x="178" y="114"/>
                        <a:pt x="186" y="115"/>
                      </a:cubicBezTo>
                      <a:cubicBezTo>
                        <a:pt x="195" y="117"/>
                        <a:pt x="188" y="111"/>
                        <a:pt x="192" y="111"/>
                      </a:cubicBezTo>
                      <a:close/>
                      <a:moveTo>
                        <a:pt x="232" y="82"/>
                      </a:moveTo>
                      <a:cubicBezTo>
                        <a:pt x="236" y="84"/>
                        <a:pt x="232" y="82"/>
                        <a:pt x="241" y="82"/>
                      </a:cubicBezTo>
                      <a:cubicBezTo>
                        <a:pt x="250" y="84"/>
                        <a:pt x="256" y="81"/>
                        <a:pt x="247" y="78"/>
                      </a:cubicBezTo>
                      <a:cubicBezTo>
                        <a:pt x="236" y="73"/>
                        <a:pt x="236" y="78"/>
                        <a:pt x="227" y="79"/>
                      </a:cubicBezTo>
                      <a:cubicBezTo>
                        <a:pt x="218" y="81"/>
                        <a:pt x="218" y="84"/>
                        <a:pt x="224" y="82"/>
                      </a:cubicBezTo>
                      <a:cubicBezTo>
                        <a:pt x="226" y="82"/>
                        <a:pt x="226" y="82"/>
                        <a:pt x="232" y="82"/>
                      </a:cubicBezTo>
                      <a:close/>
                      <a:moveTo>
                        <a:pt x="239" y="96"/>
                      </a:moveTo>
                      <a:cubicBezTo>
                        <a:pt x="247" y="95"/>
                        <a:pt x="249" y="92"/>
                        <a:pt x="241" y="90"/>
                      </a:cubicBezTo>
                      <a:cubicBezTo>
                        <a:pt x="235" y="90"/>
                        <a:pt x="247" y="90"/>
                        <a:pt x="249" y="87"/>
                      </a:cubicBezTo>
                      <a:cubicBezTo>
                        <a:pt x="250" y="84"/>
                        <a:pt x="239" y="86"/>
                        <a:pt x="229" y="87"/>
                      </a:cubicBezTo>
                      <a:cubicBezTo>
                        <a:pt x="218" y="89"/>
                        <a:pt x="218" y="90"/>
                        <a:pt x="220" y="95"/>
                      </a:cubicBezTo>
                      <a:cubicBezTo>
                        <a:pt x="223" y="100"/>
                        <a:pt x="232" y="98"/>
                        <a:pt x="239" y="96"/>
                      </a:cubicBezTo>
                      <a:close/>
                      <a:moveTo>
                        <a:pt x="335" y="135"/>
                      </a:moveTo>
                      <a:cubicBezTo>
                        <a:pt x="340" y="135"/>
                        <a:pt x="344" y="135"/>
                        <a:pt x="343" y="131"/>
                      </a:cubicBezTo>
                      <a:cubicBezTo>
                        <a:pt x="341" y="128"/>
                        <a:pt x="341" y="125"/>
                        <a:pt x="344" y="128"/>
                      </a:cubicBezTo>
                      <a:cubicBezTo>
                        <a:pt x="347" y="131"/>
                        <a:pt x="347" y="128"/>
                        <a:pt x="344" y="125"/>
                      </a:cubicBezTo>
                      <a:cubicBezTo>
                        <a:pt x="341" y="120"/>
                        <a:pt x="346" y="114"/>
                        <a:pt x="338" y="109"/>
                      </a:cubicBezTo>
                      <a:cubicBezTo>
                        <a:pt x="331" y="106"/>
                        <a:pt x="334" y="114"/>
                        <a:pt x="331" y="111"/>
                      </a:cubicBezTo>
                      <a:cubicBezTo>
                        <a:pt x="326" y="109"/>
                        <a:pt x="323" y="109"/>
                        <a:pt x="319" y="111"/>
                      </a:cubicBezTo>
                      <a:cubicBezTo>
                        <a:pt x="314" y="112"/>
                        <a:pt x="320" y="114"/>
                        <a:pt x="326" y="121"/>
                      </a:cubicBezTo>
                      <a:cubicBezTo>
                        <a:pt x="312" y="115"/>
                        <a:pt x="320" y="114"/>
                        <a:pt x="312" y="112"/>
                      </a:cubicBezTo>
                      <a:cubicBezTo>
                        <a:pt x="305" y="112"/>
                        <a:pt x="306" y="114"/>
                        <a:pt x="311" y="120"/>
                      </a:cubicBezTo>
                      <a:cubicBezTo>
                        <a:pt x="316" y="125"/>
                        <a:pt x="311" y="120"/>
                        <a:pt x="308" y="121"/>
                      </a:cubicBezTo>
                      <a:cubicBezTo>
                        <a:pt x="306" y="125"/>
                        <a:pt x="300" y="123"/>
                        <a:pt x="303" y="126"/>
                      </a:cubicBezTo>
                      <a:cubicBezTo>
                        <a:pt x="305" y="129"/>
                        <a:pt x="323" y="125"/>
                        <a:pt x="329" y="125"/>
                      </a:cubicBezTo>
                      <a:cubicBezTo>
                        <a:pt x="334" y="125"/>
                        <a:pt x="317" y="126"/>
                        <a:pt x="320" y="131"/>
                      </a:cubicBezTo>
                      <a:cubicBezTo>
                        <a:pt x="323" y="134"/>
                        <a:pt x="320" y="138"/>
                        <a:pt x="326" y="135"/>
                      </a:cubicBezTo>
                      <a:cubicBezTo>
                        <a:pt x="329" y="134"/>
                        <a:pt x="329" y="135"/>
                        <a:pt x="335" y="135"/>
                      </a:cubicBezTo>
                      <a:close/>
                      <a:moveTo>
                        <a:pt x="623" y="518"/>
                      </a:moveTo>
                      <a:cubicBezTo>
                        <a:pt x="623" y="515"/>
                        <a:pt x="626" y="515"/>
                        <a:pt x="625" y="515"/>
                      </a:cubicBezTo>
                      <a:cubicBezTo>
                        <a:pt x="625" y="513"/>
                        <a:pt x="618" y="515"/>
                        <a:pt x="612" y="513"/>
                      </a:cubicBezTo>
                      <a:cubicBezTo>
                        <a:pt x="608" y="512"/>
                        <a:pt x="611" y="505"/>
                        <a:pt x="608" y="510"/>
                      </a:cubicBezTo>
                      <a:cubicBezTo>
                        <a:pt x="605" y="515"/>
                        <a:pt x="609" y="512"/>
                        <a:pt x="608" y="515"/>
                      </a:cubicBezTo>
                      <a:cubicBezTo>
                        <a:pt x="608" y="516"/>
                        <a:pt x="611" y="515"/>
                        <a:pt x="612" y="516"/>
                      </a:cubicBezTo>
                      <a:cubicBezTo>
                        <a:pt x="614" y="518"/>
                        <a:pt x="614" y="516"/>
                        <a:pt x="622" y="519"/>
                      </a:cubicBezTo>
                      <a:cubicBezTo>
                        <a:pt x="623" y="521"/>
                        <a:pt x="623" y="521"/>
                        <a:pt x="623" y="518"/>
                      </a:cubicBezTo>
                      <a:close/>
                      <a:moveTo>
                        <a:pt x="635" y="521"/>
                      </a:moveTo>
                      <a:cubicBezTo>
                        <a:pt x="635" y="518"/>
                        <a:pt x="637" y="518"/>
                        <a:pt x="637" y="522"/>
                      </a:cubicBezTo>
                      <a:cubicBezTo>
                        <a:pt x="635" y="527"/>
                        <a:pt x="637" y="526"/>
                        <a:pt x="640" y="522"/>
                      </a:cubicBezTo>
                      <a:cubicBezTo>
                        <a:pt x="643" y="521"/>
                        <a:pt x="646" y="518"/>
                        <a:pt x="643" y="518"/>
                      </a:cubicBezTo>
                      <a:cubicBezTo>
                        <a:pt x="640" y="516"/>
                        <a:pt x="638" y="516"/>
                        <a:pt x="640" y="512"/>
                      </a:cubicBezTo>
                      <a:cubicBezTo>
                        <a:pt x="640" y="507"/>
                        <a:pt x="638" y="507"/>
                        <a:pt x="635" y="512"/>
                      </a:cubicBezTo>
                      <a:cubicBezTo>
                        <a:pt x="632" y="516"/>
                        <a:pt x="629" y="519"/>
                        <a:pt x="631" y="524"/>
                      </a:cubicBezTo>
                      <a:cubicBezTo>
                        <a:pt x="632" y="527"/>
                        <a:pt x="634" y="526"/>
                        <a:pt x="635" y="521"/>
                      </a:cubicBezTo>
                      <a:close/>
                      <a:moveTo>
                        <a:pt x="611" y="474"/>
                      </a:moveTo>
                      <a:cubicBezTo>
                        <a:pt x="600" y="473"/>
                        <a:pt x="609" y="476"/>
                        <a:pt x="612" y="479"/>
                      </a:cubicBezTo>
                      <a:cubicBezTo>
                        <a:pt x="615" y="482"/>
                        <a:pt x="626" y="487"/>
                        <a:pt x="629" y="484"/>
                      </a:cubicBezTo>
                      <a:cubicBezTo>
                        <a:pt x="629" y="480"/>
                        <a:pt x="620" y="476"/>
                        <a:pt x="611" y="474"/>
                      </a:cubicBezTo>
                      <a:close/>
                      <a:moveTo>
                        <a:pt x="655" y="501"/>
                      </a:moveTo>
                      <a:cubicBezTo>
                        <a:pt x="660" y="498"/>
                        <a:pt x="660" y="502"/>
                        <a:pt x="669" y="501"/>
                      </a:cubicBezTo>
                      <a:cubicBezTo>
                        <a:pt x="679" y="499"/>
                        <a:pt x="669" y="504"/>
                        <a:pt x="678" y="502"/>
                      </a:cubicBezTo>
                      <a:cubicBezTo>
                        <a:pt x="687" y="501"/>
                        <a:pt x="673" y="507"/>
                        <a:pt x="673" y="508"/>
                      </a:cubicBezTo>
                      <a:cubicBezTo>
                        <a:pt x="673" y="512"/>
                        <a:pt x="678" y="512"/>
                        <a:pt x="681" y="507"/>
                      </a:cubicBezTo>
                      <a:cubicBezTo>
                        <a:pt x="684" y="501"/>
                        <a:pt x="685" y="505"/>
                        <a:pt x="687" y="501"/>
                      </a:cubicBezTo>
                      <a:cubicBezTo>
                        <a:pt x="690" y="496"/>
                        <a:pt x="692" y="499"/>
                        <a:pt x="690" y="504"/>
                      </a:cubicBezTo>
                      <a:cubicBezTo>
                        <a:pt x="689" y="508"/>
                        <a:pt x="687" y="512"/>
                        <a:pt x="690" y="508"/>
                      </a:cubicBezTo>
                      <a:cubicBezTo>
                        <a:pt x="695" y="505"/>
                        <a:pt x="692" y="512"/>
                        <a:pt x="696" y="512"/>
                      </a:cubicBezTo>
                      <a:cubicBezTo>
                        <a:pt x="702" y="512"/>
                        <a:pt x="698" y="510"/>
                        <a:pt x="701" y="502"/>
                      </a:cubicBezTo>
                      <a:cubicBezTo>
                        <a:pt x="702" y="494"/>
                        <a:pt x="695" y="502"/>
                        <a:pt x="699" y="496"/>
                      </a:cubicBezTo>
                      <a:cubicBezTo>
                        <a:pt x="702" y="491"/>
                        <a:pt x="696" y="494"/>
                        <a:pt x="693" y="499"/>
                      </a:cubicBezTo>
                      <a:cubicBezTo>
                        <a:pt x="692" y="504"/>
                        <a:pt x="692" y="496"/>
                        <a:pt x="695" y="493"/>
                      </a:cubicBezTo>
                      <a:cubicBezTo>
                        <a:pt x="699" y="491"/>
                        <a:pt x="699" y="488"/>
                        <a:pt x="696" y="490"/>
                      </a:cubicBezTo>
                      <a:cubicBezTo>
                        <a:pt x="693" y="491"/>
                        <a:pt x="689" y="488"/>
                        <a:pt x="693" y="485"/>
                      </a:cubicBezTo>
                      <a:cubicBezTo>
                        <a:pt x="696" y="480"/>
                        <a:pt x="692" y="477"/>
                        <a:pt x="684" y="480"/>
                      </a:cubicBezTo>
                      <a:cubicBezTo>
                        <a:pt x="676" y="482"/>
                        <a:pt x="682" y="477"/>
                        <a:pt x="678" y="479"/>
                      </a:cubicBezTo>
                      <a:cubicBezTo>
                        <a:pt x="673" y="480"/>
                        <a:pt x="673" y="474"/>
                        <a:pt x="676" y="474"/>
                      </a:cubicBezTo>
                      <a:cubicBezTo>
                        <a:pt x="679" y="474"/>
                        <a:pt x="675" y="468"/>
                        <a:pt x="670" y="474"/>
                      </a:cubicBezTo>
                      <a:cubicBezTo>
                        <a:pt x="666" y="479"/>
                        <a:pt x="669" y="471"/>
                        <a:pt x="672" y="465"/>
                      </a:cubicBezTo>
                      <a:cubicBezTo>
                        <a:pt x="672" y="465"/>
                        <a:pt x="676" y="459"/>
                        <a:pt x="678" y="456"/>
                      </a:cubicBezTo>
                      <a:cubicBezTo>
                        <a:pt x="679" y="454"/>
                        <a:pt x="678" y="451"/>
                        <a:pt x="672" y="454"/>
                      </a:cubicBezTo>
                      <a:cubicBezTo>
                        <a:pt x="666" y="457"/>
                        <a:pt x="669" y="460"/>
                        <a:pt x="666" y="462"/>
                      </a:cubicBezTo>
                      <a:cubicBezTo>
                        <a:pt x="663" y="463"/>
                        <a:pt x="660" y="474"/>
                        <a:pt x="655" y="484"/>
                      </a:cubicBezTo>
                      <a:cubicBezTo>
                        <a:pt x="650" y="491"/>
                        <a:pt x="653" y="485"/>
                        <a:pt x="650" y="488"/>
                      </a:cubicBezTo>
                      <a:cubicBezTo>
                        <a:pt x="647" y="491"/>
                        <a:pt x="647" y="491"/>
                        <a:pt x="652" y="491"/>
                      </a:cubicBezTo>
                      <a:cubicBezTo>
                        <a:pt x="657" y="493"/>
                        <a:pt x="644" y="496"/>
                        <a:pt x="647" y="499"/>
                      </a:cubicBezTo>
                      <a:cubicBezTo>
                        <a:pt x="649" y="501"/>
                        <a:pt x="649" y="502"/>
                        <a:pt x="655" y="501"/>
                      </a:cubicBezTo>
                      <a:close/>
                      <a:moveTo>
                        <a:pt x="363" y="485"/>
                      </a:moveTo>
                      <a:cubicBezTo>
                        <a:pt x="364" y="485"/>
                        <a:pt x="363" y="479"/>
                        <a:pt x="364" y="480"/>
                      </a:cubicBezTo>
                      <a:cubicBezTo>
                        <a:pt x="366" y="480"/>
                        <a:pt x="366" y="482"/>
                        <a:pt x="367" y="485"/>
                      </a:cubicBezTo>
                      <a:cubicBezTo>
                        <a:pt x="367" y="490"/>
                        <a:pt x="372" y="487"/>
                        <a:pt x="373" y="490"/>
                      </a:cubicBezTo>
                      <a:cubicBezTo>
                        <a:pt x="375" y="491"/>
                        <a:pt x="375" y="487"/>
                        <a:pt x="381" y="490"/>
                      </a:cubicBezTo>
                      <a:cubicBezTo>
                        <a:pt x="387" y="491"/>
                        <a:pt x="384" y="494"/>
                        <a:pt x="386" y="493"/>
                      </a:cubicBezTo>
                      <a:cubicBezTo>
                        <a:pt x="389" y="491"/>
                        <a:pt x="390" y="498"/>
                        <a:pt x="393" y="494"/>
                      </a:cubicBezTo>
                      <a:cubicBezTo>
                        <a:pt x="399" y="493"/>
                        <a:pt x="396" y="496"/>
                        <a:pt x="401" y="494"/>
                      </a:cubicBezTo>
                      <a:cubicBezTo>
                        <a:pt x="405" y="494"/>
                        <a:pt x="402" y="496"/>
                        <a:pt x="407" y="496"/>
                      </a:cubicBezTo>
                      <a:cubicBezTo>
                        <a:pt x="408" y="496"/>
                        <a:pt x="408" y="496"/>
                        <a:pt x="408" y="496"/>
                      </a:cubicBezTo>
                      <a:cubicBezTo>
                        <a:pt x="410" y="494"/>
                        <a:pt x="410" y="493"/>
                        <a:pt x="410" y="491"/>
                      </a:cubicBezTo>
                      <a:cubicBezTo>
                        <a:pt x="411" y="490"/>
                        <a:pt x="414" y="488"/>
                        <a:pt x="413" y="491"/>
                      </a:cubicBezTo>
                      <a:cubicBezTo>
                        <a:pt x="411" y="493"/>
                        <a:pt x="414" y="491"/>
                        <a:pt x="416" y="488"/>
                      </a:cubicBezTo>
                      <a:cubicBezTo>
                        <a:pt x="416" y="484"/>
                        <a:pt x="418" y="487"/>
                        <a:pt x="416" y="488"/>
                      </a:cubicBezTo>
                      <a:cubicBezTo>
                        <a:pt x="414" y="491"/>
                        <a:pt x="416" y="491"/>
                        <a:pt x="418" y="490"/>
                      </a:cubicBezTo>
                      <a:cubicBezTo>
                        <a:pt x="421" y="488"/>
                        <a:pt x="418" y="485"/>
                        <a:pt x="419" y="485"/>
                      </a:cubicBezTo>
                      <a:cubicBezTo>
                        <a:pt x="421" y="484"/>
                        <a:pt x="424" y="487"/>
                        <a:pt x="427" y="487"/>
                      </a:cubicBezTo>
                      <a:cubicBezTo>
                        <a:pt x="430" y="487"/>
                        <a:pt x="428" y="488"/>
                        <a:pt x="431" y="487"/>
                      </a:cubicBezTo>
                      <a:cubicBezTo>
                        <a:pt x="434" y="487"/>
                        <a:pt x="433" y="494"/>
                        <a:pt x="437" y="496"/>
                      </a:cubicBezTo>
                      <a:cubicBezTo>
                        <a:pt x="440" y="498"/>
                        <a:pt x="446" y="494"/>
                        <a:pt x="443" y="499"/>
                      </a:cubicBezTo>
                      <a:cubicBezTo>
                        <a:pt x="443" y="501"/>
                        <a:pt x="445" y="502"/>
                        <a:pt x="446" y="504"/>
                      </a:cubicBezTo>
                      <a:cubicBezTo>
                        <a:pt x="448" y="505"/>
                        <a:pt x="445" y="507"/>
                        <a:pt x="446" y="508"/>
                      </a:cubicBezTo>
                      <a:cubicBezTo>
                        <a:pt x="448" y="510"/>
                        <a:pt x="446" y="508"/>
                        <a:pt x="448" y="508"/>
                      </a:cubicBezTo>
                      <a:cubicBezTo>
                        <a:pt x="449" y="510"/>
                        <a:pt x="446" y="508"/>
                        <a:pt x="446" y="512"/>
                      </a:cubicBezTo>
                      <a:cubicBezTo>
                        <a:pt x="446" y="515"/>
                        <a:pt x="451" y="512"/>
                        <a:pt x="451" y="515"/>
                      </a:cubicBezTo>
                      <a:cubicBezTo>
                        <a:pt x="451" y="516"/>
                        <a:pt x="453" y="515"/>
                        <a:pt x="456" y="516"/>
                      </a:cubicBezTo>
                      <a:cubicBezTo>
                        <a:pt x="459" y="518"/>
                        <a:pt x="463" y="518"/>
                        <a:pt x="466" y="518"/>
                      </a:cubicBezTo>
                      <a:cubicBezTo>
                        <a:pt x="469" y="518"/>
                        <a:pt x="471" y="518"/>
                        <a:pt x="471" y="519"/>
                      </a:cubicBezTo>
                      <a:cubicBezTo>
                        <a:pt x="471" y="521"/>
                        <a:pt x="472" y="519"/>
                        <a:pt x="475" y="519"/>
                      </a:cubicBezTo>
                      <a:cubicBezTo>
                        <a:pt x="478" y="519"/>
                        <a:pt x="480" y="527"/>
                        <a:pt x="481" y="527"/>
                      </a:cubicBezTo>
                      <a:cubicBezTo>
                        <a:pt x="483" y="526"/>
                        <a:pt x="483" y="526"/>
                        <a:pt x="483" y="529"/>
                      </a:cubicBezTo>
                      <a:cubicBezTo>
                        <a:pt x="483" y="530"/>
                        <a:pt x="486" y="532"/>
                        <a:pt x="486" y="533"/>
                      </a:cubicBezTo>
                      <a:cubicBezTo>
                        <a:pt x="486" y="535"/>
                        <a:pt x="483" y="532"/>
                        <a:pt x="483" y="533"/>
                      </a:cubicBezTo>
                      <a:cubicBezTo>
                        <a:pt x="481" y="533"/>
                        <a:pt x="484" y="536"/>
                        <a:pt x="483" y="536"/>
                      </a:cubicBezTo>
                      <a:cubicBezTo>
                        <a:pt x="481" y="538"/>
                        <a:pt x="478" y="533"/>
                        <a:pt x="477" y="535"/>
                      </a:cubicBezTo>
                      <a:cubicBezTo>
                        <a:pt x="475" y="536"/>
                        <a:pt x="477" y="533"/>
                        <a:pt x="475" y="533"/>
                      </a:cubicBezTo>
                      <a:cubicBezTo>
                        <a:pt x="474" y="533"/>
                        <a:pt x="477" y="532"/>
                        <a:pt x="474" y="532"/>
                      </a:cubicBezTo>
                      <a:cubicBezTo>
                        <a:pt x="472" y="532"/>
                        <a:pt x="474" y="529"/>
                        <a:pt x="472" y="529"/>
                      </a:cubicBezTo>
                      <a:cubicBezTo>
                        <a:pt x="471" y="529"/>
                        <a:pt x="471" y="527"/>
                        <a:pt x="469" y="527"/>
                      </a:cubicBezTo>
                      <a:cubicBezTo>
                        <a:pt x="469" y="529"/>
                        <a:pt x="472" y="530"/>
                        <a:pt x="474" y="533"/>
                      </a:cubicBezTo>
                      <a:cubicBezTo>
                        <a:pt x="474" y="538"/>
                        <a:pt x="469" y="538"/>
                        <a:pt x="469" y="544"/>
                      </a:cubicBezTo>
                      <a:cubicBezTo>
                        <a:pt x="471" y="550"/>
                        <a:pt x="469" y="550"/>
                        <a:pt x="465" y="554"/>
                      </a:cubicBezTo>
                      <a:cubicBezTo>
                        <a:pt x="465" y="555"/>
                        <a:pt x="463" y="555"/>
                        <a:pt x="463" y="557"/>
                      </a:cubicBezTo>
                      <a:cubicBezTo>
                        <a:pt x="463" y="558"/>
                        <a:pt x="463" y="558"/>
                        <a:pt x="463" y="558"/>
                      </a:cubicBezTo>
                      <a:cubicBezTo>
                        <a:pt x="466" y="560"/>
                        <a:pt x="463" y="561"/>
                        <a:pt x="460" y="561"/>
                      </a:cubicBezTo>
                      <a:cubicBezTo>
                        <a:pt x="457" y="561"/>
                        <a:pt x="459" y="564"/>
                        <a:pt x="460" y="564"/>
                      </a:cubicBezTo>
                      <a:cubicBezTo>
                        <a:pt x="463" y="564"/>
                        <a:pt x="463" y="566"/>
                        <a:pt x="463" y="564"/>
                      </a:cubicBezTo>
                      <a:cubicBezTo>
                        <a:pt x="465" y="563"/>
                        <a:pt x="466" y="563"/>
                        <a:pt x="468" y="563"/>
                      </a:cubicBezTo>
                      <a:cubicBezTo>
                        <a:pt x="469" y="561"/>
                        <a:pt x="471" y="557"/>
                        <a:pt x="477" y="558"/>
                      </a:cubicBezTo>
                      <a:cubicBezTo>
                        <a:pt x="484" y="560"/>
                        <a:pt x="480" y="558"/>
                        <a:pt x="480" y="557"/>
                      </a:cubicBezTo>
                      <a:cubicBezTo>
                        <a:pt x="481" y="557"/>
                        <a:pt x="483" y="555"/>
                        <a:pt x="486" y="555"/>
                      </a:cubicBezTo>
                      <a:cubicBezTo>
                        <a:pt x="489" y="555"/>
                        <a:pt x="491" y="555"/>
                        <a:pt x="491" y="555"/>
                      </a:cubicBezTo>
                      <a:cubicBezTo>
                        <a:pt x="491" y="554"/>
                        <a:pt x="492" y="554"/>
                        <a:pt x="492" y="554"/>
                      </a:cubicBezTo>
                      <a:cubicBezTo>
                        <a:pt x="489" y="552"/>
                        <a:pt x="489" y="552"/>
                        <a:pt x="489" y="552"/>
                      </a:cubicBezTo>
                      <a:cubicBezTo>
                        <a:pt x="488" y="552"/>
                        <a:pt x="484" y="552"/>
                        <a:pt x="486" y="549"/>
                      </a:cubicBezTo>
                      <a:cubicBezTo>
                        <a:pt x="488" y="546"/>
                        <a:pt x="489" y="547"/>
                        <a:pt x="489" y="546"/>
                      </a:cubicBezTo>
                      <a:cubicBezTo>
                        <a:pt x="491" y="544"/>
                        <a:pt x="494" y="544"/>
                        <a:pt x="498" y="543"/>
                      </a:cubicBezTo>
                      <a:cubicBezTo>
                        <a:pt x="503" y="541"/>
                        <a:pt x="501" y="541"/>
                        <a:pt x="504" y="543"/>
                      </a:cubicBezTo>
                      <a:cubicBezTo>
                        <a:pt x="509" y="546"/>
                        <a:pt x="507" y="543"/>
                        <a:pt x="509" y="541"/>
                      </a:cubicBezTo>
                      <a:cubicBezTo>
                        <a:pt x="512" y="540"/>
                        <a:pt x="513" y="538"/>
                        <a:pt x="516" y="536"/>
                      </a:cubicBezTo>
                      <a:cubicBezTo>
                        <a:pt x="519" y="533"/>
                        <a:pt x="524" y="530"/>
                        <a:pt x="526" y="530"/>
                      </a:cubicBezTo>
                      <a:cubicBezTo>
                        <a:pt x="526" y="532"/>
                        <a:pt x="527" y="530"/>
                        <a:pt x="529" y="530"/>
                      </a:cubicBezTo>
                      <a:cubicBezTo>
                        <a:pt x="551" y="530"/>
                        <a:pt x="551" y="530"/>
                        <a:pt x="551" y="530"/>
                      </a:cubicBezTo>
                      <a:cubicBezTo>
                        <a:pt x="551" y="527"/>
                        <a:pt x="551" y="527"/>
                        <a:pt x="553" y="527"/>
                      </a:cubicBezTo>
                      <a:cubicBezTo>
                        <a:pt x="555" y="529"/>
                        <a:pt x="555" y="527"/>
                        <a:pt x="555" y="527"/>
                      </a:cubicBezTo>
                      <a:cubicBezTo>
                        <a:pt x="556" y="529"/>
                        <a:pt x="556" y="526"/>
                        <a:pt x="558" y="526"/>
                      </a:cubicBezTo>
                      <a:cubicBezTo>
                        <a:pt x="559" y="526"/>
                        <a:pt x="555" y="526"/>
                        <a:pt x="558" y="524"/>
                      </a:cubicBezTo>
                      <a:cubicBezTo>
                        <a:pt x="561" y="521"/>
                        <a:pt x="558" y="522"/>
                        <a:pt x="561" y="521"/>
                      </a:cubicBezTo>
                      <a:cubicBezTo>
                        <a:pt x="562" y="519"/>
                        <a:pt x="559" y="518"/>
                        <a:pt x="562" y="515"/>
                      </a:cubicBezTo>
                      <a:cubicBezTo>
                        <a:pt x="564" y="513"/>
                        <a:pt x="561" y="513"/>
                        <a:pt x="564" y="510"/>
                      </a:cubicBezTo>
                      <a:cubicBezTo>
                        <a:pt x="565" y="507"/>
                        <a:pt x="568" y="502"/>
                        <a:pt x="568" y="502"/>
                      </a:cubicBezTo>
                      <a:cubicBezTo>
                        <a:pt x="568" y="502"/>
                        <a:pt x="570" y="502"/>
                        <a:pt x="570" y="504"/>
                      </a:cubicBezTo>
                      <a:cubicBezTo>
                        <a:pt x="570" y="505"/>
                        <a:pt x="571" y="505"/>
                        <a:pt x="573" y="505"/>
                      </a:cubicBezTo>
                      <a:cubicBezTo>
                        <a:pt x="574" y="504"/>
                        <a:pt x="576" y="502"/>
                        <a:pt x="577" y="505"/>
                      </a:cubicBezTo>
                      <a:cubicBezTo>
                        <a:pt x="580" y="507"/>
                        <a:pt x="580" y="507"/>
                        <a:pt x="580" y="510"/>
                      </a:cubicBezTo>
                      <a:cubicBezTo>
                        <a:pt x="580" y="512"/>
                        <a:pt x="580" y="519"/>
                        <a:pt x="580" y="521"/>
                      </a:cubicBezTo>
                      <a:cubicBezTo>
                        <a:pt x="580" y="522"/>
                        <a:pt x="579" y="522"/>
                        <a:pt x="580" y="522"/>
                      </a:cubicBezTo>
                      <a:cubicBezTo>
                        <a:pt x="582" y="524"/>
                        <a:pt x="582" y="524"/>
                        <a:pt x="582" y="524"/>
                      </a:cubicBezTo>
                      <a:cubicBezTo>
                        <a:pt x="583" y="524"/>
                        <a:pt x="583" y="524"/>
                        <a:pt x="583" y="526"/>
                      </a:cubicBezTo>
                      <a:cubicBezTo>
                        <a:pt x="583" y="527"/>
                        <a:pt x="583" y="529"/>
                        <a:pt x="585" y="529"/>
                      </a:cubicBezTo>
                      <a:cubicBezTo>
                        <a:pt x="591" y="532"/>
                        <a:pt x="594" y="529"/>
                        <a:pt x="600" y="526"/>
                      </a:cubicBezTo>
                      <a:cubicBezTo>
                        <a:pt x="606" y="522"/>
                        <a:pt x="599" y="527"/>
                        <a:pt x="609" y="526"/>
                      </a:cubicBezTo>
                      <a:cubicBezTo>
                        <a:pt x="617" y="526"/>
                        <a:pt x="608" y="527"/>
                        <a:pt x="602" y="530"/>
                      </a:cubicBezTo>
                      <a:cubicBezTo>
                        <a:pt x="596" y="533"/>
                        <a:pt x="591" y="540"/>
                        <a:pt x="594" y="546"/>
                      </a:cubicBezTo>
                      <a:cubicBezTo>
                        <a:pt x="597" y="552"/>
                        <a:pt x="602" y="547"/>
                        <a:pt x="606" y="540"/>
                      </a:cubicBezTo>
                      <a:cubicBezTo>
                        <a:pt x="612" y="533"/>
                        <a:pt x="612" y="540"/>
                        <a:pt x="620" y="533"/>
                      </a:cubicBezTo>
                      <a:cubicBezTo>
                        <a:pt x="626" y="529"/>
                        <a:pt x="635" y="530"/>
                        <a:pt x="632" y="527"/>
                      </a:cubicBezTo>
                      <a:cubicBezTo>
                        <a:pt x="629" y="524"/>
                        <a:pt x="628" y="521"/>
                        <a:pt x="625" y="522"/>
                      </a:cubicBezTo>
                      <a:cubicBezTo>
                        <a:pt x="622" y="524"/>
                        <a:pt x="611" y="521"/>
                        <a:pt x="611" y="519"/>
                      </a:cubicBezTo>
                      <a:cubicBezTo>
                        <a:pt x="612" y="516"/>
                        <a:pt x="606" y="519"/>
                        <a:pt x="605" y="512"/>
                      </a:cubicBezTo>
                      <a:cubicBezTo>
                        <a:pt x="602" y="502"/>
                        <a:pt x="608" y="496"/>
                        <a:pt x="602" y="498"/>
                      </a:cubicBezTo>
                      <a:cubicBezTo>
                        <a:pt x="593" y="501"/>
                        <a:pt x="599" y="498"/>
                        <a:pt x="605" y="493"/>
                      </a:cubicBezTo>
                      <a:cubicBezTo>
                        <a:pt x="609" y="490"/>
                        <a:pt x="611" y="487"/>
                        <a:pt x="605" y="484"/>
                      </a:cubicBezTo>
                      <a:cubicBezTo>
                        <a:pt x="600" y="479"/>
                        <a:pt x="574" y="487"/>
                        <a:pt x="568" y="494"/>
                      </a:cubicBezTo>
                      <a:cubicBezTo>
                        <a:pt x="561" y="508"/>
                        <a:pt x="551" y="513"/>
                        <a:pt x="556" y="508"/>
                      </a:cubicBezTo>
                      <a:cubicBezTo>
                        <a:pt x="561" y="504"/>
                        <a:pt x="568" y="487"/>
                        <a:pt x="579" y="482"/>
                      </a:cubicBezTo>
                      <a:cubicBezTo>
                        <a:pt x="593" y="477"/>
                        <a:pt x="577" y="473"/>
                        <a:pt x="599" y="470"/>
                      </a:cubicBezTo>
                      <a:cubicBezTo>
                        <a:pt x="626" y="465"/>
                        <a:pt x="631" y="480"/>
                        <a:pt x="649" y="463"/>
                      </a:cubicBezTo>
                      <a:cubicBezTo>
                        <a:pt x="666" y="448"/>
                        <a:pt x="663" y="460"/>
                        <a:pt x="667" y="454"/>
                      </a:cubicBezTo>
                      <a:cubicBezTo>
                        <a:pt x="673" y="448"/>
                        <a:pt x="679" y="449"/>
                        <a:pt x="675" y="442"/>
                      </a:cubicBezTo>
                      <a:cubicBezTo>
                        <a:pt x="672" y="434"/>
                        <a:pt x="678" y="438"/>
                        <a:pt x="675" y="432"/>
                      </a:cubicBezTo>
                      <a:cubicBezTo>
                        <a:pt x="672" y="426"/>
                        <a:pt x="669" y="431"/>
                        <a:pt x="664" y="425"/>
                      </a:cubicBezTo>
                      <a:cubicBezTo>
                        <a:pt x="660" y="418"/>
                        <a:pt x="655" y="423"/>
                        <a:pt x="647" y="429"/>
                      </a:cubicBezTo>
                      <a:cubicBezTo>
                        <a:pt x="638" y="435"/>
                        <a:pt x="637" y="428"/>
                        <a:pt x="644" y="426"/>
                      </a:cubicBezTo>
                      <a:cubicBezTo>
                        <a:pt x="652" y="425"/>
                        <a:pt x="650" y="421"/>
                        <a:pt x="658" y="420"/>
                      </a:cubicBezTo>
                      <a:cubicBezTo>
                        <a:pt x="666" y="418"/>
                        <a:pt x="663" y="415"/>
                        <a:pt x="655" y="414"/>
                      </a:cubicBezTo>
                      <a:cubicBezTo>
                        <a:pt x="647" y="414"/>
                        <a:pt x="653" y="411"/>
                        <a:pt x="644" y="409"/>
                      </a:cubicBezTo>
                      <a:cubicBezTo>
                        <a:pt x="635" y="407"/>
                        <a:pt x="643" y="404"/>
                        <a:pt x="637" y="401"/>
                      </a:cubicBezTo>
                      <a:cubicBezTo>
                        <a:pt x="631" y="398"/>
                        <a:pt x="626" y="395"/>
                        <a:pt x="631" y="389"/>
                      </a:cubicBezTo>
                      <a:cubicBezTo>
                        <a:pt x="634" y="381"/>
                        <a:pt x="622" y="384"/>
                        <a:pt x="626" y="379"/>
                      </a:cubicBezTo>
                      <a:cubicBezTo>
                        <a:pt x="629" y="375"/>
                        <a:pt x="622" y="375"/>
                        <a:pt x="620" y="367"/>
                      </a:cubicBezTo>
                      <a:cubicBezTo>
                        <a:pt x="620" y="361"/>
                        <a:pt x="618" y="365"/>
                        <a:pt x="617" y="361"/>
                      </a:cubicBezTo>
                      <a:cubicBezTo>
                        <a:pt x="615" y="355"/>
                        <a:pt x="614" y="359"/>
                        <a:pt x="609" y="350"/>
                      </a:cubicBezTo>
                      <a:cubicBezTo>
                        <a:pt x="605" y="341"/>
                        <a:pt x="605" y="344"/>
                        <a:pt x="600" y="350"/>
                      </a:cubicBezTo>
                      <a:cubicBezTo>
                        <a:pt x="596" y="355"/>
                        <a:pt x="599" y="365"/>
                        <a:pt x="593" y="364"/>
                      </a:cubicBezTo>
                      <a:cubicBezTo>
                        <a:pt x="585" y="362"/>
                        <a:pt x="593" y="365"/>
                        <a:pt x="585" y="369"/>
                      </a:cubicBezTo>
                      <a:cubicBezTo>
                        <a:pt x="576" y="372"/>
                        <a:pt x="579" y="362"/>
                        <a:pt x="570" y="362"/>
                      </a:cubicBezTo>
                      <a:cubicBezTo>
                        <a:pt x="562" y="362"/>
                        <a:pt x="571" y="359"/>
                        <a:pt x="567" y="358"/>
                      </a:cubicBezTo>
                      <a:cubicBezTo>
                        <a:pt x="562" y="355"/>
                        <a:pt x="568" y="355"/>
                        <a:pt x="565" y="348"/>
                      </a:cubicBezTo>
                      <a:cubicBezTo>
                        <a:pt x="562" y="344"/>
                        <a:pt x="570" y="337"/>
                        <a:pt x="567" y="334"/>
                      </a:cubicBezTo>
                      <a:cubicBezTo>
                        <a:pt x="564" y="331"/>
                        <a:pt x="564" y="339"/>
                        <a:pt x="562" y="336"/>
                      </a:cubicBezTo>
                      <a:cubicBezTo>
                        <a:pt x="561" y="333"/>
                        <a:pt x="550" y="333"/>
                        <a:pt x="550" y="330"/>
                      </a:cubicBezTo>
                      <a:cubicBezTo>
                        <a:pt x="551" y="325"/>
                        <a:pt x="545" y="323"/>
                        <a:pt x="538" y="317"/>
                      </a:cubicBezTo>
                      <a:cubicBezTo>
                        <a:pt x="526" y="309"/>
                        <a:pt x="536" y="327"/>
                        <a:pt x="509" y="314"/>
                      </a:cubicBezTo>
                      <a:cubicBezTo>
                        <a:pt x="497" y="309"/>
                        <a:pt x="497" y="323"/>
                        <a:pt x="500" y="325"/>
                      </a:cubicBezTo>
                      <a:cubicBezTo>
                        <a:pt x="503" y="328"/>
                        <a:pt x="501" y="333"/>
                        <a:pt x="500" y="336"/>
                      </a:cubicBezTo>
                      <a:cubicBezTo>
                        <a:pt x="497" y="339"/>
                        <a:pt x="500" y="337"/>
                        <a:pt x="503" y="345"/>
                      </a:cubicBezTo>
                      <a:cubicBezTo>
                        <a:pt x="506" y="351"/>
                        <a:pt x="503" y="351"/>
                        <a:pt x="501" y="356"/>
                      </a:cubicBezTo>
                      <a:cubicBezTo>
                        <a:pt x="500" y="361"/>
                        <a:pt x="497" y="358"/>
                        <a:pt x="495" y="364"/>
                      </a:cubicBezTo>
                      <a:cubicBezTo>
                        <a:pt x="494" y="370"/>
                        <a:pt x="506" y="367"/>
                        <a:pt x="510" y="384"/>
                      </a:cubicBezTo>
                      <a:cubicBezTo>
                        <a:pt x="515" y="401"/>
                        <a:pt x="500" y="411"/>
                        <a:pt x="491" y="414"/>
                      </a:cubicBezTo>
                      <a:cubicBezTo>
                        <a:pt x="480" y="418"/>
                        <a:pt x="491" y="418"/>
                        <a:pt x="491" y="428"/>
                      </a:cubicBezTo>
                      <a:cubicBezTo>
                        <a:pt x="491" y="435"/>
                        <a:pt x="498" y="446"/>
                        <a:pt x="494" y="448"/>
                      </a:cubicBezTo>
                      <a:cubicBezTo>
                        <a:pt x="489" y="451"/>
                        <a:pt x="497" y="459"/>
                        <a:pt x="491" y="454"/>
                      </a:cubicBezTo>
                      <a:cubicBezTo>
                        <a:pt x="483" y="449"/>
                        <a:pt x="489" y="463"/>
                        <a:pt x="483" y="459"/>
                      </a:cubicBezTo>
                      <a:cubicBezTo>
                        <a:pt x="477" y="454"/>
                        <a:pt x="481" y="452"/>
                        <a:pt x="469" y="442"/>
                      </a:cubicBezTo>
                      <a:cubicBezTo>
                        <a:pt x="462" y="435"/>
                        <a:pt x="468" y="431"/>
                        <a:pt x="465" y="425"/>
                      </a:cubicBezTo>
                      <a:cubicBezTo>
                        <a:pt x="462" y="415"/>
                        <a:pt x="471" y="412"/>
                        <a:pt x="462" y="411"/>
                      </a:cubicBezTo>
                      <a:cubicBezTo>
                        <a:pt x="446" y="406"/>
                        <a:pt x="446" y="411"/>
                        <a:pt x="443" y="409"/>
                      </a:cubicBezTo>
                      <a:cubicBezTo>
                        <a:pt x="439" y="407"/>
                        <a:pt x="442" y="404"/>
                        <a:pt x="428" y="401"/>
                      </a:cubicBezTo>
                      <a:cubicBezTo>
                        <a:pt x="414" y="397"/>
                        <a:pt x="430" y="395"/>
                        <a:pt x="408" y="387"/>
                      </a:cubicBezTo>
                      <a:cubicBezTo>
                        <a:pt x="387" y="378"/>
                        <a:pt x="384" y="395"/>
                        <a:pt x="384" y="384"/>
                      </a:cubicBezTo>
                      <a:cubicBezTo>
                        <a:pt x="384" y="373"/>
                        <a:pt x="381" y="375"/>
                        <a:pt x="379" y="367"/>
                      </a:cubicBezTo>
                      <a:cubicBezTo>
                        <a:pt x="379" y="361"/>
                        <a:pt x="367" y="370"/>
                        <a:pt x="366" y="356"/>
                      </a:cubicBezTo>
                      <a:cubicBezTo>
                        <a:pt x="364" y="341"/>
                        <a:pt x="379" y="319"/>
                        <a:pt x="383" y="320"/>
                      </a:cubicBezTo>
                      <a:cubicBezTo>
                        <a:pt x="386" y="320"/>
                        <a:pt x="383" y="311"/>
                        <a:pt x="390" y="311"/>
                      </a:cubicBezTo>
                      <a:cubicBezTo>
                        <a:pt x="396" y="311"/>
                        <a:pt x="404" y="309"/>
                        <a:pt x="396" y="303"/>
                      </a:cubicBezTo>
                      <a:cubicBezTo>
                        <a:pt x="390" y="297"/>
                        <a:pt x="404" y="303"/>
                        <a:pt x="405" y="295"/>
                      </a:cubicBezTo>
                      <a:cubicBezTo>
                        <a:pt x="407" y="288"/>
                        <a:pt x="413" y="305"/>
                        <a:pt x="421" y="291"/>
                      </a:cubicBezTo>
                      <a:cubicBezTo>
                        <a:pt x="428" y="277"/>
                        <a:pt x="431" y="281"/>
                        <a:pt x="416" y="277"/>
                      </a:cubicBezTo>
                      <a:cubicBezTo>
                        <a:pt x="405" y="275"/>
                        <a:pt x="410" y="272"/>
                        <a:pt x="402" y="269"/>
                      </a:cubicBezTo>
                      <a:cubicBezTo>
                        <a:pt x="411" y="268"/>
                        <a:pt x="421" y="283"/>
                        <a:pt x="430" y="274"/>
                      </a:cubicBezTo>
                      <a:cubicBezTo>
                        <a:pt x="437" y="264"/>
                        <a:pt x="437" y="266"/>
                        <a:pt x="431" y="261"/>
                      </a:cubicBezTo>
                      <a:cubicBezTo>
                        <a:pt x="424" y="258"/>
                        <a:pt x="439" y="258"/>
                        <a:pt x="442" y="261"/>
                      </a:cubicBezTo>
                      <a:cubicBezTo>
                        <a:pt x="445" y="264"/>
                        <a:pt x="448" y="266"/>
                        <a:pt x="449" y="269"/>
                      </a:cubicBezTo>
                      <a:cubicBezTo>
                        <a:pt x="451" y="272"/>
                        <a:pt x="453" y="274"/>
                        <a:pt x="457" y="272"/>
                      </a:cubicBezTo>
                      <a:cubicBezTo>
                        <a:pt x="460" y="271"/>
                        <a:pt x="448" y="268"/>
                        <a:pt x="453" y="264"/>
                      </a:cubicBezTo>
                      <a:cubicBezTo>
                        <a:pt x="457" y="263"/>
                        <a:pt x="459" y="258"/>
                        <a:pt x="462" y="258"/>
                      </a:cubicBezTo>
                      <a:cubicBezTo>
                        <a:pt x="466" y="260"/>
                        <a:pt x="466" y="254"/>
                        <a:pt x="471" y="254"/>
                      </a:cubicBezTo>
                      <a:cubicBezTo>
                        <a:pt x="474" y="254"/>
                        <a:pt x="475" y="247"/>
                        <a:pt x="469" y="243"/>
                      </a:cubicBezTo>
                      <a:cubicBezTo>
                        <a:pt x="463" y="238"/>
                        <a:pt x="471" y="240"/>
                        <a:pt x="466" y="235"/>
                      </a:cubicBezTo>
                      <a:cubicBezTo>
                        <a:pt x="462" y="230"/>
                        <a:pt x="472" y="235"/>
                        <a:pt x="474" y="230"/>
                      </a:cubicBezTo>
                      <a:cubicBezTo>
                        <a:pt x="475" y="224"/>
                        <a:pt x="469" y="229"/>
                        <a:pt x="472" y="224"/>
                      </a:cubicBezTo>
                      <a:cubicBezTo>
                        <a:pt x="475" y="219"/>
                        <a:pt x="466" y="224"/>
                        <a:pt x="465" y="218"/>
                      </a:cubicBezTo>
                      <a:cubicBezTo>
                        <a:pt x="465" y="213"/>
                        <a:pt x="457" y="216"/>
                        <a:pt x="451" y="213"/>
                      </a:cubicBezTo>
                      <a:cubicBezTo>
                        <a:pt x="443" y="210"/>
                        <a:pt x="448" y="213"/>
                        <a:pt x="442" y="213"/>
                      </a:cubicBezTo>
                      <a:cubicBezTo>
                        <a:pt x="436" y="213"/>
                        <a:pt x="439" y="222"/>
                        <a:pt x="442" y="224"/>
                      </a:cubicBezTo>
                      <a:cubicBezTo>
                        <a:pt x="446" y="226"/>
                        <a:pt x="443" y="229"/>
                        <a:pt x="440" y="229"/>
                      </a:cubicBezTo>
                      <a:cubicBezTo>
                        <a:pt x="437" y="227"/>
                        <a:pt x="440" y="236"/>
                        <a:pt x="434" y="241"/>
                      </a:cubicBezTo>
                      <a:cubicBezTo>
                        <a:pt x="430" y="244"/>
                        <a:pt x="434" y="247"/>
                        <a:pt x="428" y="250"/>
                      </a:cubicBezTo>
                      <a:cubicBezTo>
                        <a:pt x="422" y="252"/>
                        <a:pt x="425" y="249"/>
                        <a:pt x="419" y="244"/>
                      </a:cubicBezTo>
                      <a:cubicBezTo>
                        <a:pt x="413" y="238"/>
                        <a:pt x="422" y="240"/>
                        <a:pt x="422" y="235"/>
                      </a:cubicBezTo>
                      <a:cubicBezTo>
                        <a:pt x="422" y="232"/>
                        <a:pt x="414" y="218"/>
                        <a:pt x="408" y="222"/>
                      </a:cubicBezTo>
                      <a:cubicBezTo>
                        <a:pt x="404" y="227"/>
                        <a:pt x="407" y="240"/>
                        <a:pt x="401" y="233"/>
                      </a:cubicBezTo>
                      <a:cubicBezTo>
                        <a:pt x="396" y="229"/>
                        <a:pt x="404" y="230"/>
                        <a:pt x="399" y="224"/>
                      </a:cubicBezTo>
                      <a:cubicBezTo>
                        <a:pt x="393" y="219"/>
                        <a:pt x="405" y="221"/>
                        <a:pt x="399" y="218"/>
                      </a:cubicBezTo>
                      <a:cubicBezTo>
                        <a:pt x="392" y="213"/>
                        <a:pt x="392" y="219"/>
                        <a:pt x="387" y="216"/>
                      </a:cubicBezTo>
                      <a:cubicBezTo>
                        <a:pt x="381" y="213"/>
                        <a:pt x="395" y="208"/>
                        <a:pt x="392" y="207"/>
                      </a:cubicBezTo>
                      <a:cubicBezTo>
                        <a:pt x="389" y="204"/>
                        <a:pt x="381" y="201"/>
                        <a:pt x="381" y="194"/>
                      </a:cubicBezTo>
                      <a:cubicBezTo>
                        <a:pt x="381" y="188"/>
                        <a:pt x="370" y="182"/>
                        <a:pt x="366" y="182"/>
                      </a:cubicBezTo>
                      <a:cubicBezTo>
                        <a:pt x="360" y="180"/>
                        <a:pt x="364" y="185"/>
                        <a:pt x="360" y="185"/>
                      </a:cubicBezTo>
                      <a:cubicBezTo>
                        <a:pt x="354" y="187"/>
                        <a:pt x="360" y="188"/>
                        <a:pt x="354" y="191"/>
                      </a:cubicBezTo>
                      <a:cubicBezTo>
                        <a:pt x="347" y="194"/>
                        <a:pt x="355" y="201"/>
                        <a:pt x="354" y="204"/>
                      </a:cubicBezTo>
                      <a:cubicBezTo>
                        <a:pt x="352" y="208"/>
                        <a:pt x="352" y="212"/>
                        <a:pt x="361" y="215"/>
                      </a:cubicBezTo>
                      <a:cubicBezTo>
                        <a:pt x="370" y="218"/>
                        <a:pt x="373" y="222"/>
                        <a:pt x="369" y="226"/>
                      </a:cubicBezTo>
                      <a:cubicBezTo>
                        <a:pt x="364" y="227"/>
                        <a:pt x="367" y="230"/>
                        <a:pt x="372" y="229"/>
                      </a:cubicBezTo>
                      <a:cubicBezTo>
                        <a:pt x="376" y="226"/>
                        <a:pt x="376" y="230"/>
                        <a:pt x="370" y="236"/>
                      </a:cubicBezTo>
                      <a:cubicBezTo>
                        <a:pt x="363" y="241"/>
                        <a:pt x="363" y="235"/>
                        <a:pt x="361" y="240"/>
                      </a:cubicBezTo>
                      <a:cubicBezTo>
                        <a:pt x="358" y="244"/>
                        <a:pt x="367" y="255"/>
                        <a:pt x="360" y="250"/>
                      </a:cubicBezTo>
                      <a:cubicBezTo>
                        <a:pt x="354" y="246"/>
                        <a:pt x="354" y="246"/>
                        <a:pt x="355" y="241"/>
                      </a:cubicBezTo>
                      <a:cubicBezTo>
                        <a:pt x="357" y="238"/>
                        <a:pt x="357" y="235"/>
                        <a:pt x="352" y="235"/>
                      </a:cubicBezTo>
                      <a:cubicBezTo>
                        <a:pt x="346" y="236"/>
                        <a:pt x="344" y="230"/>
                        <a:pt x="338" y="233"/>
                      </a:cubicBezTo>
                      <a:cubicBezTo>
                        <a:pt x="332" y="236"/>
                        <a:pt x="340" y="241"/>
                        <a:pt x="334" y="243"/>
                      </a:cubicBezTo>
                      <a:cubicBezTo>
                        <a:pt x="329" y="244"/>
                        <a:pt x="331" y="240"/>
                        <a:pt x="319" y="243"/>
                      </a:cubicBezTo>
                      <a:cubicBezTo>
                        <a:pt x="302" y="246"/>
                        <a:pt x="300" y="236"/>
                        <a:pt x="296" y="238"/>
                      </a:cubicBezTo>
                      <a:cubicBezTo>
                        <a:pt x="285" y="243"/>
                        <a:pt x="282" y="226"/>
                        <a:pt x="274" y="227"/>
                      </a:cubicBezTo>
                      <a:cubicBezTo>
                        <a:pt x="268" y="227"/>
                        <a:pt x="253" y="230"/>
                        <a:pt x="256" y="236"/>
                      </a:cubicBezTo>
                      <a:cubicBezTo>
                        <a:pt x="259" y="241"/>
                        <a:pt x="268" y="232"/>
                        <a:pt x="271" y="235"/>
                      </a:cubicBezTo>
                      <a:cubicBezTo>
                        <a:pt x="276" y="236"/>
                        <a:pt x="264" y="236"/>
                        <a:pt x="262" y="241"/>
                      </a:cubicBezTo>
                      <a:cubicBezTo>
                        <a:pt x="261" y="246"/>
                        <a:pt x="273" y="258"/>
                        <a:pt x="261" y="249"/>
                      </a:cubicBezTo>
                      <a:cubicBezTo>
                        <a:pt x="249" y="241"/>
                        <a:pt x="250" y="246"/>
                        <a:pt x="245" y="241"/>
                      </a:cubicBezTo>
                      <a:cubicBezTo>
                        <a:pt x="241" y="235"/>
                        <a:pt x="245" y="243"/>
                        <a:pt x="230" y="243"/>
                      </a:cubicBezTo>
                      <a:cubicBezTo>
                        <a:pt x="217" y="244"/>
                        <a:pt x="198" y="243"/>
                        <a:pt x="204" y="238"/>
                      </a:cubicBezTo>
                      <a:cubicBezTo>
                        <a:pt x="210" y="233"/>
                        <a:pt x="218" y="238"/>
                        <a:pt x="212" y="233"/>
                      </a:cubicBezTo>
                      <a:cubicBezTo>
                        <a:pt x="207" y="229"/>
                        <a:pt x="204" y="224"/>
                        <a:pt x="195" y="226"/>
                      </a:cubicBezTo>
                      <a:cubicBezTo>
                        <a:pt x="186" y="227"/>
                        <a:pt x="177" y="222"/>
                        <a:pt x="169" y="221"/>
                      </a:cubicBezTo>
                      <a:cubicBezTo>
                        <a:pt x="160" y="218"/>
                        <a:pt x="154" y="212"/>
                        <a:pt x="147" y="213"/>
                      </a:cubicBezTo>
                      <a:cubicBezTo>
                        <a:pt x="137" y="213"/>
                        <a:pt x="143" y="221"/>
                        <a:pt x="136" y="219"/>
                      </a:cubicBezTo>
                      <a:cubicBezTo>
                        <a:pt x="128" y="218"/>
                        <a:pt x="137" y="207"/>
                        <a:pt x="127" y="208"/>
                      </a:cubicBezTo>
                      <a:cubicBezTo>
                        <a:pt x="122" y="210"/>
                        <a:pt x="128" y="224"/>
                        <a:pt x="118" y="218"/>
                      </a:cubicBezTo>
                      <a:cubicBezTo>
                        <a:pt x="112" y="215"/>
                        <a:pt x="108" y="198"/>
                        <a:pt x="102" y="202"/>
                      </a:cubicBezTo>
                      <a:cubicBezTo>
                        <a:pt x="95" y="208"/>
                        <a:pt x="112" y="204"/>
                        <a:pt x="99" y="212"/>
                      </a:cubicBezTo>
                      <a:cubicBezTo>
                        <a:pt x="90" y="216"/>
                        <a:pt x="101" y="208"/>
                        <a:pt x="86" y="215"/>
                      </a:cubicBezTo>
                      <a:cubicBezTo>
                        <a:pt x="69" y="221"/>
                        <a:pt x="77" y="216"/>
                        <a:pt x="86" y="212"/>
                      </a:cubicBezTo>
                      <a:cubicBezTo>
                        <a:pt x="95" y="207"/>
                        <a:pt x="93" y="207"/>
                        <a:pt x="89" y="208"/>
                      </a:cubicBezTo>
                      <a:cubicBezTo>
                        <a:pt x="83" y="210"/>
                        <a:pt x="84" y="205"/>
                        <a:pt x="75" y="212"/>
                      </a:cubicBezTo>
                      <a:cubicBezTo>
                        <a:pt x="67" y="216"/>
                        <a:pt x="72" y="210"/>
                        <a:pt x="63" y="218"/>
                      </a:cubicBezTo>
                      <a:cubicBezTo>
                        <a:pt x="54" y="224"/>
                        <a:pt x="49" y="224"/>
                        <a:pt x="52" y="227"/>
                      </a:cubicBezTo>
                      <a:cubicBezTo>
                        <a:pt x="54" y="230"/>
                        <a:pt x="48" y="226"/>
                        <a:pt x="43" y="229"/>
                      </a:cubicBezTo>
                      <a:cubicBezTo>
                        <a:pt x="38" y="230"/>
                        <a:pt x="42" y="226"/>
                        <a:pt x="32" y="226"/>
                      </a:cubicBezTo>
                      <a:cubicBezTo>
                        <a:pt x="22" y="226"/>
                        <a:pt x="14" y="215"/>
                        <a:pt x="0" y="216"/>
                      </a:cubicBezTo>
                      <a:cubicBezTo>
                        <a:pt x="0" y="344"/>
                        <a:pt x="0" y="344"/>
                        <a:pt x="0" y="344"/>
                      </a:cubicBezTo>
                      <a:cubicBezTo>
                        <a:pt x="6" y="347"/>
                        <a:pt x="3" y="342"/>
                        <a:pt x="5" y="344"/>
                      </a:cubicBezTo>
                      <a:cubicBezTo>
                        <a:pt x="8" y="345"/>
                        <a:pt x="8" y="345"/>
                        <a:pt x="10" y="345"/>
                      </a:cubicBezTo>
                      <a:cubicBezTo>
                        <a:pt x="11" y="344"/>
                        <a:pt x="16" y="342"/>
                        <a:pt x="16" y="345"/>
                      </a:cubicBezTo>
                      <a:cubicBezTo>
                        <a:pt x="14" y="347"/>
                        <a:pt x="13" y="347"/>
                        <a:pt x="16" y="348"/>
                      </a:cubicBezTo>
                      <a:cubicBezTo>
                        <a:pt x="20" y="350"/>
                        <a:pt x="16" y="351"/>
                        <a:pt x="23" y="355"/>
                      </a:cubicBezTo>
                      <a:cubicBezTo>
                        <a:pt x="29" y="359"/>
                        <a:pt x="26" y="361"/>
                        <a:pt x="28" y="361"/>
                      </a:cubicBezTo>
                      <a:cubicBezTo>
                        <a:pt x="29" y="362"/>
                        <a:pt x="29" y="359"/>
                        <a:pt x="34" y="359"/>
                      </a:cubicBezTo>
                      <a:cubicBezTo>
                        <a:pt x="38" y="358"/>
                        <a:pt x="34" y="356"/>
                        <a:pt x="37" y="355"/>
                      </a:cubicBezTo>
                      <a:cubicBezTo>
                        <a:pt x="40" y="355"/>
                        <a:pt x="35" y="353"/>
                        <a:pt x="38" y="353"/>
                      </a:cubicBezTo>
                      <a:cubicBezTo>
                        <a:pt x="45" y="350"/>
                        <a:pt x="45" y="350"/>
                        <a:pt x="46" y="353"/>
                      </a:cubicBezTo>
                      <a:cubicBezTo>
                        <a:pt x="49" y="356"/>
                        <a:pt x="46" y="355"/>
                        <a:pt x="48" y="356"/>
                      </a:cubicBezTo>
                      <a:cubicBezTo>
                        <a:pt x="49" y="359"/>
                        <a:pt x="51" y="358"/>
                        <a:pt x="52" y="361"/>
                      </a:cubicBezTo>
                      <a:cubicBezTo>
                        <a:pt x="54" y="365"/>
                        <a:pt x="57" y="362"/>
                        <a:pt x="58" y="367"/>
                      </a:cubicBezTo>
                      <a:cubicBezTo>
                        <a:pt x="61" y="370"/>
                        <a:pt x="67" y="381"/>
                        <a:pt x="69" y="383"/>
                      </a:cubicBezTo>
                      <a:cubicBezTo>
                        <a:pt x="70" y="386"/>
                        <a:pt x="67" y="386"/>
                        <a:pt x="70" y="386"/>
                      </a:cubicBezTo>
                      <a:cubicBezTo>
                        <a:pt x="72" y="386"/>
                        <a:pt x="69" y="389"/>
                        <a:pt x="72" y="389"/>
                      </a:cubicBezTo>
                      <a:cubicBezTo>
                        <a:pt x="73" y="389"/>
                        <a:pt x="70" y="392"/>
                        <a:pt x="73" y="392"/>
                      </a:cubicBezTo>
                      <a:cubicBezTo>
                        <a:pt x="77" y="390"/>
                        <a:pt x="75" y="393"/>
                        <a:pt x="81" y="395"/>
                      </a:cubicBezTo>
                      <a:cubicBezTo>
                        <a:pt x="86" y="397"/>
                        <a:pt x="83" y="398"/>
                        <a:pt x="86" y="398"/>
                      </a:cubicBezTo>
                      <a:cubicBezTo>
                        <a:pt x="87" y="398"/>
                        <a:pt x="87" y="400"/>
                        <a:pt x="87" y="400"/>
                      </a:cubicBezTo>
                      <a:cubicBezTo>
                        <a:pt x="86" y="404"/>
                        <a:pt x="89" y="407"/>
                        <a:pt x="87" y="411"/>
                      </a:cubicBezTo>
                      <a:cubicBezTo>
                        <a:pt x="84" y="412"/>
                        <a:pt x="87" y="414"/>
                        <a:pt x="86" y="415"/>
                      </a:cubicBezTo>
                      <a:cubicBezTo>
                        <a:pt x="81" y="420"/>
                        <a:pt x="84" y="420"/>
                        <a:pt x="86" y="421"/>
                      </a:cubicBezTo>
                      <a:cubicBezTo>
                        <a:pt x="86" y="425"/>
                        <a:pt x="89" y="428"/>
                        <a:pt x="92" y="431"/>
                      </a:cubicBezTo>
                      <a:cubicBezTo>
                        <a:pt x="93" y="434"/>
                        <a:pt x="90" y="426"/>
                        <a:pt x="98" y="426"/>
                      </a:cubicBezTo>
                      <a:cubicBezTo>
                        <a:pt x="102" y="425"/>
                        <a:pt x="93" y="428"/>
                        <a:pt x="96" y="432"/>
                      </a:cubicBezTo>
                      <a:cubicBezTo>
                        <a:pt x="98" y="435"/>
                        <a:pt x="98" y="432"/>
                        <a:pt x="98" y="437"/>
                      </a:cubicBezTo>
                      <a:cubicBezTo>
                        <a:pt x="99" y="442"/>
                        <a:pt x="104" y="434"/>
                        <a:pt x="101" y="440"/>
                      </a:cubicBezTo>
                      <a:cubicBezTo>
                        <a:pt x="99" y="446"/>
                        <a:pt x="99" y="448"/>
                        <a:pt x="101" y="446"/>
                      </a:cubicBezTo>
                      <a:cubicBezTo>
                        <a:pt x="101" y="446"/>
                        <a:pt x="99" y="449"/>
                        <a:pt x="102" y="451"/>
                      </a:cubicBezTo>
                      <a:cubicBezTo>
                        <a:pt x="104" y="451"/>
                        <a:pt x="102" y="446"/>
                        <a:pt x="105" y="445"/>
                      </a:cubicBezTo>
                      <a:cubicBezTo>
                        <a:pt x="107" y="445"/>
                        <a:pt x="108" y="442"/>
                        <a:pt x="108" y="443"/>
                      </a:cubicBezTo>
                      <a:cubicBezTo>
                        <a:pt x="110" y="445"/>
                        <a:pt x="113" y="443"/>
                        <a:pt x="113" y="445"/>
                      </a:cubicBezTo>
                      <a:cubicBezTo>
                        <a:pt x="112" y="448"/>
                        <a:pt x="112" y="443"/>
                        <a:pt x="107" y="446"/>
                      </a:cubicBezTo>
                      <a:cubicBezTo>
                        <a:pt x="102" y="449"/>
                        <a:pt x="104" y="449"/>
                        <a:pt x="104" y="452"/>
                      </a:cubicBezTo>
                      <a:cubicBezTo>
                        <a:pt x="104" y="456"/>
                        <a:pt x="107" y="454"/>
                        <a:pt x="105" y="456"/>
                      </a:cubicBezTo>
                      <a:cubicBezTo>
                        <a:pt x="104" y="457"/>
                        <a:pt x="107" y="457"/>
                        <a:pt x="105" y="457"/>
                      </a:cubicBezTo>
                      <a:cubicBezTo>
                        <a:pt x="102" y="459"/>
                        <a:pt x="105" y="460"/>
                        <a:pt x="108" y="462"/>
                      </a:cubicBezTo>
                      <a:cubicBezTo>
                        <a:pt x="112" y="463"/>
                        <a:pt x="112" y="460"/>
                        <a:pt x="115" y="462"/>
                      </a:cubicBezTo>
                      <a:cubicBezTo>
                        <a:pt x="118" y="462"/>
                        <a:pt x="113" y="463"/>
                        <a:pt x="116" y="463"/>
                      </a:cubicBezTo>
                      <a:cubicBezTo>
                        <a:pt x="121" y="462"/>
                        <a:pt x="115" y="468"/>
                        <a:pt x="119" y="466"/>
                      </a:cubicBezTo>
                      <a:cubicBezTo>
                        <a:pt x="121" y="466"/>
                        <a:pt x="119" y="468"/>
                        <a:pt x="122" y="466"/>
                      </a:cubicBezTo>
                      <a:cubicBezTo>
                        <a:pt x="125" y="466"/>
                        <a:pt x="127" y="470"/>
                        <a:pt x="128" y="468"/>
                      </a:cubicBezTo>
                      <a:cubicBezTo>
                        <a:pt x="130" y="466"/>
                        <a:pt x="131" y="471"/>
                        <a:pt x="128" y="471"/>
                      </a:cubicBezTo>
                      <a:cubicBezTo>
                        <a:pt x="127" y="473"/>
                        <a:pt x="131" y="476"/>
                        <a:pt x="133" y="476"/>
                      </a:cubicBezTo>
                      <a:cubicBezTo>
                        <a:pt x="136" y="474"/>
                        <a:pt x="136" y="471"/>
                        <a:pt x="136" y="474"/>
                      </a:cubicBezTo>
                      <a:cubicBezTo>
                        <a:pt x="136" y="477"/>
                        <a:pt x="137" y="476"/>
                        <a:pt x="137" y="477"/>
                      </a:cubicBezTo>
                      <a:cubicBezTo>
                        <a:pt x="136" y="479"/>
                        <a:pt x="136" y="474"/>
                        <a:pt x="134" y="476"/>
                      </a:cubicBezTo>
                      <a:cubicBezTo>
                        <a:pt x="133" y="477"/>
                        <a:pt x="139" y="480"/>
                        <a:pt x="139" y="479"/>
                      </a:cubicBezTo>
                      <a:cubicBezTo>
                        <a:pt x="139" y="477"/>
                        <a:pt x="140" y="476"/>
                        <a:pt x="140" y="479"/>
                      </a:cubicBezTo>
                      <a:cubicBezTo>
                        <a:pt x="140" y="480"/>
                        <a:pt x="142" y="482"/>
                        <a:pt x="142" y="484"/>
                      </a:cubicBezTo>
                      <a:cubicBezTo>
                        <a:pt x="140" y="485"/>
                        <a:pt x="142" y="485"/>
                        <a:pt x="143" y="484"/>
                      </a:cubicBezTo>
                      <a:cubicBezTo>
                        <a:pt x="143" y="482"/>
                        <a:pt x="143" y="484"/>
                        <a:pt x="143" y="485"/>
                      </a:cubicBezTo>
                      <a:cubicBezTo>
                        <a:pt x="363" y="485"/>
                        <a:pt x="363" y="485"/>
                        <a:pt x="363" y="485"/>
                      </a:cubicBezTo>
                      <a:close/>
                      <a:moveTo>
                        <a:pt x="484" y="328"/>
                      </a:moveTo>
                      <a:cubicBezTo>
                        <a:pt x="488" y="327"/>
                        <a:pt x="491" y="316"/>
                        <a:pt x="484" y="317"/>
                      </a:cubicBezTo>
                      <a:cubicBezTo>
                        <a:pt x="478" y="319"/>
                        <a:pt x="483" y="328"/>
                        <a:pt x="484" y="328"/>
                      </a:cubicBezTo>
                      <a:close/>
                      <a:moveTo>
                        <a:pt x="600" y="325"/>
                      </a:moveTo>
                      <a:cubicBezTo>
                        <a:pt x="603" y="325"/>
                        <a:pt x="606" y="327"/>
                        <a:pt x="605" y="330"/>
                      </a:cubicBezTo>
                      <a:cubicBezTo>
                        <a:pt x="603" y="333"/>
                        <a:pt x="596" y="327"/>
                        <a:pt x="600" y="325"/>
                      </a:cubicBezTo>
                      <a:close/>
                      <a:moveTo>
                        <a:pt x="431" y="235"/>
                      </a:moveTo>
                      <a:cubicBezTo>
                        <a:pt x="431" y="233"/>
                        <a:pt x="425" y="236"/>
                        <a:pt x="428" y="241"/>
                      </a:cubicBezTo>
                      <a:cubicBezTo>
                        <a:pt x="433" y="247"/>
                        <a:pt x="433" y="236"/>
                        <a:pt x="431" y="235"/>
                      </a:cubicBezTo>
                      <a:close/>
                      <a:moveTo>
                        <a:pt x="372" y="96"/>
                      </a:moveTo>
                      <a:cubicBezTo>
                        <a:pt x="383" y="96"/>
                        <a:pt x="379" y="92"/>
                        <a:pt x="370" y="92"/>
                      </a:cubicBezTo>
                      <a:cubicBezTo>
                        <a:pt x="360" y="90"/>
                        <a:pt x="354" y="92"/>
                        <a:pt x="354" y="95"/>
                      </a:cubicBezTo>
                      <a:cubicBezTo>
                        <a:pt x="354" y="98"/>
                        <a:pt x="361" y="96"/>
                        <a:pt x="372" y="96"/>
                      </a:cubicBezTo>
                      <a:close/>
                      <a:moveTo>
                        <a:pt x="296" y="132"/>
                      </a:moveTo>
                      <a:cubicBezTo>
                        <a:pt x="294" y="129"/>
                        <a:pt x="287" y="126"/>
                        <a:pt x="287" y="132"/>
                      </a:cubicBezTo>
                      <a:cubicBezTo>
                        <a:pt x="287" y="137"/>
                        <a:pt x="297" y="135"/>
                        <a:pt x="296" y="132"/>
                      </a:cubicBezTo>
                      <a:close/>
                      <a:moveTo>
                        <a:pt x="183" y="120"/>
                      </a:moveTo>
                      <a:cubicBezTo>
                        <a:pt x="177" y="121"/>
                        <a:pt x="166" y="126"/>
                        <a:pt x="175" y="128"/>
                      </a:cubicBezTo>
                      <a:cubicBezTo>
                        <a:pt x="182" y="128"/>
                        <a:pt x="188" y="117"/>
                        <a:pt x="183" y="120"/>
                      </a:cubicBezTo>
                      <a:close/>
                      <a:moveTo>
                        <a:pt x="207" y="107"/>
                      </a:moveTo>
                      <a:cubicBezTo>
                        <a:pt x="209" y="104"/>
                        <a:pt x="221" y="106"/>
                        <a:pt x="218" y="107"/>
                      </a:cubicBezTo>
                      <a:cubicBezTo>
                        <a:pt x="215" y="109"/>
                        <a:pt x="206" y="109"/>
                        <a:pt x="207" y="107"/>
                      </a:cubicBezTo>
                      <a:close/>
                      <a:moveTo>
                        <a:pt x="213" y="89"/>
                      </a:moveTo>
                      <a:cubicBezTo>
                        <a:pt x="210" y="86"/>
                        <a:pt x="207" y="87"/>
                        <a:pt x="206" y="89"/>
                      </a:cubicBezTo>
                      <a:cubicBezTo>
                        <a:pt x="204" y="89"/>
                        <a:pt x="209" y="92"/>
                        <a:pt x="215" y="92"/>
                      </a:cubicBezTo>
                      <a:cubicBezTo>
                        <a:pt x="218" y="92"/>
                        <a:pt x="218" y="92"/>
                        <a:pt x="213" y="89"/>
                      </a:cubicBezTo>
                      <a:close/>
                      <a:moveTo>
                        <a:pt x="290" y="114"/>
                      </a:moveTo>
                      <a:cubicBezTo>
                        <a:pt x="293" y="117"/>
                        <a:pt x="306" y="112"/>
                        <a:pt x="300" y="112"/>
                      </a:cubicBezTo>
                      <a:cubicBezTo>
                        <a:pt x="294" y="111"/>
                        <a:pt x="296" y="106"/>
                        <a:pt x="290" y="109"/>
                      </a:cubicBezTo>
                      <a:cubicBezTo>
                        <a:pt x="288" y="111"/>
                        <a:pt x="287" y="111"/>
                        <a:pt x="290" y="114"/>
                      </a:cubicBezTo>
                      <a:close/>
                      <a:moveTo>
                        <a:pt x="290" y="118"/>
                      </a:moveTo>
                      <a:cubicBezTo>
                        <a:pt x="288" y="117"/>
                        <a:pt x="302" y="114"/>
                        <a:pt x="305" y="115"/>
                      </a:cubicBezTo>
                      <a:cubicBezTo>
                        <a:pt x="306" y="117"/>
                        <a:pt x="293" y="120"/>
                        <a:pt x="290" y="118"/>
                      </a:cubicBezTo>
                      <a:close/>
                      <a:moveTo>
                        <a:pt x="296" y="121"/>
                      </a:moveTo>
                      <a:cubicBezTo>
                        <a:pt x="293" y="120"/>
                        <a:pt x="303" y="118"/>
                        <a:pt x="305" y="118"/>
                      </a:cubicBezTo>
                      <a:cubicBezTo>
                        <a:pt x="308" y="120"/>
                        <a:pt x="297" y="123"/>
                        <a:pt x="296" y="121"/>
                      </a:cubicBezTo>
                      <a:close/>
                      <a:moveTo>
                        <a:pt x="299" y="125"/>
                      </a:moveTo>
                      <a:cubicBezTo>
                        <a:pt x="297" y="123"/>
                        <a:pt x="306" y="120"/>
                        <a:pt x="308" y="120"/>
                      </a:cubicBezTo>
                      <a:cubicBezTo>
                        <a:pt x="309" y="120"/>
                        <a:pt x="302" y="125"/>
                        <a:pt x="299" y="125"/>
                      </a:cubicBezTo>
                      <a:close/>
                      <a:moveTo>
                        <a:pt x="433" y="73"/>
                      </a:moveTo>
                      <a:cubicBezTo>
                        <a:pt x="436" y="70"/>
                        <a:pt x="443" y="68"/>
                        <a:pt x="443" y="72"/>
                      </a:cubicBezTo>
                      <a:cubicBezTo>
                        <a:pt x="442" y="73"/>
                        <a:pt x="430" y="75"/>
                        <a:pt x="433" y="73"/>
                      </a:cubicBezTo>
                      <a:close/>
                      <a:moveTo>
                        <a:pt x="471" y="437"/>
                      </a:moveTo>
                      <a:cubicBezTo>
                        <a:pt x="474" y="438"/>
                        <a:pt x="477" y="440"/>
                        <a:pt x="478" y="440"/>
                      </a:cubicBezTo>
                      <a:cubicBezTo>
                        <a:pt x="480" y="438"/>
                        <a:pt x="475" y="435"/>
                        <a:pt x="475" y="434"/>
                      </a:cubicBezTo>
                      <a:cubicBezTo>
                        <a:pt x="474" y="432"/>
                        <a:pt x="469" y="432"/>
                        <a:pt x="468" y="435"/>
                      </a:cubicBezTo>
                      <a:cubicBezTo>
                        <a:pt x="466" y="435"/>
                        <a:pt x="468" y="435"/>
                        <a:pt x="471" y="437"/>
                      </a:cubicBezTo>
                      <a:close/>
                      <a:moveTo>
                        <a:pt x="486" y="400"/>
                      </a:moveTo>
                      <a:cubicBezTo>
                        <a:pt x="486" y="398"/>
                        <a:pt x="488" y="397"/>
                        <a:pt x="486" y="400"/>
                      </a:cubicBezTo>
                      <a:cubicBezTo>
                        <a:pt x="484" y="403"/>
                        <a:pt x="484" y="401"/>
                        <a:pt x="486" y="401"/>
                      </a:cubicBezTo>
                      <a:cubicBezTo>
                        <a:pt x="488" y="401"/>
                        <a:pt x="489" y="397"/>
                        <a:pt x="489" y="397"/>
                      </a:cubicBezTo>
                      <a:cubicBezTo>
                        <a:pt x="491" y="397"/>
                        <a:pt x="488" y="401"/>
                        <a:pt x="489" y="401"/>
                      </a:cubicBezTo>
                      <a:cubicBezTo>
                        <a:pt x="491" y="401"/>
                        <a:pt x="491" y="400"/>
                        <a:pt x="491" y="397"/>
                      </a:cubicBezTo>
                      <a:cubicBezTo>
                        <a:pt x="492" y="393"/>
                        <a:pt x="492" y="395"/>
                        <a:pt x="491" y="393"/>
                      </a:cubicBezTo>
                      <a:cubicBezTo>
                        <a:pt x="489" y="392"/>
                        <a:pt x="489" y="392"/>
                        <a:pt x="489" y="393"/>
                      </a:cubicBezTo>
                      <a:cubicBezTo>
                        <a:pt x="488" y="395"/>
                        <a:pt x="488" y="397"/>
                        <a:pt x="488" y="395"/>
                      </a:cubicBezTo>
                      <a:cubicBezTo>
                        <a:pt x="488" y="393"/>
                        <a:pt x="488" y="392"/>
                        <a:pt x="488" y="393"/>
                      </a:cubicBezTo>
                      <a:cubicBezTo>
                        <a:pt x="486" y="393"/>
                        <a:pt x="488" y="393"/>
                        <a:pt x="488" y="395"/>
                      </a:cubicBezTo>
                      <a:cubicBezTo>
                        <a:pt x="486" y="397"/>
                        <a:pt x="486" y="397"/>
                        <a:pt x="484" y="398"/>
                      </a:cubicBezTo>
                      <a:cubicBezTo>
                        <a:pt x="483" y="400"/>
                        <a:pt x="483" y="400"/>
                        <a:pt x="483" y="401"/>
                      </a:cubicBezTo>
                      <a:cubicBezTo>
                        <a:pt x="484" y="403"/>
                        <a:pt x="484" y="401"/>
                        <a:pt x="486" y="400"/>
                      </a:cubicBezTo>
                      <a:close/>
                      <a:moveTo>
                        <a:pt x="494" y="398"/>
                      </a:moveTo>
                      <a:cubicBezTo>
                        <a:pt x="494" y="397"/>
                        <a:pt x="494" y="393"/>
                        <a:pt x="494" y="393"/>
                      </a:cubicBezTo>
                      <a:cubicBezTo>
                        <a:pt x="492" y="393"/>
                        <a:pt x="492" y="395"/>
                        <a:pt x="492" y="398"/>
                      </a:cubicBezTo>
                      <a:cubicBezTo>
                        <a:pt x="491" y="398"/>
                        <a:pt x="492" y="398"/>
                        <a:pt x="494" y="398"/>
                      </a:cubicBezTo>
                      <a:close/>
                      <a:moveTo>
                        <a:pt x="484" y="397"/>
                      </a:moveTo>
                      <a:cubicBezTo>
                        <a:pt x="486" y="395"/>
                        <a:pt x="486" y="393"/>
                        <a:pt x="486" y="393"/>
                      </a:cubicBezTo>
                      <a:cubicBezTo>
                        <a:pt x="484" y="395"/>
                        <a:pt x="483" y="395"/>
                        <a:pt x="483" y="397"/>
                      </a:cubicBezTo>
                      <a:cubicBezTo>
                        <a:pt x="481" y="398"/>
                        <a:pt x="483" y="398"/>
                        <a:pt x="484" y="397"/>
                      </a:cubicBezTo>
                      <a:close/>
                      <a:moveTo>
                        <a:pt x="577" y="345"/>
                      </a:moveTo>
                      <a:cubicBezTo>
                        <a:pt x="574" y="345"/>
                        <a:pt x="577" y="339"/>
                        <a:pt x="579" y="341"/>
                      </a:cubicBezTo>
                      <a:cubicBezTo>
                        <a:pt x="582" y="342"/>
                        <a:pt x="579" y="345"/>
                        <a:pt x="577" y="345"/>
                      </a:cubicBezTo>
                      <a:close/>
                    </a:path>
                  </a:pathLst>
                </a:custGeom>
                <a:solidFill>
                  <a:schemeClr val="accent1">
                    <a:lumMod val="40000"/>
                    <a:lumOff val="60000"/>
                  </a:schemeClr>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99" name="Freeform 289">
                  <a:extLst>
                    <a:ext uri="{FF2B5EF4-FFF2-40B4-BE49-F238E27FC236}">
                      <a16:creationId xmlns:a16="http://schemas.microsoft.com/office/drawing/2014/main" id="{8FEC74C3-9C72-5DA9-6579-34AF4FE8018C}"/>
                    </a:ext>
                  </a:extLst>
                </p:cNvPr>
                <p:cNvSpPr>
                  <a:spLocks noEditPoints="1"/>
                </p:cNvSpPr>
                <p:nvPr userDrawn="1"/>
              </p:nvSpPr>
              <p:spPr bwMode="auto">
                <a:xfrm>
                  <a:off x="878258" y="2598867"/>
                  <a:ext cx="2529738" cy="1978345"/>
                </a:xfrm>
                <a:custGeom>
                  <a:avLst/>
                  <a:gdLst/>
                  <a:ahLst/>
                  <a:cxnLst>
                    <a:cxn ang="0">
                      <a:pos x="124" y="195"/>
                    </a:cxn>
                    <a:cxn ang="0">
                      <a:pos x="127" y="181"/>
                    </a:cxn>
                    <a:cxn ang="0">
                      <a:pos x="161" y="164"/>
                    </a:cxn>
                    <a:cxn ang="0">
                      <a:pos x="271" y="185"/>
                    </a:cxn>
                    <a:cxn ang="0">
                      <a:pos x="262" y="193"/>
                    </a:cxn>
                    <a:cxn ang="0">
                      <a:pos x="257" y="198"/>
                    </a:cxn>
                    <a:cxn ang="0">
                      <a:pos x="255" y="193"/>
                    </a:cxn>
                    <a:cxn ang="0">
                      <a:pos x="271" y="209"/>
                    </a:cxn>
                    <a:cxn ang="0">
                      <a:pos x="300" y="227"/>
                    </a:cxn>
                    <a:cxn ang="0">
                      <a:pos x="277" y="212"/>
                    </a:cxn>
                    <a:cxn ang="0">
                      <a:pos x="278" y="216"/>
                    </a:cxn>
                    <a:cxn ang="0">
                      <a:pos x="287" y="224"/>
                    </a:cxn>
                    <a:cxn ang="0">
                      <a:pos x="278" y="207"/>
                    </a:cxn>
                    <a:cxn ang="0">
                      <a:pos x="278" y="221"/>
                    </a:cxn>
                    <a:cxn ang="0">
                      <a:pos x="100" y="6"/>
                    </a:cxn>
                    <a:cxn ang="0">
                      <a:pos x="56" y="76"/>
                    </a:cxn>
                    <a:cxn ang="0">
                      <a:pos x="59" y="97"/>
                    </a:cxn>
                    <a:cxn ang="0">
                      <a:pos x="50" y="168"/>
                    </a:cxn>
                    <a:cxn ang="0">
                      <a:pos x="53" y="212"/>
                    </a:cxn>
                    <a:cxn ang="0">
                      <a:pos x="100" y="192"/>
                    </a:cxn>
                    <a:cxn ang="0">
                      <a:pos x="143" y="167"/>
                    </a:cxn>
                    <a:cxn ang="0">
                      <a:pos x="227" y="165"/>
                    </a:cxn>
                    <a:cxn ang="0">
                      <a:pos x="278" y="198"/>
                    </a:cxn>
                    <a:cxn ang="0">
                      <a:pos x="304" y="212"/>
                    </a:cxn>
                    <a:cxn ang="0">
                      <a:pos x="265" y="168"/>
                    </a:cxn>
                    <a:cxn ang="0">
                      <a:pos x="227" y="157"/>
                    </a:cxn>
                    <a:cxn ang="0">
                      <a:pos x="727" y="361"/>
                    </a:cxn>
                    <a:cxn ang="0">
                      <a:pos x="679" y="381"/>
                    </a:cxn>
                    <a:cxn ang="0">
                      <a:pos x="671" y="355"/>
                    </a:cxn>
                    <a:cxn ang="0">
                      <a:pos x="651" y="349"/>
                    </a:cxn>
                    <a:cxn ang="0">
                      <a:pos x="638" y="349"/>
                    </a:cxn>
                    <a:cxn ang="0">
                      <a:pos x="667" y="327"/>
                    </a:cxn>
                    <a:cxn ang="0">
                      <a:pos x="615" y="325"/>
                    </a:cxn>
                    <a:cxn ang="0">
                      <a:pos x="590" y="302"/>
                    </a:cxn>
                    <a:cxn ang="0">
                      <a:pos x="348" y="305"/>
                    </a:cxn>
                    <a:cxn ang="0">
                      <a:pos x="374" y="448"/>
                    </a:cxn>
                    <a:cxn ang="0">
                      <a:pos x="478" y="489"/>
                    </a:cxn>
                    <a:cxn ang="0">
                      <a:pos x="563" y="535"/>
                    </a:cxn>
                    <a:cxn ang="0">
                      <a:pos x="607" y="512"/>
                    </a:cxn>
                    <a:cxn ang="0">
                      <a:pos x="625" y="512"/>
                    </a:cxn>
                    <a:cxn ang="0">
                      <a:pos x="639" y="504"/>
                    </a:cxn>
                    <a:cxn ang="0">
                      <a:pos x="680" y="532"/>
                    </a:cxn>
                    <a:cxn ang="0">
                      <a:pos x="700" y="543"/>
                    </a:cxn>
                    <a:cxn ang="0">
                      <a:pos x="730" y="453"/>
                    </a:cxn>
                    <a:cxn ang="0">
                      <a:pos x="730" y="442"/>
                    </a:cxn>
                    <a:cxn ang="0">
                      <a:pos x="729" y="411"/>
                    </a:cxn>
                    <a:cxn ang="0">
                      <a:pos x="738" y="420"/>
                    </a:cxn>
                    <a:cxn ang="0">
                      <a:pos x="758" y="386"/>
                    </a:cxn>
                    <a:cxn ang="0">
                      <a:pos x="773" y="374"/>
                    </a:cxn>
                    <a:cxn ang="0">
                      <a:pos x="802" y="347"/>
                    </a:cxn>
                    <a:cxn ang="0">
                      <a:pos x="787" y="316"/>
                    </a:cxn>
                    <a:cxn ang="0">
                      <a:pos x="769" y="342"/>
                    </a:cxn>
                    <a:cxn ang="0">
                      <a:pos x="100" y="619"/>
                    </a:cxn>
                    <a:cxn ang="0">
                      <a:pos x="99" y="610"/>
                    </a:cxn>
                    <a:cxn ang="0">
                      <a:pos x="92" y="599"/>
                    </a:cxn>
                    <a:cxn ang="0">
                      <a:pos x="82" y="596"/>
                    </a:cxn>
                    <a:cxn ang="0">
                      <a:pos x="67" y="590"/>
                    </a:cxn>
                    <a:cxn ang="0">
                      <a:pos x="89" y="597"/>
                    </a:cxn>
                    <a:cxn ang="0">
                      <a:pos x="64" y="591"/>
                    </a:cxn>
                  </a:cxnLst>
                  <a:rect l="0" t="0" r="r" b="b"/>
                  <a:pathLst>
                    <a:path w="817" h="630">
                      <a:moveTo>
                        <a:pt x="108" y="199"/>
                      </a:moveTo>
                      <a:cubicBezTo>
                        <a:pt x="108" y="196"/>
                        <a:pt x="105" y="195"/>
                        <a:pt x="108" y="192"/>
                      </a:cubicBezTo>
                      <a:cubicBezTo>
                        <a:pt x="112" y="190"/>
                        <a:pt x="114" y="193"/>
                        <a:pt x="114" y="190"/>
                      </a:cubicBezTo>
                      <a:cubicBezTo>
                        <a:pt x="114" y="188"/>
                        <a:pt x="114" y="187"/>
                        <a:pt x="115" y="188"/>
                      </a:cubicBezTo>
                      <a:cubicBezTo>
                        <a:pt x="117" y="190"/>
                        <a:pt x="120" y="188"/>
                        <a:pt x="118" y="187"/>
                      </a:cubicBezTo>
                      <a:cubicBezTo>
                        <a:pt x="118" y="185"/>
                        <a:pt x="120" y="187"/>
                        <a:pt x="121" y="187"/>
                      </a:cubicBezTo>
                      <a:cubicBezTo>
                        <a:pt x="123" y="188"/>
                        <a:pt x="124" y="187"/>
                        <a:pt x="124" y="188"/>
                      </a:cubicBezTo>
                      <a:cubicBezTo>
                        <a:pt x="126" y="190"/>
                        <a:pt x="124" y="190"/>
                        <a:pt x="126" y="190"/>
                      </a:cubicBezTo>
                      <a:cubicBezTo>
                        <a:pt x="127" y="192"/>
                        <a:pt x="126" y="193"/>
                        <a:pt x="124" y="195"/>
                      </a:cubicBezTo>
                      <a:cubicBezTo>
                        <a:pt x="123" y="196"/>
                        <a:pt x="123" y="196"/>
                        <a:pt x="120" y="196"/>
                      </a:cubicBezTo>
                      <a:cubicBezTo>
                        <a:pt x="117" y="196"/>
                        <a:pt x="115" y="198"/>
                        <a:pt x="115" y="199"/>
                      </a:cubicBezTo>
                      <a:cubicBezTo>
                        <a:pt x="115" y="201"/>
                        <a:pt x="115" y="199"/>
                        <a:pt x="114" y="201"/>
                      </a:cubicBezTo>
                      <a:cubicBezTo>
                        <a:pt x="112" y="202"/>
                        <a:pt x="111" y="202"/>
                        <a:pt x="112" y="201"/>
                      </a:cubicBezTo>
                      <a:cubicBezTo>
                        <a:pt x="115" y="198"/>
                        <a:pt x="111" y="199"/>
                        <a:pt x="111" y="199"/>
                      </a:cubicBezTo>
                      <a:cubicBezTo>
                        <a:pt x="111" y="201"/>
                        <a:pt x="109" y="201"/>
                        <a:pt x="108" y="199"/>
                      </a:cubicBezTo>
                      <a:close/>
                      <a:moveTo>
                        <a:pt x="123" y="185"/>
                      </a:moveTo>
                      <a:cubicBezTo>
                        <a:pt x="124" y="184"/>
                        <a:pt x="124" y="184"/>
                        <a:pt x="126" y="184"/>
                      </a:cubicBezTo>
                      <a:cubicBezTo>
                        <a:pt x="127" y="184"/>
                        <a:pt x="129" y="184"/>
                        <a:pt x="127" y="181"/>
                      </a:cubicBezTo>
                      <a:cubicBezTo>
                        <a:pt x="126" y="179"/>
                        <a:pt x="126" y="182"/>
                        <a:pt x="124" y="181"/>
                      </a:cubicBezTo>
                      <a:cubicBezTo>
                        <a:pt x="124" y="181"/>
                        <a:pt x="121" y="179"/>
                        <a:pt x="121" y="182"/>
                      </a:cubicBezTo>
                      <a:cubicBezTo>
                        <a:pt x="123" y="184"/>
                        <a:pt x="121" y="182"/>
                        <a:pt x="120" y="182"/>
                      </a:cubicBezTo>
                      <a:cubicBezTo>
                        <a:pt x="118" y="184"/>
                        <a:pt x="118" y="185"/>
                        <a:pt x="120" y="185"/>
                      </a:cubicBezTo>
                      <a:cubicBezTo>
                        <a:pt x="121" y="187"/>
                        <a:pt x="121" y="187"/>
                        <a:pt x="123" y="185"/>
                      </a:cubicBezTo>
                      <a:close/>
                      <a:moveTo>
                        <a:pt x="164" y="164"/>
                      </a:moveTo>
                      <a:cubicBezTo>
                        <a:pt x="166" y="162"/>
                        <a:pt x="164" y="162"/>
                        <a:pt x="167" y="159"/>
                      </a:cubicBezTo>
                      <a:cubicBezTo>
                        <a:pt x="169" y="156"/>
                        <a:pt x="167" y="156"/>
                        <a:pt x="166" y="157"/>
                      </a:cubicBezTo>
                      <a:cubicBezTo>
                        <a:pt x="166" y="159"/>
                        <a:pt x="163" y="160"/>
                        <a:pt x="161" y="164"/>
                      </a:cubicBezTo>
                      <a:cubicBezTo>
                        <a:pt x="159" y="164"/>
                        <a:pt x="163" y="164"/>
                        <a:pt x="164" y="164"/>
                      </a:cubicBezTo>
                      <a:close/>
                      <a:moveTo>
                        <a:pt x="173" y="156"/>
                      </a:moveTo>
                      <a:cubicBezTo>
                        <a:pt x="175" y="156"/>
                        <a:pt x="175" y="156"/>
                        <a:pt x="173" y="154"/>
                      </a:cubicBezTo>
                      <a:cubicBezTo>
                        <a:pt x="170" y="154"/>
                        <a:pt x="170" y="156"/>
                        <a:pt x="170" y="157"/>
                      </a:cubicBezTo>
                      <a:cubicBezTo>
                        <a:pt x="170" y="159"/>
                        <a:pt x="172" y="157"/>
                        <a:pt x="173" y="156"/>
                      </a:cubicBezTo>
                      <a:close/>
                      <a:moveTo>
                        <a:pt x="269" y="198"/>
                      </a:moveTo>
                      <a:cubicBezTo>
                        <a:pt x="272" y="196"/>
                        <a:pt x="269" y="195"/>
                        <a:pt x="272" y="195"/>
                      </a:cubicBezTo>
                      <a:cubicBezTo>
                        <a:pt x="274" y="195"/>
                        <a:pt x="271" y="192"/>
                        <a:pt x="272" y="192"/>
                      </a:cubicBezTo>
                      <a:cubicBezTo>
                        <a:pt x="274" y="192"/>
                        <a:pt x="272" y="187"/>
                        <a:pt x="271" y="185"/>
                      </a:cubicBezTo>
                      <a:cubicBezTo>
                        <a:pt x="269" y="182"/>
                        <a:pt x="268" y="185"/>
                        <a:pt x="266" y="182"/>
                      </a:cubicBezTo>
                      <a:cubicBezTo>
                        <a:pt x="263" y="181"/>
                        <a:pt x="265" y="182"/>
                        <a:pt x="265" y="185"/>
                      </a:cubicBezTo>
                      <a:cubicBezTo>
                        <a:pt x="266" y="188"/>
                        <a:pt x="266" y="190"/>
                        <a:pt x="268" y="193"/>
                      </a:cubicBezTo>
                      <a:cubicBezTo>
                        <a:pt x="269" y="196"/>
                        <a:pt x="266" y="193"/>
                        <a:pt x="266" y="198"/>
                      </a:cubicBezTo>
                      <a:cubicBezTo>
                        <a:pt x="266" y="199"/>
                        <a:pt x="268" y="198"/>
                        <a:pt x="269" y="198"/>
                      </a:cubicBezTo>
                      <a:close/>
                      <a:moveTo>
                        <a:pt x="265" y="207"/>
                      </a:moveTo>
                      <a:cubicBezTo>
                        <a:pt x="268" y="212"/>
                        <a:pt x="266" y="209"/>
                        <a:pt x="266" y="206"/>
                      </a:cubicBezTo>
                      <a:cubicBezTo>
                        <a:pt x="266" y="204"/>
                        <a:pt x="268" y="206"/>
                        <a:pt x="266" y="201"/>
                      </a:cubicBezTo>
                      <a:cubicBezTo>
                        <a:pt x="265" y="196"/>
                        <a:pt x="265" y="195"/>
                        <a:pt x="262" y="193"/>
                      </a:cubicBezTo>
                      <a:cubicBezTo>
                        <a:pt x="258" y="190"/>
                        <a:pt x="258" y="195"/>
                        <a:pt x="258" y="196"/>
                      </a:cubicBezTo>
                      <a:cubicBezTo>
                        <a:pt x="260" y="196"/>
                        <a:pt x="262" y="198"/>
                        <a:pt x="260" y="199"/>
                      </a:cubicBezTo>
                      <a:cubicBezTo>
                        <a:pt x="260" y="202"/>
                        <a:pt x="263" y="201"/>
                        <a:pt x="263" y="202"/>
                      </a:cubicBezTo>
                      <a:cubicBezTo>
                        <a:pt x="262" y="206"/>
                        <a:pt x="263" y="202"/>
                        <a:pt x="263" y="206"/>
                      </a:cubicBezTo>
                      <a:cubicBezTo>
                        <a:pt x="263" y="207"/>
                        <a:pt x="265" y="207"/>
                        <a:pt x="265" y="207"/>
                      </a:cubicBezTo>
                      <a:close/>
                      <a:moveTo>
                        <a:pt x="257" y="198"/>
                      </a:moveTo>
                      <a:cubicBezTo>
                        <a:pt x="257" y="198"/>
                        <a:pt x="257" y="199"/>
                        <a:pt x="258" y="199"/>
                      </a:cubicBezTo>
                      <a:cubicBezTo>
                        <a:pt x="258" y="198"/>
                        <a:pt x="257" y="193"/>
                        <a:pt x="257" y="195"/>
                      </a:cubicBezTo>
                      <a:cubicBezTo>
                        <a:pt x="257" y="195"/>
                        <a:pt x="257" y="196"/>
                        <a:pt x="257" y="198"/>
                      </a:cubicBezTo>
                      <a:close/>
                      <a:moveTo>
                        <a:pt x="258" y="190"/>
                      </a:moveTo>
                      <a:cubicBezTo>
                        <a:pt x="257" y="188"/>
                        <a:pt x="258" y="188"/>
                        <a:pt x="262" y="192"/>
                      </a:cubicBezTo>
                      <a:cubicBezTo>
                        <a:pt x="265" y="193"/>
                        <a:pt x="266" y="193"/>
                        <a:pt x="265" y="190"/>
                      </a:cubicBezTo>
                      <a:cubicBezTo>
                        <a:pt x="265" y="188"/>
                        <a:pt x="263" y="188"/>
                        <a:pt x="265" y="187"/>
                      </a:cubicBezTo>
                      <a:cubicBezTo>
                        <a:pt x="265" y="185"/>
                        <a:pt x="260" y="184"/>
                        <a:pt x="258" y="182"/>
                      </a:cubicBezTo>
                      <a:cubicBezTo>
                        <a:pt x="257" y="182"/>
                        <a:pt x="255" y="184"/>
                        <a:pt x="254" y="184"/>
                      </a:cubicBezTo>
                      <a:cubicBezTo>
                        <a:pt x="252" y="182"/>
                        <a:pt x="252" y="184"/>
                        <a:pt x="252" y="185"/>
                      </a:cubicBezTo>
                      <a:cubicBezTo>
                        <a:pt x="251" y="187"/>
                        <a:pt x="251" y="187"/>
                        <a:pt x="254" y="188"/>
                      </a:cubicBezTo>
                      <a:cubicBezTo>
                        <a:pt x="255" y="190"/>
                        <a:pt x="252" y="190"/>
                        <a:pt x="255" y="193"/>
                      </a:cubicBezTo>
                      <a:cubicBezTo>
                        <a:pt x="257" y="193"/>
                        <a:pt x="260" y="192"/>
                        <a:pt x="258" y="190"/>
                      </a:cubicBezTo>
                      <a:close/>
                      <a:moveTo>
                        <a:pt x="278" y="204"/>
                      </a:moveTo>
                      <a:cubicBezTo>
                        <a:pt x="280" y="202"/>
                        <a:pt x="280" y="201"/>
                        <a:pt x="280" y="199"/>
                      </a:cubicBezTo>
                      <a:cubicBezTo>
                        <a:pt x="278" y="198"/>
                        <a:pt x="278" y="199"/>
                        <a:pt x="275" y="198"/>
                      </a:cubicBezTo>
                      <a:cubicBezTo>
                        <a:pt x="274" y="198"/>
                        <a:pt x="272" y="198"/>
                        <a:pt x="272" y="199"/>
                      </a:cubicBezTo>
                      <a:cubicBezTo>
                        <a:pt x="272" y="202"/>
                        <a:pt x="275" y="199"/>
                        <a:pt x="275" y="202"/>
                      </a:cubicBezTo>
                      <a:cubicBezTo>
                        <a:pt x="274" y="207"/>
                        <a:pt x="275" y="206"/>
                        <a:pt x="278" y="206"/>
                      </a:cubicBezTo>
                      <a:cubicBezTo>
                        <a:pt x="280" y="207"/>
                        <a:pt x="278" y="204"/>
                        <a:pt x="278" y="204"/>
                      </a:cubicBezTo>
                      <a:close/>
                      <a:moveTo>
                        <a:pt x="271" y="209"/>
                      </a:moveTo>
                      <a:cubicBezTo>
                        <a:pt x="272" y="212"/>
                        <a:pt x="272" y="210"/>
                        <a:pt x="272" y="209"/>
                      </a:cubicBezTo>
                      <a:cubicBezTo>
                        <a:pt x="274" y="207"/>
                        <a:pt x="272" y="207"/>
                        <a:pt x="274" y="204"/>
                      </a:cubicBezTo>
                      <a:cubicBezTo>
                        <a:pt x="274" y="201"/>
                        <a:pt x="272" y="202"/>
                        <a:pt x="272" y="201"/>
                      </a:cubicBezTo>
                      <a:cubicBezTo>
                        <a:pt x="271" y="199"/>
                        <a:pt x="271" y="199"/>
                        <a:pt x="269" y="199"/>
                      </a:cubicBezTo>
                      <a:cubicBezTo>
                        <a:pt x="268" y="201"/>
                        <a:pt x="268" y="201"/>
                        <a:pt x="269" y="204"/>
                      </a:cubicBezTo>
                      <a:cubicBezTo>
                        <a:pt x="271" y="206"/>
                        <a:pt x="272" y="207"/>
                        <a:pt x="271" y="207"/>
                      </a:cubicBezTo>
                      <a:cubicBezTo>
                        <a:pt x="269" y="206"/>
                        <a:pt x="269" y="207"/>
                        <a:pt x="269" y="210"/>
                      </a:cubicBezTo>
                      <a:cubicBezTo>
                        <a:pt x="271" y="213"/>
                        <a:pt x="271" y="207"/>
                        <a:pt x="271" y="209"/>
                      </a:cubicBezTo>
                      <a:close/>
                      <a:moveTo>
                        <a:pt x="300" y="227"/>
                      </a:moveTo>
                      <a:cubicBezTo>
                        <a:pt x="301" y="226"/>
                        <a:pt x="301" y="226"/>
                        <a:pt x="303" y="224"/>
                      </a:cubicBezTo>
                      <a:cubicBezTo>
                        <a:pt x="303" y="224"/>
                        <a:pt x="301" y="224"/>
                        <a:pt x="301" y="226"/>
                      </a:cubicBezTo>
                      <a:cubicBezTo>
                        <a:pt x="300" y="226"/>
                        <a:pt x="298" y="227"/>
                        <a:pt x="300" y="227"/>
                      </a:cubicBezTo>
                      <a:cubicBezTo>
                        <a:pt x="300" y="227"/>
                        <a:pt x="300" y="227"/>
                        <a:pt x="300" y="227"/>
                      </a:cubicBezTo>
                      <a:close/>
                      <a:moveTo>
                        <a:pt x="293" y="224"/>
                      </a:moveTo>
                      <a:cubicBezTo>
                        <a:pt x="293" y="224"/>
                        <a:pt x="293" y="224"/>
                        <a:pt x="292" y="224"/>
                      </a:cubicBezTo>
                      <a:cubicBezTo>
                        <a:pt x="292" y="224"/>
                        <a:pt x="292" y="224"/>
                        <a:pt x="292" y="226"/>
                      </a:cubicBezTo>
                      <a:cubicBezTo>
                        <a:pt x="293" y="226"/>
                        <a:pt x="293" y="226"/>
                        <a:pt x="293" y="224"/>
                      </a:cubicBezTo>
                      <a:close/>
                      <a:moveTo>
                        <a:pt x="277" y="212"/>
                      </a:moveTo>
                      <a:cubicBezTo>
                        <a:pt x="278" y="212"/>
                        <a:pt x="278" y="210"/>
                        <a:pt x="277" y="210"/>
                      </a:cubicBezTo>
                      <a:cubicBezTo>
                        <a:pt x="275" y="209"/>
                        <a:pt x="274" y="210"/>
                        <a:pt x="275" y="210"/>
                      </a:cubicBezTo>
                      <a:cubicBezTo>
                        <a:pt x="275" y="210"/>
                        <a:pt x="274" y="210"/>
                        <a:pt x="274" y="212"/>
                      </a:cubicBezTo>
                      <a:cubicBezTo>
                        <a:pt x="274" y="212"/>
                        <a:pt x="272" y="213"/>
                        <a:pt x="275" y="212"/>
                      </a:cubicBezTo>
                      <a:cubicBezTo>
                        <a:pt x="275" y="212"/>
                        <a:pt x="275" y="212"/>
                        <a:pt x="277" y="212"/>
                      </a:cubicBezTo>
                      <a:close/>
                      <a:moveTo>
                        <a:pt x="278" y="212"/>
                      </a:moveTo>
                      <a:cubicBezTo>
                        <a:pt x="277" y="213"/>
                        <a:pt x="278" y="212"/>
                        <a:pt x="278" y="213"/>
                      </a:cubicBezTo>
                      <a:cubicBezTo>
                        <a:pt x="278" y="215"/>
                        <a:pt x="277" y="213"/>
                        <a:pt x="277" y="215"/>
                      </a:cubicBezTo>
                      <a:cubicBezTo>
                        <a:pt x="277" y="216"/>
                        <a:pt x="277" y="216"/>
                        <a:pt x="278" y="216"/>
                      </a:cubicBezTo>
                      <a:cubicBezTo>
                        <a:pt x="280" y="216"/>
                        <a:pt x="278" y="216"/>
                        <a:pt x="280" y="218"/>
                      </a:cubicBezTo>
                      <a:cubicBezTo>
                        <a:pt x="280" y="220"/>
                        <a:pt x="277" y="220"/>
                        <a:pt x="277" y="220"/>
                      </a:cubicBezTo>
                      <a:cubicBezTo>
                        <a:pt x="278" y="221"/>
                        <a:pt x="278" y="221"/>
                        <a:pt x="280" y="221"/>
                      </a:cubicBezTo>
                      <a:cubicBezTo>
                        <a:pt x="280" y="220"/>
                        <a:pt x="280" y="221"/>
                        <a:pt x="280" y="221"/>
                      </a:cubicBezTo>
                      <a:cubicBezTo>
                        <a:pt x="281" y="221"/>
                        <a:pt x="281" y="221"/>
                        <a:pt x="283" y="223"/>
                      </a:cubicBezTo>
                      <a:cubicBezTo>
                        <a:pt x="284" y="224"/>
                        <a:pt x="283" y="224"/>
                        <a:pt x="283" y="224"/>
                      </a:cubicBezTo>
                      <a:cubicBezTo>
                        <a:pt x="284" y="226"/>
                        <a:pt x="284" y="223"/>
                        <a:pt x="284" y="226"/>
                      </a:cubicBezTo>
                      <a:cubicBezTo>
                        <a:pt x="284" y="227"/>
                        <a:pt x="287" y="229"/>
                        <a:pt x="287" y="227"/>
                      </a:cubicBezTo>
                      <a:cubicBezTo>
                        <a:pt x="289" y="226"/>
                        <a:pt x="287" y="226"/>
                        <a:pt x="287" y="224"/>
                      </a:cubicBezTo>
                      <a:cubicBezTo>
                        <a:pt x="287" y="223"/>
                        <a:pt x="287" y="224"/>
                        <a:pt x="287" y="221"/>
                      </a:cubicBezTo>
                      <a:cubicBezTo>
                        <a:pt x="289" y="220"/>
                        <a:pt x="287" y="221"/>
                        <a:pt x="286" y="220"/>
                      </a:cubicBezTo>
                      <a:cubicBezTo>
                        <a:pt x="286" y="218"/>
                        <a:pt x="286" y="220"/>
                        <a:pt x="284" y="218"/>
                      </a:cubicBezTo>
                      <a:cubicBezTo>
                        <a:pt x="284" y="218"/>
                        <a:pt x="283" y="220"/>
                        <a:pt x="283" y="218"/>
                      </a:cubicBezTo>
                      <a:cubicBezTo>
                        <a:pt x="281" y="218"/>
                        <a:pt x="283" y="216"/>
                        <a:pt x="284" y="218"/>
                      </a:cubicBezTo>
                      <a:cubicBezTo>
                        <a:pt x="287" y="220"/>
                        <a:pt x="286" y="218"/>
                        <a:pt x="284" y="216"/>
                      </a:cubicBezTo>
                      <a:cubicBezTo>
                        <a:pt x="283" y="215"/>
                        <a:pt x="283" y="213"/>
                        <a:pt x="283" y="212"/>
                      </a:cubicBezTo>
                      <a:cubicBezTo>
                        <a:pt x="281" y="210"/>
                        <a:pt x="280" y="212"/>
                        <a:pt x="278" y="210"/>
                      </a:cubicBezTo>
                      <a:cubicBezTo>
                        <a:pt x="278" y="210"/>
                        <a:pt x="280" y="209"/>
                        <a:pt x="278" y="207"/>
                      </a:cubicBezTo>
                      <a:cubicBezTo>
                        <a:pt x="278" y="206"/>
                        <a:pt x="278" y="207"/>
                        <a:pt x="277" y="207"/>
                      </a:cubicBezTo>
                      <a:cubicBezTo>
                        <a:pt x="274" y="207"/>
                        <a:pt x="275" y="207"/>
                        <a:pt x="275" y="207"/>
                      </a:cubicBezTo>
                      <a:cubicBezTo>
                        <a:pt x="274" y="209"/>
                        <a:pt x="274" y="209"/>
                        <a:pt x="275" y="209"/>
                      </a:cubicBezTo>
                      <a:cubicBezTo>
                        <a:pt x="277" y="209"/>
                        <a:pt x="278" y="209"/>
                        <a:pt x="278" y="212"/>
                      </a:cubicBezTo>
                      <a:close/>
                      <a:moveTo>
                        <a:pt x="280" y="227"/>
                      </a:moveTo>
                      <a:cubicBezTo>
                        <a:pt x="281" y="229"/>
                        <a:pt x="283" y="229"/>
                        <a:pt x="281" y="227"/>
                      </a:cubicBezTo>
                      <a:cubicBezTo>
                        <a:pt x="281" y="226"/>
                        <a:pt x="281" y="226"/>
                        <a:pt x="280" y="224"/>
                      </a:cubicBezTo>
                      <a:cubicBezTo>
                        <a:pt x="278" y="223"/>
                        <a:pt x="280" y="223"/>
                        <a:pt x="280" y="223"/>
                      </a:cubicBezTo>
                      <a:cubicBezTo>
                        <a:pt x="278" y="221"/>
                        <a:pt x="278" y="221"/>
                        <a:pt x="278" y="221"/>
                      </a:cubicBezTo>
                      <a:cubicBezTo>
                        <a:pt x="277" y="223"/>
                        <a:pt x="278" y="223"/>
                        <a:pt x="278" y="224"/>
                      </a:cubicBezTo>
                      <a:cubicBezTo>
                        <a:pt x="278" y="224"/>
                        <a:pt x="278" y="224"/>
                        <a:pt x="280" y="227"/>
                      </a:cubicBezTo>
                      <a:close/>
                      <a:moveTo>
                        <a:pt x="199" y="22"/>
                      </a:moveTo>
                      <a:cubicBezTo>
                        <a:pt x="190" y="20"/>
                        <a:pt x="188" y="25"/>
                        <a:pt x="182" y="22"/>
                      </a:cubicBezTo>
                      <a:cubicBezTo>
                        <a:pt x="176" y="19"/>
                        <a:pt x="166" y="20"/>
                        <a:pt x="155" y="16"/>
                      </a:cubicBezTo>
                      <a:cubicBezTo>
                        <a:pt x="144" y="13"/>
                        <a:pt x="144" y="19"/>
                        <a:pt x="134" y="16"/>
                      </a:cubicBezTo>
                      <a:cubicBezTo>
                        <a:pt x="123" y="13"/>
                        <a:pt x="134" y="10"/>
                        <a:pt x="121" y="10"/>
                      </a:cubicBezTo>
                      <a:cubicBezTo>
                        <a:pt x="109" y="10"/>
                        <a:pt x="112" y="11"/>
                        <a:pt x="109" y="8"/>
                      </a:cubicBezTo>
                      <a:cubicBezTo>
                        <a:pt x="105" y="5"/>
                        <a:pt x="105" y="10"/>
                        <a:pt x="100" y="6"/>
                      </a:cubicBezTo>
                      <a:cubicBezTo>
                        <a:pt x="97" y="5"/>
                        <a:pt x="96" y="0"/>
                        <a:pt x="88" y="6"/>
                      </a:cubicBezTo>
                      <a:cubicBezTo>
                        <a:pt x="80" y="14"/>
                        <a:pt x="76" y="5"/>
                        <a:pt x="64" y="14"/>
                      </a:cubicBezTo>
                      <a:cubicBezTo>
                        <a:pt x="51" y="24"/>
                        <a:pt x="50" y="11"/>
                        <a:pt x="44" y="24"/>
                      </a:cubicBezTo>
                      <a:cubicBezTo>
                        <a:pt x="39" y="36"/>
                        <a:pt x="36" y="39"/>
                        <a:pt x="21" y="39"/>
                      </a:cubicBezTo>
                      <a:cubicBezTo>
                        <a:pt x="13" y="39"/>
                        <a:pt x="21" y="44"/>
                        <a:pt x="13" y="45"/>
                      </a:cubicBezTo>
                      <a:cubicBezTo>
                        <a:pt x="7" y="47"/>
                        <a:pt x="32" y="52"/>
                        <a:pt x="36" y="61"/>
                      </a:cubicBezTo>
                      <a:cubicBezTo>
                        <a:pt x="41" y="69"/>
                        <a:pt x="47" y="61"/>
                        <a:pt x="45" y="67"/>
                      </a:cubicBezTo>
                      <a:cubicBezTo>
                        <a:pt x="45" y="72"/>
                        <a:pt x="50" y="67"/>
                        <a:pt x="50" y="72"/>
                      </a:cubicBezTo>
                      <a:cubicBezTo>
                        <a:pt x="51" y="76"/>
                        <a:pt x="57" y="72"/>
                        <a:pt x="56" y="76"/>
                      </a:cubicBezTo>
                      <a:cubicBezTo>
                        <a:pt x="56" y="80"/>
                        <a:pt x="56" y="75"/>
                        <a:pt x="51" y="78"/>
                      </a:cubicBezTo>
                      <a:cubicBezTo>
                        <a:pt x="51" y="80"/>
                        <a:pt x="51" y="76"/>
                        <a:pt x="41" y="78"/>
                      </a:cubicBezTo>
                      <a:cubicBezTo>
                        <a:pt x="30" y="80"/>
                        <a:pt x="44" y="67"/>
                        <a:pt x="30" y="72"/>
                      </a:cubicBezTo>
                      <a:cubicBezTo>
                        <a:pt x="16" y="76"/>
                        <a:pt x="9" y="83"/>
                        <a:pt x="4" y="83"/>
                      </a:cubicBezTo>
                      <a:cubicBezTo>
                        <a:pt x="0" y="84"/>
                        <a:pt x="3" y="89"/>
                        <a:pt x="10" y="89"/>
                      </a:cubicBezTo>
                      <a:cubicBezTo>
                        <a:pt x="19" y="89"/>
                        <a:pt x="9" y="92"/>
                        <a:pt x="13" y="94"/>
                      </a:cubicBezTo>
                      <a:cubicBezTo>
                        <a:pt x="18" y="97"/>
                        <a:pt x="12" y="100"/>
                        <a:pt x="21" y="101"/>
                      </a:cubicBezTo>
                      <a:cubicBezTo>
                        <a:pt x="30" y="101"/>
                        <a:pt x="33" y="97"/>
                        <a:pt x="39" y="100"/>
                      </a:cubicBezTo>
                      <a:cubicBezTo>
                        <a:pt x="47" y="104"/>
                        <a:pt x="54" y="90"/>
                        <a:pt x="59" y="97"/>
                      </a:cubicBezTo>
                      <a:cubicBezTo>
                        <a:pt x="64" y="101"/>
                        <a:pt x="48" y="98"/>
                        <a:pt x="56" y="103"/>
                      </a:cubicBezTo>
                      <a:cubicBezTo>
                        <a:pt x="65" y="108"/>
                        <a:pt x="57" y="115"/>
                        <a:pt x="51" y="114"/>
                      </a:cubicBezTo>
                      <a:cubicBezTo>
                        <a:pt x="44" y="112"/>
                        <a:pt x="45" y="123"/>
                        <a:pt x="38" y="118"/>
                      </a:cubicBezTo>
                      <a:cubicBezTo>
                        <a:pt x="30" y="114"/>
                        <a:pt x="29" y="126"/>
                        <a:pt x="24" y="128"/>
                      </a:cubicBezTo>
                      <a:cubicBezTo>
                        <a:pt x="21" y="129"/>
                        <a:pt x="22" y="134"/>
                        <a:pt x="18" y="137"/>
                      </a:cubicBezTo>
                      <a:cubicBezTo>
                        <a:pt x="15" y="139"/>
                        <a:pt x="18" y="140"/>
                        <a:pt x="24" y="145"/>
                      </a:cubicBezTo>
                      <a:cubicBezTo>
                        <a:pt x="30" y="150"/>
                        <a:pt x="22" y="153"/>
                        <a:pt x="25" y="154"/>
                      </a:cubicBezTo>
                      <a:cubicBezTo>
                        <a:pt x="29" y="157"/>
                        <a:pt x="33" y="165"/>
                        <a:pt x="41" y="162"/>
                      </a:cubicBezTo>
                      <a:cubicBezTo>
                        <a:pt x="48" y="159"/>
                        <a:pt x="51" y="162"/>
                        <a:pt x="50" y="168"/>
                      </a:cubicBezTo>
                      <a:cubicBezTo>
                        <a:pt x="47" y="174"/>
                        <a:pt x="53" y="170"/>
                        <a:pt x="50" y="176"/>
                      </a:cubicBezTo>
                      <a:cubicBezTo>
                        <a:pt x="48" y="181"/>
                        <a:pt x="56" y="179"/>
                        <a:pt x="59" y="174"/>
                      </a:cubicBezTo>
                      <a:cubicBezTo>
                        <a:pt x="62" y="171"/>
                        <a:pt x="68" y="176"/>
                        <a:pt x="71" y="179"/>
                      </a:cubicBezTo>
                      <a:cubicBezTo>
                        <a:pt x="76" y="184"/>
                        <a:pt x="76" y="176"/>
                        <a:pt x="79" y="178"/>
                      </a:cubicBezTo>
                      <a:cubicBezTo>
                        <a:pt x="82" y="181"/>
                        <a:pt x="91" y="173"/>
                        <a:pt x="86" y="178"/>
                      </a:cubicBezTo>
                      <a:cubicBezTo>
                        <a:pt x="83" y="182"/>
                        <a:pt x="83" y="185"/>
                        <a:pt x="83" y="190"/>
                      </a:cubicBezTo>
                      <a:cubicBezTo>
                        <a:pt x="83" y="195"/>
                        <a:pt x="79" y="192"/>
                        <a:pt x="76" y="198"/>
                      </a:cubicBezTo>
                      <a:cubicBezTo>
                        <a:pt x="73" y="204"/>
                        <a:pt x="67" y="202"/>
                        <a:pt x="64" y="209"/>
                      </a:cubicBezTo>
                      <a:cubicBezTo>
                        <a:pt x="59" y="216"/>
                        <a:pt x="61" y="210"/>
                        <a:pt x="53" y="212"/>
                      </a:cubicBezTo>
                      <a:cubicBezTo>
                        <a:pt x="45" y="215"/>
                        <a:pt x="50" y="218"/>
                        <a:pt x="44" y="220"/>
                      </a:cubicBezTo>
                      <a:cubicBezTo>
                        <a:pt x="39" y="223"/>
                        <a:pt x="38" y="227"/>
                        <a:pt x="44" y="224"/>
                      </a:cubicBezTo>
                      <a:cubicBezTo>
                        <a:pt x="51" y="221"/>
                        <a:pt x="53" y="215"/>
                        <a:pt x="54" y="218"/>
                      </a:cubicBezTo>
                      <a:cubicBezTo>
                        <a:pt x="56" y="221"/>
                        <a:pt x="59" y="216"/>
                        <a:pt x="59" y="220"/>
                      </a:cubicBezTo>
                      <a:cubicBezTo>
                        <a:pt x="61" y="224"/>
                        <a:pt x="64" y="221"/>
                        <a:pt x="64" y="218"/>
                      </a:cubicBezTo>
                      <a:cubicBezTo>
                        <a:pt x="62" y="215"/>
                        <a:pt x="68" y="213"/>
                        <a:pt x="68" y="216"/>
                      </a:cubicBezTo>
                      <a:cubicBezTo>
                        <a:pt x="68" y="220"/>
                        <a:pt x="74" y="210"/>
                        <a:pt x="79" y="210"/>
                      </a:cubicBezTo>
                      <a:cubicBezTo>
                        <a:pt x="83" y="210"/>
                        <a:pt x="76" y="209"/>
                        <a:pt x="86" y="202"/>
                      </a:cubicBezTo>
                      <a:cubicBezTo>
                        <a:pt x="96" y="198"/>
                        <a:pt x="94" y="195"/>
                        <a:pt x="100" y="192"/>
                      </a:cubicBezTo>
                      <a:cubicBezTo>
                        <a:pt x="105" y="188"/>
                        <a:pt x="112" y="185"/>
                        <a:pt x="114" y="181"/>
                      </a:cubicBezTo>
                      <a:cubicBezTo>
                        <a:pt x="115" y="176"/>
                        <a:pt x="118" y="178"/>
                        <a:pt x="120" y="174"/>
                      </a:cubicBezTo>
                      <a:cubicBezTo>
                        <a:pt x="120" y="170"/>
                        <a:pt x="105" y="176"/>
                        <a:pt x="114" y="168"/>
                      </a:cubicBezTo>
                      <a:cubicBezTo>
                        <a:pt x="124" y="160"/>
                        <a:pt x="126" y="159"/>
                        <a:pt x="129" y="151"/>
                      </a:cubicBezTo>
                      <a:cubicBezTo>
                        <a:pt x="134" y="145"/>
                        <a:pt x="144" y="140"/>
                        <a:pt x="152" y="148"/>
                      </a:cubicBezTo>
                      <a:cubicBezTo>
                        <a:pt x="159" y="156"/>
                        <a:pt x="146" y="143"/>
                        <a:pt x="138" y="148"/>
                      </a:cubicBezTo>
                      <a:cubicBezTo>
                        <a:pt x="132" y="153"/>
                        <a:pt x="138" y="154"/>
                        <a:pt x="132" y="159"/>
                      </a:cubicBezTo>
                      <a:cubicBezTo>
                        <a:pt x="126" y="165"/>
                        <a:pt x="137" y="165"/>
                        <a:pt x="132" y="167"/>
                      </a:cubicBezTo>
                      <a:cubicBezTo>
                        <a:pt x="124" y="171"/>
                        <a:pt x="137" y="173"/>
                        <a:pt x="143" y="167"/>
                      </a:cubicBezTo>
                      <a:cubicBezTo>
                        <a:pt x="149" y="162"/>
                        <a:pt x="150" y="160"/>
                        <a:pt x="155" y="160"/>
                      </a:cubicBezTo>
                      <a:cubicBezTo>
                        <a:pt x="161" y="160"/>
                        <a:pt x="155" y="157"/>
                        <a:pt x="159" y="156"/>
                      </a:cubicBezTo>
                      <a:cubicBezTo>
                        <a:pt x="164" y="154"/>
                        <a:pt x="156" y="150"/>
                        <a:pt x="163" y="150"/>
                      </a:cubicBezTo>
                      <a:cubicBezTo>
                        <a:pt x="169" y="148"/>
                        <a:pt x="172" y="145"/>
                        <a:pt x="172" y="148"/>
                      </a:cubicBezTo>
                      <a:cubicBezTo>
                        <a:pt x="172" y="153"/>
                        <a:pt x="176" y="151"/>
                        <a:pt x="181" y="154"/>
                      </a:cubicBezTo>
                      <a:cubicBezTo>
                        <a:pt x="185" y="157"/>
                        <a:pt x="184" y="151"/>
                        <a:pt x="187" y="156"/>
                      </a:cubicBezTo>
                      <a:cubicBezTo>
                        <a:pt x="191" y="162"/>
                        <a:pt x="199" y="159"/>
                        <a:pt x="204" y="159"/>
                      </a:cubicBezTo>
                      <a:cubicBezTo>
                        <a:pt x="210" y="159"/>
                        <a:pt x="219" y="167"/>
                        <a:pt x="223" y="164"/>
                      </a:cubicBezTo>
                      <a:cubicBezTo>
                        <a:pt x="230" y="160"/>
                        <a:pt x="230" y="164"/>
                        <a:pt x="227" y="165"/>
                      </a:cubicBezTo>
                      <a:cubicBezTo>
                        <a:pt x="223" y="167"/>
                        <a:pt x="233" y="170"/>
                        <a:pt x="237" y="173"/>
                      </a:cubicBezTo>
                      <a:cubicBezTo>
                        <a:pt x="242" y="174"/>
                        <a:pt x="242" y="178"/>
                        <a:pt x="248" y="181"/>
                      </a:cubicBezTo>
                      <a:cubicBezTo>
                        <a:pt x="252" y="184"/>
                        <a:pt x="257" y="182"/>
                        <a:pt x="254" y="179"/>
                      </a:cubicBezTo>
                      <a:cubicBezTo>
                        <a:pt x="251" y="176"/>
                        <a:pt x="251" y="173"/>
                        <a:pt x="255" y="176"/>
                      </a:cubicBezTo>
                      <a:cubicBezTo>
                        <a:pt x="258" y="181"/>
                        <a:pt x="265" y="185"/>
                        <a:pt x="263" y="181"/>
                      </a:cubicBezTo>
                      <a:cubicBezTo>
                        <a:pt x="263" y="176"/>
                        <a:pt x="262" y="173"/>
                        <a:pt x="265" y="179"/>
                      </a:cubicBezTo>
                      <a:cubicBezTo>
                        <a:pt x="268" y="184"/>
                        <a:pt x="271" y="179"/>
                        <a:pt x="272" y="184"/>
                      </a:cubicBezTo>
                      <a:cubicBezTo>
                        <a:pt x="275" y="190"/>
                        <a:pt x="274" y="190"/>
                        <a:pt x="277" y="192"/>
                      </a:cubicBezTo>
                      <a:cubicBezTo>
                        <a:pt x="278" y="193"/>
                        <a:pt x="274" y="196"/>
                        <a:pt x="278" y="198"/>
                      </a:cubicBezTo>
                      <a:cubicBezTo>
                        <a:pt x="283" y="199"/>
                        <a:pt x="280" y="199"/>
                        <a:pt x="284" y="204"/>
                      </a:cubicBezTo>
                      <a:cubicBezTo>
                        <a:pt x="290" y="210"/>
                        <a:pt x="293" y="209"/>
                        <a:pt x="290" y="210"/>
                      </a:cubicBezTo>
                      <a:cubicBezTo>
                        <a:pt x="287" y="210"/>
                        <a:pt x="289" y="212"/>
                        <a:pt x="286" y="215"/>
                      </a:cubicBezTo>
                      <a:cubicBezTo>
                        <a:pt x="284" y="216"/>
                        <a:pt x="287" y="220"/>
                        <a:pt x="289" y="215"/>
                      </a:cubicBezTo>
                      <a:cubicBezTo>
                        <a:pt x="290" y="212"/>
                        <a:pt x="293" y="209"/>
                        <a:pt x="295" y="213"/>
                      </a:cubicBezTo>
                      <a:cubicBezTo>
                        <a:pt x="298" y="218"/>
                        <a:pt x="295" y="221"/>
                        <a:pt x="295" y="223"/>
                      </a:cubicBezTo>
                      <a:cubicBezTo>
                        <a:pt x="297" y="226"/>
                        <a:pt x="297" y="229"/>
                        <a:pt x="300" y="226"/>
                      </a:cubicBezTo>
                      <a:cubicBezTo>
                        <a:pt x="301" y="223"/>
                        <a:pt x="304" y="223"/>
                        <a:pt x="303" y="218"/>
                      </a:cubicBezTo>
                      <a:cubicBezTo>
                        <a:pt x="301" y="213"/>
                        <a:pt x="303" y="213"/>
                        <a:pt x="304" y="212"/>
                      </a:cubicBezTo>
                      <a:cubicBezTo>
                        <a:pt x="304" y="212"/>
                        <a:pt x="304" y="210"/>
                        <a:pt x="303" y="210"/>
                      </a:cubicBezTo>
                      <a:cubicBezTo>
                        <a:pt x="300" y="210"/>
                        <a:pt x="303" y="209"/>
                        <a:pt x="298" y="207"/>
                      </a:cubicBezTo>
                      <a:cubicBezTo>
                        <a:pt x="292" y="206"/>
                        <a:pt x="293" y="202"/>
                        <a:pt x="290" y="204"/>
                      </a:cubicBezTo>
                      <a:cubicBezTo>
                        <a:pt x="287" y="204"/>
                        <a:pt x="290" y="201"/>
                        <a:pt x="289" y="201"/>
                      </a:cubicBezTo>
                      <a:cubicBezTo>
                        <a:pt x="286" y="201"/>
                        <a:pt x="289" y="198"/>
                        <a:pt x="287" y="198"/>
                      </a:cubicBezTo>
                      <a:cubicBezTo>
                        <a:pt x="284" y="198"/>
                        <a:pt x="287" y="198"/>
                        <a:pt x="286" y="195"/>
                      </a:cubicBezTo>
                      <a:cubicBezTo>
                        <a:pt x="284" y="193"/>
                        <a:pt x="278" y="182"/>
                        <a:pt x="275" y="179"/>
                      </a:cubicBezTo>
                      <a:cubicBezTo>
                        <a:pt x="274" y="174"/>
                        <a:pt x="271" y="178"/>
                        <a:pt x="269" y="173"/>
                      </a:cubicBezTo>
                      <a:cubicBezTo>
                        <a:pt x="268" y="170"/>
                        <a:pt x="266" y="171"/>
                        <a:pt x="265" y="168"/>
                      </a:cubicBezTo>
                      <a:cubicBezTo>
                        <a:pt x="263" y="167"/>
                        <a:pt x="266" y="168"/>
                        <a:pt x="263" y="165"/>
                      </a:cubicBezTo>
                      <a:cubicBezTo>
                        <a:pt x="262" y="162"/>
                        <a:pt x="262" y="162"/>
                        <a:pt x="255" y="165"/>
                      </a:cubicBezTo>
                      <a:cubicBezTo>
                        <a:pt x="252" y="165"/>
                        <a:pt x="257" y="167"/>
                        <a:pt x="254" y="167"/>
                      </a:cubicBezTo>
                      <a:cubicBezTo>
                        <a:pt x="251" y="168"/>
                        <a:pt x="255" y="170"/>
                        <a:pt x="251" y="171"/>
                      </a:cubicBezTo>
                      <a:cubicBezTo>
                        <a:pt x="246" y="171"/>
                        <a:pt x="246" y="174"/>
                        <a:pt x="245" y="173"/>
                      </a:cubicBezTo>
                      <a:cubicBezTo>
                        <a:pt x="243" y="173"/>
                        <a:pt x="246" y="171"/>
                        <a:pt x="240" y="167"/>
                      </a:cubicBezTo>
                      <a:cubicBezTo>
                        <a:pt x="233" y="164"/>
                        <a:pt x="237" y="162"/>
                        <a:pt x="233" y="160"/>
                      </a:cubicBezTo>
                      <a:cubicBezTo>
                        <a:pt x="230" y="159"/>
                        <a:pt x="231" y="159"/>
                        <a:pt x="233" y="157"/>
                      </a:cubicBezTo>
                      <a:cubicBezTo>
                        <a:pt x="233" y="154"/>
                        <a:pt x="228" y="156"/>
                        <a:pt x="227" y="157"/>
                      </a:cubicBezTo>
                      <a:cubicBezTo>
                        <a:pt x="225" y="157"/>
                        <a:pt x="225" y="157"/>
                        <a:pt x="222" y="156"/>
                      </a:cubicBezTo>
                      <a:cubicBezTo>
                        <a:pt x="220" y="154"/>
                        <a:pt x="223" y="159"/>
                        <a:pt x="217" y="156"/>
                      </a:cubicBezTo>
                      <a:cubicBezTo>
                        <a:pt x="217" y="28"/>
                        <a:pt x="217" y="28"/>
                        <a:pt x="217" y="28"/>
                      </a:cubicBezTo>
                      <a:cubicBezTo>
                        <a:pt x="208" y="28"/>
                        <a:pt x="208" y="22"/>
                        <a:pt x="199" y="22"/>
                      </a:cubicBezTo>
                      <a:close/>
                      <a:moveTo>
                        <a:pt x="734" y="349"/>
                      </a:moveTo>
                      <a:cubicBezTo>
                        <a:pt x="734" y="350"/>
                        <a:pt x="732" y="352"/>
                        <a:pt x="730" y="352"/>
                      </a:cubicBezTo>
                      <a:cubicBezTo>
                        <a:pt x="729" y="352"/>
                        <a:pt x="729" y="353"/>
                        <a:pt x="730" y="355"/>
                      </a:cubicBezTo>
                      <a:cubicBezTo>
                        <a:pt x="732" y="355"/>
                        <a:pt x="730" y="355"/>
                        <a:pt x="730" y="358"/>
                      </a:cubicBezTo>
                      <a:cubicBezTo>
                        <a:pt x="730" y="360"/>
                        <a:pt x="729" y="360"/>
                        <a:pt x="727" y="361"/>
                      </a:cubicBezTo>
                      <a:cubicBezTo>
                        <a:pt x="726" y="363"/>
                        <a:pt x="721" y="363"/>
                        <a:pt x="718" y="363"/>
                      </a:cubicBezTo>
                      <a:cubicBezTo>
                        <a:pt x="717" y="361"/>
                        <a:pt x="711" y="361"/>
                        <a:pt x="711" y="363"/>
                      </a:cubicBezTo>
                      <a:cubicBezTo>
                        <a:pt x="709" y="363"/>
                        <a:pt x="706" y="364"/>
                        <a:pt x="706" y="364"/>
                      </a:cubicBezTo>
                      <a:cubicBezTo>
                        <a:pt x="709" y="366"/>
                        <a:pt x="709" y="366"/>
                        <a:pt x="709" y="366"/>
                      </a:cubicBezTo>
                      <a:cubicBezTo>
                        <a:pt x="711" y="366"/>
                        <a:pt x="709" y="369"/>
                        <a:pt x="709" y="369"/>
                      </a:cubicBezTo>
                      <a:cubicBezTo>
                        <a:pt x="708" y="370"/>
                        <a:pt x="703" y="375"/>
                        <a:pt x="700" y="375"/>
                      </a:cubicBezTo>
                      <a:cubicBezTo>
                        <a:pt x="699" y="375"/>
                        <a:pt x="695" y="378"/>
                        <a:pt x="689" y="381"/>
                      </a:cubicBezTo>
                      <a:cubicBezTo>
                        <a:pt x="683" y="384"/>
                        <a:pt x="677" y="384"/>
                        <a:pt x="677" y="383"/>
                      </a:cubicBezTo>
                      <a:cubicBezTo>
                        <a:pt x="676" y="383"/>
                        <a:pt x="679" y="383"/>
                        <a:pt x="679" y="381"/>
                      </a:cubicBezTo>
                      <a:cubicBezTo>
                        <a:pt x="677" y="381"/>
                        <a:pt x="673" y="381"/>
                        <a:pt x="673" y="380"/>
                      </a:cubicBezTo>
                      <a:cubicBezTo>
                        <a:pt x="673" y="378"/>
                        <a:pt x="674" y="378"/>
                        <a:pt x="674" y="375"/>
                      </a:cubicBezTo>
                      <a:cubicBezTo>
                        <a:pt x="676" y="372"/>
                        <a:pt x="677" y="374"/>
                        <a:pt x="677" y="370"/>
                      </a:cubicBezTo>
                      <a:cubicBezTo>
                        <a:pt x="679" y="369"/>
                        <a:pt x="679" y="369"/>
                        <a:pt x="680" y="370"/>
                      </a:cubicBezTo>
                      <a:cubicBezTo>
                        <a:pt x="680" y="369"/>
                        <a:pt x="680" y="369"/>
                        <a:pt x="680" y="369"/>
                      </a:cubicBezTo>
                      <a:cubicBezTo>
                        <a:pt x="680" y="367"/>
                        <a:pt x="682" y="367"/>
                        <a:pt x="682" y="366"/>
                      </a:cubicBezTo>
                      <a:cubicBezTo>
                        <a:pt x="680" y="363"/>
                        <a:pt x="680" y="353"/>
                        <a:pt x="676" y="355"/>
                      </a:cubicBezTo>
                      <a:cubicBezTo>
                        <a:pt x="673" y="355"/>
                        <a:pt x="673" y="358"/>
                        <a:pt x="671" y="360"/>
                      </a:cubicBezTo>
                      <a:cubicBezTo>
                        <a:pt x="670" y="360"/>
                        <a:pt x="668" y="355"/>
                        <a:pt x="671" y="355"/>
                      </a:cubicBezTo>
                      <a:cubicBezTo>
                        <a:pt x="673" y="353"/>
                        <a:pt x="674" y="352"/>
                        <a:pt x="674" y="349"/>
                      </a:cubicBezTo>
                      <a:cubicBezTo>
                        <a:pt x="674" y="344"/>
                        <a:pt x="671" y="342"/>
                        <a:pt x="674" y="342"/>
                      </a:cubicBezTo>
                      <a:cubicBezTo>
                        <a:pt x="676" y="342"/>
                        <a:pt x="673" y="339"/>
                        <a:pt x="670" y="338"/>
                      </a:cubicBezTo>
                      <a:cubicBezTo>
                        <a:pt x="667" y="338"/>
                        <a:pt x="668" y="336"/>
                        <a:pt x="667" y="336"/>
                      </a:cubicBezTo>
                      <a:cubicBezTo>
                        <a:pt x="663" y="336"/>
                        <a:pt x="663" y="333"/>
                        <a:pt x="660" y="335"/>
                      </a:cubicBezTo>
                      <a:cubicBezTo>
                        <a:pt x="657" y="338"/>
                        <a:pt x="663" y="338"/>
                        <a:pt x="659" y="339"/>
                      </a:cubicBezTo>
                      <a:cubicBezTo>
                        <a:pt x="656" y="339"/>
                        <a:pt x="657" y="345"/>
                        <a:pt x="656" y="345"/>
                      </a:cubicBezTo>
                      <a:cubicBezTo>
                        <a:pt x="654" y="345"/>
                        <a:pt x="657" y="338"/>
                        <a:pt x="653" y="344"/>
                      </a:cubicBezTo>
                      <a:cubicBezTo>
                        <a:pt x="651" y="347"/>
                        <a:pt x="650" y="344"/>
                        <a:pt x="651" y="349"/>
                      </a:cubicBezTo>
                      <a:cubicBezTo>
                        <a:pt x="651" y="352"/>
                        <a:pt x="648" y="353"/>
                        <a:pt x="650" y="355"/>
                      </a:cubicBezTo>
                      <a:cubicBezTo>
                        <a:pt x="650" y="358"/>
                        <a:pt x="648" y="356"/>
                        <a:pt x="650" y="361"/>
                      </a:cubicBezTo>
                      <a:cubicBezTo>
                        <a:pt x="651" y="367"/>
                        <a:pt x="651" y="372"/>
                        <a:pt x="648" y="377"/>
                      </a:cubicBezTo>
                      <a:cubicBezTo>
                        <a:pt x="645" y="381"/>
                        <a:pt x="642" y="383"/>
                        <a:pt x="639" y="378"/>
                      </a:cubicBezTo>
                      <a:cubicBezTo>
                        <a:pt x="636" y="374"/>
                        <a:pt x="639" y="370"/>
                        <a:pt x="638" y="366"/>
                      </a:cubicBezTo>
                      <a:cubicBezTo>
                        <a:pt x="638" y="361"/>
                        <a:pt x="639" y="363"/>
                        <a:pt x="639" y="356"/>
                      </a:cubicBezTo>
                      <a:cubicBezTo>
                        <a:pt x="639" y="352"/>
                        <a:pt x="642" y="355"/>
                        <a:pt x="641" y="352"/>
                      </a:cubicBezTo>
                      <a:cubicBezTo>
                        <a:pt x="639" y="350"/>
                        <a:pt x="644" y="345"/>
                        <a:pt x="641" y="345"/>
                      </a:cubicBezTo>
                      <a:cubicBezTo>
                        <a:pt x="639" y="344"/>
                        <a:pt x="641" y="345"/>
                        <a:pt x="638" y="349"/>
                      </a:cubicBezTo>
                      <a:cubicBezTo>
                        <a:pt x="636" y="350"/>
                        <a:pt x="638" y="344"/>
                        <a:pt x="639" y="344"/>
                      </a:cubicBezTo>
                      <a:cubicBezTo>
                        <a:pt x="641" y="342"/>
                        <a:pt x="639" y="342"/>
                        <a:pt x="641" y="341"/>
                      </a:cubicBezTo>
                      <a:cubicBezTo>
                        <a:pt x="642" y="338"/>
                        <a:pt x="645" y="331"/>
                        <a:pt x="645" y="333"/>
                      </a:cubicBezTo>
                      <a:cubicBezTo>
                        <a:pt x="645" y="336"/>
                        <a:pt x="648" y="331"/>
                        <a:pt x="648" y="335"/>
                      </a:cubicBezTo>
                      <a:cubicBezTo>
                        <a:pt x="647" y="338"/>
                        <a:pt x="650" y="331"/>
                        <a:pt x="651" y="331"/>
                      </a:cubicBezTo>
                      <a:cubicBezTo>
                        <a:pt x="657" y="333"/>
                        <a:pt x="654" y="328"/>
                        <a:pt x="660" y="331"/>
                      </a:cubicBezTo>
                      <a:cubicBezTo>
                        <a:pt x="665" y="335"/>
                        <a:pt x="662" y="330"/>
                        <a:pt x="663" y="331"/>
                      </a:cubicBezTo>
                      <a:cubicBezTo>
                        <a:pt x="667" y="331"/>
                        <a:pt x="670" y="333"/>
                        <a:pt x="670" y="330"/>
                      </a:cubicBezTo>
                      <a:cubicBezTo>
                        <a:pt x="668" y="328"/>
                        <a:pt x="667" y="330"/>
                        <a:pt x="667" y="327"/>
                      </a:cubicBezTo>
                      <a:cubicBezTo>
                        <a:pt x="667" y="325"/>
                        <a:pt x="665" y="327"/>
                        <a:pt x="662" y="325"/>
                      </a:cubicBezTo>
                      <a:cubicBezTo>
                        <a:pt x="659" y="325"/>
                        <a:pt x="662" y="322"/>
                        <a:pt x="660" y="322"/>
                      </a:cubicBezTo>
                      <a:cubicBezTo>
                        <a:pt x="657" y="324"/>
                        <a:pt x="651" y="324"/>
                        <a:pt x="650" y="325"/>
                      </a:cubicBezTo>
                      <a:cubicBezTo>
                        <a:pt x="647" y="327"/>
                        <a:pt x="647" y="325"/>
                        <a:pt x="644" y="325"/>
                      </a:cubicBezTo>
                      <a:cubicBezTo>
                        <a:pt x="641" y="325"/>
                        <a:pt x="641" y="322"/>
                        <a:pt x="638" y="321"/>
                      </a:cubicBezTo>
                      <a:cubicBezTo>
                        <a:pt x="635" y="319"/>
                        <a:pt x="633" y="324"/>
                        <a:pt x="633" y="321"/>
                      </a:cubicBezTo>
                      <a:cubicBezTo>
                        <a:pt x="633" y="317"/>
                        <a:pt x="632" y="317"/>
                        <a:pt x="628" y="321"/>
                      </a:cubicBezTo>
                      <a:cubicBezTo>
                        <a:pt x="625" y="324"/>
                        <a:pt x="625" y="321"/>
                        <a:pt x="621" y="324"/>
                      </a:cubicBezTo>
                      <a:cubicBezTo>
                        <a:pt x="618" y="327"/>
                        <a:pt x="618" y="324"/>
                        <a:pt x="615" y="325"/>
                      </a:cubicBezTo>
                      <a:cubicBezTo>
                        <a:pt x="612" y="325"/>
                        <a:pt x="616" y="321"/>
                        <a:pt x="615" y="321"/>
                      </a:cubicBezTo>
                      <a:cubicBezTo>
                        <a:pt x="612" y="321"/>
                        <a:pt x="609" y="324"/>
                        <a:pt x="606" y="324"/>
                      </a:cubicBezTo>
                      <a:cubicBezTo>
                        <a:pt x="603" y="322"/>
                        <a:pt x="607" y="321"/>
                        <a:pt x="610" y="316"/>
                      </a:cubicBezTo>
                      <a:cubicBezTo>
                        <a:pt x="615" y="311"/>
                        <a:pt x="616" y="311"/>
                        <a:pt x="624" y="308"/>
                      </a:cubicBezTo>
                      <a:cubicBezTo>
                        <a:pt x="619" y="308"/>
                        <a:pt x="622" y="307"/>
                        <a:pt x="618" y="307"/>
                      </a:cubicBezTo>
                      <a:cubicBezTo>
                        <a:pt x="613" y="308"/>
                        <a:pt x="616" y="305"/>
                        <a:pt x="610" y="307"/>
                      </a:cubicBezTo>
                      <a:cubicBezTo>
                        <a:pt x="607" y="310"/>
                        <a:pt x="606" y="304"/>
                        <a:pt x="603" y="305"/>
                      </a:cubicBezTo>
                      <a:cubicBezTo>
                        <a:pt x="601" y="307"/>
                        <a:pt x="604" y="304"/>
                        <a:pt x="598" y="302"/>
                      </a:cubicBezTo>
                      <a:cubicBezTo>
                        <a:pt x="592" y="299"/>
                        <a:pt x="592" y="304"/>
                        <a:pt x="590" y="302"/>
                      </a:cubicBezTo>
                      <a:cubicBezTo>
                        <a:pt x="589" y="299"/>
                        <a:pt x="584" y="302"/>
                        <a:pt x="584" y="297"/>
                      </a:cubicBezTo>
                      <a:cubicBezTo>
                        <a:pt x="583" y="294"/>
                        <a:pt x="583" y="293"/>
                        <a:pt x="581" y="293"/>
                      </a:cubicBezTo>
                      <a:cubicBezTo>
                        <a:pt x="580" y="291"/>
                        <a:pt x="581" y="297"/>
                        <a:pt x="580" y="297"/>
                      </a:cubicBezTo>
                      <a:cubicBezTo>
                        <a:pt x="360" y="297"/>
                        <a:pt x="360" y="297"/>
                        <a:pt x="360" y="297"/>
                      </a:cubicBezTo>
                      <a:cubicBezTo>
                        <a:pt x="360" y="300"/>
                        <a:pt x="364" y="299"/>
                        <a:pt x="364" y="302"/>
                      </a:cubicBezTo>
                      <a:cubicBezTo>
                        <a:pt x="364" y="304"/>
                        <a:pt x="360" y="302"/>
                        <a:pt x="362" y="305"/>
                      </a:cubicBezTo>
                      <a:cubicBezTo>
                        <a:pt x="365" y="308"/>
                        <a:pt x="365" y="308"/>
                        <a:pt x="365" y="314"/>
                      </a:cubicBezTo>
                      <a:cubicBezTo>
                        <a:pt x="364" y="321"/>
                        <a:pt x="364" y="313"/>
                        <a:pt x="362" y="308"/>
                      </a:cubicBezTo>
                      <a:cubicBezTo>
                        <a:pt x="360" y="305"/>
                        <a:pt x="353" y="307"/>
                        <a:pt x="348" y="305"/>
                      </a:cubicBezTo>
                      <a:cubicBezTo>
                        <a:pt x="345" y="302"/>
                        <a:pt x="345" y="307"/>
                        <a:pt x="348" y="310"/>
                      </a:cubicBezTo>
                      <a:cubicBezTo>
                        <a:pt x="350" y="314"/>
                        <a:pt x="351" y="325"/>
                        <a:pt x="351" y="333"/>
                      </a:cubicBezTo>
                      <a:cubicBezTo>
                        <a:pt x="351" y="341"/>
                        <a:pt x="351" y="356"/>
                        <a:pt x="348" y="364"/>
                      </a:cubicBezTo>
                      <a:cubicBezTo>
                        <a:pt x="345" y="370"/>
                        <a:pt x="353" y="381"/>
                        <a:pt x="350" y="389"/>
                      </a:cubicBezTo>
                      <a:cubicBezTo>
                        <a:pt x="347" y="398"/>
                        <a:pt x="353" y="397"/>
                        <a:pt x="353" y="406"/>
                      </a:cubicBezTo>
                      <a:cubicBezTo>
                        <a:pt x="354" y="415"/>
                        <a:pt x="359" y="414"/>
                        <a:pt x="359" y="419"/>
                      </a:cubicBezTo>
                      <a:cubicBezTo>
                        <a:pt x="360" y="423"/>
                        <a:pt x="364" y="420"/>
                        <a:pt x="364" y="426"/>
                      </a:cubicBezTo>
                      <a:cubicBezTo>
                        <a:pt x="365" y="434"/>
                        <a:pt x="370" y="431"/>
                        <a:pt x="368" y="436"/>
                      </a:cubicBezTo>
                      <a:cubicBezTo>
                        <a:pt x="367" y="439"/>
                        <a:pt x="370" y="440"/>
                        <a:pt x="374" y="448"/>
                      </a:cubicBezTo>
                      <a:cubicBezTo>
                        <a:pt x="380" y="454"/>
                        <a:pt x="377" y="458"/>
                        <a:pt x="379" y="459"/>
                      </a:cubicBezTo>
                      <a:cubicBezTo>
                        <a:pt x="382" y="461"/>
                        <a:pt x="386" y="459"/>
                        <a:pt x="392" y="465"/>
                      </a:cubicBezTo>
                      <a:cubicBezTo>
                        <a:pt x="397" y="470"/>
                        <a:pt x="397" y="465"/>
                        <a:pt x="402" y="470"/>
                      </a:cubicBezTo>
                      <a:cubicBezTo>
                        <a:pt x="406" y="475"/>
                        <a:pt x="405" y="476"/>
                        <a:pt x="406" y="481"/>
                      </a:cubicBezTo>
                      <a:cubicBezTo>
                        <a:pt x="411" y="479"/>
                        <a:pt x="421" y="479"/>
                        <a:pt x="424" y="478"/>
                      </a:cubicBezTo>
                      <a:cubicBezTo>
                        <a:pt x="424" y="481"/>
                        <a:pt x="424" y="481"/>
                        <a:pt x="424" y="481"/>
                      </a:cubicBezTo>
                      <a:cubicBezTo>
                        <a:pt x="429" y="482"/>
                        <a:pt x="452" y="492"/>
                        <a:pt x="455" y="493"/>
                      </a:cubicBezTo>
                      <a:cubicBezTo>
                        <a:pt x="478" y="493"/>
                        <a:pt x="478" y="493"/>
                        <a:pt x="478" y="493"/>
                      </a:cubicBezTo>
                      <a:cubicBezTo>
                        <a:pt x="478" y="489"/>
                        <a:pt x="478" y="489"/>
                        <a:pt x="478" y="489"/>
                      </a:cubicBezTo>
                      <a:cubicBezTo>
                        <a:pt x="490" y="489"/>
                        <a:pt x="490" y="489"/>
                        <a:pt x="490" y="489"/>
                      </a:cubicBezTo>
                      <a:cubicBezTo>
                        <a:pt x="490" y="489"/>
                        <a:pt x="499" y="498"/>
                        <a:pt x="502" y="501"/>
                      </a:cubicBezTo>
                      <a:cubicBezTo>
                        <a:pt x="507" y="504"/>
                        <a:pt x="505" y="512"/>
                        <a:pt x="513" y="517"/>
                      </a:cubicBezTo>
                      <a:cubicBezTo>
                        <a:pt x="522" y="520"/>
                        <a:pt x="516" y="506"/>
                        <a:pt x="526" y="507"/>
                      </a:cubicBezTo>
                      <a:cubicBezTo>
                        <a:pt x="536" y="509"/>
                        <a:pt x="537" y="521"/>
                        <a:pt x="543" y="529"/>
                      </a:cubicBezTo>
                      <a:cubicBezTo>
                        <a:pt x="549" y="537"/>
                        <a:pt x="545" y="546"/>
                        <a:pt x="558" y="548"/>
                      </a:cubicBezTo>
                      <a:cubicBezTo>
                        <a:pt x="560" y="548"/>
                        <a:pt x="563" y="551"/>
                        <a:pt x="563" y="549"/>
                      </a:cubicBezTo>
                      <a:cubicBezTo>
                        <a:pt x="563" y="549"/>
                        <a:pt x="563" y="549"/>
                        <a:pt x="565" y="549"/>
                      </a:cubicBezTo>
                      <a:cubicBezTo>
                        <a:pt x="565" y="545"/>
                        <a:pt x="561" y="538"/>
                        <a:pt x="563" y="535"/>
                      </a:cubicBezTo>
                      <a:cubicBezTo>
                        <a:pt x="563" y="532"/>
                        <a:pt x="565" y="531"/>
                        <a:pt x="566" y="529"/>
                      </a:cubicBezTo>
                      <a:cubicBezTo>
                        <a:pt x="568" y="526"/>
                        <a:pt x="572" y="524"/>
                        <a:pt x="571" y="523"/>
                      </a:cubicBezTo>
                      <a:cubicBezTo>
                        <a:pt x="569" y="523"/>
                        <a:pt x="568" y="521"/>
                        <a:pt x="569" y="521"/>
                      </a:cubicBezTo>
                      <a:cubicBezTo>
                        <a:pt x="571" y="523"/>
                        <a:pt x="571" y="520"/>
                        <a:pt x="572" y="521"/>
                      </a:cubicBezTo>
                      <a:cubicBezTo>
                        <a:pt x="574" y="523"/>
                        <a:pt x="578" y="520"/>
                        <a:pt x="580" y="517"/>
                      </a:cubicBezTo>
                      <a:cubicBezTo>
                        <a:pt x="583" y="515"/>
                        <a:pt x="583" y="515"/>
                        <a:pt x="586" y="512"/>
                      </a:cubicBezTo>
                      <a:cubicBezTo>
                        <a:pt x="589" y="510"/>
                        <a:pt x="589" y="510"/>
                        <a:pt x="593" y="509"/>
                      </a:cubicBezTo>
                      <a:cubicBezTo>
                        <a:pt x="600" y="509"/>
                        <a:pt x="600" y="512"/>
                        <a:pt x="603" y="512"/>
                      </a:cubicBezTo>
                      <a:cubicBezTo>
                        <a:pt x="606" y="510"/>
                        <a:pt x="606" y="513"/>
                        <a:pt x="607" y="512"/>
                      </a:cubicBezTo>
                      <a:cubicBezTo>
                        <a:pt x="609" y="510"/>
                        <a:pt x="603" y="510"/>
                        <a:pt x="606" y="509"/>
                      </a:cubicBezTo>
                      <a:cubicBezTo>
                        <a:pt x="607" y="509"/>
                        <a:pt x="609" y="510"/>
                        <a:pt x="609" y="512"/>
                      </a:cubicBezTo>
                      <a:cubicBezTo>
                        <a:pt x="610" y="513"/>
                        <a:pt x="613" y="512"/>
                        <a:pt x="612" y="513"/>
                      </a:cubicBezTo>
                      <a:cubicBezTo>
                        <a:pt x="610" y="515"/>
                        <a:pt x="616" y="517"/>
                        <a:pt x="616" y="517"/>
                      </a:cubicBezTo>
                      <a:cubicBezTo>
                        <a:pt x="616" y="515"/>
                        <a:pt x="618" y="513"/>
                        <a:pt x="619" y="517"/>
                      </a:cubicBezTo>
                      <a:cubicBezTo>
                        <a:pt x="619" y="518"/>
                        <a:pt x="622" y="515"/>
                        <a:pt x="621" y="513"/>
                      </a:cubicBezTo>
                      <a:cubicBezTo>
                        <a:pt x="619" y="512"/>
                        <a:pt x="622" y="512"/>
                        <a:pt x="624" y="515"/>
                      </a:cubicBezTo>
                      <a:cubicBezTo>
                        <a:pt x="627" y="517"/>
                        <a:pt x="625" y="520"/>
                        <a:pt x="627" y="517"/>
                      </a:cubicBezTo>
                      <a:cubicBezTo>
                        <a:pt x="630" y="515"/>
                        <a:pt x="628" y="515"/>
                        <a:pt x="625" y="512"/>
                      </a:cubicBezTo>
                      <a:cubicBezTo>
                        <a:pt x="622" y="510"/>
                        <a:pt x="628" y="510"/>
                        <a:pt x="627" y="507"/>
                      </a:cubicBezTo>
                      <a:cubicBezTo>
                        <a:pt x="625" y="506"/>
                        <a:pt x="625" y="509"/>
                        <a:pt x="624" y="509"/>
                      </a:cubicBezTo>
                      <a:cubicBezTo>
                        <a:pt x="622" y="507"/>
                        <a:pt x="625" y="507"/>
                        <a:pt x="622" y="506"/>
                      </a:cubicBezTo>
                      <a:cubicBezTo>
                        <a:pt x="621" y="506"/>
                        <a:pt x="622" y="507"/>
                        <a:pt x="619" y="507"/>
                      </a:cubicBezTo>
                      <a:cubicBezTo>
                        <a:pt x="616" y="506"/>
                        <a:pt x="619" y="501"/>
                        <a:pt x="622" y="504"/>
                      </a:cubicBezTo>
                      <a:cubicBezTo>
                        <a:pt x="625" y="506"/>
                        <a:pt x="625" y="506"/>
                        <a:pt x="628" y="504"/>
                      </a:cubicBezTo>
                      <a:cubicBezTo>
                        <a:pt x="630" y="501"/>
                        <a:pt x="636" y="504"/>
                        <a:pt x="636" y="503"/>
                      </a:cubicBezTo>
                      <a:cubicBezTo>
                        <a:pt x="638" y="501"/>
                        <a:pt x="636" y="498"/>
                        <a:pt x="639" y="503"/>
                      </a:cubicBezTo>
                      <a:cubicBezTo>
                        <a:pt x="639" y="504"/>
                        <a:pt x="635" y="506"/>
                        <a:pt x="639" y="504"/>
                      </a:cubicBezTo>
                      <a:cubicBezTo>
                        <a:pt x="644" y="504"/>
                        <a:pt x="648" y="503"/>
                        <a:pt x="651" y="504"/>
                      </a:cubicBezTo>
                      <a:cubicBezTo>
                        <a:pt x="654" y="504"/>
                        <a:pt x="656" y="504"/>
                        <a:pt x="656" y="506"/>
                      </a:cubicBezTo>
                      <a:cubicBezTo>
                        <a:pt x="656" y="507"/>
                        <a:pt x="657" y="506"/>
                        <a:pt x="657" y="509"/>
                      </a:cubicBezTo>
                      <a:cubicBezTo>
                        <a:pt x="657" y="512"/>
                        <a:pt x="663" y="509"/>
                        <a:pt x="665" y="509"/>
                      </a:cubicBezTo>
                      <a:cubicBezTo>
                        <a:pt x="667" y="509"/>
                        <a:pt x="665" y="506"/>
                        <a:pt x="668" y="506"/>
                      </a:cubicBezTo>
                      <a:cubicBezTo>
                        <a:pt x="671" y="506"/>
                        <a:pt x="676" y="515"/>
                        <a:pt x="677" y="515"/>
                      </a:cubicBezTo>
                      <a:cubicBezTo>
                        <a:pt x="679" y="515"/>
                        <a:pt x="680" y="521"/>
                        <a:pt x="679" y="524"/>
                      </a:cubicBezTo>
                      <a:cubicBezTo>
                        <a:pt x="677" y="529"/>
                        <a:pt x="679" y="532"/>
                        <a:pt x="680" y="531"/>
                      </a:cubicBezTo>
                      <a:cubicBezTo>
                        <a:pt x="680" y="529"/>
                        <a:pt x="683" y="529"/>
                        <a:pt x="680" y="532"/>
                      </a:cubicBezTo>
                      <a:cubicBezTo>
                        <a:pt x="679" y="534"/>
                        <a:pt x="680" y="538"/>
                        <a:pt x="682" y="540"/>
                      </a:cubicBezTo>
                      <a:cubicBezTo>
                        <a:pt x="685" y="541"/>
                        <a:pt x="683" y="538"/>
                        <a:pt x="685" y="541"/>
                      </a:cubicBezTo>
                      <a:cubicBezTo>
                        <a:pt x="685" y="545"/>
                        <a:pt x="686" y="543"/>
                        <a:pt x="686" y="546"/>
                      </a:cubicBezTo>
                      <a:cubicBezTo>
                        <a:pt x="688" y="551"/>
                        <a:pt x="689" y="548"/>
                        <a:pt x="691" y="552"/>
                      </a:cubicBezTo>
                      <a:cubicBezTo>
                        <a:pt x="691" y="557"/>
                        <a:pt x="692" y="554"/>
                        <a:pt x="692" y="555"/>
                      </a:cubicBezTo>
                      <a:cubicBezTo>
                        <a:pt x="691" y="557"/>
                        <a:pt x="692" y="559"/>
                        <a:pt x="694" y="557"/>
                      </a:cubicBezTo>
                      <a:cubicBezTo>
                        <a:pt x="697" y="555"/>
                        <a:pt x="695" y="560"/>
                        <a:pt x="697" y="557"/>
                      </a:cubicBezTo>
                      <a:cubicBezTo>
                        <a:pt x="700" y="554"/>
                        <a:pt x="697" y="554"/>
                        <a:pt x="699" y="552"/>
                      </a:cubicBezTo>
                      <a:cubicBezTo>
                        <a:pt x="700" y="549"/>
                        <a:pt x="700" y="546"/>
                        <a:pt x="700" y="543"/>
                      </a:cubicBezTo>
                      <a:cubicBezTo>
                        <a:pt x="702" y="538"/>
                        <a:pt x="695" y="529"/>
                        <a:pt x="697" y="524"/>
                      </a:cubicBezTo>
                      <a:cubicBezTo>
                        <a:pt x="697" y="521"/>
                        <a:pt x="691" y="517"/>
                        <a:pt x="689" y="504"/>
                      </a:cubicBezTo>
                      <a:cubicBezTo>
                        <a:pt x="688" y="492"/>
                        <a:pt x="694" y="485"/>
                        <a:pt x="695" y="482"/>
                      </a:cubicBezTo>
                      <a:cubicBezTo>
                        <a:pt x="699" y="481"/>
                        <a:pt x="695" y="481"/>
                        <a:pt x="699" y="481"/>
                      </a:cubicBezTo>
                      <a:cubicBezTo>
                        <a:pt x="702" y="481"/>
                        <a:pt x="703" y="476"/>
                        <a:pt x="705" y="476"/>
                      </a:cubicBezTo>
                      <a:cubicBezTo>
                        <a:pt x="708" y="475"/>
                        <a:pt x="706" y="470"/>
                        <a:pt x="711" y="467"/>
                      </a:cubicBezTo>
                      <a:cubicBezTo>
                        <a:pt x="715" y="464"/>
                        <a:pt x="717" y="467"/>
                        <a:pt x="718" y="464"/>
                      </a:cubicBezTo>
                      <a:cubicBezTo>
                        <a:pt x="718" y="461"/>
                        <a:pt x="723" y="458"/>
                        <a:pt x="726" y="458"/>
                      </a:cubicBezTo>
                      <a:cubicBezTo>
                        <a:pt x="730" y="456"/>
                        <a:pt x="730" y="454"/>
                        <a:pt x="730" y="453"/>
                      </a:cubicBezTo>
                      <a:cubicBezTo>
                        <a:pt x="729" y="453"/>
                        <a:pt x="727" y="456"/>
                        <a:pt x="726" y="454"/>
                      </a:cubicBezTo>
                      <a:cubicBezTo>
                        <a:pt x="724" y="453"/>
                        <a:pt x="726" y="454"/>
                        <a:pt x="727" y="453"/>
                      </a:cubicBezTo>
                      <a:cubicBezTo>
                        <a:pt x="729" y="450"/>
                        <a:pt x="723" y="448"/>
                        <a:pt x="727" y="450"/>
                      </a:cubicBezTo>
                      <a:cubicBezTo>
                        <a:pt x="730" y="450"/>
                        <a:pt x="730" y="451"/>
                        <a:pt x="732" y="450"/>
                      </a:cubicBezTo>
                      <a:cubicBezTo>
                        <a:pt x="734" y="447"/>
                        <a:pt x="734" y="450"/>
                        <a:pt x="734" y="447"/>
                      </a:cubicBezTo>
                      <a:cubicBezTo>
                        <a:pt x="735" y="443"/>
                        <a:pt x="734" y="443"/>
                        <a:pt x="734" y="443"/>
                      </a:cubicBezTo>
                      <a:cubicBezTo>
                        <a:pt x="732" y="445"/>
                        <a:pt x="734" y="443"/>
                        <a:pt x="729" y="443"/>
                      </a:cubicBezTo>
                      <a:cubicBezTo>
                        <a:pt x="726" y="445"/>
                        <a:pt x="726" y="443"/>
                        <a:pt x="726" y="442"/>
                      </a:cubicBezTo>
                      <a:cubicBezTo>
                        <a:pt x="726" y="440"/>
                        <a:pt x="727" y="445"/>
                        <a:pt x="730" y="442"/>
                      </a:cubicBezTo>
                      <a:cubicBezTo>
                        <a:pt x="734" y="439"/>
                        <a:pt x="735" y="445"/>
                        <a:pt x="737" y="445"/>
                      </a:cubicBezTo>
                      <a:cubicBezTo>
                        <a:pt x="737" y="445"/>
                        <a:pt x="735" y="443"/>
                        <a:pt x="734" y="434"/>
                      </a:cubicBezTo>
                      <a:cubicBezTo>
                        <a:pt x="732" y="431"/>
                        <a:pt x="730" y="433"/>
                        <a:pt x="729" y="434"/>
                      </a:cubicBezTo>
                      <a:cubicBezTo>
                        <a:pt x="727" y="434"/>
                        <a:pt x="732" y="431"/>
                        <a:pt x="729" y="429"/>
                      </a:cubicBezTo>
                      <a:cubicBezTo>
                        <a:pt x="727" y="428"/>
                        <a:pt x="730" y="431"/>
                        <a:pt x="730" y="426"/>
                      </a:cubicBezTo>
                      <a:cubicBezTo>
                        <a:pt x="729" y="422"/>
                        <a:pt x="732" y="423"/>
                        <a:pt x="729" y="422"/>
                      </a:cubicBezTo>
                      <a:cubicBezTo>
                        <a:pt x="726" y="419"/>
                        <a:pt x="724" y="417"/>
                        <a:pt x="727" y="420"/>
                      </a:cubicBezTo>
                      <a:cubicBezTo>
                        <a:pt x="730" y="422"/>
                        <a:pt x="729" y="420"/>
                        <a:pt x="729" y="417"/>
                      </a:cubicBezTo>
                      <a:cubicBezTo>
                        <a:pt x="727" y="414"/>
                        <a:pt x="727" y="412"/>
                        <a:pt x="729" y="411"/>
                      </a:cubicBezTo>
                      <a:cubicBezTo>
                        <a:pt x="729" y="408"/>
                        <a:pt x="729" y="408"/>
                        <a:pt x="730" y="406"/>
                      </a:cubicBezTo>
                      <a:cubicBezTo>
                        <a:pt x="732" y="405"/>
                        <a:pt x="730" y="406"/>
                        <a:pt x="730" y="408"/>
                      </a:cubicBezTo>
                      <a:cubicBezTo>
                        <a:pt x="729" y="409"/>
                        <a:pt x="729" y="411"/>
                        <a:pt x="730" y="412"/>
                      </a:cubicBezTo>
                      <a:cubicBezTo>
                        <a:pt x="730" y="414"/>
                        <a:pt x="729" y="414"/>
                        <a:pt x="730" y="415"/>
                      </a:cubicBezTo>
                      <a:cubicBezTo>
                        <a:pt x="730" y="417"/>
                        <a:pt x="729" y="417"/>
                        <a:pt x="730" y="419"/>
                      </a:cubicBezTo>
                      <a:cubicBezTo>
                        <a:pt x="732" y="420"/>
                        <a:pt x="732" y="417"/>
                        <a:pt x="734" y="419"/>
                      </a:cubicBezTo>
                      <a:cubicBezTo>
                        <a:pt x="734" y="422"/>
                        <a:pt x="732" y="422"/>
                        <a:pt x="734" y="422"/>
                      </a:cubicBezTo>
                      <a:cubicBezTo>
                        <a:pt x="735" y="423"/>
                        <a:pt x="730" y="429"/>
                        <a:pt x="732" y="431"/>
                      </a:cubicBezTo>
                      <a:cubicBezTo>
                        <a:pt x="734" y="431"/>
                        <a:pt x="735" y="423"/>
                        <a:pt x="738" y="420"/>
                      </a:cubicBezTo>
                      <a:cubicBezTo>
                        <a:pt x="741" y="415"/>
                        <a:pt x="740" y="412"/>
                        <a:pt x="738" y="412"/>
                      </a:cubicBezTo>
                      <a:cubicBezTo>
                        <a:pt x="737" y="412"/>
                        <a:pt x="737" y="409"/>
                        <a:pt x="735" y="406"/>
                      </a:cubicBezTo>
                      <a:cubicBezTo>
                        <a:pt x="735" y="403"/>
                        <a:pt x="735" y="401"/>
                        <a:pt x="738" y="400"/>
                      </a:cubicBezTo>
                      <a:cubicBezTo>
                        <a:pt x="741" y="398"/>
                        <a:pt x="734" y="401"/>
                        <a:pt x="737" y="406"/>
                      </a:cubicBezTo>
                      <a:cubicBezTo>
                        <a:pt x="740" y="411"/>
                        <a:pt x="741" y="406"/>
                        <a:pt x="741" y="409"/>
                      </a:cubicBezTo>
                      <a:cubicBezTo>
                        <a:pt x="740" y="414"/>
                        <a:pt x="743" y="409"/>
                        <a:pt x="746" y="405"/>
                      </a:cubicBezTo>
                      <a:cubicBezTo>
                        <a:pt x="747" y="400"/>
                        <a:pt x="750" y="395"/>
                        <a:pt x="747" y="395"/>
                      </a:cubicBezTo>
                      <a:cubicBezTo>
                        <a:pt x="746" y="395"/>
                        <a:pt x="746" y="394"/>
                        <a:pt x="747" y="391"/>
                      </a:cubicBezTo>
                      <a:cubicBezTo>
                        <a:pt x="750" y="389"/>
                        <a:pt x="755" y="386"/>
                        <a:pt x="758" y="386"/>
                      </a:cubicBezTo>
                      <a:cubicBezTo>
                        <a:pt x="761" y="384"/>
                        <a:pt x="769" y="384"/>
                        <a:pt x="769" y="383"/>
                      </a:cubicBezTo>
                      <a:cubicBezTo>
                        <a:pt x="769" y="381"/>
                        <a:pt x="769" y="378"/>
                        <a:pt x="770" y="381"/>
                      </a:cubicBezTo>
                      <a:cubicBezTo>
                        <a:pt x="770" y="383"/>
                        <a:pt x="770" y="384"/>
                        <a:pt x="773" y="381"/>
                      </a:cubicBezTo>
                      <a:cubicBezTo>
                        <a:pt x="776" y="378"/>
                        <a:pt x="773" y="384"/>
                        <a:pt x="776" y="383"/>
                      </a:cubicBezTo>
                      <a:cubicBezTo>
                        <a:pt x="778" y="380"/>
                        <a:pt x="781" y="383"/>
                        <a:pt x="781" y="380"/>
                      </a:cubicBezTo>
                      <a:cubicBezTo>
                        <a:pt x="779" y="377"/>
                        <a:pt x="779" y="375"/>
                        <a:pt x="778" y="377"/>
                      </a:cubicBezTo>
                      <a:cubicBezTo>
                        <a:pt x="778" y="377"/>
                        <a:pt x="779" y="377"/>
                        <a:pt x="779" y="378"/>
                      </a:cubicBezTo>
                      <a:cubicBezTo>
                        <a:pt x="779" y="380"/>
                        <a:pt x="776" y="381"/>
                        <a:pt x="776" y="378"/>
                      </a:cubicBezTo>
                      <a:cubicBezTo>
                        <a:pt x="775" y="375"/>
                        <a:pt x="775" y="375"/>
                        <a:pt x="773" y="374"/>
                      </a:cubicBezTo>
                      <a:cubicBezTo>
                        <a:pt x="770" y="374"/>
                        <a:pt x="776" y="370"/>
                        <a:pt x="775" y="369"/>
                      </a:cubicBezTo>
                      <a:cubicBezTo>
                        <a:pt x="773" y="369"/>
                        <a:pt x="775" y="363"/>
                        <a:pt x="778" y="360"/>
                      </a:cubicBezTo>
                      <a:cubicBezTo>
                        <a:pt x="779" y="358"/>
                        <a:pt x="776" y="358"/>
                        <a:pt x="778" y="356"/>
                      </a:cubicBezTo>
                      <a:cubicBezTo>
                        <a:pt x="779" y="356"/>
                        <a:pt x="779" y="360"/>
                        <a:pt x="782" y="358"/>
                      </a:cubicBezTo>
                      <a:cubicBezTo>
                        <a:pt x="784" y="356"/>
                        <a:pt x="784" y="355"/>
                        <a:pt x="785" y="355"/>
                      </a:cubicBezTo>
                      <a:cubicBezTo>
                        <a:pt x="788" y="355"/>
                        <a:pt x="787" y="349"/>
                        <a:pt x="790" y="350"/>
                      </a:cubicBezTo>
                      <a:cubicBezTo>
                        <a:pt x="793" y="352"/>
                        <a:pt x="791" y="350"/>
                        <a:pt x="793" y="350"/>
                      </a:cubicBezTo>
                      <a:cubicBezTo>
                        <a:pt x="794" y="349"/>
                        <a:pt x="794" y="352"/>
                        <a:pt x="796" y="349"/>
                      </a:cubicBezTo>
                      <a:cubicBezTo>
                        <a:pt x="799" y="347"/>
                        <a:pt x="801" y="349"/>
                        <a:pt x="802" y="347"/>
                      </a:cubicBezTo>
                      <a:cubicBezTo>
                        <a:pt x="804" y="344"/>
                        <a:pt x="804" y="345"/>
                        <a:pt x="802" y="344"/>
                      </a:cubicBezTo>
                      <a:cubicBezTo>
                        <a:pt x="802" y="342"/>
                        <a:pt x="802" y="341"/>
                        <a:pt x="801" y="341"/>
                      </a:cubicBezTo>
                      <a:cubicBezTo>
                        <a:pt x="799" y="341"/>
                        <a:pt x="799" y="338"/>
                        <a:pt x="799" y="336"/>
                      </a:cubicBezTo>
                      <a:cubicBezTo>
                        <a:pt x="799" y="336"/>
                        <a:pt x="799" y="336"/>
                        <a:pt x="798" y="335"/>
                      </a:cubicBezTo>
                      <a:cubicBezTo>
                        <a:pt x="796" y="335"/>
                        <a:pt x="798" y="335"/>
                        <a:pt x="798" y="333"/>
                      </a:cubicBezTo>
                      <a:cubicBezTo>
                        <a:pt x="798" y="331"/>
                        <a:pt x="798" y="324"/>
                        <a:pt x="798" y="322"/>
                      </a:cubicBezTo>
                      <a:cubicBezTo>
                        <a:pt x="798" y="319"/>
                        <a:pt x="798" y="319"/>
                        <a:pt x="794" y="317"/>
                      </a:cubicBezTo>
                      <a:cubicBezTo>
                        <a:pt x="793" y="314"/>
                        <a:pt x="791" y="316"/>
                        <a:pt x="790" y="317"/>
                      </a:cubicBezTo>
                      <a:cubicBezTo>
                        <a:pt x="788" y="317"/>
                        <a:pt x="787" y="317"/>
                        <a:pt x="787" y="316"/>
                      </a:cubicBezTo>
                      <a:cubicBezTo>
                        <a:pt x="787" y="314"/>
                        <a:pt x="785" y="314"/>
                        <a:pt x="785" y="314"/>
                      </a:cubicBezTo>
                      <a:cubicBezTo>
                        <a:pt x="785" y="314"/>
                        <a:pt x="782" y="319"/>
                        <a:pt x="781" y="322"/>
                      </a:cubicBezTo>
                      <a:cubicBezTo>
                        <a:pt x="778" y="325"/>
                        <a:pt x="781" y="325"/>
                        <a:pt x="779" y="327"/>
                      </a:cubicBezTo>
                      <a:cubicBezTo>
                        <a:pt x="776" y="330"/>
                        <a:pt x="779" y="331"/>
                        <a:pt x="778" y="333"/>
                      </a:cubicBezTo>
                      <a:cubicBezTo>
                        <a:pt x="775" y="335"/>
                        <a:pt x="778" y="333"/>
                        <a:pt x="775" y="336"/>
                      </a:cubicBezTo>
                      <a:cubicBezTo>
                        <a:pt x="772" y="338"/>
                        <a:pt x="776" y="338"/>
                        <a:pt x="775" y="338"/>
                      </a:cubicBezTo>
                      <a:cubicBezTo>
                        <a:pt x="773" y="338"/>
                        <a:pt x="773" y="341"/>
                        <a:pt x="772" y="339"/>
                      </a:cubicBezTo>
                      <a:cubicBezTo>
                        <a:pt x="772" y="339"/>
                        <a:pt x="772" y="341"/>
                        <a:pt x="770" y="339"/>
                      </a:cubicBezTo>
                      <a:cubicBezTo>
                        <a:pt x="769" y="339"/>
                        <a:pt x="769" y="339"/>
                        <a:pt x="769" y="342"/>
                      </a:cubicBezTo>
                      <a:cubicBezTo>
                        <a:pt x="746" y="342"/>
                        <a:pt x="746" y="342"/>
                        <a:pt x="746" y="342"/>
                      </a:cubicBezTo>
                      <a:cubicBezTo>
                        <a:pt x="744" y="342"/>
                        <a:pt x="743" y="344"/>
                        <a:pt x="743" y="342"/>
                      </a:cubicBezTo>
                      <a:cubicBezTo>
                        <a:pt x="741" y="342"/>
                        <a:pt x="737" y="345"/>
                        <a:pt x="734" y="349"/>
                      </a:cubicBezTo>
                      <a:close/>
                      <a:moveTo>
                        <a:pt x="807" y="630"/>
                      </a:moveTo>
                      <a:cubicBezTo>
                        <a:pt x="810" y="629"/>
                        <a:pt x="808" y="630"/>
                        <a:pt x="813" y="630"/>
                      </a:cubicBezTo>
                      <a:cubicBezTo>
                        <a:pt x="816" y="629"/>
                        <a:pt x="817" y="625"/>
                        <a:pt x="811" y="625"/>
                      </a:cubicBezTo>
                      <a:cubicBezTo>
                        <a:pt x="805" y="624"/>
                        <a:pt x="802" y="624"/>
                        <a:pt x="802" y="629"/>
                      </a:cubicBezTo>
                      <a:cubicBezTo>
                        <a:pt x="804" y="630"/>
                        <a:pt x="802" y="630"/>
                        <a:pt x="807" y="630"/>
                      </a:cubicBezTo>
                      <a:close/>
                      <a:moveTo>
                        <a:pt x="100" y="619"/>
                      </a:moveTo>
                      <a:cubicBezTo>
                        <a:pt x="102" y="616"/>
                        <a:pt x="106" y="618"/>
                        <a:pt x="106" y="615"/>
                      </a:cubicBezTo>
                      <a:cubicBezTo>
                        <a:pt x="106" y="615"/>
                        <a:pt x="106" y="615"/>
                        <a:pt x="106" y="615"/>
                      </a:cubicBezTo>
                      <a:cubicBezTo>
                        <a:pt x="106" y="615"/>
                        <a:pt x="106" y="615"/>
                        <a:pt x="106" y="613"/>
                      </a:cubicBezTo>
                      <a:cubicBezTo>
                        <a:pt x="105" y="613"/>
                        <a:pt x="105" y="613"/>
                        <a:pt x="105" y="613"/>
                      </a:cubicBezTo>
                      <a:cubicBezTo>
                        <a:pt x="105" y="611"/>
                        <a:pt x="105" y="613"/>
                        <a:pt x="105" y="613"/>
                      </a:cubicBezTo>
                      <a:cubicBezTo>
                        <a:pt x="105" y="611"/>
                        <a:pt x="105" y="610"/>
                        <a:pt x="103" y="610"/>
                      </a:cubicBezTo>
                      <a:cubicBezTo>
                        <a:pt x="103" y="610"/>
                        <a:pt x="100" y="607"/>
                        <a:pt x="99" y="607"/>
                      </a:cubicBezTo>
                      <a:cubicBezTo>
                        <a:pt x="99" y="607"/>
                        <a:pt x="99" y="607"/>
                        <a:pt x="99" y="607"/>
                      </a:cubicBezTo>
                      <a:cubicBezTo>
                        <a:pt x="97" y="607"/>
                        <a:pt x="99" y="610"/>
                        <a:pt x="99" y="610"/>
                      </a:cubicBezTo>
                      <a:cubicBezTo>
                        <a:pt x="99" y="610"/>
                        <a:pt x="97" y="611"/>
                        <a:pt x="97" y="613"/>
                      </a:cubicBezTo>
                      <a:cubicBezTo>
                        <a:pt x="97" y="615"/>
                        <a:pt x="97" y="615"/>
                        <a:pt x="97" y="615"/>
                      </a:cubicBezTo>
                      <a:cubicBezTo>
                        <a:pt x="97" y="615"/>
                        <a:pt x="97" y="615"/>
                        <a:pt x="97" y="615"/>
                      </a:cubicBezTo>
                      <a:cubicBezTo>
                        <a:pt x="97" y="616"/>
                        <a:pt x="97" y="618"/>
                        <a:pt x="97" y="619"/>
                      </a:cubicBezTo>
                      <a:cubicBezTo>
                        <a:pt x="99" y="619"/>
                        <a:pt x="100" y="621"/>
                        <a:pt x="100" y="619"/>
                      </a:cubicBezTo>
                      <a:moveTo>
                        <a:pt x="96" y="601"/>
                      </a:moveTo>
                      <a:cubicBezTo>
                        <a:pt x="94" y="601"/>
                        <a:pt x="94" y="601"/>
                        <a:pt x="94" y="601"/>
                      </a:cubicBezTo>
                      <a:cubicBezTo>
                        <a:pt x="92" y="601"/>
                        <a:pt x="92" y="599"/>
                        <a:pt x="92" y="599"/>
                      </a:cubicBezTo>
                      <a:cubicBezTo>
                        <a:pt x="92" y="599"/>
                        <a:pt x="92" y="599"/>
                        <a:pt x="92" y="599"/>
                      </a:cubicBezTo>
                      <a:cubicBezTo>
                        <a:pt x="91" y="601"/>
                        <a:pt x="91" y="601"/>
                        <a:pt x="91" y="601"/>
                      </a:cubicBezTo>
                      <a:cubicBezTo>
                        <a:pt x="92" y="601"/>
                        <a:pt x="92" y="601"/>
                        <a:pt x="94" y="602"/>
                      </a:cubicBezTo>
                      <a:cubicBezTo>
                        <a:pt x="94" y="602"/>
                        <a:pt x="92" y="604"/>
                        <a:pt x="94" y="604"/>
                      </a:cubicBezTo>
                      <a:cubicBezTo>
                        <a:pt x="94" y="604"/>
                        <a:pt x="99" y="604"/>
                        <a:pt x="96" y="601"/>
                      </a:cubicBezTo>
                      <a:cubicBezTo>
                        <a:pt x="96" y="601"/>
                        <a:pt x="96" y="601"/>
                        <a:pt x="96" y="601"/>
                      </a:cubicBezTo>
                      <a:moveTo>
                        <a:pt x="82" y="593"/>
                      </a:moveTo>
                      <a:cubicBezTo>
                        <a:pt x="82" y="593"/>
                        <a:pt x="80" y="593"/>
                        <a:pt x="80" y="594"/>
                      </a:cubicBezTo>
                      <a:cubicBezTo>
                        <a:pt x="80" y="594"/>
                        <a:pt x="79" y="593"/>
                        <a:pt x="79" y="594"/>
                      </a:cubicBezTo>
                      <a:cubicBezTo>
                        <a:pt x="80" y="599"/>
                        <a:pt x="82" y="596"/>
                        <a:pt x="82" y="596"/>
                      </a:cubicBezTo>
                      <a:cubicBezTo>
                        <a:pt x="82" y="596"/>
                        <a:pt x="82" y="596"/>
                        <a:pt x="82" y="596"/>
                      </a:cubicBezTo>
                      <a:cubicBezTo>
                        <a:pt x="83" y="597"/>
                        <a:pt x="83" y="597"/>
                        <a:pt x="83" y="597"/>
                      </a:cubicBezTo>
                      <a:cubicBezTo>
                        <a:pt x="83" y="596"/>
                        <a:pt x="83" y="596"/>
                        <a:pt x="83" y="596"/>
                      </a:cubicBezTo>
                      <a:cubicBezTo>
                        <a:pt x="83" y="596"/>
                        <a:pt x="83" y="596"/>
                        <a:pt x="83" y="596"/>
                      </a:cubicBezTo>
                      <a:cubicBezTo>
                        <a:pt x="83" y="596"/>
                        <a:pt x="83" y="596"/>
                        <a:pt x="83" y="596"/>
                      </a:cubicBezTo>
                      <a:cubicBezTo>
                        <a:pt x="83" y="594"/>
                        <a:pt x="83" y="596"/>
                        <a:pt x="83" y="596"/>
                      </a:cubicBezTo>
                      <a:cubicBezTo>
                        <a:pt x="82" y="594"/>
                        <a:pt x="82" y="593"/>
                        <a:pt x="82" y="593"/>
                      </a:cubicBezTo>
                      <a:moveTo>
                        <a:pt x="71" y="590"/>
                      </a:moveTo>
                      <a:cubicBezTo>
                        <a:pt x="71" y="585"/>
                        <a:pt x="67" y="588"/>
                        <a:pt x="67" y="590"/>
                      </a:cubicBezTo>
                      <a:cubicBezTo>
                        <a:pt x="67" y="590"/>
                        <a:pt x="71" y="591"/>
                        <a:pt x="71" y="590"/>
                      </a:cubicBezTo>
                      <a:moveTo>
                        <a:pt x="89" y="601"/>
                      </a:moveTo>
                      <a:cubicBezTo>
                        <a:pt x="89" y="602"/>
                        <a:pt x="89" y="604"/>
                        <a:pt x="91" y="602"/>
                      </a:cubicBezTo>
                      <a:cubicBezTo>
                        <a:pt x="91" y="601"/>
                        <a:pt x="91" y="601"/>
                        <a:pt x="91" y="601"/>
                      </a:cubicBezTo>
                      <a:cubicBezTo>
                        <a:pt x="89" y="601"/>
                        <a:pt x="88" y="601"/>
                        <a:pt x="89" y="601"/>
                      </a:cubicBezTo>
                      <a:moveTo>
                        <a:pt x="92" y="604"/>
                      </a:moveTo>
                      <a:cubicBezTo>
                        <a:pt x="94" y="604"/>
                        <a:pt x="92" y="605"/>
                        <a:pt x="91" y="604"/>
                      </a:cubicBezTo>
                      <a:cubicBezTo>
                        <a:pt x="92" y="604"/>
                        <a:pt x="92" y="604"/>
                        <a:pt x="92" y="604"/>
                      </a:cubicBezTo>
                      <a:moveTo>
                        <a:pt x="89" y="597"/>
                      </a:moveTo>
                      <a:cubicBezTo>
                        <a:pt x="88" y="597"/>
                        <a:pt x="88" y="597"/>
                        <a:pt x="86" y="597"/>
                      </a:cubicBezTo>
                      <a:cubicBezTo>
                        <a:pt x="86" y="599"/>
                        <a:pt x="86" y="599"/>
                        <a:pt x="86" y="599"/>
                      </a:cubicBezTo>
                      <a:cubicBezTo>
                        <a:pt x="88" y="599"/>
                        <a:pt x="88" y="599"/>
                        <a:pt x="88" y="599"/>
                      </a:cubicBezTo>
                      <a:cubicBezTo>
                        <a:pt x="89" y="599"/>
                        <a:pt x="89" y="599"/>
                        <a:pt x="89" y="599"/>
                      </a:cubicBezTo>
                      <a:cubicBezTo>
                        <a:pt x="91" y="599"/>
                        <a:pt x="91" y="597"/>
                        <a:pt x="91" y="597"/>
                      </a:cubicBezTo>
                      <a:cubicBezTo>
                        <a:pt x="89" y="597"/>
                        <a:pt x="89" y="597"/>
                        <a:pt x="89" y="597"/>
                      </a:cubicBezTo>
                      <a:cubicBezTo>
                        <a:pt x="89" y="597"/>
                        <a:pt x="89" y="597"/>
                        <a:pt x="89" y="597"/>
                      </a:cubicBezTo>
                      <a:moveTo>
                        <a:pt x="65" y="590"/>
                      </a:moveTo>
                      <a:cubicBezTo>
                        <a:pt x="65" y="590"/>
                        <a:pt x="62" y="591"/>
                        <a:pt x="64" y="591"/>
                      </a:cubicBezTo>
                      <a:cubicBezTo>
                        <a:pt x="65" y="590"/>
                        <a:pt x="65" y="590"/>
                        <a:pt x="65" y="59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700" name="Freeform 290">
                  <a:extLst>
                    <a:ext uri="{FF2B5EF4-FFF2-40B4-BE49-F238E27FC236}">
                      <a16:creationId xmlns:a16="http://schemas.microsoft.com/office/drawing/2014/main" id="{B636ECD1-5428-D6EC-4E73-E572F243A848}"/>
                    </a:ext>
                  </a:extLst>
                </p:cNvPr>
                <p:cNvSpPr>
                  <a:spLocks/>
                </p:cNvSpPr>
                <p:nvPr/>
              </p:nvSpPr>
              <p:spPr bwMode="auto">
                <a:xfrm>
                  <a:off x="3174973" y="4967376"/>
                  <a:ext cx="987954" cy="1230395"/>
                </a:xfrm>
                <a:custGeom>
                  <a:avLst/>
                  <a:gdLst/>
                  <a:ahLst/>
                  <a:cxnLst>
                    <a:cxn ang="0">
                      <a:pos x="169" y="380"/>
                    </a:cxn>
                    <a:cxn ang="0">
                      <a:pos x="157" y="368"/>
                    </a:cxn>
                    <a:cxn ang="0">
                      <a:pos x="145" y="357"/>
                    </a:cxn>
                    <a:cxn ang="0">
                      <a:pos x="140" y="350"/>
                    </a:cxn>
                    <a:cxn ang="0">
                      <a:pos x="163" y="325"/>
                    </a:cxn>
                    <a:cxn ang="0">
                      <a:pos x="159" y="307"/>
                    </a:cxn>
                    <a:cxn ang="0">
                      <a:pos x="154" y="291"/>
                    </a:cxn>
                    <a:cxn ang="0">
                      <a:pos x="143" y="273"/>
                    </a:cxn>
                    <a:cxn ang="0">
                      <a:pos x="134" y="263"/>
                    </a:cxn>
                    <a:cxn ang="0">
                      <a:pos x="133" y="248"/>
                    </a:cxn>
                    <a:cxn ang="0">
                      <a:pos x="133" y="224"/>
                    </a:cxn>
                    <a:cxn ang="0">
                      <a:pos x="118" y="213"/>
                    </a:cxn>
                    <a:cxn ang="0">
                      <a:pos x="101" y="184"/>
                    </a:cxn>
                    <a:cxn ang="0">
                      <a:pos x="80" y="171"/>
                    </a:cxn>
                    <a:cxn ang="0">
                      <a:pos x="58" y="154"/>
                    </a:cxn>
                    <a:cxn ang="0">
                      <a:pos x="34" y="161"/>
                    </a:cxn>
                    <a:cxn ang="0">
                      <a:pos x="20" y="148"/>
                    </a:cxn>
                    <a:cxn ang="0">
                      <a:pos x="10" y="118"/>
                    </a:cxn>
                    <a:cxn ang="0">
                      <a:pos x="31" y="94"/>
                    </a:cxn>
                    <a:cxn ang="0">
                      <a:pos x="41" y="70"/>
                    </a:cxn>
                    <a:cxn ang="0">
                      <a:pos x="37" y="48"/>
                    </a:cxn>
                    <a:cxn ang="0">
                      <a:pos x="45" y="47"/>
                    </a:cxn>
                    <a:cxn ang="0">
                      <a:pos x="38" y="42"/>
                    </a:cxn>
                    <a:cxn ang="0">
                      <a:pos x="52" y="36"/>
                    </a:cxn>
                    <a:cxn ang="0">
                      <a:pos x="58" y="31"/>
                    </a:cxn>
                    <a:cxn ang="0">
                      <a:pos x="72" y="45"/>
                    </a:cxn>
                    <a:cxn ang="0">
                      <a:pos x="87" y="33"/>
                    </a:cxn>
                    <a:cxn ang="0">
                      <a:pos x="81" y="14"/>
                    </a:cxn>
                    <a:cxn ang="0">
                      <a:pos x="98" y="13"/>
                    </a:cxn>
                    <a:cxn ang="0">
                      <a:pos x="115" y="2"/>
                    </a:cxn>
                    <a:cxn ang="0">
                      <a:pos x="119" y="16"/>
                    </a:cxn>
                    <a:cxn ang="0">
                      <a:pos x="119" y="33"/>
                    </a:cxn>
                    <a:cxn ang="0">
                      <a:pos x="131" y="38"/>
                    </a:cxn>
                    <a:cxn ang="0">
                      <a:pos x="145" y="34"/>
                    </a:cxn>
                    <a:cxn ang="0">
                      <a:pos x="151" y="30"/>
                    </a:cxn>
                    <a:cxn ang="0">
                      <a:pos x="160" y="30"/>
                    </a:cxn>
                    <a:cxn ang="0">
                      <a:pos x="169" y="30"/>
                    </a:cxn>
                    <a:cxn ang="0">
                      <a:pos x="179" y="20"/>
                    </a:cxn>
                    <a:cxn ang="0">
                      <a:pos x="185" y="10"/>
                    </a:cxn>
                    <a:cxn ang="0">
                      <a:pos x="188" y="16"/>
                    </a:cxn>
                    <a:cxn ang="0">
                      <a:pos x="189" y="28"/>
                    </a:cxn>
                    <a:cxn ang="0">
                      <a:pos x="192" y="33"/>
                    </a:cxn>
                    <a:cxn ang="0">
                      <a:pos x="197" y="44"/>
                    </a:cxn>
                    <a:cxn ang="0">
                      <a:pos x="185" y="59"/>
                    </a:cxn>
                    <a:cxn ang="0">
                      <a:pos x="191" y="64"/>
                    </a:cxn>
                    <a:cxn ang="0">
                      <a:pos x="206" y="55"/>
                    </a:cxn>
                    <a:cxn ang="0">
                      <a:pos x="217" y="59"/>
                    </a:cxn>
                    <a:cxn ang="0">
                      <a:pos x="235" y="67"/>
                    </a:cxn>
                    <a:cxn ang="0">
                      <a:pos x="239" y="83"/>
                    </a:cxn>
                    <a:cxn ang="0">
                      <a:pos x="270" y="80"/>
                    </a:cxn>
                    <a:cxn ang="0">
                      <a:pos x="297" y="100"/>
                    </a:cxn>
                    <a:cxn ang="0">
                      <a:pos x="317" y="123"/>
                    </a:cxn>
                    <a:cxn ang="0">
                      <a:pos x="296" y="168"/>
                    </a:cxn>
                    <a:cxn ang="0">
                      <a:pos x="284" y="198"/>
                    </a:cxn>
                    <a:cxn ang="0">
                      <a:pos x="281" y="232"/>
                    </a:cxn>
                    <a:cxn ang="0">
                      <a:pos x="268" y="268"/>
                    </a:cxn>
                    <a:cxn ang="0">
                      <a:pos x="250" y="282"/>
                    </a:cxn>
                    <a:cxn ang="0">
                      <a:pos x="223" y="294"/>
                    </a:cxn>
                    <a:cxn ang="0">
                      <a:pos x="207" y="336"/>
                    </a:cxn>
                    <a:cxn ang="0">
                      <a:pos x="186" y="371"/>
                    </a:cxn>
                    <a:cxn ang="0">
                      <a:pos x="168" y="392"/>
                    </a:cxn>
                  </a:cxnLst>
                  <a:rect l="0" t="0" r="r" b="b"/>
                  <a:pathLst>
                    <a:path w="319" h="392">
                      <a:moveTo>
                        <a:pt x="168" y="392"/>
                      </a:moveTo>
                      <a:cubicBezTo>
                        <a:pt x="166" y="385"/>
                        <a:pt x="174" y="386"/>
                        <a:pt x="169" y="380"/>
                      </a:cubicBezTo>
                      <a:cubicBezTo>
                        <a:pt x="166" y="375"/>
                        <a:pt x="168" y="375"/>
                        <a:pt x="163" y="374"/>
                      </a:cubicBezTo>
                      <a:cubicBezTo>
                        <a:pt x="160" y="371"/>
                        <a:pt x="162" y="371"/>
                        <a:pt x="157" y="368"/>
                      </a:cubicBezTo>
                      <a:cubicBezTo>
                        <a:pt x="153" y="366"/>
                        <a:pt x="154" y="361"/>
                        <a:pt x="151" y="364"/>
                      </a:cubicBezTo>
                      <a:cubicBezTo>
                        <a:pt x="146" y="366"/>
                        <a:pt x="150" y="361"/>
                        <a:pt x="145" y="357"/>
                      </a:cubicBezTo>
                      <a:cubicBezTo>
                        <a:pt x="139" y="352"/>
                        <a:pt x="139" y="360"/>
                        <a:pt x="136" y="355"/>
                      </a:cubicBezTo>
                      <a:cubicBezTo>
                        <a:pt x="137" y="354"/>
                        <a:pt x="137" y="352"/>
                        <a:pt x="140" y="350"/>
                      </a:cubicBezTo>
                      <a:cubicBezTo>
                        <a:pt x="142" y="350"/>
                        <a:pt x="142" y="347"/>
                        <a:pt x="148" y="340"/>
                      </a:cubicBezTo>
                      <a:cubicBezTo>
                        <a:pt x="153" y="332"/>
                        <a:pt x="159" y="329"/>
                        <a:pt x="163" y="325"/>
                      </a:cubicBezTo>
                      <a:cubicBezTo>
                        <a:pt x="168" y="322"/>
                        <a:pt x="168" y="316"/>
                        <a:pt x="166" y="310"/>
                      </a:cubicBezTo>
                      <a:cubicBezTo>
                        <a:pt x="163" y="302"/>
                        <a:pt x="162" y="308"/>
                        <a:pt x="159" y="307"/>
                      </a:cubicBezTo>
                      <a:cubicBezTo>
                        <a:pt x="162" y="305"/>
                        <a:pt x="163" y="293"/>
                        <a:pt x="160" y="290"/>
                      </a:cubicBezTo>
                      <a:cubicBezTo>
                        <a:pt x="159" y="288"/>
                        <a:pt x="157" y="291"/>
                        <a:pt x="154" y="291"/>
                      </a:cubicBezTo>
                      <a:cubicBezTo>
                        <a:pt x="151" y="291"/>
                        <a:pt x="154" y="288"/>
                        <a:pt x="151" y="276"/>
                      </a:cubicBezTo>
                      <a:cubicBezTo>
                        <a:pt x="150" y="273"/>
                        <a:pt x="145" y="271"/>
                        <a:pt x="143" y="273"/>
                      </a:cubicBezTo>
                      <a:cubicBezTo>
                        <a:pt x="143" y="274"/>
                        <a:pt x="133" y="273"/>
                        <a:pt x="133" y="271"/>
                      </a:cubicBezTo>
                      <a:cubicBezTo>
                        <a:pt x="134" y="268"/>
                        <a:pt x="133" y="268"/>
                        <a:pt x="134" y="263"/>
                      </a:cubicBezTo>
                      <a:cubicBezTo>
                        <a:pt x="136" y="260"/>
                        <a:pt x="131" y="255"/>
                        <a:pt x="131" y="252"/>
                      </a:cubicBezTo>
                      <a:cubicBezTo>
                        <a:pt x="134" y="251"/>
                        <a:pt x="134" y="251"/>
                        <a:pt x="133" y="248"/>
                      </a:cubicBezTo>
                      <a:cubicBezTo>
                        <a:pt x="133" y="246"/>
                        <a:pt x="136" y="243"/>
                        <a:pt x="134" y="240"/>
                      </a:cubicBezTo>
                      <a:cubicBezTo>
                        <a:pt x="134" y="238"/>
                        <a:pt x="140" y="227"/>
                        <a:pt x="133" y="224"/>
                      </a:cubicBezTo>
                      <a:cubicBezTo>
                        <a:pt x="128" y="223"/>
                        <a:pt x="128" y="218"/>
                        <a:pt x="130" y="215"/>
                      </a:cubicBezTo>
                      <a:cubicBezTo>
                        <a:pt x="131" y="212"/>
                        <a:pt x="122" y="213"/>
                        <a:pt x="118" y="213"/>
                      </a:cubicBezTo>
                      <a:cubicBezTo>
                        <a:pt x="113" y="212"/>
                        <a:pt x="116" y="192"/>
                        <a:pt x="111" y="187"/>
                      </a:cubicBezTo>
                      <a:cubicBezTo>
                        <a:pt x="107" y="182"/>
                        <a:pt x="105" y="189"/>
                        <a:pt x="101" y="184"/>
                      </a:cubicBezTo>
                      <a:cubicBezTo>
                        <a:pt x="98" y="181"/>
                        <a:pt x="99" y="184"/>
                        <a:pt x="95" y="179"/>
                      </a:cubicBezTo>
                      <a:cubicBezTo>
                        <a:pt x="89" y="175"/>
                        <a:pt x="86" y="178"/>
                        <a:pt x="80" y="171"/>
                      </a:cubicBezTo>
                      <a:cubicBezTo>
                        <a:pt x="73" y="165"/>
                        <a:pt x="73" y="159"/>
                        <a:pt x="75" y="151"/>
                      </a:cubicBezTo>
                      <a:cubicBezTo>
                        <a:pt x="78" y="145"/>
                        <a:pt x="66" y="148"/>
                        <a:pt x="58" y="154"/>
                      </a:cubicBezTo>
                      <a:cubicBezTo>
                        <a:pt x="49" y="162"/>
                        <a:pt x="51" y="164"/>
                        <a:pt x="41" y="161"/>
                      </a:cubicBezTo>
                      <a:cubicBezTo>
                        <a:pt x="37" y="159"/>
                        <a:pt x="37" y="162"/>
                        <a:pt x="34" y="161"/>
                      </a:cubicBezTo>
                      <a:cubicBezTo>
                        <a:pt x="31" y="161"/>
                        <a:pt x="34" y="143"/>
                        <a:pt x="31" y="148"/>
                      </a:cubicBezTo>
                      <a:cubicBezTo>
                        <a:pt x="29" y="151"/>
                        <a:pt x="19" y="156"/>
                        <a:pt x="20" y="148"/>
                      </a:cubicBezTo>
                      <a:cubicBezTo>
                        <a:pt x="20" y="142"/>
                        <a:pt x="11" y="148"/>
                        <a:pt x="13" y="143"/>
                      </a:cubicBezTo>
                      <a:cubicBezTo>
                        <a:pt x="14" y="139"/>
                        <a:pt x="0" y="126"/>
                        <a:pt x="10" y="118"/>
                      </a:cubicBezTo>
                      <a:cubicBezTo>
                        <a:pt x="16" y="115"/>
                        <a:pt x="13" y="108"/>
                        <a:pt x="17" y="101"/>
                      </a:cubicBezTo>
                      <a:cubicBezTo>
                        <a:pt x="23" y="97"/>
                        <a:pt x="25" y="98"/>
                        <a:pt x="31" y="94"/>
                      </a:cubicBezTo>
                      <a:cubicBezTo>
                        <a:pt x="37" y="90"/>
                        <a:pt x="34" y="97"/>
                        <a:pt x="38" y="94"/>
                      </a:cubicBezTo>
                      <a:cubicBezTo>
                        <a:pt x="38" y="92"/>
                        <a:pt x="40" y="76"/>
                        <a:pt x="41" y="70"/>
                      </a:cubicBezTo>
                      <a:cubicBezTo>
                        <a:pt x="43" y="62"/>
                        <a:pt x="40" y="62"/>
                        <a:pt x="41" y="59"/>
                      </a:cubicBezTo>
                      <a:cubicBezTo>
                        <a:pt x="41" y="56"/>
                        <a:pt x="38" y="61"/>
                        <a:pt x="37" y="48"/>
                      </a:cubicBezTo>
                      <a:cubicBezTo>
                        <a:pt x="37" y="45"/>
                        <a:pt x="40" y="47"/>
                        <a:pt x="41" y="45"/>
                      </a:cubicBezTo>
                      <a:cubicBezTo>
                        <a:pt x="41" y="45"/>
                        <a:pt x="43" y="47"/>
                        <a:pt x="45" y="47"/>
                      </a:cubicBezTo>
                      <a:cubicBezTo>
                        <a:pt x="45" y="48"/>
                        <a:pt x="45" y="42"/>
                        <a:pt x="43" y="42"/>
                      </a:cubicBezTo>
                      <a:cubicBezTo>
                        <a:pt x="40" y="42"/>
                        <a:pt x="38" y="42"/>
                        <a:pt x="38" y="42"/>
                      </a:cubicBezTo>
                      <a:cubicBezTo>
                        <a:pt x="38" y="36"/>
                        <a:pt x="38" y="36"/>
                        <a:pt x="38" y="36"/>
                      </a:cubicBezTo>
                      <a:cubicBezTo>
                        <a:pt x="52" y="36"/>
                        <a:pt x="52" y="36"/>
                        <a:pt x="52" y="36"/>
                      </a:cubicBezTo>
                      <a:cubicBezTo>
                        <a:pt x="51" y="34"/>
                        <a:pt x="51" y="31"/>
                        <a:pt x="54" y="34"/>
                      </a:cubicBezTo>
                      <a:cubicBezTo>
                        <a:pt x="55" y="38"/>
                        <a:pt x="57" y="31"/>
                        <a:pt x="58" y="31"/>
                      </a:cubicBezTo>
                      <a:cubicBezTo>
                        <a:pt x="63" y="38"/>
                        <a:pt x="58" y="42"/>
                        <a:pt x="63" y="41"/>
                      </a:cubicBezTo>
                      <a:cubicBezTo>
                        <a:pt x="66" y="47"/>
                        <a:pt x="69" y="44"/>
                        <a:pt x="72" y="45"/>
                      </a:cubicBezTo>
                      <a:cubicBezTo>
                        <a:pt x="76" y="47"/>
                        <a:pt x="75" y="41"/>
                        <a:pt x="81" y="39"/>
                      </a:cubicBezTo>
                      <a:cubicBezTo>
                        <a:pt x="87" y="39"/>
                        <a:pt x="83" y="34"/>
                        <a:pt x="87" y="33"/>
                      </a:cubicBezTo>
                      <a:cubicBezTo>
                        <a:pt x="92" y="30"/>
                        <a:pt x="90" y="27"/>
                        <a:pt x="87" y="28"/>
                      </a:cubicBezTo>
                      <a:cubicBezTo>
                        <a:pt x="84" y="30"/>
                        <a:pt x="84" y="19"/>
                        <a:pt x="81" y="14"/>
                      </a:cubicBezTo>
                      <a:cubicBezTo>
                        <a:pt x="78" y="10"/>
                        <a:pt x="86" y="13"/>
                        <a:pt x="92" y="16"/>
                      </a:cubicBezTo>
                      <a:cubicBezTo>
                        <a:pt x="99" y="20"/>
                        <a:pt x="93" y="11"/>
                        <a:pt x="98" y="13"/>
                      </a:cubicBezTo>
                      <a:cubicBezTo>
                        <a:pt x="102" y="13"/>
                        <a:pt x="113" y="8"/>
                        <a:pt x="111" y="2"/>
                      </a:cubicBezTo>
                      <a:cubicBezTo>
                        <a:pt x="111" y="2"/>
                        <a:pt x="113" y="2"/>
                        <a:pt x="115" y="2"/>
                      </a:cubicBezTo>
                      <a:cubicBezTo>
                        <a:pt x="116" y="0"/>
                        <a:pt x="118" y="3"/>
                        <a:pt x="116" y="6"/>
                      </a:cubicBezTo>
                      <a:cubicBezTo>
                        <a:pt x="115" y="11"/>
                        <a:pt x="122" y="10"/>
                        <a:pt x="119" y="16"/>
                      </a:cubicBezTo>
                      <a:cubicBezTo>
                        <a:pt x="119" y="19"/>
                        <a:pt x="119" y="19"/>
                        <a:pt x="118" y="25"/>
                      </a:cubicBezTo>
                      <a:cubicBezTo>
                        <a:pt x="116" y="31"/>
                        <a:pt x="119" y="28"/>
                        <a:pt x="119" y="33"/>
                      </a:cubicBezTo>
                      <a:cubicBezTo>
                        <a:pt x="119" y="38"/>
                        <a:pt x="125" y="42"/>
                        <a:pt x="127" y="41"/>
                      </a:cubicBezTo>
                      <a:cubicBezTo>
                        <a:pt x="130" y="39"/>
                        <a:pt x="128" y="38"/>
                        <a:pt x="131" y="38"/>
                      </a:cubicBezTo>
                      <a:cubicBezTo>
                        <a:pt x="134" y="39"/>
                        <a:pt x="136" y="34"/>
                        <a:pt x="139" y="33"/>
                      </a:cubicBezTo>
                      <a:cubicBezTo>
                        <a:pt x="142" y="33"/>
                        <a:pt x="140" y="34"/>
                        <a:pt x="145" y="34"/>
                      </a:cubicBezTo>
                      <a:cubicBezTo>
                        <a:pt x="146" y="33"/>
                        <a:pt x="151" y="38"/>
                        <a:pt x="150" y="33"/>
                      </a:cubicBezTo>
                      <a:cubicBezTo>
                        <a:pt x="148" y="30"/>
                        <a:pt x="148" y="28"/>
                        <a:pt x="151" y="30"/>
                      </a:cubicBezTo>
                      <a:cubicBezTo>
                        <a:pt x="153" y="31"/>
                        <a:pt x="157" y="25"/>
                        <a:pt x="157" y="28"/>
                      </a:cubicBezTo>
                      <a:cubicBezTo>
                        <a:pt x="157" y="30"/>
                        <a:pt x="159" y="28"/>
                        <a:pt x="160" y="30"/>
                      </a:cubicBezTo>
                      <a:cubicBezTo>
                        <a:pt x="162" y="33"/>
                        <a:pt x="163" y="33"/>
                        <a:pt x="165" y="31"/>
                      </a:cubicBezTo>
                      <a:cubicBezTo>
                        <a:pt x="166" y="28"/>
                        <a:pt x="166" y="33"/>
                        <a:pt x="169" y="30"/>
                      </a:cubicBezTo>
                      <a:cubicBezTo>
                        <a:pt x="171" y="28"/>
                        <a:pt x="169" y="31"/>
                        <a:pt x="172" y="31"/>
                      </a:cubicBezTo>
                      <a:cubicBezTo>
                        <a:pt x="175" y="31"/>
                        <a:pt x="177" y="24"/>
                        <a:pt x="179" y="20"/>
                      </a:cubicBezTo>
                      <a:cubicBezTo>
                        <a:pt x="182" y="16"/>
                        <a:pt x="182" y="16"/>
                        <a:pt x="183" y="14"/>
                      </a:cubicBezTo>
                      <a:cubicBezTo>
                        <a:pt x="185" y="11"/>
                        <a:pt x="183" y="11"/>
                        <a:pt x="185" y="10"/>
                      </a:cubicBezTo>
                      <a:cubicBezTo>
                        <a:pt x="185" y="10"/>
                        <a:pt x="186" y="13"/>
                        <a:pt x="186" y="14"/>
                      </a:cubicBezTo>
                      <a:cubicBezTo>
                        <a:pt x="188" y="16"/>
                        <a:pt x="188" y="14"/>
                        <a:pt x="188" y="16"/>
                      </a:cubicBezTo>
                      <a:cubicBezTo>
                        <a:pt x="188" y="19"/>
                        <a:pt x="188" y="24"/>
                        <a:pt x="189" y="25"/>
                      </a:cubicBezTo>
                      <a:cubicBezTo>
                        <a:pt x="189" y="25"/>
                        <a:pt x="189" y="27"/>
                        <a:pt x="189" y="28"/>
                      </a:cubicBezTo>
                      <a:cubicBezTo>
                        <a:pt x="189" y="30"/>
                        <a:pt x="191" y="30"/>
                        <a:pt x="191" y="31"/>
                      </a:cubicBezTo>
                      <a:cubicBezTo>
                        <a:pt x="191" y="33"/>
                        <a:pt x="191" y="31"/>
                        <a:pt x="192" y="33"/>
                      </a:cubicBezTo>
                      <a:cubicBezTo>
                        <a:pt x="192" y="34"/>
                        <a:pt x="192" y="36"/>
                        <a:pt x="194" y="36"/>
                      </a:cubicBezTo>
                      <a:cubicBezTo>
                        <a:pt x="197" y="34"/>
                        <a:pt x="198" y="42"/>
                        <a:pt x="197" y="44"/>
                      </a:cubicBezTo>
                      <a:cubicBezTo>
                        <a:pt x="192" y="44"/>
                        <a:pt x="192" y="52"/>
                        <a:pt x="188" y="53"/>
                      </a:cubicBezTo>
                      <a:cubicBezTo>
                        <a:pt x="183" y="55"/>
                        <a:pt x="186" y="56"/>
                        <a:pt x="185" y="59"/>
                      </a:cubicBezTo>
                      <a:cubicBezTo>
                        <a:pt x="182" y="62"/>
                        <a:pt x="189" y="56"/>
                        <a:pt x="188" y="62"/>
                      </a:cubicBezTo>
                      <a:cubicBezTo>
                        <a:pt x="185" y="67"/>
                        <a:pt x="189" y="59"/>
                        <a:pt x="191" y="64"/>
                      </a:cubicBezTo>
                      <a:cubicBezTo>
                        <a:pt x="191" y="69"/>
                        <a:pt x="188" y="53"/>
                        <a:pt x="195" y="55"/>
                      </a:cubicBezTo>
                      <a:cubicBezTo>
                        <a:pt x="203" y="56"/>
                        <a:pt x="200" y="53"/>
                        <a:pt x="206" y="55"/>
                      </a:cubicBezTo>
                      <a:cubicBezTo>
                        <a:pt x="214" y="58"/>
                        <a:pt x="204" y="62"/>
                        <a:pt x="206" y="67"/>
                      </a:cubicBezTo>
                      <a:cubicBezTo>
                        <a:pt x="207" y="70"/>
                        <a:pt x="209" y="59"/>
                        <a:pt x="217" y="59"/>
                      </a:cubicBezTo>
                      <a:cubicBezTo>
                        <a:pt x="223" y="59"/>
                        <a:pt x="223" y="62"/>
                        <a:pt x="226" y="62"/>
                      </a:cubicBezTo>
                      <a:cubicBezTo>
                        <a:pt x="229" y="62"/>
                        <a:pt x="229" y="66"/>
                        <a:pt x="235" y="67"/>
                      </a:cubicBezTo>
                      <a:cubicBezTo>
                        <a:pt x="241" y="69"/>
                        <a:pt x="238" y="70"/>
                        <a:pt x="241" y="73"/>
                      </a:cubicBezTo>
                      <a:cubicBezTo>
                        <a:pt x="242" y="75"/>
                        <a:pt x="238" y="81"/>
                        <a:pt x="239" y="83"/>
                      </a:cubicBezTo>
                      <a:cubicBezTo>
                        <a:pt x="241" y="84"/>
                        <a:pt x="245" y="75"/>
                        <a:pt x="250" y="76"/>
                      </a:cubicBezTo>
                      <a:cubicBezTo>
                        <a:pt x="255" y="78"/>
                        <a:pt x="261" y="81"/>
                        <a:pt x="270" y="80"/>
                      </a:cubicBezTo>
                      <a:cubicBezTo>
                        <a:pt x="277" y="78"/>
                        <a:pt x="281" y="83"/>
                        <a:pt x="287" y="87"/>
                      </a:cubicBezTo>
                      <a:cubicBezTo>
                        <a:pt x="293" y="94"/>
                        <a:pt x="288" y="94"/>
                        <a:pt x="297" y="100"/>
                      </a:cubicBezTo>
                      <a:cubicBezTo>
                        <a:pt x="306" y="106"/>
                        <a:pt x="306" y="100"/>
                        <a:pt x="311" y="104"/>
                      </a:cubicBezTo>
                      <a:cubicBezTo>
                        <a:pt x="316" y="108"/>
                        <a:pt x="316" y="114"/>
                        <a:pt x="317" y="123"/>
                      </a:cubicBezTo>
                      <a:cubicBezTo>
                        <a:pt x="319" y="133"/>
                        <a:pt x="316" y="137"/>
                        <a:pt x="308" y="148"/>
                      </a:cubicBezTo>
                      <a:cubicBezTo>
                        <a:pt x="302" y="161"/>
                        <a:pt x="300" y="156"/>
                        <a:pt x="296" y="168"/>
                      </a:cubicBezTo>
                      <a:cubicBezTo>
                        <a:pt x="291" y="179"/>
                        <a:pt x="290" y="184"/>
                        <a:pt x="287" y="178"/>
                      </a:cubicBezTo>
                      <a:cubicBezTo>
                        <a:pt x="284" y="171"/>
                        <a:pt x="284" y="192"/>
                        <a:pt x="284" y="198"/>
                      </a:cubicBezTo>
                      <a:cubicBezTo>
                        <a:pt x="282" y="204"/>
                        <a:pt x="287" y="206"/>
                        <a:pt x="284" y="213"/>
                      </a:cubicBezTo>
                      <a:cubicBezTo>
                        <a:pt x="281" y="221"/>
                        <a:pt x="284" y="229"/>
                        <a:pt x="281" y="232"/>
                      </a:cubicBezTo>
                      <a:cubicBezTo>
                        <a:pt x="276" y="234"/>
                        <a:pt x="281" y="240"/>
                        <a:pt x="276" y="249"/>
                      </a:cubicBezTo>
                      <a:cubicBezTo>
                        <a:pt x="271" y="259"/>
                        <a:pt x="265" y="262"/>
                        <a:pt x="268" y="268"/>
                      </a:cubicBezTo>
                      <a:cubicBezTo>
                        <a:pt x="270" y="273"/>
                        <a:pt x="259" y="276"/>
                        <a:pt x="261" y="279"/>
                      </a:cubicBezTo>
                      <a:cubicBezTo>
                        <a:pt x="262" y="282"/>
                        <a:pt x="256" y="280"/>
                        <a:pt x="250" y="282"/>
                      </a:cubicBezTo>
                      <a:cubicBezTo>
                        <a:pt x="242" y="283"/>
                        <a:pt x="247" y="280"/>
                        <a:pt x="241" y="282"/>
                      </a:cubicBezTo>
                      <a:cubicBezTo>
                        <a:pt x="236" y="283"/>
                        <a:pt x="238" y="288"/>
                        <a:pt x="223" y="294"/>
                      </a:cubicBezTo>
                      <a:cubicBezTo>
                        <a:pt x="218" y="296"/>
                        <a:pt x="209" y="304"/>
                        <a:pt x="209" y="311"/>
                      </a:cubicBezTo>
                      <a:cubicBezTo>
                        <a:pt x="207" y="321"/>
                        <a:pt x="210" y="329"/>
                        <a:pt x="207" y="336"/>
                      </a:cubicBezTo>
                      <a:cubicBezTo>
                        <a:pt x="203" y="343"/>
                        <a:pt x="203" y="338"/>
                        <a:pt x="198" y="349"/>
                      </a:cubicBezTo>
                      <a:cubicBezTo>
                        <a:pt x="194" y="358"/>
                        <a:pt x="192" y="366"/>
                        <a:pt x="186" y="371"/>
                      </a:cubicBezTo>
                      <a:cubicBezTo>
                        <a:pt x="179" y="377"/>
                        <a:pt x="179" y="377"/>
                        <a:pt x="175" y="385"/>
                      </a:cubicBezTo>
                      <a:cubicBezTo>
                        <a:pt x="175" y="389"/>
                        <a:pt x="171" y="388"/>
                        <a:pt x="168" y="39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701" name="Freeform 291">
                  <a:extLst>
                    <a:ext uri="{FF2B5EF4-FFF2-40B4-BE49-F238E27FC236}">
                      <a16:creationId xmlns:a16="http://schemas.microsoft.com/office/drawing/2014/main" id="{7D541390-17D9-3A49-CF11-78D4D67C86E0}"/>
                    </a:ext>
                  </a:extLst>
                </p:cNvPr>
                <p:cNvSpPr>
                  <a:spLocks/>
                </p:cNvSpPr>
                <p:nvPr/>
              </p:nvSpPr>
              <p:spPr bwMode="auto">
                <a:xfrm>
                  <a:off x="3773491" y="5064513"/>
                  <a:ext cx="7980" cy="9713"/>
                </a:xfrm>
                <a:custGeom>
                  <a:avLst/>
                  <a:gdLst/>
                  <a:ahLst/>
                  <a:cxnLst>
                    <a:cxn ang="0">
                      <a:pos x="0" y="0"/>
                    </a:cxn>
                    <a:cxn ang="0">
                      <a:pos x="1" y="3"/>
                    </a:cxn>
                    <a:cxn ang="0">
                      <a:pos x="0" y="0"/>
                    </a:cxn>
                  </a:cxnLst>
                  <a:rect l="0" t="0" r="r" b="b"/>
                  <a:pathLst>
                    <a:path w="3" h="3">
                      <a:moveTo>
                        <a:pt x="0" y="0"/>
                      </a:moveTo>
                      <a:cubicBezTo>
                        <a:pt x="1" y="0"/>
                        <a:pt x="3" y="3"/>
                        <a:pt x="1" y="3"/>
                      </a:cubicBezTo>
                      <a:cubicBezTo>
                        <a:pt x="1" y="3"/>
                        <a:pt x="0" y="2"/>
                        <a:pt x="0"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702" name="Freeform 292">
                  <a:extLst>
                    <a:ext uri="{FF2B5EF4-FFF2-40B4-BE49-F238E27FC236}">
                      <a16:creationId xmlns:a16="http://schemas.microsoft.com/office/drawing/2014/main" id="{75531925-8749-72D0-93AC-84BC0C6D44A5}"/>
                    </a:ext>
                  </a:extLst>
                </p:cNvPr>
                <p:cNvSpPr>
                  <a:spLocks/>
                </p:cNvSpPr>
                <p:nvPr/>
              </p:nvSpPr>
              <p:spPr bwMode="auto">
                <a:xfrm>
                  <a:off x="3773491" y="5111462"/>
                  <a:ext cx="11172" cy="12952"/>
                </a:xfrm>
                <a:custGeom>
                  <a:avLst/>
                  <a:gdLst/>
                  <a:ahLst/>
                  <a:cxnLst>
                    <a:cxn ang="0">
                      <a:pos x="3" y="1"/>
                    </a:cxn>
                    <a:cxn ang="0">
                      <a:pos x="3" y="4"/>
                    </a:cxn>
                    <a:cxn ang="0">
                      <a:pos x="3" y="1"/>
                    </a:cxn>
                  </a:cxnLst>
                  <a:rect l="0" t="0" r="r" b="b"/>
                  <a:pathLst>
                    <a:path w="4" h="4">
                      <a:moveTo>
                        <a:pt x="3" y="1"/>
                      </a:moveTo>
                      <a:cubicBezTo>
                        <a:pt x="4" y="0"/>
                        <a:pt x="3" y="3"/>
                        <a:pt x="3" y="4"/>
                      </a:cubicBezTo>
                      <a:cubicBezTo>
                        <a:pt x="1" y="4"/>
                        <a:pt x="0" y="3"/>
                        <a:pt x="3"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703" name="Freeform 293">
                  <a:extLst>
                    <a:ext uri="{FF2B5EF4-FFF2-40B4-BE49-F238E27FC236}">
                      <a16:creationId xmlns:a16="http://schemas.microsoft.com/office/drawing/2014/main" id="{F20EEF3D-7A55-6072-FFB2-B5FFFC5E18CE}"/>
                    </a:ext>
                  </a:extLst>
                </p:cNvPr>
                <p:cNvSpPr>
                  <a:spLocks/>
                </p:cNvSpPr>
                <p:nvPr/>
              </p:nvSpPr>
              <p:spPr bwMode="auto">
                <a:xfrm>
                  <a:off x="3767108" y="5114700"/>
                  <a:ext cx="7980" cy="14570"/>
                </a:xfrm>
                <a:custGeom>
                  <a:avLst/>
                  <a:gdLst/>
                  <a:ahLst/>
                  <a:cxnLst>
                    <a:cxn ang="0">
                      <a:pos x="3" y="5"/>
                    </a:cxn>
                    <a:cxn ang="0">
                      <a:pos x="2" y="2"/>
                    </a:cxn>
                    <a:cxn ang="0">
                      <a:pos x="3" y="2"/>
                    </a:cxn>
                    <a:cxn ang="0">
                      <a:pos x="3" y="5"/>
                    </a:cxn>
                  </a:cxnLst>
                  <a:rect l="0" t="0" r="r" b="b"/>
                  <a:pathLst>
                    <a:path w="3" h="5">
                      <a:moveTo>
                        <a:pt x="3" y="5"/>
                      </a:moveTo>
                      <a:cubicBezTo>
                        <a:pt x="0" y="5"/>
                        <a:pt x="2" y="3"/>
                        <a:pt x="2" y="2"/>
                      </a:cubicBezTo>
                      <a:cubicBezTo>
                        <a:pt x="2" y="2"/>
                        <a:pt x="2" y="0"/>
                        <a:pt x="3" y="2"/>
                      </a:cubicBezTo>
                      <a:cubicBezTo>
                        <a:pt x="3" y="3"/>
                        <a:pt x="3" y="5"/>
                        <a:pt x="3" y="5"/>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704" name="Freeform 294">
                  <a:extLst>
                    <a:ext uri="{FF2B5EF4-FFF2-40B4-BE49-F238E27FC236}">
                      <a16:creationId xmlns:a16="http://schemas.microsoft.com/office/drawing/2014/main" id="{A7AC59D1-E44E-7C20-A1AE-F7561F9C3DB0}"/>
                    </a:ext>
                  </a:extLst>
                </p:cNvPr>
                <p:cNvSpPr>
                  <a:spLocks/>
                </p:cNvSpPr>
                <p:nvPr/>
              </p:nvSpPr>
              <p:spPr bwMode="auto">
                <a:xfrm>
                  <a:off x="3747954" y="5138984"/>
                  <a:ext cx="9577" cy="9713"/>
                </a:xfrm>
                <a:custGeom>
                  <a:avLst/>
                  <a:gdLst/>
                  <a:ahLst/>
                  <a:cxnLst>
                    <a:cxn ang="0">
                      <a:pos x="2" y="3"/>
                    </a:cxn>
                    <a:cxn ang="0">
                      <a:pos x="2" y="0"/>
                    </a:cxn>
                    <a:cxn ang="0">
                      <a:pos x="2" y="3"/>
                    </a:cxn>
                  </a:cxnLst>
                  <a:rect l="0" t="0" r="r" b="b"/>
                  <a:pathLst>
                    <a:path w="3" h="3">
                      <a:moveTo>
                        <a:pt x="2" y="3"/>
                      </a:moveTo>
                      <a:cubicBezTo>
                        <a:pt x="0" y="3"/>
                        <a:pt x="2" y="0"/>
                        <a:pt x="2" y="0"/>
                      </a:cubicBezTo>
                      <a:cubicBezTo>
                        <a:pt x="3" y="0"/>
                        <a:pt x="2" y="3"/>
                        <a:pt x="2"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705" name="Freeform 295">
                  <a:extLst>
                    <a:ext uri="{FF2B5EF4-FFF2-40B4-BE49-F238E27FC236}">
                      <a16:creationId xmlns:a16="http://schemas.microsoft.com/office/drawing/2014/main" id="{A6FB01FE-F0AE-8AAD-E09A-FCD3167F3E8E}"/>
                    </a:ext>
                  </a:extLst>
                </p:cNvPr>
                <p:cNvSpPr>
                  <a:spLocks/>
                </p:cNvSpPr>
                <p:nvPr/>
              </p:nvSpPr>
              <p:spPr bwMode="auto">
                <a:xfrm>
                  <a:off x="3754339" y="5148697"/>
                  <a:ext cx="9577" cy="9713"/>
                </a:xfrm>
                <a:custGeom>
                  <a:avLst/>
                  <a:gdLst/>
                  <a:ahLst/>
                  <a:cxnLst>
                    <a:cxn ang="0">
                      <a:pos x="1" y="3"/>
                    </a:cxn>
                    <a:cxn ang="0">
                      <a:pos x="3" y="1"/>
                    </a:cxn>
                    <a:cxn ang="0">
                      <a:pos x="1" y="3"/>
                    </a:cxn>
                  </a:cxnLst>
                  <a:rect l="0" t="0" r="r" b="b"/>
                  <a:pathLst>
                    <a:path w="3" h="3">
                      <a:moveTo>
                        <a:pt x="1" y="3"/>
                      </a:moveTo>
                      <a:cubicBezTo>
                        <a:pt x="0" y="3"/>
                        <a:pt x="3" y="0"/>
                        <a:pt x="3" y="1"/>
                      </a:cubicBezTo>
                      <a:cubicBezTo>
                        <a:pt x="3" y="1"/>
                        <a:pt x="3" y="3"/>
                        <a:pt x="1"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706" name="Freeform 296">
                  <a:extLst>
                    <a:ext uri="{FF2B5EF4-FFF2-40B4-BE49-F238E27FC236}">
                      <a16:creationId xmlns:a16="http://schemas.microsoft.com/office/drawing/2014/main" id="{B184101A-714F-5E97-08D1-14892C5E23D7}"/>
                    </a:ext>
                  </a:extLst>
                </p:cNvPr>
                <p:cNvSpPr>
                  <a:spLocks/>
                </p:cNvSpPr>
                <p:nvPr/>
              </p:nvSpPr>
              <p:spPr bwMode="auto">
                <a:xfrm>
                  <a:off x="3754339" y="5142222"/>
                  <a:ext cx="9577" cy="6475"/>
                </a:xfrm>
                <a:custGeom>
                  <a:avLst/>
                  <a:gdLst/>
                  <a:ahLst/>
                  <a:cxnLst>
                    <a:cxn ang="0">
                      <a:pos x="1" y="2"/>
                    </a:cxn>
                    <a:cxn ang="0">
                      <a:pos x="3" y="0"/>
                    </a:cxn>
                    <a:cxn ang="0">
                      <a:pos x="1" y="2"/>
                    </a:cxn>
                  </a:cxnLst>
                  <a:rect l="0" t="0" r="r" b="b"/>
                  <a:pathLst>
                    <a:path w="3" h="2">
                      <a:moveTo>
                        <a:pt x="1" y="2"/>
                      </a:moveTo>
                      <a:cubicBezTo>
                        <a:pt x="0" y="2"/>
                        <a:pt x="1" y="0"/>
                        <a:pt x="3" y="0"/>
                      </a:cubicBezTo>
                      <a:cubicBezTo>
                        <a:pt x="1" y="2"/>
                        <a:pt x="1" y="2"/>
                        <a:pt x="1"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707" name="Freeform 297">
                  <a:extLst>
                    <a:ext uri="{FF2B5EF4-FFF2-40B4-BE49-F238E27FC236}">
                      <a16:creationId xmlns:a16="http://schemas.microsoft.com/office/drawing/2014/main" id="{258F184B-F686-F201-314A-4630BE18283D}"/>
                    </a:ext>
                  </a:extLst>
                </p:cNvPr>
                <p:cNvSpPr>
                  <a:spLocks/>
                </p:cNvSpPr>
                <p:nvPr/>
              </p:nvSpPr>
              <p:spPr bwMode="auto">
                <a:xfrm>
                  <a:off x="3775088" y="5104986"/>
                  <a:ext cx="9577" cy="9713"/>
                </a:xfrm>
                <a:custGeom>
                  <a:avLst/>
                  <a:gdLst/>
                  <a:ahLst/>
                  <a:cxnLst>
                    <a:cxn ang="0">
                      <a:pos x="0" y="2"/>
                    </a:cxn>
                    <a:cxn ang="0">
                      <a:pos x="3" y="2"/>
                    </a:cxn>
                    <a:cxn ang="0">
                      <a:pos x="0" y="2"/>
                    </a:cxn>
                  </a:cxnLst>
                  <a:rect l="0" t="0" r="r" b="b"/>
                  <a:pathLst>
                    <a:path w="3" h="3">
                      <a:moveTo>
                        <a:pt x="0" y="2"/>
                      </a:moveTo>
                      <a:cubicBezTo>
                        <a:pt x="0" y="2"/>
                        <a:pt x="2" y="0"/>
                        <a:pt x="3" y="2"/>
                      </a:cubicBezTo>
                      <a:cubicBezTo>
                        <a:pt x="3" y="2"/>
                        <a:pt x="0" y="3"/>
                        <a:pt x="0"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708" name="Freeform 298">
                  <a:extLst>
                    <a:ext uri="{FF2B5EF4-FFF2-40B4-BE49-F238E27FC236}">
                      <a16:creationId xmlns:a16="http://schemas.microsoft.com/office/drawing/2014/main" id="{6748A35B-8F44-A697-D3D6-CBAD4EE92518}"/>
                    </a:ext>
                  </a:extLst>
                </p:cNvPr>
                <p:cNvSpPr>
                  <a:spLocks/>
                </p:cNvSpPr>
                <p:nvPr/>
              </p:nvSpPr>
              <p:spPr bwMode="auto">
                <a:xfrm>
                  <a:off x="2967486" y="4834623"/>
                  <a:ext cx="151625" cy="79329"/>
                </a:xfrm>
                <a:custGeom>
                  <a:avLst/>
                  <a:gdLst/>
                  <a:ahLst/>
                  <a:cxnLst>
                    <a:cxn ang="0">
                      <a:pos x="46" y="10"/>
                    </a:cxn>
                    <a:cxn ang="0">
                      <a:pos x="36" y="2"/>
                    </a:cxn>
                    <a:cxn ang="0">
                      <a:pos x="31" y="0"/>
                    </a:cxn>
                    <a:cxn ang="0">
                      <a:pos x="25" y="3"/>
                    </a:cxn>
                    <a:cxn ang="0">
                      <a:pos x="16" y="10"/>
                    </a:cxn>
                    <a:cxn ang="0">
                      <a:pos x="13" y="6"/>
                    </a:cxn>
                    <a:cxn ang="0">
                      <a:pos x="11" y="5"/>
                    </a:cxn>
                    <a:cxn ang="0">
                      <a:pos x="10" y="6"/>
                    </a:cxn>
                    <a:cxn ang="0">
                      <a:pos x="8" y="6"/>
                    </a:cxn>
                    <a:cxn ang="0">
                      <a:pos x="8" y="5"/>
                    </a:cxn>
                    <a:cxn ang="0">
                      <a:pos x="7" y="3"/>
                    </a:cxn>
                    <a:cxn ang="0">
                      <a:pos x="5" y="2"/>
                    </a:cxn>
                    <a:cxn ang="0">
                      <a:pos x="4" y="0"/>
                    </a:cxn>
                    <a:cxn ang="0">
                      <a:pos x="2" y="6"/>
                    </a:cxn>
                    <a:cxn ang="0">
                      <a:pos x="4" y="8"/>
                    </a:cxn>
                    <a:cxn ang="0">
                      <a:pos x="2" y="11"/>
                    </a:cxn>
                    <a:cxn ang="0">
                      <a:pos x="2" y="16"/>
                    </a:cxn>
                    <a:cxn ang="0">
                      <a:pos x="4" y="14"/>
                    </a:cxn>
                    <a:cxn ang="0">
                      <a:pos x="11" y="16"/>
                    </a:cxn>
                    <a:cxn ang="0">
                      <a:pos x="13" y="17"/>
                    </a:cxn>
                    <a:cxn ang="0">
                      <a:pos x="14" y="19"/>
                    </a:cxn>
                    <a:cxn ang="0">
                      <a:pos x="16" y="19"/>
                    </a:cxn>
                    <a:cxn ang="0">
                      <a:pos x="17" y="19"/>
                    </a:cxn>
                    <a:cxn ang="0">
                      <a:pos x="19" y="24"/>
                    </a:cxn>
                    <a:cxn ang="0">
                      <a:pos x="22" y="24"/>
                    </a:cxn>
                    <a:cxn ang="0">
                      <a:pos x="23" y="22"/>
                    </a:cxn>
                    <a:cxn ang="0">
                      <a:pos x="25" y="19"/>
                    </a:cxn>
                    <a:cxn ang="0">
                      <a:pos x="22" y="16"/>
                    </a:cxn>
                    <a:cxn ang="0">
                      <a:pos x="22" y="14"/>
                    </a:cxn>
                    <a:cxn ang="0">
                      <a:pos x="28" y="10"/>
                    </a:cxn>
                    <a:cxn ang="0">
                      <a:pos x="28" y="8"/>
                    </a:cxn>
                    <a:cxn ang="0">
                      <a:pos x="31" y="6"/>
                    </a:cxn>
                    <a:cxn ang="0">
                      <a:pos x="37" y="11"/>
                    </a:cxn>
                    <a:cxn ang="0">
                      <a:pos x="39" y="13"/>
                    </a:cxn>
                    <a:cxn ang="0">
                      <a:pos x="40" y="13"/>
                    </a:cxn>
                    <a:cxn ang="0">
                      <a:pos x="39" y="17"/>
                    </a:cxn>
                    <a:cxn ang="0">
                      <a:pos x="42" y="24"/>
                    </a:cxn>
                    <a:cxn ang="0">
                      <a:pos x="43" y="19"/>
                    </a:cxn>
                    <a:cxn ang="0">
                      <a:pos x="46" y="20"/>
                    </a:cxn>
                    <a:cxn ang="0">
                      <a:pos x="48" y="17"/>
                    </a:cxn>
                    <a:cxn ang="0">
                      <a:pos x="46" y="10"/>
                    </a:cxn>
                  </a:cxnLst>
                  <a:rect l="0" t="0" r="r" b="b"/>
                  <a:pathLst>
                    <a:path w="49" h="25">
                      <a:moveTo>
                        <a:pt x="46" y="10"/>
                      </a:moveTo>
                      <a:cubicBezTo>
                        <a:pt x="43" y="6"/>
                        <a:pt x="40" y="2"/>
                        <a:pt x="36" y="2"/>
                      </a:cubicBezTo>
                      <a:cubicBezTo>
                        <a:pt x="31" y="3"/>
                        <a:pt x="36" y="2"/>
                        <a:pt x="31" y="0"/>
                      </a:cubicBezTo>
                      <a:cubicBezTo>
                        <a:pt x="26" y="0"/>
                        <a:pt x="29" y="2"/>
                        <a:pt x="25" y="3"/>
                      </a:cubicBezTo>
                      <a:cubicBezTo>
                        <a:pt x="16" y="8"/>
                        <a:pt x="23" y="6"/>
                        <a:pt x="16" y="10"/>
                      </a:cubicBezTo>
                      <a:cubicBezTo>
                        <a:pt x="14" y="10"/>
                        <a:pt x="13" y="8"/>
                        <a:pt x="13" y="6"/>
                      </a:cubicBezTo>
                      <a:cubicBezTo>
                        <a:pt x="11" y="5"/>
                        <a:pt x="11" y="6"/>
                        <a:pt x="11" y="5"/>
                      </a:cubicBezTo>
                      <a:cubicBezTo>
                        <a:pt x="11" y="5"/>
                        <a:pt x="10" y="5"/>
                        <a:pt x="10" y="6"/>
                      </a:cubicBezTo>
                      <a:cubicBezTo>
                        <a:pt x="10" y="8"/>
                        <a:pt x="8" y="6"/>
                        <a:pt x="8" y="6"/>
                      </a:cubicBezTo>
                      <a:cubicBezTo>
                        <a:pt x="8" y="5"/>
                        <a:pt x="8" y="5"/>
                        <a:pt x="8" y="5"/>
                      </a:cubicBezTo>
                      <a:cubicBezTo>
                        <a:pt x="8" y="3"/>
                        <a:pt x="7" y="5"/>
                        <a:pt x="7" y="3"/>
                      </a:cubicBezTo>
                      <a:cubicBezTo>
                        <a:pt x="7" y="2"/>
                        <a:pt x="7" y="2"/>
                        <a:pt x="5" y="2"/>
                      </a:cubicBezTo>
                      <a:cubicBezTo>
                        <a:pt x="4" y="2"/>
                        <a:pt x="4" y="0"/>
                        <a:pt x="4" y="0"/>
                      </a:cubicBezTo>
                      <a:cubicBezTo>
                        <a:pt x="2" y="0"/>
                        <a:pt x="2" y="3"/>
                        <a:pt x="2" y="6"/>
                      </a:cubicBezTo>
                      <a:cubicBezTo>
                        <a:pt x="2" y="6"/>
                        <a:pt x="5" y="6"/>
                        <a:pt x="4" y="8"/>
                      </a:cubicBezTo>
                      <a:cubicBezTo>
                        <a:pt x="2" y="10"/>
                        <a:pt x="4" y="10"/>
                        <a:pt x="2" y="11"/>
                      </a:cubicBezTo>
                      <a:cubicBezTo>
                        <a:pt x="2" y="13"/>
                        <a:pt x="0" y="13"/>
                        <a:pt x="2" y="16"/>
                      </a:cubicBezTo>
                      <a:cubicBezTo>
                        <a:pt x="2" y="14"/>
                        <a:pt x="4" y="13"/>
                        <a:pt x="4" y="14"/>
                      </a:cubicBezTo>
                      <a:cubicBezTo>
                        <a:pt x="8" y="14"/>
                        <a:pt x="11" y="16"/>
                        <a:pt x="11" y="16"/>
                      </a:cubicBezTo>
                      <a:cubicBezTo>
                        <a:pt x="13" y="14"/>
                        <a:pt x="11" y="16"/>
                        <a:pt x="13" y="17"/>
                      </a:cubicBezTo>
                      <a:cubicBezTo>
                        <a:pt x="13" y="17"/>
                        <a:pt x="13" y="19"/>
                        <a:pt x="14" y="19"/>
                      </a:cubicBezTo>
                      <a:cubicBezTo>
                        <a:pt x="16" y="20"/>
                        <a:pt x="16" y="20"/>
                        <a:pt x="16" y="19"/>
                      </a:cubicBezTo>
                      <a:cubicBezTo>
                        <a:pt x="16" y="17"/>
                        <a:pt x="17" y="17"/>
                        <a:pt x="17" y="19"/>
                      </a:cubicBezTo>
                      <a:cubicBezTo>
                        <a:pt x="17" y="19"/>
                        <a:pt x="19" y="22"/>
                        <a:pt x="19" y="24"/>
                      </a:cubicBezTo>
                      <a:cubicBezTo>
                        <a:pt x="17" y="25"/>
                        <a:pt x="20" y="24"/>
                        <a:pt x="22" y="24"/>
                      </a:cubicBezTo>
                      <a:cubicBezTo>
                        <a:pt x="23" y="24"/>
                        <a:pt x="22" y="22"/>
                        <a:pt x="23" y="22"/>
                      </a:cubicBezTo>
                      <a:cubicBezTo>
                        <a:pt x="25" y="22"/>
                        <a:pt x="26" y="22"/>
                        <a:pt x="25" y="19"/>
                      </a:cubicBezTo>
                      <a:cubicBezTo>
                        <a:pt x="22" y="16"/>
                        <a:pt x="23" y="16"/>
                        <a:pt x="22" y="16"/>
                      </a:cubicBezTo>
                      <a:cubicBezTo>
                        <a:pt x="22" y="16"/>
                        <a:pt x="20" y="14"/>
                        <a:pt x="22" y="14"/>
                      </a:cubicBezTo>
                      <a:cubicBezTo>
                        <a:pt x="26" y="13"/>
                        <a:pt x="26" y="11"/>
                        <a:pt x="28" y="10"/>
                      </a:cubicBezTo>
                      <a:cubicBezTo>
                        <a:pt x="28" y="10"/>
                        <a:pt x="26" y="8"/>
                        <a:pt x="28" y="8"/>
                      </a:cubicBezTo>
                      <a:cubicBezTo>
                        <a:pt x="29" y="8"/>
                        <a:pt x="29" y="6"/>
                        <a:pt x="31" y="6"/>
                      </a:cubicBezTo>
                      <a:cubicBezTo>
                        <a:pt x="34" y="6"/>
                        <a:pt x="37" y="10"/>
                        <a:pt x="37" y="11"/>
                      </a:cubicBezTo>
                      <a:cubicBezTo>
                        <a:pt x="37" y="11"/>
                        <a:pt x="37" y="13"/>
                        <a:pt x="39" y="13"/>
                      </a:cubicBezTo>
                      <a:cubicBezTo>
                        <a:pt x="39" y="11"/>
                        <a:pt x="39" y="13"/>
                        <a:pt x="40" y="13"/>
                      </a:cubicBezTo>
                      <a:cubicBezTo>
                        <a:pt x="40" y="11"/>
                        <a:pt x="37" y="16"/>
                        <a:pt x="39" y="17"/>
                      </a:cubicBezTo>
                      <a:cubicBezTo>
                        <a:pt x="40" y="19"/>
                        <a:pt x="40" y="22"/>
                        <a:pt x="42" y="24"/>
                      </a:cubicBezTo>
                      <a:cubicBezTo>
                        <a:pt x="43" y="20"/>
                        <a:pt x="42" y="22"/>
                        <a:pt x="43" y="19"/>
                      </a:cubicBezTo>
                      <a:cubicBezTo>
                        <a:pt x="43" y="19"/>
                        <a:pt x="45" y="22"/>
                        <a:pt x="46" y="20"/>
                      </a:cubicBezTo>
                      <a:cubicBezTo>
                        <a:pt x="48" y="19"/>
                        <a:pt x="46" y="17"/>
                        <a:pt x="48" y="17"/>
                      </a:cubicBezTo>
                      <a:cubicBezTo>
                        <a:pt x="49" y="17"/>
                        <a:pt x="45" y="13"/>
                        <a:pt x="46" y="1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709" name="Freeform 299">
                  <a:extLst>
                    <a:ext uri="{FF2B5EF4-FFF2-40B4-BE49-F238E27FC236}">
                      <a16:creationId xmlns:a16="http://schemas.microsoft.com/office/drawing/2014/main" id="{9E978CEB-374C-1BFC-6B31-89958DB0F685}"/>
                    </a:ext>
                  </a:extLst>
                </p:cNvPr>
                <p:cNvSpPr>
                  <a:spLocks/>
                </p:cNvSpPr>
                <p:nvPr/>
              </p:nvSpPr>
              <p:spPr bwMode="auto">
                <a:xfrm>
                  <a:off x="3002600" y="4894524"/>
                  <a:ext cx="7980" cy="16190"/>
                </a:xfrm>
                <a:custGeom>
                  <a:avLst/>
                  <a:gdLst/>
                  <a:ahLst/>
                  <a:cxnLst>
                    <a:cxn ang="0">
                      <a:pos x="2" y="3"/>
                    </a:cxn>
                    <a:cxn ang="0">
                      <a:pos x="0" y="2"/>
                    </a:cxn>
                    <a:cxn ang="0">
                      <a:pos x="2" y="3"/>
                    </a:cxn>
                    <a:cxn ang="0">
                      <a:pos x="2" y="3"/>
                    </a:cxn>
                  </a:cxnLst>
                  <a:rect l="0" t="0" r="r" b="b"/>
                  <a:pathLst>
                    <a:path w="3" h="5">
                      <a:moveTo>
                        <a:pt x="2" y="3"/>
                      </a:moveTo>
                      <a:cubicBezTo>
                        <a:pt x="0" y="3"/>
                        <a:pt x="0" y="2"/>
                        <a:pt x="0" y="2"/>
                      </a:cubicBezTo>
                      <a:cubicBezTo>
                        <a:pt x="2" y="0"/>
                        <a:pt x="2" y="2"/>
                        <a:pt x="2" y="3"/>
                      </a:cubicBezTo>
                      <a:cubicBezTo>
                        <a:pt x="3" y="3"/>
                        <a:pt x="3" y="5"/>
                        <a:pt x="2"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710" name="Freeform 300">
                  <a:extLst>
                    <a:ext uri="{FF2B5EF4-FFF2-40B4-BE49-F238E27FC236}">
                      <a16:creationId xmlns:a16="http://schemas.microsoft.com/office/drawing/2014/main" id="{E90455A2-D8D0-1AA0-A0E2-FA82D7CCF4D9}"/>
                    </a:ext>
                  </a:extLst>
                </p:cNvPr>
                <p:cNvSpPr>
                  <a:spLocks/>
                </p:cNvSpPr>
                <p:nvPr/>
              </p:nvSpPr>
              <p:spPr bwMode="auto">
                <a:xfrm>
                  <a:off x="3072826" y="4868620"/>
                  <a:ext cx="6384" cy="9713"/>
                </a:xfrm>
                <a:custGeom>
                  <a:avLst/>
                  <a:gdLst/>
                  <a:ahLst/>
                  <a:cxnLst>
                    <a:cxn ang="0">
                      <a:pos x="0" y="3"/>
                    </a:cxn>
                    <a:cxn ang="0">
                      <a:pos x="2" y="0"/>
                    </a:cxn>
                    <a:cxn ang="0">
                      <a:pos x="0" y="3"/>
                    </a:cxn>
                  </a:cxnLst>
                  <a:rect l="0" t="0" r="r" b="b"/>
                  <a:pathLst>
                    <a:path w="2" h="3">
                      <a:moveTo>
                        <a:pt x="0" y="3"/>
                      </a:moveTo>
                      <a:cubicBezTo>
                        <a:pt x="0" y="2"/>
                        <a:pt x="0" y="0"/>
                        <a:pt x="2" y="0"/>
                      </a:cubicBezTo>
                      <a:cubicBezTo>
                        <a:pt x="2" y="2"/>
                        <a:pt x="2" y="3"/>
                        <a:pt x="0"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grpSp>
          <p:grpSp>
            <p:nvGrpSpPr>
              <p:cNvPr id="415" name="Group 414">
                <a:extLst>
                  <a:ext uri="{FF2B5EF4-FFF2-40B4-BE49-F238E27FC236}">
                    <a16:creationId xmlns:a16="http://schemas.microsoft.com/office/drawing/2014/main" id="{E38821B7-6FC0-025D-E258-46229BC39F30}"/>
                  </a:ext>
                </a:extLst>
              </p:cNvPr>
              <p:cNvGrpSpPr/>
              <p:nvPr/>
            </p:nvGrpSpPr>
            <p:grpSpPr>
              <a:xfrm>
                <a:off x="7555763" y="2709644"/>
                <a:ext cx="2529418" cy="3130575"/>
                <a:chOff x="6834126" y="3371683"/>
                <a:chExt cx="2643157" cy="3271346"/>
              </a:xfrm>
              <a:grpFill/>
            </p:grpSpPr>
            <p:sp>
              <p:nvSpPr>
                <p:cNvPr id="595" name="Freeform 10">
                  <a:extLst>
                    <a:ext uri="{FF2B5EF4-FFF2-40B4-BE49-F238E27FC236}">
                      <a16:creationId xmlns:a16="http://schemas.microsoft.com/office/drawing/2014/main" id="{2F27DCAD-830F-146E-7D16-42C152DE1FAF}"/>
                    </a:ext>
                  </a:extLst>
                </p:cNvPr>
                <p:cNvSpPr>
                  <a:spLocks/>
                </p:cNvSpPr>
                <p:nvPr/>
              </p:nvSpPr>
              <p:spPr bwMode="auto">
                <a:xfrm>
                  <a:off x="6834126" y="3371683"/>
                  <a:ext cx="1528049" cy="1142400"/>
                </a:xfrm>
                <a:custGeom>
                  <a:avLst/>
                  <a:gdLst/>
                  <a:ahLst/>
                  <a:cxnLst>
                    <a:cxn ang="0">
                      <a:pos x="441" y="136"/>
                    </a:cxn>
                    <a:cxn ang="0">
                      <a:pos x="427" y="142"/>
                    </a:cxn>
                    <a:cxn ang="0">
                      <a:pos x="414" y="150"/>
                    </a:cxn>
                    <a:cxn ang="0">
                      <a:pos x="398" y="160"/>
                    </a:cxn>
                    <a:cxn ang="0">
                      <a:pos x="383" y="171"/>
                    </a:cxn>
                    <a:cxn ang="0">
                      <a:pos x="382" y="160"/>
                    </a:cxn>
                    <a:cxn ang="0">
                      <a:pos x="376" y="151"/>
                    </a:cxn>
                    <a:cxn ang="0">
                      <a:pos x="351" y="168"/>
                    </a:cxn>
                    <a:cxn ang="0">
                      <a:pos x="365" y="190"/>
                    </a:cxn>
                    <a:cxn ang="0">
                      <a:pos x="383" y="187"/>
                    </a:cxn>
                    <a:cxn ang="0">
                      <a:pos x="385" y="193"/>
                    </a:cxn>
                    <a:cxn ang="0">
                      <a:pos x="371" y="204"/>
                    </a:cxn>
                    <a:cxn ang="0">
                      <a:pos x="379" y="240"/>
                    </a:cxn>
                    <a:cxn ang="0">
                      <a:pos x="371" y="246"/>
                    </a:cxn>
                    <a:cxn ang="0">
                      <a:pos x="383" y="257"/>
                    </a:cxn>
                    <a:cxn ang="0">
                      <a:pos x="386" y="268"/>
                    </a:cxn>
                    <a:cxn ang="0">
                      <a:pos x="380" y="285"/>
                    </a:cxn>
                    <a:cxn ang="0">
                      <a:pos x="368" y="300"/>
                    </a:cxn>
                    <a:cxn ang="0">
                      <a:pos x="365" y="313"/>
                    </a:cxn>
                    <a:cxn ang="0">
                      <a:pos x="357" y="322"/>
                    </a:cxn>
                    <a:cxn ang="0">
                      <a:pos x="345" y="333"/>
                    </a:cxn>
                    <a:cxn ang="0">
                      <a:pos x="335" y="342"/>
                    </a:cxn>
                    <a:cxn ang="0">
                      <a:pos x="325" y="345"/>
                    </a:cxn>
                    <a:cxn ang="0">
                      <a:pos x="316" y="347"/>
                    </a:cxn>
                    <a:cxn ang="0">
                      <a:pos x="303" y="353"/>
                    </a:cxn>
                    <a:cxn ang="0">
                      <a:pos x="290" y="364"/>
                    </a:cxn>
                    <a:cxn ang="0">
                      <a:pos x="287" y="353"/>
                    </a:cxn>
                    <a:cxn ang="0">
                      <a:pos x="277" y="353"/>
                    </a:cxn>
                    <a:cxn ang="0">
                      <a:pos x="265" y="342"/>
                    </a:cxn>
                    <a:cxn ang="0">
                      <a:pos x="245" y="341"/>
                    </a:cxn>
                    <a:cxn ang="0">
                      <a:pos x="233" y="341"/>
                    </a:cxn>
                    <a:cxn ang="0">
                      <a:pos x="220" y="353"/>
                    </a:cxn>
                    <a:cxn ang="0">
                      <a:pos x="205" y="345"/>
                    </a:cxn>
                    <a:cxn ang="0">
                      <a:pos x="195" y="328"/>
                    </a:cxn>
                    <a:cxn ang="0">
                      <a:pos x="201" y="310"/>
                    </a:cxn>
                    <a:cxn ang="0">
                      <a:pos x="190" y="285"/>
                    </a:cxn>
                    <a:cxn ang="0">
                      <a:pos x="176" y="274"/>
                    </a:cxn>
                    <a:cxn ang="0">
                      <a:pos x="144" y="289"/>
                    </a:cxn>
                    <a:cxn ang="0">
                      <a:pos x="126" y="289"/>
                    </a:cxn>
                    <a:cxn ang="0">
                      <a:pos x="105" y="286"/>
                    </a:cxn>
                    <a:cxn ang="0">
                      <a:pos x="93" y="280"/>
                    </a:cxn>
                    <a:cxn ang="0">
                      <a:pos x="67" y="261"/>
                    </a:cxn>
                    <a:cxn ang="0">
                      <a:pos x="41" y="241"/>
                    </a:cxn>
                    <a:cxn ang="0">
                      <a:pos x="47" y="223"/>
                    </a:cxn>
                    <a:cxn ang="0">
                      <a:pos x="45" y="202"/>
                    </a:cxn>
                    <a:cxn ang="0">
                      <a:pos x="21" y="196"/>
                    </a:cxn>
                    <a:cxn ang="0">
                      <a:pos x="12" y="179"/>
                    </a:cxn>
                    <a:cxn ang="0">
                      <a:pos x="7" y="157"/>
                    </a:cxn>
                    <a:cxn ang="0">
                      <a:pos x="39" y="143"/>
                    </a:cxn>
                    <a:cxn ang="0">
                      <a:pos x="56" y="106"/>
                    </a:cxn>
                    <a:cxn ang="0">
                      <a:pos x="76" y="78"/>
                    </a:cxn>
                    <a:cxn ang="0">
                      <a:pos x="111" y="55"/>
                    </a:cxn>
                    <a:cxn ang="0">
                      <a:pos x="140" y="84"/>
                    </a:cxn>
                    <a:cxn ang="0">
                      <a:pos x="178" y="117"/>
                    </a:cxn>
                    <a:cxn ang="0">
                      <a:pos x="245" y="137"/>
                    </a:cxn>
                    <a:cxn ang="0">
                      <a:pos x="283" y="131"/>
                    </a:cxn>
                    <a:cxn ang="0">
                      <a:pos x="306" y="101"/>
                    </a:cxn>
                    <a:cxn ang="0">
                      <a:pos x="353" y="83"/>
                    </a:cxn>
                    <a:cxn ang="0">
                      <a:pos x="348" y="70"/>
                    </a:cxn>
                    <a:cxn ang="0">
                      <a:pos x="373" y="24"/>
                    </a:cxn>
                    <a:cxn ang="0">
                      <a:pos x="441" y="50"/>
                    </a:cxn>
                    <a:cxn ang="0">
                      <a:pos x="481" y="64"/>
                    </a:cxn>
                    <a:cxn ang="0">
                      <a:pos x="458" y="123"/>
                    </a:cxn>
                  </a:cxnLst>
                  <a:rect l="0" t="0" r="r" b="b"/>
                  <a:pathLst>
                    <a:path w="490" h="367">
                      <a:moveTo>
                        <a:pt x="453" y="131"/>
                      </a:moveTo>
                      <a:cubicBezTo>
                        <a:pt x="453" y="128"/>
                        <a:pt x="453" y="131"/>
                        <a:pt x="452" y="129"/>
                      </a:cubicBezTo>
                      <a:cubicBezTo>
                        <a:pt x="450" y="128"/>
                        <a:pt x="452" y="126"/>
                        <a:pt x="449" y="125"/>
                      </a:cubicBezTo>
                      <a:cubicBezTo>
                        <a:pt x="446" y="125"/>
                        <a:pt x="449" y="132"/>
                        <a:pt x="446" y="131"/>
                      </a:cubicBezTo>
                      <a:cubicBezTo>
                        <a:pt x="443" y="131"/>
                        <a:pt x="444" y="134"/>
                        <a:pt x="441" y="136"/>
                      </a:cubicBezTo>
                      <a:cubicBezTo>
                        <a:pt x="440" y="137"/>
                        <a:pt x="441" y="136"/>
                        <a:pt x="438" y="136"/>
                      </a:cubicBezTo>
                      <a:cubicBezTo>
                        <a:pt x="436" y="137"/>
                        <a:pt x="433" y="134"/>
                        <a:pt x="433" y="137"/>
                      </a:cubicBezTo>
                      <a:cubicBezTo>
                        <a:pt x="433" y="140"/>
                        <a:pt x="436" y="140"/>
                        <a:pt x="435" y="142"/>
                      </a:cubicBezTo>
                      <a:cubicBezTo>
                        <a:pt x="433" y="143"/>
                        <a:pt x="433" y="142"/>
                        <a:pt x="432" y="142"/>
                      </a:cubicBezTo>
                      <a:cubicBezTo>
                        <a:pt x="430" y="143"/>
                        <a:pt x="429" y="142"/>
                        <a:pt x="427" y="142"/>
                      </a:cubicBezTo>
                      <a:cubicBezTo>
                        <a:pt x="426" y="142"/>
                        <a:pt x="426" y="137"/>
                        <a:pt x="424" y="139"/>
                      </a:cubicBezTo>
                      <a:cubicBezTo>
                        <a:pt x="423" y="140"/>
                        <a:pt x="424" y="139"/>
                        <a:pt x="423" y="140"/>
                      </a:cubicBezTo>
                      <a:cubicBezTo>
                        <a:pt x="421" y="142"/>
                        <a:pt x="423" y="142"/>
                        <a:pt x="421" y="143"/>
                      </a:cubicBezTo>
                      <a:cubicBezTo>
                        <a:pt x="420" y="145"/>
                        <a:pt x="418" y="148"/>
                        <a:pt x="417" y="148"/>
                      </a:cubicBezTo>
                      <a:cubicBezTo>
                        <a:pt x="414" y="148"/>
                        <a:pt x="415" y="150"/>
                        <a:pt x="414" y="150"/>
                      </a:cubicBezTo>
                      <a:cubicBezTo>
                        <a:pt x="412" y="150"/>
                        <a:pt x="414" y="151"/>
                        <a:pt x="412" y="151"/>
                      </a:cubicBezTo>
                      <a:cubicBezTo>
                        <a:pt x="409" y="153"/>
                        <a:pt x="411" y="153"/>
                        <a:pt x="409" y="153"/>
                      </a:cubicBezTo>
                      <a:cubicBezTo>
                        <a:pt x="408" y="153"/>
                        <a:pt x="406" y="156"/>
                        <a:pt x="405" y="157"/>
                      </a:cubicBezTo>
                      <a:cubicBezTo>
                        <a:pt x="405" y="159"/>
                        <a:pt x="405" y="159"/>
                        <a:pt x="405" y="159"/>
                      </a:cubicBezTo>
                      <a:cubicBezTo>
                        <a:pt x="401" y="162"/>
                        <a:pt x="400" y="159"/>
                        <a:pt x="398" y="160"/>
                      </a:cubicBezTo>
                      <a:cubicBezTo>
                        <a:pt x="397" y="162"/>
                        <a:pt x="397" y="159"/>
                        <a:pt x="395" y="162"/>
                      </a:cubicBezTo>
                      <a:cubicBezTo>
                        <a:pt x="395" y="164"/>
                        <a:pt x="392" y="162"/>
                        <a:pt x="391" y="164"/>
                      </a:cubicBezTo>
                      <a:cubicBezTo>
                        <a:pt x="389" y="165"/>
                        <a:pt x="388" y="165"/>
                        <a:pt x="386" y="168"/>
                      </a:cubicBezTo>
                      <a:cubicBezTo>
                        <a:pt x="386" y="171"/>
                        <a:pt x="383" y="170"/>
                        <a:pt x="383" y="170"/>
                      </a:cubicBezTo>
                      <a:cubicBezTo>
                        <a:pt x="383" y="170"/>
                        <a:pt x="385" y="171"/>
                        <a:pt x="383" y="171"/>
                      </a:cubicBezTo>
                      <a:cubicBezTo>
                        <a:pt x="380" y="171"/>
                        <a:pt x="379" y="174"/>
                        <a:pt x="379" y="171"/>
                      </a:cubicBezTo>
                      <a:cubicBezTo>
                        <a:pt x="379" y="168"/>
                        <a:pt x="379" y="171"/>
                        <a:pt x="380" y="170"/>
                      </a:cubicBezTo>
                      <a:cubicBezTo>
                        <a:pt x="382" y="167"/>
                        <a:pt x="382" y="170"/>
                        <a:pt x="383" y="168"/>
                      </a:cubicBezTo>
                      <a:cubicBezTo>
                        <a:pt x="383" y="165"/>
                        <a:pt x="380" y="164"/>
                        <a:pt x="380" y="164"/>
                      </a:cubicBezTo>
                      <a:cubicBezTo>
                        <a:pt x="379" y="164"/>
                        <a:pt x="382" y="162"/>
                        <a:pt x="382" y="160"/>
                      </a:cubicBezTo>
                      <a:cubicBezTo>
                        <a:pt x="380" y="160"/>
                        <a:pt x="383" y="160"/>
                        <a:pt x="386" y="156"/>
                      </a:cubicBezTo>
                      <a:cubicBezTo>
                        <a:pt x="388" y="153"/>
                        <a:pt x="388" y="153"/>
                        <a:pt x="386" y="151"/>
                      </a:cubicBezTo>
                      <a:cubicBezTo>
                        <a:pt x="383" y="148"/>
                        <a:pt x="385" y="148"/>
                        <a:pt x="383" y="148"/>
                      </a:cubicBezTo>
                      <a:cubicBezTo>
                        <a:pt x="382" y="150"/>
                        <a:pt x="380" y="146"/>
                        <a:pt x="379" y="148"/>
                      </a:cubicBezTo>
                      <a:cubicBezTo>
                        <a:pt x="376" y="150"/>
                        <a:pt x="379" y="150"/>
                        <a:pt x="376" y="151"/>
                      </a:cubicBezTo>
                      <a:cubicBezTo>
                        <a:pt x="374" y="154"/>
                        <a:pt x="376" y="156"/>
                        <a:pt x="373" y="156"/>
                      </a:cubicBezTo>
                      <a:cubicBezTo>
                        <a:pt x="371" y="157"/>
                        <a:pt x="363" y="160"/>
                        <a:pt x="363" y="164"/>
                      </a:cubicBezTo>
                      <a:cubicBezTo>
                        <a:pt x="363" y="167"/>
                        <a:pt x="362" y="168"/>
                        <a:pt x="359" y="168"/>
                      </a:cubicBezTo>
                      <a:cubicBezTo>
                        <a:pt x="357" y="167"/>
                        <a:pt x="357" y="171"/>
                        <a:pt x="356" y="168"/>
                      </a:cubicBezTo>
                      <a:cubicBezTo>
                        <a:pt x="354" y="167"/>
                        <a:pt x="351" y="167"/>
                        <a:pt x="351" y="168"/>
                      </a:cubicBezTo>
                      <a:cubicBezTo>
                        <a:pt x="351" y="170"/>
                        <a:pt x="350" y="171"/>
                        <a:pt x="351" y="174"/>
                      </a:cubicBezTo>
                      <a:cubicBezTo>
                        <a:pt x="351" y="178"/>
                        <a:pt x="353" y="178"/>
                        <a:pt x="354" y="178"/>
                      </a:cubicBezTo>
                      <a:cubicBezTo>
                        <a:pt x="354" y="179"/>
                        <a:pt x="357" y="179"/>
                        <a:pt x="359" y="179"/>
                      </a:cubicBezTo>
                      <a:cubicBezTo>
                        <a:pt x="360" y="178"/>
                        <a:pt x="363" y="182"/>
                        <a:pt x="362" y="184"/>
                      </a:cubicBezTo>
                      <a:cubicBezTo>
                        <a:pt x="360" y="185"/>
                        <a:pt x="362" y="190"/>
                        <a:pt x="365" y="190"/>
                      </a:cubicBezTo>
                      <a:cubicBezTo>
                        <a:pt x="370" y="190"/>
                        <a:pt x="370" y="190"/>
                        <a:pt x="370" y="188"/>
                      </a:cubicBezTo>
                      <a:cubicBezTo>
                        <a:pt x="368" y="187"/>
                        <a:pt x="371" y="187"/>
                        <a:pt x="373" y="185"/>
                      </a:cubicBezTo>
                      <a:cubicBezTo>
                        <a:pt x="373" y="182"/>
                        <a:pt x="377" y="182"/>
                        <a:pt x="379" y="184"/>
                      </a:cubicBezTo>
                      <a:cubicBezTo>
                        <a:pt x="379" y="184"/>
                        <a:pt x="379" y="185"/>
                        <a:pt x="380" y="185"/>
                      </a:cubicBezTo>
                      <a:cubicBezTo>
                        <a:pt x="382" y="184"/>
                        <a:pt x="380" y="185"/>
                        <a:pt x="383" y="187"/>
                      </a:cubicBezTo>
                      <a:cubicBezTo>
                        <a:pt x="388" y="187"/>
                        <a:pt x="385" y="184"/>
                        <a:pt x="388" y="185"/>
                      </a:cubicBezTo>
                      <a:cubicBezTo>
                        <a:pt x="388" y="187"/>
                        <a:pt x="392" y="187"/>
                        <a:pt x="391" y="188"/>
                      </a:cubicBezTo>
                      <a:cubicBezTo>
                        <a:pt x="388" y="192"/>
                        <a:pt x="392" y="192"/>
                        <a:pt x="389" y="193"/>
                      </a:cubicBezTo>
                      <a:cubicBezTo>
                        <a:pt x="386" y="195"/>
                        <a:pt x="388" y="192"/>
                        <a:pt x="386" y="192"/>
                      </a:cubicBezTo>
                      <a:cubicBezTo>
                        <a:pt x="385" y="193"/>
                        <a:pt x="386" y="190"/>
                        <a:pt x="385" y="193"/>
                      </a:cubicBezTo>
                      <a:cubicBezTo>
                        <a:pt x="382" y="195"/>
                        <a:pt x="382" y="193"/>
                        <a:pt x="380" y="195"/>
                      </a:cubicBezTo>
                      <a:cubicBezTo>
                        <a:pt x="377" y="196"/>
                        <a:pt x="377" y="198"/>
                        <a:pt x="377" y="198"/>
                      </a:cubicBezTo>
                      <a:cubicBezTo>
                        <a:pt x="376" y="198"/>
                        <a:pt x="376" y="201"/>
                        <a:pt x="374" y="201"/>
                      </a:cubicBezTo>
                      <a:cubicBezTo>
                        <a:pt x="371" y="202"/>
                        <a:pt x="373" y="199"/>
                        <a:pt x="371" y="199"/>
                      </a:cubicBezTo>
                      <a:cubicBezTo>
                        <a:pt x="370" y="201"/>
                        <a:pt x="373" y="202"/>
                        <a:pt x="371" y="204"/>
                      </a:cubicBezTo>
                      <a:cubicBezTo>
                        <a:pt x="370" y="204"/>
                        <a:pt x="371" y="206"/>
                        <a:pt x="368" y="206"/>
                      </a:cubicBezTo>
                      <a:cubicBezTo>
                        <a:pt x="366" y="207"/>
                        <a:pt x="360" y="216"/>
                        <a:pt x="363" y="215"/>
                      </a:cubicBezTo>
                      <a:cubicBezTo>
                        <a:pt x="368" y="215"/>
                        <a:pt x="365" y="218"/>
                        <a:pt x="370" y="220"/>
                      </a:cubicBezTo>
                      <a:cubicBezTo>
                        <a:pt x="374" y="221"/>
                        <a:pt x="373" y="227"/>
                        <a:pt x="376" y="232"/>
                      </a:cubicBezTo>
                      <a:cubicBezTo>
                        <a:pt x="379" y="237"/>
                        <a:pt x="376" y="237"/>
                        <a:pt x="379" y="240"/>
                      </a:cubicBezTo>
                      <a:cubicBezTo>
                        <a:pt x="382" y="241"/>
                        <a:pt x="380" y="241"/>
                        <a:pt x="382" y="244"/>
                      </a:cubicBezTo>
                      <a:cubicBezTo>
                        <a:pt x="385" y="246"/>
                        <a:pt x="386" y="249"/>
                        <a:pt x="383" y="247"/>
                      </a:cubicBezTo>
                      <a:cubicBezTo>
                        <a:pt x="379" y="246"/>
                        <a:pt x="379" y="247"/>
                        <a:pt x="377" y="246"/>
                      </a:cubicBezTo>
                      <a:cubicBezTo>
                        <a:pt x="376" y="246"/>
                        <a:pt x="377" y="244"/>
                        <a:pt x="376" y="244"/>
                      </a:cubicBezTo>
                      <a:cubicBezTo>
                        <a:pt x="374" y="243"/>
                        <a:pt x="373" y="246"/>
                        <a:pt x="371" y="246"/>
                      </a:cubicBezTo>
                      <a:cubicBezTo>
                        <a:pt x="370" y="244"/>
                        <a:pt x="368" y="240"/>
                        <a:pt x="368" y="241"/>
                      </a:cubicBezTo>
                      <a:cubicBezTo>
                        <a:pt x="366" y="243"/>
                        <a:pt x="371" y="247"/>
                        <a:pt x="374" y="244"/>
                      </a:cubicBezTo>
                      <a:cubicBezTo>
                        <a:pt x="374" y="244"/>
                        <a:pt x="377" y="246"/>
                        <a:pt x="376" y="246"/>
                      </a:cubicBezTo>
                      <a:cubicBezTo>
                        <a:pt x="376" y="247"/>
                        <a:pt x="377" y="247"/>
                        <a:pt x="380" y="251"/>
                      </a:cubicBezTo>
                      <a:cubicBezTo>
                        <a:pt x="383" y="254"/>
                        <a:pt x="386" y="257"/>
                        <a:pt x="383" y="257"/>
                      </a:cubicBezTo>
                      <a:cubicBezTo>
                        <a:pt x="382" y="257"/>
                        <a:pt x="377" y="260"/>
                        <a:pt x="377" y="261"/>
                      </a:cubicBezTo>
                      <a:cubicBezTo>
                        <a:pt x="377" y="263"/>
                        <a:pt x="374" y="260"/>
                        <a:pt x="373" y="263"/>
                      </a:cubicBezTo>
                      <a:cubicBezTo>
                        <a:pt x="373" y="265"/>
                        <a:pt x="374" y="261"/>
                        <a:pt x="374" y="263"/>
                      </a:cubicBezTo>
                      <a:cubicBezTo>
                        <a:pt x="376" y="268"/>
                        <a:pt x="379" y="260"/>
                        <a:pt x="382" y="265"/>
                      </a:cubicBezTo>
                      <a:cubicBezTo>
                        <a:pt x="385" y="268"/>
                        <a:pt x="388" y="266"/>
                        <a:pt x="386" y="268"/>
                      </a:cubicBezTo>
                      <a:cubicBezTo>
                        <a:pt x="382" y="271"/>
                        <a:pt x="385" y="268"/>
                        <a:pt x="385" y="272"/>
                      </a:cubicBezTo>
                      <a:cubicBezTo>
                        <a:pt x="386" y="277"/>
                        <a:pt x="380" y="274"/>
                        <a:pt x="383" y="275"/>
                      </a:cubicBezTo>
                      <a:cubicBezTo>
                        <a:pt x="385" y="277"/>
                        <a:pt x="382" y="277"/>
                        <a:pt x="383" y="279"/>
                      </a:cubicBezTo>
                      <a:cubicBezTo>
                        <a:pt x="383" y="280"/>
                        <a:pt x="380" y="279"/>
                        <a:pt x="382" y="282"/>
                      </a:cubicBezTo>
                      <a:cubicBezTo>
                        <a:pt x="383" y="285"/>
                        <a:pt x="382" y="283"/>
                        <a:pt x="380" y="285"/>
                      </a:cubicBezTo>
                      <a:cubicBezTo>
                        <a:pt x="380" y="286"/>
                        <a:pt x="380" y="280"/>
                        <a:pt x="379" y="285"/>
                      </a:cubicBezTo>
                      <a:cubicBezTo>
                        <a:pt x="377" y="289"/>
                        <a:pt x="374" y="289"/>
                        <a:pt x="374" y="291"/>
                      </a:cubicBezTo>
                      <a:cubicBezTo>
                        <a:pt x="376" y="293"/>
                        <a:pt x="373" y="297"/>
                        <a:pt x="371" y="299"/>
                      </a:cubicBezTo>
                      <a:cubicBezTo>
                        <a:pt x="370" y="299"/>
                        <a:pt x="373" y="300"/>
                        <a:pt x="370" y="302"/>
                      </a:cubicBezTo>
                      <a:cubicBezTo>
                        <a:pt x="368" y="302"/>
                        <a:pt x="370" y="299"/>
                        <a:pt x="368" y="300"/>
                      </a:cubicBezTo>
                      <a:cubicBezTo>
                        <a:pt x="365" y="300"/>
                        <a:pt x="368" y="300"/>
                        <a:pt x="368" y="302"/>
                      </a:cubicBezTo>
                      <a:cubicBezTo>
                        <a:pt x="370" y="305"/>
                        <a:pt x="371" y="303"/>
                        <a:pt x="368" y="303"/>
                      </a:cubicBezTo>
                      <a:cubicBezTo>
                        <a:pt x="366" y="305"/>
                        <a:pt x="365" y="308"/>
                        <a:pt x="366" y="307"/>
                      </a:cubicBezTo>
                      <a:cubicBezTo>
                        <a:pt x="370" y="307"/>
                        <a:pt x="365" y="310"/>
                        <a:pt x="366" y="313"/>
                      </a:cubicBezTo>
                      <a:cubicBezTo>
                        <a:pt x="368" y="314"/>
                        <a:pt x="366" y="316"/>
                        <a:pt x="365" y="313"/>
                      </a:cubicBezTo>
                      <a:cubicBezTo>
                        <a:pt x="363" y="311"/>
                        <a:pt x="362" y="313"/>
                        <a:pt x="363" y="314"/>
                      </a:cubicBezTo>
                      <a:cubicBezTo>
                        <a:pt x="363" y="314"/>
                        <a:pt x="366" y="314"/>
                        <a:pt x="363" y="316"/>
                      </a:cubicBezTo>
                      <a:cubicBezTo>
                        <a:pt x="362" y="317"/>
                        <a:pt x="362" y="314"/>
                        <a:pt x="360" y="316"/>
                      </a:cubicBezTo>
                      <a:cubicBezTo>
                        <a:pt x="360" y="317"/>
                        <a:pt x="363" y="317"/>
                        <a:pt x="362" y="319"/>
                      </a:cubicBezTo>
                      <a:cubicBezTo>
                        <a:pt x="359" y="320"/>
                        <a:pt x="359" y="324"/>
                        <a:pt x="357" y="322"/>
                      </a:cubicBezTo>
                      <a:cubicBezTo>
                        <a:pt x="356" y="320"/>
                        <a:pt x="356" y="324"/>
                        <a:pt x="356" y="322"/>
                      </a:cubicBezTo>
                      <a:cubicBezTo>
                        <a:pt x="354" y="320"/>
                        <a:pt x="354" y="324"/>
                        <a:pt x="354" y="324"/>
                      </a:cubicBezTo>
                      <a:cubicBezTo>
                        <a:pt x="356" y="325"/>
                        <a:pt x="353" y="328"/>
                        <a:pt x="351" y="330"/>
                      </a:cubicBezTo>
                      <a:cubicBezTo>
                        <a:pt x="350" y="331"/>
                        <a:pt x="351" y="328"/>
                        <a:pt x="348" y="330"/>
                      </a:cubicBezTo>
                      <a:cubicBezTo>
                        <a:pt x="347" y="333"/>
                        <a:pt x="347" y="330"/>
                        <a:pt x="345" y="333"/>
                      </a:cubicBezTo>
                      <a:cubicBezTo>
                        <a:pt x="344" y="335"/>
                        <a:pt x="342" y="335"/>
                        <a:pt x="344" y="335"/>
                      </a:cubicBezTo>
                      <a:cubicBezTo>
                        <a:pt x="345" y="336"/>
                        <a:pt x="342" y="336"/>
                        <a:pt x="342" y="338"/>
                      </a:cubicBezTo>
                      <a:cubicBezTo>
                        <a:pt x="342" y="339"/>
                        <a:pt x="341" y="339"/>
                        <a:pt x="338" y="341"/>
                      </a:cubicBezTo>
                      <a:cubicBezTo>
                        <a:pt x="336" y="342"/>
                        <a:pt x="336" y="339"/>
                        <a:pt x="335" y="339"/>
                      </a:cubicBezTo>
                      <a:cubicBezTo>
                        <a:pt x="335" y="339"/>
                        <a:pt x="336" y="342"/>
                        <a:pt x="335" y="342"/>
                      </a:cubicBezTo>
                      <a:cubicBezTo>
                        <a:pt x="333" y="341"/>
                        <a:pt x="331" y="339"/>
                        <a:pt x="330" y="342"/>
                      </a:cubicBezTo>
                      <a:cubicBezTo>
                        <a:pt x="328" y="344"/>
                        <a:pt x="328" y="339"/>
                        <a:pt x="327" y="341"/>
                      </a:cubicBezTo>
                      <a:cubicBezTo>
                        <a:pt x="325" y="341"/>
                        <a:pt x="328" y="342"/>
                        <a:pt x="327" y="344"/>
                      </a:cubicBezTo>
                      <a:cubicBezTo>
                        <a:pt x="325" y="344"/>
                        <a:pt x="325" y="341"/>
                        <a:pt x="325" y="342"/>
                      </a:cubicBezTo>
                      <a:cubicBezTo>
                        <a:pt x="324" y="344"/>
                        <a:pt x="325" y="344"/>
                        <a:pt x="325" y="345"/>
                      </a:cubicBezTo>
                      <a:cubicBezTo>
                        <a:pt x="324" y="345"/>
                        <a:pt x="324" y="345"/>
                        <a:pt x="322" y="345"/>
                      </a:cubicBezTo>
                      <a:cubicBezTo>
                        <a:pt x="321" y="344"/>
                        <a:pt x="322" y="344"/>
                        <a:pt x="321" y="342"/>
                      </a:cubicBezTo>
                      <a:cubicBezTo>
                        <a:pt x="319" y="341"/>
                        <a:pt x="319" y="338"/>
                        <a:pt x="318" y="339"/>
                      </a:cubicBezTo>
                      <a:cubicBezTo>
                        <a:pt x="318" y="339"/>
                        <a:pt x="319" y="344"/>
                        <a:pt x="319" y="345"/>
                      </a:cubicBezTo>
                      <a:cubicBezTo>
                        <a:pt x="318" y="348"/>
                        <a:pt x="318" y="345"/>
                        <a:pt x="316" y="347"/>
                      </a:cubicBezTo>
                      <a:cubicBezTo>
                        <a:pt x="316" y="348"/>
                        <a:pt x="315" y="345"/>
                        <a:pt x="315" y="348"/>
                      </a:cubicBezTo>
                      <a:cubicBezTo>
                        <a:pt x="315" y="352"/>
                        <a:pt x="313" y="347"/>
                        <a:pt x="312" y="350"/>
                      </a:cubicBezTo>
                      <a:cubicBezTo>
                        <a:pt x="310" y="352"/>
                        <a:pt x="310" y="348"/>
                        <a:pt x="309" y="350"/>
                      </a:cubicBezTo>
                      <a:cubicBezTo>
                        <a:pt x="307" y="353"/>
                        <a:pt x="309" y="352"/>
                        <a:pt x="307" y="350"/>
                      </a:cubicBezTo>
                      <a:cubicBezTo>
                        <a:pt x="304" y="350"/>
                        <a:pt x="307" y="352"/>
                        <a:pt x="303" y="353"/>
                      </a:cubicBezTo>
                      <a:cubicBezTo>
                        <a:pt x="298" y="355"/>
                        <a:pt x="300" y="353"/>
                        <a:pt x="296" y="355"/>
                      </a:cubicBezTo>
                      <a:cubicBezTo>
                        <a:pt x="293" y="356"/>
                        <a:pt x="292" y="358"/>
                        <a:pt x="292" y="359"/>
                      </a:cubicBezTo>
                      <a:cubicBezTo>
                        <a:pt x="292" y="361"/>
                        <a:pt x="293" y="358"/>
                        <a:pt x="293" y="361"/>
                      </a:cubicBezTo>
                      <a:cubicBezTo>
                        <a:pt x="293" y="364"/>
                        <a:pt x="296" y="364"/>
                        <a:pt x="292" y="366"/>
                      </a:cubicBezTo>
                      <a:cubicBezTo>
                        <a:pt x="289" y="367"/>
                        <a:pt x="290" y="366"/>
                        <a:pt x="290" y="364"/>
                      </a:cubicBezTo>
                      <a:cubicBezTo>
                        <a:pt x="289" y="363"/>
                        <a:pt x="287" y="363"/>
                        <a:pt x="289" y="361"/>
                      </a:cubicBezTo>
                      <a:cubicBezTo>
                        <a:pt x="289" y="359"/>
                        <a:pt x="287" y="361"/>
                        <a:pt x="287" y="358"/>
                      </a:cubicBezTo>
                      <a:cubicBezTo>
                        <a:pt x="289" y="355"/>
                        <a:pt x="290" y="355"/>
                        <a:pt x="289" y="353"/>
                      </a:cubicBezTo>
                      <a:cubicBezTo>
                        <a:pt x="289" y="353"/>
                        <a:pt x="289" y="355"/>
                        <a:pt x="287" y="353"/>
                      </a:cubicBezTo>
                      <a:cubicBezTo>
                        <a:pt x="286" y="350"/>
                        <a:pt x="286" y="352"/>
                        <a:pt x="287" y="353"/>
                      </a:cubicBezTo>
                      <a:cubicBezTo>
                        <a:pt x="287" y="355"/>
                        <a:pt x="286" y="353"/>
                        <a:pt x="284" y="355"/>
                      </a:cubicBezTo>
                      <a:cubicBezTo>
                        <a:pt x="281" y="355"/>
                        <a:pt x="286" y="352"/>
                        <a:pt x="283" y="352"/>
                      </a:cubicBezTo>
                      <a:cubicBezTo>
                        <a:pt x="280" y="352"/>
                        <a:pt x="280" y="348"/>
                        <a:pt x="278" y="350"/>
                      </a:cubicBezTo>
                      <a:cubicBezTo>
                        <a:pt x="278" y="352"/>
                        <a:pt x="280" y="352"/>
                        <a:pt x="278" y="353"/>
                      </a:cubicBezTo>
                      <a:cubicBezTo>
                        <a:pt x="278" y="353"/>
                        <a:pt x="277" y="350"/>
                        <a:pt x="277" y="353"/>
                      </a:cubicBezTo>
                      <a:cubicBezTo>
                        <a:pt x="277" y="355"/>
                        <a:pt x="275" y="353"/>
                        <a:pt x="275" y="353"/>
                      </a:cubicBezTo>
                      <a:cubicBezTo>
                        <a:pt x="272" y="352"/>
                        <a:pt x="271" y="353"/>
                        <a:pt x="269" y="352"/>
                      </a:cubicBezTo>
                      <a:cubicBezTo>
                        <a:pt x="269" y="350"/>
                        <a:pt x="268" y="352"/>
                        <a:pt x="268" y="350"/>
                      </a:cubicBezTo>
                      <a:cubicBezTo>
                        <a:pt x="266" y="347"/>
                        <a:pt x="265" y="348"/>
                        <a:pt x="265" y="347"/>
                      </a:cubicBezTo>
                      <a:cubicBezTo>
                        <a:pt x="265" y="344"/>
                        <a:pt x="262" y="345"/>
                        <a:pt x="265" y="342"/>
                      </a:cubicBezTo>
                      <a:cubicBezTo>
                        <a:pt x="266" y="339"/>
                        <a:pt x="265" y="339"/>
                        <a:pt x="263" y="339"/>
                      </a:cubicBezTo>
                      <a:cubicBezTo>
                        <a:pt x="260" y="341"/>
                        <a:pt x="262" y="338"/>
                        <a:pt x="258" y="339"/>
                      </a:cubicBezTo>
                      <a:cubicBezTo>
                        <a:pt x="255" y="339"/>
                        <a:pt x="254" y="333"/>
                        <a:pt x="252" y="335"/>
                      </a:cubicBezTo>
                      <a:cubicBezTo>
                        <a:pt x="251" y="338"/>
                        <a:pt x="249" y="336"/>
                        <a:pt x="249" y="338"/>
                      </a:cubicBezTo>
                      <a:cubicBezTo>
                        <a:pt x="251" y="339"/>
                        <a:pt x="246" y="342"/>
                        <a:pt x="245" y="341"/>
                      </a:cubicBezTo>
                      <a:cubicBezTo>
                        <a:pt x="245" y="339"/>
                        <a:pt x="243" y="339"/>
                        <a:pt x="243" y="342"/>
                      </a:cubicBezTo>
                      <a:cubicBezTo>
                        <a:pt x="243" y="345"/>
                        <a:pt x="242" y="342"/>
                        <a:pt x="240" y="341"/>
                      </a:cubicBezTo>
                      <a:cubicBezTo>
                        <a:pt x="240" y="341"/>
                        <a:pt x="240" y="342"/>
                        <a:pt x="239" y="341"/>
                      </a:cubicBezTo>
                      <a:cubicBezTo>
                        <a:pt x="237" y="338"/>
                        <a:pt x="237" y="344"/>
                        <a:pt x="236" y="344"/>
                      </a:cubicBezTo>
                      <a:cubicBezTo>
                        <a:pt x="234" y="344"/>
                        <a:pt x="236" y="342"/>
                        <a:pt x="233" y="341"/>
                      </a:cubicBezTo>
                      <a:cubicBezTo>
                        <a:pt x="230" y="339"/>
                        <a:pt x="231" y="344"/>
                        <a:pt x="228" y="344"/>
                      </a:cubicBezTo>
                      <a:cubicBezTo>
                        <a:pt x="227" y="344"/>
                        <a:pt x="222" y="344"/>
                        <a:pt x="225" y="348"/>
                      </a:cubicBezTo>
                      <a:cubicBezTo>
                        <a:pt x="227" y="355"/>
                        <a:pt x="225" y="353"/>
                        <a:pt x="225" y="355"/>
                      </a:cubicBezTo>
                      <a:cubicBezTo>
                        <a:pt x="227" y="356"/>
                        <a:pt x="225" y="358"/>
                        <a:pt x="225" y="356"/>
                      </a:cubicBezTo>
                      <a:cubicBezTo>
                        <a:pt x="223" y="355"/>
                        <a:pt x="222" y="359"/>
                        <a:pt x="220" y="353"/>
                      </a:cubicBezTo>
                      <a:cubicBezTo>
                        <a:pt x="220" y="352"/>
                        <a:pt x="220" y="348"/>
                        <a:pt x="217" y="352"/>
                      </a:cubicBezTo>
                      <a:cubicBezTo>
                        <a:pt x="214" y="356"/>
                        <a:pt x="214" y="353"/>
                        <a:pt x="213" y="353"/>
                      </a:cubicBezTo>
                      <a:cubicBezTo>
                        <a:pt x="211" y="355"/>
                        <a:pt x="213" y="352"/>
                        <a:pt x="211" y="352"/>
                      </a:cubicBezTo>
                      <a:cubicBezTo>
                        <a:pt x="210" y="350"/>
                        <a:pt x="211" y="348"/>
                        <a:pt x="210" y="347"/>
                      </a:cubicBezTo>
                      <a:cubicBezTo>
                        <a:pt x="208" y="347"/>
                        <a:pt x="204" y="348"/>
                        <a:pt x="205" y="345"/>
                      </a:cubicBezTo>
                      <a:cubicBezTo>
                        <a:pt x="207" y="341"/>
                        <a:pt x="205" y="342"/>
                        <a:pt x="205" y="339"/>
                      </a:cubicBezTo>
                      <a:cubicBezTo>
                        <a:pt x="207" y="338"/>
                        <a:pt x="210" y="338"/>
                        <a:pt x="205" y="338"/>
                      </a:cubicBezTo>
                      <a:cubicBezTo>
                        <a:pt x="201" y="338"/>
                        <a:pt x="202" y="335"/>
                        <a:pt x="201" y="331"/>
                      </a:cubicBezTo>
                      <a:cubicBezTo>
                        <a:pt x="199" y="328"/>
                        <a:pt x="204" y="325"/>
                        <a:pt x="201" y="327"/>
                      </a:cubicBezTo>
                      <a:cubicBezTo>
                        <a:pt x="199" y="328"/>
                        <a:pt x="198" y="325"/>
                        <a:pt x="195" y="328"/>
                      </a:cubicBezTo>
                      <a:cubicBezTo>
                        <a:pt x="192" y="330"/>
                        <a:pt x="192" y="328"/>
                        <a:pt x="193" y="327"/>
                      </a:cubicBezTo>
                      <a:cubicBezTo>
                        <a:pt x="195" y="325"/>
                        <a:pt x="188" y="322"/>
                        <a:pt x="193" y="320"/>
                      </a:cubicBezTo>
                      <a:cubicBezTo>
                        <a:pt x="195" y="319"/>
                        <a:pt x="192" y="316"/>
                        <a:pt x="195" y="314"/>
                      </a:cubicBezTo>
                      <a:cubicBezTo>
                        <a:pt x="198" y="314"/>
                        <a:pt x="196" y="311"/>
                        <a:pt x="198" y="311"/>
                      </a:cubicBezTo>
                      <a:cubicBezTo>
                        <a:pt x="199" y="313"/>
                        <a:pt x="198" y="310"/>
                        <a:pt x="201" y="310"/>
                      </a:cubicBezTo>
                      <a:cubicBezTo>
                        <a:pt x="202" y="310"/>
                        <a:pt x="199" y="307"/>
                        <a:pt x="201" y="302"/>
                      </a:cubicBezTo>
                      <a:cubicBezTo>
                        <a:pt x="202" y="297"/>
                        <a:pt x="199" y="296"/>
                        <a:pt x="201" y="294"/>
                      </a:cubicBezTo>
                      <a:cubicBezTo>
                        <a:pt x="202" y="293"/>
                        <a:pt x="201" y="289"/>
                        <a:pt x="199" y="291"/>
                      </a:cubicBezTo>
                      <a:cubicBezTo>
                        <a:pt x="196" y="293"/>
                        <a:pt x="199" y="286"/>
                        <a:pt x="195" y="283"/>
                      </a:cubicBezTo>
                      <a:cubicBezTo>
                        <a:pt x="190" y="279"/>
                        <a:pt x="192" y="283"/>
                        <a:pt x="190" y="285"/>
                      </a:cubicBezTo>
                      <a:cubicBezTo>
                        <a:pt x="188" y="283"/>
                        <a:pt x="188" y="282"/>
                        <a:pt x="184" y="283"/>
                      </a:cubicBezTo>
                      <a:cubicBezTo>
                        <a:pt x="178" y="283"/>
                        <a:pt x="185" y="282"/>
                        <a:pt x="184" y="277"/>
                      </a:cubicBezTo>
                      <a:cubicBezTo>
                        <a:pt x="184" y="274"/>
                        <a:pt x="179" y="279"/>
                        <a:pt x="182" y="275"/>
                      </a:cubicBezTo>
                      <a:cubicBezTo>
                        <a:pt x="184" y="272"/>
                        <a:pt x="182" y="275"/>
                        <a:pt x="181" y="272"/>
                      </a:cubicBezTo>
                      <a:cubicBezTo>
                        <a:pt x="181" y="271"/>
                        <a:pt x="176" y="272"/>
                        <a:pt x="176" y="274"/>
                      </a:cubicBezTo>
                      <a:cubicBezTo>
                        <a:pt x="175" y="275"/>
                        <a:pt x="173" y="275"/>
                        <a:pt x="170" y="274"/>
                      </a:cubicBezTo>
                      <a:cubicBezTo>
                        <a:pt x="169" y="272"/>
                        <a:pt x="167" y="274"/>
                        <a:pt x="164" y="277"/>
                      </a:cubicBezTo>
                      <a:cubicBezTo>
                        <a:pt x="161" y="280"/>
                        <a:pt x="158" y="279"/>
                        <a:pt x="157" y="282"/>
                      </a:cubicBezTo>
                      <a:cubicBezTo>
                        <a:pt x="157" y="285"/>
                        <a:pt x="153" y="283"/>
                        <a:pt x="153" y="286"/>
                      </a:cubicBezTo>
                      <a:cubicBezTo>
                        <a:pt x="153" y="288"/>
                        <a:pt x="150" y="289"/>
                        <a:pt x="144" y="289"/>
                      </a:cubicBezTo>
                      <a:cubicBezTo>
                        <a:pt x="146" y="286"/>
                        <a:pt x="144" y="286"/>
                        <a:pt x="143" y="286"/>
                      </a:cubicBezTo>
                      <a:cubicBezTo>
                        <a:pt x="141" y="285"/>
                        <a:pt x="141" y="288"/>
                        <a:pt x="140" y="286"/>
                      </a:cubicBezTo>
                      <a:cubicBezTo>
                        <a:pt x="138" y="285"/>
                        <a:pt x="134" y="286"/>
                        <a:pt x="135" y="285"/>
                      </a:cubicBezTo>
                      <a:cubicBezTo>
                        <a:pt x="137" y="283"/>
                        <a:pt x="131" y="282"/>
                        <a:pt x="129" y="286"/>
                      </a:cubicBezTo>
                      <a:cubicBezTo>
                        <a:pt x="128" y="289"/>
                        <a:pt x="126" y="286"/>
                        <a:pt x="126" y="289"/>
                      </a:cubicBezTo>
                      <a:cubicBezTo>
                        <a:pt x="125" y="293"/>
                        <a:pt x="125" y="291"/>
                        <a:pt x="123" y="294"/>
                      </a:cubicBezTo>
                      <a:cubicBezTo>
                        <a:pt x="122" y="289"/>
                        <a:pt x="128" y="282"/>
                        <a:pt x="117" y="288"/>
                      </a:cubicBezTo>
                      <a:cubicBezTo>
                        <a:pt x="117" y="288"/>
                        <a:pt x="115" y="288"/>
                        <a:pt x="114" y="288"/>
                      </a:cubicBezTo>
                      <a:cubicBezTo>
                        <a:pt x="114" y="289"/>
                        <a:pt x="114" y="288"/>
                        <a:pt x="111" y="288"/>
                      </a:cubicBezTo>
                      <a:cubicBezTo>
                        <a:pt x="109" y="289"/>
                        <a:pt x="106" y="283"/>
                        <a:pt x="105" y="286"/>
                      </a:cubicBezTo>
                      <a:cubicBezTo>
                        <a:pt x="105" y="288"/>
                        <a:pt x="103" y="288"/>
                        <a:pt x="102" y="286"/>
                      </a:cubicBezTo>
                      <a:cubicBezTo>
                        <a:pt x="100" y="283"/>
                        <a:pt x="102" y="288"/>
                        <a:pt x="100" y="288"/>
                      </a:cubicBezTo>
                      <a:cubicBezTo>
                        <a:pt x="99" y="288"/>
                        <a:pt x="99" y="283"/>
                        <a:pt x="97" y="283"/>
                      </a:cubicBezTo>
                      <a:cubicBezTo>
                        <a:pt x="94" y="283"/>
                        <a:pt x="93" y="285"/>
                        <a:pt x="94" y="282"/>
                      </a:cubicBezTo>
                      <a:cubicBezTo>
                        <a:pt x="94" y="280"/>
                        <a:pt x="94" y="280"/>
                        <a:pt x="93" y="280"/>
                      </a:cubicBezTo>
                      <a:cubicBezTo>
                        <a:pt x="91" y="282"/>
                        <a:pt x="87" y="279"/>
                        <a:pt x="87" y="275"/>
                      </a:cubicBezTo>
                      <a:cubicBezTo>
                        <a:pt x="87" y="272"/>
                        <a:pt x="85" y="274"/>
                        <a:pt x="82" y="274"/>
                      </a:cubicBezTo>
                      <a:cubicBezTo>
                        <a:pt x="80" y="275"/>
                        <a:pt x="79" y="269"/>
                        <a:pt x="77" y="269"/>
                      </a:cubicBezTo>
                      <a:cubicBezTo>
                        <a:pt x="74" y="269"/>
                        <a:pt x="74" y="266"/>
                        <a:pt x="71" y="266"/>
                      </a:cubicBezTo>
                      <a:cubicBezTo>
                        <a:pt x="68" y="265"/>
                        <a:pt x="73" y="263"/>
                        <a:pt x="67" y="261"/>
                      </a:cubicBezTo>
                      <a:cubicBezTo>
                        <a:pt x="62" y="260"/>
                        <a:pt x="64" y="269"/>
                        <a:pt x="61" y="263"/>
                      </a:cubicBezTo>
                      <a:cubicBezTo>
                        <a:pt x="61" y="261"/>
                        <a:pt x="56" y="260"/>
                        <a:pt x="53" y="257"/>
                      </a:cubicBezTo>
                      <a:cubicBezTo>
                        <a:pt x="50" y="254"/>
                        <a:pt x="50" y="258"/>
                        <a:pt x="47" y="252"/>
                      </a:cubicBezTo>
                      <a:cubicBezTo>
                        <a:pt x="45" y="249"/>
                        <a:pt x="42" y="255"/>
                        <a:pt x="42" y="251"/>
                      </a:cubicBezTo>
                      <a:cubicBezTo>
                        <a:pt x="44" y="246"/>
                        <a:pt x="42" y="243"/>
                        <a:pt x="41" y="241"/>
                      </a:cubicBezTo>
                      <a:cubicBezTo>
                        <a:pt x="39" y="238"/>
                        <a:pt x="42" y="238"/>
                        <a:pt x="44" y="240"/>
                      </a:cubicBezTo>
                      <a:cubicBezTo>
                        <a:pt x="45" y="243"/>
                        <a:pt x="45" y="240"/>
                        <a:pt x="47" y="240"/>
                      </a:cubicBezTo>
                      <a:cubicBezTo>
                        <a:pt x="52" y="238"/>
                        <a:pt x="47" y="235"/>
                        <a:pt x="48" y="234"/>
                      </a:cubicBezTo>
                      <a:cubicBezTo>
                        <a:pt x="48" y="232"/>
                        <a:pt x="42" y="232"/>
                        <a:pt x="44" y="227"/>
                      </a:cubicBezTo>
                      <a:cubicBezTo>
                        <a:pt x="45" y="226"/>
                        <a:pt x="41" y="224"/>
                        <a:pt x="47" y="223"/>
                      </a:cubicBezTo>
                      <a:cubicBezTo>
                        <a:pt x="52" y="223"/>
                        <a:pt x="47" y="221"/>
                        <a:pt x="53" y="216"/>
                      </a:cubicBezTo>
                      <a:cubicBezTo>
                        <a:pt x="56" y="213"/>
                        <a:pt x="53" y="213"/>
                        <a:pt x="55" y="210"/>
                      </a:cubicBezTo>
                      <a:cubicBezTo>
                        <a:pt x="58" y="207"/>
                        <a:pt x="55" y="206"/>
                        <a:pt x="55" y="207"/>
                      </a:cubicBezTo>
                      <a:cubicBezTo>
                        <a:pt x="53" y="210"/>
                        <a:pt x="53" y="206"/>
                        <a:pt x="52" y="207"/>
                      </a:cubicBezTo>
                      <a:cubicBezTo>
                        <a:pt x="50" y="207"/>
                        <a:pt x="52" y="202"/>
                        <a:pt x="45" y="202"/>
                      </a:cubicBezTo>
                      <a:cubicBezTo>
                        <a:pt x="39" y="204"/>
                        <a:pt x="41" y="206"/>
                        <a:pt x="36" y="207"/>
                      </a:cubicBezTo>
                      <a:cubicBezTo>
                        <a:pt x="35" y="207"/>
                        <a:pt x="35" y="207"/>
                        <a:pt x="35" y="207"/>
                      </a:cubicBezTo>
                      <a:cubicBezTo>
                        <a:pt x="32" y="207"/>
                        <a:pt x="27" y="206"/>
                        <a:pt x="26" y="204"/>
                      </a:cubicBezTo>
                      <a:cubicBezTo>
                        <a:pt x="26" y="202"/>
                        <a:pt x="24" y="206"/>
                        <a:pt x="21" y="202"/>
                      </a:cubicBezTo>
                      <a:cubicBezTo>
                        <a:pt x="20" y="199"/>
                        <a:pt x="23" y="201"/>
                        <a:pt x="21" y="196"/>
                      </a:cubicBezTo>
                      <a:cubicBezTo>
                        <a:pt x="18" y="192"/>
                        <a:pt x="17" y="196"/>
                        <a:pt x="17" y="193"/>
                      </a:cubicBezTo>
                      <a:cubicBezTo>
                        <a:pt x="15" y="190"/>
                        <a:pt x="12" y="193"/>
                        <a:pt x="9" y="190"/>
                      </a:cubicBezTo>
                      <a:cubicBezTo>
                        <a:pt x="7" y="190"/>
                        <a:pt x="7" y="188"/>
                        <a:pt x="10" y="188"/>
                      </a:cubicBezTo>
                      <a:cubicBezTo>
                        <a:pt x="13" y="188"/>
                        <a:pt x="15" y="187"/>
                        <a:pt x="13" y="185"/>
                      </a:cubicBezTo>
                      <a:cubicBezTo>
                        <a:pt x="10" y="184"/>
                        <a:pt x="13" y="181"/>
                        <a:pt x="12" y="179"/>
                      </a:cubicBezTo>
                      <a:cubicBezTo>
                        <a:pt x="10" y="178"/>
                        <a:pt x="12" y="176"/>
                        <a:pt x="12" y="174"/>
                      </a:cubicBezTo>
                      <a:cubicBezTo>
                        <a:pt x="10" y="173"/>
                        <a:pt x="6" y="171"/>
                        <a:pt x="6" y="174"/>
                      </a:cubicBezTo>
                      <a:cubicBezTo>
                        <a:pt x="6" y="176"/>
                        <a:pt x="3" y="173"/>
                        <a:pt x="4" y="170"/>
                      </a:cubicBezTo>
                      <a:cubicBezTo>
                        <a:pt x="4" y="168"/>
                        <a:pt x="1" y="168"/>
                        <a:pt x="3" y="165"/>
                      </a:cubicBezTo>
                      <a:cubicBezTo>
                        <a:pt x="9" y="164"/>
                        <a:pt x="0" y="159"/>
                        <a:pt x="7" y="157"/>
                      </a:cubicBezTo>
                      <a:cubicBezTo>
                        <a:pt x="13" y="156"/>
                        <a:pt x="10" y="153"/>
                        <a:pt x="13" y="153"/>
                      </a:cubicBezTo>
                      <a:cubicBezTo>
                        <a:pt x="18" y="154"/>
                        <a:pt x="17" y="148"/>
                        <a:pt x="18" y="153"/>
                      </a:cubicBezTo>
                      <a:cubicBezTo>
                        <a:pt x="20" y="157"/>
                        <a:pt x="21" y="153"/>
                        <a:pt x="23" y="154"/>
                      </a:cubicBezTo>
                      <a:cubicBezTo>
                        <a:pt x="26" y="156"/>
                        <a:pt x="26" y="153"/>
                        <a:pt x="27" y="148"/>
                      </a:cubicBezTo>
                      <a:cubicBezTo>
                        <a:pt x="29" y="145"/>
                        <a:pt x="38" y="150"/>
                        <a:pt x="39" y="143"/>
                      </a:cubicBezTo>
                      <a:cubicBezTo>
                        <a:pt x="41" y="140"/>
                        <a:pt x="48" y="139"/>
                        <a:pt x="52" y="137"/>
                      </a:cubicBezTo>
                      <a:cubicBezTo>
                        <a:pt x="53" y="136"/>
                        <a:pt x="53" y="137"/>
                        <a:pt x="56" y="134"/>
                      </a:cubicBezTo>
                      <a:cubicBezTo>
                        <a:pt x="56" y="132"/>
                        <a:pt x="53" y="128"/>
                        <a:pt x="56" y="126"/>
                      </a:cubicBezTo>
                      <a:cubicBezTo>
                        <a:pt x="59" y="126"/>
                        <a:pt x="55" y="125"/>
                        <a:pt x="58" y="123"/>
                      </a:cubicBezTo>
                      <a:cubicBezTo>
                        <a:pt x="62" y="122"/>
                        <a:pt x="55" y="109"/>
                        <a:pt x="56" y="106"/>
                      </a:cubicBezTo>
                      <a:cubicBezTo>
                        <a:pt x="58" y="103"/>
                        <a:pt x="47" y="103"/>
                        <a:pt x="55" y="101"/>
                      </a:cubicBezTo>
                      <a:cubicBezTo>
                        <a:pt x="59" y="100"/>
                        <a:pt x="65" y="98"/>
                        <a:pt x="67" y="98"/>
                      </a:cubicBezTo>
                      <a:cubicBezTo>
                        <a:pt x="70" y="100"/>
                        <a:pt x="73" y="101"/>
                        <a:pt x="74" y="98"/>
                      </a:cubicBezTo>
                      <a:cubicBezTo>
                        <a:pt x="74" y="95"/>
                        <a:pt x="70" y="97"/>
                        <a:pt x="71" y="94"/>
                      </a:cubicBezTo>
                      <a:cubicBezTo>
                        <a:pt x="74" y="91"/>
                        <a:pt x="76" y="81"/>
                        <a:pt x="76" y="78"/>
                      </a:cubicBezTo>
                      <a:cubicBezTo>
                        <a:pt x="77" y="73"/>
                        <a:pt x="82" y="80"/>
                        <a:pt x="87" y="80"/>
                      </a:cubicBezTo>
                      <a:cubicBezTo>
                        <a:pt x="91" y="78"/>
                        <a:pt x="90" y="81"/>
                        <a:pt x="93" y="80"/>
                      </a:cubicBezTo>
                      <a:cubicBezTo>
                        <a:pt x="97" y="78"/>
                        <a:pt x="99" y="76"/>
                        <a:pt x="97" y="73"/>
                      </a:cubicBezTo>
                      <a:cubicBezTo>
                        <a:pt x="96" y="70"/>
                        <a:pt x="94" y="64"/>
                        <a:pt x="103" y="61"/>
                      </a:cubicBezTo>
                      <a:cubicBezTo>
                        <a:pt x="111" y="59"/>
                        <a:pt x="102" y="53"/>
                        <a:pt x="111" y="55"/>
                      </a:cubicBezTo>
                      <a:cubicBezTo>
                        <a:pt x="115" y="53"/>
                        <a:pt x="115" y="53"/>
                        <a:pt x="115" y="53"/>
                      </a:cubicBezTo>
                      <a:cubicBezTo>
                        <a:pt x="114" y="58"/>
                        <a:pt x="118" y="64"/>
                        <a:pt x="123" y="66"/>
                      </a:cubicBezTo>
                      <a:cubicBezTo>
                        <a:pt x="126" y="69"/>
                        <a:pt x="128" y="64"/>
                        <a:pt x="129" y="67"/>
                      </a:cubicBezTo>
                      <a:cubicBezTo>
                        <a:pt x="131" y="70"/>
                        <a:pt x="132" y="67"/>
                        <a:pt x="132" y="69"/>
                      </a:cubicBezTo>
                      <a:cubicBezTo>
                        <a:pt x="134" y="72"/>
                        <a:pt x="141" y="78"/>
                        <a:pt x="140" y="84"/>
                      </a:cubicBezTo>
                      <a:cubicBezTo>
                        <a:pt x="138" y="91"/>
                        <a:pt x="141" y="89"/>
                        <a:pt x="138" y="94"/>
                      </a:cubicBezTo>
                      <a:cubicBezTo>
                        <a:pt x="137" y="95"/>
                        <a:pt x="137" y="100"/>
                        <a:pt x="141" y="100"/>
                      </a:cubicBezTo>
                      <a:cubicBezTo>
                        <a:pt x="144" y="100"/>
                        <a:pt x="147" y="101"/>
                        <a:pt x="152" y="101"/>
                      </a:cubicBezTo>
                      <a:cubicBezTo>
                        <a:pt x="157" y="101"/>
                        <a:pt x="161" y="101"/>
                        <a:pt x="169" y="109"/>
                      </a:cubicBezTo>
                      <a:cubicBezTo>
                        <a:pt x="178" y="117"/>
                        <a:pt x="176" y="111"/>
                        <a:pt x="178" y="117"/>
                      </a:cubicBezTo>
                      <a:cubicBezTo>
                        <a:pt x="179" y="125"/>
                        <a:pt x="181" y="122"/>
                        <a:pt x="182" y="126"/>
                      </a:cubicBezTo>
                      <a:cubicBezTo>
                        <a:pt x="182" y="129"/>
                        <a:pt x="185" y="126"/>
                        <a:pt x="188" y="128"/>
                      </a:cubicBezTo>
                      <a:cubicBezTo>
                        <a:pt x="202" y="129"/>
                        <a:pt x="204" y="129"/>
                        <a:pt x="214" y="128"/>
                      </a:cubicBezTo>
                      <a:cubicBezTo>
                        <a:pt x="225" y="128"/>
                        <a:pt x="228" y="134"/>
                        <a:pt x="231" y="134"/>
                      </a:cubicBezTo>
                      <a:cubicBezTo>
                        <a:pt x="234" y="134"/>
                        <a:pt x="240" y="140"/>
                        <a:pt x="245" y="137"/>
                      </a:cubicBezTo>
                      <a:cubicBezTo>
                        <a:pt x="249" y="136"/>
                        <a:pt x="246" y="140"/>
                        <a:pt x="248" y="140"/>
                      </a:cubicBezTo>
                      <a:cubicBezTo>
                        <a:pt x="251" y="139"/>
                        <a:pt x="251" y="142"/>
                        <a:pt x="252" y="140"/>
                      </a:cubicBezTo>
                      <a:cubicBezTo>
                        <a:pt x="265" y="132"/>
                        <a:pt x="265" y="136"/>
                        <a:pt x="268" y="132"/>
                      </a:cubicBezTo>
                      <a:cubicBezTo>
                        <a:pt x="272" y="129"/>
                        <a:pt x="269" y="131"/>
                        <a:pt x="274" y="131"/>
                      </a:cubicBezTo>
                      <a:cubicBezTo>
                        <a:pt x="280" y="131"/>
                        <a:pt x="280" y="132"/>
                        <a:pt x="283" y="131"/>
                      </a:cubicBezTo>
                      <a:cubicBezTo>
                        <a:pt x="284" y="129"/>
                        <a:pt x="286" y="132"/>
                        <a:pt x="287" y="131"/>
                      </a:cubicBezTo>
                      <a:cubicBezTo>
                        <a:pt x="289" y="128"/>
                        <a:pt x="292" y="129"/>
                        <a:pt x="295" y="125"/>
                      </a:cubicBezTo>
                      <a:cubicBezTo>
                        <a:pt x="300" y="120"/>
                        <a:pt x="301" y="120"/>
                        <a:pt x="306" y="117"/>
                      </a:cubicBezTo>
                      <a:cubicBezTo>
                        <a:pt x="309" y="115"/>
                        <a:pt x="303" y="112"/>
                        <a:pt x="303" y="109"/>
                      </a:cubicBezTo>
                      <a:cubicBezTo>
                        <a:pt x="303" y="104"/>
                        <a:pt x="303" y="101"/>
                        <a:pt x="306" y="101"/>
                      </a:cubicBezTo>
                      <a:cubicBezTo>
                        <a:pt x="310" y="100"/>
                        <a:pt x="313" y="108"/>
                        <a:pt x="321" y="104"/>
                      </a:cubicBezTo>
                      <a:cubicBezTo>
                        <a:pt x="327" y="101"/>
                        <a:pt x="325" y="97"/>
                        <a:pt x="330" y="97"/>
                      </a:cubicBezTo>
                      <a:cubicBezTo>
                        <a:pt x="333" y="98"/>
                        <a:pt x="336" y="97"/>
                        <a:pt x="339" y="94"/>
                      </a:cubicBezTo>
                      <a:cubicBezTo>
                        <a:pt x="342" y="92"/>
                        <a:pt x="339" y="92"/>
                        <a:pt x="342" y="87"/>
                      </a:cubicBezTo>
                      <a:cubicBezTo>
                        <a:pt x="345" y="84"/>
                        <a:pt x="350" y="86"/>
                        <a:pt x="353" y="83"/>
                      </a:cubicBezTo>
                      <a:cubicBezTo>
                        <a:pt x="357" y="81"/>
                        <a:pt x="359" y="84"/>
                        <a:pt x="360" y="83"/>
                      </a:cubicBezTo>
                      <a:cubicBezTo>
                        <a:pt x="362" y="81"/>
                        <a:pt x="366" y="84"/>
                        <a:pt x="370" y="83"/>
                      </a:cubicBezTo>
                      <a:cubicBezTo>
                        <a:pt x="371" y="81"/>
                        <a:pt x="368" y="76"/>
                        <a:pt x="365" y="73"/>
                      </a:cubicBezTo>
                      <a:cubicBezTo>
                        <a:pt x="362" y="70"/>
                        <a:pt x="360" y="67"/>
                        <a:pt x="354" y="67"/>
                      </a:cubicBezTo>
                      <a:cubicBezTo>
                        <a:pt x="348" y="67"/>
                        <a:pt x="351" y="73"/>
                        <a:pt x="348" y="70"/>
                      </a:cubicBezTo>
                      <a:cubicBezTo>
                        <a:pt x="345" y="69"/>
                        <a:pt x="341" y="69"/>
                        <a:pt x="339" y="70"/>
                      </a:cubicBezTo>
                      <a:cubicBezTo>
                        <a:pt x="338" y="72"/>
                        <a:pt x="333" y="67"/>
                        <a:pt x="336" y="66"/>
                      </a:cubicBezTo>
                      <a:cubicBezTo>
                        <a:pt x="339" y="63"/>
                        <a:pt x="333" y="67"/>
                        <a:pt x="344" y="46"/>
                      </a:cubicBezTo>
                      <a:cubicBezTo>
                        <a:pt x="351" y="50"/>
                        <a:pt x="354" y="50"/>
                        <a:pt x="360" y="44"/>
                      </a:cubicBezTo>
                      <a:cubicBezTo>
                        <a:pt x="366" y="38"/>
                        <a:pt x="365" y="33"/>
                        <a:pt x="373" y="24"/>
                      </a:cubicBezTo>
                      <a:cubicBezTo>
                        <a:pt x="379" y="16"/>
                        <a:pt x="376" y="13"/>
                        <a:pt x="371" y="13"/>
                      </a:cubicBezTo>
                      <a:cubicBezTo>
                        <a:pt x="366" y="13"/>
                        <a:pt x="373" y="3"/>
                        <a:pt x="388" y="2"/>
                      </a:cubicBezTo>
                      <a:cubicBezTo>
                        <a:pt x="401" y="0"/>
                        <a:pt x="406" y="5"/>
                        <a:pt x="411" y="5"/>
                      </a:cubicBezTo>
                      <a:cubicBezTo>
                        <a:pt x="415" y="5"/>
                        <a:pt x="424" y="18"/>
                        <a:pt x="427" y="33"/>
                      </a:cubicBezTo>
                      <a:cubicBezTo>
                        <a:pt x="429" y="50"/>
                        <a:pt x="432" y="49"/>
                        <a:pt x="441" y="50"/>
                      </a:cubicBezTo>
                      <a:cubicBezTo>
                        <a:pt x="450" y="52"/>
                        <a:pt x="447" y="56"/>
                        <a:pt x="452" y="56"/>
                      </a:cubicBezTo>
                      <a:cubicBezTo>
                        <a:pt x="456" y="58"/>
                        <a:pt x="452" y="61"/>
                        <a:pt x="455" y="63"/>
                      </a:cubicBezTo>
                      <a:cubicBezTo>
                        <a:pt x="458" y="64"/>
                        <a:pt x="452" y="66"/>
                        <a:pt x="456" y="69"/>
                      </a:cubicBezTo>
                      <a:cubicBezTo>
                        <a:pt x="461" y="73"/>
                        <a:pt x="467" y="72"/>
                        <a:pt x="471" y="67"/>
                      </a:cubicBezTo>
                      <a:cubicBezTo>
                        <a:pt x="476" y="64"/>
                        <a:pt x="476" y="69"/>
                        <a:pt x="481" y="64"/>
                      </a:cubicBezTo>
                      <a:cubicBezTo>
                        <a:pt x="485" y="59"/>
                        <a:pt x="490" y="67"/>
                        <a:pt x="485" y="73"/>
                      </a:cubicBezTo>
                      <a:cubicBezTo>
                        <a:pt x="481" y="81"/>
                        <a:pt x="478" y="104"/>
                        <a:pt x="471" y="101"/>
                      </a:cubicBezTo>
                      <a:cubicBezTo>
                        <a:pt x="465" y="98"/>
                        <a:pt x="464" y="97"/>
                        <a:pt x="462" y="100"/>
                      </a:cubicBezTo>
                      <a:cubicBezTo>
                        <a:pt x="461" y="104"/>
                        <a:pt x="455" y="100"/>
                        <a:pt x="458" y="106"/>
                      </a:cubicBezTo>
                      <a:cubicBezTo>
                        <a:pt x="459" y="112"/>
                        <a:pt x="461" y="119"/>
                        <a:pt x="458" y="123"/>
                      </a:cubicBezTo>
                      <a:cubicBezTo>
                        <a:pt x="456" y="129"/>
                        <a:pt x="455" y="123"/>
                        <a:pt x="453" y="129"/>
                      </a:cubicBezTo>
                      <a:cubicBezTo>
                        <a:pt x="453" y="131"/>
                        <a:pt x="453" y="131"/>
                        <a:pt x="453" y="131"/>
                      </a:cubicBezTo>
                      <a:close/>
                    </a:path>
                  </a:pathLst>
                </a:custGeom>
                <a:solidFill>
                  <a:schemeClr val="accent1">
                    <a:lumMod val="40000"/>
                    <a:lumOff val="60000"/>
                  </a:schemeClr>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96" name="Freeform 11">
                  <a:extLst>
                    <a:ext uri="{FF2B5EF4-FFF2-40B4-BE49-F238E27FC236}">
                      <a16:creationId xmlns:a16="http://schemas.microsoft.com/office/drawing/2014/main" id="{3C7E0B10-4591-01A8-963F-413D4FE01266}"/>
                    </a:ext>
                  </a:extLst>
                </p:cNvPr>
                <p:cNvSpPr>
                  <a:spLocks noEditPoints="1"/>
                </p:cNvSpPr>
                <p:nvPr/>
              </p:nvSpPr>
              <p:spPr bwMode="auto">
                <a:xfrm>
                  <a:off x="9131824" y="6215633"/>
                  <a:ext cx="305289" cy="427396"/>
                </a:xfrm>
                <a:custGeom>
                  <a:avLst/>
                  <a:gdLst/>
                  <a:ahLst/>
                  <a:cxnLst>
                    <a:cxn ang="0">
                      <a:pos x="47" y="68"/>
                    </a:cxn>
                    <a:cxn ang="0">
                      <a:pos x="53" y="68"/>
                    </a:cxn>
                    <a:cxn ang="0">
                      <a:pos x="53" y="70"/>
                    </a:cxn>
                    <a:cxn ang="0">
                      <a:pos x="56" y="74"/>
                    </a:cxn>
                    <a:cxn ang="0">
                      <a:pos x="62" y="76"/>
                    </a:cxn>
                    <a:cxn ang="0">
                      <a:pos x="62" y="82"/>
                    </a:cxn>
                    <a:cxn ang="0">
                      <a:pos x="53" y="95"/>
                    </a:cxn>
                    <a:cxn ang="0">
                      <a:pos x="53" y="101"/>
                    </a:cxn>
                    <a:cxn ang="0">
                      <a:pos x="51" y="104"/>
                    </a:cxn>
                    <a:cxn ang="0">
                      <a:pos x="39" y="113"/>
                    </a:cxn>
                    <a:cxn ang="0">
                      <a:pos x="36" y="126"/>
                    </a:cxn>
                    <a:cxn ang="0">
                      <a:pos x="30" y="132"/>
                    </a:cxn>
                    <a:cxn ang="0">
                      <a:pos x="18" y="135"/>
                    </a:cxn>
                    <a:cxn ang="0">
                      <a:pos x="13" y="132"/>
                    </a:cxn>
                    <a:cxn ang="0">
                      <a:pos x="9" y="130"/>
                    </a:cxn>
                    <a:cxn ang="0">
                      <a:pos x="1" y="129"/>
                    </a:cxn>
                    <a:cxn ang="0">
                      <a:pos x="4" y="124"/>
                    </a:cxn>
                    <a:cxn ang="0">
                      <a:pos x="9" y="115"/>
                    </a:cxn>
                    <a:cxn ang="0">
                      <a:pos x="19" y="105"/>
                    </a:cxn>
                    <a:cxn ang="0">
                      <a:pos x="24" y="101"/>
                    </a:cxn>
                    <a:cxn ang="0">
                      <a:pos x="35" y="95"/>
                    </a:cxn>
                    <a:cxn ang="0">
                      <a:pos x="44" y="79"/>
                    </a:cxn>
                    <a:cxn ang="0">
                      <a:pos x="47" y="68"/>
                    </a:cxn>
                    <a:cxn ang="0">
                      <a:pos x="74" y="78"/>
                    </a:cxn>
                    <a:cxn ang="0">
                      <a:pos x="85" y="56"/>
                    </a:cxn>
                    <a:cxn ang="0">
                      <a:pos x="91" y="53"/>
                    </a:cxn>
                    <a:cxn ang="0">
                      <a:pos x="94" y="47"/>
                    </a:cxn>
                    <a:cxn ang="0">
                      <a:pos x="97" y="37"/>
                    </a:cxn>
                    <a:cxn ang="0">
                      <a:pos x="91" y="36"/>
                    </a:cxn>
                    <a:cxn ang="0">
                      <a:pos x="80" y="36"/>
                    </a:cxn>
                    <a:cxn ang="0">
                      <a:pos x="74" y="23"/>
                    </a:cxn>
                    <a:cxn ang="0">
                      <a:pos x="74" y="28"/>
                    </a:cxn>
                    <a:cxn ang="0">
                      <a:pos x="68" y="22"/>
                    </a:cxn>
                    <a:cxn ang="0">
                      <a:pos x="65" y="16"/>
                    </a:cxn>
                    <a:cxn ang="0">
                      <a:pos x="63" y="9"/>
                    </a:cxn>
                    <a:cxn ang="0">
                      <a:pos x="57" y="5"/>
                    </a:cxn>
                    <a:cxn ang="0">
                      <a:pos x="51" y="0"/>
                    </a:cxn>
                    <a:cxn ang="0">
                      <a:pos x="53" y="5"/>
                    </a:cxn>
                    <a:cxn ang="0">
                      <a:pos x="56" y="9"/>
                    </a:cxn>
                    <a:cxn ang="0">
                      <a:pos x="62" y="20"/>
                    </a:cxn>
                    <a:cxn ang="0">
                      <a:pos x="63" y="23"/>
                    </a:cxn>
                    <a:cxn ang="0">
                      <a:pos x="66" y="31"/>
                    </a:cxn>
                    <a:cxn ang="0">
                      <a:pos x="66" y="43"/>
                    </a:cxn>
                    <a:cxn ang="0">
                      <a:pos x="59" y="53"/>
                    </a:cxn>
                    <a:cxn ang="0">
                      <a:pos x="68" y="60"/>
                    </a:cxn>
                    <a:cxn ang="0">
                      <a:pos x="68" y="73"/>
                    </a:cxn>
                    <a:cxn ang="0">
                      <a:pos x="68" y="76"/>
                    </a:cxn>
                    <a:cxn ang="0">
                      <a:pos x="74" y="78"/>
                    </a:cxn>
                  </a:cxnLst>
                  <a:rect l="0" t="0" r="r" b="b"/>
                  <a:pathLst>
                    <a:path w="98" h="137">
                      <a:moveTo>
                        <a:pt x="47" y="68"/>
                      </a:moveTo>
                      <a:cubicBezTo>
                        <a:pt x="51" y="64"/>
                        <a:pt x="54" y="67"/>
                        <a:pt x="53" y="68"/>
                      </a:cubicBezTo>
                      <a:cubicBezTo>
                        <a:pt x="50" y="68"/>
                        <a:pt x="51" y="70"/>
                        <a:pt x="53" y="70"/>
                      </a:cubicBezTo>
                      <a:cubicBezTo>
                        <a:pt x="54" y="70"/>
                        <a:pt x="51" y="79"/>
                        <a:pt x="56" y="74"/>
                      </a:cubicBezTo>
                      <a:cubicBezTo>
                        <a:pt x="62" y="70"/>
                        <a:pt x="65" y="71"/>
                        <a:pt x="62" y="76"/>
                      </a:cubicBezTo>
                      <a:cubicBezTo>
                        <a:pt x="60" y="79"/>
                        <a:pt x="66" y="78"/>
                        <a:pt x="62" y="82"/>
                      </a:cubicBezTo>
                      <a:cubicBezTo>
                        <a:pt x="57" y="88"/>
                        <a:pt x="56" y="95"/>
                        <a:pt x="53" y="95"/>
                      </a:cubicBezTo>
                      <a:cubicBezTo>
                        <a:pt x="51" y="95"/>
                        <a:pt x="50" y="101"/>
                        <a:pt x="53" y="101"/>
                      </a:cubicBezTo>
                      <a:cubicBezTo>
                        <a:pt x="56" y="102"/>
                        <a:pt x="54" y="105"/>
                        <a:pt x="51" y="104"/>
                      </a:cubicBezTo>
                      <a:cubicBezTo>
                        <a:pt x="50" y="104"/>
                        <a:pt x="39" y="105"/>
                        <a:pt x="39" y="113"/>
                      </a:cubicBezTo>
                      <a:cubicBezTo>
                        <a:pt x="39" y="120"/>
                        <a:pt x="33" y="123"/>
                        <a:pt x="36" y="126"/>
                      </a:cubicBezTo>
                      <a:cubicBezTo>
                        <a:pt x="38" y="129"/>
                        <a:pt x="33" y="126"/>
                        <a:pt x="30" y="132"/>
                      </a:cubicBezTo>
                      <a:cubicBezTo>
                        <a:pt x="25" y="137"/>
                        <a:pt x="22" y="137"/>
                        <a:pt x="18" y="135"/>
                      </a:cubicBezTo>
                      <a:cubicBezTo>
                        <a:pt x="13" y="135"/>
                        <a:pt x="16" y="132"/>
                        <a:pt x="13" y="132"/>
                      </a:cubicBezTo>
                      <a:cubicBezTo>
                        <a:pt x="10" y="133"/>
                        <a:pt x="12" y="129"/>
                        <a:pt x="9" y="130"/>
                      </a:cubicBezTo>
                      <a:cubicBezTo>
                        <a:pt x="6" y="133"/>
                        <a:pt x="3" y="132"/>
                        <a:pt x="1" y="129"/>
                      </a:cubicBezTo>
                      <a:cubicBezTo>
                        <a:pt x="0" y="126"/>
                        <a:pt x="6" y="127"/>
                        <a:pt x="4" y="124"/>
                      </a:cubicBezTo>
                      <a:cubicBezTo>
                        <a:pt x="3" y="121"/>
                        <a:pt x="6" y="118"/>
                        <a:pt x="9" y="115"/>
                      </a:cubicBezTo>
                      <a:cubicBezTo>
                        <a:pt x="13" y="112"/>
                        <a:pt x="15" y="105"/>
                        <a:pt x="19" y="105"/>
                      </a:cubicBezTo>
                      <a:cubicBezTo>
                        <a:pt x="22" y="105"/>
                        <a:pt x="22" y="102"/>
                        <a:pt x="24" y="101"/>
                      </a:cubicBezTo>
                      <a:cubicBezTo>
                        <a:pt x="27" y="101"/>
                        <a:pt x="30" y="96"/>
                        <a:pt x="35" y="95"/>
                      </a:cubicBezTo>
                      <a:cubicBezTo>
                        <a:pt x="38" y="92"/>
                        <a:pt x="39" y="81"/>
                        <a:pt x="44" y="79"/>
                      </a:cubicBezTo>
                      <a:cubicBezTo>
                        <a:pt x="48" y="78"/>
                        <a:pt x="44" y="71"/>
                        <a:pt x="47" y="68"/>
                      </a:cubicBezTo>
                      <a:close/>
                      <a:moveTo>
                        <a:pt x="74" y="78"/>
                      </a:moveTo>
                      <a:cubicBezTo>
                        <a:pt x="76" y="76"/>
                        <a:pt x="88" y="59"/>
                        <a:pt x="85" y="56"/>
                      </a:cubicBezTo>
                      <a:cubicBezTo>
                        <a:pt x="83" y="54"/>
                        <a:pt x="86" y="48"/>
                        <a:pt x="91" y="53"/>
                      </a:cubicBezTo>
                      <a:cubicBezTo>
                        <a:pt x="95" y="56"/>
                        <a:pt x="89" y="47"/>
                        <a:pt x="94" y="47"/>
                      </a:cubicBezTo>
                      <a:cubicBezTo>
                        <a:pt x="97" y="45"/>
                        <a:pt x="95" y="39"/>
                        <a:pt x="97" y="37"/>
                      </a:cubicBezTo>
                      <a:cubicBezTo>
                        <a:pt x="98" y="34"/>
                        <a:pt x="92" y="33"/>
                        <a:pt x="91" y="36"/>
                      </a:cubicBezTo>
                      <a:cubicBezTo>
                        <a:pt x="89" y="40"/>
                        <a:pt x="85" y="39"/>
                        <a:pt x="80" y="36"/>
                      </a:cubicBezTo>
                      <a:cubicBezTo>
                        <a:pt x="76" y="33"/>
                        <a:pt x="77" y="26"/>
                        <a:pt x="74" y="23"/>
                      </a:cubicBezTo>
                      <a:cubicBezTo>
                        <a:pt x="71" y="19"/>
                        <a:pt x="71" y="23"/>
                        <a:pt x="74" y="28"/>
                      </a:cubicBezTo>
                      <a:cubicBezTo>
                        <a:pt x="76" y="33"/>
                        <a:pt x="66" y="26"/>
                        <a:pt x="68" y="22"/>
                      </a:cubicBezTo>
                      <a:cubicBezTo>
                        <a:pt x="68" y="19"/>
                        <a:pt x="65" y="19"/>
                        <a:pt x="65" y="16"/>
                      </a:cubicBezTo>
                      <a:cubicBezTo>
                        <a:pt x="65" y="12"/>
                        <a:pt x="65" y="12"/>
                        <a:pt x="63" y="9"/>
                      </a:cubicBezTo>
                      <a:cubicBezTo>
                        <a:pt x="62" y="6"/>
                        <a:pt x="60" y="6"/>
                        <a:pt x="57" y="5"/>
                      </a:cubicBezTo>
                      <a:cubicBezTo>
                        <a:pt x="54" y="5"/>
                        <a:pt x="56" y="0"/>
                        <a:pt x="51" y="0"/>
                      </a:cubicBezTo>
                      <a:cubicBezTo>
                        <a:pt x="48" y="0"/>
                        <a:pt x="50" y="0"/>
                        <a:pt x="53" y="5"/>
                      </a:cubicBezTo>
                      <a:cubicBezTo>
                        <a:pt x="56" y="8"/>
                        <a:pt x="53" y="6"/>
                        <a:pt x="56" y="9"/>
                      </a:cubicBezTo>
                      <a:cubicBezTo>
                        <a:pt x="57" y="14"/>
                        <a:pt x="60" y="23"/>
                        <a:pt x="62" y="20"/>
                      </a:cubicBezTo>
                      <a:cubicBezTo>
                        <a:pt x="63" y="17"/>
                        <a:pt x="65" y="25"/>
                        <a:pt x="63" y="23"/>
                      </a:cubicBezTo>
                      <a:cubicBezTo>
                        <a:pt x="62" y="22"/>
                        <a:pt x="62" y="23"/>
                        <a:pt x="66" y="31"/>
                      </a:cubicBezTo>
                      <a:cubicBezTo>
                        <a:pt x="70" y="39"/>
                        <a:pt x="66" y="39"/>
                        <a:pt x="66" y="43"/>
                      </a:cubicBezTo>
                      <a:cubicBezTo>
                        <a:pt x="66" y="50"/>
                        <a:pt x="60" y="50"/>
                        <a:pt x="59" y="53"/>
                      </a:cubicBezTo>
                      <a:cubicBezTo>
                        <a:pt x="59" y="56"/>
                        <a:pt x="65" y="59"/>
                        <a:pt x="68" y="60"/>
                      </a:cubicBezTo>
                      <a:cubicBezTo>
                        <a:pt x="73" y="62"/>
                        <a:pt x="70" y="71"/>
                        <a:pt x="68" y="73"/>
                      </a:cubicBezTo>
                      <a:cubicBezTo>
                        <a:pt x="66" y="74"/>
                        <a:pt x="63" y="74"/>
                        <a:pt x="68" y="76"/>
                      </a:cubicBezTo>
                      <a:cubicBezTo>
                        <a:pt x="71" y="76"/>
                        <a:pt x="70" y="81"/>
                        <a:pt x="74" y="78"/>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97" name="Freeform 42">
                  <a:extLst>
                    <a:ext uri="{FF2B5EF4-FFF2-40B4-BE49-F238E27FC236}">
                      <a16:creationId xmlns:a16="http://schemas.microsoft.com/office/drawing/2014/main" id="{6393CE58-2391-AFF8-DBB7-F98645EE1DCB}"/>
                    </a:ext>
                  </a:extLst>
                </p:cNvPr>
                <p:cNvSpPr>
                  <a:spLocks/>
                </p:cNvSpPr>
                <p:nvPr/>
              </p:nvSpPr>
              <p:spPr bwMode="auto">
                <a:xfrm>
                  <a:off x="6993199" y="4181486"/>
                  <a:ext cx="212095" cy="139788"/>
                </a:xfrm>
                <a:custGeom>
                  <a:avLst/>
                  <a:gdLst/>
                  <a:ahLst/>
                  <a:cxnLst>
                    <a:cxn ang="0">
                      <a:pos x="9" y="3"/>
                    </a:cxn>
                    <a:cxn ang="0">
                      <a:pos x="3" y="11"/>
                    </a:cxn>
                    <a:cxn ang="0">
                      <a:pos x="3" y="16"/>
                    </a:cxn>
                    <a:cxn ang="0">
                      <a:pos x="6" y="20"/>
                    </a:cxn>
                    <a:cxn ang="0">
                      <a:pos x="14" y="27"/>
                    </a:cxn>
                    <a:cxn ang="0">
                      <a:pos x="20" y="30"/>
                    </a:cxn>
                    <a:cxn ang="0">
                      <a:pos x="23" y="31"/>
                    </a:cxn>
                    <a:cxn ang="0">
                      <a:pos x="32" y="33"/>
                    </a:cxn>
                    <a:cxn ang="0">
                      <a:pos x="37" y="33"/>
                    </a:cxn>
                    <a:cxn ang="0">
                      <a:pos x="40" y="37"/>
                    </a:cxn>
                    <a:cxn ang="0">
                      <a:pos x="45" y="39"/>
                    </a:cxn>
                    <a:cxn ang="0">
                      <a:pos x="49" y="40"/>
                    </a:cxn>
                    <a:cxn ang="0">
                      <a:pos x="57" y="42"/>
                    </a:cxn>
                    <a:cxn ang="0">
                      <a:pos x="62" y="44"/>
                    </a:cxn>
                    <a:cxn ang="0">
                      <a:pos x="66" y="42"/>
                    </a:cxn>
                    <a:cxn ang="0">
                      <a:pos x="66" y="33"/>
                    </a:cxn>
                    <a:cxn ang="0">
                      <a:pos x="66" y="28"/>
                    </a:cxn>
                    <a:cxn ang="0">
                      <a:pos x="63" y="28"/>
                    </a:cxn>
                    <a:cxn ang="0">
                      <a:pos x="60" y="28"/>
                    </a:cxn>
                    <a:cxn ang="0">
                      <a:pos x="54" y="27"/>
                    </a:cxn>
                    <a:cxn ang="0">
                      <a:pos x="51" y="27"/>
                    </a:cxn>
                    <a:cxn ang="0">
                      <a:pos x="49" y="28"/>
                    </a:cxn>
                    <a:cxn ang="0">
                      <a:pos x="46" y="23"/>
                    </a:cxn>
                    <a:cxn ang="0">
                      <a:pos x="43" y="22"/>
                    </a:cxn>
                    <a:cxn ang="0">
                      <a:pos x="42" y="20"/>
                    </a:cxn>
                    <a:cxn ang="0">
                      <a:pos x="35" y="16"/>
                    </a:cxn>
                    <a:cxn ang="0">
                      <a:pos x="31" y="14"/>
                    </a:cxn>
                    <a:cxn ang="0">
                      <a:pos x="26" y="9"/>
                    </a:cxn>
                    <a:cxn ang="0">
                      <a:pos x="20" y="6"/>
                    </a:cxn>
                    <a:cxn ang="0">
                      <a:pos x="15" y="2"/>
                    </a:cxn>
                    <a:cxn ang="0">
                      <a:pos x="9" y="3"/>
                    </a:cxn>
                  </a:cxnLst>
                  <a:rect l="0" t="0" r="r" b="b"/>
                  <a:pathLst>
                    <a:path w="68" h="45">
                      <a:moveTo>
                        <a:pt x="9" y="3"/>
                      </a:moveTo>
                      <a:cubicBezTo>
                        <a:pt x="2" y="8"/>
                        <a:pt x="6" y="9"/>
                        <a:pt x="3" y="11"/>
                      </a:cubicBezTo>
                      <a:cubicBezTo>
                        <a:pt x="2" y="14"/>
                        <a:pt x="5" y="14"/>
                        <a:pt x="3" y="16"/>
                      </a:cubicBezTo>
                      <a:cubicBezTo>
                        <a:pt x="0" y="17"/>
                        <a:pt x="5" y="22"/>
                        <a:pt x="6" y="20"/>
                      </a:cubicBezTo>
                      <a:cubicBezTo>
                        <a:pt x="6" y="17"/>
                        <a:pt x="11" y="23"/>
                        <a:pt x="14" y="27"/>
                      </a:cubicBezTo>
                      <a:cubicBezTo>
                        <a:pt x="19" y="30"/>
                        <a:pt x="15" y="25"/>
                        <a:pt x="20" y="30"/>
                      </a:cubicBezTo>
                      <a:cubicBezTo>
                        <a:pt x="23" y="33"/>
                        <a:pt x="22" y="28"/>
                        <a:pt x="23" y="31"/>
                      </a:cubicBezTo>
                      <a:cubicBezTo>
                        <a:pt x="25" y="34"/>
                        <a:pt x="29" y="31"/>
                        <a:pt x="32" y="33"/>
                      </a:cubicBezTo>
                      <a:cubicBezTo>
                        <a:pt x="34" y="34"/>
                        <a:pt x="32" y="31"/>
                        <a:pt x="37" y="33"/>
                      </a:cubicBezTo>
                      <a:cubicBezTo>
                        <a:pt x="42" y="36"/>
                        <a:pt x="37" y="37"/>
                        <a:pt x="40" y="37"/>
                      </a:cubicBezTo>
                      <a:cubicBezTo>
                        <a:pt x="45" y="39"/>
                        <a:pt x="42" y="40"/>
                        <a:pt x="45" y="39"/>
                      </a:cubicBezTo>
                      <a:cubicBezTo>
                        <a:pt x="48" y="37"/>
                        <a:pt x="46" y="42"/>
                        <a:pt x="49" y="40"/>
                      </a:cubicBezTo>
                      <a:cubicBezTo>
                        <a:pt x="52" y="39"/>
                        <a:pt x="54" y="45"/>
                        <a:pt x="57" y="42"/>
                      </a:cubicBezTo>
                      <a:cubicBezTo>
                        <a:pt x="60" y="40"/>
                        <a:pt x="57" y="45"/>
                        <a:pt x="62" y="44"/>
                      </a:cubicBezTo>
                      <a:cubicBezTo>
                        <a:pt x="66" y="42"/>
                        <a:pt x="65" y="45"/>
                        <a:pt x="66" y="42"/>
                      </a:cubicBezTo>
                      <a:cubicBezTo>
                        <a:pt x="68" y="37"/>
                        <a:pt x="65" y="37"/>
                        <a:pt x="66" y="33"/>
                      </a:cubicBezTo>
                      <a:cubicBezTo>
                        <a:pt x="68" y="28"/>
                        <a:pt x="68" y="30"/>
                        <a:pt x="66" y="28"/>
                      </a:cubicBezTo>
                      <a:cubicBezTo>
                        <a:pt x="66" y="28"/>
                        <a:pt x="65" y="28"/>
                        <a:pt x="63" y="28"/>
                      </a:cubicBezTo>
                      <a:cubicBezTo>
                        <a:pt x="63" y="30"/>
                        <a:pt x="63" y="28"/>
                        <a:pt x="60" y="28"/>
                      </a:cubicBezTo>
                      <a:cubicBezTo>
                        <a:pt x="58" y="30"/>
                        <a:pt x="55" y="23"/>
                        <a:pt x="54" y="27"/>
                      </a:cubicBezTo>
                      <a:cubicBezTo>
                        <a:pt x="54" y="28"/>
                        <a:pt x="52" y="28"/>
                        <a:pt x="51" y="27"/>
                      </a:cubicBezTo>
                      <a:cubicBezTo>
                        <a:pt x="49" y="23"/>
                        <a:pt x="51" y="28"/>
                        <a:pt x="49" y="28"/>
                      </a:cubicBezTo>
                      <a:cubicBezTo>
                        <a:pt x="48" y="28"/>
                        <a:pt x="48" y="23"/>
                        <a:pt x="46" y="23"/>
                      </a:cubicBezTo>
                      <a:cubicBezTo>
                        <a:pt x="43" y="23"/>
                        <a:pt x="42" y="25"/>
                        <a:pt x="43" y="22"/>
                      </a:cubicBezTo>
                      <a:cubicBezTo>
                        <a:pt x="43" y="20"/>
                        <a:pt x="43" y="20"/>
                        <a:pt x="42" y="20"/>
                      </a:cubicBezTo>
                      <a:cubicBezTo>
                        <a:pt x="40" y="22"/>
                        <a:pt x="35" y="19"/>
                        <a:pt x="35" y="16"/>
                      </a:cubicBezTo>
                      <a:cubicBezTo>
                        <a:pt x="35" y="12"/>
                        <a:pt x="34" y="14"/>
                        <a:pt x="31" y="14"/>
                      </a:cubicBezTo>
                      <a:cubicBezTo>
                        <a:pt x="29" y="16"/>
                        <a:pt x="28" y="9"/>
                        <a:pt x="26" y="9"/>
                      </a:cubicBezTo>
                      <a:cubicBezTo>
                        <a:pt x="23" y="9"/>
                        <a:pt x="23" y="6"/>
                        <a:pt x="20" y="6"/>
                      </a:cubicBezTo>
                      <a:cubicBezTo>
                        <a:pt x="17" y="5"/>
                        <a:pt x="22" y="3"/>
                        <a:pt x="15" y="2"/>
                      </a:cubicBezTo>
                      <a:cubicBezTo>
                        <a:pt x="11" y="0"/>
                        <a:pt x="12" y="9"/>
                        <a:pt x="9"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98" name="Freeform 43">
                  <a:extLst>
                    <a:ext uri="{FF2B5EF4-FFF2-40B4-BE49-F238E27FC236}">
                      <a16:creationId xmlns:a16="http://schemas.microsoft.com/office/drawing/2014/main" id="{C97DEB1C-3034-0CD3-D5CF-826673903ACF}"/>
                    </a:ext>
                  </a:extLst>
                </p:cNvPr>
                <p:cNvSpPr>
                  <a:spLocks/>
                </p:cNvSpPr>
                <p:nvPr/>
              </p:nvSpPr>
              <p:spPr bwMode="auto">
                <a:xfrm>
                  <a:off x="7208507" y="4250576"/>
                  <a:ext cx="93193" cy="61056"/>
                </a:xfrm>
                <a:custGeom>
                  <a:avLst/>
                  <a:gdLst/>
                  <a:ahLst/>
                  <a:cxnLst>
                    <a:cxn ang="0">
                      <a:pos x="3" y="12"/>
                    </a:cxn>
                    <a:cxn ang="0">
                      <a:pos x="6" y="17"/>
                    </a:cxn>
                    <a:cxn ang="0">
                      <a:pos x="14" y="17"/>
                    </a:cxn>
                    <a:cxn ang="0">
                      <a:pos x="21" y="17"/>
                    </a:cxn>
                    <a:cxn ang="0">
                      <a:pos x="26" y="17"/>
                    </a:cxn>
                    <a:cxn ang="0">
                      <a:pos x="29" y="15"/>
                    </a:cxn>
                    <a:cxn ang="0">
                      <a:pos x="27" y="11"/>
                    </a:cxn>
                    <a:cxn ang="0">
                      <a:pos x="24" y="8"/>
                    </a:cxn>
                    <a:cxn ang="0">
                      <a:pos x="23" y="4"/>
                    </a:cxn>
                    <a:cxn ang="0">
                      <a:pos x="20" y="4"/>
                    </a:cxn>
                    <a:cxn ang="0">
                      <a:pos x="15" y="3"/>
                    </a:cxn>
                    <a:cxn ang="0">
                      <a:pos x="9" y="4"/>
                    </a:cxn>
                    <a:cxn ang="0">
                      <a:pos x="6" y="8"/>
                    </a:cxn>
                    <a:cxn ang="0">
                      <a:pos x="3" y="12"/>
                    </a:cxn>
                  </a:cxnLst>
                  <a:rect l="0" t="0" r="r" b="b"/>
                  <a:pathLst>
                    <a:path w="30" h="20">
                      <a:moveTo>
                        <a:pt x="3" y="12"/>
                      </a:moveTo>
                      <a:cubicBezTo>
                        <a:pt x="0" y="14"/>
                        <a:pt x="5" y="17"/>
                        <a:pt x="6" y="17"/>
                      </a:cubicBezTo>
                      <a:cubicBezTo>
                        <a:pt x="9" y="15"/>
                        <a:pt x="9" y="20"/>
                        <a:pt x="14" y="17"/>
                      </a:cubicBezTo>
                      <a:cubicBezTo>
                        <a:pt x="18" y="15"/>
                        <a:pt x="17" y="20"/>
                        <a:pt x="21" y="17"/>
                      </a:cubicBezTo>
                      <a:cubicBezTo>
                        <a:pt x="26" y="15"/>
                        <a:pt x="24" y="19"/>
                        <a:pt x="26" y="17"/>
                      </a:cubicBezTo>
                      <a:cubicBezTo>
                        <a:pt x="27" y="15"/>
                        <a:pt x="29" y="19"/>
                        <a:pt x="29" y="15"/>
                      </a:cubicBezTo>
                      <a:cubicBezTo>
                        <a:pt x="27" y="12"/>
                        <a:pt x="30" y="9"/>
                        <a:pt x="27" y="11"/>
                      </a:cubicBezTo>
                      <a:cubicBezTo>
                        <a:pt x="24" y="11"/>
                        <a:pt x="24" y="8"/>
                        <a:pt x="24" y="8"/>
                      </a:cubicBezTo>
                      <a:cubicBezTo>
                        <a:pt x="26" y="4"/>
                        <a:pt x="24" y="4"/>
                        <a:pt x="23" y="4"/>
                      </a:cubicBezTo>
                      <a:cubicBezTo>
                        <a:pt x="21" y="3"/>
                        <a:pt x="21" y="6"/>
                        <a:pt x="20" y="4"/>
                      </a:cubicBezTo>
                      <a:cubicBezTo>
                        <a:pt x="18" y="3"/>
                        <a:pt x="14" y="4"/>
                        <a:pt x="15" y="3"/>
                      </a:cubicBezTo>
                      <a:cubicBezTo>
                        <a:pt x="17" y="1"/>
                        <a:pt x="11" y="0"/>
                        <a:pt x="9" y="4"/>
                      </a:cubicBezTo>
                      <a:cubicBezTo>
                        <a:pt x="8" y="8"/>
                        <a:pt x="6" y="4"/>
                        <a:pt x="6" y="8"/>
                      </a:cubicBezTo>
                      <a:cubicBezTo>
                        <a:pt x="5" y="11"/>
                        <a:pt x="5" y="9"/>
                        <a:pt x="3" y="1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99" name="Freeform 44">
                  <a:extLst>
                    <a:ext uri="{FF2B5EF4-FFF2-40B4-BE49-F238E27FC236}">
                      <a16:creationId xmlns:a16="http://schemas.microsoft.com/office/drawing/2014/main" id="{8893E339-D50E-F2A9-6BA3-C8D4CA3915A1}"/>
                    </a:ext>
                  </a:extLst>
                </p:cNvPr>
                <p:cNvSpPr>
                  <a:spLocks/>
                </p:cNvSpPr>
                <p:nvPr/>
              </p:nvSpPr>
              <p:spPr bwMode="auto">
                <a:xfrm>
                  <a:off x="7190832" y="4308419"/>
                  <a:ext cx="120509" cy="197631"/>
                </a:xfrm>
                <a:custGeom>
                  <a:avLst/>
                  <a:gdLst/>
                  <a:ahLst/>
                  <a:cxnLst>
                    <a:cxn ang="0">
                      <a:pos x="9" y="41"/>
                    </a:cxn>
                    <a:cxn ang="0">
                      <a:pos x="9" y="35"/>
                    </a:cxn>
                    <a:cxn ang="0">
                      <a:pos x="8" y="31"/>
                    </a:cxn>
                    <a:cxn ang="0">
                      <a:pos x="8" y="26"/>
                    </a:cxn>
                    <a:cxn ang="0">
                      <a:pos x="3" y="20"/>
                    </a:cxn>
                    <a:cxn ang="0">
                      <a:pos x="6" y="15"/>
                    </a:cxn>
                    <a:cxn ang="0">
                      <a:pos x="9" y="13"/>
                    </a:cxn>
                    <a:cxn ang="0">
                      <a:pos x="8" y="12"/>
                    </a:cxn>
                    <a:cxn ang="0">
                      <a:pos x="3" y="9"/>
                    </a:cxn>
                    <a:cxn ang="0">
                      <a:pos x="6" y="3"/>
                    </a:cxn>
                    <a:cxn ang="0">
                      <a:pos x="6" y="1"/>
                    </a:cxn>
                    <a:cxn ang="0">
                      <a:pos x="11" y="3"/>
                    </a:cxn>
                    <a:cxn ang="0">
                      <a:pos x="15" y="6"/>
                    </a:cxn>
                    <a:cxn ang="0">
                      <a:pos x="17" y="13"/>
                    </a:cxn>
                    <a:cxn ang="0">
                      <a:pos x="38" y="17"/>
                    </a:cxn>
                    <a:cxn ang="0">
                      <a:pos x="35" y="20"/>
                    </a:cxn>
                    <a:cxn ang="0">
                      <a:pos x="27" y="31"/>
                    </a:cxn>
                    <a:cxn ang="0">
                      <a:pos x="33" y="32"/>
                    </a:cxn>
                    <a:cxn ang="0">
                      <a:pos x="36" y="32"/>
                    </a:cxn>
                    <a:cxn ang="0">
                      <a:pos x="38" y="48"/>
                    </a:cxn>
                    <a:cxn ang="0">
                      <a:pos x="35" y="57"/>
                    </a:cxn>
                    <a:cxn ang="0">
                      <a:pos x="35" y="57"/>
                    </a:cxn>
                    <a:cxn ang="0">
                      <a:pos x="33" y="52"/>
                    </a:cxn>
                    <a:cxn ang="0">
                      <a:pos x="33" y="48"/>
                    </a:cxn>
                    <a:cxn ang="0">
                      <a:pos x="29" y="40"/>
                    </a:cxn>
                    <a:cxn ang="0">
                      <a:pos x="24" y="38"/>
                    </a:cxn>
                    <a:cxn ang="0">
                      <a:pos x="23" y="32"/>
                    </a:cxn>
                    <a:cxn ang="0">
                      <a:pos x="21" y="34"/>
                    </a:cxn>
                    <a:cxn ang="0">
                      <a:pos x="23" y="41"/>
                    </a:cxn>
                    <a:cxn ang="0">
                      <a:pos x="18" y="49"/>
                    </a:cxn>
                    <a:cxn ang="0">
                      <a:pos x="15" y="49"/>
                    </a:cxn>
                    <a:cxn ang="0">
                      <a:pos x="11" y="48"/>
                    </a:cxn>
                    <a:cxn ang="0">
                      <a:pos x="9" y="41"/>
                    </a:cxn>
                  </a:cxnLst>
                  <a:rect l="0" t="0" r="r" b="b"/>
                  <a:pathLst>
                    <a:path w="39" h="63">
                      <a:moveTo>
                        <a:pt x="9" y="41"/>
                      </a:moveTo>
                      <a:cubicBezTo>
                        <a:pt x="9" y="35"/>
                        <a:pt x="11" y="35"/>
                        <a:pt x="9" y="35"/>
                      </a:cubicBezTo>
                      <a:cubicBezTo>
                        <a:pt x="6" y="35"/>
                        <a:pt x="9" y="34"/>
                        <a:pt x="8" y="31"/>
                      </a:cubicBezTo>
                      <a:cubicBezTo>
                        <a:pt x="5" y="29"/>
                        <a:pt x="9" y="31"/>
                        <a:pt x="8" y="26"/>
                      </a:cubicBezTo>
                      <a:cubicBezTo>
                        <a:pt x="8" y="21"/>
                        <a:pt x="2" y="24"/>
                        <a:pt x="3" y="20"/>
                      </a:cubicBezTo>
                      <a:cubicBezTo>
                        <a:pt x="3" y="15"/>
                        <a:pt x="6" y="20"/>
                        <a:pt x="6" y="15"/>
                      </a:cubicBezTo>
                      <a:cubicBezTo>
                        <a:pt x="5" y="12"/>
                        <a:pt x="12" y="17"/>
                        <a:pt x="9" y="13"/>
                      </a:cubicBezTo>
                      <a:cubicBezTo>
                        <a:pt x="9" y="12"/>
                        <a:pt x="9" y="12"/>
                        <a:pt x="8" y="12"/>
                      </a:cubicBezTo>
                      <a:cubicBezTo>
                        <a:pt x="6" y="12"/>
                        <a:pt x="6" y="9"/>
                        <a:pt x="3" y="9"/>
                      </a:cubicBezTo>
                      <a:cubicBezTo>
                        <a:pt x="0" y="7"/>
                        <a:pt x="8" y="3"/>
                        <a:pt x="6" y="3"/>
                      </a:cubicBezTo>
                      <a:cubicBezTo>
                        <a:pt x="5" y="1"/>
                        <a:pt x="5" y="0"/>
                        <a:pt x="6" y="1"/>
                      </a:cubicBezTo>
                      <a:cubicBezTo>
                        <a:pt x="8" y="1"/>
                        <a:pt x="6" y="6"/>
                        <a:pt x="11" y="3"/>
                      </a:cubicBezTo>
                      <a:cubicBezTo>
                        <a:pt x="12" y="3"/>
                        <a:pt x="14" y="10"/>
                        <a:pt x="15" y="6"/>
                      </a:cubicBezTo>
                      <a:cubicBezTo>
                        <a:pt x="17" y="3"/>
                        <a:pt x="17" y="9"/>
                        <a:pt x="17" y="13"/>
                      </a:cubicBezTo>
                      <a:cubicBezTo>
                        <a:pt x="17" y="17"/>
                        <a:pt x="35" y="13"/>
                        <a:pt x="38" y="17"/>
                      </a:cubicBezTo>
                      <a:cubicBezTo>
                        <a:pt x="39" y="20"/>
                        <a:pt x="35" y="15"/>
                        <a:pt x="35" y="20"/>
                      </a:cubicBezTo>
                      <a:cubicBezTo>
                        <a:pt x="35" y="26"/>
                        <a:pt x="26" y="24"/>
                        <a:pt x="27" y="31"/>
                      </a:cubicBezTo>
                      <a:cubicBezTo>
                        <a:pt x="29" y="38"/>
                        <a:pt x="32" y="40"/>
                        <a:pt x="33" y="32"/>
                      </a:cubicBezTo>
                      <a:cubicBezTo>
                        <a:pt x="33" y="29"/>
                        <a:pt x="36" y="29"/>
                        <a:pt x="36" y="32"/>
                      </a:cubicBezTo>
                      <a:cubicBezTo>
                        <a:pt x="35" y="38"/>
                        <a:pt x="38" y="38"/>
                        <a:pt x="38" y="48"/>
                      </a:cubicBezTo>
                      <a:cubicBezTo>
                        <a:pt x="39" y="63"/>
                        <a:pt x="35" y="46"/>
                        <a:pt x="35" y="57"/>
                      </a:cubicBezTo>
                      <a:cubicBezTo>
                        <a:pt x="36" y="60"/>
                        <a:pt x="35" y="59"/>
                        <a:pt x="35" y="57"/>
                      </a:cubicBezTo>
                      <a:cubicBezTo>
                        <a:pt x="33" y="55"/>
                        <a:pt x="33" y="54"/>
                        <a:pt x="33" y="52"/>
                      </a:cubicBezTo>
                      <a:cubicBezTo>
                        <a:pt x="35" y="51"/>
                        <a:pt x="33" y="51"/>
                        <a:pt x="33" y="48"/>
                      </a:cubicBezTo>
                      <a:cubicBezTo>
                        <a:pt x="30" y="41"/>
                        <a:pt x="30" y="38"/>
                        <a:pt x="29" y="40"/>
                      </a:cubicBezTo>
                      <a:cubicBezTo>
                        <a:pt x="26" y="43"/>
                        <a:pt x="24" y="41"/>
                        <a:pt x="24" y="38"/>
                      </a:cubicBezTo>
                      <a:cubicBezTo>
                        <a:pt x="23" y="35"/>
                        <a:pt x="23" y="31"/>
                        <a:pt x="23" y="32"/>
                      </a:cubicBezTo>
                      <a:cubicBezTo>
                        <a:pt x="21" y="34"/>
                        <a:pt x="21" y="32"/>
                        <a:pt x="21" y="34"/>
                      </a:cubicBezTo>
                      <a:cubicBezTo>
                        <a:pt x="23" y="37"/>
                        <a:pt x="21" y="38"/>
                        <a:pt x="23" y="41"/>
                      </a:cubicBezTo>
                      <a:cubicBezTo>
                        <a:pt x="23" y="45"/>
                        <a:pt x="20" y="51"/>
                        <a:pt x="18" y="49"/>
                      </a:cubicBezTo>
                      <a:cubicBezTo>
                        <a:pt x="17" y="46"/>
                        <a:pt x="15" y="52"/>
                        <a:pt x="15" y="49"/>
                      </a:cubicBezTo>
                      <a:cubicBezTo>
                        <a:pt x="14" y="48"/>
                        <a:pt x="12" y="52"/>
                        <a:pt x="11" y="48"/>
                      </a:cubicBezTo>
                      <a:cubicBezTo>
                        <a:pt x="11" y="46"/>
                        <a:pt x="11" y="45"/>
                        <a:pt x="9" y="4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00" name="Freeform 53">
                  <a:extLst>
                    <a:ext uri="{FF2B5EF4-FFF2-40B4-BE49-F238E27FC236}">
                      <a16:creationId xmlns:a16="http://schemas.microsoft.com/office/drawing/2014/main" id="{D4E7564D-A759-AB35-C261-61B6396160BE}"/>
                    </a:ext>
                  </a:extLst>
                </p:cNvPr>
                <p:cNvSpPr>
                  <a:spLocks/>
                </p:cNvSpPr>
                <p:nvPr/>
              </p:nvSpPr>
              <p:spPr bwMode="auto">
                <a:xfrm>
                  <a:off x="7984582" y="4346981"/>
                  <a:ext cx="53024" cy="126933"/>
                </a:xfrm>
                <a:custGeom>
                  <a:avLst/>
                  <a:gdLst/>
                  <a:ahLst/>
                  <a:cxnLst>
                    <a:cxn ang="0">
                      <a:pos x="3" y="12"/>
                    </a:cxn>
                    <a:cxn ang="0">
                      <a:pos x="11" y="3"/>
                    </a:cxn>
                    <a:cxn ang="0">
                      <a:pos x="14" y="3"/>
                    </a:cxn>
                    <a:cxn ang="0">
                      <a:pos x="16" y="9"/>
                    </a:cxn>
                    <a:cxn ang="0">
                      <a:pos x="13" y="22"/>
                    </a:cxn>
                    <a:cxn ang="0">
                      <a:pos x="8" y="34"/>
                    </a:cxn>
                    <a:cxn ang="0">
                      <a:pos x="5" y="33"/>
                    </a:cxn>
                    <a:cxn ang="0">
                      <a:pos x="2" y="26"/>
                    </a:cxn>
                    <a:cxn ang="0">
                      <a:pos x="3" y="12"/>
                    </a:cxn>
                  </a:cxnLst>
                  <a:rect l="0" t="0" r="r" b="b"/>
                  <a:pathLst>
                    <a:path w="17" h="41">
                      <a:moveTo>
                        <a:pt x="3" y="12"/>
                      </a:moveTo>
                      <a:cubicBezTo>
                        <a:pt x="8" y="6"/>
                        <a:pt x="10" y="4"/>
                        <a:pt x="11" y="3"/>
                      </a:cubicBezTo>
                      <a:cubicBezTo>
                        <a:pt x="13" y="3"/>
                        <a:pt x="13" y="0"/>
                        <a:pt x="14" y="3"/>
                      </a:cubicBezTo>
                      <a:cubicBezTo>
                        <a:pt x="17" y="6"/>
                        <a:pt x="14" y="6"/>
                        <a:pt x="16" y="9"/>
                      </a:cubicBezTo>
                      <a:cubicBezTo>
                        <a:pt x="16" y="11"/>
                        <a:pt x="14" y="14"/>
                        <a:pt x="13" y="22"/>
                      </a:cubicBezTo>
                      <a:cubicBezTo>
                        <a:pt x="11" y="31"/>
                        <a:pt x="8" y="28"/>
                        <a:pt x="8" y="34"/>
                      </a:cubicBezTo>
                      <a:cubicBezTo>
                        <a:pt x="8" y="41"/>
                        <a:pt x="7" y="36"/>
                        <a:pt x="5" y="33"/>
                      </a:cubicBezTo>
                      <a:cubicBezTo>
                        <a:pt x="5" y="30"/>
                        <a:pt x="3" y="33"/>
                        <a:pt x="2" y="26"/>
                      </a:cubicBezTo>
                      <a:cubicBezTo>
                        <a:pt x="0" y="22"/>
                        <a:pt x="0" y="19"/>
                        <a:pt x="3" y="1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01" name="Freeform 54">
                  <a:extLst>
                    <a:ext uri="{FF2B5EF4-FFF2-40B4-BE49-F238E27FC236}">
                      <a16:creationId xmlns:a16="http://schemas.microsoft.com/office/drawing/2014/main" id="{C025675C-1F20-12D4-25BB-E9AE8C7A6944}"/>
                    </a:ext>
                  </a:extLst>
                </p:cNvPr>
                <p:cNvSpPr>
                  <a:spLocks/>
                </p:cNvSpPr>
                <p:nvPr/>
              </p:nvSpPr>
              <p:spPr bwMode="auto">
                <a:xfrm>
                  <a:off x="8097057" y="3760517"/>
                  <a:ext cx="155858" cy="189597"/>
                </a:xfrm>
                <a:custGeom>
                  <a:avLst/>
                  <a:gdLst/>
                  <a:ahLst/>
                  <a:cxnLst>
                    <a:cxn ang="0">
                      <a:pos x="0" y="34"/>
                    </a:cxn>
                    <a:cxn ang="0">
                      <a:pos x="3" y="37"/>
                    </a:cxn>
                    <a:cxn ang="0">
                      <a:pos x="7" y="42"/>
                    </a:cxn>
                    <a:cxn ang="0">
                      <a:pos x="6" y="48"/>
                    </a:cxn>
                    <a:cxn ang="0">
                      <a:pos x="4" y="51"/>
                    </a:cxn>
                    <a:cxn ang="0">
                      <a:pos x="4" y="54"/>
                    </a:cxn>
                    <a:cxn ang="0">
                      <a:pos x="6" y="57"/>
                    </a:cxn>
                    <a:cxn ang="0">
                      <a:pos x="9" y="59"/>
                    </a:cxn>
                    <a:cxn ang="0">
                      <a:pos x="12" y="57"/>
                    </a:cxn>
                    <a:cxn ang="0">
                      <a:pos x="14" y="57"/>
                    </a:cxn>
                    <a:cxn ang="0">
                      <a:pos x="18" y="57"/>
                    </a:cxn>
                    <a:cxn ang="0">
                      <a:pos x="21" y="53"/>
                    </a:cxn>
                    <a:cxn ang="0">
                      <a:pos x="30" y="51"/>
                    </a:cxn>
                    <a:cxn ang="0">
                      <a:pos x="32" y="48"/>
                    </a:cxn>
                    <a:cxn ang="0">
                      <a:pos x="27" y="45"/>
                    </a:cxn>
                    <a:cxn ang="0">
                      <a:pos x="24" y="42"/>
                    </a:cxn>
                    <a:cxn ang="0">
                      <a:pos x="24" y="39"/>
                    </a:cxn>
                    <a:cxn ang="0">
                      <a:pos x="27" y="34"/>
                    </a:cxn>
                    <a:cxn ang="0">
                      <a:pos x="33" y="31"/>
                    </a:cxn>
                    <a:cxn ang="0">
                      <a:pos x="41" y="25"/>
                    </a:cxn>
                    <a:cxn ang="0">
                      <a:pos x="43" y="19"/>
                    </a:cxn>
                    <a:cxn ang="0">
                      <a:pos x="43" y="14"/>
                    </a:cxn>
                    <a:cxn ang="0">
                      <a:pos x="47" y="8"/>
                    </a:cxn>
                    <a:cxn ang="0">
                      <a:pos x="50" y="8"/>
                    </a:cxn>
                    <a:cxn ang="0">
                      <a:pos x="49" y="6"/>
                    </a:cxn>
                    <a:cxn ang="0">
                      <a:pos x="47" y="5"/>
                    </a:cxn>
                    <a:cxn ang="0">
                      <a:pos x="44" y="0"/>
                    </a:cxn>
                    <a:cxn ang="0">
                      <a:pos x="41" y="6"/>
                    </a:cxn>
                    <a:cxn ang="0">
                      <a:pos x="36" y="11"/>
                    </a:cxn>
                    <a:cxn ang="0">
                      <a:pos x="33" y="11"/>
                    </a:cxn>
                    <a:cxn ang="0">
                      <a:pos x="29" y="12"/>
                    </a:cxn>
                    <a:cxn ang="0">
                      <a:pos x="30" y="17"/>
                    </a:cxn>
                    <a:cxn ang="0">
                      <a:pos x="27" y="17"/>
                    </a:cxn>
                    <a:cxn ang="0">
                      <a:pos x="23" y="17"/>
                    </a:cxn>
                    <a:cxn ang="0">
                      <a:pos x="20" y="14"/>
                    </a:cxn>
                    <a:cxn ang="0">
                      <a:pos x="18" y="15"/>
                    </a:cxn>
                    <a:cxn ang="0">
                      <a:pos x="17" y="19"/>
                    </a:cxn>
                    <a:cxn ang="0">
                      <a:pos x="12" y="23"/>
                    </a:cxn>
                    <a:cxn ang="0">
                      <a:pos x="9" y="25"/>
                    </a:cxn>
                    <a:cxn ang="0">
                      <a:pos x="7" y="26"/>
                    </a:cxn>
                    <a:cxn ang="0">
                      <a:pos x="4" y="28"/>
                    </a:cxn>
                    <a:cxn ang="0">
                      <a:pos x="0" y="33"/>
                    </a:cxn>
                    <a:cxn ang="0">
                      <a:pos x="0" y="34"/>
                    </a:cxn>
                  </a:cxnLst>
                  <a:rect l="0" t="0" r="r" b="b"/>
                  <a:pathLst>
                    <a:path w="50" h="61">
                      <a:moveTo>
                        <a:pt x="0" y="34"/>
                      </a:moveTo>
                      <a:cubicBezTo>
                        <a:pt x="0" y="36"/>
                        <a:pt x="1" y="39"/>
                        <a:pt x="3" y="37"/>
                      </a:cubicBezTo>
                      <a:cubicBezTo>
                        <a:pt x="4" y="36"/>
                        <a:pt x="9" y="39"/>
                        <a:pt x="7" y="42"/>
                      </a:cubicBezTo>
                      <a:cubicBezTo>
                        <a:pt x="7" y="45"/>
                        <a:pt x="4" y="47"/>
                        <a:pt x="6" y="48"/>
                      </a:cubicBezTo>
                      <a:cubicBezTo>
                        <a:pt x="7" y="50"/>
                        <a:pt x="4" y="48"/>
                        <a:pt x="4" y="51"/>
                      </a:cubicBezTo>
                      <a:cubicBezTo>
                        <a:pt x="3" y="54"/>
                        <a:pt x="0" y="54"/>
                        <a:pt x="4" y="54"/>
                      </a:cubicBezTo>
                      <a:cubicBezTo>
                        <a:pt x="7" y="56"/>
                        <a:pt x="1" y="56"/>
                        <a:pt x="6" y="57"/>
                      </a:cubicBezTo>
                      <a:cubicBezTo>
                        <a:pt x="9" y="57"/>
                        <a:pt x="6" y="61"/>
                        <a:pt x="9" y="59"/>
                      </a:cubicBezTo>
                      <a:cubicBezTo>
                        <a:pt x="11" y="57"/>
                        <a:pt x="9" y="54"/>
                        <a:pt x="12" y="57"/>
                      </a:cubicBezTo>
                      <a:cubicBezTo>
                        <a:pt x="14" y="59"/>
                        <a:pt x="14" y="59"/>
                        <a:pt x="14" y="57"/>
                      </a:cubicBezTo>
                      <a:cubicBezTo>
                        <a:pt x="15" y="56"/>
                        <a:pt x="17" y="57"/>
                        <a:pt x="18" y="57"/>
                      </a:cubicBezTo>
                      <a:cubicBezTo>
                        <a:pt x="18" y="56"/>
                        <a:pt x="18" y="54"/>
                        <a:pt x="21" y="53"/>
                      </a:cubicBezTo>
                      <a:cubicBezTo>
                        <a:pt x="26" y="51"/>
                        <a:pt x="27" y="53"/>
                        <a:pt x="30" y="51"/>
                      </a:cubicBezTo>
                      <a:cubicBezTo>
                        <a:pt x="32" y="51"/>
                        <a:pt x="29" y="50"/>
                        <a:pt x="32" y="48"/>
                      </a:cubicBezTo>
                      <a:cubicBezTo>
                        <a:pt x="30" y="47"/>
                        <a:pt x="30" y="48"/>
                        <a:pt x="27" y="45"/>
                      </a:cubicBezTo>
                      <a:cubicBezTo>
                        <a:pt x="26" y="42"/>
                        <a:pt x="24" y="43"/>
                        <a:pt x="24" y="42"/>
                      </a:cubicBezTo>
                      <a:cubicBezTo>
                        <a:pt x="23" y="40"/>
                        <a:pt x="26" y="43"/>
                        <a:pt x="24" y="39"/>
                      </a:cubicBezTo>
                      <a:cubicBezTo>
                        <a:pt x="24" y="34"/>
                        <a:pt x="26" y="37"/>
                        <a:pt x="27" y="34"/>
                      </a:cubicBezTo>
                      <a:cubicBezTo>
                        <a:pt x="29" y="31"/>
                        <a:pt x="29" y="36"/>
                        <a:pt x="33" y="31"/>
                      </a:cubicBezTo>
                      <a:cubicBezTo>
                        <a:pt x="38" y="28"/>
                        <a:pt x="40" y="25"/>
                        <a:pt x="41" y="25"/>
                      </a:cubicBezTo>
                      <a:cubicBezTo>
                        <a:pt x="43" y="25"/>
                        <a:pt x="43" y="20"/>
                        <a:pt x="43" y="19"/>
                      </a:cubicBezTo>
                      <a:cubicBezTo>
                        <a:pt x="43" y="17"/>
                        <a:pt x="41" y="17"/>
                        <a:pt x="43" y="14"/>
                      </a:cubicBezTo>
                      <a:cubicBezTo>
                        <a:pt x="46" y="11"/>
                        <a:pt x="46" y="9"/>
                        <a:pt x="47" y="8"/>
                      </a:cubicBezTo>
                      <a:cubicBezTo>
                        <a:pt x="49" y="8"/>
                        <a:pt x="49" y="9"/>
                        <a:pt x="50" y="8"/>
                      </a:cubicBezTo>
                      <a:cubicBezTo>
                        <a:pt x="49" y="6"/>
                        <a:pt x="49" y="6"/>
                        <a:pt x="49" y="6"/>
                      </a:cubicBezTo>
                      <a:cubicBezTo>
                        <a:pt x="49" y="3"/>
                        <a:pt x="49" y="6"/>
                        <a:pt x="47" y="5"/>
                      </a:cubicBezTo>
                      <a:cubicBezTo>
                        <a:pt x="46" y="3"/>
                        <a:pt x="47" y="2"/>
                        <a:pt x="44" y="0"/>
                      </a:cubicBezTo>
                      <a:cubicBezTo>
                        <a:pt x="41" y="0"/>
                        <a:pt x="44" y="8"/>
                        <a:pt x="41" y="6"/>
                      </a:cubicBezTo>
                      <a:cubicBezTo>
                        <a:pt x="38" y="6"/>
                        <a:pt x="40" y="9"/>
                        <a:pt x="36" y="11"/>
                      </a:cubicBezTo>
                      <a:cubicBezTo>
                        <a:pt x="35" y="12"/>
                        <a:pt x="36" y="11"/>
                        <a:pt x="33" y="11"/>
                      </a:cubicBezTo>
                      <a:cubicBezTo>
                        <a:pt x="32" y="12"/>
                        <a:pt x="29" y="9"/>
                        <a:pt x="29" y="12"/>
                      </a:cubicBezTo>
                      <a:cubicBezTo>
                        <a:pt x="29" y="15"/>
                        <a:pt x="32" y="15"/>
                        <a:pt x="30" y="17"/>
                      </a:cubicBezTo>
                      <a:cubicBezTo>
                        <a:pt x="29" y="19"/>
                        <a:pt x="29" y="17"/>
                        <a:pt x="27" y="17"/>
                      </a:cubicBezTo>
                      <a:cubicBezTo>
                        <a:pt x="26" y="19"/>
                        <a:pt x="24" y="17"/>
                        <a:pt x="23" y="17"/>
                      </a:cubicBezTo>
                      <a:cubicBezTo>
                        <a:pt x="21" y="17"/>
                        <a:pt x="21" y="12"/>
                        <a:pt x="20" y="14"/>
                      </a:cubicBezTo>
                      <a:cubicBezTo>
                        <a:pt x="18" y="15"/>
                        <a:pt x="20" y="14"/>
                        <a:pt x="18" y="15"/>
                      </a:cubicBezTo>
                      <a:cubicBezTo>
                        <a:pt x="17" y="17"/>
                        <a:pt x="18" y="17"/>
                        <a:pt x="17" y="19"/>
                      </a:cubicBezTo>
                      <a:cubicBezTo>
                        <a:pt x="15" y="20"/>
                        <a:pt x="14" y="23"/>
                        <a:pt x="12" y="23"/>
                      </a:cubicBezTo>
                      <a:cubicBezTo>
                        <a:pt x="9" y="23"/>
                        <a:pt x="11" y="25"/>
                        <a:pt x="9" y="25"/>
                      </a:cubicBezTo>
                      <a:cubicBezTo>
                        <a:pt x="7" y="25"/>
                        <a:pt x="9" y="26"/>
                        <a:pt x="7" y="26"/>
                      </a:cubicBezTo>
                      <a:cubicBezTo>
                        <a:pt x="4" y="28"/>
                        <a:pt x="6" y="28"/>
                        <a:pt x="4" y="28"/>
                      </a:cubicBezTo>
                      <a:cubicBezTo>
                        <a:pt x="3" y="28"/>
                        <a:pt x="1" y="31"/>
                        <a:pt x="0" y="33"/>
                      </a:cubicBezTo>
                      <a:cubicBezTo>
                        <a:pt x="0" y="34"/>
                        <a:pt x="0" y="34"/>
                        <a:pt x="0" y="34"/>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02" name="Freeform 55">
                  <a:extLst>
                    <a:ext uri="{FF2B5EF4-FFF2-40B4-BE49-F238E27FC236}">
                      <a16:creationId xmlns:a16="http://schemas.microsoft.com/office/drawing/2014/main" id="{8358E7D3-D82C-050F-896B-4B75EA9135DA}"/>
                    </a:ext>
                  </a:extLst>
                </p:cNvPr>
                <p:cNvSpPr>
                  <a:spLocks/>
                </p:cNvSpPr>
                <p:nvPr/>
              </p:nvSpPr>
              <p:spPr bwMode="auto">
                <a:xfrm>
                  <a:off x="8137226" y="3909944"/>
                  <a:ext cx="88374" cy="149428"/>
                </a:xfrm>
                <a:custGeom>
                  <a:avLst/>
                  <a:gdLst/>
                  <a:ahLst/>
                  <a:cxnLst>
                    <a:cxn ang="0">
                      <a:pos x="5" y="9"/>
                    </a:cxn>
                    <a:cxn ang="0">
                      <a:pos x="3" y="10"/>
                    </a:cxn>
                    <a:cxn ang="0">
                      <a:pos x="5" y="15"/>
                    </a:cxn>
                    <a:cxn ang="0">
                      <a:pos x="6" y="20"/>
                    </a:cxn>
                    <a:cxn ang="0">
                      <a:pos x="5" y="18"/>
                    </a:cxn>
                    <a:cxn ang="0">
                      <a:pos x="2" y="18"/>
                    </a:cxn>
                    <a:cxn ang="0">
                      <a:pos x="2" y="20"/>
                    </a:cxn>
                    <a:cxn ang="0">
                      <a:pos x="0" y="21"/>
                    </a:cxn>
                    <a:cxn ang="0">
                      <a:pos x="3" y="23"/>
                    </a:cxn>
                    <a:cxn ang="0">
                      <a:pos x="3" y="28"/>
                    </a:cxn>
                    <a:cxn ang="0">
                      <a:pos x="5" y="31"/>
                    </a:cxn>
                    <a:cxn ang="0">
                      <a:pos x="3" y="34"/>
                    </a:cxn>
                    <a:cxn ang="0">
                      <a:pos x="2" y="39"/>
                    </a:cxn>
                    <a:cxn ang="0">
                      <a:pos x="2" y="42"/>
                    </a:cxn>
                    <a:cxn ang="0">
                      <a:pos x="2" y="43"/>
                    </a:cxn>
                    <a:cxn ang="0">
                      <a:pos x="3" y="45"/>
                    </a:cxn>
                    <a:cxn ang="0">
                      <a:pos x="5" y="45"/>
                    </a:cxn>
                    <a:cxn ang="0">
                      <a:pos x="6" y="47"/>
                    </a:cxn>
                    <a:cxn ang="0">
                      <a:pos x="8" y="43"/>
                    </a:cxn>
                    <a:cxn ang="0">
                      <a:pos x="9" y="43"/>
                    </a:cxn>
                    <a:cxn ang="0">
                      <a:pos x="11" y="45"/>
                    </a:cxn>
                    <a:cxn ang="0">
                      <a:pos x="11" y="43"/>
                    </a:cxn>
                    <a:cxn ang="0">
                      <a:pos x="11" y="42"/>
                    </a:cxn>
                    <a:cxn ang="0">
                      <a:pos x="13" y="43"/>
                    </a:cxn>
                    <a:cxn ang="0">
                      <a:pos x="13" y="40"/>
                    </a:cxn>
                    <a:cxn ang="0">
                      <a:pos x="19" y="42"/>
                    </a:cxn>
                    <a:cxn ang="0">
                      <a:pos x="20" y="39"/>
                    </a:cxn>
                    <a:cxn ang="0">
                      <a:pos x="25" y="39"/>
                    </a:cxn>
                    <a:cxn ang="0">
                      <a:pos x="28" y="29"/>
                    </a:cxn>
                    <a:cxn ang="0">
                      <a:pos x="26" y="28"/>
                    </a:cxn>
                    <a:cxn ang="0">
                      <a:pos x="26" y="20"/>
                    </a:cxn>
                    <a:cxn ang="0">
                      <a:pos x="22" y="7"/>
                    </a:cxn>
                    <a:cxn ang="0">
                      <a:pos x="19" y="0"/>
                    </a:cxn>
                    <a:cxn ang="0">
                      <a:pos x="17" y="3"/>
                    </a:cxn>
                    <a:cxn ang="0">
                      <a:pos x="8" y="4"/>
                    </a:cxn>
                    <a:cxn ang="0">
                      <a:pos x="5" y="9"/>
                    </a:cxn>
                  </a:cxnLst>
                  <a:rect l="0" t="0" r="r" b="b"/>
                  <a:pathLst>
                    <a:path w="28" h="48">
                      <a:moveTo>
                        <a:pt x="5" y="9"/>
                      </a:moveTo>
                      <a:cubicBezTo>
                        <a:pt x="5" y="10"/>
                        <a:pt x="5" y="9"/>
                        <a:pt x="3" y="10"/>
                      </a:cubicBezTo>
                      <a:cubicBezTo>
                        <a:pt x="3" y="12"/>
                        <a:pt x="6" y="14"/>
                        <a:pt x="5" y="15"/>
                      </a:cubicBezTo>
                      <a:cubicBezTo>
                        <a:pt x="3" y="17"/>
                        <a:pt x="8" y="17"/>
                        <a:pt x="6" y="20"/>
                      </a:cubicBezTo>
                      <a:cubicBezTo>
                        <a:pt x="6" y="21"/>
                        <a:pt x="6" y="18"/>
                        <a:pt x="5" y="18"/>
                      </a:cubicBezTo>
                      <a:cubicBezTo>
                        <a:pt x="2" y="18"/>
                        <a:pt x="2" y="18"/>
                        <a:pt x="2" y="18"/>
                      </a:cubicBezTo>
                      <a:cubicBezTo>
                        <a:pt x="3" y="20"/>
                        <a:pt x="2" y="20"/>
                        <a:pt x="2" y="20"/>
                      </a:cubicBezTo>
                      <a:cubicBezTo>
                        <a:pt x="0" y="18"/>
                        <a:pt x="0" y="21"/>
                        <a:pt x="0" y="21"/>
                      </a:cubicBezTo>
                      <a:cubicBezTo>
                        <a:pt x="2" y="23"/>
                        <a:pt x="3" y="20"/>
                        <a:pt x="3" y="23"/>
                      </a:cubicBezTo>
                      <a:cubicBezTo>
                        <a:pt x="3" y="25"/>
                        <a:pt x="3" y="28"/>
                        <a:pt x="3" y="28"/>
                      </a:cubicBezTo>
                      <a:cubicBezTo>
                        <a:pt x="5" y="29"/>
                        <a:pt x="3" y="29"/>
                        <a:pt x="5" y="31"/>
                      </a:cubicBezTo>
                      <a:cubicBezTo>
                        <a:pt x="6" y="32"/>
                        <a:pt x="3" y="31"/>
                        <a:pt x="3" y="34"/>
                      </a:cubicBezTo>
                      <a:cubicBezTo>
                        <a:pt x="2" y="37"/>
                        <a:pt x="0" y="39"/>
                        <a:pt x="2" y="39"/>
                      </a:cubicBezTo>
                      <a:cubicBezTo>
                        <a:pt x="2" y="40"/>
                        <a:pt x="2" y="40"/>
                        <a:pt x="2" y="42"/>
                      </a:cubicBezTo>
                      <a:cubicBezTo>
                        <a:pt x="3" y="43"/>
                        <a:pt x="2" y="42"/>
                        <a:pt x="2" y="43"/>
                      </a:cubicBezTo>
                      <a:cubicBezTo>
                        <a:pt x="2" y="45"/>
                        <a:pt x="3" y="43"/>
                        <a:pt x="3" y="45"/>
                      </a:cubicBezTo>
                      <a:cubicBezTo>
                        <a:pt x="3" y="48"/>
                        <a:pt x="3" y="48"/>
                        <a:pt x="5" y="45"/>
                      </a:cubicBezTo>
                      <a:cubicBezTo>
                        <a:pt x="6" y="42"/>
                        <a:pt x="5" y="47"/>
                        <a:pt x="6" y="47"/>
                      </a:cubicBezTo>
                      <a:cubicBezTo>
                        <a:pt x="6" y="47"/>
                        <a:pt x="6" y="45"/>
                        <a:pt x="8" y="43"/>
                      </a:cubicBezTo>
                      <a:cubicBezTo>
                        <a:pt x="9" y="42"/>
                        <a:pt x="11" y="42"/>
                        <a:pt x="9" y="43"/>
                      </a:cubicBezTo>
                      <a:cubicBezTo>
                        <a:pt x="8" y="45"/>
                        <a:pt x="9" y="47"/>
                        <a:pt x="11" y="45"/>
                      </a:cubicBezTo>
                      <a:cubicBezTo>
                        <a:pt x="11" y="43"/>
                        <a:pt x="11" y="43"/>
                        <a:pt x="11" y="43"/>
                      </a:cubicBezTo>
                      <a:cubicBezTo>
                        <a:pt x="11" y="42"/>
                        <a:pt x="11" y="40"/>
                        <a:pt x="11" y="42"/>
                      </a:cubicBezTo>
                      <a:cubicBezTo>
                        <a:pt x="13" y="43"/>
                        <a:pt x="13" y="43"/>
                        <a:pt x="13" y="43"/>
                      </a:cubicBezTo>
                      <a:cubicBezTo>
                        <a:pt x="14" y="42"/>
                        <a:pt x="11" y="42"/>
                        <a:pt x="13" y="40"/>
                      </a:cubicBezTo>
                      <a:cubicBezTo>
                        <a:pt x="16" y="40"/>
                        <a:pt x="17" y="42"/>
                        <a:pt x="19" y="42"/>
                      </a:cubicBezTo>
                      <a:cubicBezTo>
                        <a:pt x="20" y="40"/>
                        <a:pt x="19" y="40"/>
                        <a:pt x="20" y="39"/>
                      </a:cubicBezTo>
                      <a:cubicBezTo>
                        <a:pt x="22" y="39"/>
                        <a:pt x="23" y="40"/>
                        <a:pt x="25" y="39"/>
                      </a:cubicBezTo>
                      <a:cubicBezTo>
                        <a:pt x="25" y="37"/>
                        <a:pt x="28" y="32"/>
                        <a:pt x="28" y="29"/>
                      </a:cubicBezTo>
                      <a:cubicBezTo>
                        <a:pt x="28" y="26"/>
                        <a:pt x="26" y="31"/>
                        <a:pt x="26" y="28"/>
                      </a:cubicBezTo>
                      <a:cubicBezTo>
                        <a:pt x="26" y="23"/>
                        <a:pt x="28" y="23"/>
                        <a:pt x="26" y="20"/>
                      </a:cubicBezTo>
                      <a:cubicBezTo>
                        <a:pt x="26" y="15"/>
                        <a:pt x="23" y="10"/>
                        <a:pt x="22" y="7"/>
                      </a:cubicBezTo>
                      <a:cubicBezTo>
                        <a:pt x="20" y="4"/>
                        <a:pt x="19" y="1"/>
                        <a:pt x="19" y="0"/>
                      </a:cubicBezTo>
                      <a:cubicBezTo>
                        <a:pt x="16" y="1"/>
                        <a:pt x="19" y="3"/>
                        <a:pt x="17" y="3"/>
                      </a:cubicBezTo>
                      <a:cubicBezTo>
                        <a:pt x="14" y="4"/>
                        <a:pt x="13" y="3"/>
                        <a:pt x="8" y="4"/>
                      </a:cubicBezTo>
                      <a:cubicBezTo>
                        <a:pt x="5" y="6"/>
                        <a:pt x="5" y="7"/>
                        <a:pt x="5" y="9"/>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03" name="Freeform 56">
                  <a:extLst>
                    <a:ext uri="{FF2B5EF4-FFF2-40B4-BE49-F238E27FC236}">
                      <a16:creationId xmlns:a16="http://schemas.microsoft.com/office/drawing/2014/main" id="{2566826E-C051-E5FD-C356-51C13629A400}"/>
                    </a:ext>
                  </a:extLst>
                </p:cNvPr>
                <p:cNvSpPr>
                  <a:spLocks/>
                </p:cNvSpPr>
                <p:nvPr/>
              </p:nvSpPr>
              <p:spPr bwMode="auto">
                <a:xfrm>
                  <a:off x="8134013" y="4081867"/>
                  <a:ext cx="28922" cy="17674"/>
                </a:xfrm>
                <a:custGeom>
                  <a:avLst/>
                  <a:gdLst/>
                  <a:ahLst/>
                  <a:cxnLst>
                    <a:cxn ang="0">
                      <a:pos x="1" y="4"/>
                    </a:cxn>
                    <a:cxn ang="0">
                      <a:pos x="8" y="1"/>
                    </a:cxn>
                    <a:cxn ang="0">
                      <a:pos x="1" y="4"/>
                    </a:cxn>
                  </a:cxnLst>
                  <a:rect l="0" t="0" r="r" b="b"/>
                  <a:pathLst>
                    <a:path w="9" h="6">
                      <a:moveTo>
                        <a:pt x="1" y="4"/>
                      </a:moveTo>
                      <a:cubicBezTo>
                        <a:pt x="0" y="1"/>
                        <a:pt x="8" y="0"/>
                        <a:pt x="8" y="1"/>
                      </a:cubicBezTo>
                      <a:cubicBezTo>
                        <a:pt x="9" y="3"/>
                        <a:pt x="3" y="6"/>
                        <a:pt x="1" y="4"/>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04" name="Freeform 57">
                  <a:extLst>
                    <a:ext uri="{FF2B5EF4-FFF2-40B4-BE49-F238E27FC236}">
                      <a16:creationId xmlns:a16="http://schemas.microsoft.com/office/drawing/2014/main" id="{91F5CD46-9C57-4B9D-6494-942C73220497}"/>
                    </a:ext>
                  </a:extLst>
                </p:cNvPr>
                <p:cNvSpPr>
                  <a:spLocks/>
                </p:cNvSpPr>
                <p:nvPr/>
              </p:nvSpPr>
              <p:spPr bwMode="auto">
                <a:xfrm>
                  <a:off x="8215959" y="4043305"/>
                  <a:ext cx="9641" cy="22494"/>
                </a:xfrm>
                <a:custGeom>
                  <a:avLst/>
                  <a:gdLst/>
                  <a:ahLst/>
                  <a:cxnLst>
                    <a:cxn ang="0">
                      <a:pos x="0" y="7"/>
                    </a:cxn>
                    <a:cxn ang="0">
                      <a:pos x="0" y="3"/>
                    </a:cxn>
                    <a:cxn ang="0">
                      <a:pos x="1" y="0"/>
                    </a:cxn>
                    <a:cxn ang="0">
                      <a:pos x="1" y="3"/>
                    </a:cxn>
                    <a:cxn ang="0">
                      <a:pos x="0" y="7"/>
                    </a:cxn>
                  </a:cxnLst>
                  <a:rect l="0" t="0" r="r" b="b"/>
                  <a:pathLst>
                    <a:path w="3" h="7">
                      <a:moveTo>
                        <a:pt x="0" y="7"/>
                      </a:moveTo>
                      <a:cubicBezTo>
                        <a:pt x="0" y="7"/>
                        <a:pt x="0" y="5"/>
                        <a:pt x="0" y="3"/>
                      </a:cubicBezTo>
                      <a:cubicBezTo>
                        <a:pt x="1" y="2"/>
                        <a:pt x="0" y="0"/>
                        <a:pt x="1" y="0"/>
                      </a:cubicBezTo>
                      <a:cubicBezTo>
                        <a:pt x="3" y="0"/>
                        <a:pt x="3" y="2"/>
                        <a:pt x="1" y="3"/>
                      </a:cubicBezTo>
                      <a:cubicBezTo>
                        <a:pt x="0" y="5"/>
                        <a:pt x="1" y="7"/>
                        <a:pt x="0" y="7"/>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05" name="Freeform 58">
                  <a:extLst>
                    <a:ext uri="{FF2B5EF4-FFF2-40B4-BE49-F238E27FC236}">
                      <a16:creationId xmlns:a16="http://schemas.microsoft.com/office/drawing/2014/main" id="{4A742BC7-9B7D-3251-C24B-4B6090B816EA}"/>
                    </a:ext>
                  </a:extLst>
                </p:cNvPr>
                <p:cNvSpPr>
                  <a:spLocks/>
                </p:cNvSpPr>
                <p:nvPr/>
              </p:nvSpPr>
              <p:spPr bwMode="auto">
                <a:xfrm>
                  <a:off x="8134013" y="4049732"/>
                  <a:ext cx="12854" cy="6427"/>
                </a:xfrm>
                <a:custGeom>
                  <a:avLst/>
                  <a:gdLst/>
                  <a:ahLst/>
                  <a:cxnLst>
                    <a:cxn ang="0">
                      <a:pos x="1" y="2"/>
                    </a:cxn>
                    <a:cxn ang="0">
                      <a:pos x="3" y="0"/>
                    </a:cxn>
                    <a:cxn ang="0">
                      <a:pos x="1" y="2"/>
                    </a:cxn>
                  </a:cxnLst>
                  <a:rect l="0" t="0" r="r" b="b"/>
                  <a:pathLst>
                    <a:path w="4" h="2">
                      <a:moveTo>
                        <a:pt x="1" y="2"/>
                      </a:moveTo>
                      <a:cubicBezTo>
                        <a:pt x="0" y="2"/>
                        <a:pt x="3" y="0"/>
                        <a:pt x="3" y="0"/>
                      </a:cubicBezTo>
                      <a:cubicBezTo>
                        <a:pt x="4" y="2"/>
                        <a:pt x="1" y="2"/>
                        <a:pt x="1"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06" name="Freeform 59">
                  <a:extLst>
                    <a:ext uri="{FF2B5EF4-FFF2-40B4-BE49-F238E27FC236}">
                      <a16:creationId xmlns:a16="http://schemas.microsoft.com/office/drawing/2014/main" id="{2933B399-8D8C-081D-AE96-404A7FCD78B7}"/>
                    </a:ext>
                  </a:extLst>
                </p:cNvPr>
                <p:cNvSpPr>
                  <a:spLocks/>
                </p:cNvSpPr>
                <p:nvPr/>
              </p:nvSpPr>
              <p:spPr bwMode="auto">
                <a:xfrm>
                  <a:off x="8134013" y="4035272"/>
                  <a:ext cx="3213" cy="8034"/>
                </a:xfrm>
                <a:custGeom>
                  <a:avLst/>
                  <a:gdLst/>
                  <a:ahLst/>
                  <a:cxnLst>
                    <a:cxn ang="0">
                      <a:pos x="1" y="3"/>
                    </a:cxn>
                    <a:cxn ang="0">
                      <a:pos x="1" y="0"/>
                    </a:cxn>
                    <a:cxn ang="0">
                      <a:pos x="1" y="2"/>
                    </a:cxn>
                    <a:cxn ang="0">
                      <a:pos x="1" y="3"/>
                    </a:cxn>
                  </a:cxnLst>
                  <a:rect l="0" t="0" r="r" b="b"/>
                  <a:pathLst>
                    <a:path w="1" h="3">
                      <a:moveTo>
                        <a:pt x="1" y="3"/>
                      </a:moveTo>
                      <a:cubicBezTo>
                        <a:pt x="1" y="2"/>
                        <a:pt x="0" y="2"/>
                        <a:pt x="1" y="0"/>
                      </a:cubicBezTo>
                      <a:cubicBezTo>
                        <a:pt x="1" y="2"/>
                        <a:pt x="1" y="2"/>
                        <a:pt x="1" y="2"/>
                      </a:cubicBezTo>
                      <a:cubicBezTo>
                        <a:pt x="1" y="3"/>
                        <a:pt x="1" y="3"/>
                        <a:pt x="1"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07" name="Freeform 60">
                  <a:extLst>
                    <a:ext uri="{FF2B5EF4-FFF2-40B4-BE49-F238E27FC236}">
                      <a16:creationId xmlns:a16="http://schemas.microsoft.com/office/drawing/2014/main" id="{059F21FD-587F-CBE9-3C2E-6460044100BF}"/>
                    </a:ext>
                  </a:extLst>
                </p:cNvPr>
                <p:cNvSpPr>
                  <a:spLocks/>
                </p:cNvSpPr>
                <p:nvPr/>
              </p:nvSpPr>
              <p:spPr bwMode="auto">
                <a:xfrm>
                  <a:off x="8143654" y="3982248"/>
                  <a:ext cx="3213" cy="6427"/>
                </a:xfrm>
                <a:custGeom>
                  <a:avLst/>
                  <a:gdLst/>
                  <a:ahLst/>
                  <a:cxnLst>
                    <a:cxn ang="0">
                      <a:pos x="0" y="2"/>
                    </a:cxn>
                    <a:cxn ang="0">
                      <a:pos x="0" y="0"/>
                    </a:cxn>
                    <a:cxn ang="0">
                      <a:pos x="0" y="2"/>
                    </a:cxn>
                  </a:cxnLst>
                  <a:rect l="0" t="0" r="r" b="b"/>
                  <a:pathLst>
                    <a:path w="1" h="2">
                      <a:moveTo>
                        <a:pt x="0" y="2"/>
                      </a:moveTo>
                      <a:cubicBezTo>
                        <a:pt x="0" y="0"/>
                        <a:pt x="0" y="0"/>
                        <a:pt x="0" y="0"/>
                      </a:cubicBezTo>
                      <a:cubicBezTo>
                        <a:pt x="1" y="0"/>
                        <a:pt x="1" y="2"/>
                        <a:pt x="0"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08" name="Freeform 61">
                  <a:extLst>
                    <a:ext uri="{FF2B5EF4-FFF2-40B4-BE49-F238E27FC236}">
                      <a16:creationId xmlns:a16="http://schemas.microsoft.com/office/drawing/2014/main" id="{7785218B-19E2-178E-F030-ED8D8A22D162}"/>
                    </a:ext>
                  </a:extLst>
                </p:cNvPr>
                <p:cNvSpPr>
                  <a:spLocks/>
                </p:cNvSpPr>
                <p:nvPr/>
              </p:nvSpPr>
              <p:spPr bwMode="auto">
                <a:xfrm>
                  <a:off x="8196678" y="4035272"/>
                  <a:ext cx="9641" cy="8034"/>
                </a:xfrm>
                <a:custGeom>
                  <a:avLst/>
                  <a:gdLst/>
                  <a:ahLst/>
                  <a:cxnLst>
                    <a:cxn ang="0">
                      <a:pos x="1" y="3"/>
                    </a:cxn>
                    <a:cxn ang="0">
                      <a:pos x="1" y="0"/>
                    </a:cxn>
                    <a:cxn ang="0">
                      <a:pos x="1" y="3"/>
                    </a:cxn>
                  </a:cxnLst>
                  <a:rect l="0" t="0" r="r" b="b"/>
                  <a:pathLst>
                    <a:path w="3" h="3">
                      <a:moveTo>
                        <a:pt x="1" y="3"/>
                      </a:moveTo>
                      <a:cubicBezTo>
                        <a:pt x="0" y="3"/>
                        <a:pt x="0" y="0"/>
                        <a:pt x="1" y="0"/>
                      </a:cubicBezTo>
                      <a:cubicBezTo>
                        <a:pt x="3" y="0"/>
                        <a:pt x="3" y="2"/>
                        <a:pt x="1"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09" name="Freeform 62">
                  <a:extLst>
                    <a:ext uri="{FF2B5EF4-FFF2-40B4-BE49-F238E27FC236}">
                      <a16:creationId xmlns:a16="http://schemas.microsoft.com/office/drawing/2014/main" id="{B76C88A5-D870-7320-89B1-78C3ABE6CFAF}"/>
                    </a:ext>
                  </a:extLst>
                </p:cNvPr>
                <p:cNvSpPr>
                  <a:spLocks/>
                </p:cNvSpPr>
                <p:nvPr/>
              </p:nvSpPr>
              <p:spPr bwMode="auto">
                <a:xfrm>
                  <a:off x="8180610" y="4035272"/>
                  <a:ext cx="6427" cy="8034"/>
                </a:xfrm>
                <a:custGeom>
                  <a:avLst/>
                  <a:gdLst/>
                  <a:ahLst/>
                  <a:cxnLst>
                    <a:cxn ang="0">
                      <a:pos x="2" y="3"/>
                    </a:cxn>
                    <a:cxn ang="0">
                      <a:pos x="0" y="0"/>
                    </a:cxn>
                    <a:cxn ang="0">
                      <a:pos x="2" y="2"/>
                    </a:cxn>
                    <a:cxn ang="0">
                      <a:pos x="2" y="3"/>
                    </a:cxn>
                  </a:cxnLst>
                  <a:rect l="0" t="0" r="r" b="b"/>
                  <a:pathLst>
                    <a:path w="2" h="3">
                      <a:moveTo>
                        <a:pt x="2" y="3"/>
                      </a:moveTo>
                      <a:cubicBezTo>
                        <a:pt x="0" y="2"/>
                        <a:pt x="0" y="2"/>
                        <a:pt x="0" y="0"/>
                      </a:cubicBezTo>
                      <a:cubicBezTo>
                        <a:pt x="0" y="0"/>
                        <a:pt x="2" y="0"/>
                        <a:pt x="2" y="2"/>
                      </a:cubicBezTo>
                      <a:cubicBezTo>
                        <a:pt x="2" y="3"/>
                        <a:pt x="2" y="3"/>
                        <a:pt x="2"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10" name="Freeform 63">
                  <a:extLst>
                    <a:ext uri="{FF2B5EF4-FFF2-40B4-BE49-F238E27FC236}">
                      <a16:creationId xmlns:a16="http://schemas.microsoft.com/office/drawing/2014/main" id="{D3540C23-0A2E-7315-4C20-4D824E744E21}"/>
                    </a:ext>
                  </a:extLst>
                </p:cNvPr>
                <p:cNvSpPr>
                  <a:spLocks/>
                </p:cNvSpPr>
                <p:nvPr/>
              </p:nvSpPr>
              <p:spPr bwMode="auto">
                <a:xfrm>
                  <a:off x="8146867" y="4059372"/>
                  <a:ext cx="6427" cy="6427"/>
                </a:xfrm>
                <a:custGeom>
                  <a:avLst/>
                  <a:gdLst/>
                  <a:ahLst/>
                  <a:cxnLst>
                    <a:cxn ang="0">
                      <a:pos x="2" y="2"/>
                    </a:cxn>
                    <a:cxn ang="0">
                      <a:pos x="0" y="0"/>
                    </a:cxn>
                    <a:cxn ang="0">
                      <a:pos x="2" y="2"/>
                    </a:cxn>
                  </a:cxnLst>
                  <a:rect l="0" t="0" r="r" b="b"/>
                  <a:pathLst>
                    <a:path w="2" h="2">
                      <a:moveTo>
                        <a:pt x="2" y="2"/>
                      </a:moveTo>
                      <a:cubicBezTo>
                        <a:pt x="0" y="2"/>
                        <a:pt x="0" y="2"/>
                        <a:pt x="0" y="0"/>
                      </a:cubicBezTo>
                      <a:cubicBezTo>
                        <a:pt x="2" y="0"/>
                        <a:pt x="2" y="2"/>
                        <a:pt x="2"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11" name="Freeform 64">
                  <a:extLst>
                    <a:ext uri="{FF2B5EF4-FFF2-40B4-BE49-F238E27FC236}">
                      <a16:creationId xmlns:a16="http://schemas.microsoft.com/office/drawing/2014/main" id="{39E9B658-DA73-ACE9-2959-A3DDB9B4DC7F}"/>
                    </a:ext>
                  </a:extLst>
                </p:cNvPr>
                <p:cNvSpPr>
                  <a:spLocks/>
                </p:cNvSpPr>
                <p:nvPr/>
              </p:nvSpPr>
              <p:spPr bwMode="auto">
                <a:xfrm>
                  <a:off x="8143654" y="3938866"/>
                  <a:ext cx="3213" cy="11247"/>
                </a:xfrm>
                <a:custGeom>
                  <a:avLst/>
                  <a:gdLst/>
                  <a:ahLst/>
                  <a:cxnLst>
                    <a:cxn ang="0">
                      <a:pos x="1" y="4"/>
                    </a:cxn>
                    <a:cxn ang="0">
                      <a:pos x="0" y="0"/>
                    </a:cxn>
                    <a:cxn ang="0">
                      <a:pos x="1" y="4"/>
                    </a:cxn>
                  </a:cxnLst>
                  <a:rect l="0" t="0" r="r" b="b"/>
                  <a:pathLst>
                    <a:path w="1" h="4">
                      <a:moveTo>
                        <a:pt x="1" y="4"/>
                      </a:moveTo>
                      <a:cubicBezTo>
                        <a:pt x="0" y="4"/>
                        <a:pt x="0" y="0"/>
                        <a:pt x="0" y="0"/>
                      </a:cubicBezTo>
                      <a:cubicBezTo>
                        <a:pt x="1" y="0"/>
                        <a:pt x="1" y="4"/>
                        <a:pt x="1" y="4"/>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12" name="Freeform 65">
                  <a:extLst>
                    <a:ext uri="{FF2B5EF4-FFF2-40B4-BE49-F238E27FC236}">
                      <a16:creationId xmlns:a16="http://schemas.microsoft.com/office/drawing/2014/main" id="{D6C63931-061E-BF93-2CC9-CD28246B78EC}"/>
                    </a:ext>
                  </a:extLst>
                </p:cNvPr>
                <p:cNvSpPr>
                  <a:spLocks/>
                </p:cNvSpPr>
                <p:nvPr/>
              </p:nvSpPr>
              <p:spPr bwMode="auto">
                <a:xfrm>
                  <a:off x="7701788" y="4514083"/>
                  <a:ext cx="61058" cy="65877"/>
                </a:xfrm>
                <a:custGeom>
                  <a:avLst/>
                  <a:gdLst/>
                  <a:ahLst/>
                  <a:cxnLst>
                    <a:cxn ang="0">
                      <a:pos x="3" y="6"/>
                    </a:cxn>
                    <a:cxn ang="0">
                      <a:pos x="6" y="3"/>
                    </a:cxn>
                    <a:cxn ang="0">
                      <a:pos x="9" y="2"/>
                    </a:cxn>
                    <a:cxn ang="0">
                      <a:pos x="12" y="2"/>
                    </a:cxn>
                    <a:cxn ang="0">
                      <a:pos x="17" y="2"/>
                    </a:cxn>
                    <a:cxn ang="0">
                      <a:pos x="18" y="2"/>
                    </a:cxn>
                    <a:cxn ang="0">
                      <a:pos x="20" y="6"/>
                    </a:cxn>
                    <a:cxn ang="0">
                      <a:pos x="17" y="13"/>
                    </a:cxn>
                    <a:cxn ang="0">
                      <a:pos x="12" y="17"/>
                    </a:cxn>
                    <a:cxn ang="0">
                      <a:pos x="9" y="19"/>
                    </a:cxn>
                    <a:cxn ang="0">
                      <a:pos x="8" y="19"/>
                    </a:cxn>
                    <a:cxn ang="0">
                      <a:pos x="3" y="17"/>
                    </a:cxn>
                    <a:cxn ang="0">
                      <a:pos x="2" y="13"/>
                    </a:cxn>
                    <a:cxn ang="0">
                      <a:pos x="3" y="6"/>
                    </a:cxn>
                  </a:cxnLst>
                  <a:rect l="0" t="0" r="r" b="b"/>
                  <a:pathLst>
                    <a:path w="20" h="21">
                      <a:moveTo>
                        <a:pt x="3" y="6"/>
                      </a:moveTo>
                      <a:cubicBezTo>
                        <a:pt x="6" y="3"/>
                        <a:pt x="5" y="5"/>
                        <a:pt x="6" y="3"/>
                      </a:cubicBezTo>
                      <a:cubicBezTo>
                        <a:pt x="8" y="2"/>
                        <a:pt x="8" y="5"/>
                        <a:pt x="9" y="2"/>
                      </a:cubicBezTo>
                      <a:cubicBezTo>
                        <a:pt x="9" y="0"/>
                        <a:pt x="11" y="3"/>
                        <a:pt x="12" y="2"/>
                      </a:cubicBezTo>
                      <a:cubicBezTo>
                        <a:pt x="14" y="0"/>
                        <a:pt x="15" y="2"/>
                        <a:pt x="17" y="2"/>
                      </a:cubicBezTo>
                      <a:cubicBezTo>
                        <a:pt x="17" y="0"/>
                        <a:pt x="18" y="2"/>
                        <a:pt x="18" y="2"/>
                      </a:cubicBezTo>
                      <a:cubicBezTo>
                        <a:pt x="20" y="2"/>
                        <a:pt x="20" y="5"/>
                        <a:pt x="20" y="6"/>
                      </a:cubicBezTo>
                      <a:cubicBezTo>
                        <a:pt x="18" y="6"/>
                        <a:pt x="17" y="10"/>
                        <a:pt x="17" y="13"/>
                      </a:cubicBezTo>
                      <a:cubicBezTo>
                        <a:pt x="17" y="16"/>
                        <a:pt x="14" y="14"/>
                        <a:pt x="12" y="17"/>
                      </a:cubicBezTo>
                      <a:cubicBezTo>
                        <a:pt x="12" y="19"/>
                        <a:pt x="11" y="17"/>
                        <a:pt x="9" y="19"/>
                      </a:cubicBezTo>
                      <a:cubicBezTo>
                        <a:pt x="9" y="21"/>
                        <a:pt x="8" y="21"/>
                        <a:pt x="8" y="19"/>
                      </a:cubicBezTo>
                      <a:cubicBezTo>
                        <a:pt x="6" y="19"/>
                        <a:pt x="6" y="21"/>
                        <a:pt x="3" y="17"/>
                      </a:cubicBezTo>
                      <a:cubicBezTo>
                        <a:pt x="0" y="16"/>
                        <a:pt x="2" y="16"/>
                        <a:pt x="2" y="13"/>
                      </a:cubicBezTo>
                      <a:cubicBezTo>
                        <a:pt x="0" y="8"/>
                        <a:pt x="3" y="8"/>
                        <a:pt x="3" y="6"/>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13" name="Freeform 66">
                  <a:extLst>
                    <a:ext uri="{FF2B5EF4-FFF2-40B4-BE49-F238E27FC236}">
                      <a16:creationId xmlns:a16="http://schemas.microsoft.com/office/drawing/2014/main" id="{4D6EF803-0A01-3BB1-7EA6-2DEEC0523F97}"/>
                    </a:ext>
                  </a:extLst>
                </p:cNvPr>
                <p:cNvSpPr>
                  <a:spLocks/>
                </p:cNvSpPr>
                <p:nvPr/>
              </p:nvSpPr>
              <p:spPr bwMode="auto">
                <a:xfrm>
                  <a:off x="6989984" y="4835434"/>
                  <a:ext cx="56237" cy="125326"/>
                </a:xfrm>
                <a:custGeom>
                  <a:avLst/>
                  <a:gdLst/>
                  <a:ahLst/>
                  <a:cxnLst>
                    <a:cxn ang="0">
                      <a:pos x="4" y="37"/>
                    </a:cxn>
                    <a:cxn ang="0">
                      <a:pos x="0" y="18"/>
                    </a:cxn>
                    <a:cxn ang="0">
                      <a:pos x="1" y="15"/>
                    </a:cxn>
                    <a:cxn ang="0">
                      <a:pos x="1" y="9"/>
                    </a:cxn>
                    <a:cxn ang="0">
                      <a:pos x="3" y="4"/>
                    </a:cxn>
                    <a:cxn ang="0">
                      <a:pos x="1" y="0"/>
                    </a:cxn>
                    <a:cxn ang="0">
                      <a:pos x="7" y="1"/>
                    </a:cxn>
                    <a:cxn ang="0">
                      <a:pos x="11" y="9"/>
                    </a:cxn>
                    <a:cxn ang="0">
                      <a:pos x="15" y="18"/>
                    </a:cxn>
                    <a:cxn ang="0">
                      <a:pos x="17" y="21"/>
                    </a:cxn>
                    <a:cxn ang="0">
                      <a:pos x="13" y="34"/>
                    </a:cxn>
                    <a:cxn ang="0">
                      <a:pos x="4" y="37"/>
                    </a:cxn>
                  </a:cxnLst>
                  <a:rect l="0" t="0" r="r" b="b"/>
                  <a:pathLst>
                    <a:path w="18" h="40">
                      <a:moveTo>
                        <a:pt x="4" y="37"/>
                      </a:moveTo>
                      <a:cubicBezTo>
                        <a:pt x="0" y="32"/>
                        <a:pt x="1" y="23"/>
                        <a:pt x="0" y="18"/>
                      </a:cubicBezTo>
                      <a:cubicBezTo>
                        <a:pt x="0" y="14"/>
                        <a:pt x="1" y="14"/>
                        <a:pt x="1" y="15"/>
                      </a:cubicBezTo>
                      <a:cubicBezTo>
                        <a:pt x="1" y="17"/>
                        <a:pt x="1" y="12"/>
                        <a:pt x="1" y="9"/>
                      </a:cubicBezTo>
                      <a:cubicBezTo>
                        <a:pt x="1" y="8"/>
                        <a:pt x="3" y="8"/>
                        <a:pt x="3" y="4"/>
                      </a:cubicBezTo>
                      <a:cubicBezTo>
                        <a:pt x="3" y="1"/>
                        <a:pt x="1" y="1"/>
                        <a:pt x="1" y="0"/>
                      </a:cubicBezTo>
                      <a:cubicBezTo>
                        <a:pt x="1" y="0"/>
                        <a:pt x="4" y="0"/>
                        <a:pt x="7" y="1"/>
                      </a:cubicBezTo>
                      <a:cubicBezTo>
                        <a:pt x="9" y="4"/>
                        <a:pt x="9" y="6"/>
                        <a:pt x="11" y="9"/>
                      </a:cubicBezTo>
                      <a:cubicBezTo>
                        <a:pt x="13" y="11"/>
                        <a:pt x="13" y="17"/>
                        <a:pt x="15" y="18"/>
                      </a:cubicBezTo>
                      <a:cubicBezTo>
                        <a:pt x="17" y="20"/>
                        <a:pt x="15" y="20"/>
                        <a:pt x="17" y="21"/>
                      </a:cubicBezTo>
                      <a:cubicBezTo>
                        <a:pt x="18" y="25"/>
                        <a:pt x="18" y="32"/>
                        <a:pt x="13" y="34"/>
                      </a:cubicBezTo>
                      <a:cubicBezTo>
                        <a:pt x="11" y="37"/>
                        <a:pt x="7" y="40"/>
                        <a:pt x="4" y="37"/>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14" name="Freeform 67">
                  <a:extLst>
                    <a:ext uri="{FF2B5EF4-FFF2-40B4-BE49-F238E27FC236}">
                      <a16:creationId xmlns:a16="http://schemas.microsoft.com/office/drawing/2014/main" id="{1A4A1FFC-E5DA-8620-25A2-0482C8584531}"/>
                    </a:ext>
                  </a:extLst>
                </p:cNvPr>
                <p:cNvSpPr>
                  <a:spLocks/>
                </p:cNvSpPr>
                <p:nvPr/>
              </p:nvSpPr>
              <p:spPr bwMode="auto">
                <a:xfrm>
                  <a:off x="7298486" y="4240935"/>
                  <a:ext cx="224949" cy="594499"/>
                </a:xfrm>
                <a:custGeom>
                  <a:avLst/>
                  <a:gdLst/>
                  <a:ahLst/>
                  <a:cxnLst>
                    <a:cxn ang="0">
                      <a:pos x="7" y="68"/>
                    </a:cxn>
                    <a:cxn ang="0">
                      <a:pos x="9" y="52"/>
                    </a:cxn>
                    <a:cxn ang="0">
                      <a:pos x="16" y="46"/>
                    </a:cxn>
                    <a:cxn ang="0">
                      <a:pos x="24" y="29"/>
                    </a:cxn>
                    <a:cxn ang="0">
                      <a:pos x="27" y="20"/>
                    </a:cxn>
                    <a:cxn ang="0">
                      <a:pos x="38" y="14"/>
                    </a:cxn>
                    <a:cxn ang="0">
                      <a:pos x="46" y="4"/>
                    </a:cxn>
                    <a:cxn ang="0">
                      <a:pos x="52" y="15"/>
                    </a:cxn>
                    <a:cxn ang="0">
                      <a:pos x="52" y="31"/>
                    </a:cxn>
                    <a:cxn ang="0">
                      <a:pos x="46" y="35"/>
                    </a:cxn>
                    <a:cxn ang="0">
                      <a:pos x="44" y="48"/>
                    </a:cxn>
                    <a:cxn ang="0">
                      <a:pos x="52" y="48"/>
                    </a:cxn>
                    <a:cxn ang="0">
                      <a:pos x="56" y="59"/>
                    </a:cxn>
                    <a:cxn ang="0">
                      <a:pos x="56" y="66"/>
                    </a:cxn>
                    <a:cxn ang="0">
                      <a:pos x="62" y="73"/>
                    </a:cxn>
                    <a:cxn ang="0">
                      <a:pos x="68" y="73"/>
                    </a:cxn>
                    <a:cxn ang="0">
                      <a:pos x="67" y="79"/>
                    </a:cxn>
                    <a:cxn ang="0">
                      <a:pos x="59" y="87"/>
                    </a:cxn>
                    <a:cxn ang="0">
                      <a:pos x="55" y="90"/>
                    </a:cxn>
                    <a:cxn ang="0">
                      <a:pos x="47" y="93"/>
                    </a:cxn>
                    <a:cxn ang="0">
                      <a:pos x="44" y="102"/>
                    </a:cxn>
                    <a:cxn ang="0">
                      <a:pos x="44" y="108"/>
                    </a:cxn>
                    <a:cxn ang="0">
                      <a:pos x="50" y="121"/>
                    </a:cxn>
                    <a:cxn ang="0">
                      <a:pos x="52" y="129"/>
                    </a:cxn>
                    <a:cxn ang="0">
                      <a:pos x="49" y="136"/>
                    </a:cxn>
                    <a:cxn ang="0">
                      <a:pos x="55" y="158"/>
                    </a:cxn>
                    <a:cxn ang="0">
                      <a:pos x="59" y="169"/>
                    </a:cxn>
                    <a:cxn ang="0">
                      <a:pos x="55" y="180"/>
                    </a:cxn>
                    <a:cxn ang="0">
                      <a:pos x="50" y="188"/>
                    </a:cxn>
                    <a:cxn ang="0">
                      <a:pos x="52" y="172"/>
                    </a:cxn>
                    <a:cxn ang="0">
                      <a:pos x="52" y="161"/>
                    </a:cxn>
                    <a:cxn ang="0">
                      <a:pos x="47" y="149"/>
                    </a:cxn>
                    <a:cxn ang="0">
                      <a:pos x="42" y="127"/>
                    </a:cxn>
                    <a:cxn ang="0">
                      <a:pos x="41" y="122"/>
                    </a:cxn>
                    <a:cxn ang="0">
                      <a:pos x="38" y="115"/>
                    </a:cxn>
                    <a:cxn ang="0">
                      <a:pos x="24" y="132"/>
                    </a:cxn>
                    <a:cxn ang="0">
                      <a:pos x="20" y="127"/>
                    </a:cxn>
                    <a:cxn ang="0">
                      <a:pos x="20" y="116"/>
                    </a:cxn>
                    <a:cxn ang="0">
                      <a:pos x="13" y="101"/>
                    </a:cxn>
                    <a:cxn ang="0">
                      <a:pos x="13" y="96"/>
                    </a:cxn>
                    <a:cxn ang="0">
                      <a:pos x="7" y="90"/>
                    </a:cxn>
                    <a:cxn ang="0">
                      <a:pos x="0" y="79"/>
                    </a:cxn>
                  </a:cxnLst>
                  <a:rect l="0" t="0" r="r" b="b"/>
                  <a:pathLst>
                    <a:path w="72" h="191">
                      <a:moveTo>
                        <a:pt x="3" y="69"/>
                      </a:moveTo>
                      <a:cubicBezTo>
                        <a:pt x="6" y="65"/>
                        <a:pt x="4" y="73"/>
                        <a:pt x="7" y="68"/>
                      </a:cubicBezTo>
                      <a:cubicBezTo>
                        <a:pt x="9" y="63"/>
                        <a:pt x="7" y="65"/>
                        <a:pt x="7" y="62"/>
                      </a:cubicBezTo>
                      <a:cubicBezTo>
                        <a:pt x="7" y="54"/>
                        <a:pt x="10" y="65"/>
                        <a:pt x="9" y="52"/>
                      </a:cubicBezTo>
                      <a:cubicBezTo>
                        <a:pt x="9" y="45"/>
                        <a:pt x="9" y="48"/>
                        <a:pt x="12" y="49"/>
                      </a:cubicBezTo>
                      <a:cubicBezTo>
                        <a:pt x="15" y="49"/>
                        <a:pt x="15" y="54"/>
                        <a:pt x="16" y="46"/>
                      </a:cubicBezTo>
                      <a:cubicBezTo>
                        <a:pt x="18" y="40"/>
                        <a:pt x="23" y="40"/>
                        <a:pt x="20" y="37"/>
                      </a:cubicBezTo>
                      <a:cubicBezTo>
                        <a:pt x="18" y="35"/>
                        <a:pt x="21" y="35"/>
                        <a:pt x="24" y="29"/>
                      </a:cubicBezTo>
                      <a:cubicBezTo>
                        <a:pt x="26" y="24"/>
                        <a:pt x="23" y="26"/>
                        <a:pt x="24" y="23"/>
                      </a:cubicBezTo>
                      <a:cubicBezTo>
                        <a:pt x="24" y="20"/>
                        <a:pt x="24" y="23"/>
                        <a:pt x="27" y="20"/>
                      </a:cubicBezTo>
                      <a:cubicBezTo>
                        <a:pt x="30" y="17"/>
                        <a:pt x="35" y="12"/>
                        <a:pt x="38" y="15"/>
                      </a:cubicBezTo>
                      <a:cubicBezTo>
                        <a:pt x="39" y="18"/>
                        <a:pt x="41" y="18"/>
                        <a:pt x="38" y="14"/>
                      </a:cubicBezTo>
                      <a:cubicBezTo>
                        <a:pt x="36" y="11"/>
                        <a:pt x="42" y="11"/>
                        <a:pt x="41" y="6"/>
                      </a:cubicBezTo>
                      <a:cubicBezTo>
                        <a:pt x="42" y="4"/>
                        <a:pt x="41" y="0"/>
                        <a:pt x="46" y="4"/>
                      </a:cubicBezTo>
                      <a:cubicBezTo>
                        <a:pt x="50" y="7"/>
                        <a:pt x="47" y="14"/>
                        <a:pt x="50" y="12"/>
                      </a:cubicBezTo>
                      <a:cubicBezTo>
                        <a:pt x="52" y="11"/>
                        <a:pt x="53" y="14"/>
                        <a:pt x="52" y="15"/>
                      </a:cubicBezTo>
                      <a:cubicBezTo>
                        <a:pt x="50" y="17"/>
                        <a:pt x="53" y="18"/>
                        <a:pt x="52" y="23"/>
                      </a:cubicBezTo>
                      <a:cubicBezTo>
                        <a:pt x="50" y="28"/>
                        <a:pt x="53" y="31"/>
                        <a:pt x="52" y="31"/>
                      </a:cubicBezTo>
                      <a:cubicBezTo>
                        <a:pt x="49" y="31"/>
                        <a:pt x="50" y="34"/>
                        <a:pt x="49" y="32"/>
                      </a:cubicBezTo>
                      <a:cubicBezTo>
                        <a:pt x="47" y="32"/>
                        <a:pt x="49" y="35"/>
                        <a:pt x="46" y="35"/>
                      </a:cubicBezTo>
                      <a:cubicBezTo>
                        <a:pt x="42" y="37"/>
                        <a:pt x="46" y="40"/>
                        <a:pt x="44" y="41"/>
                      </a:cubicBezTo>
                      <a:cubicBezTo>
                        <a:pt x="39" y="43"/>
                        <a:pt x="46" y="46"/>
                        <a:pt x="44" y="48"/>
                      </a:cubicBezTo>
                      <a:cubicBezTo>
                        <a:pt x="42" y="49"/>
                        <a:pt x="42" y="51"/>
                        <a:pt x="46" y="49"/>
                      </a:cubicBezTo>
                      <a:cubicBezTo>
                        <a:pt x="49" y="46"/>
                        <a:pt x="50" y="49"/>
                        <a:pt x="52" y="48"/>
                      </a:cubicBezTo>
                      <a:cubicBezTo>
                        <a:pt x="55" y="46"/>
                        <a:pt x="50" y="49"/>
                        <a:pt x="52" y="52"/>
                      </a:cubicBezTo>
                      <a:cubicBezTo>
                        <a:pt x="53" y="56"/>
                        <a:pt x="52" y="59"/>
                        <a:pt x="56" y="59"/>
                      </a:cubicBezTo>
                      <a:cubicBezTo>
                        <a:pt x="61" y="59"/>
                        <a:pt x="58" y="59"/>
                        <a:pt x="56" y="60"/>
                      </a:cubicBezTo>
                      <a:cubicBezTo>
                        <a:pt x="56" y="63"/>
                        <a:pt x="58" y="62"/>
                        <a:pt x="56" y="66"/>
                      </a:cubicBezTo>
                      <a:cubicBezTo>
                        <a:pt x="55" y="69"/>
                        <a:pt x="59" y="68"/>
                        <a:pt x="61" y="68"/>
                      </a:cubicBezTo>
                      <a:cubicBezTo>
                        <a:pt x="62" y="69"/>
                        <a:pt x="61" y="71"/>
                        <a:pt x="62" y="73"/>
                      </a:cubicBezTo>
                      <a:cubicBezTo>
                        <a:pt x="64" y="73"/>
                        <a:pt x="62" y="76"/>
                        <a:pt x="64" y="74"/>
                      </a:cubicBezTo>
                      <a:cubicBezTo>
                        <a:pt x="65" y="74"/>
                        <a:pt x="65" y="77"/>
                        <a:pt x="68" y="73"/>
                      </a:cubicBezTo>
                      <a:cubicBezTo>
                        <a:pt x="72" y="69"/>
                        <a:pt x="72" y="73"/>
                        <a:pt x="72" y="74"/>
                      </a:cubicBezTo>
                      <a:cubicBezTo>
                        <a:pt x="70" y="76"/>
                        <a:pt x="67" y="74"/>
                        <a:pt x="67" y="79"/>
                      </a:cubicBezTo>
                      <a:cubicBezTo>
                        <a:pt x="65" y="84"/>
                        <a:pt x="64" y="79"/>
                        <a:pt x="64" y="85"/>
                      </a:cubicBezTo>
                      <a:cubicBezTo>
                        <a:pt x="61" y="85"/>
                        <a:pt x="62" y="87"/>
                        <a:pt x="59" y="87"/>
                      </a:cubicBezTo>
                      <a:cubicBezTo>
                        <a:pt x="56" y="85"/>
                        <a:pt x="59" y="88"/>
                        <a:pt x="58" y="88"/>
                      </a:cubicBezTo>
                      <a:cubicBezTo>
                        <a:pt x="56" y="90"/>
                        <a:pt x="56" y="87"/>
                        <a:pt x="55" y="90"/>
                      </a:cubicBezTo>
                      <a:cubicBezTo>
                        <a:pt x="55" y="93"/>
                        <a:pt x="53" y="91"/>
                        <a:pt x="50" y="93"/>
                      </a:cubicBezTo>
                      <a:cubicBezTo>
                        <a:pt x="47" y="94"/>
                        <a:pt x="47" y="90"/>
                        <a:pt x="47" y="93"/>
                      </a:cubicBezTo>
                      <a:cubicBezTo>
                        <a:pt x="46" y="96"/>
                        <a:pt x="44" y="94"/>
                        <a:pt x="46" y="97"/>
                      </a:cubicBezTo>
                      <a:cubicBezTo>
                        <a:pt x="47" y="101"/>
                        <a:pt x="42" y="97"/>
                        <a:pt x="44" y="102"/>
                      </a:cubicBezTo>
                      <a:cubicBezTo>
                        <a:pt x="46" y="107"/>
                        <a:pt x="41" y="102"/>
                        <a:pt x="41" y="105"/>
                      </a:cubicBezTo>
                      <a:cubicBezTo>
                        <a:pt x="42" y="108"/>
                        <a:pt x="44" y="104"/>
                        <a:pt x="44" y="108"/>
                      </a:cubicBezTo>
                      <a:cubicBezTo>
                        <a:pt x="44" y="113"/>
                        <a:pt x="46" y="115"/>
                        <a:pt x="49" y="118"/>
                      </a:cubicBezTo>
                      <a:cubicBezTo>
                        <a:pt x="50" y="121"/>
                        <a:pt x="50" y="118"/>
                        <a:pt x="50" y="121"/>
                      </a:cubicBezTo>
                      <a:cubicBezTo>
                        <a:pt x="50" y="124"/>
                        <a:pt x="52" y="127"/>
                        <a:pt x="52" y="127"/>
                      </a:cubicBezTo>
                      <a:cubicBezTo>
                        <a:pt x="55" y="122"/>
                        <a:pt x="55" y="129"/>
                        <a:pt x="52" y="129"/>
                      </a:cubicBezTo>
                      <a:cubicBezTo>
                        <a:pt x="50" y="129"/>
                        <a:pt x="52" y="136"/>
                        <a:pt x="50" y="136"/>
                      </a:cubicBezTo>
                      <a:cubicBezTo>
                        <a:pt x="49" y="135"/>
                        <a:pt x="50" y="138"/>
                        <a:pt x="49" y="136"/>
                      </a:cubicBezTo>
                      <a:cubicBezTo>
                        <a:pt x="47" y="136"/>
                        <a:pt x="47" y="141"/>
                        <a:pt x="52" y="146"/>
                      </a:cubicBezTo>
                      <a:cubicBezTo>
                        <a:pt x="56" y="150"/>
                        <a:pt x="58" y="153"/>
                        <a:pt x="55" y="158"/>
                      </a:cubicBezTo>
                      <a:cubicBezTo>
                        <a:pt x="58" y="163"/>
                        <a:pt x="58" y="166"/>
                        <a:pt x="58" y="167"/>
                      </a:cubicBezTo>
                      <a:cubicBezTo>
                        <a:pt x="58" y="169"/>
                        <a:pt x="59" y="167"/>
                        <a:pt x="59" y="169"/>
                      </a:cubicBezTo>
                      <a:cubicBezTo>
                        <a:pt x="59" y="172"/>
                        <a:pt x="61" y="170"/>
                        <a:pt x="59" y="172"/>
                      </a:cubicBezTo>
                      <a:cubicBezTo>
                        <a:pt x="56" y="175"/>
                        <a:pt x="58" y="175"/>
                        <a:pt x="55" y="180"/>
                      </a:cubicBezTo>
                      <a:cubicBezTo>
                        <a:pt x="52" y="183"/>
                        <a:pt x="53" y="183"/>
                        <a:pt x="52" y="186"/>
                      </a:cubicBezTo>
                      <a:cubicBezTo>
                        <a:pt x="52" y="189"/>
                        <a:pt x="50" y="191"/>
                        <a:pt x="50" y="188"/>
                      </a:cubicBezTo>
                      <a:cubicBezTo>
                        <a:pt x="50" y="178"/>
                        <a:pt x="52" y="181"/>
                        <a:pt x="52" y="178"/>
                      </a:cubicBezTo>
                      <a:cubicBezTo>
                        <a:pt x="52" y="175"/>
                        <a:pt x="55" y="172"/>
                        <a:pt x="52" y="172"/>
                      </a:cubicBezTo>
                      <a:cubicBezTo>
                        <a:pt x="49" y="172"/>
                        <a:pt x="53" y="169"/>
                        <a:pt x="52" y="167"/>
                      </a:cubicBezTo>
                      <a:cubicBezTo>
                        <a:pt x="50" y="166"/>
                        <a:pt x="52" y="164"/>
                        <a:pt x="52" y="161"/>
                      </a:cubicBezTo>
                      <a:cubicBezTo>
                        <a:pt x="50" y="160"/>
                        <a:pt x="50" y="157"/>
                        <a:pt x="49" y="153"/>
                      </a:cubicBezTo>
                      <a:cubicBezTo>
                        <a:pt x="47" y="149"/>
                        <a:pt x="47" y="158"/>
                        <a:pt x="47" y="149"/>
                      </a:cubicBezTo>
                      <a:cubicBezTo>
                        <a:pt x="47" y="146"/>
                        <a:pt x="44" y="144"/>
                        <a:pt x="44" y="136"/>
                      </a:cubicBezTo>
                      <a:cubicBezTo>
                        <a:pt x="44" y="130"/>
                        <a:pt x="42" y="130"/>
                        <a:pt x="42" y="127"/>
                      </a:cubicBezTo>
                      <a:cubicBezTo>
                        <a:pt x="42" y="125"/>
                        <a:pt x="46" y="124"/>
                        <a:pt x="44" y="124"/>
                      </a:cubicBezTo>
                      <a:cubicBezTo>
                        <a:pt x="42" y="124"/>
                        <a:pt x="41" y="125"/>
                        <a:pt x="41" y="122"/>
                      </a:cubicBezTo>
                      <a:cubicBezTo>
                        <a:pt x="39" y="118"/>
                        <a:pt x="39" y="119"/>
                        <a:pt x="39" y="118"/>
                      </a:cubicBezTo>
                      <a:cubicBezTo>
                        <a:pt x="39" y="116"/>
                        <a:pt x="38" y="116"/>
                        <a:pt x="38" y="115"/>
                      </a:cubicBezTo>
                      <a:cubicBezTo>
                        <a:pt x="39" y="122"/>
                        <a:pt x="35" y="124"/>
                        <a:pt x="32" y="125"/>
                      </a:cubicBezTo>
                      <a:cubicBezTo>
                        <a:pt x="27" y="127"/>
                        <a:pt x="27" y="135"/>
                        <a:pt x="24" y="132"/>
                      </a:cubicBezTo>
                      <a:cubicBezTo>
                        <a:pt x="21" y="129"/>
                        <a:pt x="23" y="133"/>
                        <a:pt x="20" y="130"/>
                      </a:cubicBezTo>
                      <a:cubicBezTo>
                        <a:pt x="18" y="129"/>
                        <a:pt x="21" y="127"/>
                        <a:pt x="20" y="127"/>
                      </a:cubicBezTo>
                      <a:cubicBezTo>
                        <a:pt x="18" y="125"/>
                        <a:pt x="18" y="130"/>
                        <a:pt x="16" y="130"/>
                      </a:cubicBezTo>
                      <a:cubicBezTo>
                        <a:pt x="15" y="130"/>
                        <a:pt x="18" y="122"/>
                        <a:pt x="20" y="116"/>
                      </a:cubicBezTo>
                      <a:cubicBezTo>
                        <a:pt x="21" y="111"/>
                        <a:pt x="16" y="105"/>
                        <a:pt x="15" y="101"/>
                      </a:cubicBezTo>
                      <a:cubicBezTo>
                        <a:pt x="15" y="96"/>
                        <a:pt x="13" y="99"/>
                        <a:pt x="13" y="101"/>
                      </a:cubicBezTo>
                      <a:cubicBezTo>
                        <a:pt x="13" y="102"/>
                        <a:pt x="9" y="97"/>
                        <a:pt x="10" y="96"/>
                      </a:cubicBezTo>
                      <a:cubicBezTo>
                        <a:pt x="12" y="94"/>
                        <a:pt x="12" y="97"/>
                        <a:pt x="13" y="96"/>
                      </a:cubicBezTo>
                      <a:cubicBezTo>
                        <a:pt x="16" y="94"/>
                        <a:pt x="13" y="94"/>
                        <a:pt x="12" y="93"/>
                      </a:cubicBezTo>
                      <a:cubicBezTo>
                        <a:pt x="10" y="90"/>
                        <a:pt x="9" y="87"/>
                        <a:pt x="7" y="90"/>
                      </a:cubicBezTo>
                      <a:cubicBezTo>
                        <a:pt x="7" y="93"/>
                        <a:pt x="7" y="90"/>
                        <a:pt x="4" y="87"/>
                      </a:cubicBezTo>
                      <a:cubicBezTo>
                        <a:pt x="1" y="84"/>
                        <a:pt x="1" y="79"/>
                        <a:pt x="0" y="79"/>
                      </a:cubicBezTo>
                      <a:cubicBezTo>
                        <a:pt x="0" y="68"/>
                        <a:pt x="4" y="85"/>
                        <a:pt x="3" y="69"/>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15" name="Freeform 68">
                  <a:extLst>
                    <a:ext uri="{FF2B5EF4-FFF2-40B4-BE49-F238E27FC236}">
                      <a16:creationId xmlns:a16="http://schemas.microsoft.com/office/drawing/2014/main" id="{A49DEDEA-AC53-21AF-2392-7A406AAF5B4F}"/>
                    </a:ext>
                  </a:extLst>
                </p:cNvPr>
                <p:cNvSpPr>
                  <a:spLocks/>
                </p:cNvSpPr>
                <p:nvPr/>
              </p:nvSpPr>
              <p:spPr bwMode="auto">
                <a:xfrm>
                  <a:off x="7427029" y="4506049"/>
                  <a:ext cx="208881" cy="461138"/>
                </a:xfrm>
                <a:custGeom>
                  <a:avLst/>
                  <a:gdLst/>
                  <a:ahLst/>
                  <a:cxnLst>
                    <a:cxn ang="0">
                      <a:pos x="41" y="82"/>
                    </a:cxn>
                    <a:cxn ang="0">
                      <a:pos x="32" y="78"/>
                    </a:cxn>
                    <a:cxn ang="0">
                      <a:pos x="26" y="69"/>
                    </a:cxn>
                    <a:cxn ang="0">
                      <a:pos x="18" y="89"/>
                    </a:cxn>
                    <a:cxn ang="0">
                      <a:pos x="15" y="110"/>
                    </a:cxn>
                    <a:cxn ang="0">
                      <a:pos x="23" y="120"/>
                    </a:cxn>
                    <a:cxn ang="0">
                      <a:pos x="34" y="135"/>
                    </a:cxn>
                    <a:cxn ang="0">
                      <a:pos x="35" y="145"/>
                    </a:cxn>
                    <a:cxn ang="0">
                      <a:pos x="30" y="142"/>
                    </a:cxn>
                    <a:cxn ang="0">
                      <a:pos x="24" y="137"/>
                    </a:cxn>
                    <a:cxn ang="0">
                      <a:pos x="20" y="135"/>
                    </a:cxn>
                    <a:cxn ang="0">
                      <a:pos x="15" y="129"/>
                    </a:cxn>
                    <a:cxn ang="0">
                      <a:pos x="8" y="121"/>
                    </a:cxn>
                    <a:cxn ang="0">
                      <a:pos x="9" y="109"/>
                    </a:cxn>
                    <a:cxn ang="0">
                      <a:pos x="11" y="101"/>
                    </a:cxn>
                    <a:cxn ang="0">
                      <a:pos x="18" y="87"/>
                    </a:cxn>
                    <a:cxn ang="0">
                      <a:pos x="17" y="82"/>
                    </a:cxn>
                    <a:cxn ang="0">
                      <a:pos x="11" y="61"/>
                    </a:cxn>
                    <a:cxn ang="0">
                      <a:pos x="9" y="51"/>
                    </a:cxn>
                    <a:cxn ang="0">
                      <a:pos x="11" y="42"/>
                    </a:cxn>
                    <a:cxn ang="0">
                      <a:pos x="8" y="33"/>
                    </a:cxn>
                    <a:cxn ang="0">
                      <a:pos x="0" y="20"/>
                    </a:cxn>
                    <a:cxn ang="0">
                      <a:pos x="5" y="13"/>
                    </a:cxn>
                    <a:cxn ang="0">
                      <a:pos x="9" y="8"/>
                    </a:cxn>
                    <a:cxn ang="0">
                      <a:pos x="17" y="3"/>
                    </a:cxn>
                    <a:cxn ang="0">
                      <a:pos x="23" y="0"/>
                    </a:cxn>
                    <a:cxn ang="0">
                      <a:pos x="26" y="9"/>
                    </a:cxn>
                    <a:cxn ang="0">
                      <a:pos x="32" y="13"/>
                    </a:cxn>
                    <a:cxn ang="0">
                      <a:pos x="29" y="30"/>
                    </a:cxn>
                    <a:cxn ang="0">
                      <a:pos x="41" y="25"/>
                    </a:cxn>
                    <a:cxn ang="0">
                      <a:pos x="50" y="20"/>
                    </a:cxn>
                    <a:cxn ang="0">
                      <a:pos x="59" y="36"/>
                    </a:cxn>
                    <a:cxn ang="0">
                      <a:pos x="65" y="56"/>
                    </a:cxn>
                    <a:cxn ang="0">
                      <a:pos x="58" y="61"/>
                    </a:cxn>
                    <a:cxn ang="0">
                      <a:pos x="41" y="69"/>
                    </a:cxn>
                    <a:cxn ang="0">
                      <a:pos x="43" y="79"/>
                    </a:cxn>
                  </a:cxnLst>
                  <a:rect l="0" t="0" r="r" b="b"/>
                  <a:pathLst>
                    <a:path w="67" h="148">
                      <a:moveTo>
                        <a:pt x="44" y="87"/>
                      </a:moveTo>
                      <a:cubicBezTo>
                        <a:pt x="43" y="87"/>
                        <a:pt x="44" y="84"/>
                        <a:pt x="41" y="82"/>
                      </a:cubicBezTo>
                      <a:cubicBezTo>
                        <a:pt x="40" y="82"/>
                        <a:pt x="38" y="79"/>
                        <a:pt x="35" y="78"/>
                      </a:cubicBezTo>
                      <a:cubicBezTo>
                        <a:pt x="34" y="76"/>
                        <a:pt x="34" y="79"/>
                        <a:pt x="32" y="78"/>
                      </a:cubicBezTo>
                      <a:cubicBezTo>
                        <a:pt x="29" y="76"/>
                        <a:pt x="27" y="81"/>
                        <a:pt x="27" y="76"/>
                      </a:cubicBezTo>
                      <a:cubicBezTo>
                        <a:pt x="29" y="70"/>
                        <a:pt x="30" y="69"/>
                        <a:pt x="26" y="69"/>
                      </a:cubicBezTo>
                      <a:cubicBezTo>
                        <a:pt x="21" y="69"/>
                        <a:pt x="20" y="72"/>
                        <a:pt x="21" y="73"/>
                      </a:cubicBezTo>
                      <a:cubicBezTo>
                        <a:pt x="23" y="73"/>
                        <a:pt x="20" y="86"/>
                        <a:pt x="18" y="89"/>
                      </a:cubicBezTo>
                      <a:cubicBezTo>
                        <a:pt x="18" y="90"/>
                        <a:pt x="18" y="95"/>
                        <a:pt x="17" y="96"/>
                      </a:cubicBezTo>
                      <a:cubicBezTo>
                        <a:pt x="14" y="100"/>
                        <a:pt x="15" y="109"/>
                        <a:pt x="15" y="110"/>
                      </a:cubicBezTo>
                      <a:cubicBezTo>
                        <a:pt x="15" y="115"/>
                        <a:pt x="20" y="109"/>
                        <a:pt x="20" y="112"/>
                      </a:cubicBezTo>
                      <a:cubicBezTo>
                        <a:pt x="20" y="115"/>
                        <a:pt x="21" y="120"/>
                        <a:pt x="23" y="120"/>
                      </a:cubicBezTo>
                      <a:cubicBezTo>
                        <a:pt x="24" y="118"/>
                        <a:pt x="24" y="129"/>
                        <a:pt x="27" y="132"/>
                      </a:cubicBezTo>
                      <a:cubicBezTo>
                        <a:pt x="32" y="138"/>
                        <a:pt x="30" y="132"/>
                        <a:pt x="34" y="135"/>
                      </a:cubicBezTo>
                      <a:cubicBezTo>
                        <a:pt x="37" y="138"/>
                        <a:pt x="37" y="140"/>
                        <a:pt x="38" y="142"/>
                      </a:cubicBezTo>
                      <a:cubicBezTo>
                        <a:pt x="37" y="146"/>
                        <a:pt x="37" y="146"/>
                        <a:pt x="35" y="145"/>
                      </a:cubicBezTo>
                      <a:cubicBezTo>
                        <a:pt x="32" y="142"/>
                        <a:pt x="32" y="148"/>
                        <a:pt x="30" y="146"/>
                      </a:cubicBezTo>
                      <a:cubicBezTo>
                        <a:pt x="29" y="145"/>
                        <a:pt x="30" y="143"/>
                        <a:pt x="30" y="142"/>
                      </a:cubicBezTo>
                      <a:cubicBezTo>
                        <a:pt x="30" y="138"/>
                        <a:pt x="29" y="142"/>
                        <a:pt x="27" y="140"/>
                      </a:cubicBezTo>
                      <a:cubicBezTo>
                        <a:pt x="27" y="137"/>
                        <a:pt x="26" y="138"/>
                        <a:pt x="24" y="137"/>
                      </a:cubicBezTo>
                      <a:cubicBezTo>
                        <a:pt x="23" y="135"/>
                        <a:pt x="23" y="135"/>
                        <a:pt x="23" y="138"/>
                      </a:cubicBezTo>
                      <a:cubicBezTo>
                        <a:pt x="21" y="137"/>
                        <a:pt x="21" y="137"/>
                        <a:pt x="20" y="135"/>
                      </a:cubicBezTo>
                      <a:cubicBezTo>
                        <a:pt x="18" y="134"/>
                        <a:pt x="18" y="132"/>
                        <a:pt x="18" y="131"/>
                      </a:cubicBezTo>
                      <a:cubicBezTo>
                        <a:pt x="18" y="131"/>
                        <a:pt x="17" y="132"/>
                        <a:pt x="15" y="129"/>
                      </a:cubicBezTo>
                      <a:cubicBezTo>
                        <a:pt x="12" y="126"/>
                        <a:pt x="12" y="121"/>
                        <a:pt x="11" y="120"/>
                      </a:cubicBezTo>
                      <a:cubicBezTo>
                        <a:pt x="9" y="120"/>
                        <a:pt x="9" y="124"/>
                        <a:pt x="8" y="121"/>
                      </a:cubicBezTo>
                      <a:cubicBezTo>
                        <a:pt x="8" y="121"/>
                        <a:pt x="6" y="118"/>
                        <a:pt x="8" y="115"/>
                      </a:cubicBezTo>
                      <a:cubicBezTo>
                        <a:pt x="9" y="112"/>
                        <a:pt x="8" y="114"/>
                        <a:pt x="9" y="109"/>
                      </a:cubicBezTo>
                      <a:cubicBezTo>
                        <a:pt x="11" y="107"/>
                        <a:pt x="8" y="109"/>
                        <a:pt x="9" y="106"/>
                      </a:cubicBezTo>
                      <a:cubicBezTo>
                        <a:pt x="11" y="103"/>
                        <a:pt x="12" y="103"/>
                        <a:pt x="11" y="101"/>
                      </a:cubicBezTo>
                      <a:cubicBezTo>
                        <a:pt x="12" y="98"/>
                        <a:pt x="11" y="98"/>
                        <a:pt x="14" y="95"/>
                      </a:cubicBezTo>
                      <a:cubicBezTo>
                        <a:pt x="17" y="90"/>
                        <a:pt x="15" y="90"/>
                        <a:pt x="18" y="87"/>
                      </a:cubicBezTo>
                      <a:cubicBezTo>
                        <a:pt x="20" y="86"/>
                        <a:pt x="18" y="87"/>
                        <a:pt x="18" y="84"/>
                      </a:cubicBezTo>
                      <a:cubicBezTo>
                        <a:pt x="18" y="82"/>
                        <a:pt x="17" y="84"/>
                        <a:pt x="17" y="82"/>
                      </a:cubicBezTo>
                      <a:cubicBezTo>
                        <a:pt x="17" y="81"/>
                        <a:pt x="17" y="78"/>
                        <a:pt x="14" y="73"/>
                      </a:cubicBezTo>
                      <a:cubicBezTo>
                        <a:pt x="17" y="69"/>
                        <a:pt x="15" y="65"/>
                        <a:pt x="11" y="61"/>
                      </a:cubicBezTo>
                      <a:cubicBezTo>
                        <a:pt x="6" y="56"/>
                        <a:pt x="6" y="51"/>
                        <a:pt x="8" y="51"/>
                      </a:cubicBezTo>
                      <a:cubicBezTo>
                        <a:pt x="9" y="53"/>
                        <a:pt x="8" y="50"/>
                        <a:pt x="9" y="51"/>
                      </a:cubicBezTo>
                      <a:cubicBezTo>
                        <a:pt x="11" y="51"/>
                        <a:pt x="9" y="44"/>
                        <a:pt x="11" y="44"/>
                      </a:cubicBezTo>
                      <a:cubicBezTo>
                        <a:pt x="14" y="44"/>
                        <a:pt x="14" y="37"/>
                        <a:pt x="11" y="42"/>
                      </a:cubicBezTo>
                      <a:cubicBezTo>
                        <a:pt x="11" y="42"/>
                        <a:pt x="9" y="39"/>
                        <a:pt x="9" y="36"/>
                      </a:cubicBezTo>
                      <a:cubicBezTo>
                        <a:pt x="9" y="33"/>
                        <a:pt x="9" y="36"/>
                        <a:pt x="8" y="33"/>
                      </a:cubicBezTo>
                      <a:cubicBezTo>
                        <a:pt x="5" y="30"/>
                        <a:pt x="3" y="28"/>
                        <a:pt x="3" y="23"/>
                      </a:cubicBezTo>
                      <a:cubicBezTo>
                        <a:pt x="3" y="19"/>
                        <a:pt x="2" y="23"/>
                        <a:pt x="0" y="20"/>
                      </a:cubicBezTo>
                      <a:cubicBezTo>
                        <a:pt x="0" y="17"/>
                        <a:pt x="5" y="22"/>
                        <a:pt x="3" y="17"/>
                      </a:cubicBezTo>
                      <a:cubicBezTo>
                        <a:pt x="2" y="13"/>
                        <a:pt x="6" y="16"/>
                        <a:pt x="5" y="13"/>
                      </a:cubicBezTo>
                      <a:cubicBezTo>
                        <a:pt x="3" y="9"/>
                        <a:pt x="5" y="11"/>
                        <a:pt x="6" y="8"/>
                      </a:cubicBezTo>
                      <a:cubicBezTo>
                        <a:pt x="6" y="5"/>
                        <a:pt x="6" y="9"/>
                        <a:pt x="9" y="8"/>
                      </a:cubicBezTo>
                      <a:cubicBezTo>
                        <a:pt x="12" y="6"/>
                        <a:pt x="14" y="8"/>
                        <a:pt x="14" y="5"/>
                      </a:cubicBezTo>
                      <a:cubicBezTo>
                        <a:pt x="15" y="2"/>
                        <a:pt x="15" y="5"/>
                        <a:pt x="17" y="3"/>
                      </a:cubicBezTo>
                      <a:cubicBezTo>
                        <a:pt x="18" y="3"/>
                        <a:pt x="15" y="0"/>
                        <a:pt x="18" y="2"/>
                      </a:cubicBezTo>
                      <a:cubicBezTo>
                        <a:pt x="21" y="2"/>
                        <a:pt x="20" y="0"/>
                        <a:pt x="23" y="0"/>
                      </a:cubicBezTo>
                      <a:cubicBezTo>
                        <a:pt x="23" y="3"/>
                        <a:pt x="23" y="0"/>
                        <a:pt x="24" y="2"/>
                      </a:cubicBezTo>
                      <a:cubicBezTo>
                        <a:pt x="27" y="5"/>
                        <a:pt x="23" y="9"/>
                        <a:pt x="26" y="9"/>
                      </a:cubicBezTo>
                      <a:cubicBezTo>
                        <a:pt x="29" y="9"/>
                        <a:pt x="27" y="8"/>
                        <a:pt x="30" y="8"/>
                      </a:cubicBezTo>
                      <a:cubicBezTo>
                        <a:pt x="34" y="9"/>
                        <a:pt x="30" y="11"/>
                        <a:pt x="32" y="13"/>
                      </a:cubicBezTo>
                      <a:cubicBezTo>
                        <a:pt x="34" y="16"/>
                        <a:pt x="29" y="20"/>
                        <a:pt x="30" y="22"/>
                      </a:cubicBezTo>
                      <a:cubicBezTo>
                        <a:pt x="32" y="23"/>
                        <a:pt x="27" y="28"/>
                        <a:pt x="29" y="30"/>
                      </a:cubicBezTo>
                      <a:cubicBezTo>
                        <a:pt x="30" y="30"/>
                        <a:pt x="30" y="30"/>
                        <a:pt x="35" y="25"/>
                      </a:cubicBezTo>
                      <a:cubicBezTo>
                        <a:pt x="40" y="20"/>
                        <a:pt x="38" y="25"/>
                        <a:pt x="41" y="25"/>
                      </a:cubicBezTo>
                      <a:cubicBezTo>
                        <a:pt x="43" y="25"/>
                        <a:pt x="41" y="26"/>
                        <a:pt x="43" y="25"/>
                      </a:cubicBezTo>
                      <a:cubicBezTo>
                        <a:pt x="47" y="23"/>
                        <a:pt x="46" y="19"/>
                        <a:pt x="50" y="20"/>
                      </a:cubicBezTo>
                      <a:cubicBezTo>
                        <a:pt x="53" y="22"/>
                        <a:pt x="53" y="20"/>
                        <a:pt x="55" y="23"/>
                      </a:cubicBezTo>
                      <a:cubicBezTo>
                        <a:pt x="56" y="30"/>
                        <a:pt x="61" y="28"/>
                        <a:pt x="59" y="36"/>
                      </a:cubicBezTo>
                      <a:cubicBezTo>
                        <a:pt x="58" y="44"/>
                        <a:pt x="64" y="44"/>
                        <a:pt x="64" y="45"/>
                      </a:cubicBezTo>
                      <a:cubicBezTo>
                        <a:pt x="64" y="47"/>
                        <a:pt x="67" y="47"/>
                        <a:pt x="65" y="56"/>
                      </a:cubicBezTo>
                      <a:cubicBezTo>
                        <a:pt x="65" y="58"/>
                        <a:pt x="67" y="59"/>
                        <a:pt x="62" y="61"/>
                      </a:cubicBezTo>
                      <a:cubicBezTo>
                        <a:pt x="61" y="62"/>
                        <a:pt x="62" y="59"/>
                        <a:pt x="58" y="61"/>
                      </a:cubicBezTo>
                      <a:cubicBezTo>
                        <a:pt x="53" y="61"/>
                        <a:pt x="46" y="59"/>
                        <a:pt x="44" y="64"/>
                      </a:cubicBezTo>
                      <a:cubicBezTo>
                        <a:pt x="43" y="69"/>
                        <a:pt x="41" y="67"/>
                        <a:pt x="41" y="69"/>
                      </a:cubicBezTo>
                      <a:cubicBezTo>
                        <a:pt x="41" y="70"/>
                        <a:pt x="38" y="67"/>
                        <a:pt x="40" y="72"/>
                      </a:cubicBezTo>
                      <a:cubicBezTo>
                        <a:pt x="43" y="76"/>
                        <a:pt x="40" y="78"/>
                        <a:pt x="43" y="79"/>
                      </a:cubicBezTo>
                      <a:cubicBezTo>
                        <a:pt x="44" y="81"/>
                        <a:pt x="41" y="82"/>
                        <a:pt x="44" y="87"/>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16" name="Freeform 69">
                  <a:extLst>
                    <a:ext uri="{FF2B5EF4-FFF2-40B4-BE49-F238E27FC236}">
                      <a16:creationId xmlns:a16="http://schemas.microsoft.com/office/drawing/2014/main" id="{6776655D-F929-2C6B-7F29-856F0CB09138}"/>
                    </a:ext>
                  </a:extLst>
                </p:cNvPr>
                <p:cNvSpPr>
                  <a:spLocks/>
                </p:cNvSpPr>
                <p:nvPr/>
              </p:nvSpPr>
              <p:spPr bwMode="auto">
                <a:xfrm>
                  <a:off x="7308127" y="4719748"/>
                  <a:ext cx="16068" cy="72304"/>
                </a:xfrm>
                <a:custGeom>
                  <a:avLst/>
                  <a:gdLst/>
                  <a:ahLst/>
                  <a:cxnLst>
                    <a:cxn ang="0">
                      <a:pos x="3" y="0"/>
                    </a:cxn>
                    <a:cxn ang="0">
                      <a:pos x="3" y="6"/>
                    </a:cxn>
                    <a:cxn ang="0">
                      <a:pos x="3" y="11"/>
                    </a:cxn>
                    <a:cxn ang="0">
                      <a:pos x="3" y="15"/>
                    </a:cxn>
                    <a:cxn ang="0">
                      <a:pos x="1" y="20"/>
                    </a:cxn>
                    <a:cxn ang="0">
                      <a:pos x="1" y="9"/>
                    </a:cxn>
                    <a:cxn ang="0">
                      <a:pos x="3" y="0"/>
                    </a:cxn>
                  </a:cxnLst>
                  <a:rect l="0" t="0" r="r" b="b"/>
                  <a:pathLst>
                    <a:path w="5" h="23">
                      <a:moveTo>
                        <a:pt x="3" y="0"/>
                      </a:moveTo>
                      <a:cubicBezTo>
                        <a:pt x="5" y="1"/>
                        <a:pt x="5" y="4"/>
                        <a:pt x="3" y="6"/>
                      </a:cubicBezTo>
                      <a:cubicBezTo>
                        <a:pt x="3" y="6"/>
                        <a:pt x="5" y="11"/>
                        <a:pt x="3" y="11"/>
                      </a:cubicBezTo>
                      <a:cubicBezTo>
                        <a:pt x="1" y="12"/>
                        <a:pt x="3" y="12"/>
                        <a:pt x="3" y="15"/>
                      </a:cubicBezTo>
                      <a:cubicBezTo>
                        <a:pt x="1" y="17"/>
                        <a:pt x="1" y="23"/>
                        <a:pt x="1" y="20"/>
                      </a:cubicBezTo>
                      <a:cubicBezTo>
                        <a:pt x="0" y="15"/>
                        <a:pt x="1" y="17"/>
                        <a:pt x="1" y="9"/>
                      </a:cubicBezTo>
                      <a:cubicBezTo>
                        <a:pt x="1" y="3"/>
                        <a:pt x="3" y="0"/>
                        <a:pt x="3"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17" name="Freeform 70">
                  <a:extLst>
                    <a:ext uri="{FF2B5EF4-FFF2-40B4-BE49-F238E27FC236}">
                      <a16:creationId xmlns:a16="http://schemas.microsoft.com/office/drawing/2014/main" id="{25FB9875-7A93-D74E-062D-CF27CF96DEF2}"/>
                    </a:ext>
                  </a:extLst>
                </p:cNvPr>
                <p:cNvSpPr>
                  <a:spLocks/>
                </p:cNvSpPr>
                <p:nvPr/>
              </p:nvSpPr>
              <p:spPr bwMode="auto">
                <a:xfrm>
                  <a:off x="7301701" y="4801692"/>
                  <a:ext cx="9641" cy="16068"/>
                </a:xfrm>
                <a:custGeom>
                  <a:avLst/>
                  <a:gdLst/>
                  <a:ahLst/>
                  <a:cxnLst>
                    <a:cxn ang="0">
                      <a:pos x="2" y="0"/>
                    </a:cxn>
                    <a:cxn ang="0">
                      <a:pos x="0" y="5"/>
                    </a:cxn>
                    <a:cxn ang="0">
                      <a:pos x="2" y="0"/>
                    </a:cxn>
                  </a:cxnLst>
                  <a:rect l="0" t="0" r="r" b="b"/>
                  <a:pathLst>
                    <a:path w="3" h="5">
                      <a:moveTo>
                        <a:pt x="2" y="0"/>
                      </a:moveTo>
                      <a:cubicBezTo>
                        <a:pt x="3" y="0"/>
                        <a:pt x="2" y="5"/>
                        <a:pt x="0" y="5"/>
                      </a:cubicBezTo>
                      <a:cubicBezTo>
                        <a:pt x="0" y="3"/>
                        <a:pt x="0" y="0"/>
                        <a:pt x="2"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18" name="Freeform 71">
                  <a:extLst>
                    <a:ext uri="{FF2B5EF4-FFF2-40B4-BE49-F238E27FC236}">
                      <a16:creationId xmlns:a16="http://schemas.microsoft.com/office/drawing/2014/main" id="{F9C83C0C-BA91-2C7C-6FA9-1FDBCC0A8304}"/>
                    </a:ext>
                  </a:extLst>
                </p:cNvPr>
                <p:cNvSpPr>
                  <a:spLocks/>
                </p:cNvSpPr>
                <p:nvPr/>
              </p:nvSpPr>
              <p:spPr bwMode="auto">
                <a:xfrm>
                  <a:off x="7333836" y="4914164"/>
                  <a:ext cx="12854" cy="17674"/>
                </a:xfrm>
                <a:custGeom>
                  <a:avLst/>
                  <a:gdLst/>
                  <a:ahLst/>
                  <a:cxnLst>
                    <a:cxn ang="0">
                      <a:pos x="1" y="1"/>
                    </a:cxn>
                    <a:cxn ang="0">
                      <a:pos x="3" y="4"/>
                    </a:cxn>
                    <a:cxn ang="0">
                      <a:pos x="1" y="1"/>
                    </a:cxn>
                  </a:cxnLst>
                  <a:rect l="0" t="0" r="r" b="b"/>
                  <a:pathLst>
                    <a:path w="4" h="6">
                      <a:moveTo>
                        <a:pt x="1" y="1"/>
                      </a:moveTo>
                      <a:cubicBezTo>
                        <a:pt x="3" y="0"/>
                        <a:pt x="4" y="3"/>
                        <a:pt x="3" y="4"/>
                      </a:cubicBezTo>
                      <a:cubicBezTo>
                        <a:pt x="1" y="6"/>
                        <a:pt x="0" y="1"/>
                        <a:pt x="1"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19" name="Freeform 72">
                  <a:extLst>
                    <a:ext uri="{FF2B5EF4-FFF2-40B4-BE49-F238E27FC236}">
                      <a16:creationId xmlns:a16="http://schemas.microsoft.com/office/drawing/2014/main" id="{83695F48-5BDF-799F-0B6F-2E5D204D9258}"/>
                    </a:ext>
                  </a:extLst>
                </p:cNvPr>
                <p:cNvSpPr>
                  <a:spLocks/>
                </p:cNvSpPr>
                <p:nvPr/>
              </p:nvSpPr>
              <p:spPr bwMode="auto">
                <a:xfrm>
                  <a:off x="7308127" y="4848287"/>
                  <a:ext cx="9641" cy="12854"/>
                </a:xfrm>
                <a:custGeom>
                  <a:avLst/>
                  <a:gdLst/>
                  <a:ahLst/>
                  <a:cxnLst>
                    <a:cxn ang="0">
                      <a:pos x="1" y="0"/>
                    </a:cxn>
                    <a:cxn ang="0">
                      <a:pos x="1" y="4"/>
                    </a:cxn>
                    <a:cxn ang="0">
                      <a:pos x="1" y="0"/>
                    </a:cxn>
                  </a:cxnLst>
                  <a:rect l="0" t="0" r="r" b="b"/>
                  <a:pathLst>
                    <a:path w="3" h="4">
                      <a:moveTo>
                        <a:pt x="1" y="0"/>
                      </a:moveTo>
                      <a:cubicBezTo>
                        <a:pt x="1" y="0"/>
                        <a:pt x="3" y="2"/>
                        <a:pt x="1" y="4"/>
                      </a:cubicBezTo>
                      <a:cubicBezTo>
                        <a:pt x="1" y="4"/>
                        <a:pt x="0" y="2"/>
                        <a:pt x="1"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20" name="Freeform 73">
                  <a:extLst>
                    <a:ext uri="{FF2B5EF4-FFF2-40B4-BE49-F238E27FC236}">
                      <a16:creationId xmlns:a16="http://schemas.microsoft.com/office/drawing/2014/main" id="{EB82A2D1-96C0-939B-59AF-8ED0A1F34DBF}"/>
                    </a:ext>
                  </a:extLst>
                </p:cNvPr>
                <p:cNvSpPr>
                  <a:spLocks/>
                </p:cNvSpPr>
                <p:nvPr/>
              </p:nvSpPr>
              <p:spPr bwMode="auto">
                <a:xfrm>
                  <a:off x="7327408" y="4888456"/>
                  <a:ext cx="6427" cy="6427"/>
                </a:xfrm>
                <a:custGeom>
                  <a:avLst/>
                  <a:gdLst/>
                  <a:ahLst/>
                  <a:cxnLst>
                    <a:cxn ang="0">
                      <a:pos x="0" y="2"/>
                    </a:cxn>
                    <a:cxn ang="0">
                      <a:pos x="2" y="0"/>
                    </a:cxn>
                    <a:cxn ang="0">
                      <a:pos x="0" y="2"/>
                    </a:cxn>
                  </a:cxnLst>
                  <a:rect l="0" t="0" r="r" b="b"/>
                  <a:pathLst>
                    <a:path w="2" h="2">
                      <a:moveTo>
                        <a:pt x="0" y="2"/>
                      </a:moveTo>
                      <a:cubicBezTo>
                        <a:pt x="0" y="2"/>
                        <a:pt x="0" y="0"/>
                        <a:pt x="2" y="0"/>
                      </a:cubicBezTo>
                      <a:cubicBezTo>
                        <a:pt x="2" y="2"/>
                        <a:pt x="2" y="2"/>
                        <a:pt x="0"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21" name="Freeform 74">
                  <a:extLst>
                    <a:ext uri="{FF2B5EF4-FFF2-40B4-BE49-F238E27FC236}">
                      <a16:creationId xmlns:a16="http://schemas.microsoft.com/office/drawing/2014/main" id="{5C3BD2AE-9ECA-FFE7-8D6F-038FBDEA33AF}"/>
                    </a:ext>
                  </a:extLst>
                </p:cNvPr>
                <p:cNvSpPr>
                  <a:spLocks/>
                </p:cNvSpPr>
                <p:nvPr/>
              </p:nvSpPr>
              <p:spPr bwMode="auto">
                <a:xfrm>
                  <a:off x="7545931" y="4408038"/>
                  <a:ext cx="183173" cy="473992"/>
                </a:xfrm>
                <a:custGeom>
                  <a:avLst/>
                  <a:gdLst/>
                  <a:ahLst/>
                  <a:cxnLst>
                    <a:cxn ang="0">
                      <a:pos x="41" y="25"/>
                    </a:cxn>
                    <a:cxn ang="0">
                      <a:pos x="34" y="34"/>
                    </a:cxn>
                    <a:cxn ang="0">
                      <a:pos x="35" y="56"/>
                    </a:cxn>
                    <a:cxn ang="0">
                      <a:pos x="49" y="76"/>
                    </a:cxn>
                    <a:cxn ang="0">
                      <a:pos x="56" y="104"/>
                    </a:cxn>
                    <a:cxn ang="0">
                      <a:pos x="56" y="118"/>
                    </a:cxn>
                    <a:cxn ang="0">
                      <a:pos x="38" y="129"/>
                    </a:cxn>
                    <a:cxn ang="0">
                      <a:pos x="32" y="141"/>
                    </a:cxn>
                    <a:cxn ang="0">
                      <a:pos x="21" y="143"/>
                    </a:cxn>
                    <a:cxn ang="0">
                      <a:pos x="18" y="130"/>
                    </a:cxn>
                    <a:cxn ang="0">
                      <a:pos x="24" y="126"/>
                    </a:cxn>
                    <a:cxn ang="0">
                      <a:pos x="31" y="124"/>
                    </a:cxn>
                    <a:cxn ang="0">
                      <a:pos x="34" y="118"/>
                    </a:cxn>
                    <a:cxn ang="0">
                      <a:pos x="41" y="112"/>
                    </a:cxn>
                    <a:cxn ang="0">
                      <a:pos x="43" y="99"/>
                    </a:cxn>
                    <a:cxn ang="0">
                      <a:pos x="43" y="89"/>
                    </a:cxn>
                    <a:cxn ang="0">
                      <a:pos x="41" y="76"/>
                    </a:cxn>
                    <a:cxn ang="0">
                      <a:pos x="37" y="72"/>
                    </a:cxn>
                    <a:cxn ang="0">
                      <a:pos x="27" y="56"/>
                    </a:cxn>
                    <a:cxn ang="0">
                      <a:pos x="24" y="48"/>
                    </a:cxn>
                    <a:cxn ang="0">
                      <a:pos x="15" y="40"/>
                    </a:cxn>
                    <a:cxn ang="0">
                      <a:pos x="23" y="34"/>
                    </a:cxn>
                    <a:cxn ang="0">
                      <a:pos x="18" y="31"/>
                    </a:cxn>
                    <a:cxn ang="0">
                      <a:pos x="14" y="27"/>
                    </a:cxn>
                    <a:cxn ang="0">
                      <a:pos x="6" y="23"/>
                    </a:cxn>
                    <a:cxn ang="0">
                      <a:pos x="6" y="19"/>
                    </a:cxn>
                    <a:cxn ang="0">
                      <a:pos x="0" y="11"/>
                    </a:cxn>
                    <a:cxn ang="0">
                      <a:pos x="8" y="11"/>
                    </a:cxn>
                    <a:cxn ang="0">
                      <a:pos x="12" y="8"/>
                    </a:cxn>
                    <a:cxn ang="0">
                      <a:pos x="17" y="8"/>
                    </a:cxn>
                    <a:cxn ang="0">
                      <a:pos x="24" y="2"/>
                    </a:cxn>
                    <a:cxn ang="0">
                      <a:pos x="35" y="6"/>
                    </a:cxn>
                    <a:cxn ang="0">
                      <a:pos x="37" y="14"/>
                    </a:cxn>
                    <a:cxn ang="0">
                      <a:pos x="41" y="19"/>
                    </a:cxn>
                    <a:cxn ang="0">
                      <a:pos x="43" y="22"/>
                    </a:cxn>
                  </a:cxnLst>
                  <a:rect l="0" t="0" r="r" b="b"/>
                  <a:pathLst>
                    <a:path w="59" h="152">
                      <a:moveTo>
                        <a:pt x="43" y="22"/>
                      </a:moveTo>
                      <a:cubicBezTo>
                        <a:pt x="41" y="23"/>
                        <a:pt x="43" y="25"/>
                        <a:pt x="41" y="25"/>
                      </a:cubicBezTo>
                      <a:cubicBezTo>
                        <a:pt x="40" y="27"/>
                        <a:pt x="40" y="25"/>
                        <a:pt x="38" y="27"/>
                      </a:cubicBezTo>
                      <a:cubicBezTo>
                        <a:pt x="35" y="28"/>
                        <a:pt x="38" y="31"/>
                        <a:pt x="34" y="34"/>
                      </a:cubicBezTo>
                      <a:cubicBezTo>
                        <a:pt x="31" y="37"/>
                        <a:pt x="27" y="44"/>
                        <a:pt x="29" y="50"/>
                      </a:cubicBezTo>
                      <a:cubicBezTo>
                        <a:pt x="32" y="54"/>
                        <a:pt x="34" y="53"/>
                        <a:pt x="35" y="56"/>
                      </a:cubicBezTo>
                      <a:cubicBezTo>
                        <a:pt x="35" y="59"/>
                        <a:pt x="38" y="64"/>
                        <a:pt x="43" y="68"/>
                      </a:cubicBezTo>
                      <a:cubicBezTo>
                        <a:pt x="47" y="73"/>
                        <a:pt x="49" y="72"/>
                        <a:pt x="49" y="76"/>
                      </a:cubicBezTo>
                      <a:cubicBezTo>
                        <a:pt x="50" y="79"/>
                        <a:pt x="53" y="79"/>
                        <a:pt x="56" y="89"/>
                      </a:cubicBezTo>
                      <a:cubicBezTo>
                        <a:pt x="58" y="98"/>
                        <a:pt x="56" y="103"/>
                        <a:pt x="56" y="104"/>
                      </a:cubicBezTo>
                      <a:cubicBezTo>
                        <a:pt x="58" y="106"/>
                        <a:pt x="59" y="109"/>
                        <a:pt x="58" y="109"/>
                      </a:cubicBezTo>
                      <a:cubicBezTo>
                        <a:pt x="56" y="109"/>
                        <a:pt x="58" y="113"/>
                        <a:pt x="56" y="118"/>
                      </a:cubicBezTo>
                      <a:cubicBezTo>
                        <a:pt x="55" y="124"/>
                        <a:pt x="50" y="123"/>
                        <a:pt x="46" y="127"/>
                      </a:cubicBezTo>
                      <a:cubicBezTo>
                        <a:pt x="40" y="134"/>
                        <a:pt x="40" y="130"/>
                        <a:pt x="38" y="129"/>
                      </a:cubicBezTo>
                      <a:cubicBezTo>
                        <a:pt x="37" y="127"/>
                        <a:pt x="37" y="138"/>
                        <a:pt x="34" y="140"/>
                      </a:cubicBezTo>
                      <a:cubicBezTo>
                        <a:pt x="32" y="140"/>
                        <a:pt x="35" y="140"/>
                        <a:pt x="32" y="141"/>
                      </a:cubicBezTo>
                      <a:cubicBezTo>
                        <a:pt x="29" y="143"/>
                        <a:pt x="27" y="144"/>
                        <a:pt x="24" y="148"/>
                      </a:cubicBezTo>
                      <a:cubicBezTo>
                        <a:pt x="21" y="152"/>
                        <a:pt x="21" y="149"/>
                        <a:pt x="21" y="143"/>
                      </a:cubicBezTo>
                      <a:cubicBezTo>
                        <a:pt x="21" y="135"/>
                        <a:pt x="24" y="137"/>
                        <a:pt x="23" y="134"/>
                      </a:cubicBezTo>
                      <a:cubicBezTo>
                        <a:pt x="21" y="130"/>
                        <a:pt x="20" y="135"/>
                        <a:pt x="18" y="130"/>
                      </a:cubicBezTo>
                      <a:cubicBezTo>
                        <a:pt x="20" y="129"/>
                        <a:pt x="24" y="130"/>
                        <a:pt x="23" y="127"/>
                      </a:cubicBezTo>
                      <a:cubicBezTo>
                        <a:pt x="23" y="127"/>
                        <a:pt x="24" y="124"/>
                        <a:pt x="24" y="126"/>
                      </a:cubicBezTo>
                      <a:cubicBezTo>
                        <a:pt x="26" y="127"/>
                        <a:pt x="29" y="123"/>
                        <a:pt x="29" y="126"/>
                      </a:cubicBezTo>
                      <a:cubicBezTo>
                        <a:pt x="31" y="127"/>
                        <a:pt x="35" y="127"/>
                        <a:pt x="31" y="124"/>
                      </a:cubicBezTo>
                      <a:cubicBezTo>
                        <a:pt x="29" y="123"/>
                        <a:pt x="31" y="121"/>
                        <a:pt x="31" y="120"/>
                      </a:cubicBezTo>
                      <a:cubicBezTo>
                        <a:pt x="29" y="118"/>
                        <a:pt x="31" y="117"/>
                        <a:pt x="34" y="118"/>
                      </a:cubicBezTo>
                      <a:cubicBezTo>
                        <a:pt x="37" y="120"/>
                        <a:pt x="32" y="115"/>
                        <a:pt x="37" y="115"/>
                      </a:cubicBezTo>
                      <a:cubicBezTo>
                        <a:pt x="40" y="115"/>
                        <a:pt x="40" y="112"/>
                        <a:pt x="41" y="112"/>
                      </a:cubicBezTo>
                      <a:cubicBezTo>
                        <a:pt x="44" y="113"/>
                        <a:pt x="44" y="110"/>
                        <a:pt x="43" y="107"/>
                      </a:cubicBezTo>
                      <a:cubicBezTo>
                        <a:pt x="43" y="104"/>
                        <a:pt x="44" y="103"/>
                        <a:pt x="43" y="99"/>
                      </a:cubicBezTo>
                      <a:cubicBezTo>
                        <a:pt x="43" y="96"/>
                        <a:pt x="43" y="96"/>
                        <a:pt x="41" y="95"/>
                      </a:cubicBezTo>
                      <a:cubicBezTo>
                        <a:pt x="41" y="95"/>
                        <a:pt x="43" y="90"/>
                        <a:pt x="43" y="89"/>
                      </a:cubicBezTo>
                      <a:cubicBezTo>
                        <a:pt x="43" y="85"/>
                        <a:pt x="46" y="84"/>
                        <a:pt x="43" y="81"/>
                      </a:cubicBezTo>
                      <a:cubicBezTo>
                        <a:pt x="40" y="78"/>
                        <a:pt x="40" y="78"/>
                        <a:pt x="41" y="76"/>
                      </a:cubicBezTo>
                      <a:cubicBezTo>
                        <a:pt x="43" y="76"/>
                        <a:pt x="43" y="75"/>
                        <a:pt x="41" y="75"/>
                      </a:cubicBezTo>
                      <a:cubicBezTo>
                        <a:pt x="41" y="76"/>
                        <a:pt x="38" y="70"/>
                        <a:pt x="37" y="72"/>
                      </a:cubicBezTo>
                      <a:cubicBezTo>
                        <a:pt x="35" y="72"/>
                        <a:pt x="37" y="64"/>
                        <a:pt x="34" y="62"/>
                      </a:cubicBezTo>
                      <a:cubicBezTo>
                        <a:pt x="31" y="62"/>
                        <a:pt x="27" y="59"/>
                        <a:pt x="27" y="56"/>
                      </a:cubicBezTo>
                      <a:cubicBezTo>
                        <a:pt x="26" y="51"/>
                        <a:pt x="26" y="54"/>
                        <a:pt x="24" y="51"/>
                      </a:cubicBezTo>
                      <a:cubicBezTo>
                        <a:pt x="23" y="50"/>
                        <a:pt x="24" y="50"/>
                        <a:pt x="24" y="48"/>
                      </a:cubicBezTo>
                      <a:cubicBezTo>
                        <a:pt x="23" y="48"/>
                        <a:pt x="21" y="48"/>
                        <a:pt x="17" y="45"/>
                      </a:cubicBezTo>
                      <a:cubicBezTo>
                        <a:pt x="12" y="40"/>
                        <a:pt x="17" y="42"/>
                        <a:pt x="15" y="40"/>
                      </a:cubicBezTo>
                      <a:cubicBezTo>
                        <a:pt x="14" y="36"/>
                        <a:pt x="20" y="40"/>
                        <a:pt x="21" y="39"/>
                      </a:cubicBezTo>
                      <a:cubicBezTo>
                        <a:pt x="21" y="36"/>
                        <a:pt x="24" y="36"/>
                        <a:pt x="23" y="34"/>
                      </a:cubicBezTo>
                      <a:cubicBezTo>
                        <a:pt x="21" y="33"/>
                        <a:pt x="21" y="34"/>
                        <a:pt x="20" y="33"/>
                      </a:cubicBezTo>
                      <a:cubicBezTo>
                        <a:pt x="20" y="31"/>
                        <a:pt x="17" y="33"/>
                        <a:pt x="18" y="31"/>
                      </a:cubicBezTo>
                      <a:cubicBezTo>
                        <a:pt x="21" y="30"/>
                        <a:pt x="21" y="28"/>
                        <a:pt x="18" y="27"/>
                      </a:cubicBezTo>
                      <a:cubicBezTo>
                        <a:pt x="15" y="25"/>
                        <a:pt x="15" y="25"/>
                        <a:pt x="14" y="27"/>
                      </a:cubicBezTo>
                      <a:cubicBezTo>
                        <a:pt x="12" y="31"/>
                        <a:pt x="11" y="27"/>
                        <a:pt x="9" y="27"/>
                      </a:cubicBezTo>
                      <a:cubicBezTo>
                        <a:pt x="8" y="28"/>
                        <a:pt x="8" y="25"/>
                        <a:pt x="6" y="23"/>
                      </a:cubicBezTo>
                      <a:cubicBezTo>
                        <a:pt x="6" y="22"/>
                        <a:pt x="8" y="22"/>
                        <a:pt x="6" y="22"/>
                      </a:cubicBezTo>
                      <a:cubicBezTo>
                        <a:pt x="6" y="20"/>
                        <a:pt x="8" y="19"/>
                        <a:pt x="6" y="19"/>
                      </a:cubicBezTo>
                      <a:cubicBezTo>
                        <a:pt x="6" y="19"/>
                        <a:pt x="6" y="16"/>
                        <a:pt x="5" y="19"/>
                      </a:cubicBezTo>
                      <a:cubicBezTo>
                        <a:pt x="5" y="20"/>
                        <a:pt x="6" y="17"/>
                        <a:pt x="0" y="11"/>
                      </a:cubicBezTo>
                      <a:cubicBezTo>
                        <a:pt x="3" y="11"/>
                        <a:pt x="2" y="6"/>
                        <a:pt x="5" y="8"/>
                      </a:cubicBezTo>
                      <a:cubicBezTo>
                        <a:pt x="8" y="9"/>
                        <a:pt x="6" y="11"/>
                        <a:pt x="8" y="11"/>
                      </a:cubicBezTo>
                      <a:cubicBezTo>
                        <a:pt x="9" y="11"/>
                        <a:pt x="9" y="5"/>
                        <a:pt x="11" y="8"/>
                      </a:cubicBezTo>
                      <a:cubicBezTo>
                        <a:pt x="12" y="9"/>
                        <a:pt x="12" y="8"/>
                        <a:pt x="12" y="8"/>
                      </a:cubicBezTo>
                      <a:cubicBezTo>
                        <a:pt x="14" y="9"/>
                        <a:pt x="15" y="13"/>
                        <a:pt x="15" y="9"/>
                      </a:cubicBezTo>
                      <a:cubicBezTo>
                        <a:pt x="15" y="6"/>
                        <a:pt x="17" y="6"/>
                        <a:pt x="17" y="8"/>
                      </a:cubicBezTo>
                      <a:cubicBezTo>
                        <a:pt x="18" y="9"/>
                        <a:pt x="23" y="6"/>
                        <a:pt x="21" y="5"/>
                      </a:cubicBezTo>
                      <a:cubicBezTo>
                        <a:pt x="21" y="3"/>
                        <a:pt x="23" y="5"/>
                        <a:pt x="24" y="2"/>
                      </a:cubicBezTo>
                      <a:cubicBezTo>
                        <a:pt x="26" y="0"/>
                        <a:pt x="27" y="6"/>
                        <a:pt x="31" y="6"/>
                      </a:cubicBezTo>
                      <a:cubicBezTo>
                        <a:pt x="34" y="5"/>
                        <a:pt x="32" y="8"/>
                        <a:pt x="35" y="6"/>
                      </a:cubicBezTo>
                      <a:cubicBezTo>
                        <a:pt x="37" y="6"/>
                        <a:pt x="38" y="6"/>
                        <a:pt x="37" y="9"/>
                      </a:cubicBezTo>
                      <a:cubicBezTo>
                        <a:pt x="34" y="13"/>
                        <a:pt x="37" y="11"/>
                        <a:pt x="37" y="14"/>
                      </a:cubicBezTo>
                      <a:cubicBezTo>
                        <a:pt x="37" y="16"/>
                        <a:pt x="38" y="14"/>
                        <a:pt x="40" y="17"/>
                      </a:cubicBezTo>
                      <a:cubicBezTo>
                        <a:pt x="40" y="19"/>
                        <a:pt x="41" y="17"/>
                        <a:pt x="41" y="19"/>
                      </a:cubicBezTo>
                      <a:cubicBezTo>
                        <a:pt x="43" y="20"/>
                        <a:pt x="44" y="19"/>
                        <a:pt x="47" y="20"/>
                      </a:cubicBezTo>
                      <a:cubicBezTo>
                        <a:pt x="47" y="20"/>
                        <a:pt x="46" y="20"/>
                        <a:pt x="43" y="2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22" name="Freeform 75">
                  <a:extLst>
                    <a:ext uri="{FF2B5EF4-FFF2-40B4-BE49-F238E27FC236}">
                      <a16:creationId xmlns:a16="http://schemas.microsoft.com/office/drawing/2014/main" id="{E43BD130-642E-6FDD-AE58-83896F8FA789}"/>
                    </a:ext>
                  </a:extLst>
                </p:cNvPr>
                <p:cNvSpPr>
                  <a:spLocks/>
                </p:cNvSpPr>
                <p:nvPr/>
              </p:nvSpPr>
              <p:spPr bwMode="auto">
                <a:xfrm>
                  <a:off x="7499334" y="4443387"/>
                  <a:ext cx="186387" cy="271541"/>
                </a:xfrm>
                <a:custGeom>
                  <a:avLst/>
                  <a:gdLst/>
                  <a:ahLst/>
                  <a:cxnLst>
                    <a:cxn ang="0">
                      <a:pos x="0" y="20"/>
                    </a:cxn>
                    <a:cxn ang="0">
                      <a:pos x="2" y="22"/>
                    </a:cxn>
                    <a:cxn ang="0">
                      <a:pos x="3" y="29"/>
                    </a:cxn>
                    <a:cxn ang="0">
                      <a:pos x="8" y="28"/>
                    </a:cxn>
                    <a:cxn ang="0">
                      <a:pos x="9" y="32"/>
                    </a:cxn>
                    <a:cxn ang="0">
                      <a:pos x="8" y="42"/>
                    </a:cxn>
                    <a:cxn ang="0">
                      <a:pos x="6" y="50"/>
                    </a:cxn>
                    <a:cxn ang="0">
                      <a:pos x="12" y="45"/>
                    </a:cxn>
                    <a:cxn ang="0">
                      <a:pos x="18" y="45"/>
                    </a:cxn>
                    <a:cxn ang="0">
                      <a:pos x="20" y="45"/>
                    </a:cxn>
                    <a:cxn ang="0">
                      <a:pos x="27" y="40"/>
                    </a:cxn>
                    <a:cxn ang="0">
                      <a:pos x="32" y="43"/>
                    </a:cxn>
                    <a:cxn ang="0">
                      <a:pos x="36" y="56"/>
                    </a:cxn>
                    <a:cxn ang="0">
                      <a:pos x="41" y="65"/>
                    </a:cxn>
                    <a:cxn ang="0">
                      <a:pos x="42" y="76"/>
                    </a:cxn>
                    <a:cxn ang="0">
                      <a:pos x="39" y="81"/>
                    </a:cxn>
                    <a:cxn ang="0">
                      <a:pos x="44" y="84"/>
                    </a:cxn>
                    <a:cxn ang="0">
                      <a:pos x="47" y="83"/>
                    </a:cxn>
                    <a:cxn ang="0">
                      <a:pos x="50" y="79"/>
                    </a:cxn>
                    <a:cxn ang="0">
                      <a:pos x="53" y="81"/>
                    </a:cxn>
                    <a:cxn ang="0">
                      <a:pos x="56" y="79"/>
                    </a:cxn>
                    <a:cxn ang="0">
                      <a:pos x="57" y="78"/>
                    </a:cxn>
                    <a:cxn ang="0">
                      <a:pos x="57" y="70"/>
                    </a:cxn>
                    <a:cxn ang="0">
                      <a:pos x="56" y="65"/>
                    </a:cxn>
                    <a:cxn ang="0">
                      <a:pos x="56" y="64"/>
                    </a:cxn>
                    <a:cxn ang="0">
                      <a:pos x="51" y="61"/>
                    </a:cxn>
                    <a:cxn ang="0">
                      <a:pos x="48" y="51"/>
                    </a:cxn>
                    <a:cxn ang="0">
                      <a:pos x="42" y="45"/>
                    </a:cxn>
                    <a:cxn ang="0">
                      <a:pos x="39" y="40"/>
                    </a:cxn>
                    <a:cxn ang="0">
                      <a:pos x="39" y="37"/>
                    </a:cxn>
                    <a:cxn ang="0">
                      <a:pos x="32" y="34"/>
                    </a:cxn>
                    <a:cxn ang="0">
                      <a:pos x="30" y="29"/>
                    </a:cxn>
                    <a:cxn ang="0">
                      <a:pos x="36" y="28"/>
                    </a:cxn>
                    <a:cxn ang="0">
                      <a:pos x="38" y="23"/>
                    </a:cxn>
                    <a:cxn ang="0">
                      <a:pos x="35" y="22"/>
                    </a:cxn>
                    <a:cxn ang="0">
                      <a:pos x="33" y="20"/>
                    </a:cxn>
                    <a:cxn ang="0">
                      <a:pos x="33" y="15"/>
                    </a:cxn>
                    <a:cxn ang="0">
                      <a:pos x="29" y="15"/>
                    </a:cxn>
                    <a:cxn ang="0">
                      <a:pos x="24" y="15"/>
                    </a:cxn>
                    <a:cxn ang="0">
                      <a:pos x="21" y="12"/>
                    </a:cxn>
                    <a:cxn ang="0">
                      <a:pos x="21" y="11"/>
                    </a:cxn>
                    <a:cxn ang="0">
                      <a:pos x="21" y="7"/>
                    </a:cxn>
                    <a:cxn ang="0">
                      <a:pos x="20" y="7"/>
                    </a:cxn>
                    <a:cxn ang="0">
                      <a:pos x="15" y="0"/>
                    </a:cxn>
                    <a:cxn ang="0">
                      <a:pos x="12" y="4"/>
                    </a:cxn>
                    <a:cxn ang="0">
                      <a:pos x="12" y="11"/>
                    </a:cxn>
                    <a:cxn ang="0">
                      <a:pos x="12" y="12"/>
                    </a:cxn>
                    <a:cxn ang="0">
                      <a:pos x="8" y="9"/>
                    </a:cxn>
                    <a:cxn ang="0">
                      <a:pos x="3" y="14"/>
                    </a:cxn>
                    <a:cxn ang="0">
                      <a:pos x="0" y="20"/>
                    </a:cxn>
                  </a:cxnLst>
                  <a:rect l="0" t="0" r="r" b="b"/>
                  <a:pathLst>
                    <a:path w="60" h="87">
                      <a:moveTo>
                        <a:pt x="0" y="20"/>
                      </a:moveTo>
                      <a:cubicBezTo>
                        <a:pt x="0" y="23"/>
                        <a:pt x="0" y="20"/>
                        <a:pt x="2" y="22"/>
                      </a:cubicBezTo>
                      <a:cubicBezTo>
                        <a:pt x="5" y="25"/>
                        <a:pt x="0" y="29"/>
                        <a:pt x="3" y="29"/>
                      </a:cubicBezTo>
                      <a:cubicBezTo>
                        <a:pt x="6" y="29"/>
                        <a:pt x="5" y="28"/>
                        <a:pt x="8" y="28"/>
                      </a:cubicBezTo>
                      <a:cubicBezTo>
                        <a:pt x="11" y="29"/>
                        <a:pt x="8" y="31"/>
                        <a:pt x="9" y="32"/>
                      </a:cubicBezTo>
                      <a:cubicBezTo>
                        <a:pt x="11" y="36"/>
                        <a:pt x="6" y="40"/>
                        <a:pt x="8" y="42"/>
                      </a:cubicBezTo>
                      <a:cubicBezTo>
                        <a:pt x="9" y="43"/>
                        <a:pt x="5" y="48"/>
                        <a:pt x="6" y="50"/>
                      </a:cubicBezTo>
                      <a:cubicBezTo>
                        <a:pt x="8" y="50"/>
                        <a:pt x="8" y="50"/>
                        <a:pt x="12" y="45"/>
                      </a:cubicBezTo>
                      <a:cubicBezTo>
                        <a:pt x="17" y="40"/>
                        <a:pt x="15" y="45"/>
                        <a:pt x="18" y="45"/>
                      </a:cubicBezTo>
                      <a:cubicBezTo>
                        <a:pt x="20" y="45"/>
                        <a:pt x="18" y="46"/>
                        <a:pt x="20" y="45"/>
                      </a:cubicBezTo>
                      <a:cubicBezTo>
                        <a:pt x="24" y="43"/>
                        <a:pt x="23" y="39"/>
                        <a:pt x="27" y="40"/>
                      </a:cubicBezTo>
                      <a:cubicBezTo>
                        <a:pt x="30" y="42"/>
                        <a:pt x="30" y="40"/>
                        <a:pt x="32" y="43"/>
                      </a:cubicBezTo>
                      <a:cubicBezTo>
                        <a:pt x="33" y="50"/>
                        <a:pt x="38" y="48"/>
                        <a:pt x="36" y="56"/>
                      </a:cubicBezTo>
                      <a:cubicBezTo>
                        <a:pt x="35" y="64"/>
                        <a:pt x="41" y="64"/>
                        <a:pt x="41" y="65"/>
                      </a:cubicBezTo>
                      <a:cubicBezTo>
                        <a:pt x="41" y="67"/>
                        <a:pt x="44" y="67"/>
                        <a:pt x="42" y="76"/>
                      </a:cubicBezTo>
                      <a:cubicBezTo>
                        <a:pt x="42" y="78"/>
                        <a:pt x="44" y="79"/>
                        <a:pt x="39" y="81"/>
                      </a:cubicBezTo>
                      <a:cubicBezTo>
                        <a:pt x="41" y="86"/>
                        <a:pt x="42" y="81"/>
                        <a:pt x="44" y="84"/>
                      </a:cubicBezTo>
                      <a:cubicBezTo>
                        <a:pt x="45" y="87"/>
                        <a:pt x="48" y="86"/>
                        <a:pt x="47" y="83"/>
                      </a:cubicBezTo>
                      <a:cubicBezTo>
                        <a:pt x="44" y="79"/>
                        <a:pt x="48" y="81"/>
                        <a:pt x="50" y="79"/>
                      </a:cubicBezTo>
                      <a:cubicBezTo>
                        <a:pt x="51" y="78"/>
                        <a:pt x="51" y="83"/>
                        <a:pt x="53" y="81"/>
                      </a:cubicBezTo>
                      <a:cubicBezTo>
                        <a:pt x="54" y="81"/>
                        <a:pt x="56" y="78"/>
                        <a:pt x="56" y="79"/>
                      </a:cubicBezTo>
                      <a:cubicBezTo>
                        <a:pt x="57" y="79"/>
                        <a:pt x="57" y="78"/>
                        <a:pt x="57" y="78"/>
                      </a:cubicBezTo>
                      <a:cubicBezTo>
                        <a:pt x="57" y="75"/>
                        <a:pt x="60" y="73"/>
                        <a:pt x="57" y="70"/>
                      </a:cubicBezTo>
                      <a:cubicBezTo>
                        <a:pt x="54" y="67"/>
                        <a:pt x="54" y="67"/>
                        <a:pt x="56" y="65"/>
                      </a:cubicBezTo>
                      <a:cubicBezTo>
                        <a:pt x="57" y="65"/>
                        <a:pt x="57" y="64"/>
                        <a:pt x="56" y="64"/>
                      </a:cubicBezTo>
                      <a:cubicBezTo>
                        <a:pt x="56" y="65"/>
                        <a:pt x="53" y="59"/>
                        <a:pt x="51" y="61"/>
                      </a:cubicBezTo>
                      <a:cubicBezTo>
                        <a:pt x="50" y="61"/>
                        <a:pt x="51" y="53"/>
                        <a:pt x="48" y="51"/>
                      </a:cubicBezTo>
                      <a:cubicBezTo>
                        <a:pt x="45" y="51"/>
                        <a:pt x="42" y="48"/>
                        <a:pt x="42" y="45"/>
                      </a:cubicBezTo>
                      <a:cubicBezTo>
                        <a:pt x="41" y="40"/>
                        <a:pt x="41" y="43"/>
                        <a:pt x="39" y="40"/>
                      </a:cubicBezTo>
                      <a:cubicBezTo>
                        <a:pt x="38" y="39"/>
                        <a:pt x="39" y="39"/>
                        <a:pt x="39" y="37"/>
                      </a:cubicBezTo>
                      <a:cubicBezTo>
                        <a:pt x="38" y="37"/>
                        <a:pt x="36" y="37"/>
                        <a:pt x="32" y="34"/>
                      </a:cubicBezTo>
                      <a:cubicBezTo>
                        <a:pt x="27" y="29"/>
                        <a:pt x="32" y="31"/>
                        <a:pt x="30" y="29"/>
                      </a:cubicBezTo>
                      <a:cubicBezTo>
                        <a:pt x="29" y="25"/>
                        <a:pt x="35" y="29"/>
                        <a:pt x="36" y="28"/>
                      </a:cubicBezTo>
                      <a:cubicBezTo>
                        <a:pt x="36" y="25"/>
                        <a:pt x="39" y="25"/>
                        <a:pt x="38" y="23"/>
                      </a:cubicBezTo>
                      <a:cubicBezTo>
                        <a:pt x="36" y="22"/>
                        <a:pt x="36" y="23"/>
                        <a:pt x="35" y="22"/>
                      </a:cubicBezTo>
                      <a:cubicBezTo>
                        <a:pt x="35" y="20"/>
                        <a:pt x="32" y="22"/>
                        <a:pt x="33" y="20"/>
                      </a:cubicBezTo>
                      <a:cubicBezTo>
                        <a:pt x="36" y="18"/>
                        <a:pt x="36" y="17"/>
                        <a:pt x="33" y="15"/>
                      </a:cubicBezTo>
                      <a:cubicBezTo>
                        <a:pt x="30" y="14"/>
                        <a:pt x="30" y="14"/>
                        <a:pt x="29" y="15"/>
                      </a:cubicBezTo>
                      <a:cubicBezTo>
                        <a:pt x="27" y="20"/>
                        <a:pt x="26" y="15"/>
                        <a:pt x="24" y="15"/>
                      </a:cubicBezTo>
                      <a:cubicBezTo>
                        <a:pt x="23" y="17"/>
                        <a:pt x="23" y="14"/>
                        <a:pt x="21" y="12"/>
                      </a:cubicBezTo>
                      <a:cubicBezTo>
                        <a:pt x="21" y="11"/>
                        <a:pt x="23" y="11"/>
                        <a:pt x="21" y="11"/>
                      </a:cubicBezTo>
                      <a:cubicBezTo>
                        <a:pt x="21" y="9"/>
                        <a:pt x="23" y="7"/>
                        <a:pt x="21" y="7"/>
                      </a:cubicBezTo>
                      <a:cubicBezTo>
                        <a:pt x="21" y="7"/>
                        <a:pt x="21" y="4"/>
                        <a:pt x="20" y="7"/>
                      </a:cubicBezTo>
                      <a:cubicBezTo>
                        <a:pt x="20" y="9"/>
                        <a:pt x="21" y="6"/>
                        <a:pt x="15" y="0"/>
                      </a:cubicBezTo>
                      <a:cubicBezTo>
                        <a:pt x="14" y="0"/>
                        <a:pt x="9" y="0"/>
                        <a:pt x="12" y="4"/>
                      </a:cubicBezTo>
                      <a:cubicBezTo>
                        <a:pt x="14" y="11"/>
                        <a:pt x="12" y="9"/>
                        <a:pt x="12" y="11"/>
                      </a:cubicBezTo>
                      <a:cubicBezTo>
                        <a:pt x="14" y="12"/>
                        <a:pt x="12" y="14"/>
                        <a:pt x="12" y="12"/>
                      </a:cubicBezTo>
                      <a:cubicBezTo>
                        <a:pt x="11" y="11"/>
                        <a:pt x="9" y="15"/>
                        <a:pt x="8" y="9"/>
                      </a:cubicBezTo>
                      <a:cubicBezTo>
                        <a:pt x="6" y="11"/>
                        <a:pt x="3" y="9"/>
                        <a:pt x="3" y="14"/>
                      </a:cubicBezTo>
                      <a:cubicBezTo>
                        <a:pt x="2" y="18"/>
                        <a:pt x="0" y="14"/>
                        <a:pt x="0" y="2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23" name="Freeform 76">
                  <a:extLst>
                    <a:ext uri="{FF2B5EF4-FFF2-40B4-BE49-F238E27FC236}">
                      <a16:creationId xmlns:a16="http://schemas.microsoft.com/office/drawing/2014/main" id="{E784515C-74E0-488D-89AB-490B3B05EE93}"/>
                    </a:ext>
                  </a:extLst>
                </p:cNvPr>
                <p:cNvSpPr>
                  <a:spLocks/>
                </p:cNvSpPr>
                <p:nvPr/>
              </p:nvSpPr>
              <p:spPr bwMode="auto">
                <a:xfrm>
                  <a:off x="7545931" y="4686006"/>
                  <a:ext cx="136577" cy="131754"/>
                </a:xfrm>
                <a:custGeom>
                  <a:avLst/>
                  <a:gdLst/>
                  <a:ahLst/>
                  <a:cxnLst>
                    <a:cxn ang="0">
                      <a:pos x="42" y="0"/>
                    </a:cxn>
                    <a:cxn ang="0">
                      <a:pos x="41" y="6"/>
                    </a:cxn>
                    <a:cxn ang="0">
                      <a:pos x="42" y="11"/>
                    </a:cxn>
                    <a:cxn ang="0">
                      <a:pos x="42" y="18"/>
                    </a:cxn>
                    <a:cxn ang="0">
                      <a:pos x="41" y="23"/>
                    </a:cxn>
                    <a:cxn ang="0">
                      <a:pos x="36" y="26"/>
                    </a:cxn>
                    <a:cxn ang="0">
                      <a:pos x="33" y="29"/>
                    </a:cxn>
                    <a:cxn ang="0">
                      <a:pos x="30" y="31"/>
                    </a:cxn>
                    <a:cxn ang="0">
                      <a:pos x="30" y="35"/>
                    </a:cxn>
                    <a:cxn ang="0">
                      <a:pos x="29" y="37"/>
                    </a:cxn>
                    <a:cxn ang="0">
                      <a:pos x="24" y="37"/>
                    </a:cxn>
                    <a:cxn ang="0">
                      <a:pos x="23" y="39"/>
                    </a:cxn>
                    <a:cxn ang="0">
                      <a:pos x="18" y="42"/>
                    </a:cxn>
                    <a:cxn ang="0">
                      <a:pos x="14" y="40"/>
                    </a:cxn>
                    <a:cxn ang="0">
                      <a:pos x="12" y="40"/>
                    </a:cxn>
                    <a:cxn ang="0">
                      <a:pos x="12" y="35"/>
                    </a:cxn>
                    <a:cxn ang="0">
                      <a:pos x="11" y="37"/>
                    </a:cxn>
                    <a:cxn ang="0">
                      <a:pos x="8" y="35"/>
                    </a:cxn>
                    <a:cxn ang="0">
                      <a:pos x="6" y="29"/>
                    </a:cxn>
                    <a:cxn ang="0">
                      <a:pos x="5" y="21"/>
                    </a:cxn>
                    <a:cxn ang="0">
                      <a:pos x="2" y="14"/>
                    </a:cxn>
                    <a:cxn ang="0">
                      <a:pos x="3" y="11"/>
                    </a:cxn>
                    <a:cxn ang="0">
                      <a:pos x="6" y="6"/>
                    </a:cxn>
                    <a:cxn ang="0">
                      <a:pos x="20" y="3"/>
                    </a:cxn>
                    <a:cxn ang="0">
                      <a:pos x="24" y="3"/>
                    </a:cxn>
                    <a:cxn ang="0">
                      <a:pos x="29" y="6"/>
                    </a:cxn>
                    <a:cxn ang="0">
                      <a:pos x="32" y="4"/>
                    </a:cxn>
                    <a:cxn ang="0">
                      <a:pos x="35" y="1"/>
                    </a:cxn>
                    <a:cxn ang="0">
                      <a:pos x="38" y="3"/>
                    </a:cxn>
                    <a:cxn ang="0">
                      <a:pos x="41" y="1"/>
                    </a:cxn>
                    <a:cxn ang="0">
                      <a:pos x="42" y="0"/>
                    </a:cxn>
                  </a:cxnLst>
                  <a:rect l="0" t="0" r="r" b="b"/>
                  <a:pathLst>
                    <a:path w="44" h="42">
                      <a:moveTo>
                        <a:pt x="42" y="0"/>
                      </a:moveTo>
                      <a:cubicBezTo>
                        <a:pt x="42" y="1"/>
                        <a:pt x="41" y="6"/>
                        <a:pt x="41" y="6"/>
                      </a:cubicBezTo>
                      <a:cubicBezTo>
                        <a:pt x="42" y="7"/>
                        <a:pt x="42" y="7"/>
                        <a:pt x="42" y="11"/>
                      </a:cubicBezTo>
                      <a:cubicBezTo>
                        <a:pt x="44" y="14"/>
                        <a:pt x="42" y="15"/>
                        <a:pt x="42" y="18"/>
                      </a:cubicBezTo>
                      <a:cubicBezTo>
                        <a:pt x="44" y="21"/>
                        <a:pt x="44" y="25"/>
                        <a:pt x="41" y="23"/>
                      </a:cubicBezTo>
                      <a:cubicBezTo>
                        <a:pt x="39" y="23"/>
                        <a:pt x="39" y="26"/>
                        <a:pt x="36" y="26"/>
                      </a:cubicBezTo>
                      <a:cubicBezTo>
                        <a:pt x="32" y="26"/>
                        <a:pt x="36" y="31"/>
                        <a:pt x="33" y="29"/>
                      </a:cubicBezTo>
                      <a:cubicBezTo>
                        <a:pt x="30" y="28"/>
                        <a:pt x="29" y="29"/>
                        <a:pt x="30" y="31"/>
                      </a:cubicBezTo>
                      <a:cubicBezTo>
                        <a:pt x="30" y="32"/>
                        <a:pt x="29" y="34"/>
                        <a:pt x="30" y="35"/>
                      </a:cubicBezTo>
                      <a:cubicBezTo>
                        <a:pt x="35" y="39"/>
                        <a:pt x="30" y="39"/>
                        <a:pt x="29" y="37"/>
                      </a:cubicBezTo>
                      <a:cubicBezTo>
                        <a:pt x="29" y="34"/>
                        <a:pt x="26" y="39"/>
                        <a:pt x="24" y="37"/>
                      </a:cubicBezTo>
                      <a:cubicBezTo>
                        <a:pt x="24" y="35"/>
                        <a:pt x="23" y="39"/>
                        <a:pt x="23" y="39"/>
                      </a:cubicBezTo>
                      <a:cubicBezTo>
                        <a:pt x="24" y="42"/>
                        <a:pt x="20" y="40"/>
                        <a:pt x="18" y="42"/>
                      </a:cubicBezTo>
                      <a:cubicBezTo>
                        <a:pt x="17" y="40"/>
                        <a:pt x="15" y="42"/>
                        <a:pt x="14" y="40"/>
                      </a:cubicBezTo>
                      <a:cubicBezTo>
                        <a:pt x="14" y="39"/>
                        <a:pt x="14" y="42"/>
                        <a:pt x="12" y="40"/>
                      </a:cubicBezTo>
                      <a:cubicBezTo>
                        <a:pt x="9" y="39"/>
                        <a:pt x="14" y="39"/>
                        <a:pt x="12" y="35"/>
                      </a:cubicBezTo>
                      <a:cubicBezTo>
                        <a:pt x="9" y="32"/>
                        <a:pt x="11" y="37"/>
                        <a:pt x="11" y="37"/>
                      </a:cubicBezTo>
                      <a:cubicBezTo>
                        <a:pt x="9" y="37"/>
                        <a:pt x="8" y="40"/>
                        <a:pt x="8" y="35"/>
                      </a:cubicBezTo>
                      <a:cubicBezTo>
                        <a:pt x="8" y="32"/>
                        <a:pt x="9" y="34"/>
                        <a:pt x="6" y="29"/>
                      </a:cubicBezTo>
                      <a:cubicBezTo>
                        <a:pt x="3" y="25"/>
                        <a:pt x="6" y="23"/>
                        <a:pt x="5" y="21"/>
                      </a:cubicBezTo>
                      <a:cubicBezTo>
                        <a:pt x="2" y="20"/>
                        <a:pt x="5" y="18"/>
                        <a:pt x="2" y="14"/>
                      </a:cubicBezTo>
                      <a:cubicBezTo>
                        <a:pt x="0" y="9"/>
                        <a:pt x="3" y="12"/>
                        <a:pt x="3" y="11"/>
                      </a:cubicBezTo>
                      <a:cubicBezTo>
                        <a:pt x="3" y="9"/>
                        <a:pt x="5" y="11"/>
                        <a:pt x="6" y="6"/>
                      </a:cubicBezTo>
                      <a:cubicBezTo>
                        <a:pt x="8" y="1"/>
                        <a:pt x="15" y="3"/>
                        <a:pt x="20" y="3"/>
                      </a:cubicBezTo>
                      <a:cubicBezTo>
                        <a:pt x="24" y="1"/>
                        <a:pt x="23" y="4"/>
                        <a:pt x="24" y="3"/>
                      </a:cubicBezTo>
                      <a:cubicBezTo>
                        <a:pt x="26" y="7"/>
                        <a:pt x="27" y="3"/>
                        <a:pt x="29" y="6"/>
                      </a:cubicBezTo>
                      <a:cubicBezTo>
                        <a:pt x="30" y="9"/>
                        <a:pt x="33" y="7"/>
                        <a:pt x="32" y="4"/>
                      </a:cubicBezTo>
                      <a:cubicBezTo>
                        <a:pt x="29" y="1"/>
                        <a:pt x="33" y="3"/>
                        <a:pt x="35" y="1"/>
                      </a:cubicBezTo>
                      <a:cubicBezTo>
                        <a:pt x="36" y="0"/>
                        <a:pt x="36" y="4"/>
                        <a:pt x="38" y="3"/>
                      </a:cubicBezTo>
                      <a:cubicBezTo>
                        <a:pt x="39" y="3"/>
                        <a:pt x="41" y="0"/>
                        <a:pt x="41" y="1"/>
                      </a:cubicBezTo>
                      <a:cubicBezTo>
                        <a:pt x="42" y="1"/>
                        <a:pt x="42" y="0"/>
                        <a:pt x="42"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24" name="Freeform 210">
                  <a:extLst>
                    <a:ext uri="{FF2B5EF4-FFF2-40B4-BE49-F238E27FC236}">
                      <a16:creationId xmlns:a16="http://schemas.microsoft.com/office/drawing/2014/main" id="{50D5EE74-0ADC-3486-8DF1-7539DB2B75DC}"/>
                    </a:ext>
                  </a:extLst>
                </p:cNvPr>
                <p:cNvSpPr>
                  <a:spLocks noEditPoints="1"/>
                </p:cNvSpPr>
                <p:nvPr/>
              </p:nvSpPr>
              <p:spPr bwMode="auto">
                <a:xfrm>
                  <a:off x="7915492" y="4559073"/>
                  <a:ext cx="241017" cy="457924"/>
                </a:xfrm>
                <a:custGeom>
                  <a:avLst/>
                  <a:gdLst/>
                  <a:ahLst/>
                  <a:cxnLst>
                    <a:cxn ang="0">
                      <a:pos x="38" y="38"/>
                    </a:cxn>
                    <a:cxn ang="0">
                      <a:pos x="56" y="52"/>
                    </a:cxn>
                    <a:cxn ang="0">
                      <a:pos x="59" y="78"/>
                    </a:cxn>
                    <a:cxn ang="0">
                      <a:pos x="62" y="84"/>
                    </a:cxn>
                    <a:cxn ang="0">
                      <a:pos x="64" y="81"/>
                    </a:cxn>
                    <a:cxn ang="0">
                      <a:pos x="58" y="72"/>
                    </a:cxn>
                    <a:cxn ang="0">
                      <a:pos x="48" y="95"/>
                    </a:cxn>
                    <a:cxn ang="0">
                      <a:pos x="47" y="78"/>
                    </a:cxn>
                    <a:cxn ang="0">
                      <a:pos x="42" y="91"/>
                    </a:cxn>
                    <a:cxn ang="0">
                      <a:pos x="45" y="80"/>
                    </a:cxn>
                    <a:cxn ang="0">
                      <a:pos x="53" y="66"/>
                    </a:cxn>
                    <a:cxn ang="0">
                      <a:pos x="50" y="66"/>
                    </a:cxn>
                    <a:cxn ang="0">
                      <a:pos x="68" y="80"/>
                    </a:cxn>
                    <a:cxn ang="0">
                      <a:pos x="53" y="77"/>
                    </a:cxn>
                    <a:cxn ang="0">
                      <a:pos x="55" y="81"/>
                    </a:cxn>
                    <a:cxn ang="0">
                      <a:pos x="50" y="87"/>
                    </a:cxn>
                    <a:cxn ang="0">
                      <a:pos x="59" y="89"/>
                    </a:cxn>
                    <a:cxn ang="0">
                      <a:pos x="55" y="87"/>
                    </a:cxn>
                    <a:cxn ang="0">
                      <a:pos x="41" y="114"/>
                    </a:cxn>
                    <a:cxn ang="0">
                      <a:pos x="47" y="111"/>
                    </a:cxn>
                    <a:cxn ang="0">
                      <a:pos x="53" y="109"/>
                    </a:cxn>
                    <a:cxn ang="0">
                      <a:pos x="56" y="123"/>
                    </a:cxn>
                    <a:cxn ang="0">
                      <a:pos x="67" y="130"/>
                    </a:cxn>
                    <a:cxn ang="0">
                      <a:pos x="68" y="114"/>
                    </a:cxn>
                    <a:cxn ang="0">
                      <a:pos x="71" y="119"/>
                    </a:cxn>
                    <a:cxn ang="0">
                      <a:pos x="74" y="109"/>
                    </a:cxn>
                    <a:cxn ang="0">
                      <a:pos x="73" y="97"/>
                    </a:cxn>
                    <a:cxn ang="0">
                      <a:pos x="67" y="94"/>
                    </a:cxn>
                    <a:cxn ang="0">
                      <a:pos x="58" y="103"/>
                    </a:cxn>
                    <a:cxn ang="0">
                      <a:pos x="50" y="100"/>
                    </a:cxn>
                    <a:cxn ang="0">
                      <a:pos x="42" y="106"/>
                    </a:cxn>
                    <a:cxn ang="0">
                      <a:pos x="41" y="122"/>
                    </a:cxn>
                    <a:cxn ang="0">
                      <a:pos x="33" y="126"/>
                    </a:cxn>
                    <a:cxn ang="0">
                      <a:pos x="52" y="97"/>
                    </a:cxn>
                    <a:cxn ang="0">
                      <a:pos x="61" y="97"/>
                    </a:cxn>
                    <a:cxn ang="0">
                      <a:pos x="39" y="61"/>
                    </a:cxn>
                    <a:cxn ang="0">
                      <a:pos x="38" y="53"/>
                    </a:cxn>
                    <a:cxn ang="0">
                      <a:pos x="42" y="63"/>
                    </a:cxn>
                    <a:cxn ang="0">
                      <a:pos x="50" y="61"/>
                    </a:cxn>
                    <a:cxn ang="0">
                      <a:pos x="52" y="61"/>
                    </a:cxn>
                    <a:cxn ang="0">
                      <a:pos x="23" y="81"/>
                    </a:cxn>
                    <a:cxn ang="0">
                      <a:pos x="67" y="73"/>
                    </a:cxn>
                    <a:cxn ang="0">
                      <a:pos x="59" y="67"/>
                    </a:cxn>
                    <a:cxn ang="0">
                      <a:pos x="68" y="77"/>
                    </a:cxn>
                    <a:cxn ang="0">
                      <a:pos x="70" y="87"/>
                    </a:cxn>
                    <a:cxn ang="0">
                      <a:pos x="47" y="77"/>
                    </a:cxn>
                    <a:cxn ang="0">
                      <a:pos x="39" y="70"/>
                    </a:cxn>
                    <a:cxn ang="0">
                      <a:pos x="35" y="63"/>
                    </a:cxn>
                    <a:cxn ang="0">
                      <a:pos x="27" y="56"/>
                    </a:cxn>
                    <a:cxn ang="0">
                      <a:pos x="11" y="94"/>
                    </a:cxn>
                    <a:cxn ang="0">
                      <a:pos x="20" y="73"/>
                    </a:cxn>
                    <a:cxn ang="0">
                      <a:pos x="7" y="94"/>
                    </a:cxn>
                    <a:cxn ang="0">
                      <a:pos x="53" y="56"/>
                    </a:cxn>
                    <a:cxn ang="0">
                      <a:pos x="47" y="50"/>
                    </a:cxn>
                    <a:cxn ang="0">
                      <a:pos x="36" y="41"/>
                    </a:cxn>
                    <a:cxn ang="0">
                      <a:pos x="42" y="19"/>
                    </a:cxn>
                    <a:cxn ang="0">
                      <a:pos x="26" y="8"/>
                    </a:cxn>
                    <a:cxn ang="0">
                      <a:pos x="21" y="28"/>
                    </a:cxn>
                    <a:cxn ang="0">
                      <a:pos x="29" y="41"/>
                    </a:cxn>
                    <a:cxn ang="0">
                      <a:pos x="35" y="49"/>
                    </a:cxn>
                    <a:cxn ang="0">
                      <a:pos x="45" y="52"/>
                    </a:cxn>
                    <a:cxn ang="0">
                      <a:pos x="56" y="59"/>
                    </a:cxn>
                    <a:cxn ang="0">
                      <a:pos x="77" y="142"/>
                    </a:cxn>
                  </a:cxnLst>
                  <a:rect l="0" t="0" r="r" b="b"/>
                  <a:pathLst>
                    <a:path w="77" h="147">
                      <a:moveTo>
                        <a:pt x="38" y="38"/>
                      </a:moveTo>
                      <a:cubicBezTo>
                        <a:pt x="38" y="36"/>
                        <a:pt x="38" y="38"/>
                        <a:pt x="39" y="39"/>
                      </a:cubicBezTo>
                      <a:cubicBezTo>
                        <a:pt x="39" y="41"/>
                        <a:pt x="38" y="42"/>
                        <a:pt x="38" y="41"/>
                      </a:cubicBezTo>
                      <a:cubicBezTo>
                        <a:pt x="38" y="38"/>
                        <a:pt x="36" y="38"/>
                        <a:pt x="38" y="38"/>
                      </a:cubicBezTo>
                      <a:close/>
                      <a:moveTo>
                        <a:pt x="58" y="50"/>
                      </a:moveTo>
                      <a:cubicBezTo>
                        <a:pt x="58" y="49"/>
                        <a:pt x="58" y="49"/>
                        <a:pt x="58" y="49"/>
                      </a:cubicBezTo>
                      <a:cubicBezTo>
                        <a:pt x="56" y="47"/>
                        <a:pt x="55" y="45"/>
                        <a:pt x="56" y="49"/>
                      </a:cubicBezTo>
                      <a:cubicBezTo>
                        <a:pt x="56" y="52"/>
                        <a:pt x="55" y="50"/>
                        <a:pt x="56" y="52"/>
                      </a:cubicBezTo>
                      <a:cubicBezTo>
                        <a:pt x="56" y="53"/>
                        <a:pt x="58" y="52"/>
                        <a:pt x="58" y="50"/>
                      </a:cubicBezTo>
                      <a:close/>
                      <a:moveTo>
                        <a:pt x="58" y="75"/>
                      </a:moveTo>
                      <a:cubicBezTo>
                        <a:pt x="58" y="77"/>
                        <a:pt x="59" y="77"/>
                        <a:pt x="58" y="78"/>
                      </a:cubicBezTo>
                      <a:cubicBezTo>
                        <a:pt x="56" y="78"/>
                        <a:pt x="59" y="80"/>
                        <a:pt x="59" y="78"/>
                      </a:cubicBezTo>
                      <a:cubicBezTo>
                        <a:pt x="59" y="77"/>
                        <a:pt x="62" y="80"/>
                        <a:pt x="61" y="81"/>
                      </a:cubicBezTo>
                      <a:cubicBezTo>
                        <a:pt x="59" y="83"/>
                        <a:pt x="61" y="83"/>
                        <a:pt x="61" y="84"/>
                      </a:cubicBezTo>
                      <a:cubicBezTo>
                        <a:pt x="61" y="86"/>
                        <a:pt x="61" y="86"/>
                        <a:pt x="62" y="86"/>
                      </a:cubicBezTo>
                      <a:cubicBezTo>
                        <a:pt x="64" y="87"/>
                        <a:pt x="62" y="84"/>
                        <a:pt x="62" y="84"/>
                      </a:cubicBezTo>
                      <a:cubicBezTo>
                        <a:pt x="64" y="84"/>
                        <a:pt x="64" y="86"/>
                        <a:pt x="64" y="87"/>
                      </a:cubicBezTo>
                      <a:cubicBezTo>
                        <a:pt x="65" y="89"/>
                        <a:pt x="65" y="87"/>
                        <a:pt x="64" y="86"/>
                      </a:cubicBezTo>
                      <a:cubicBezTo>
                        <a:pt x="64" y="84"/>
                        <a:pt x="67" y="84"/>
                        <a:pt x="65" y="83"/>
                      </a:cubicBezTo>
                      <a:cubicBezTo>
                        <a:pt x="64" y="83"/>
                        <a:pt x="65" y="81"/>
                        <a:pt x="64" y="81"/>
                      </a:cubicBezTo>
                      <a:cubicBezTo>
                        <a:pt x="62" y="80"/>
                        <a:pt x="64" y="75"/>
                        <a:pt x="62" y="75"/>
                      </a:cubicBezTo>
                      <a:cubicBezTo>
                        <a:pt x="62" y="75"/>
                        <a:pt x="64" y="73"/>
                        <a:pt x="62" y="73"/>
                      </a:cubicBezTo>
                      <a:cubicBezTo>
                        <a:pt x="61" y="73"/>
                        <a:pt x="61" y="75"/>
                        <a:pt x="59" y="73"/>
                      </a:cubicBezTo>
                      <a:cubicBezTo>
                        <a:pt x="58" y="72"/>
                        <a:pt x="58" y="72"/>
                        <a:pt x="58" y="72"/>
                      </a:cubicBezTo>
                      <a:cubicBezTo>
                        <a:pt x="56" y="73"/>
                        <a:pt x="58" y="75"/>
                        <a:pt x="58" y="75"/>
                      </a:cubicBezTo>
                      <a:close/>
                      <a:moveTo>
                        <a:pt x="42" y="91"/>
                      </a:moveTo>
                      <a:cubicBezTo>
                        <a:pt x="44" y="94"/>
                        <a:pt x="45" y="92"/>
                        <a:pt x="45" y="95"/>
                      </a:cubicBezTo>
                      <a:cubicBezTo>
                        <a:pt x="47" y="98"/>
                        <a:pt x="48" y="97"/>
                        <a:pt x="48" y="95"/>
                      </a:cubicBezTo>
                      <a:cubicBezTo>
                        <a:pt x="50" y="94"/>
                        <a:pt x="47" y="91"/>
                        <a:pt x="48" y="87"/>
                      </a:cubicBezTo>
                      <a:cubicBezTo>
                        <a:pt x="50" y="86"/>
                        <a:pt x="48" y="86"/>
                        <a:pt x="50" y="83"/>
                      </a:cubicBezTo>
                      <a:cubicBezTo>
                        <a:pt x="52" y="81"/>
                        <a:pt x="52" y="78"/>
                        <a:pt x="50" y="78"/>
                      </a:cubicBezTo>
                      <a:cubicBezTo>
                        <a:pt x="48" y="78"/>
                        <a:pt x="48" y="77"/>
                        <a:pt x="47" y="78"/>
                      </a:cubicBezTo>
                      <a:cubicBezTo>
                        <a:pt x="45" y="80"/>
                        <a:pt x="47" y="81"/>
                        <a:pt x="45" y="81"/>
                      </a:cubicBezTo>
                      <a:cubicBezTo>
                        <a:pt x="44" y="83"/>
                        <a:pt x="47" y="86"/>
                        <a:pt x="45" y="87"/>
                      </a:cubicBezTo>
                      <a:cubicBezTo>
                        <a:pt x="42" y="89"/>
                        <a:pt x="42" y="86"/>
                        <a:pt x="42" y="89"/>
                      </a:cubicBezTo>
                      <a:cubicBezTo>
                        <a:pt x="42" y="91"/>
                        <a:pt x="42" y="91"/>
                        <a:pt x="42" y="91"/>
                      </a:cubicBezTo>
                      <a:close/>
                      <a:moveTo>
                        <a:pt x="45" y="80"/>
                      </a:moveTo>
                      <a:cubicBezTo>
                        <a:pt x="44" y="80"/>
                        <a:pt x="42" y="81"/>
                        <a:pt x="44" y="81"/>
                      </a:cubicBezTo>
                      <a:cubicBezTo>
                        <a:pt x="44" y="83"/>
                        <a:pt x="42" y="83"/>
                        <a:pt x="44" y="83"/>
                      </a:cubicBezTo>
                      <a:cubicBezTo>
                        <a:pt x="44" y="84"/>
                        <a:pt x="45" y="81"/>
                        <a:pt x="45" y="80"/>
                      </a:cubicBezTo>
                      <a:close/>
                      <a:moveTo>
                        <a:pt x="50" y="66"/>
                      </a:moveTo>
                      <a:cubicBezTo>
                        <a:pt x="52" y="64"/>
                        <a:pt x="52" y="69"/>
                        <a:pt x="53" y="69"/>
                      </a:cubicBezTo>
                      <a:cubicBezTo>
                        <a:pt x="55" y="69"/>
                        <a:pt x="56" y="72"/>
                        <a:pt x="56" y="70"/>
                      </a:cubicBezTo>
                      <a:cubicBezTo>
                        <a:pt x="55" y="67"/>
                        <a:pt x="55" y="66"/>
                        <a:pt x="53" y="66"/>
                      </a:cubicBezTo>
                      <a:cubicBezTo>
                        <a:pt x="52" y="64"/>
                        <a:pt x="52" y="63"/>
                        <a:pt x="50" y="63"/>
                      </a:cubicBezTo>
                      <a:cubicBezTo>
                        <a:pt x="50" y="63"/>
                        <a:pt x="48" y="61"/>
                        <a:pt x="48" y="63"/>
                      </a:cubicBezTo>
                      <a:cubicBezTo>
                        <a:pt x="48" y="64"/>
                        <a:pt x="48" y="66"/>
                        <a:pt x="48" y="69"/>
                      </a:cubicBezTo>
                      <a:cubicBezTo>
                        <a:pt x="47" y="69"/>
                        <a:pt x="50" y="67"/>
                        <a:pt x="50" y="66"/>
                      </a:cubicBezTo>
                      <a:close/>
                      <a:moveTo>
                        <a:pt x="59" y="70"/>
                      </a:moveTo>
                      <a:cubicBezTo>
                        <a:pt x="59" y="70"/>
                        <a:pt x="61" y="73"/>
                        <a:pt x="59" y="72"/>
                      </a:cubicBezTo>
                      <a:cubicBezTo>
                        <a:pt x="58" y="72"/>
                        <a:pt x="58" y="70"/>
                        <a:pt x="59" y="70"/>
                      </a:cubicBezTo>
                      <a:close/>
                      <a:moveTo>
                        <a:pt x="68" y="80"/>
                      </a:moveTo>
                      <a:cubicBezTo>
                        <a:pt x="68" y="80"/>
                        <a:pt x="70" y="80"/>
                        <a:pt x="68" y="80"/>
                      </a:cubicBezTo>
                      <a:cubicBezTo>
                        <a:pt x="68" y="81"/>
                        <a:pt x="68" y="80"/>
                        <a:pt x="68" y="80"/>
                      </a:cubicBezTo>
                      <a:close/>
                      <a:moveTo>
                        <a:pt x="53" y="75"/>
                      </a:moveTo>
                      <a:cubicBezTo>
                        <a:pt x="53" y="73"/>
                        <a:pt x="53" y="77"/>
                        <a:pt x="53" y="77"/>
                      </a:cubicBezTo>
                      <a:cubicBezTo>
                        <a:pt x="53" y="77"/>
                        <a:pt x="52" y="75"/>
                        <a:pt x="53" y="75"/>
                      </a:cubicBezTo>
                      <a:close/>
                      <a:moveTo>
                        <a:pt x="52" y="91"/>
                      </a:moveTo>
                      <a:cubicBezTo>
                        <a:pt x="52" y="87"/>
                        <a:pt x="52" y="89"/>
                        <a:pt x="52" y="87"/>
                      </a:cubicBezTo>
                      <a:cubicBezTo>
                        <a:pt x="52" y="84"/>
                        <a:pt x="56" y="84"/>
                        <a:pt x="55" y="81"/>
                      </a:cubicBezTo>
                      <a:cubicBezTo>
                        <a:pt x="55" y="80"/>
                        <a:pt x="56" y="80"/>
                        <a:pt x="56" y="78"/>
                      </a:cubicBezTo>
                      <a:cubicBezTo>
                        <a:pt x="55" y="77"/>
                        <a:pt x="56" y="72"/>
                        <a:pt x="55" y="77"/>
                      </a:cubicBezTo>
                      <a:cubicBezTo>
                        <a:pt x="53" y="80"/>
                        <a:pt x="53" y="78"/>
                        <a:pt x="53" y="81"/>
                      </a:cubicBezTo>
                      <a:cubicBezTo>
                        <a:pt x="52" y="84"/>
                        <a:pt x="50" y="86"/>
                        <a:pt x="50" y="87"/>
                      </a:cubicBezTo>
                      <a:cubicBezTo>
                        <a:pt x="50" y="89"/>
                        <a:pt x="50" y="89"/>
                        <a:pt x="50" y="92"/>
                      </a:cubicBezTo>
                      <a:cubicBezTo>
                        <a:pt x="50" y="94"/>
                        <a:pt x="50" y="92"/>
                        <a:pt x="52" y="91"/>
                      </a:cubicBezTo>
                      <a:close/>
                      <a:moveTo>
                        <a:pt x="58" y="91"/>
                      </a:moveTo>
                      <a:cubicBezTo>
                        <a:pt x="59" y="89"/>
                        <a:pt x="59" y="91"/>
                        <a:pt x="59" y="89"/>
                      </a:cubicBezTo>
                      <a:cubicBezTo>
                        <a:pt x="59" y="87"/>
                        <a:pt x="61" y="86"/>
                        <a:pt x="59" y="86"/>
                      </a:cubicBezTo>
                      <a:cubicBezTo>
                        <a:pt x="59" y="86"/>
                        <a:pt x="59" y="87"/>
                        <a:pt x="58" y="86"/>
                      </a:cubicBezTo>
                      <a:cubicBezTo>
                        <a:pt x="58" y="86"/>
                        <a:pt x="56" y="84"/>
                        <a:pt x="56" y="86"/>
                      </a:cubicBezTo>
                      <a:cubicBezTo>
                        <a:pt x="55" y="87"/>
                        <a:pt x="55" y="87"/>
                        <a:pt x="55" y="87"/>
                      </a:cubicBezTo>
                      <a:cubicBezTo>
                        <a:pt x="53" y="87"/>
                        <a:pt x="53" y="89"/>
                        <a:pt x="53" y="91"/>
                      </a:cubicBezTo>
                      <a:cubicBezTo>
                        <a:pt x="55" y="92"/>
                        <a:pt x="58" y="91"/>
                        <a:pt x="58" y="91"/>
                      </a:cubicBezTo>
                      <a:close/>
                      <a:moveTo>
                        <a:pt x="39" y="117"/>
                      </a:moveTo>
                      <a:cubicBezTo>
                        <a:pt x="41" y="119"/>
                        <a:pt x="41" y="116"/>
                        <a:pt x="41" y="114"/>
                      </a:cubicBezTo>
                      <a:cubicBezTo>
                        <a:pt x="42" y="112"/>
                        <a:pt x="41" y="112"/>
                        <a:pt x="42" y="112"/>
                      </a:cubicBezTo>
                      <a:cubicBezTo>
                        <a:pt x="44" y="111"/>
                        <a:pt x="42" y="111"/>
                        <a:pt x="44" y="109"/>
                      </a:cubicBezTo>
                      <a:cubicBezTo>
                        <a:pt x="45" y="108"/>
                        <a:pt x="45" y="109"/>
                        <a:pt x="45" y="111"/>
                      </a:cubicBezTo>
                      <a:cubicBezTo>
                        <a:pt x="44" y="112"/>
                        <a:pt x="47" y="112"/>
                        <a:pt x="47" y="111"/>
                      </a:cubicBezTo>
                      <a:cubicBezTo>
                        <a:pt x="48" y="108"/>
                        <a:pt x="47" y="112"/>
                        <a:pt x="48" y="112"/>
                      </a:cubicBezTo>
                      <a:cubicBezTo>
                        <a:pt x="50" y="112"/>
                        <a:pt x="52" y="114"/>
                        <a:pt x="50" y="112"/>
                      </a:cubicBezTo>
                      <a:cubicBezTo>
                        <a:pt x="50" y="111"/>
                        <a:pt x="52" y="109"/>
                        <a:pt x="50" y="109"/>
                      </a:cubicBezTo>
                      <a:cubicBezTo>
                        <a:pt x="50" y="109"/>
                        <a:pt x="52" y="108"/>
                        <a:pt x="53" y="109"/>
                      </a:cubicBezTo>
                      <a:cubicBezTo>
                        <a:pt x="53" y="111"/>
                        <a:pt x="55" y="109"/>
                        <a:pt x="56" y="111"/>
                      </a:cubicBezTo>
                      <a:cubicBezTo>
                        <a:pt x="56" y="114"/>
                        <a:pt x="56" y="112"/>
                        <a:pt x="56" y="114"/>
                      </a:cubicBezTo>
                      <a:cubicBezTo>
                        <a:pt x="56" y="114"/>
                        <a:pt x="53" y="116"/>
                        <a:pt x="55" y="119"/>
                      </a:cubicBezTo>
                      <a:cubicBezTo>
                        <a:pt x="55" y="120"/>
                        <a:pt x="55" y="123"/>
                        <a:pt x="56" y="123"/>
                      </a:cubicBezTo>
                      <a:cubicBezTo>
                        <a:pt x="58" y="125"/>
                        <a:pt x="55" y="125"/>
                        <a:pt x="58" y="126"/>
                      </a:cubicBezTo>
                      <a:cubicBezTo>
                        <a:pt x="61" y="128"/>
                        <a:pt x="62" y="130"/>
                        <a:pt x="64" y="126"/>
                      </a:cubicBezTo>
                      <a:cubicBezTo>
                        <a:pt x="64" y="125"/>
                        <a:pt x="65" y="125"/>
                        <a:pt x="65" y="126"/>
                      </a:cubicBezTo>
                      <a:cubicBezTo>
                        <a:pt x="64" y="128"/>
                        <a:pt x="65" y="133"/>
                        <a:pt x="67" y="130"/>
                      </a:cubicBezTo>
                      <a:cubicBezTo>
                        <a:pt x="68" y="128"/>
                        <a:pt x="68" y="125"/>
                        <a:pt x="68" y="123"/>
                      </a:cubicBezTo>
                      <a:cubicBezTo>
                        <a:pt x="67" y="122"/>
                        <a:pt x="67" y="120"/>
                        <a:pt x="67" y="120"/>
                      </a:cubicBezTo>
                      <a:cubicBezTo>
                        <a:pt x="65" y="120"/>
                        <a:pt x="65" y="117"/>
                        <a:pt x="67" y="117"/>
                      </a:cubicBezTo>
                      <a:cubicBezTo>
                        <a:pt x="68" y="116"/>
                        <a:pt x="67" y="114"/>
                        <a:pt x="68" y="114"/>
                      </a:cubicBezTo>
                      <a:cubicBezTo>
                        <a:pt x="70" y="112"/>
                        <a:pt x="68" y="114"/>
                        <a:pt x="70" y="116"/>
                      </a:cubicBezTo>
                      <a:cubicBezTo>
                        <a:pt x="70" y="117"/>
                        <a:pt x="70" y="117"/>
                        <a:pt x="71" y="119"/>
                      </a:cubicBezTo>
                      <a:cubicBezTo>
                        <a:pt x="71" y="120"/>
                        <a:pt x="70" y="119"/>
                        <a:pt x="71" y="123"/>
                      </a:cubicBezTo>
                      <a:cubicBezTo>
                        <a:pt x="73" y="125"/>
                        <a:pt x="73" y="122"/>
                        <a:pt x="71" y="119"/>
                      </a:cubicBezTo>
                      <a:cubicBezTo>
                        <a:pt x="71" y="116"/>
                        <a:pt x="74" y="120"/>
                        <a:pt x="73" y="117"/>
                      </a:cubicBezTo>
                      <a:cubicBezTo>
                        <a:pt x="73" y="116"/>
                        <a:pt x="74" y="119"/>
                        <a:pt x="74" y="116"/>
                      </a:cubicBezTo>
                      <a:cubicBezTo>
                        <a:pt x="76" y="114"/>
                        <a:pt x="76" y="112"/>
                        <a:pt x="74" y="111"/>
                      </a:cubicBezTo>
                      <a:cubicBezTo>
                        <a:pt x="74" y="109"/>
                        <a:pt x="74" y="109"/>
                        <a:pt x="74" y="109"/>
                      </a:cubicBezTo>
                      <a:cubicBezTo>
                        <a:pt x="73" y="108"/>
                        <a:pt x="74" y="105"/>
                        <a:pt x="74" y="105"/>
                      </a:cubicBezTo>
                      <a:cubicBezTo>
                        <a:pt x="73" y="103"/>
                        <a:pt x="74" y="101"/>
                        <a:pt x="73" y="101"/>
                      </a:cubicBezTo>
                      <a:cubicBezTo>
                        <a:pt x="71" y="101"/>
                        <a:pt x="71" y="101"/>
                        <a:pt x="71" y="100"/>
                      </a:cubicBezTo>
                      <a:cubicBezTo>
                        <a:pt x="73" y="100"/>
                        <a:pt x="74" y="98"/>
                        <a:pt x="73" y="97"/>
                      </a:cubicBezTo>
                      <a:cubicBezTo>
                        <a:pt x="71" y="95"/>
                        <a:pt x="73" y="94"/>
                        <a:pt x="71" y="94"/>
                      </a:cubicBezTo>
                      <a:cubicBezTo>
                        <a:pt x="70" y="95"/>
                        <a:pt x="71" y="92"/>
                        <a:pt x="68" y="92"/>
                      </a:cubicBezTo>
                      <a:cubicBezTo>
                        <a:pt x="67" y="91"/>
                        <a:pt x="68" y="91"/>
                        <a:pt x="67" y="89"/>
                      </a:cubicBezTo>
                      <a:cubicBezTo>
                        <a:pt x="65" y="89"/>
                        <a:pt x="65" y="89"/>
                        <a:pt x="67" y="94"/>
                      </a:cubicBezTo>
                      <a:cubicBezTo>
                        <a:pt x="68" y="98"/>
                        <a:pt x="65" y="97"/>
                        <a:pt x="65" y="97"/>
                      </a:cubicBezTo>
                      <a:cubicBezTo>
                        <a:pt x="64" y="95"/>
                        <a:pt x="65" y="100"/>
                        <a:pt x="62" y="98"/>
                      </a:cubicBezTo>
                      <a:cubicBezTo>
                        <a:pt x="61" y="95"/>
                        <a:pt x="61" y="98"/>
                        <a:pt x="61" y="101"/>
                      </a:cubicBezTo>
                      <a:cubicBezTo>
                        <a:pt x="61" y="105"/>
                        <a:pt x="58" y="98"/>
                        <a:pt x="58" y="103"/>
                      </a:cubicBezTo>
                      <a:cubicBezTo>
                        <a:pt x="56" y="106"/>
                        <a:pt x="56" y="105"/>
                        <a:pt x="55" y="106"/>
                      </a:cubicBezTo>
                      <a:cubicBezTo>
                        <a:pt x="52" y="108"/>
                        <a:pt x="55" y="106"/>
                        <a:pt x="53" y="103"/>
                      </a:cubicBezTo>
                      <a:cubicBezTo>
                        <a:pt x="53" y="101"/>
                        <a:pt x="53" y="100"/>
                        <a:pt x="52" y="101"/>
                      </a:cubicBezTo>
                      <a:cubicBezTo>
                        <a:pt x="50" y="101"/>
                        <a:pt x="52" y="100"/>
                        <a:pt x="50" y="100"/>
                      </a:cubicBezTo>
                      <a:cubicBezTo>
                        <a:pt x="50" y="100"/>
                        <a:pt x="50" y="101"/>
                        <a:pt x="48" y="101"/>
                      </a:cubicBezTo>
                      <a:cubicBezTo>
                        <a:pt x="47" y="101"/>
                        <a:pt x="45" y="103"/>
                        <a:pt x="47" y="105"/>
                      </a:cubicBezTo>
                      <a:cubicBezTo>
                        <a:pt x="45" y="106"/>
                        <a:pt x="45" y="106"/>
                        <a:pt x="45" y="106"/>
                      </a:cubicBezTo>
                      <a:cubicBezTo>
                        <a:pt x="44" y="105"/>
                        <a:pt x="44" y="106"/>
                        <a:pt x="42" y="106"/>
                      </a:cubicBezTo>
                      <a:cubicBezTo>
                        <a:pt x="41" y="106"/>
                        <a:pt x="39" y="108"/>
                        <a:pt x="39" y="109"/>
                      </a:cubicBezTo>
                      <a:cubicBezTo>
                        <a:pt x="39" y="111"/>
                        <a:pt x="39" y="112"/>
                        <a:pt x="38" y="114"/>
                      </a:cubicBezTo>
                      <a:cubicBezTo>
                        <a:pt x="38" y="116"/>
                        <a:pt x="38" y="116"/>
                        <a:pt x="39" y="117"/>
                      </a:cubicBezTo>
                      <a:close/>
                      <a:moveTo>
                        <a:pt x="41" y="122"/>
                      </a:moveTo>
                      <a:cubicBezTo>
                        <a:pt x="41" y="122"/>
                        <a:pt x="38" y="123"/>
                        <a:pt x="38" y="122"/>
                      </a:cubicBezTo>
                      <a:cubicBezTo>
                        <a:pt x="38" y="119"/>
                        <a:pt x="41" y="120"/>
                        <a:pt x="41" y="122"/>
                      </a:cubicBezTo>
                      <a:close/>
                      <a:moveTo>
                        <a:pt x="32" y="128"/>
                      </a:moveTo>
                      <a:cubicBezTo>
                        <a:pt x="33" y="128"/>
                        <a:pt x="35" y="126"/>
                        <a:pt x="33" y="126"/>
                      </a:cubicBezTo>
                      <a:cubicBezTo>
                        <a:pt x="33" y="126"/>
                        <a:pt x="32" y="123"/>
                        <a:pt x="30" y="126"/>
                      </a:cubicBezTo>
                      <a:cubicBezTo>
                        <a:pt x="29" y="128"/>
                        <a:pt x="32" y="126"/>
                        <a:pt x="32" y="128"/>
                      </a:cubicBezTo>
                      <a:close/>
                      <a:moveTo>
                        <a:pt x="50" y="95"/>
                      </a:moveTo>
                      <a:cubicBezTo>
                        <a:pt x="52" y="97"/>
                        <a:pt x="52" y="97"/>
                        <a:pt x="52" y="97"/>
                      </a:cubicBezTo>
                      <a:cubicBezTo>
                        <a:pt x="53" y="95"/>
                        <a:pt x="52" y="94"/>
                        <a:pt x="52" y="95"/>
                      </a:cubicBezTo>
                      <a:cubicBezTo>
                        <a:pt x="52" y="95"/>
                        <a:pt x="52" y="95"/>
                        <a:pt x="50" y="95"/>
                      </a:cubicBezTo>
                      <a:close/>
                      <a:moveTo>
                        <a:pt x="59" y="95"/>
                      </a:moveTo>
                      <a:cubicBezTo>
                        <a:pt x="61" y="95"/>
                        <a:pt x="62" y="95"/>
                        <a:pt x="61" y="97"/>
                      </a:cubicBezTo>
                      <a:cubicBezTo>
                        <a:pt x="59" y="95"/>
                        <a:pt x="59" y="95"/>
                        <a:pt x="59" y="95"/>
                      </a:cubicBezTo>
                      <a:close/>
                      <a:moveTo>
                        <a:pt x="38" y="64"/>
                      </a:moveTo>
                      <a:cubicBezTo>
                        <a:pt x="38" y="66"/>
                        <a:pt x="39" y="66"/>
                        <a:pt x="39" y="64"/>
                      </a:cubicBezTo>
                      <a:cubicBezTo>
                        <a:pt x="39" y="61"/>
                        <a:pt x="41" y="61"/>
                        <a:pt x="39" y="61"/>
                      </a:cubicBezTo>
                      <a:cubicBezTo>
                        <a:pt x="38" y="63"/>
                        <a:pt x="39" y="61"/>
                        <a:pt x="38" y="64"/>
                      </a:cubicBezTo>
                      <a:close/>
                      <a:moveTo>
                        <a:pt x="39" y="55"/>
                      </a:moveTo>
                      <a:cubicBezTo>
                        <a:pt x="39" y="55"/>
                        <a:pt x="41" y="53"/>
                        <a:pt x="38" y="52"/>
                      </a:cubicBezTo>
                      <a:cubicBezTo>
                        <a:pt x="38" y="53"/>
                        <a:pt x="38" y="53"/>
                        <a:pt x="38" y="53"/>
                      </a:cubicBezTo>
                      <a:cubicBezTo>
                        <a:pt x="38" y="55"/>
                        <a:pt x="38" y="56"/>
                        <a:pt x="39" y="55"/>
                      </a:cubicBezTo>
                      <a:close/>
                      <a:moveTo>
                        <a:pt x="42" y="64"/>
                      </a:moveTo>
                      <a:cubicBezTo>
                        <a:pt x="44" y="64"/>
                        <a:pt x="44" y="66"/>
                        <a:pt x="44" y="64"/>
                      </a:cubicBezTo>
                      <a:cubicBezTo>
                        <a:pt x="45" y="63"/>
                        <a:pt x="42" y="63"/>
                        <a:pt x="42" y="63"/>
                      </a:cubicBezTo>
                      <a:cubicBezTo>
                        <a:pt x="42" y="64"/>
                        <a:pt x="42" y="64"/>
                        <a:pt x="42" y="64"/>
                      </a:cubicBezTo>
                      <a:close/>
                      <a:moveTo>
                        <a:pt x="47" y="58"/>
                      </a:moveTo>
                      <a:cubicBezTo>
                        <a:pt x="47" y="59"/>
                        <a:pt x="47" y="59"/>
                        <a:pt x="48" y="59"/>
                      </a:cubicBezTo>
                      <a:cubicBezTo>
                        <a:pt x="48" y="59"/>
                        <a:pt x="48" y="59"/>
                        <a:pt x="50" y="61"/>
                      </a:cubicBezTo>
                      <a:cubicBezTo>
                        <a:pt x="48" y="59"/>
                        <a:pt x="48" y="59"/>
                        <a:pt x="48" y="59"/>
                      </a:cubicBezTo>
                      <a:cubicBezTo>
                        <a:pt x="48" y="58"/>
                        <a:pt x="47" y="56"/>
                        <a:pt x="47" y="56"/>
                      </a:cubicBezTo>
                      <a:cubicBezTo>
                        <a:pt x="45" y="56"/>
                        <a:pt x="45" y="58"/>
                        <a:pt x="47" y="58"/>
                      </a:cubicBezTo>
                      <a:close/>
                      <a:moveTo>
                        <a:pt x="52" y="61"/>
                      </a:moveTo>
                      <a:cubicBezTo>
                        <a:pt x="53" y="64"/>
                        <a:pt x="53" y="64"/>
                        <a:pt x="53" y="64"/>
                      </a:cubicBezTo>
                      <a:cubicBezTo>
                        <a:pt x="52" y="61"/>
                        <a:pt x="52" y="61"/>
                        <a:pt x="52" y="61"/>
                      </a:cubicBezTo>
                      <a:close/>
                      <a:moveTo>
                        <a:pt x="21" y="83"/>
                      </a:moveTo>
                      <a:cubicBezTo>
                        <a:pt x="23" y="80"/>
                        <a:pt x="24" y="81"/>
                        <a:pt x="23" y="81"/>
                      </a:cubicBezTo>
                      <a:cubicBezTo>
                        <a:pt x="23" y="83"/>
                        <a:pt x="21" y="84"/>
                        <a:pt x="21" y="83"/>
                      </a:cubicBezTo>
                      <a:close/>
                      <a:moveTo>
                        <a:pt x="68" y="77"/>
                      </a:moveTo>
                      <a:cubicBezTo>
                        <a:pt x="70" y="78"/>
                        <a:pt x="68" y="77"/>
                        <a:pt x="68" y="75"/>
                      </a:cubicBezTo>
                      <a:cubicBezTo>
                        <a:pt x="67" y="75"/>
                        <a:pt x="68" y="73"/>
                        <a:pt x="67" y="73"/>
                      </a:cubicBezTo>
                      <a:cubicBezTo>
                        <a:pt x="65" y="72"/>
                        <a:pt x="67" y="66"/>
                        <a:pt x="65" y="64"/>
                      </a:cubicBezTo>
                      <a:cubicBezTo>
                        <a:pt x="65" y="64"/>
                        <a:pt x="65" y="63"/>
                        <a:pt x="64" y="63"/>
                      </a:cubicBezTo>
                      <a:cubicBezTo>
                        <a:pt x="62" y="61"/>
                        <a:pt x="61" y="63"/>
                        <a:pt x="58" y="63"/>
                      </a:cubicBezTo>
                      <a:cubicBezTo>
                        <a:pt x="56" y="61"/>
                        <a:pt x="58" y="66"/>
                        <a:pt x="59" y="67"/>
                      </a:cubicBezTo>
                      <a:cubicBezTo>
                        <a:pt x="62" y="69"/>
                        <a:pt x="61" y="69"/>
                        <a:pt x="62" y="70"/>
                      </a:cubicBezTo>
                      <a:cubicBezTo>
                        <a:pt x="64" y="70"/>
                        <a:pt x="62" y="70"/>
                        <a:pt x="62" y="72"/>
                      </a:cubicBezTo>
                      <a:cubicBezTo>
                        <a:pt x="61" y="72"/>
                        <a:pt x="64" y="73"/>
                        <a:pt x="64" y="77"/>
                      </a:cubicBezTo>
                      <a:cubicBezTo>
                        <a:pt x="64" y="78"/>
                        <a:pt x="67" y="75"/>
                        <a:pt x="68" y="77"/>
                      </a:cubicBezTo>
                      <a:close/>
                      <a:moveTo>
                        <a:pt x="67" y="87"/>
                      </a:moveTo>
                      <a:cubicBezTo>
                        <a:pt x="65" y="86"/>
                        <a:pt x="68" y="81"/>
                        <a:pt x="68" y="83"/>
                      </a:cubicBezTo>
                      <a:cubicBezTo>
                        <a:pt x="68" y="86"/>
                        <a:pt x="70" y="91"/>
                        <a:pt x="67" y="87"/>
                      </a:cubicBezTo>
                      <a:close/>
                      <a:moveTo>
                        <a:pt x="70" y="87"/>
                      </a:moveTo>
                      <a:cubicBezTo>
                        <a:pt x="71" y="86"/>
                        <a:pt x="71" y="86"/>
                        <a:pt x="71" y="87"/>
                      </a:cubicBezTo>
                      <a:cubicBezTo>
                        <a:pt x="73" y="91"/>
                        <a:pt x="70" y="91"/>
                        <a:pt x="70" y="87"/>
                      </a:cubicBezTo>
                      <a:close/>
                      <a:moveTo>
                        <a:pt x="42" y="81"/>
                      </a:moveTo>
                      <a:cubicBezTo>
                        <a:pt x="44" y="81"/>
                        <a:pt x="45" y="78"/>
                        <a:pt x="47" y="77"/>
                      </a:cubicBezTo>
                      <a:cubicBezTo>
                        <a:pt x="48" y="75"/>
                        <a:pt x="48" y="72"/>
                        <a:pt x="47" y="72"/>
                      </a:cubicBezTo>
                      <a:cubicBezTo>
                        <a:pt x="45" y="73"/>
                        <a:pt x="45" y="70"/>
                        <a:pt x="44" y="72"/>
                      </a:cubicBezTo>
                      <a:cubicBezTo>
                        <a:pt x="44" y="73"/>
                        <a:pt x="41" y="69"/>
                        <a:pt x="39" y="69"/>
                      </a:cubicBezTo>
                      <a:cubicBezTo>
                        <a:pt x="38" y="67"/>
                        <a:pt x="36" y="69"/>
                        <a:pt x="39" y="70"/>
                      </a:cubicBezTo>
                      <a:cubicBezTo>
                        <a:pt x="41" y="72"/>
                        <a:pt x="39" y="73"/>
                        <a:pt x="39" y="77"/>
                      </a:cubicBezTo>
                      <a:cubicBezTo>
                        <a:pt x="39" y="78"/>
                        <a:pt x="38" y="77"/>
                        <a:pt x="38" y="81"/>
                      </a:cubicBezTo>
                      <a:cubicBezTo>
                        <a:pt x="38" y="86"/>
                        <a:pt x="39" y="81"/>
                        <a:pt x="42" y="81"/>
                      </a:cubicBezTo>
                      <a:close/>
                      <a:moveTo>
                        <a:pt x="35" y="63"/>
                      </a:moveTo>
                      <a:cubicBezTo>
                        <a:pt x="36" y="59"/>
                        <a:pt x="35" y="61"/>
                        <a:pt x="35" y="58"/>
                      </a:cubicBezTo>
                      <a:cubicBezTo>
                        <a:pt x="36" y="55"/>
                        <a:pt x="33" y="53"/>
                        <a:pt x="29" y="53"/>
                      </a:cubicBezTo>
                      <a:cubicBezTo>
                        <a:pt x="26" y="52"/>
                        <a:pt x="24" y="53"/>
                        <a:pt x="26" y="53"/>
                      </a:cubicBezTo>
                      <a:cubicBezTo>
                        <a:pt x="27" y="55"/>
                        <a:pt x="27" y="55"/>
                        <a:pt x="27" y="56"/>
                      </a:cubicBezTo>
                      <a:cubicBezTo>
                        <a:pt x="29" y="56"/>
                        <a:pt x="30" y="61"/>
                        <a:pt x="32" y="64"/>
                      </a:cubicBezTo>
                      <a:cubicBezTo>
                        <a:pt x="32" y="67"/>
                        <a:pt x="33" y="66"/>
                        <a:pt x="35" y="63"/>
                      </a:cubicBezTo>
                      <a:close/>
                      <a:moveTo>
                        <a:pt x="4" y="101"/>
                      </a:moveTo>
                      <a:cubicBezTo>
                        <a:pt x="4" y="100"/>
                        <a:pt x="6" y="98"/>
                        <a:pt x="11" y="94"/>
                      </a:cubicBezTo>
                      <a:cubicBezTo>
                        <a:pt x="17" y="89"/>
                        <a:pt x="12" y="89"/>
                        <a:pt x="15" y="87"/>
                      </a:cubicBezTo>
                      <a:cubicBezTo>
                        <a:pt x="18" y="87"/>
                        <a:pt x="17" y="84"/>
                        <a:pt x="18" y="84"/>
                      </a:cubicBezTo>
                      <a:cubicBezTo>
                        <a:pt x="20" y="84"/>
                        <a:pt x="21" y="83"/>
                        <a:pt x="20" y="80"/>
                      </a:cubicBezTo>
                      <a:cubicBezTo>
                        <a:pt x="20" y="78"/>
                        <a:pt x="21" y="73"/>
                        <a:pt x="20" y="73"/>
                      </a:cubicBezTo>
                      <a:cubicBezTo>
                        <a:pt x="18" y="73"/>
                        <a:pt x="18" y="78"/>
                        <a:pt x="17" y="78"/>
                      </a:cubicBezTo>
                      <a:cubicBezTo>
                        <a:pt x="15" y="78"/>
                        <a:pt x="18" y="80"/>
                        <a:pt x="17" y="83"/>
                      </a:cubicBezTo>
                      <a:cubicBezTo>
                        <a:pt x="17" y="84"/>
                        <a:pt x="17" y="81"/>
                        <a:pt x="15" y="84"/>
                      </a:cubicBezTo>
                      <a:cubicBezTo>
                        <a:pt x="14" y="87"/>
                        <a:pt x="9" y="92"/>
                        <a:pt x="7" y="94"/>
                      </a:cubicBezTo>
                      <a:cubicBezTo>
                        <a:pt x="6" y="95"/>
                        <a:pt x="3" y="98"/>
                        <a:pt x="1" y="103"/>
                      </a:cubicBezTo>
                      <a:cubicBezTo>
                        <a:pt x="0" y="105"/>
                        <a:pt x="3" y="103"/>
                        <a:pt x="4" y="101"/>
                      </a:cubicBezTo>
                      <a:close/>
                      <a:moveTo>
                        <a:pt x="56" y="59"/>
                      </a:moveTo>
                      <a:cubicBezTo>
                        <a:pt x="56" y="58"/>
                        <a:pt x="56" y="56"/>
                        <a:pt x="53" y="56"/>
                      </a:cubicBezTo>
                      <a:cubicBezTo>
                        <a:pt x="50" y="56"/>
                        <a:pt x="55" y="56"/>
                        <a:pt x="52" y="53"/>
                      </a:cubicBezTo>
                      <a:cubicBezTo>
                        <a:pt x="48" y="50"/>
                        <a:pt x="53" y="52"/>
                        <a:pt x="55" y="52"/>
                      </a:cubicBezTo>
                      <a:cubicBezTo>
                        <a:pt x="55" y="50"/>
                        <a:pt x="53" y="50"/>
                        <a:pt x="50" y="49"/>
                      </a:cubicBezTo>
                      <a:cubicBezTo>
                        <a:pt x="47" y="45"/>
                        <a:pt x="48" y="52"/>
                        <a:pt x="47" y="50"/>
                      </a:cubicBezTo>
                      <a:cubicBezTo>
                        <a:pt x="45" y="50"/>
                        <a:pt x="48" y="47"/>
                        <a:pt x="44" y="45"/>
                      </a:cubicBezTo>
                      <a:cubicBezTo>
                        <a:pt x="41" y="44"/>
                        <a:pt x="42" y="47"/>
                        <a:pt x="41" y="45"/>
                      </a:cubicBezTo>
                      <a:cubicBezTo>
                        <a:pt x="38" y="45"/>
                        <a:pt x="41" y="49"/>
                        <a:pt x="39" y="49"/>
                      </a:cubicBezTo>
                      <a:cubicBezTo>
                        <a:pt x="36" y="47"/>
                        <a:pt x="35" y="42"/>
                        <a:pt x="36" y="41"/>
                      </a:cubicBezTo>
                      <a:cubicBezTo>
                        <a:pt x="36" y="39"/>
                        <a:pt x="33" y="36"/>
                        <a:pt x="35" y="33"/>
                      </a:cubicBezTo>
                      <a:cubicBezTo>
                        <a:pt x="36" y="30"/>
                        <a:pt x="35" y="30"/>
                        <a:pt x="36" y="27"/>
                      </a:cubicBezTo>
                      <a:cubicBezTo>
                        <a:pt x="39" y="25"/>
                        <a:pt x="38" y="28"/>
                        <a:pt x="39" y="28"/>
                      </a:cubicBezTo>
                      <a:cubicBezTo>
                        <a:pt x="41" y="27"/>
                        <a:pt x="42" y="20"/>
                        <a:pt x="42" y="19"/>
                      </a:cubicBezTo>
                      <a:cubicBezTo>
                        <a:pt x="42" y="16"/>
                        <a:pt x="38" y="14"/>
                        <a:pt x="41" y="8"/>
                      </a:cubicBezTo>
                      <a:cubicBezTo>
                        <a:pt x="42" y="3"/>
                        <a:pt x="41" y="2"/>
                        <a:pt x="39" y="5"/>
                      </a:cubicBezTo>
                      <a:cubicBezTo>
                        <a:pt x="36" y="8"/>
                        <a:pt x="33" y="0"/>
                        <a:pt x="29" y="2"/>
                      </a:cubicBezTo>
                      <a:cubicBezTo>
                        <a:pt x="26" y="3"/>
                        <a:pt x="27" y="3"/>
                        <a:pt x="26" y="8"/>
                      </a:cubicBezTo>
                      <a:cubicBezTo>
                        <a:pt x="24" y="13"/>
                        <a:pt x="27" y="14"/>
                        <a:pt x="26" y="20"/>
                      </a:cubicBezTo>
                      <a:cubicBezTo>
                        <a:pt x="23" y="25"/>
                        <a:pt x="27" y="24"/>
                        <a:pt x="26" y="27"/>
                      </a:cubicBezTo>
                      <a:cubicBezTo>
                        <a:pt x="24" y="31"/>
                        <a:pt x="23" y="24"/>
                        <a:pt x="21" y="25"/>
                      </a:cubicBezTo>
                      <a:cubicBezTo>
                        <a:pt x="20" y="25"/>
                        <a:pt x="20" y="28"/>
                        <a:pt x="21" y="28"/>
                      </a:cubicBezTo>
                      <a:cubicBezTo>
                        <a:pt x="23" y="30"/>
                        <a:pt x="21" y="28"/>
                        <a:pt x="23" y="36"/>
                      </a:cubicBezTo>
                      <a:cubicBezTo>
                        <a:pt x="23" y="44"/>
                        <a:pt x="24" y="39"/>
                        <a:pt x="26" y="42"/>
                      </a:cubicBezTo>
                      <a:cubicBezTo>
                        <a:pt x="26" y="45"/>
                        <a:pt x="27" y="44"/>
                        <a:pt x="27" y="42"/>
                      </a:cubicBezTo>
                      <a:cubicBezTo>
                        <a:pt x="27" y="39"/>
                        <a:pt x="27" y="39"/>
                        <a:pt x="29" y="41"/>
                      </a:cubicBezTo>
                      <a:cubicBezTo>
                        <a:pt x="30" y="42"/>
                        <a:pt x="30" y="44"/>
                        <a:pt x="29" y="44"/>
                      </a:cubicBezTo>
                      <a:cubicBezTo>
                        <a:pt x="27" y="45"/>
                        <a:pt x="26" y="50"/>
                        <a:pt x="29" y="50"/>
                      </a:cubicBezTo>
                      <a:cubicBezTo>
                        <a:pt x="30" y="49"/>
                        <a:pt x="30" y="52"/>
                        <a:pt x="33" y="52"/>
                      </a:cubicBezTo>
                      <a:cubicBezTo>
                        <a:pt x="35" y="52"/>
                        <a:pt x="33" y="50"/>
                        <a:pt x="35" y="49"/>
                      </a:cubicBezTo>
                      <a:cubicBezTo>
                        <a:pt x="36" y="49"/>
                        <a:pt x="36" y="49"/>
                        <a:pt x="39" y="52"/>
                      </a:cubicBezTo>
                      <a:cubicBezTo>
                        <a:pt x="42" y="53"/>
                        <a:pt x="41" y="56"/>
                        <a:pt x="44" y="56"/>
                      </a:cubicBezTo>
                      <a:cubicBezTo>
                        <a:pt x="45" y="56"/>
                        <a:pt x="42" y="53"/>
                        <a:pt x="42" y="50"/>
                      </a:cubicBezTo>
                      <a:cubicBezTo>
                        <a:pt x="42" y="49"/>
                        <a:pt x="45" y="50"/>
                        <a:pt x="45" y="52"/>
                      </a:cubicBezTo>
                      <a:cubicBezTo>
                        <a:pt x="45" y="53"/>
                        <a:pt x="47" y="53"/>
                        <a:pt x="48" y="55"/>
                      </a:cubicBezTo>
                      <a:cubicBezTo>
                        <a:pt x="48" y="56"/>
                        <a:pt x="47" y="58"/>
                        <a:pt x="50" y="59"/>
                      </a:cubicBezTo>
                      <a:cubicBezTo>
                        <a:pt x="55" y="61"/>
                        <a:pt x="53" y="61"/>
                        <a:pt x="55" y="63"/>
                      </a:cubicBezTo>
                      <a:cubicBezTo>
                        <a:pt x="55" y="64"/>
                        <a:pt x="56" y="63"/>
                        <a:pt x="56" y="59"/>
                      </a:cubicBezTo>
                      <a:close/>
                      <a:moveTo>
                        <a:pt x="76" y="144"/>
                      </a:moveTo>
                      <a:cubicBezTo>
                        <a:pt x="76" y="144"/>
                        <a:pt x="77" y="144"/>
                        <a:pt x="76" y="145"/>
                      </a:cubicBezTo>
                      <a:cubicBezTo>
                        <a:pt x="74" y="147"/>
                        <a:pt x="77" y="147"/>
                        <a:pt x="77" y="145"/>
                      </a:cubicBezTo>
                      <a:cubicBezTo>
                        <a:pt x="77" y="144"/>
                        <a:pt x="77" y="144"/>
                        <a:pt x="77" y="142"/>
                      </a:cubicBezTo>
                      <a:cubicBezTo>
                        <a:pt x="77" y="142"/>
                        <a:pt x="77" y="140"/>
                        <a:pt x="76" y="140"/>
                      </a:cubicBezTo>
                      <a:cubicBezTo>
                        <a:pt x="76" y="140"/>
                        <a:pt x="76" y="142"/>
                        <a:pt x="76" y="144"/>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25" name="Freeform 211">
                  <a:extLst>
                    <a:ext uri="{FF2B5EF4-FFF2-40B4-BE49-F238E27FC236}">
                      <a16:creationId xmlns:a16="http://schemas.microsoft.com/office/drawing/2014/main" id="{02A40CC7-2017-726B-D5FD-720C66B10FBC}"/>
                    </a:ext>
                  </a:extLst>
                </p:cNvPr>
                <p:cNvSpPr>
                  <a:spLocks/>
                </p:cNvSpPr>
                <p:nvPr/>
              </p:nvSpPr>
              <p:spPr bwMode="auto">
                <a:xfrm>
                  <a:off x="9387303" y="5667731"/>
                  <a:ext cx="56237" cy="27315"/>
                </a:xfrm>
                <a:custGeom>
                  <a:avLst/>
                  <a:gdLst/>
                  <a:ahLst/>
                  <a:cxnLst>
                    <a:cxn ang="0">
                      <a:pos x="9" y="8"/>
                    </a:cxn>
                    <a:cxn ang="0">
                      <a:pos x="10" y="0"/>
                    </a:cxn>
                    <a:cxn ang="0">
                      <a:pos x="16" y="3"/>
                    </a:cxn>
                    <a:cxn ang="0">
                      <a:pos x="16" y="8"/>
                    </a:cxn>
                    <a:cxn ang="0">
                      <a:pos x="13" y="8"/>
                    </a:cxn>
                    <a:cxn ang="0">
                      <a:pos x="9" y="8"/>
                    </a:cxn>
                  </a:cxnLst>
                  <a:rect l="0" t="0" r="r" b="b"/>
                  <a:pathLst>
                    <a:path w="18" h="9">
                      <a:moveTo>
                        <a:pt x="9" y="8"/>
                      </a:moveTo>
                      <a:cubicBezTo>
                        <a:pt x="0" y="6"/>
                        <a:pt x="9" y="0"/>
                        <a:pt x="10" y="0"/>
                      </a:cubicBezTo>
                      <a:cubicBezTo>
                        <a:pt x="12" y="0"/>
                        <a:pt x="16" y="0"/>
                        <a:pt x="16" y="3"/>
                      </a:cubicBezTo>
                      <a:cubicBezTo>
                        <a:pt x="15" y="6"/>
                        <a:pt x="18" y="6"/>
                        <a:pt x="16" y="8"/>
                      </a:cubicBezTo>
                      <a:cubicBezTo>
                        <a:pt x="15" y="9"/>
                        <a:pt x="13" y="6"/>
                        <a:pt x="13" y="8"/>
                      </a:cubicBezTo>
                      <a:cubicBezTo>
                        <a:pt x="12" y="9"/>
                        <a:pt x="10" y="8"/>
                        <a:pt x="9" y="8"/>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26" name="Freeform 212">
                  <a:extLst>
                    <a:ext uri="{FF2B5EF4-FFF2-40B4-BE49-F238E27FC236}">
                      <a16:creationId xmlns:a16="http://schemas.microsoft.com/office/drawing/2014/main" id="{C9C95B89-6EDC-F568-2690-60BBC3C9A74B}"/>
                    </a:ext>
                  </a:extLst>
                </p:cNvPr>
                <p:cNvSpPr>
                  <a:spLocks/>
                </p:cNvSpPr>
                <p:nvPr/>
              </p:nvSpPr>
              <p:spPr bwMode="auto">
                <a:xfrm>
                  <a:off x="9427473" y="5624349"/>
                  <a:ext cx="49810" cy="33742"/>
                </a:xfrm>
                <a:custGeom>
                  <a:avLst/>
                  <a:gdLst/>
                  <a:ahLst/>
                  <a:cxnLst>
                    <a:cxn ang="0">
                      <a:pos x="4" y="10"/>
                    </a:cxn>
                    <a:cxn ang="0">
                      <a:pos x="5" y="7"/>
                    </a:cxn>
                    <a:cxn ang="0">
                      <a:pos x="8" y="3"/>
                    </a:cxn>
                    <a:cxn ang="0">
                      <a:pos x="13" y="3"/>
                    </a:cxn>
                    <a:cxn ang="0">
                      <a:pos x="13" y="5"/>
                    </a:cxn>
                    <a:cxn ang="0">
                      <a:pos x="13" y="8"/>
                    </a:cxn>
                    <a:cxn ang="0">
                      <a:pos x="10" y="8"/>
                    </a:cxn>
                    <a:cxn ang="0">
                      <a:pos x="7" y="8"/>
                    </a:cxn>
                    <a:cxn ang="0">
                      <a:pos x="4" y="10"/>
                    </a:cxn>
                  </a:cxnLst>
                  <a:rect l="0" t="0" r="r" b="b"/>
                  <a:pathLst>
                    <a:path w="16" h="11">
                      <a:moveTo>
                        <a:pt x="4" y="10"/>
                      </a:moveTo>
                      <a:cubicBezTo>
                        <a:pt x="0" y="5"/>
                        <a:pt x="4" y="8"/>
                        <a:pt x="5" y="7"/>
                      </a:cubicBezTo>
                      <a:cubicBezTo>
                        <a:pt x="5" y="3"/>
                        <a:pt x="7" y="7"/>
                        <a:pt x="8" y="3"/>
                      </a:cubicBezTo>
                      <a:cubicBezTo>
                        <a:pt x="11" y="2"/>
                        <a:pt x="16" y="0"/>
                        <a:pt x="13" y="3"/>
                      </a:cubicBezTo>
                      <a:cubicBezTo>
                        <a:pt x="11" y="5"/>
                        <a:pt x="11" y="8"/>
                        <a:pt x="13" y="5"/>
                      </a:cubicBezTo>
                      <a:cubicBezTo>
                        <a:pt x="14" y="3"/>
                        <a:pt x="13" y="8"/>
                        <a:pt x="13" y="8"/>
                      </a:cubicBezTo>
                      <a:cubicBezTo>
                        <a:pt x="14" y="8"/>
                        <a:pt x="11" y="7"/>
                        <a:pt x="10" y="8"/>
                      </a:cubicBezTo>
                      <a:cubicBezTo>
                        <a:pt x="8" y="10"/>
                        <a:pt x="10" y="7"/>
                        <a:pt x="7" y="8"/>
                      </a:cubicBezTo>
                      <a:cubicBezTo>
                        <a:pt x="4" y="11"/>
                        <a:pt x="4" y="11"/>
                        <a:pt x="4" y="1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27" name="Freeform 213">
                  <a:extLst>
                    <a:ext uri="{FF2B5EF4-FFF2-40B4-BE49-F238E27FC236}">
                      <a16:creationId xmlns:a16="http://schemas.microsoft.com/office/drawing/2014/main" id="{C3955996-2D18-211B-B7F8-F101416655D0}"/>
                    </a:ext>
                  </a:extLst>
                </p:cNvPr>
                <p:cNvSpPr>
                  <a:spLocks/>
                </p:cNvSpPr>
                <p:nvPr/>
              </p:nvSpPr>
              <p:spPr bwMode="auto">
                <a:xfrm>
                  <a:off x="7725891" y="4922198"/>
                  <a:ext cx="245837" cy="194416"/>
                </a:xfrm>
                <a:custGeom>
                  <a:avLst/>
                  <a:gdLst/>
                  <a:ahLst/>
                  <a:cxnLst>
                    <a:cxn ang="0">
                      <a:pos x="44" y="20"/>
                    </a:cxn>
                    <a:cxn ang="0">
                      <a:pos x="42" y="22"/>
                    </a:cxn>
                    <a:cxn ang="0">
                      <a:pos x="42" y="25"/>
                    </a:cxn>
                    <a:cxn ang="0">
                      <a:pos x="41" y="29"/>
                    </a:cxn>
                    <a:cxn ang="0">
                      <a:pos x="39" y="26"/>
                    </a:cxn>
                    <a:cxn ang="0">
                      <a:pos x="36" y="23"/>
                    </a:cxn>
                    <a:cxn ang="0">
                      <a:pos x="36" y="26"/>
                    </a:cxn>
                    <a:cxn ang="0">
                      <a:pos x="29" y="37"/>
                    </a:cxn>
                    <a:cxn ang="0">
                      <a:pos x="17" y="42"/>
                    </a:cxn>
                    <a:cxn ang="0">
                      <a:pos x="15" y="45"/>
                    </a:cxn>
                    <a:cxn ang="0">
                      <a:pos x="14" y="48"/>
                    </a:cxn>
                    <a:cxn ang="0">
                      <a:pos x="14" y="50"/>
                    </a:cxn>
                    <a:cxn ang="0">
                      <a:pos x="14" y="54"/>
                    </a:cxn>
                    <a:cxn ang="0">
                      <a:pos x="12" y="54"/>
                    </a:cxn>
                    <a:cxn ang="0">
                      <a:pos x="9" y="53"/>
                    </a:cxn>
                    <a:cxn ang="0">
                      <a:pos x="8" y="51"/>
                    </a:cxn>
                    <a:cxn ang="0">
                      <a:pos x="6" y="51"/>
                    </a:cxn>
                    <a:cxn ang="0">
                      <a:pos x="1" y="48"/>
                    </a:cxn>
                    <a:cxn ang="0">
                      <a:pos x="1" y="51"/>
                    </a:cxn>
                    <a:cxn ang="0">
                      <a:pos x="3" y="54"/>
                    </a:cxn>
                    <a:cxn ang="0">
                      <a:pos x="8" y="59"/>
                    </a:cxn>
                    <a:cxn ang="0">
                      <a:pos x="15" y="59"/>
                    </a:cxn>
                    <a:cxn ang="0">
                      <a:pos x="21" y="58"/>
                    </a:cxn>
                    <a:cxn ang="0">
                      <a:pos x="26" y="53"/>
                    </a:cxn>
                    <a:cxn ang="0">
                      <a:pos x="29" y="54"/>
                    </a:cxn>
                    <a:cxn ang="0">
                      <a:pos x="35" y="56"/>
                    </a:cxn>
                    <a:cxn ang="0">
                      <a:pos x="41" y="53"/>
                    </a:cxn>
                    <a:cxn ang="0">
                      <a:pos x="42" y="48"/>
                    </a:cxn>
                    <a:cxn ang="0">
                      <a:pos x="45" y="44"/>
                    </a:cxn>
                    <a:cxn ang="0">
                      <a:pos x="45" y="40"/>
                    </a:cxn>
                    <a:cxn ang="0">
                      <a:pos x="49" y="37"/>
                    </a:cxn>
                    <a:cxn ang="0">
                      <a:pos x="50" y="28"/>
                    </a:cxn>
                    <a:cxn ang="0">
                      <a:pos x="59" y="26"/>
                    </a:cxn>
                    <a:cxn ang="0">
                      <a:pos x="64" y="28"/>
                    </a:cxn>
                    <a:cxn ang="0">
                      <a:pos x="67" y="26"/>
                    </a:cxn>
                    <a:cxn ang="0">
                      <a:pos x="70" y="26"/>
                    </a:cxn>
                    <a:cxn ang="0">
                      <a:pos x="71" y="23"/>
                    </a:cxn>
                    <a:cxn ang="0">
                      <a:pos x="70" y="20"/>
                    </a:cxn>
                    <a:cxn ang="0">
                      <a:pos x="73" y="20"/>
                    </a:cxn>
                    <a:cxn ang="0">
                      <a:pos x="77" y="15"/>
                    </a:cxn>
                    <a:cxn ang="0">
                      <a:pos x="74" y="15"/>
                    </a:cxn>
                    <a:cxn ang="0">
                      <a:pos x="73" y="14"/>
                    </a:cxn>
                    <a:cxn ang="0">
                      <a:pos x="70" y="12"/>
                    </a:cxn>
                    <a:cxn ang="0">
                      <a:pos x="67" y="12"/>
                    </a:cxn>
                    <a:cxn ang="0">
                      <a:pos x="68" y="11"/>
                    </a:cxn>
                    <a:cxn ang="0">
                      <a:pos x="65" y="9"/>
                    </a:cxn>
                    <a:cxn ang="0">
                      <a:pos x="65" y="4"/>
                    </a:cxn>
                    <a:cxn ang="0">
                      <a:pos x="64" y="4"/>
                    </a:cxn>
                    <a:cxn ang="0">
                      <a:pos x="61" y="0"/>
                    </a:cxn>
                    <a:cxn ang="0">
                      <a:pos x="59" y="4"/>
                    </a:cxn>
                    <a:cxn ang="0">
                      <a:pos x="58" y="0"/>
                    </a:cxn>
                    <a:cxn ang="0">
                      <a:pos x="55" y="6"/>
                    </a:cxn>
                    <a:cxn ang="0">
                      <a:pos x="53" y="9"/>
                    </a:cxn>
                    <a:cxn ang="0">
                      <a:pos x="52" y="12"/>
                    </a:cxn>
                    <a:cxn ang="0">
                      <a:pos x="50" y="14"/>
                    </a:cxn>
                    <a:cxn ang="0">
                      <a:pos x="47" y="15"/>
                    </a:cxn>
                    <a:cxn ang="0">
                      <a:pos x="49" y="20"/>
                    </a:cxn>
                    <a:cxn ang="0">
                      <a:pos x="45" y="20"/>
                    </a:cxn>
                    <a:cxn ang="0">
                      <a:pos x="47" y="25"/>
                    </a:cxn>
                    <a:cxn ang="0">
                      <a:pos x="45" y="26"/>
                    </a:cxn>
                    <a:cxn ang="0">
                      <a:pos x="44" y="22"/>
                    </a:cxn>
                    <a:cxn ang="0">
                      <a:pos x="44" y="20"/>
                    </a:cxn>
                  </a:cxnLst>
                  <a:rect l="0" t="0" r="r" b="b"/>
                  <a:pathLst>
                    <a:path w="79" h="62">
                      <a:moveTo>
                        <a:pt x="44" y="20"/>
                      </a:moveTo>
                      <a:cubicBezTo>
                        <a:pt x="44" y="22"/>
                        <a:pt x="42" y="22"/>
                        <a:pt x="42" y="22"/>
                      </a:cubicBezTo>
                      <a:cubicBezTo>
                        <a:pt x="42" y="23"/>
                        <a:pt x="42" y="25"/>
                        <a:pt x="42" y="25"/>
                      </a:cubicBezTo>
                      <a:cubicBezTo>
                        <a:pt x="44" y="25"/>
                        <a:pt x="42" y="29"/>
                        <a:pt x="41" y="29"/>
                      </a:cubicBezTo>
                      <a:cubicBezTo>
                        <a:pt x="39" y="29"/>
                        <a:pt x="41" y="26"/>
                        <a:pt x="39" y="26"/>
                      </a:cubicBezTo>
                      <a:cubicBezTo>
                        <a:pt x="38" y="28"/>
                        <a:pt x="39" y="25"/>
                        <a:pt x="36" y="23"/>
                      </a:cubicBezTo>
                      <a:cubicBezTo>
                        <a:pt x="36" y="23"/>
                        <a:pt x="36" y="23"/>
                        <a:pt x="36" y="26"/>
                      </a:cubicBezTo>
                      <a:cubicBezTo>
                        <a:pt x="36" y="29"/>
                        <a:pt x="30" y="31"/>
                        <a:pt x="29" y="37"/>
                      </a:cubicBezTo>
                      <a:cubicBezTo>
                        <a:pt x="29" y="40"/>
                        <a:pt x="18" y="39"/>
                        <a:pt x="17" y="42"/>
                      </a:cubicBezTo>
                      <a:cubicBezTo>
                        <a:pt x="15" y="44"/>
                        <a:pt x="17" y="47"/>
                        <a:pt x="15" y="45"/>
                      </a:cubicBezTo>
                      <a:cubicBezTo>
                        <a:pt x="14" y="44"/>
                        <a:pt x="14" y="47"/>
                        <a:pt x="14" y="48"/>
                      </a:cubicBezTo>
                      <a:cubicBezTo>
                        <a:pt x="15" y="48"/>
                        <a:pt x="14" y="48"/>
                        <a:pt x="14" y="50"/>
                      </a:cubicBezTo>
                      <a:cubicBezTo>
                        <a:pt x="14" y="53"/>
                        <a:pt x="12" y="53"/>
                        <a:pt x="14" y="54"/>
                      </a:cubicBezTo>
                      <a:cubicBezTo>
                        <a:pt x="15" y="56"/>
                        <a:pt x="14" y="54"/>
                        <a:pt x="12" y="54"/>
                      </a:cubicBezTo>
                      <a:cubicBezTo>
                        <a:pt x="11" y="53"/>
                        <a:pt x="8" y="54"/>
                        <a:pt x="9" y="53"/>
                      </a:cubicBezTo>
                      <a:cubicBezTo>
                        <a:pt x="9" y="51"/>
                        <a:pt x="8" y="53"/>
                        <a:pt x="8" y="51"/>
                      </a:cubicBezTo>
                      <a:cubicBezTo>
                        <a:pt x="6" y="50"/>
                        <a:pt x="8" y="51"/>
                        <a:pt x="6" y="51"/>
                      </a:cubicBezTo>
                      <a:cubicBezTo>
                        <a:pt x="5" y="53"/>
                        <a:pt x="1" y="51"/>
                        <a:pt x="1" y="48"/>
                      </a:cubicBezTo>
                      <a:cubicBezTo>
                        <a:pt x="1" y="48"/>
                        <a:pt x="0" y="51"/>
                        <a:pt x="1" y="51"/>
                      </a:cubicBezTo>
                      <a:cubicBezTo>
                        <a:pt x="3" y="53"/>
                        <a:pt x="1" y="54"/>
                        <a:pt x="3" y="54"/>
                      </a:cubicBezTo>
                      <a:cubicBezTo>
                        <a:pt x="5" y="54"/>
                        <a:pt x="6" y="58"/>
                        <a:pt x="8" y="59"/>
                      </a:cubicBezTo>
                      <a:cubicBezTo>
                        <a:pt x="11" y="62"/>
                        <a:pt x="11" y="58"/>
                        <a:pt x="15" y="59"/>
                      </a:cubicBezTo>
                      <a:cubicBezTo>
                        <a:pt x="20" y="61"/>
                        <a:pt x="18" y="58"/>
                        <a:pt x="21" y="58"/>
                      </a:cubicBezTo>
                      <a:cubicBezTo>
                        <a:pt x="23" y="58"/>
                        <a:pt x="20" y="53"/>
                        <a:pt x="26" y="53"/>
                      </a:cubicBezTo>
                      <a:cubicBezTo>
                        <a:pt x="30" y="53"/>
                        <a:pt x="27" y="54"/>
                        <a:pt x="29" y="54"/>
                      </a:cubicBezTo>
                      <a:cubicBezTo>
                        <a:pt x="30" y="56"/>
                        <a:pt x="33" y="58"/>
                        <a:pt x="35" y="56"/>
                      </a:cubicBezTo>
                      <a:cubicBezTo>
                        <a:pt x="36" y="53"/>
                        <a:pt x="41" y="56"/>
                        <a:pt x="41" y="53"/>
                      </a:cubicBezTo>
                      <a:cubicBezTo>
                        <a:pt x="42" y="51"/>
                        <a:pt x="42" y="50"/>
                        <a:pt x="42" y="48"/>
                      </a:cubicBezTo>
                      <a:cubicBezTo>
                        <a:pt x="42" y="45"/>
                        <a:pt x="47" y="45"/>
                        <a:pt x="45" y="44"/>
                      </a:cubicBezTo>
                      <a:cubicBezTo>
                        <a:pt x="44" y="44"/>
                        <a:pt x="44" y="44"/>
                        <a:pt x="45" y="40"/>
                      </a:cubicBezTo>
                      <a:cubicBezTo>
                        <a:pt x="45" y="37"/>
                        <a:pt x="49" y="40"/>
                        <a:pt x="49" y="37"/>
                      </a:cubicBezTo>
                      <a:cubicBezTo>
                        <a:pt x="49" y="34"/>
                        <a:pt x="49" y="31"/>
                        <a:pt x="50" y="28"/>
                      </a:cubicBezTo>
                      <a:cubicBezTo>
                        <a:pt x="52" y="25"/>
                        <a:pt x="55" y="26"/>
                        <a:pt x="59" y="26"/>
                      </a:cubicBezTo>
                      <a:cubicBezTo>
                        <a:pt x="62" y="26"/>
                        <a:pt x="61" y="25"/>
                        <a:pt x="64" y="28"/>
                      </a:cubicBezTo>
                      <a:cubicBezTo>
                        <a:pt x="67" y="28"/>
                        <a:pt x="64" y="23"/>
                        <a:pt x="67" y="26"/>
                      </a:cubicBezTo>
                      <a:cubicBezTo>
                        <a:pt x="68" y="28"/>
                        <a:pt x="68" y="26"/>
                        <a:pt x="70" y="26"/>
                      </a:cubicBezTo>
                      <a:cubicBezTo>
                        <a:pt x="71" y="26"/>
                        <a:pt x="74" y="26"/>
                        <a:pt x="71" y="23"/>
                      </a:cubicBezTo>
                      <a:cubicBezTo>
                        <a:pt x="68" y="22"/>
                        <a:pt x="68" y="20"/>
                        <a:pt x="70" y="20"/>
                      </a:cubicBezTo>
                      <a:cubicBezTo>
                        <a:pt x="71" y="18"/>
                        <a:pt x="70" y="20"/>
                        <a:pt x="73" y="20"/>
                      </a:cubicBezTo>
                      <a:cubicBezTo>
                        <a:pt x="76" y="18"/>
                        <a:pt x="79" y="18"/>
                        <a:pt x="77" y="15"/>
                      </a:cubicBezTo>
                      <a:cubicBezTo>
                        <a:pt x="77" y="14"/>
                        <a:pt x="76" y="17"/>
                        <a:pt x="74" y="15"/>
                      </a:cubicBezTo>
                      <a:cubicBezTo>
                        <a:pt x="74" y="14"/>
                        <a:pt x="73" y="14"/>
                        <a:pt x="73" y="14"/>
                      </a:cubicBezTo>
                      <a:cubicBezTo>
                        <a:pt x="71" y="12"/>
                        <a:pt x="70" y="11"/>
                        <a:pt x="70" y="12"/>
                      </a:cubicBezTo>
                      <a:cubicBezTo>
                        <a:pt x="68" y="12"/>
                        <a:pt x="68" y="14"/>
                        <a:pt x="67" y="12"/>
                      </a:cubicBezTo>
                      <a:cubicBezTo>
                        <a:pt x="67" y="11"/>
                        <a:pt x="68" y="12"/>
                        <a:pt x="68" y="11"/>
                      </a:cubicBezTo>
                      <a:cubicBezTo>
                        <a:pt x="67" y="8"/>
                        <a:pt x="65" y="11"/>
                        <a:pt x="65" y="9"/>
                      </a:cubicBezTo>
                      <a:cubicBezTo>
                        <a:pt x="64" y="8"/>
                        <a:pt x="67" y="6"/>
                        <a:pt x="65" y="4"/>
                      </a:cubicBezTo>
                      <a:cubicBezTo>
                        <a:pt x="64" y="3"/>
                        <a:pt x="64" y="4"/>
                        <a:pt x="64" y="4"/>
                      </a:cubicBezTo>
                      <a:cubicBezTo>
                        <a:pt x="62" y="4"/>
                        <a:pt x="62" y="0"/>
                        <a:pt x="61" y="0"/>
                      </a:cubicBezTo>
                      <a:cubicBezTo>
                        <a:pt x="59" y="0"/>
                        <a:pt x="61" y="3"/>
                        <a:pt x="59" y="4"/>
                      </a:cubicBezTo>
                      <a:cubicBezTo>
                        <a:pt x="58" y="6"/>
                        <a:pt x="59" y="0"/>
                        <a:pt x="58" y="0"/>
                      </a:cubicBezTo>
                      <a:cubicBezTo>
                        <a:pt x="56" y="0"/>
                        <a:pt x="58" y="1"/>
                        <a:pt x="55" y="6"/>
                      </a:cubicBezTo>
                      <a:cubicBezTo>
                        <a:pt x="53" y="9"/>
                        <a:pt x="53" y="8"/>
                        <a:pt x="53" y="9"/>
                      </a:cubicBezTo>
                      <a:cubicBezTo>
                        <a:pt x="52" y="12"/>
                        <a:pt x="52" y="11"/>
                        <a:pt x="52" y="12"/>
                      </a:cubicBezTo>
                      <a:cubicBezTo>
                        <a:pt x="52" y="15"/>
                        <a:pt x="50" y="15"/>
                        <a:pt x="50" y="14"/>
                      </a:cubicBezTo>
                      <a:cubicBezTo>
                        <a:pt x="49" y="14"/>
                        <a:pt x="47" y="15"/>
                        <a:pt x="47" y="15"/>
                      </a:cubicBezTo>
                      <a:cubicBezTo>
                        <a:pt x="47" y="17"/>
                        <a:pt x="50" y="17"/>
                        <a:pt x="49" y="20"/>
                      </a:cubicBezTo>
                      <a:cubicBezTo>
                        <a:pt x="45" y="22"/>
                        <a:pt x="47" y="18"/>
                        <a:pt x="45" y="20"/>
                      </a:cubicBezTo>
                      <a:cubicBezTo>
                        <a:pt x="47" y="23"/>
                        <a:pt x="45" y="22"/>
                        <a:pt x="47" y="25"/>
                      </a:cubicBezTo>
                      <a:cubicBezTo>
                        <a:pt x="47" y="28"/>
                        <a:pt x="47" y="26"/>
                        <a:pt x="45" y="26"/>
                      </a:cubicBezTo>
                      <a:cubicBezTo>
                        <a:pt x="44" y="26"/>
                        <a:pt x="44" y="25"/>
                        <a:pt x="44" y="22"/>
                      </a:cubicBezTo>
                      <a:cubicBezTo>
                        <a:pt x="44" y="20"/>
                        <a:pt x="44" y="20"/>
                        <a:pt x="44" y="20"/>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28" name="Freeform 214">
                  <a:extLst>
                    <a:ext uri="{FF2B5EF4-FFF2-40B4-BE49-F238E27FC236}">
                      <a16:creationId xmlns:a16="http://schemas.microsoft.com/office/drawing/2014/main" id="{05C953B3-D4A7-F746-06AB-85A944583C67}"/>
                    </a:ext>
                  </a:extLst>
                </p:cNvPr>
                <p:cNvSpPr>
                  <a:spLocks/>
                </p:cNvSpPr>
                <p:nvPr/>
              </p:nvSpPr>
              <p:spPr bwMode="auto">
                <a:xfrm>
                  <a:off x="7838365" y="4978435"/>
                  <a:ext cx="30529" cy="38562"/>
                </a:xfrm>
                <a:custGeom>
                  <a:avLst/>
                  <a:gdLst/>
                  <a:ahLst/>
                  <a:cxnLst>
                    <a:cxn ang="0">
                      <a:pos x="8" y="2"/>
                    </a:cxn>
                    <a:cxn ang="0">
                      <a:pos x="8" y="2"/>
                    </a:cxn>
                    <a:cxn ang="0">
                      <a:pos x="0" y="5"/>
                    </a:cxn>
                    <a:cxn ang="0">
                      <a:pos x="4" y="8"/>
                    </a:cxn>
                    <a:cxn ang="0">
                      <a:pos x="5" y="12"/>
                    </a:cxn>
                    <a:cxn ang="0">
                      <a:pos x="7" y="7"/>
                    </a:cxn>
                    <a:cxn ang="0">
                      <a:pos x="7" y="4"/>
                    </a:cxn>
                    <a:cxn ang="0">
                      <a:pos x="8" y="2"/>
                    </a:cxn>
                  </a:cxnLst>
                  <a:rect l="0" t="0" r="r" b="b"/>
                  <a:pathLst>
                    <a:path w="10" h="12">
                      <a:moveTo>
                        <a:pt x="8" y="2"/>
                      </a:moveTo>
                      <a:cubicBezTo>
                        <a:pt x="10" y="0"/>
                        <a:pt x="8" y="0"/>
                        <a:pt x="8" y="2"/>
                      </a:cubicBezTo>
                      <a:cubicBezTo>
                        <a:pt x="7" y="2"/>
                        <a:pt x="4" y="5"/>
                        <a:pt x="0" y="5"/>
                      </a:cubicBezTo>
                      <a:cubicBezTo>
                        <a:pt x="4" y="7"/>
                        <a:pt x="2" y="10"/>
                        <a:pt x="4" y="8"/>
                      </a:cubicBezTo>
                      <a:cubicBezTo>
                        <a:pt x="5" y="8"/>
                        <a:pt x="4" y="12"/>
                        <a:pt x="5" y="12"/>
                      </a:cubicBezTo>
                      <a:cubicBezTo>
                        <a:pt x="7" y="12"/>
                        <a:pt x="8" y="7"/>
                        <a:pt x="7" y="7"/>
                      </a:cubicBezTo>
                      <a:cubicBezTo>
                        <a:pt x="7" y="7"/>
                        <a:pt x="7" y="5"/>
                        <a:pt x="7" y="4"/>
                      </a:cubicBezTo>
                      <a:cubicBezTo>
                        <a:pt x="7" y="4"/>
                        <a:pt x="8" y="4"/>
                        <a:pt x="8"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29" name="Freeform 215">
                  <a:extLst>
                    <a:ext uri="{FF2B5EF4-FFF2-40B4-BE49-F238E27FC236}">
                      <a16:creationId xmlns:a16="http://schemas.microsoft.com/office/drawing/2014/main" id="{E4195A86-4C1F-B818-8472-97B2C7A9F4D6}"/>
                    </a:ext>
                  </a:extLst>
                </p:cNvPr>
                <p:cNvSpPr>
                  <a:spLocks/>
                </p:cNvSpPr>
                <p:nvPr/>
              </p:nvSpPr>
              <p:spPr bwMode="auto">
                <a:xfrm>
                  <a:off x="7864074" y="4984862"/>
                  <a:ext cx="8034" cy="25708"/>
                </a:xfrm>
                <a:custGeom>
                  <a:avLst/>
                  <a:gdLst/>
                  <a:ahLst/>
                  <a:cxnLst>
                    <a:cxn ang="0">
                      <a:pos x="0" y="1"/>
                    </a:cxn>
                    <a:cxn ang="0">
                      <a:pos x="2" y="0"/>
                    </a:cxn>
                    <a:cxn ang="0">
                      <a:pos x="3" y="5"/>
                    </a:cxn>
                    <a:cxn ang="0">
                      <a:pos x="2" y="6"/>
                    </a:cxn>
                    <a:cxn ang="0">
                      <a:pos x="0" y="1"/>
                    </a:cxn>
                  </a:cxnLst>
                  <a:rect l="0" t="0" r="r" b="b"/>
                  <a:pathLst>
                    <a:path w="3" h="8">
                      <a:moveTo>
                        <a:pt x="0" y="1"/>
                      </a:moveTo>
                      <a:cubicBezTo>
                        <a:pt x="2" y="0"/>
                        <a:pt x="2" y="0"/>
                        <a:pt x="2" y="0"/>
                      </a:cubicBezTo>
                      <a:cubicBezTo>
                        <a:pt x="3" y="3"/>
                        <a:pt x="2" y="1"/>
                        <a:pt x="3" y="5"/>
                      </a:cubicBezTo>
                      <a:cubicBezTo>
                        <a:pt x="3" y="8"/>
                        <a:pt x="3" y="6"/>
                        <a:pt x="2" y="6"/>
                      </a:cubicBezTo>
                      <a:cubicBezTo>
                        <a:pt x="0" y="6"/>
                        <a:pt x="0" y="5"/>
                        <a:pt x="0"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30" name="Freeform 216">
                  <a:extLst>
                    <a:ext uri="{FF2B5EF4-FFF2-40B4-BE49-F238E27FC236}">
                      <a16:creationId xmlns:a16="http://schemas.microsoft.com/office/drawing/2014/main" id="{DF589A80-1E4E-04CD-0E17-1266E94A3A0E}"/>
                    </a:ext>
                  </a:extLst>
                </p:cNvPr>
                <p:cNvSpPr>
                  <a:spLocks noEditPoints="1"/>
                </p:cNvSpPr>
                <p:nvPr/>
              </p:nvSpPr>
              <p:spPr bwMode="auto">
                <a:xfrm>
                  <a:off x="8485899" y="5176065"/>
                  <a:ext cx="393661" cy="313317"/>
                </a:xfrm>
                <a:custGeom>
                  <a:avLst/>
                  <a:gdLst/>
                  <a:ahLst/>
                  <a:cxnLst>
                    <a:cxn ang="0">
                      <a:pos x="22" y="20"/>
                    </a:cxn>
                    <a:cxn ang="0">
                      <a:pos x="45" y="37"/>
                    </a:cxn>
                    <a:cxn ang="0">
                      <a:pos x="56" y="45"/>
                    </a:cxn>
                    <a:cxn ang="0">
                      <a:pos x="53" y="54"/>
                    </a:cxn>
                    <a:cxn ang="0">
                      <a:pos x="70" y="76"/>
                    </a:cxn>
                    <a:cxn ang="0">
                      <a:pos x="80" y="87"/>
                    </a:cxn>
                    <a:cxn ang="0">
                      <a:pos x="68" y="87"/>
                    </a:cxn>
                    <a:cxn ang="0">
                      <a:pos x="41" y="65"/>
                    </a:cxn>
                    <a:cxn ang="0">
                      <a:pos x="29" y="60"/>
                    </a:cxn>
                    <a:cxn ang="0">
                      <a:pos x="24" y="70"/>
                    </a:cxn>
                    <a:cxn ang="0">
                      <a:pos x="17" y="77"/>
                    </a:cxn>
                    <a:cxn ang="0">
                      <a:pos x="0" y="68"/>
                    </a:cxn>
                    <a:cxn ang="0">
                      <a:pos x="68" y="46"/>
                    </a:cxn>
                    <a:cxn ang="0">
                      <a:pos x="90" y="43"/>
                    </a:cxn>
                    <a:cxn ang="0">
                      <a:pos x="94" y="36"/>
                    </a:cxn>
                    <a:cxn ang="0">
                      <a:pos x="91" y="28"/>
                    </a:cxn>
                    <a:cxn ang="0">
                      <a:pos x="82" y="40"/>
                    </a:cxn>
                    <a:cxn ang="0">
                      <a:pos x="79" y="37"/>
                    </a:cxn>
                    <a:cxn ang="0">
                      <a:pos x="65" y="42"/>
                    </a:cxn>
                    <a:cxn ang="0">
                      <a:pos x="55" y="9"/>
                    </a:cxn>
                    <a:cxn ang="0">
                      <a:pos x="50" y="8"/>
                    </a:cxn>
                    <a:cxn ang="0">
                      <a:pos x="79" y="11"/>
                    </a:cxn>
                    <a:cxn ang="0">
                      <a:pos x="79" y="11"/>
                    </a:cxn>
                    <a:cxn ang="0">
                      <a:pos x="97" y="26"/>
                    </a:cxn>
                    <a:cxn ang="0">
                      <a:pos x="100" y="25"/>
                    </a:cxn>
                    <a:cxn ang="0">
                      <a:pos x="85" y="14"/>
                    </a:cxn>
                    <a:cxn ang="0">
                      <a:pos x="74" y="1"/>
                    </a:cxn>
                    <a:cxn ang="0">
                      <a:pos x="74" y="1"/>
                    </a:cxn>
                    <a:cxn ang="0">
                      <a:pos x="117" y="42"/>
                    </a:cxn>
                    <a:cxn ang="0">
                      <a:pos x="115" y="43"/>
                    </a:cxn>
                    <a:cxn ang="0">
                      <a:pos x="125" y="54"/>
                    </a:cxn>
                    <a:cxn ang="0">
                      <a:pos x="61" y="43"/>
                    </a:cxn>
                    <a:cxn ang="0">
                      <a:pos x="61" y="43"/>
                    </a:cxn>
                    <a:cxn ang="0">
                      <a:pos x="56" y="40"/>
                    </a:cxn>
                    <a:cxn ang="0">
                      <a:pos x="47" y="31"/>
                    </a:cxn>
                    <a:cxn ang="0">
                      <a:pos x="47" y="31"/>
                    </a:cxn>
                    <a:cxn ang="0">
                      <a:pos x="99" y="76"/>
                    </a:cxn>
                    <a:cxn ang="0">
                      <a:pos x="102" y="76"/>
                    </a:cxn>
                    <a:cxn ang="0">
                      <a:pos x="108" y="101"/>
                    </a:cxn>
                    <a:cxn ang="0">
                      <a:pos x="79" y="79"/>
                    </a:cxn>
                    <a:cxn ang="0">
                      <a:pos x="79" y="79"/>
                    </a:cxn>
                    <a:cxn ang="0">
                      <a:pos x="85" y="81"/>
                    </a:cxn>
                    <a:cxn ang="0">
                      <a:pos x="82" y="82"/>
                    </a:cxn>
                    <a:cxn ang="0">
                      <a:pos x="88" y="87"/>
                    </a:cxn>
                    <a:cxn ang="0">
                      <a:pos x="85" y="84"/>
                    </a:cxn>
                  </a:cxnLst>
                  <a:rect l="0" t="0" r="r" b="b"/>
                  <a:pathLst>
                    <a:path w="126" h="101">
                      <a:moveTo>
                        <a:pt x="0" y="11"/>
                      </a:moveTo>
                      <a:cubicBezTo>
                        <a:pt x="6" y="9"/>
                        <a:pt x="17" y="18"/>
                        <a:pt x="22" y="20"/>
                      </a:cubicBezTo>
                      <a:cubicBezTo>
                        <a:pt x="29" y="21"/>
                        <a:pt x="29" y="25"/>
                        <a:pt x="32" y="25"/>
                      </a:cubicBezTo>
                      <a:cubicBezTo>
                        <a:pt x="35" y="25"/>
                        <a:pt x="45" y="34"/>
                        <a:pt x="45" y="37"/>
                      </a:cubicBezTo>
                      <a:cubicBezTo>
                        <a:pt x="44" y="40"/>
                        <a:pt x="42" y="40"/>
                        <a:pt x="48" y="42"/>
                      </a:cubicBezTo>
                      <a:cubicBezTo>
                        <a:pt x="53" y="43"/>
                        <a:pt x="52" y="46"/>
                        <a:pt x="56" y="45"/>
                      </a:cubicBezTo>
                      <a:cubicBezTo>
                        <a:pt x="59" y="45"/>
                        <a:pt x="62" y="51"/>
                        <a:pt x="61" y="53"/>
                      </a:cubicBezTo>
                      <a:cubicBezTo>
                        <a:pt x="59" y="54"/>
                        <a:pt x="56" y="53"/>
                        <a:pt x="53" y="54"/>
                      </a:cubicBezTo>
                      <a:cubicBezTo>
                        <a:pt x="52" y="54"/>
                        <a:pt x="59" y="64"/>
                        <a:pt x="62" y="65"/>
                      </a:cubicBezTo>
                      <a:cubicBezTo>
                        <a:pt x="65" y="67"/>
                        <a:pt x="64" y="77"/>
                        <a:pt x="70" y="76"/>
                      </a:cubicBezTo>
                      <a:cubicBezTo>
                        <a:pt x="77" y="73"/>
                        <a:pt x="67" y="81"/>
                        <a:pt x="74" y="81"/>
                      </a:cubicBezTo>
                      <a:cubicBezTo>
                        <a:pt x="82" y="81"/>
                        <a:pt x="70" y="84"/>
                        <a:pt x="80" y="87"/>
                      </a:cubicBezTo>
                      <a:cubicBezTo>
                        <a:pt x="87" y="88"/>
                        <a:pt x="84" y="91"/>
                        <a:pt x="80" y="91"/>
                      </a:cubicBezTo>
                      <a:cubicBezTo>
                        <a:pt x="76" y="91"/>
                        <a:pt x="79" y="90"/>
                        <a:pt x="68" y="87"/>
                      </a:cubicBezTo>
                      <a:cubicBezTo>
                        <a:pt x="58" y="85"/>
                        <a:pt x="59" y="85"/>
                        <a:pt x="53" y="77"/>
                      </a:cubicBezTo>
                      <a:cubicBezTo>
                        <a:pt x="47" y="70"/>
                        <a:pt x="48" y="65"/>
                        <a:pt x="41" y="65"/>
                      </a:cubicBezTo>
                      <a:cubicBezTo>
                        <a:pt x="35" y="64"/>
                        <a:pt x="39" y="60"/>
                        <a:pt x="33" y="64"/>
                      </a:cubicBezTo>
                      <a:cubicBezTo>
                        <a:pt x="30" y="64"/>
                        <a:pt x="30" y="64"/>
                        <a:pt x="29" y="60"/>
                      </a:cubicBezTo>
                      <a:cubicBezTo>
                        <a:pt x="30" y="68"/>
                        <a:pt x="27" y="64"/>
                        <a:pt x="27" y="67"/>
                      </a:cubicBezTo>
                      <a:cubicBezTo>
                        <a:pt x="27" y="70"/>
                        <a:pt x="20" y="68"/>
                        <a:pt x="24" y="70"/>
                      </a:cubicBezTo>
                      <a:cubicBezTo>
                        <a:pt x="26" y="71"/>
                        <a:pt x="27" y="76"/>
                        <a:pt x="24" y="76"/>
                      </a:cubicBezTo>
                      <a:cubicBezTo>
                        <a:pt x="22" y="76"/>
                        <a:pt x="21" y="81"/>
                        <a:pt x="17" y="77"/>
                      </a:cubicBezTo>
                      <a:cubicBezTo>
                        <a:pt x="13" y="76"/>
                        <a:pt x="7" y="79"/>
                        <a:pt x="6" y="77"/>
                      </a:cubicBezTo>
                      <a:cubicBezTo>
                        <a:pt x="4" y="74"/>
                        <a:pt x="4" y="71"/>
                        <a:pt x="0" y="68"/>
                      </a:cubicBezTo>
                      <a:cubicBezTo>
                        <a:pt x="0" y="11"/>
                        <a:pt x="0" y="11"/>
                        <a:pt x="0" y="11"/>
                      </a:cubicBezTo>
                      <a:close/>
                      <a:moveTo>
                        <a:pt x="68" y="46"/>
                      </a:moveTo>
                      <a:cubicBezTo>
                        <a:pt x="73" y="49"/>
                        <a:pt x="71" y="45"/>
                        <a:pt x="74" y="48"/>
                      </a:cubicBezTo>
                      <a:cubicBezTo>
                        <a:pt x="77" y="51"/>
                        <a:pt x="88" y="46"/>
                        <a:pt x="90" y="43"/>
                      </a:cubicBezTo>
                      <a:cubicBezTo>
                        <a:pt x="91" y="40"/>
                        <a:pt x="91" y="43"/>
                        <a:pt x="94" y="42"/>
                      </a:cubicBezTo>
                      <a:cubicBezTo>
                        <a:pt x="97" y="39"/>
                        <a:pt x="93" y="36"/>
                        <a:pt x="94" y="36"/>
                      </a:cubicBezTo>
                      <a:cubicBezTo>
                        <a:pt x="97" y="36"/>
                        <a:pt x="99" y="31"/>
                        <a:pt x="97" y="29"/>
                      </a:cubicBezTo>
                      <a:cubicBezTo>
                        <a:pt x="96" y="28"/>
                        <a:pt x="94" y="28"/>
                        <a:pt x="91" y="28"/>
                      </a:cubicBezTo>
                      <a:cubicBezTo>
                        <a:pt x="88" y="28"/>
                        <a:pt x="94" y="37"/>
                        <a:pt x="90" y="36"/>
                      </a:cubicBezTo>
                      <a:cubicBezTo>
                        <a:pt x="87" y="34"/>
                        <a:pt x="87" y="43"/>
                        <a:pt x="82" y="40"/>
                      </a:cubicBezTo>
                      <a:cubicBezTo>
                        <a:pt x="80" y="39"/>
                        <a:pt x="80" y="43"/>
                        <a:pt x="79" y="40"/>
                      </a:cubicBezTo>
                      <a:cubicBezTo>
                        <a:pt x="77" y="37"/>
                        <a:pt x="80" y="37"/>
                        <a:pt x="79" y="37"/>
                      </a:cubicBezTo>
                      <a:cubicBezTo>
                        <a:pt x="79" y="36"/>
                        <a:pt x="77" y="36"/>
                        <a:pt x="77" y="40"/>
                      </a:cubicBezTo>
                      <a:cubicBezTo>
                        <a:pt x="77" y="43"/>
                        <a:pt x="65" y="39"/>
                        <a:pt x="65" y="42"/>
                      </a:cubicBezTo>
                      <a:cubicBezTo>
                        <a:pt x="65" y="45"/>
                        <a:pt x="67" y="43"/>
                        <a:pt x="68" y="46"/>
                      </a:cubicBezTo>
                      <a:close/>
                      <a:moveTo>
                        <a:pt x="55" y="9"/>
                      </a:moveTo>
                      <a:cubicBezTo>
                        <a:pt x="58" y="9"/>
                        <a:pt x="58" y="8"/>
                        <a:pt x="56" y="6"/>
                      </a:cubicBezTo>
                      <a:cubicBezTo>
                        <a:pt x="55" y="6"/>
                        <a:pt x="50" y="6"/>
                        <a:pt x="50" y="8"/>
                      </a:cubicBezTo>
                      <a:cubicBezTo>
                        <a:pt x="50" y="11"/>
                        <a:pt x="52" y="9"/>
                        <a:pt x="55" y="9"/>
                      </a:cubicBezTo>
                      <a:close/>
                      <a:moveTo>
                        <a:pt x="79" y="11"/>
                      </a:moveTo>
                      <a:cubicBezTo>
                        <a:pt x="79" y="9"/>
                        <a:pt x="84" y="12"/>
                        <a:pt x="82" y="12"/>
                      </a:cubicBezTo>
                      <a:cubicBezTo>
                        <a:pt x="80" y="14"/>
                        <a:pt x="77" y="12"/>
                        <a:pt x="79" y="11"/>
                      </a:cubicBezTo>
                      <a:close/>
                      <a:moveTo>
                        <a:pt x="91" y="18"/>
                      </a:moveTo>
                      <a:cubicBezTo>
                        <a:pt x="91" y="20"/>
                        <a:pt x="96" y="21"/>
                        <a:pt x="97" y="26"/>
                      </a:cubicBezTo>
                      <a:cubicBezTo>
                        <a:pt x="100" y="29"/>
                        <a:pt x="99" y="29"/>
                        <a:pt x="100" y="34"/>
                      </a:cubicBezTo>
                      <a:cubicBezTo>
                        <a:pt x="102" y="37"/>
                        <a:pt x="105" y="28"/>
                        <a:pt x="100" y="25"/>
                      </a:cubicBezTo>
                      <a:cubicBezTo>
                        <a:pt x="96" y="23"/>
                        <a:pt x="96" y="20"/>
                        <a:pt x="93" y="18"/>
                      </a:cubicBezTo>
                      <a:cubicBezTo>
                        <a:pt x="87" y="15"/>
                        <a:pt x="85" y="11"/>
                        <a:pt x="85" y="14"/>
                      </a:cubicBezTo>
                      <a:cubicBezTo>
                        <a:pt x="80" y="15"/>
                        <a:pt x="87" y="14"/>
                        <a:pt x="91" y="18"/>
                      </a:cubicBezTo>
                      <a:close/>
                      <a:moveTo>
                        <a:pt x="74" y="1"/>
                      </a:moveTo>
                      <a:cubicBezTo>
                        <a:pt x="76" y="0"/>
                        <a:pt x="77" y="3"/>
                        <a:pt x="76" y="3"/>
                      </a:cubicBezTo>
                      <a:cubicBezTo>
                        <a:pt x="74" y="3"/>
                        <a:pt x="74" y="3"/>
                        <a:pt x="74" y="1"/>
                      </a:cubicBezTo>
                      <a:close/>
                      <a:moveTo>
                        <a:pt x="123" y="48"/>
                      </a:moveTo>
                      <a:cubicBezTo>
                        <a:pt x="120" y="46"/>
                        <a:pt x="120" y="42"/>
                        <a:pt x="117" y="42"/>
                      </a:cubicBezTo>
                      <a:cubicBezTo>
                        <a:pt x="115" y="40"/>
                        <a:pt x="115" y="34"/>
                        <a:pt x="114" y="37"/>
                      </a:cubicBezTo>
                      <a:cubicBezTo>
                        <a:pt x="112" y="39"/>
                        <a:pt x="115" y="39"/>
                        <a:pt x="115" y="43"/>
                      </a:cubicBezTo>
                      <a:cubicBezTo>
                        <a:pt x="114" y="46"/>
                        <a:pt x="119" y="48"/>
                        <a:pt x="120" y="51"/>
                      </a:cubicBezTo>
                      <a:cubicBezTo>
                        <a:pt x="120" y="54"/>
                        <a:pt x="122" y="54"/>
                        <a:pt x="125" y="54"/>
                      </a:cubicBezTo>
                      <a:cubicBezTo>
                        <a:pt x="126" y="53"/>
                        <a:pt x="125" y="48"/>
                        <a:pt x="123" y="48"/>
                      </a:cubicBezTo>
                      <a:close/>
                      <a:moveTo>
                        <a:pt x="61" y="43"/>
                      </a:moveTo>
                      <a:cubicBezTo>
                        <a:pt x="59" y="42"/>
                        <a:pt x="61" y="39"/>
                        <a:pt x="62" y="42"/>
                      </a:cubicBezTo>
                      <a:cubicBezTo>
                        <a:pt x="64" y="43"/>
                        <a:pt x="62" y="45"/>
                        <a:pt x="61" y="43"/>
                      </a:cubicBezTo>
                      <a:close/>
                      <a:moveTo>
                        <a:pt x="55" y="39"/>
                      </a:moveTo>
                      <a:cubicBezTo>
                        <a:pt x="55" y="37"/>
                        <a:pt x="58" y="40"/>
                        <a:pt x="56" y="40"/>
                      </a:cubicBezTo>
                      <a:cubicBezTo>
                        <a:pt x="56" y="42"/>
                        <a:pt x="53" y="40"/>
                        <a:pt x="55" y="39"/>
                      </a:cubicBezTo>
                      <a:close/>
                      <a:moveTo>
                        <a:pt x="47" y="31"/>
                      </a:moveTo>
                      <a:cubicBezTo>
                        <a:pt x="48" y="32"/>
                        <a:pt x="47" y="36"/>
                        <a:pt x="45" y="34"/>
                      </a:cubicBezTo>
                      <a:cubicBezTo>
                        <a:pt x="44" y="32"/>
                        <a:pt x="45" y="31"/>
                        <a:pt x="47" y="31"/>
                      </a:cubicBezTo>
                      <a:close/>
                      <a:moveTo>
                        <a:pt x="102" y="76"/>
                      </a:moveTo>
                      <a:cubicBezTo>
                        <a:pt x="100" y="74"/>
                        <a:pt x="97" y="74"/>
                        <a:pt x="99" y="76"/>
                      </a:cubicBezTo>
                      <a:cubicBezTo>
                        <a:pt x="100" y="76"/>
                        <a:pt x="99" y="77"/>
                        <a:pt x="100" y="77"/>
                      </a:cubicBezTo>
                      <a:cubicBezTo>
                        <a:pt x="102" y="77"/>
                        <a:pt x="103" y="77"/>
                        <a:pt x="102" y="76"/>
                      </a:cubicBezTo>
                      <a:close/>
                      <a:moveTo>
                        <a:pt x="103" y="99"/>
                      </a:moveTo>
                      <a:cubicBezTo>
                        <a:pt x="102" y="96"/>
                        <a:pt x="106" y="99"/>
                        <a:pt x="108" y="101"/>
                      </a:cubicBezTo>
                      <a:cubicBezTo>
                        <a:pt x="103" y="99"/>
                        <a:pt x="103" y="99"/>
                        <a:pt x="103" y="99"/>
                      </a:cubicBezTo>
                      <a:close/>
                      <a:moveTo>
                        <a:pt x="79" y="79"/>
                      </a:moveTo>
                      <a:cubicBezTo>
                        <a:pt x="77" y="77"/>
                        <a:pt x="79" y="76"/>
                        <a:pt x="80" y="77"/>
                      </a:cubicBezTo>
                      <a:cubicBezTo>
                        <a:pt x="82" y="79"/>
                        <a:pt x="80" y="82"/>
                        <a:pt x="79" y="79"/>
                      </a:cubicBezTo>
                      <a:close/>
                      <a:moveTo>
                        <a:pt x="82" y="82"/>
                      </a:moveTo>
                      <a:cubicBezTo>
                        <a:pt x="84" y="82"/>
                        <a:pt x="85" y="82"/>
                        <a:pt x="85" y="81"/>
                      </a:cubicBezTo>
                      <a:cubicBezTo>
                        <a:pt x="85" y="79"/>
                        <a:pt x="82" y="77"/>
                        <a:pt x="82" y="79"/>
                      </a:cubicBezTo>
                      <a:cubicBezTo>
                        <a:pt x="82" y="81"/>
                        <a:pt x="80" y="82"/>
                        <a:pt x="82" y="82"/>
                      </a:cubicBezTo>
                      <a:close/>
                      <a:moveTo>
                        <a:pt x="85" y="84"/>
                      </a:moveTo>
                      <a:cubicBezTo>
                        <a:pt x="85" y="85"/>
                        <a:pt x="87" y="88"/>
                        <a:pt x="88" y="87"/>
                      </a:cubicBezTo>
                      <a:cubicBezTo>
                        <a:pt x="88" y="84"/>
                        <a:pt x="88" y="84"/>
                        <a:pt x="88" y="84"/>
                      </a:cubicBezTo>
                      <a:cubicBezTo>
                        <a:pt x="87" y="85"/>
                        <a:pt x="85" y="82"/>
                        <a:pt x="85" y="84"/>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31" name="Freeform 217">
                  <a:extLst>
                    <a:ext uri="{FF2B5EF4-FFF2-40B4-BE49-F238E27FC236}">
                      <a16:creationId xmlns:a16="http://schemas.microsoft.com/office/drawing/2014/main" id="{DC49695A-82C9-1FB7-E649-E502A89D759F}"/>
                    </a:ext>
                  </a:extLst>
                </p:cNvPr>
                <p:cNvSpPr>
                  <a:spLocks noEditPoints="1"/>
                </p:cNvSpPr>
                <p:nvPr/>
              </p:nvSpPr>
              <p:spPr bwMode="auto">
                <a:xfrm>
                  <a:off x="8869919" y="5333527"/>
                  <a:ext cx="165499" cy="165495"/>
                </a:xfrm>
                <a:custGeom>
                  <a:avLst/>
                  <a:gdLst/>
                  <a:ahLst/>
                  <a:cxnLst>
                    <a:cxn ang="0">
                      <a:pos x="6" y="0"/>
                    </a:cxn>
                    <a:cxn ang="0">
                      <a:pos x="12" y="5"/>
                    </a:cxn>
                    <a:cxn ang="0">
                      <a:pos x="14" y="8"/>
                    </a:cxn>
                    <a:cxn ang="0">
                      <a:pos x="9" y="5"/>
                    </a:cxn>
                    <a:cxn ang="0">
                      <a:pos x="6" y="2"/>
                    </a:cxn>
                    <a:cxn ang="0">
                      <a:pos x="6" y="0"/>
                    </a:cxn>
                    <a:cxn ang="0">
                      <a:pos x="23" y="13"/>
                    </a:cxn>
                    <a:cxn ang="0">
                      <a:pos x="32" y="19"/>
                    </a:cxn>
                    <a:cxn ang="0">
                      <a:pos x="29" y="14"/>
                    </a:cxn>
                    <a:cxn ang="0">
                      <a:pos x="24" y="11"/>
                    </a:cxn>
                    <a:cxn ang="0">
                      <a:pos x="23" y="13"/>
                    </a:cxn>
                    <a:cxn ang="0">
                      <a:pos x="42" y="28"/>
                    </a:cxn>
                    <a:cxn ang="0">
                      <a:pos x="44" y="28"/>
                    </a:cxn>
                    <a:cxn ang="0">
                      <a:pos x="42" y="23"/>
                    </a:cxn>
                    <a:cxn ang="0">
                      <a:pos x="39" y="17"/>
                    </a:cxn>
                    <a:cxn ang="0">
                      <a:pos x="39" y="25"/>
                    </a:cxn>
                    <a:cxn ang="0">
                      <a:pos x="42" y="28"/>
                    </a:cxn>
                    <a:cxn ang="0">
                      <a:pos x="35" y="33"/>
                    </a:cxn>
                    <a:cxn ang="0">
                      <a:pos x="39" y="33"/>
                    </a:cxn>
                    <a:cxn ang="0">
                      <a:pos x="38" y="28"/>
                    </a:cxn>
                    <a:cxn ang="0">
                      <a:pos x="33" y="28"/>
                    </a:cxn>
                    <a:cxn ang="0">
                      <a:pos x="30" y="30"/>
                    </a:cxn>
                    <a:cxn ang="0">
                      <a:pos x="35" y="33"/>
                    </a:cxn>
                    <a:cxn ang="0">
                      <a:pos x="46" y="39"/>
                    </a:cxn>
                    <a:cxn ang="0">
                      <a:pos x="52" y="42"/>
                    </a:cxn>
                    <a:cxn ang="0">
                      <a:pos x="50" y="39"/>
                    </a:cxn>
                    <a:cxn ang="0">
                      <a:pos x="44" y="36"/>
                    </a:cxn>
                    <a:cxn ang="0">
                      <a:pos x="46" y="39"/>
                    </a:cxn>
                    <a:cxn ang="0">
                      <a:pos x="33" y="48"/>
                    </a:cxn>
                    <a:cxn ang="0">
                      <a:pos x="39" y="51"/>
                    </a:cxn>
                    <a:cxn ang="0">
                      <a:pos x="33" y="48"/>
                    </a:cxn>
                    <a:cxn ang="0">
                      <a:pos x="17" y="17"/>
                    </a:cxn>
                    <a:cxn ang="0">
                      <a:pos x="15" y="14"/>
                    </a:cxn>
                    <a:cxn ang="0">
                      <a:pos x="14" y="17"/>
                    </a:cxn>
                    <a:cxn ang="0">
                      <a:pos x="17" y="20"/>
                    </a:cxn>
                    <a:cxn ang="0">
                      <a:pos x="17" y="17"/>
                    </a:cxn>
                    <a:cxn ang="0">
                      <a:pos x="11" y="13"/>
                    </a:cxn>
                    <a:cxn ang="0">
                      <a:pos x="12" y="16"/>
                    </a:cxn>
                    <a:cxn ang="0">
                      <a:pos x="11" y="13"/>
                    </a:cxn>
                    <a:cxn ang="0">
                      <a:pos x="6" y="11"/>
                    </a:cxn>
                    <a:cxn ang="0">
                      <a:pos x="9" y="13"/>
                    </a:cxn>
                    <a:cxn ang="0">
                      <a:pos x="6" y="11"/>
                    </a:cxn>
                    <a:cxn ang="0">
                      <a:pos x="20" y="22"/>
                    </a:cxn>
                    <a:cxn ang="0">
                      <a:pos x="18" y="20"/>
                    </a:cxn>
                    <a:cxn ang="0">
                      <a:pos x="20" y="22"/>
                    </a:cxn>
                    <a:cxn ang="0">
                      <a:pos x="0" y="5"/>
                    </a:cxn>
                    <a:cxn ang="0">
                      <a:pos x="2" y="5"/>
                    </a:cxn>
                    <a:cxn ang="0">
                      <a:pos x="0" y="5"/>
                    </a:cxn>
                  </a:cxnLst>
                  <a:rect l="0" t="0" r="r" b="b"/>
                  <a:pathLst>
                    <a:path w="53" h="53">
                      <a:moveTo>
                        <a:pt x="6" y="0"/>
                      </a:moveTo>
                      <a:cubicBezTo>
                        <a:pt x="11" y="3"/>
                        <a:pt x="11" y="3"/>
                        <a:pt x="12" y="5"/>
                      </a:cubicBezTo>
                      <a:cubicBezTo>
                        <a:pt x="12" y="8"/>
                        <a:pt x="17" y="8"/>
                        <a:pt x="14" y="8"/>
                      </a:cubicBezTo>
                      <a:cubicBezTo>
                        <a:pt x="12" y="10"/>
                        <a:pt x="9" y="7"/>
                        <a:pt x="9" y="5"/>
                      </a:cubicBezTo>
                      <a:cubicBezTo>
                        <a:pt x="8" y="3"/>
                        <a:pt x="6" y="3"/>
                        <a:pt x="6" y="2"/>
                      </a:cubicBezTo>
                      <a:cubicBezTo>
                        <a:pt x="6" y="0"/>
                        <a:pt x="6" y="0"/>
                        <a:pt x="6" y="0"/>
                      </a:cubicBezTo>
                      <a:close/>
                      <a:moveTo>
                        <a:pt x="23" y="13"/>
                      </a:moveTo>
                      <a:cubicBezTo>
                        <a:pt x="23" y="14"/>
                        <a:pt x="30" y="17"/>
                        <a:pt x="32" y="19"/>
                      </a:cubicBezTo>
                      <a:cubicBezTo>
                        <a:pt x="35" y="22"/>
                        <a:pt x="32" y="16"/>
                        <a:pt x="29" y="14"/>
                      </a:cubicBezTo>
                      <a:cubicBezTo>
                        <a:pt x="26" y="13"/>
                        <a:pt x="27" y="11"/>
                        <a:pt x="24" y="11"/>
                      </a:cubicBezTo>
                      <a:cubicBezTo>
                        <a:pt x="23" y="10"/>
                        <a:pt x="23" y="10"/>
                        <a:pt x="23" y="13"/>
                      </a:cubicBezTo>
                      <a:close/>
                      <a:moveTo>
                        <a:pt x="42" y="28"/>
                      </a:moveTo>
                      <a:cubicBezTo>
                        <a:pt x="44" y="31"/>
                        <a:pt x="47" y="31"/>
                        <a:pt x="44" y="28"/>
                      </a:cubicBezTo>
                      <a:cubicBezTo>
                        <a:pt x="44" y="27"/>
                        <a:pt x="46" y="27"/>
                        <a:pt x="42" y="23"/>
                      </a:cubicBezTo>
                      <a:cubicBezTo>
                        <a:pt x="41" y="22"/>
                        <a:pt x="42" y="19"/>
                        <a:pt x="39" y="17"/>
                      </a:cubicBezTo>
                      <a:cubicBezTo>
                        <a:pt x="36" y="17"/>
                        <a:pt x="39" y="19"/>
                        <a:pt x="39" y="25"/>
                      </a:cubicBezTo>
                      <a:cubicBezTo>
                        <a:pt x="41" y="27"/>
                        <a:pt x="41" y="27"/>
                        <a:pt x="42" y="28"/>
                      </a:cubicBezTo>
                      <a:close/>
                      <a:moveTo>
                        <a:pt x="35" y="33"/>
                      </a:moveTo>
                      <a:cubicBezTo>
                        <a:pt x="38" y="31"/>
                        <a:pt x="36" y="33"/>
                        <a:pt x="39" y="33"/>
                      </a:cubicBezTo>
                      <a:cubicBezTo>
                        <a:pt x="42" y="34"/>
                        <a:pt x="39" y="31"/>
                        <a:pt x="38" y="28"/>
                      </a:cubicBezTo>
                      <a:cubicBezTo>
                        <a:pt x="36" y="27"/>
                        <a:pt x="35" y="30"/>
                        <a:pt x="33" y="28"/>
                      </a:cubicBezTo>
                      <a:cubicBezTo>
                        <a:pt x="32" y="27"/>
                        <a:pt x="30" y="27"/>
                        <a:pt x="30" y="30"/>
                      </a:cubicBezTo>
                      <a:cubicBezTo>
                        <a:pt x="30" y="31"/>
                        <a:pt x="33" y="33"/>
                        <a:pt x="35" y="33"/>
                      </a:cubicBezTo>
                      <a:close/>
                      <a:moveTo>
                        <a:pt x="46" y="39"/>
                      </a:moveTo>
                      <a:cubicBezTo>
                        <a:pt x="46" y="40"/>
                        <a:pt x="50" y="42"/>
                        <a:pt x="52" y="42"/>
                      </a:cubicBezTo>
                      <a:cubicBezTo>
                        <a:pt x="53" y="42"/>
                        <a:pt x="52" y="39"/>
                        <a:pt x="50" y="39"/>
                      </a:cubicBezTo>
                      <a:cubicBezTo>
                        <a:pt x="49" y="39"/>
                        <a:pt x="46" y="36"/>
                        <a:pt x="44" y="36"/>
                      </a:cubicBezTo>
                      <a:cubicBezTo>
                        <a:pt x="42" y="37"/>
                        <a:pt x="46" y="37"/>
                        <a:pt x="46" y="39"/>
                      </a:cubicBezTo>
                      <a:close/>
                      <a:moveTo>
                        <a:pt x="33" y="48"/>
                      </a:moveTo>
                      <a:cubicBezTo>
                        <a:pt x="35" y="47"/>
                        <a:pt x="39" y="51"/>
                        <a:pt x="39" y="51"/>
                      </a:cubicBezTo>
                      <a:cubicBezTo>
                        <a:pt x="38" y="53"/>
                        <a:pt x="33" y="50"/>
                        <a:pt x="33" y="48"/>
                      </a:cubicBezTo>
                      <a:close/>
                      <a:moveTo>
                        <a:pt x="17" y="17"/>
                      </a:moveTo>
                      <a:cubicBezTo>
                        <a:pt x="15" y="16"/>
                        <a:pt x="17" y="14"/>
                        <a:pt x="15" y="14"/>
                      </a:cubicBezTo>
                      <a:cubicBezTo>
                        <a:pt x="14" y="13"/>
                        <a:pt x="12" y="19"/>
                        <a:pt x="14" y="17"/>
                      </a:cubicBezTo>
                      <a:cubicBezTo>
                        <a:pt x="15" y="17"/>
                        <a:pt x="15" y="17"/>
                        <a:pt x="17" y="20"/>
                      </a:cubicBezTo>
                      <a:cubicBezTo>
                        <a:pt x="17" y="20"/>
                        <a:pt x="18" y="19"/>
                        <a:pt x="17" y="17"/>
                      </a:cubicBezTo>
                      <a:close/>
                      <a:moveTo>
                        <a:pt x="11" y="13"/>
                      </a:moveTo>
                      <a:cubicBezTo>
                        <a:pt x="11" y="11"/>
                        <a:pt x="12" y="14"/>
                        <a:pt x="12" y="16"/>
                      </a:cubicBezTo>
                      <a:cubicBezTo>
                        <a:pt x="11" y="17"/>
                        <a:pt x="9" y="14"/>
                        <a:pt x="11" y="13"/>
                      </a:cubicBezTo>
                      <a:close/>
                      <a:moveTo>
                        <a:pt x="6" y="11"/>
                      </a:moveTo>
                      <a:cubicBezTo>
                        <a:pt x="6" y="10"/>
                        <a:pt x="11" y="11"/>
                        <a:pt x="9" y="13"/>
                      </a:cubicBezTo>
                      <a:cubicBezTo>
                        <a:pt x="8" y="14"/>
                        <a:pt x="6" y="11"/>
                        <a:pt x="6" y="11"/>
                      </a:cubicBezTo>
                      <a:close/>
                      <a:moveTo>
                        <a:pt x="20" y="22"/>
                      </a:moveTo>
                      <a:cubicBezTo>
                        <a:pt x="18" y="22"/>
                        <a:pt x="17" y="22"/>
                        <a:pt x="18" y="20"/>
                      </a:cubicBezTo>
                      <a:cubicBezTo>
                        <a:pt x="18" y="19"/>
                        <a:pt x="20" y="20"/>
                        <a:pt x="20" y="22"/>
                      </a:cubicBezTo>
                      <a:close/>
                      <a:moveTo>
                        <a:pt x="0" y="5"/>
                      </a:moveTo>
                      <a:cubicBezTo>
                        <a:pt x="0" y="3"/>
                        <a:pt x="2" y="5"/>
                        <a:pt x="2" y="5"/>
                      </a:cubicBezTo>
                      <a:cubicBezTo>
                        <a:pt x="2" y="7"/>
                        <a:pt x="0" y="7"/>
                        <a:pt x="0" y="5"/>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32" name="Freeform 218">
                  <a:extLst>
                    <a:ext uri="{FF2B5EF4-FFF2-40B4-BE49-F238E27FC236}">
                      <a16:creationId xmlns:a16="http://schemas.microsoft.com/office/drawing/2014/main" id="{0C2B59A2-D47A-29FB-BBE9-D5DC1550418C}"/>
                    </a:ext>
                  </a:extLst>
                </p:cNvPr>
                <p:cNvSpPr>
                  <a:spLocks noEditPoints="1"/>
                </p:cNvSpPr>
                <p:nvPr/>
              </p:nvSpPr>
              <p:spPr bwMode="auto">
                <a:xfrm>
                  <a:off x="9135038" y="5580966"/>
                  <a:ext cx="77125" cy="162282"/>
                </a:xfrm>
                <a:custGeom>
                  <a:avLst/>
                  <a:gdLst/>
                  <a:ahLst/>
                  <a:cxnLst>
                    <a:cxn ang="0">
                      <a:pos x="5" y="11"/>
                    </a:cxn>
                    <a:cxn ang="0">
                      <a:pos x="2" y="8"/>
                    </a:cxn>
                    <a:cxn ang="0">
                      <a:pos x="2" y="3"/>
                    </a:cxn>
                    <a:cxn ang="0">
                      <a:pos x="3" y="3"/>
                    </a:cxn>
                    <a:cxn ang="0">
                      <a:pos x="5" y="5"/>
                    </a:cxn>
                    <a:cxn ang="0">
                      <a:pos x="5" y="11"/>
                    </a:cxn>
                    <a:cxn ang="0">
                      <a:pos x="8" y="16"/>
                    </a:cxn>
                    <a:cxn ang="0">
                      <a:pos x="11" y="19"/>
                    </a:cxn>
                    <a:cxn ang="0">
                      <a:pos x="6" y="14"/>
                    </a:cxn>
                    <a:cxn ang="0">
                      <a:pos x="8" y="16"/>
                    </a:cxn>
                    <a:cxn ang="0">
                      <a:pos x="14" y="30"/>
                    </a:cxn>
                    <a:cxn ang="0">
                      <a:pos x="17" y="33"/>
                    </a:cxn>
                    <a:cxn ang="0">
                      <a:pos x="14" y="30"/>
                    </a:cxn>
                    <a:cxn ang="0">
                      <a:pos x="15" y="22"/>
                    </a:cxn>
                    <a:cxn ang="0">
                      <a:pos x="14" y="21"/>
                    </a:cxn>
                    <a:cxn ang="0">
                      <a:pos x="15" y="22"/>
                    </a:cxn>
                    <a:cxn ang="0">
                      <a:pos x="12" y="18"/>
                    </a:cxn>
                    <a:cxn ang="0">
                      <a:pos x="14" y="16"/>
                    </a:cxn>
                    <a:cxn ang="0">
                      <a:pos x="12" y="18"/>
                    </a:cxn>
                    <a:cxn ang="0">
                      <a:pos x="11" y="10"/>
                    </a:cxn>
                    <a:cxn ang="0">
                      <a:pos x="12" y="7"/>
                    </a:cxn>
                    <a:cxn ang="0">
                      <a:pos x="11" y="10"/>
                    </a:cxn>
                    <a:cxn ang="0">
                      <a:pos x="20" y="41"/>
                    </a:cxn>
                    <a:cxn ang="0">
                      <a:pos x="23" y="44"/>
                    </a:cxn>
                    <a:cxn ang="0">
                      <a:pos x="20" y="41"/>
                    </a:cxn>
                    <a:cxn ang="0">
                      <a:pos x="23" y="49"/>
                    </a:cxn>
                    <a:cxn ang="0">
                      <a:pos x="25" y="52"/>
                    </a:cxn>
                    <a:cxn ang="0">
                      <a:pos x="23" y="49"/>
                    </a:cxn>
                  </a:cxnLst>
                  <a:rect l="0" t="0" r="r" b="b"/>
                  <a:pathLst>
                    <a:path w="25" h="52">
                      <a:moveTo>
                        <a:pt x="5" y="11"/>
                      </a:moveTo>
                      <a:cubicBezTo>
                        <a:pt x="2" y="11"/>
                        <a:pt x="3" y="11"/>
                        <a:pt x="2" y="8"/>
                      </a:cubicBezTo>
                      <a:cubicBezTo>
                        <a:pt x="0" y="7"/>
                        <a:pt x="2" y="7"/>
                        <a:pt x="2" y="3"/>
                      </a:cubicBezTo>
                      <a:cubicBezTo>
                        <a:pt x="0" y="0"/>
                        <a:pt x="2" y="0"/>
                        <a:pt x="3" y="3"/>
                      </a:cubicBezTo>
                      <a:cubicBezTo>
                        <a:pt x="3" y="8"/>
                        <a:pt x="5" y="2"/>
                        <a:pt x="5" y="5"/>
                      </a:cubicBezTo>
                      <a:cubicBezTo>
                        <a:pt x="6" y="8"/>
                        <a:pt x="8" y="10"/>
                        <a:pt x="5" y="11"/>
                      </a:cubicBezTo>
                      <a:close/>
                      <a:moveTo>
                        <a:pt x="8" y="16"/>
                      </a:moveTo>
                      <a:cubicBezTo>
                        <a:pt x="9" y="18"/>
                        <a:pt x="8" y="21"/>
                        <a:pt x="11" y="19"/>
                      </a:cubicBezTo>
                      <a:cubicBezTo>
                        <a:pt x="12" y="19"/>
                        <a:pt x="6" y="11"/>
                        <a:pt x="6" y="14"/>
                      </a:cubicBezTo>
                      <a:cubicBezTo>
                        <a:pt x="6" y="16"/>
                        <a:pt x="5" y="16"/>
                        <a:pt x="8" y="16"/>
                      </a:cubicBezTo>
                      <a:close/>
                      <a:moveTo>
                        <a:pt x="14" y="30"/>
                      </a:moveTo>
                      <a:cubicBezTo>
                        <a:pt x="15" y="28"/>
                        <a:pt x="18" y="33"/>
                        <a:pt x="17" y="33"/>
                      </a:cubicBezTo>
                      <a:cubicBezTo>
                        <a:pt x="15" y="33"/>
                        <a:pt x="14" y="32"/>
                        <a:pt x="14" y="30"/>
                      </a:cubicBezTo>
                      <a:close/>
                      <a:moveTo>
                        <a:pt x="15" y="22"/>
                      </a:moveTo>
                      <a:cubicBezTo>
                        <a:pt x="12" y="22"/>
                        <a:pt x="14" y="19"/>
                        <a:pt x="14" y="21"/>
                      </a:cubicBezTo>
                      <a:cubicBezTo>
                        <a:pt x="15" y="22"/>
                        <a:pt x="15" y="24"/>
                        <a:pt x="15" y="22"/>
                      </a:cubicBezTo>
                      <a:close/>
                      <a:moveTo>
                        <a:pt x="12" y="18"/>
                      </a:moveTo>
                      <a:cubicBezTo>
                        <a:pt x="11" y="16"/>
                        <a:pt x="14" y="14"/>
                        <a:pt x="14" y="16"/>
                      </a:cubicBezTo>
                      <a:cubicBezTo>
                        <a:pt x="15" y="19"/>
                        <a:pt x="12" y="19"/>
                        <a:pt x="12" y="18"/>
                      </a:cubicBezTo>
                      <a:close/>
                      <a:moveTo>
                        <a:pt x="11" y="10"/>
                      </a:moveTo>
                      <a:cubicBezTo>
                        <a:pt x="9" y="8"/>
                        <a:pt x="12" y="7"/>
                        <a:pt x="12" y="7"/>
                      </a:cubicBezTo>
                      <a:cubicBezTo>
                        <a:pt x="14" y="8"/>
                        <a:pt x="11" y="10"/>
                        <a:pt x="11" y="10"/>
                      </a:cubicBezTo>
                      <a:close/>
                      <a:moveTo>
                        <a:pt x="20" y="41"/>
                      </a:moveTo>
                      <a:cubicBezTo>
                        <a:pt x="21" y="39"/>
                        <a:pt x="25" y="44"/>
                        <a:pt x="23" y="44"/>
                      </a:cubicBezTo>
                      <a:cubicBezTo>
                        <a:pt x="21" y="46"/>
                        <a:pt x="20" y="43"/>
                        <a:pt x="20" y="41"/>
                      </a:cubicBezTo>
                      <a:close/>
                      <a:moveTo>
                        <a:pt x="23" y="49"/>
                      </a:moveTo>
                      <a:cubicBezTo>
                        <a:pt x="23" y="47"/>
                        <a:pt x="25" y="52"/>
                        <a:pt x="25" y="52"/>
                      </a:cubicBezTo>
                      <a:cubicBezTo>
                        <a:pt x="23" y="52"/>
                        <a:pt x="21" y="49"/>
                        <a:pt x="23" y="49"/>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33" name="Freeform 219">
                  <a:extLst>
                    <a:ext uri="{FF2B5EF4-FFF2-40B4-BE49-F238E27FC236}">
                      <a16:creationId xmlns:a16="http://schemas.microsoft.com/office/drawing/2014/main" id="{C2C13216-07CB-CCE8-AA4E-05BE026CFE31}"/>
                    </a:ext>
                  </a:extLst>
                </p:cNvPr>
                <p:cNvSpPr>
                  <a:spLocks noEditPoints="1"/>
                </p:cNvSpPr>
                <p:nvPr/>
              </p:nvSpPr>
              <p:spPr bwMode="auto">
                <a:xfrm>
                  <a:off x="9065947" y="5754496"/>
                  <a:ext cx="118902" cy="72304"/>
                </a:xfrm>
                <a:custGeom>
                  <a:avLst/>
                  <a:gdLst/>
                  <a:ahLst/>
                  <a:cxnLst>
                    <a:cxn ang="0">
                      <a:pos x="34" y="14"/>
                    </a:cxn>
                    <a:cxn ang="0">
                      <a:pos x="36" y="13"/>
                    </a:cxn>
                    <a:cxn ang="0">
                      <a:pos x="34" y="14"/>
                    </a:cxn>
                    <a:cxn ang="0">
                      <a:pos x="30" y="6"/>
                    </a:cxn>
                    <a:cxn ang="0">
                      <a:pos x="27" y="6"/>
                    </a:cxn>
                    <a:cxn ang="0">
                      <a:pos x="28" y="10"/>
                    </a:cxn>
                    <a:cxn ang="0">
                      <a:pos x="30" y="6"/>
                    </a:cxn>
                    <a:cxn ang="0">
                      <a:pos x="16" y="14"/>
                    </a:cxn>
                    <a:cxn ang="0">
                      <a:pos x="13" y="11"/>
                    </a:cxn>
                    <a:cxn ang="0">
                      <a:pos x="4" y="2"/>
                    </a:cxn>
                    <a:cxn ang="0">
                      <a:pos x="4" y="3"/>
                    </a:cxn>
                    <a:cxn ang="0">
                      <a:pos x="0" y="0"/>
                    </a:cxn>
                    <a:cxn ang="0">
                      <a:pos x="0" y="2"/>
                    </a:cxn>
                    <a:cxn ang="0">
                      <a:pos x="4" y="6"/>
                    </a:cxn>
                    <a:cxn ang="0">
                      <a:pos x="4" y="8"/>
                    </a:cxn>
                    <a:cxn ang="0">
                      <a:pos x="7" y="10"/>
                    </a:cxn>
                    <a:cxn ang="0">
                      <a:pos x="7" y="11"/>
                    </a:cxn>
                    <a:cxn ang="0">
                      <a:pos x="8" y="13"/>
                    </a:cxn>
                    <a:cxn ang="0">
                      <a:pos x="8" y="13"/>
                    </a:cxn>
                    <a:cxn ang="0">
                      <a:pos x="10" y="14"/>
                    </a:cxn>
                    <a:cxn ang="0">
                      <a:pos x="11" y="14"/>
                    </a:cxn>
                    <a:cxn ang="0">
                      <a:pos x="16" y="19"/>
                    </a:cxn>
                    <a:cxn ang="0">
                      <a:pos x="21" y="22"/>
                    </a:cxn>
                    <a:cxn ang="0">
                      <a:pos x="21" y="23"/>
                    </a:cxn>
                    <a:cxn ang="0">
                      <a:pos x="18" y="16"/>
                    </a:cxn>
                    <a:cxn ang="0">
                      <a:pos x="16" y="14"/>
                    </a:cxn>
                  </a:cxnLst>
                  <a:rect l="0" t="0" r="r" b="b"/>
                  <a:pathLst>
                    <a:path w="38" h="23">
                      <a:moveTo>
                        <a:pt x="34" y="14"/>
                      </a:moveTo>
                      <a:cubicBezTo>
                        <a:pt x="33" y="13"/>
                        <a:pt x="34" y="11"/>
                        <a:pt x="36" y="13"/>
                      </a:cubicBezTo>
                      <a:cubicBezTo>
                        <a:pt x="38" y="16"/>
                        <a:pt x="34" y="16"/>
                        <a:pt x="34" y="14"/>
                      </a:cubicBezTo>
                      <a:close/>
                      <a:moveTo>
                        <a:pt x="30" y="6"/>
                      </a:moveTo>
                      <a:cubicBezTo>
                        <a:pt x="28" y="5"/>
                        <a:pt x="27" y="5"/>
                        <a:pt x="27" y="6"/>
                      </a:cubicBezTo>
                      <a:cubicBezTo>
                        <a:pt x="28" y="6"/>
                        <a:pt x="25" y="8"/>
                        <a:pt x="28" y="10"/>
                      </a:cubicBezTo>
                      <a:cubicBezTo>
                        <a:pt x="31" y="11"/>
                        <a:pt x="31" y="8"/>
                        <a:pt x="30" y="6"/>
                      </a:cubicBezTo>
                      <a:close/>
                      <a:moveTo>
                        <a:pt x="16" y="14"/>
                      </a:moveTo>
                      <a:cubicBezTo>
                        <a:pt x="13" y="11"/>
                        <a:pt x="13" y="11"/>
                        <a:pt x="13" y="11"/>
                      </a:cubicBezTo>
                      <a:cubicBezTo>
                        <a:pt x="13" y="8"/>
                        <a:pt x="5" y="3"/>
                        <a:pt x="4" y="2"/>
                      </a:cubicBezTo>
                      <a:cubicBezTo>
                        <a:pt x="4" y="3"/>
                        <a:pt x="4" y="3"/>
                        <a:pt x="4" y="3"/>
                      </a:cubicBezTo>
                      <a:cubicBezTo>
                        <a:pt x="2" y="3"/>
                        <a:pt x="2" y="0"/>
                        <a:pt x="0" y="0"/>
                      </a:cubicBezTo>
                      <a:cubicBezTo>
                        <a:pt x="0" y="2"/>
                        <a:pt x="0" y="2"/>
                        <a:pt x="0" y="2"/>
                      </a:cubicBezTo>
                      <a:cubicBezTo>
                        <a:pt x="4" y="6"/>
                        <a:pt x="4" y="6"/>
                        <a:pt x="4" y="6"/>
                      </a:cubicBezTo>
                      <a:cubicBezTo>
                        <a:pt x="4" y="8"/>
                        <a:pt x="4" y="8"/>
                        <a:pt x="4" y="8"/>
                      </a:cubicBezTo>
                      <a:cubicBezTo>
                        <a:pt x="7" y="10"/>
                        <a:pt x="7" y="10"/>
                        <a:pt x="7" y="10"/>
                      </a:cubicBezTo>
                      <a:cubicBezTo>
                        <a:pt x="7" y="11"/>
                        <a:pt x="7" y="11"/>
                        <a:pt x="7" y="11"/>
                      </a:cubicBezTo>
                      <a:cubicBezTo>
                        <a:pt x="8" y="13"/>
                        <a:pt x="8" y="13"/>
                        <a:pt x="8" y="13"/>
                      </a:cubicBezTo>
                      <a:cubicBezTo>
                        <a:pt x="8" y="13"/>
                        <a:pt x="8" y="13"/>
                        <a:pt x="8" y="13"/>
                      </a:cubicBezTo>
                      <a:cubicBezTo>
                        <a:pt x="10" y="14"/>
                        <a:pt x="10" y="14"/>
                        <a:pt x="10" y="14"/>
                      </a:cubicBezTo>
                      <a:cubicBezTo>
                        <a:pt x="10" y="14"/>
                        <a:pt x="10" y="14"/>
                        <a:pt x="11" y="14"/>
                      </a:cubicBezTo>
                      <a:cubicBezTo>
                        <a:pt x="11" y="16"/>
                        <a:pt x="14" y="17"/>
                        <a:pt x="16" y="19"/>
                      </a:cubicBezTo>
                      <a:cubicBezTo>
                        <a:pt x="21" y="22"/>
                        <a:pt x="21" y="22"/>
                        <a:pt x="21" y="22"/>
                      </a:cubicBezTo>
                      <a:cubicBezTo>
                        <a:pt x="21" y="23"/>
                        <a:pt x="21" y="23"/>
                        <a:pt x="21" y="23"/>
                      </a:cubicBezTo>
                      <a:cubicBezTo>
                        <a:pt x="27" y="20"/>
                        <a:pt x="27" y="23"/>
                        <a:pt x="18" y="16"/>
                      </a:cubicBezTo>
                      <a:cubicBezTo>
                        <a:pt x="18" y="14"/>
                        <a:pt x="16" y="13"/>
                        <a:pt x="16" y="14"/>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34" name="Freeform 220">
                  <a:extLst>
                    <a:ext uri="{FF2B5EF4-FFF2-40B4-BE49-F238E27FC236}">
                      <a16:creationId xmlns:a16="http://schemas.microsoft.com/office/drawing/2014/main" id="{4FA5793B-4DB2-6299-4435-28E37FC00639}"/>
                    </a:ext>
                  </a:extLst>
                </p:cNvPr>
                <p:cNvSpPr>
                  <a:spLocks/>
                </p:cNvSpPr>
                <p:nvPr/>
              </p:nvSpPr>
              <p:spPr bwMode="auto">
                <a:xfrm>
                  <a:off x="7499335" y="4925412"/>
                  <a:ext cx="102834" cy="178350"/>
                </a:xfrm>
                <a:custGeom>
                  <a:avLst/>
                  <a:gdLst/>
                  <a:ahLst/>
                  <a:cxnLst>
                    <a:cxn ang="0">
                      <a:pos x="15" y="7"/>
                    </a:cxn>
                    <a:cxn ang="0">
                      <a:pos x="18" y="8"/>
                    </a:cxn>
                    <a:cxn ang="0">
                      <a:pos x="26" y="19"/>
                    </a:cxn>
                    <a:cxn ang="0">
                      <a:pos x="26" y="27"/>
                    </a:cxn>
                    <a:cxn ang="0">
                      <a:pos x="26" y="32"/>
                    </a:cxn>
                    <a:cxn ang="0">
                      <a:pos x="27" y="41"/>
                    </a:cxn>
                    <a:cxn ang="0">
                      <a:pos x="32" y="49"/>
                    </a:cxn>
                    <a:cxn ang="0">
                      <a:pos x="32" y="54"/>
                    </a:cxn>
                    <a:cxn ang="0">
                      <a:pos x="30" y="52"/>
                    </a:cxn>
                    <a:cxn ang="0">
                      <a:pos x="29" y="54"/>
                    </a:cxn>
                    <a:cxn ang="0">
                      <a:pos x="26" y="54"/>
                    </a:cxn>
                    <a:cxn ang="0">
                      <a:pos x="17" y="47"/>
                    </a:cxn>
                    <a:cxn ang="0">
                      <a:pos x="9" y="38"/>
                    </a:cxn>
                    <a:cxn ang="0">
                      <a:pos x="5" y="28"/>
                    </a:cxn>
                    <a:cxn ang="0">
                      <a:pos x="3" y="24"/>
                    </a:cxn>
                    <a:cxn ang="0">
                      <a:pos x="2" y="16"/>
                    </a:cxn>
                    <a:cxn ang="0">
                      <a:pos x="0" y="3"/>
                    </a:cxn>
                    <a:cxn ang="0">
                      <a:pos x="2" y="2"/>
                    </a:cxn>
                    <a:cxn ang="0">
                      <a:pos x="5" y="5"/>
                    </a:cxn>
                    <a:cxn ang="0">
                      <a:pos x="8" y="7"/>
                    </a:cxn>
                    <a:cxn ang="0">
                      <a:pos x="8" y="11"/>
                    </a:cxn>
                    <a:cxn ang="0">
                      <a:pos x="12" y="10"/>
                    </a:cxn>
                    <a:cxn ang="0">
                      <a:pos x="15" y="7"/>
                    </a:cxn>
                  </a:cxnLst>
                  <a:rect l="0" t="0" r="r" b="b"/>
                  <a:pathLst>
                    <a:path w="33" h="57">
                      <a:moveTo>
                        <a:pt x="15" y="7"/>
                      </a:moveTo>
                      <a:cubicBezTo>
                        <a:pt x="17" y="7"/>
                        <a:pt x="17" y="5"/>
                        <a:pt x="18" y="8"/>
                      </a:cubicBezTo>
                      <a:cubicBezTo>
                        <a:pt x="18" y="11"/>
                        <a:pt x="24" y="14"/>
                        <a:pt x="26" y="19"/>
                      </a:cubicBezTo>
                      <a:cubicBezTo>
                        <a:pt x="27" y="24"/>
                        <a:pt x="26" y="27"/>
                        <a:pt x="26" y="27"/>
                      </a:cubicBezTo>
                      <a:cubicBezTo>
                        <a:pt x="26" y="28"/>
                        <a:pt x="24" y="30"/>
                        <a:pt x="26" y="32"/>
                      </a:cubicBezTo>
                      <a:cubicBezTo>
                        <a:pt x="27" y="33"/>
                        <a:pt x="23" y="38"/>
                        <a:pt x="27" y="41"/>
                      </a:cubicBezTo>
                      <a:cubicBezTo>
                        <a:pt x="30" y="44"/>
                        <a:pt x="29" y="47"/>
                        <a:pt x="32" y="49"/>
                      </a:cubicBezTo>
                      <a:cubicBezTo>
                        <a:pt x="32" y="50"/>
                        <a:pt x="33" y="55"/>
                        <a:pt x="32" y="54"/>
                      </a:cubicBezTo>
                      <a:cubicBezTo>
                        <a:pt x="30" y="54"/>
                        <a:pt x="32" y="54"/>
                        <a:pt x="30" y="52"/>
                      </a:cubicBezTo>
                      <a:cubicBezTo>
                        <a:pt x="29" y="52"/>
                        <a:pt x="30" y="54"/>
                        <a:pt x="29" y="54"/>
                      </a:cubicBezTo>
                      <a:cubicBezTo>
                        <a:pt x="26" y="52"/>
                        <a:pt x="27" y="57"/>
                        <a:pt x="26" y="54"/>
                      </a:cubicBezTo>
                      <a:cubicBezTo>
                        <a:pt x="24" y="50"/>
                        <a:pt x="23" y="54"/>
                        <a:pt x="17" y="47"/>
                      </a:cubicBezTo>
                      <a:cubicBezTo>
                        <a:pt x="9" y="39"/>
                        <a:pt x="8" y="41"/>
                        <a:pt x="9" y="38"/>
                      </a:cubicBezTo>
                      <a:cubicBezTo>
                        <a:pt x="11" y="35"/>
                        <a:pt x="3" y="30"/>
                        <a:pt x="5" y="28"/>
                      </a:cubicBezTo>
                      <a:cubicBezTo>
                        <a:pt x="5" y="27"/>
                        <a:pt x="3" y="28"/>
                        <a:pt x="3" y="24"/>
                      </a:cubicBezTo>
                      <a:cubicBezTo>
                        <a:pt x="3" y="17"/>
                        <a:pt x="0" y="19"/>
                        <a:pt x="2" y="16"/>
                      </a:cubicBezTo>
                      <a:cubicBezTo>
                        <a:pt x="2" y="14"/>
                        <a:pt x="3" y="8"/>
                        <a:pt x="0" y="3"/>
                      </a:cubicBezTo>
                      <a:cubicBezTo>
                        <a:pt x="0" y="0"/>
                        <a:pt x="0" y="0"/>
                        <a:pt x="2" y="2"/>
                      </a:cubicBezTo>
                      <a:cubicBezTo>
                        <a:pt x="3" y="3"/>
                        <a:pt x="5" y="2"/>
                        <a:pt x="5" y="5"/>
                      </a:cubicBezTo>
                      <a:cubicBezTo>
                        <a:pt x="6" y="7"/>
                        <a:pt x="8" y="3"/>
                        <a:pt x="8" y="7"/>
                      </a:cubicBezTo>
                      <a:cubicBezTo>
                        <a:pt x="8" y="8"/>
                        <a:pt x="6" y="10"/>
                        <a:pt x="8" y="11"/>
                      </a:cubicBezTo>
                      <a:cubicBezTo>
                        <a:pt x="9" y="13"/>
                        <a:pt x="9" y="7"/>
                        <a:pt x="12" y="10"/>
                      </a:cubicBezTo>
                      <a:cubicBezTo>
                        <a:pt x="14" y="11"/>
                        <a:pt x="14" y="11"/>
                        <a:pt x="15" y="7"/>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35" name="Freeform 221">
                  <a:extLst>
                    <a:ext uri="{FF2B5EF4-FFF2-40B4-BE49-F238E27FC236}">
                      <a16:creationId xmlns:a16="http://schemas.microsoft.com/office/drawing/2014/main" id="{1D301645-B846-3A30-7EFB-14ED8E17BD47}"/>
                    </a:ext>
                  </a:extLst>
                </p:cNvPr>
                <p:cNvSpPr>
                  <a:spLocks/>
                </p:cNvSpPr>
                <p:nvPr/>
              </p:nvSpPr>
              <p:spPr bwMode="auto">
                <a:xfrm>
                  <a:off x="7582888" y="5090908"/>
                  <a:ext cx="9641" cy="12854"/>
                </a:xfrm>
                <a:custGeom>
                  <a:avLst/>
                  <a:gdLst/>
                  <a:ahLst/>
                  <a:cxnLst>
                    <a:cxn ang="0">
                      <a:pos x="0" y="2"/>
                    </a:cxn>
                    <a:cxn ang="0">
                      <a:pos x="3" y="0"/>
                    </a:cxn>
                    <a:cxn ang="0">
                      <a:pos x="0" y="2"/>
                    </a:cxn>
                  </a:cxnLst>
                  <a:rect l="0" t="0" r="r" b="b"/>
                  <a:pathLst>
                    <a:path w="3" h="4">
                      <a:moveTo>
                        <a:pt x="0" y="2"/>
                      </a:moveTo>
                      <a:cubicBezTo>
                        <a:pt x="0" y="0"/>
                        <a:pt x="3" y="0"/>
                        <a:pt x="3" y="0"/>
                      </a:cubicBezTo>
                      <a:cubicBezTo>
                        <a:pt x="3" y="2"/>
                        <a:pt x="2" y="4"/>
                        <a:pt x="0"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36" name="Freeform 222">
                  <a:extLst>
                    <a:ext uri="{FF2B5EF4-FFF2-40B4-BE49-F238E27FC236}">
                      <a16:creationId xmlns:a16="http://schemas.microsoft.com/office/drawing/2014/main" id="{38C45342-9CEF-739C-76DD-7237F3548D08}"/>
                    </a:ext>
                  </a:extLst>
                </p:cNvPr>
                <p:cNvSpPr>
                  <a:spLocks noEditPoints="1"/>
                </p:cNvSpPr>
                <p:nvPr/>
              </p:nvSpPr>
              <p:spPr bwMode="auto">
                <a:xfrm>
                  <a:off x="7370792" y="4957547"/>
                  <a:ext cx="1115107" cy="510947"/>
                </a:xfrm>
                <a:custGeom>
                  <a:avLst/>
                  <a:gdLst/>
                  <a:ahLst/>
                  <a:cxnLst>
                    <a:cxn ang="0">
                      <a:pos x="306" y="91"/>
                    </a:cxn>
                    <a:cxn ang="0">
                      <a:pos x="288" y="67"/>
                    </a:cxn>
                    <a:cxn ang="0">
                      <a:pos x="341" y="73"/>
                    </a:cxn>
                    <a:cxn ang="0">
                      <a:pos x="157" y="37"/>
                    </a:cxn>
                    <a:cxn ang="0">
                      <a:pos x="115" y="40"/>
                    </a:cxn>
                    <a:cxn ang="0">
                      <a:pos x="121" y="87"/>
                    </a:cxn>
                    <a:cxn ang="0">
                      <a:pos x="167" y="87"/>
                    </a:cxn>
                    <a:cxn ang="0">
                      <a:pos x="179" y="29"/>
                    </a:cxn>
                    <a:cxn ang="0">
                      <a:pos x="24" y="35"/>
                    </a:cxn>
                    <a:cxn ang="0">
                      <a:pos x="71" y="112"/>
                    </a:cxn>
                    <a:cxn ang="0">
                      <a:pos x="77" y="80"/>
                    </a:cxn>
                    <a:cxn ang="0">
                      <a:pos x="45" y="37"/>
                    </a:cxn>
                    <a:cxn ang="0">
                      <a:pos x="4" y="1"/>
                    </a:cxn>
                    <a:cxn ang="0">
                      <a:pos x="138" y="140"/>
                    </a:cxn>
                    <a:cxn ang="0">
                      <a:pos x="128" y="122"/>
                    </a:cxn>
                    <a:cxn ang="0">
                      <a:pos x="85" y="121"/>
                    </a:cxn>
                    <a:cxn ang="0">
                      <a:pos x="347" y="129"/>
                    </a:cxn>
                    <a:cxn ang="0">
                      <a:pos x="161" y="124"/>
                    </a:cxn>
                    <a:cxn ang="0">
                      <a:pos x="166" y="143"/>
                    </a:cxn>
                    <a:cxn ang="0">
                      <a:pos x="189" y="144"/>
                    </a:cxn>
                    <a:cxn ang="0">
                      <a:pos x="181" y="141"/>
                    </a:cxn>
                    <a:cxn ang="0">
                      <a:pos x="195" y="140"/>
                    </a:cxn>
                    <a:cxn ang="0">
                      <a:pos x="208" y="144"/>
                    </a:cxn>
                    <a:cxn ang="0">
                      <a:pos x="210" y="141"/>
                    </a:cxn>
                    <a:cxn ang="0">
                      <a:pos x="222" y="141"/>
                    </a:cxn>
                    <a:cxn ang="0">
                      <a:pos x="228" y="138"/>
                    </a:cxn>
                    <a:cxn ang="0">
                      <a:pos x="236" y="136"/>
                    </a:cxn>
                    <a:cxn ang="0">
                      <a:pos x="195" y="149"/>
                    </a:cxn>
                    <a:cxn ang="0">
                      <a:pos x="240" y="149"/>
                    </a:cxn>
                    <a:cxn ang="0">
                      <a:pos x="230" y="149"/>
                    </a:cxn>
                    <a:cxn ang="0">
                      <a:pos x="205" y="88"/>
                    </a:cxn>
                    <a:cxn ang="0">
                      <a:pos x="221" y="63"/>
                    </a:cxn>
                    <a:cxn ang="0">
                      <a:pos x="231" y="48"/>
                    </a:cxn>
                    <a:cxn ang="0">
                      <a:pos x="193" y="73"/>
                    </a:cxn>
                    <a:cxn ang="0">
                      <a:pos x="246" y="88"/>
                    </a:cxn>
                    <a:cxn ang="0">
                      <a:pos x="260" y="90"/>
                    </a:cxn>
                    <a:cxn ang="0">
                      <a:pos x="262" y="71"/>
                    </a:cxn>
                    <a:cxn ang="0">
                      <a:pos x="285" y="70"/>
                    </a:cxn>
                    <a:cxn ang="0">
                      <a:pos x="260" y="54"/>
                    </a:cxn>
                    <a:cxn ang="0">
                      <a:pos x="257" y="48"/>
                    </a:cxn>
                    <a:cxn ang="0">
                      <a:pos x="213" y="107"/>
                    </a:cxn>
                    <a:cxn ang="0">
                      <a:pos x="224" y="101"/>
                    </a:cxn>
                    <a:cxn ang="0">
                      <a:pos x="225" y="70"/>
                    </a:cxn>
                    <a:cxn ang="0">
                      <a:pos x="312" y="119"/>
                    </a:cxn>
                    <a:cxn ang="0">
                      <a:pos x="100" y="88"/>
                    </a:cxn>
                    <a:cxn ang="0">
                      <a:pos x="90" y="82"/>
                    </a:cxn>
                    <a:cxn ang="0">
                      <a:pos x="12" y="34"/>
                    </a:cxn>
                    <a:cxn ang="0">
                      <a:pos x="29" y="67"/>
                    </a:cxn>
                    <a:cxn ang="0">
                      <a:pos x="74" y="60"/>
                    </a:cxn>
                    <a:cxn ang="0">
                      <a:pos x="67" y="48"/>
                    </a:cxn>
                    <a:cxn ang="0">
                      <a:pos x="58" y="43"/>
                    </a:cxn>
                    <a:cxn ang="0">
                      <a:pos x="62" y="48"/>
                    </a:cxn>
                    <a:cxn ang="0">
                      <a:pos x="326" y="74"/>
                    </a:cxn>
                    <a:cxn ang="0">
                      <a:pos x="275" y="135"/>
                    </a:cxn>
                    <a:cxn ang="0">
                      <a:pos x="260" y="138"/>
                    </a:cxn>
                    <a:cxn ang="0">
                      <a:pos x="312" y="115"/>
                    </a:cxn>
                    <a:cxn ang="0">
                      <a:pos x="245" y="76"/>
                    </a:cxn>
                    <a:cxn ang="0">
                      <a:pos x="265" y="91"/>
                    </a:cxn>
                    <a:cxn ang="0">
                      <a:pos x="74" y="45"/>
                    </a:cxn>
                  </a:cxnLst>
                  <a:rect l="0" t="0" r="r" b="b"/>
                  <a:pathLst>
                    <a:path w="358" h="164">
                      <a:moveTo>
                        <a:pt x="358" y="138"/>
                      </a:moveTo>
                      <a:cubicBezTo>
                        <a:pt x="353" y="136"/>
                        <a:pt x="352" y="138"/>
                        <a:pt x="350" y="136"/>
                      </a:cubicBezTo>
                      <a:cubicBezTo>
                        <a:pt x="350" y="135"/>
                        <a:pt x="345" y="140"/>
                        <a:pt x="349" y="133"/>
                      </a:cubicBezTo>
                      <a:cubicBezTo>
                        <a:pt x="352" y="129"/>
                        <a:pt x="345" y="130"/>
                        <a:pt x="345" y="125"/>
                      </a:cubicBezTo>
                      <a:cubicBezTo>
                        <a:pt x="344" y="122"/>
                        <a:pt x="349" y="125"/>
                        <a:pt x="345" y="121"/>
                      </a:cubicBezTo>
                      <a:cubicBezTo>
                        <a:pt x="342" y="118"/>
                        <a:pt x="341" y="110"/>
                        <a:pt x="338" y="107"/>
                      </a:cubicBezTo>
                      <a:cubicBezTo>
                        <a:pt x="333" y="104"/>
                        <a:pt x="330" y="105"/>
                        <a:pt x="327" y="102"/>
                      </a:cubicBezTo>
                      <a:cubicBezTo>
                        <a:pt x="321" y="99"/>
                        <a:pt x="320" y="102"/>
                        <a:pt x="313" y="97"/>
                      </a:cubicBezTo>
                      <a:cubicBezTo>
                        <a:pt x="309" y="93"/>
                        <a:pt x="306" y="94"/>
                        <a:pt x="306" y="91"/>
                      </a:cubicBezTo>
                      <a:cubicBezTo>
                        <a:pt x="307" y="85"/>
                        <a:pt x="306" y="85"/>
                        <a:pt x="304" y="93"/>
                      </a:cubicBezTo>
                      <a:cubicBezTo>
                        <a:pt x="304" y="97"/>
                        <a:pt x="300" y="97"/>
                        <a:pt x="298" y="94"/>
                      </a:cubicBezTo>
                      <a:cubicBezTo>
                        <a:pt x="297" y="91"/>
                        <a:pt x="303" y="93"/>
                        <a:pt x="298" y="88"/>
                      </a:cubicBezTo>
                      <a:cubicBezTo>
                        <a:pt x="294" y="85"/>
                        <a:pt x="294" y="87"/>
                        <a:pt x="292" y="85"/>
                      </a:cubicBezTo>
                      <a:cubicBezTo>
                        <a:pt x="292" y="80"/>
                        <a:pt x="300" y="87"/>
                        <a:pt x="301" y="82"/>
                      </a:cubicBezTo>
                      <a:cubicBezTo>
                        <a:pt x="301" y="79"/>
                        <a:pt x="307" y="84"/>
                        <a:pt x="307" y="80"/>
                      </a:cubicBezTo>
                      <a:cubicBezTo>
                        <a:pt x="307" y="76"/>
                        <a:pt x="295" y="82"/>
                        <a:pt x="294" y="77"/>
                      </a:cubicBezTo>
                      <a:cubicBezTo>
                        <a:pt x="291" y="73"/>
                        <a:pt x="291" y="71"/>
                        <a:pt x="288" y="71"/>
                      </a:cubicBezTo>
                      <a:cubicBezTo>
                        <a:pt x="281" y="71"/>
                        <a:pt x="288" y="68"/>
                        <a:pt x="288" y="67"/>
                      </a:cubicBezTo>
                      <a:cubicBezTo>
                        <a:pt x="286" y="63"/>
                        <a:pt x="289" y="65"/>
                        <a:pt x="292" y="63"/>
                      </a:cubicBezTo>
                      <a:cubicBezTo>
                        <a:pt x="294" y="63"/>
                        <a:pt x="294" y="57"/>
                        <a:pt x="301" y="62"/>
                      </a:cubicBezTo>
                      <a:cubicBezTo>
                        <a:pt x="309" y="67"/>
                        <a:pt x="309" y="62"/>
                        <a:pt x="310" y="67"/>
                      </a:cubicBezTo>
                      <a:cubicBezTo>
                        <a:pt x="312" y="73"/>
                        <a:pt x="309" y="73"/>
                        <a:pt x="310" y="80"/>
                      </a:cubicBezTo>
                      <a:cubicBezTo>
                        <a:pt x="313" y="87"/>
                        <a:pt x="312" y="79"/>
                        <a:pt x="313" y="80"/>
                      </a:cubicBezTo>
                      <a:cubicBezTo>
                        <a:pt x="315" y="84"/>
                        <a:pt x="313" y="88"/>
                        <a:pt x="318" y="90"/>
                      </a:cubicBezTo>
                      <a:cubicBezTo>
                        <a:pt x="321" y="91"/>
                        <a:pt x="327" y="77"/>
                        <a:pt x="329" y="79"/>
                      </a:cubicBezTo>
                      <a:cubicBezTo>
                        <a:pt x="330" y="80"/>
                        <a:pt x="335" y="77"/>
                        <a:pt x="335" y="76"/>
                      </a:cubicBezTo>
                      <a:cubicBezTo>
                        <a:pt x="333" y="74"/>
                        <a:pt x="338" y="71"/>
                        <a:pt x="341" y="73"/>
                      </a:cubicBezTo>
                      <a:cubicBezTo>
                        <a:pt x="344" y="74"/>
                        <a:pt x="353" y="80"/>
                        <a:pt x="358" y="80"/>
                      </a:cubicBezTo>
                      <a:cubicBezTo>
                        <a:pt x="358" y="138"/>
                        <a:pt x="358" y="138"/>
                        <a:pt x="358" y="138"/>
                      </a:cubicBezTo>
                      <a:close/>
                      <a:moveTo>
                        <a:pt x="178" y="17"/>
                      </a:moveTo>
                      <a:cubicBezTo>
                        <a:pt x="175" y="14"/>
                        <a:pt x="176" y="15"/>
                        <a:pt x="173" y="15"/>
                      </a:cubicBezTo>
                      <a:cubicBezTo>
                        <a:pt x="169" y="15"/>
                        <a:pt x="166" y="14"/>
                        <a:pt x="164" y="17"/>
                      </a:cubicBezTo>
                      <a:cubicBezTo>
                        <a:pt x="163" y="20"/>
                        <a:pt x="163" y="23"/>
                        <a:pt x="163" y="26"/>
                      </a:cubicBezTo>
                      <a:cubicBezTo>
                        <a:pt x="163" y="29"/>
                        <a:pt x="160" y="26"/>
                        <a:pt x="160" y="29"/>
                      </a:cubicBezTo>
                      <a:cubicBezTo>
                        <a:pt x="158" y="32"/>
                        <a:pt x="158" y="32"/>
                        <a:pt x="160" y="32"/>
                      </a:cubicBezTo>
                      <a:cubicBezTo>
                        <a:pt x="161" y="34"/>
                        <a:pt x="157" y="34"/>
                        <a:pt x="157" y="37"/>
                      </a:cubicBezTo>
                      <a:cubicBezTo>
                        <a:pt x="157" y="39"/>
                        <a:pt x="157" y="40"/>
                        <a:pt x="155" y="42"/>
                      </a:cubicBezTo>
                      <a:cubicBezTo>
                        <a:pt x="155" y="45"/>
                        <a:pt x="150" y="42"/>
                        <a:pt x="149" y="45"/>
                      </a:cubicBezTo>
                      <a:cubicBezTo>
                        <a:pt x="147" y="46"/>
                        <a:pt x="144" y="45"/>
                        <a:pt x="143" y="43"/>
                      </a:cubicBezTo>
                      <a:cubicBezTo>
                        <a:pt x="141" y="43"/>
                        <a:pt x="144" y="42"/>
                        <a:pt x="140" y="42"/>
                      </a:cubicBezTo>
                      <a:cubicBezTo>
                        <a:pt x="134" y="42"/>
                        <a:pt x="137" y="46"/>
                        <a:pt x="135" y="46"/>
                      </a:cubicBezTo>
                      <a:cubicBezTo>
                        <a:pt x="132" y="46"/>
                        <a:pt x="134" y="49"/>
                        <a:pt x="129" y="48"/>
                      </a:cubicBezTo>
                      <a:cubicBezTo>
                        <a:pt x="125" y="46"/>
                        <a:pt x="125" y="51"/>
                        <a:pt x="121" y="48"/>
                      </a:cubicBezTo>
                      <a:cubicBezTo>
                        <a:pt x="120" y="46"/>
                        <a:pt x="118" y="43"/>
                        <a:pt x="117" y="43"/>
                      </a:cubicBezTo>
                      <a:cubicBezTo>
                        <a:pt x="115" y="43"/>
                        <a:pt x="117" y="42"/>
                        <a:pt x="115" y="40"/>
                      </a:cubicBezTo>
                      <a:cubicBezTo>
                        <a:pt x="114" y="40"/>
                        <a:pt x="115" y="37"/>
                        <a:pt x="115" y="37"/>
                      </a:cubicBezTo>
                      <a:cubicBezTo>
                        <a:pt x="112" y="37"/>
                        <a:pt x="112" y="40"/>
                        <a:pt x="112" y="42"/>
                      </a:cubicBezTo>
                      <a:cubicBezTo>
                        <a:pt x="109" y="45"/>
                        <a:pt x="108" y="54"/>
                        <a:pt x="111" y="56"/>
                      </a:cubicBezTo>
                      <a:cubicBezTo>
                        <a:pt x="114" y="57"/>
                        <a:pt x="109" y="59"/>
                        <a:pt x="112" y="62"/>
                      </a:cubicBezTo>
                      <a:cubicBezTo>
                        <a:pt x="115" y="65"/>
                        <a:pt x="111" y="65"/>
                        <a:pt x="114" y="65"/>
                      </a:cubicBezTo>
                      <a:cubicBezTo>
                        <a:pt x="117" y="67"/>
                        <a:pt x="112" y="68"/>
                        <a:pt x="114" y="70"/>
                      </a:cubicBezTo>
                      <a:cubicBezTo>
                        <a:pt x="115" y="71"/>
                        <a:pt x="117" y="67"/>
                        <a:pt x="118" y="70"/>
                      </a:cubicBezTo>
                      <a:cubicBezTo>
                        <a:pt x="120" y="73"/>
                        <a:pt x="117" y="73"/>
                        <a:pt x="118" y="77"/>
                      </a:cubicBezTo>
                      <a:cubicBezTo>
                        <a:pt x="123" y="88"/>
                        <a:pt x="118" y="87"/>
                        <a:pt x="121" y="87"/>
                      </a:cubicBezTo>
                      <a:cubicBezTo>
                        <a:pt x="125" y="87"/>
                        <a:pt x="126" y="88"/>
                        <a:pt x="128" y="87"/>
                      </a:cubicBezTo>
                      <a:cubicBezTo>
                        <a:pt x="129" y="84"/>
                        <a:pt x="134" y="87"/>
                        <a:pt x="132" y="90"/>
                      </a:cubicBezTo>
                      <a:cubicBezTo>
                        <a:pt x="132" y="93"/>
                        <a:pt x="134" y="91"/>
                        <a:pt x="135" y="90"/>
                      </a:cubicBezTo>
                      <a:cubicBezTo>
                        <a:pt x="137" y="88"/>
                        <a:pt x="140" y="91"/>
                        <a:pt x="141" y="88"/>
                      </a:cubicBezTo>
                      <a:cubicBezTo>
                        <a:pt x="143" y="85"/>
                        <a:pt x="144" y="90"/>
                        <a:pt x="146" y="88"/>
                      </a:cubicBezTo>
                      <a:cubicBezTo>
                        <a:pt x="147" y="88"/>
                        <a:pt x="146" y="91"/>
                        <a:pt x="149" y="90"/>
                      </a:cubicBezTo>
                      <a:cubicBezTo>
                        <a:pt x="153" y="88"/>
                        <a:pt x="155" y="93"/>
                        <a:pt x="155" y="96"/>
                      </a:cubicBezTo>
                      <a:cubicBezTo>
                        <a:pt x="153" y="101"/>
                        <a:pt x="161" y="94"/>
                        <a:pt x="164" y="93"/>
                      </a:cubicBezTo>
                      <a:cubicBezTo>
                        <a:pt x="166" y="93"/>
                        <a:pt x="167" y="88"/>
                        <a:pt x="167" y="87"/>
                      </a:cubicBezTo>
                      <a:cubicBezTo>
                        <a:pt x="167" y="85"/>
                        <a:pt x="169" y="87"/>
                        <a:pt x="169" y="84"/>
                      </a:cubicBezTo>
                      <a:cubicBezTo>
                        <a:pt x="169" y="80"/>
                        <a:pt x="172" y="84"/>
                        <a:pt x="170" y="77"/>
                      </a:cubicBezTo>
                      <a:cubicBezTo>
                        <a:pt x="169" y="71"/>
                        <a:pt x="173" y="71"/>
                        <a:pt x="175" y="68"/>
                      </a:cubicBezTo>
                      <a:cubicBezTo>
                        <a:pt x="176" y="65"/>
                        <a:pt x="179" y="68"/>
                        <a:pt x="179" y="62"/>
                      </a:cubicBezTo>
                      <a:cubicBezTo>
                        <a:pt x="178" y="56"/>
                        <a:pt x="179" y="51"/>
                        <a:pt x="181" y="49"/>
                      </a:cubicBezTo>
                      <a:cubicBezTo>
                        <a:pt x="182" y="48"/>
                        <a:pt x="181" y="46"/>
                        <a:pt x="184" y="48"/>
                      </a:cubicBezTo>
                      <a:cubicBezTo>
                        <a:pt x="185" y="51"/>
                        <a:pt x="190" y="49"/>
                        <a:pt x="190" y="48"/>
                      </a:cubicBezTo>
                      <a:cubicBezTo>
                        <a:pt x="190" y="46"/>
                        <a:pt x="179" y="40"/>
                        <a:pt x="181" y="37"/>
                      </a:cubicBezTo>
                      <a:cubicBezTo>
                        <a:pt x="184" y="34"/>
                        <a:pt x="181" y="34"/>
                        <a:pt x="179" y="29"/>
                      </a:cubicBezTo>
                      <a:cubicBezTo>
                        <a:pt x="179" y="26"/>
                        <a:pt x="176" y="28"/>
                        <a:pt x="176" y="25"/>
                      </a:cubicBezTo>
                      <a:cubicBezTo>
                        <a:pt x="178" y="20"/>
                        <a:pt x="181" y="23"/>
                        <a:pt x="181" y="21"/>
                      </a:cubicBezTo>
                      <a:cubicBezTo>
                        <a:pt x="181" y="21"/>
                        <a:pt x="179" y="20"/>
                        <a:pt x="178" y="18"/>
                      </a:cubicBezTo>
                      <a:cubicBezTo>
                        <a:pt x="178" y="17"/>
                        <a:pt x="178" y="18"/>
                        <a:pt x="178" y="17"/>
                      </a:cubicBezTo>
                      <a:close/>
                      <a:moveTo>
                        <a:pt x="4" y="12"/>
                      </a:moveTo>
                      <a:cubicBezTo>
                        <a:pt x="7" y="17"/>
                        <a:pt x="7" y="15"/>
                        <a:pt x="10" y="18"/>
                      </a:cubicBezTo>
                      <a:cubicBezTo>
                        <a:pt x="12" y="23"/>
                        <a:pt x="12" y="18"/>
                        <a:pt x="16" y="23"/>
                      </a:cubicBezTo>
                      <a:cubicBezTo>
                        <a:pt x="19" y="29"/>
                        <a:pt x="15" y="26"/>
                        <a:pt x="19" y="29"/>
                      </a:cubicBezTo>
                      <a:cubicBezTo>
                        <a:pt x="22" y="31"/>
                        <a:pt x="18" y="32"/>
                        <a:pt x="24" y="35"/>
                      </a:cubicBezTo>
                      <a:cubicBezTo>
                        <a:pt x="27" y="37"/>
                        <a:pt x="30" y="40"/>
                        <a:pt x="30" y="42"/>
                      </a:cubicBezTo>
                      <a:cubicBezTo>
                        <a:pt x="29" y="43"/>
                        <a:pt x="29" y="42"/>
                        <a:pt x="32" y="48"/>
                      </a:cubicBezTo>
                      <a:cubicBezTo>
                        <a:pt x="33" y="54"/>
                        <a:pt x="32" y="54"/>
                        <a:pt x="35" y="56"/>
                      </a:cubicBezTo>
                      <a:cubicBezTo>
                        <a:pt x="38" y="57"/>
                        <a:pt x="35" y="57"/>
                        <a:pt x="41" y="63"/>
                      </a:cubicBezTo>
                      <a:cubicBezTo>
                        <a:pt x="44" y="67"/>
                        <a:pt x="41" y="68"/>
                        <a:pt x="42" y="70"/>
                      </a:cubicBezTo>
                      <a:cubicBezTo>
                        <a:pt x="45" y="71"/>
                        <a:pt x="45" y="74"/>
                        <a:pt x="47" y="79"/>
                      </a:cubicBezTo>
                      <a:cubicBezTo>
                        <a:pt x="47" y="82"/>
                        <a:pt x="50" y="87"/>
                        <a:pt x="54" y="91"/>
                      </a:cubicBezTo>
                      <a:cubicBezTo>
                        <a:pt x="58" y="94"/>
                        <a:pt x="56" y="94"/>
                        <a:pt x="62" y="101"/>
                      </a:cubicBezTo>
                      <a:cubicBezTo>
                        <a:pt x="67" y="105"/>
                        <a:pt x="70" y="107"/>
                        <a:pt x="71" y="112"/>
                      </a:cubicBezTo>
                      <a:cubicBezTo>
                        <a:pt x="74" y="115"/>
                        <a:pt x="77" y="119"/>
                        <a:pt x="76" y="113"/>
                      </a:cubicBezTo>
                      <a:cubicBezTo>
                        <a:pt x="74" y="107"/>
                        <a:pt x="80" y="116"/>
                        <a:pt x="80" y="112"/>
                      </a:cubicBezTo>
                      <a:cubicBezTo>
                        <a:pt x="82" y="108"/>
                        <a:pt x="83" y="116"/>
                        <a:pt x="85" y="115"/>
                      </a:cubicBezTo>
                      <a:cubicBezTo>
                        <a:pt x="86" y="113"/>
                        <a:pt x="86" y="110"/>
                        <a:pt x="86" y="104"/>
                      </a:cubicBezTo>
                      <a:cubicBezTo>
                        <a:pt x="86" y="99"/>
                        <a:pt x="85" y="101"/>
                        <a:pt x="86" y="97"/>
                      </a:cubicBezTo>
                      <a:cubicBezTo>
                        <a:pt x="88" y="93"/>
                        <a:pt x="85" y="94"/>
                        <a:pt x="86" y="90"/>
                      </a:cubicBezTo>
                      <a:cubicBezTo>
                        <a:pt x="90" y="87"/>
                        <a:pt x="86" y="87"/>
                        <a:pt x="85" y="84"/>
                      </a:cubicBezTo>
                      <a:cubicBezTo>
                        <a:pt x="83" y="80"/>
                        <a:pt x="83" y="79"/>
                        <a:pt x="80" y="80"/>
                      </a:cubicBezTo>
                      <a:cubicBezTo>
                        <a:pt x="79" y="82"/>
                        <a:pt x="80" y="79"/>
                        <a:pt x="77" y="80"/>
                      </a:cubicBezTo>
                      <a:cubicBezTo>
                        <a:pt x="74" y="84"/>
                        <a:pt x="80" y="77"/>
                        <a:pt x="77" y="77"/>
                      </a:cubicBezTo>
                      <a:cubicBezTo>
                        <a:pt x="74" y="77"/>
                        <a:pt x="76" y="67"/>
                        <a:pt x="73" y="67"/>
                      </a:cubicBezTo>
                      <a:cubicBezTo>
                        <a:pt x="68" y="68"/>
                        <a:pt x="65" y="65"/>
                        <a:pt x="67" y="62"/>
                      </a:cubicBezTo>
                      <a:cubicBezTo>
                        <a:pt x="68" y="60"/>
                        <a:pt x="65" y="59"/>
                        <a:pt x="68" y="59"/>
                      </a:cubicBezTo>
                      <a:cubicBezTo>
                        <a:pt x="71" y="57"/>
                        <a:pt x="68" y="51"/>
                        <a:pt x="65" y="52"/>
                      </a:cubicBezTo>
                      <a:cubicBezTo>
                        <a:pt x="62" y="54"/>
                        <a:pt x="65" y="51"/>
                        <a:pt x="61" y="49"/>
                      </a:cubicBezTo>
                      <a:cubicBezTo>
                        <a:pt x="54" y="49"/>
                        <a:pt x="59" y="42"/>
                        <a:pt x="51" y="40"/>
                      </a:cubicBezTo>
                      <a:cubicBezTo>
                        <a:pt x="48" y="40"/>
                        <a:pt x="50" y="37"/>
                        <a:pt x="48" y="35"/>
                      </a:cubicBezTo>
                      <a:cubicBezTo>
                        <a:pt x="44" y="32"/>
                        <a:pt x="47" y="39"/>
                        <a:pt x="45" y="37"/>
                      </a:cubicBezTo>
                      <a:cubicBezTo>
                        <a:pt x="44" y="35"/>
                        <a:pt x="42" y="37"/>
                        <a:pt x="42" y="32"/>
                      </a:cubicBezTo>
                      <a:cubicBezTo>
                        <a:pt x="41" y="29"/>
                        <a:pt x="41" y="32"/>
                        <a:pt x="39" y="29"/>
                      </a:cubicBezTo>
                      <a:cubicBezTo>
                        <a:pt x="38" y="28"/>
                        <a:pt x="35" y="23"/>
                        <a:pt x="32" y="21"/>
                      </a:cubicBezTo>
                      <a:cubicBezTo>
                        <a:pt x="29" y="21"/>
                        <a:pt x="29" y="18"/>
                        <a:pt x="27" y="17"/>
                      </a:cubicBezTo>
                      <a:cubicBezTo>
                        <a:pt x="24" y="17"/>
                        <a:pt x="27" y="14"/>
                        <a:pt x="24" y="14"/>
                      </a:cubicBezTo>
                      <a:cubicBezTo>
                        <a:pt x="22" y="12"/>
                        <a:pt x="24" y="11"/>
                        <a:pt x="21" y="7"/>
                      </a:cubicBezTo>
                      <a:cubicBezTo>
                        <a:pt x="18" y="3"/>
                        <a:pt x="19" y="7"/>
                        <a:pt x="16" y="6"/>
                      </a:cubicBezTo>
                      <a:cubicBezTo>
                        <a:pt x="15" y="4"/>
                        <a:pt x="15" y="6"/>
                        <a:pt x="10" y="6"/>
                      </a:cubicBezTo>
                      <a:cubicBezTo>
                        <a:pt x="4" y="4"/>
                        <a:pt x="9" y="4"/>
                        <a:pt x="4" y="1"/>
                      </a:cubicBezTo>
                      <a:cubicBezTo>
                        <a:pt x="0" y="0"/>
                        <a:pt x="1" y="6"/>
                        <a:pt x="4" y="12"/>
                      </a:cubicBezTo>
                      <a:close/>
                      <a:moveTo>
                        <a:pt x="82" y="124"/>
                      </a:moveTo>
                      <a:cubicBezTo>
                        <a:pt x="83" y="124"/>
                        <a:pt x="86" y="122"/>
                        <a:pt x="88" y="125"/>
                      </a:cubicBezTo>
                      <a:cubicBezTo>
                        <a:pt x="90" y="127"/>
                        <a:pt x="93" y="124"/>
                        <a:pt x="91" y="127"/>
                      </a:cubicBezTo>
                      <a:cubicBezTo>
                        <a:pt x="90" y="130"/>
                        <a:pt x="91" y="127"/>
                        <a:pt x="102" y="133"/>
                      </a:cubicBezTo>
                      <a:cubicBezTo>
                        <a:pt x="106" y="135"/>
                        <a:pt x="108" y="130"/>
                        <a:pt x="109" y="132"/>
                      </a:cubicBezTo>
                      <a:cubicBezTo>
                        <a:pt x="111" y="133"/>
                        <a:pt x="112" y="132"/>
                        <a:pt x="117" y="133"/>
                      </a:cubicBezTo>
                      <a:cubicBezTo>
                        <a:pt x="121" y="135"/>
                        <a:pt x="118" y="136"/>
                        <a:pt x="129" y="138"/>
                      </a:cubicBezTo>
                      <a:cubicBezTo>
                        <a:pt x="137" y="140"/>
                        <a:pt x="129" y="136"/>
                        <a:pt x="138" y="140"/>
                      </a:cubicBezTo>
                      <a:cubicBezTo>
                        <a:pt x="146" y="141"/>
                        <a:pt x="138" y="135"/>
                        <a:pt x="146" y="140"/>
                      </a:cubicBezTo>
                      <a:cubicBezTo>
                        <a:pt x="150" y="141"/>
                        <a:pt x="150" y="141"/>
                        <a:pt x="153" y="143"/>
                      </a:cubicBezTo>
                      <a:cubicBezTo>
                        <a:pt x="155" y="144"/>
                        <a:pt x="155" y="141"/>
                        <a:pt x="153" y="141"/>
                      </a:cubicBezTo>
                      <a:cubicBezTo>
                        <a:pt x="150" y="140"/>
                        <a:pt x="158" y="132"/>
                        <a:pt x="152" y="132"/>
                      </a:cubicBezTo>
                      <a:cubicBezTo>
                        <a:pt x="147" y="132"/>
                        <a:pt x="147" y="133"/>
                        <a:pt x="143" y="132"/>
                      </a:cubicBezTo>
                      <a:cubicBezTo>
                        <a:pt x="138" y="130"/>
                        <a:pt x="141" y="130"/>
                        <a:pt x="140" y="125"/>
                      </a:cubicBezTo>
                      <a:cubicBezTo>
                        <a:pt x="137" y="121"/>
                        <a:pt x="137" y="127"/>
                        <a:pt x="135" y="124"/>
                      </a:cubicBezTo>
                      <a:cubicBezTo>
                        <a:pt x="134" y="121"/>
                        <a:pt x="134" y="125"/>
                        <a:pt x="132" y="122"/>
                      </a:cubicBezTo>
                      <a:cubicBezTo>
                        <a:pt x="131" y="121"/>
                        <a:pt x="129" y="124"/>
                        <a:pt x="128" y="122"/>
                      </a:cubicBezTo>
                      <a:cubicBezTo>
                        <a:pt x="126" y="119"/>
                        <a:pt x="125" y="118"/>
                        <a:pt x="123" y="122"/>
                      </a:cubicBezTo>
                      <a:cubicBezTo>
                        <a:pt x="121" y="129"/>
                        <a:pt x="121" y="124"/>
                        <a:pt x="117" y="124"/>
                      </a:cubicBezTo>
                      <a:cubicBezTo>
                        <a:pt x="114" y="124"/>
                        <a:pt x="114" y="125"/>
                        <a:pt x="112" y="124"/>
                      </a:cubicBezTo>
                      <a:cubicBezTo>
                        <a:pt x="109" y="122"/>
                        <a:pt x="108" y="125"/>
                        <a:pt x="106" y="119"/>
                      </a:cubicBezTo>
                      <a:cubicBezTo>
                        <a:pt x="105" y="116"/>
                        <a:pt x="105" y="119"/>
                        <a:pt x="102" y="118"/>
                      </a:cubicBezTo>
                      <a:cubicBezTo>
                        <a:pt x="100" y="116"/>
                        <a:pt x="100" y="119"/>
                        <a:pt x="99" y="116"/>
                      </a:cubicBezTo>
                      <a:cubicBezTo>
                        <a:pt x="97" y="115"/>
                        <a:pt x="94" y="113"/>
                        <a:pt x="94" y="116"/>
                      </a:cubicBezTo>
                      <a:cubicBezTo>
                        <a:pt x="94" y="118"/>
                        <a:pt x="93" y="116"/>
                        <a:pt x="88" y="115"/>
                      </a:cubicBezTo>
                      <a:cubicBezTo>
                        <a:pt x="85" y="115"/>
                        <a:pt x="86" y="119"/>
                        <a:pt x="85" y="121"/>
                      </a:cubicBezTo>
                      <a:cubicBezTo>
                        <a:pt x="82" y="121"/>
                        <a:pt x="85" y="122"/>
                        <a:pt x="82" y="122"/>
                      </a:cubicBezTo>
                      <a:cubicBezTo>
                        <a:pt x="80" y="122"/>
                        <a:pt x="80" y="124"/>
                        <a:pt x="82" y="124"/>
                      </a:cubicBezTo>
                      <a:close/>
                      <a:moveTo>
                        <a:pt x="339" y="133"/>
                      </a:moveTo>
                      <a:cubicBezTo>
                        <a:pt x="339" y="135"/>
                        <a:pt x="338" y="138"/>
                        <a:pt x="338" y="140"/>
                      </a:cubicBezTo>
                      <a:cubicBezTo>
                        <a:pt x="338" y="141"/>
                        <a:pt x="339" y="138"/>
                        <a:pt x="342" y="140"/>
                      </a:cubicBezTo>
                      <a:cubicBezTo>
                        <a:pt x="345" y="141"/>
                        <a:pt x="345" y="136"/>
                        <a:pt x="347" y="136"/>
                      </a:cubicBezTo>
                      <a:cubicBezTo>
                        <a:pt x="349" y="136"/>
                        <a:pt x="347" y="135"/>
                        <a:pt x="349" y="133"/>
                      </a:cubicBezTo>
                      <a:cubicBezTo>
                        <a:pt x="349" y="132"/>
                        <a:pt x="350" y="132"/>
                        <a:pt x="349" y="132"/>
                      </a:cubicBezTo>
                      <a:cubicBezTo>
                        <a:pt x="347" y="130"/>
                        <a:pt x="347" y="130"/>
                        <a:pt x="347" y="129"/>
                      </a:cubicBezTo>
                      <a:cubicBezTo>
                        <a:pt x="344" y="129"/>
                        <a:pt x="339" y="132"/>
                        <a:pt x="339" y="133"/>
                      </a:cubicBezTo>
                      <a:close/>
                      <a:moveTo>
                        <a:pt x="147" y="127"/>
                      </a:moveTo>
                      <a:cubicBezTo>
                        <a:pt x="149" y="125"/>
                        <a:pt x="152" y="125"/>
                        <a:pt x="150" y="124"/>
                      </a:cubicBezTo>
                      <a:cubicBezTo>
                        <a:pt x="150" y="124"/>
                        <a:pt x="150" y="124"/>
                        <a:pt x="146" y="124"/>
                      </a:cubicBezTo>
                      <a:cubicBezTo>
                        <a:pt x="143" y="124"/>
                        <a:pt x="140" y="124"/>
                        <a:pt x="140" y="127"/>
                      </a:cubicBezTo>
                      <a:cubicBezTo>
                        <a:pt x="141" y="127"/>
                        <a:pt x="146" y="129"/>
                        <a:pt x="147" y="127"/>
                      </a:cubicBezTo>
                      <a:close/>
                      <a:moveTo>
                        <a:pt x="161" y="125"/>
                      </a:moveTo>
                      <a:cubicBezTo>
                        <a:pt x="161" y="124"/>
                        <a:pt x="163" y="125"/>
                        <a:pt x="163" y="125"/>
                      </a:cubicBezTo>
                      <a:cubicBezTo>
                        <a:pt x="163" y="124"/>
                        <a:pt x="163" y="124"/>
                        <a:pt x="161" y="124"/>
                      </a:cubicBezTo>
                      <a:cubicBezTo>
                        <a:pt x="160" y="124"/>
                        <a:pt x="161" y="125"/>
                        <a:pt x="161" y="125"/>
                      </a:cubicBezTo>
                      <a:close/>
                      <a:moveTo>
                        <a:pt x="158" y="141"/>
                      </a:moveTo>
                      <a:cubicBezTo>
                        <a:pt x="161" y="143"/>
                        <a:pt x="158" y="143"/>
                        <a:pt x="160" y="144"/>
                      </a:cubicBezTo>
                      <a:cubicBezTo>
                        <a:pt x="161" y="144"/>
                        <a:pt x="161" y="141"/>
                        <a:pt x="163" y="140"/>
                      </a:cubicBezTo>
                      <a:cubicBezTo>
                        <a:pt x="166" y="140"/>
                        <a:pt x="163" y="138"/>
                        <a:pt x="161" y="136"/>
                      </a:cubicBezTo>
                      <a:cubicBezTo>
                        <a:pt x="160" y="135"/>
                        <a:pt x="160" y="138"/>
                        <a:pt x="157" y="136"/>
                      </a:cubicBezTo>
                      <a:cubicBezTo>
                        <a:pt x="153" y="135"/>
                        <a:pt x="153" y="136"/>
                        <a:pt x="155" y="138"/>
                      </a:cubicBezTo>
                      <a:cubicBezTo>
                        <a:pt x="155" y="140"/>
                        <a:pt x="157" y="140"/>
                        <a:pt x="158" y="141"/>
                      </a:cubicBezTo>
                      <a:close/>
                      <a:moveTo>
                        <a:pt x="166" y="143"/>
                      </a:moveTo>
                      <a:cubicBezTo>
                        <a:pt x="164" y="143"/>
                        <a:pt x="164" y="144"/>
                        <a:pt x="169" y="144"/>
                      </a:cubicBezTo>
                      <a:cubicBezTo>
                        <a:pt x="172" y="144"/>
                        <a:pt x="170" y="144"/>
                        <a:pt x="172" y="141"/>
                      </a:cubicBezTo>
                      <a:cubicBezTo>
                        <a:pt x="173" y="138"/>
                        <a:pt x="173" y="138"/>
                        <a:pt x="170" y="138"/>
                      </a:cubicBezTo>
                      <a:cubicBezTo>
                        <a:pt x="169" y="136"/>
                        <a:pt x="167" y="140"/>
                        <a:pt x="167" y="140"/>
                      </a:cubicBezTo>
                      <a:cubicBezTo>
                        <a:pt x="167" y="141"/>
                        <a:pt x="167" y="143"/>
                        <a:pt x="166" y="143"/>
                      </a:cubicBezTo>
                      <a:close/>
                      <a:moveTo>
                        <a:pt x="175" y="146"/>
                      </a:moveTo>
                      <a:cubicBezTo>
                        <a:pt x="176" y="146"/>
                        <a:pt x="181" y="144"/>
                        <a:pt x="182" y="144"/>
                      </a:cubicBezTo>
                      <a:cubicBezTo>
                        <a:pt x="184" y="144"/>
                        <a:pt x="185" y="143"/>
                        <a:pt x="185" y="143"/>
                      </a:cubicBezTo>
                      <a:cubicBezTo>
                        <a:pt x="185" y="144"/>
                        <a:pt x="187" y="143"/>
                        <a:pt x="189" y="144"/>
                      </a:cubicBezTo>
                      <a:cubicBezTo>
                        <a:pt x="189" y="144"/>
                        <a:pt x="192" y="144"/>
                        <a:pt x="190" y="143"/>
                      </a:cubicBezTo>
                      <a:cubicBezTo>
                        <a:pt x="189" y="143"/>
                        <a:pt x="187" y="141"/>
                        <a:pt x="189" y="143"/>
                      </a:cubicBezTo>
                      <a:cubicBezTo>
                        <a:pt x="192" y="143"/>
                        <a:pt x="192" y="143"/>
                        <a:pt x="192" y="143"/>
                      </a:cubicBezTo>
                      <a:cubicBezTo>
                        <a:pt x="192" y="141"/>
                        <a:pt x="190" y="136"/>
                        <a:pt x="189" y="138"/>
                      </a:cubicBezTo>
                      <a:cubicBezTo>
                        <a:pt x="187" y="140"/>
                        <a:pt x="187" y="136"/>
                        <a:pt x="185" y="138"/>
                      </a:cubicBezTo>
                      <a:cubicBezTo>
                        <a:pt x="184" y="140"/>
                        <a:pt x="184" y="136"/>
                        <a:pt x="181" y="136"/>
                      </a:cubicBezTo>
                      <a:cubicBezTo>
                        <a:pt x="178" y="136"/>
                        <a:pt x="181" y="140"/>
                        <a:pt x="182" y="140"/>
                      </a:cubicBezTo>
                      <a:cubicBezTo>
                        <a:pt x="182" y="140"/>
                        <a:pt x="185" y="141"/>
                        <a:pt x="184" y="141"/>
                      </a:cubicBezTo>
                      <a:cubicBezTo>
                        <a:pt x="181" y="141"/>
                        <a:pt x="182" y="143"/>
                        <a:pt x="181" y="141"/>
                      </a:cubicBezTo>
                      <a:cubicBezTo>
                        <a:pt x="179" y="141"/>
                        <a:pt x="179" y="140"/>
                        <a:pt x="178" y="140"/>
                      </a:cubicBezTo>
                      <a:cubicBezTo>
                        <a:pt x="176" y="140"/>
                        <a:pt x="175" y="138"/>
                        <a:pt x="175" y="140"/>
                      </a:cubicBezTo>
                      <a:cubicBezTo>
                        <a:pt x="173" y="141"/>
                        <a:pt x="172" y="140"/>
                        <a:pt x="173" y="143"/>
                      </a:cubicBezTo>
                      <a:cubicBezTo>
                        <a:pt x="173" y="144"/>
                        <a:pt x="172" y="146"/>
                        <a:pt x="175" y="146"/>
                      </a:cubicBezTo>
                      <a:close/>
                      <a:moveTo>
                        <a:pt x="178" y="138"/>
                      </a:moveTo>
                      <a:cubicBezTo>
                        <a:pt x="178" y="136"/>
                        <a:pt x="179" y="136"/>
                        <a:pt x="179" y="138"/>
                      </a:cubicBezTo>
                      <a:cubicBezTo>
                        <a:pt x="179" y="138"/>
                        <a:pt x="178" y="140"/>
                        <a:pt x="178" y="138"/>
                      </a:cubicBezTo>
                      <a:close/>
                      <a:moveTo>
                        <a:pt x="195" y="141"/>
                      </a:moveTo>
                      <a:cubicBezTo>
                        <a:pt x="195" y="140"/>
                        <a:pt x="195" y="140"/>
                        <a:pt x="195" y="140"/>
                      </a:cubicBezTo>
                      <a:cubicBezTo>
                        <a:pt x="193" y="140"/>
                        <a:pt x="193" y="140"/>
                        <a:pt x="193" y="140"/>
                      </a:cubicBezTo>
                      <a:cubicBezTo>
                        <a:pt x="193" y="141"/>
                        <a:pt x="193" y="141"/>
                        <a:pt x="193" y="143"/>
                      </a:cubicBezTo>
                      <a:cubicBezTo>
                        <a:pt x="193" y="144"/>
                        <a:pt x="193" y="141"/>
                        <a:pt x="195" y="141"/>
                      </a:cubicBezTo>
                      <a:close/>
                      <a:moveTo>
                        <a:pt x="195" y="143"/>
                      </a:moveTo>
                      <a:cubicBezTo>
                        <a:pt x="195" y="144"/>
                        <a:pt x="195" y="141"/>
                        <a:pt x="196" y="141"/>
                      </a:cubicBezTo>
                      <a:cubicBezTo>
                        <a:pt x="196" y="141"/>
                        <a:pt x="196" y="143"/>
                        <a:pt x="195" y="143"/>
                      </a:cubicBezTo>
                      <a:close/>
                      <a:moveTo>
                        <a:pt x="199" y="143"/>
                      </a:moveTo>
                      <a:cubicBezTo>
                        <a:pt x="201" y="144"/>
                        <a:pt x="204" y="143"/>
                        <a:pt x="205" y="144"/>
                      </a:cubicBezTo>
                      <a:cubicBezTo>
                        <a:pt x="207" y="146"/>
                        <a:pt x="207" y="144"/>
                        <a:pt x="208" y="144"/>
                      </a:cubicBezTo>
                      <a:cubicBezTo>
                        <a:pt x="208" y="144"/>
                        <a:pt x="208" y="143"/>
                        <a:pt x="210" y="144"/>
                      </a:cubicBezTo>
                      <a:cubicBezTo>
                        <a:pt x="213" y="144"/>
                        <a:pt x="214" y="143"/>
                        <a:pt x="214" y="143"/>
                      </a:cubicBezTo>
                      <a:cubicBezTo>
                        <a:pt x="216" y="143"/>
                        <a:pt x="221" y="141"/>
                        <a:pt x="221" y="141"/>
                      </a:cubicBezTo>
                      <a:cubicBezTo>
                        <a:pt x="221" y="140"/>
                        <a:pt x="222" y="140"/>
                        <a:pt x="222" y="136"/>
                      </a:cubicBezTo>
                      <a:cubicBezTo>
                        <a:pt x="221" y="135"/>
                        <a:pt x="219" y="138"/>
                        <a:pt x="221" y="138"/>
                      </a:cubicBezTo>
                      <a:cubicBezTo>
                        <a:pt x="221" y="138"/>
                        <a:pt x="221" y="138"/>
                        <a:pt x="219" y="140"/>
                      </a:cubicBezTo>
                      <a:cubicBezTo>
                        <a:pt x="216" y="140"/>
                        <a:pt x="219" y="141"/>
                        <a:pt x="217" y="141"/>
                      </a:cubicBezTo>
                      <a:cubicBezTo>
                        <a:pt x="214" y="143"/>
                        <a:pt x="214" y="138"/>
                        <a:pt x="213" y="140"/>
                      </a:cubicBezTo>
                      <a:cubicBezTo>
                        <a:pt x="211" y="141"/>
                        <a:pt x="211" y="140"/>
                        <a:pt x="210" y="141"/>
                      </a:cubicBezTo>
                      <a:cubicBezTo>
                        <a:pt x="208" y="141"/>
                        <a:pt x="207" y="140"/>
                        <a:pt x="205" y="138"/>
                      </a:cubicBezTo>
                      <a:cubicBezTo>
                        <a:pt x="204" y="138"/>
                        <a:pt x="201" y="136"/>
                        <a:pt x="199" y="138"/>
                      </a:cubicBezTo>
                      <a:cubicBezTo>
                        <a:pt x="198" y="140"/>
                        <a:pt x="196" y="140"/>
                        <a:pt x="196" y="143"/>
                      </a:cubicBezTo>
                      <a:cubicBezTo>
                        <a:pt x="196" y="146"/>
                        <a:pt x="198" y="143"/>
                        <a:pt x="199" y="143"/>
                      </a:cubicBezTo>
                      <a:close/>
                      <a:moveTo>
                        <a:pt x="202" y="113"/>
                      </a:moveTo>
                      <a:cubicBezTo>
                        <a:pt x="202" y="115"/>
                        <a:pt x="202" y="122"/>
                        <a:pt x="202" y="119"/>
                      </a:cubicBezTo>
                      <a:cubicBezTo>
                        <a:pt x="201" y="118"/>
                        <a:pt x="202" y="113"/>
                        <a:pt x="202" y="113"/>
                      </a:cubicBezTo>
                      <a:close/>
                      <a:moveTo>
                        <a:pt x="222" y="140"/>
                      </a:moveTo>
                      <a:cubicBezTo>
                        <a:pt x="222" y="140"/>
                        <a:pt x="224" y="140"/>
                        <a:pt x="222" y="141"/>
                      </a:cubicBezTo>
                      <a:cubicBezTo>
                        <a:pt x="221" y="141"/>
                        <a:pt x="221" y="141"/>
                        <a:pt x="222" y="140"/>
                      </a:cubicBezTo>
                      <a:close/>
                      <a:moveTo>
                        <a:pt x="224" y="140"/>
                      </a:moveTo>
                      <a:cubicBezTo>
                        <a:pt x="224" y="140"/>
                        <a:pt x="224" y="140"/>
                        <a:pt x="225" y="138"/>
                      </a:cubicBezTo>
                      <a:cubicBezTo>
                        <a:pt x="225" y="138"/>
                        <a:pt x="224" y="138"/>
                        <a:pt x="222" y="138"/>
                      </a:cubicBezTo>
                      <a:cubicBezTo>
                        <a:pt x="222" y="140"/>
                        <a:pt x="222" y="140"/>
                        <a:pt x="224" y="140"/>
                      </a:cubicBezTo>
                      <a:close/>
                      <a:moveTo>
                        <a:pt x="225" y="141"/>
                      </a:moveTo>
                      <a:cubicBezTo>
                        <a:pt x="228" y="141"/>
                        <a:pt x="225" y="140"/>
                        <a:pt x="227" y="140"/>
                      </a:cubicBezTo>
                      <a:cubicBezTo>
                        <a:pt x="228" y="140"/>
                        <a:pt x="227" y="140"/>
                        <a:pt x="228" y="138"/>
                      </a:cubicBezTo>
                      <a:cubicBezTo>
                        <a:pt x="230" y="138"/>
                        <a:pt x="230" y="138"/>
                        <a:pt x="228" y="138"/>
                      </a:cubicBezTo>
                      <a:cubicBezTo>
                        <a:pt x="227" y="138"/>
                        <a:pt x="225" y="138"/>
                        <a:pt x="225" y="138"/>
                      </a:cubicBezTo>
                      <a:cubicBezTo>
                        <a:pt x="225" y="140"/>
                        <a:pt x="225" y="140"/>
                        <a:pt x="224" y="140"/>
                      </a:cubicBezTo>
                      <a:cubicBezTo>
                        <a:pt x="222" y="141"/>
                        <a:pt x="224" y="141"/>
                        <a:pt x="225" y="141"/>
                      </a:cubicBezTo>
                      <a:close/>
                      <a:moveTo>
                        <a:pt x="231" y="140"/>
                      </a:moveTo>
                      <a:cubicBezTo>
                        <a:pt x="233" y="138"/>
                        <a:pt x="233" y="136"/>
                        <a:pt x="231" y="138"/>
                      </a:cubicBezTo>
                      <a:cubicBezTo>
                        <a:pt x="230" y="140"/>
                        <a:pt x="230" y="136"/>
                        <a:pt x="230" y="140"/>
                      </a:cubicBezTo>
                      <a:cubicBezTo>
                        <a:pt x="230" y="140"/>
                        <a:pt x="230" y="141"/>
                        <a:pt x="231" y="140"/>
                      </a:cubicBezTo>
                      <a:close/>
                      <a:moveTo>
                        <a:pt x="237" y="140"/>
                      </a:moveTo>
                      <a:cubicBezTo>
                        <a:pt x="240" y="140"/>
                        <a:pt x="239" y="136"/>
                        <a:pt x="236" y="136"/>
                      </a:cubicBezTo>
                      <a:cubicBezTo>
                        <a:pt x="233" y="138"/>
                        <a:pt x="234" y="135"/>
                        <a:pt x="233" y="138"/>
                      </a:cubicBezTo>
                      <a:cubicBezTo>
                        <a:pt x="231" y="141"/>
                        <a:pt x="234" y="140"/>
                        <a:pt x="237" y="140"/>
                      </a:cubicBezTo>
                      <a:close/>
                      <a:moveTo>
                        <a:pt x="196" y="153"/>
                      </a:moveTo>
                      <a:cubicBezTo>
                        <a:pt x="199" y="155"/>
                        <a:pt x="199" y="158"/>
                        <a:pt x="199" y="157"/>
                      </a:cubicBezTo>
                      <a:cubicBezTo>
                        <a:pt x="201" y="157"/>
                        <a:pt x="201" y="158"/>
                        <a:pt x="202" y="158"/>
                      </a:cubicBezTo>
                      <a:cubicBezTo>
                        <a:pt x="202" y="157"/>
                        <a:pt x="204" y="157"/>
                        <a:pt x="204" y="157"/>
                      </a:cubicBezTo>
                      <a:cubicBezTo>
                        <a:pt x="205" y="155"/>
                        <a:pt x="202" y="152"/>
                        <a:pt x="201" y="152"/>
                      </a:cubicBezTo>
                      <a:cubicBezTo>
                        <a:pt x="199" y="150"/>
                        <a:pt x="201" y="150"/>
                        <a:pt x="199" y="149"/>
                      </a:cubicBezTo>
                      <a:cubicBezTo>
                        <a:pt x="198" y="147"/>
                        <a:pt x="196" y="149"/>
                        <a:pt x="195" y="149"/>
                      </a:cubicBezTo>
                      <a:cubicBezTo>
                        <a:pt x="195" y="149"/>
                        <a:pt x="190" y="147"/>
                        <a:pt x="190" y="150"/>
                      </a:cubicBezTo>
                      <a:cubicBezTo>
                        <a:pt x="190" y="153"/>
                        <a:pt x="193" y="152"/>
                        <a:pt x="196" y="153"/>
                      </a:cubicBezTo>
                      <a:close/>
                      <a:moveTo>
                        <a:pt x="225" y="161"/>
                      </a:moveTo>
                      <a:cubicBezTo>
                        <a:pt x="225" y="161"/>
                        <a:pt x="225" y="158"/>
                        <a:pt x="224" y="161"/>
                      </a:cubicBezTo>
                      <a:cubicBezTo>
                        <a:pt x="222" y="163"/>
                        <a:pt x="221" y="161"/>
                        <a:pt x="221" y="163"/>
                      </a:cubicBezTo>
                      <a:cubicBezTo>
                        <a:pt x="221" y="164"/>
                        <a:pt x="224" y="163"/>
                        <a:pt x="225" y="161"/>
                      </a:cubicBezTo>
                      <a:close/>
                      <a:moveTo>
                        <a:pt x="231" y="157"/>
                      </a:moveTo>
                      <a:cubicBezTo>
                        <a:pt x="233" y="157"/>
                        <a:pt x="233" y="157"/>
                        <a:pt x="236" y="153"/>
                      </a:cubicBezTo>
                      <a:cubicBezTo>
                        <a:pt x="237" y="150"/>
                        <a:pt x="237" y="150"/>
                        <a:pt x="240" y="149"/>
                      </a:cubicBezTo>
                      <a:cubicBezTo>
                        <a:pt x="243" y="146"/>
                        <a:pt x="245" y="147"/>
                        <a:pt x="246" y="146"/>
                      </a:cubicBezTo>
                      <a:cubicBezTo>
                        <a:pt x="246" y="144"/>
                        <a:pt x="248" y="146"/>
                        <a:pt x="249" y="144"/>
                      </a:cubicBezTo>
                      <a:cubicBezTo>
                        <a:pt x="251" y="141"/>
                        <a:pt x="253" y="143"/>
                        <a:pt x="254" y="141"/>
                      </a:cubicBezTo>
                      <a:cubicBezTo>
                        <a:pt x="256" y="140"/>
                        <a:pt x="257" y="140"/>
                        <a:pt x="256" y="138"/>
                      </a:cubicBezTo>
                      <a:cubicBezTo>
                        <a:pt x="253" y="138"/>
                        <a:pt x="251" y="140"/>
                        <a:pt x="249" y="140"/>
                      </a:cubicBezTo>
                      <a:cubicBezTo>
                        <a:pt x="248" y="140"/>
                        <a:pt x="246" y="141"/>
                        <a:pt x="245" y="140"/>
                      </a:cubicBezTo>
                      <a:cubicBezTo>
                        <a:pt x="245" y="140"/>
                        <a:pt x="243" y="140"/>
                        <a:pt x="240" y="141"/>
                      </a:cubicBezTo>
                      <a:cubicBezTo>
                        <a:pt x="237" y="143"/>
                        <a:pt x="239" y="143"/>
                        <a:pt x="236" y="146"/>
                      </a:cubicBezTo>
                      <a:cubicBezTo>
                        <a:pt x="233" y="147"/>
                        <a:pt x="233" y="146"/>
                        <a:pt x="230" y="149"/>
                      </a:cubicBezTo>
                      <a:cubicBezTo>
                        <a:pt x="227" y="150"/>
                        <a:pt x="227" y="152"/>
                        <a:pt x="227" y="153"/>
                      </a:cubicBezTo>
                      <a:cubicBezTo>
                        <a:pt x="225" y="155"/>
                        <a:pt x="228" y="155"/>
                        <a:pt x="227" y="157"/>
                      </a:cubicBezTo>
                      <a:cubicBezTo>
                        <a:pt x="225" y="157"/>
                        <a:pt x="224" y="158"/>
                        <a:pt x="227" y="158"/>
                      </a:cubicBezTo>
                      <a:cubicBezTo>
                        <a:pt x="230" y="160"/>
                        <a:pt x="230" y="157"/>
                        <a:pt x="231" y="157"/>
                      </a:cubicBezTo>
                      <a:close/>
                      <a:moveTo>
                        <a:pt x="201" y="112"/>
                      </a:moveTo>
                      <a:cubicBezTo>
                        <a:pt x="204" y="112"/>
                        <a:pt x="199" y="107"/>
                        <a:pt x="201" y="104"/>
                      </a:cubicBezTo>
                      <a:cubicBezTo>
                        <a:pt x="202" y="102"/>
                        <a:pt x="201" y="97"/>
                        <a:pt x="201" y="91"/>
                      </a:cubicBezTo>
                      <a:cubicBezTo>
                        <a:pt x="202" y="85"/>
                        <a:pt x="198" y="88"/>
                        <a:pt x="202" y="84"/>
                      </a:cubicBezTo>
                      <a:cubicBezTo>
                        <a:pt x="207" y="80"/>
                        <a:pt x="208" y="85"/>
                        <a:pt x="205" y="88"/>
                      </a:cubicBezTo>
                      <a:cubicBezTo>
                        <a:pt x="204" y="93"/>
                        <a:pt x="207" y="93"/>
                        <a:pt x="208" y="96"/>
                      </a:cubicBezTo>
                      <a:cubicBezTo>
                        <a:pt x="211" y="99"/>
                        <a:pt x="207" y="105"/>
                        <a:pt x="213" y="105"/>
                      </a:cubicBezTo>
                      <a:cubicBezTo>
                        <a:pt x="216" y="105"/>
                        <a:pt x="213" y="102"/>
                        <a:pt x="216" y="101"/>
                      </a:cubicBezTo>
                      <a:cubicBezTo>
                        <a:pt x="219" y="99"/>
                        <a:pt x="219" y="102"/>
                        <a:pt x="221" y="99"/>
                      </a:cubicBezTo>
                      <a:cubicBezTo>
                        <a:pt x="222" y="94"/>
                        <a:pt x="214" y="94"/>
                        <a:pt x="216" y="91"/>
                      </a:cubicBezTo>
                      <a:cubicBezTo>
                        <a:pt x="219" y="88"/>
                        <a:pt x="214" y="82"/>
                        <a:pt x="211" y="79"/>
                      </a:cubicBezTo>
                      <a:cubicBezTo>
                        <a:pt x="207" y="74"/>
                        <a:pt x="216" y="74"/>
                        <a:pt x="219" y="68"/>
                      </a:cubicBezTo>
                      <a:cubicBezTo>
                        <a:pt x="222" y="62"/>
                        <a:pt x="224" y="70"/>
                        <a:pt x="225" y="67"/>
                      </a:cubicBezTo>
                      <a:cubicBezTo>
                        <a:pt x="227" y="65"/>
                        <a:pt x="227" y="63"/>
                        <a:pt x="221" y="63"/>
                      </a:cubicBezTo>
                      <a:cubicBezTo>
                        <a:pt x="214" y="63"/>
                        <a:pt x="216" y="67"/>
                        <a:pt x="211" y="67"/>
                      </a:cubicBezTo>
                      <a:cubicBezTo>
                        <a:pt x="207" y="65"/>
                        <a:pt x="208" y="71"/>
                        <a:pt x="204" y="71"/>
                      </a:cubicBezTo>
                      <a:cubicBezTo>
                        <a:pt x="201" y="70"/>
                        <a:pt x="204" y="68"/>
                        <a:pt x="201" y="65"/>
                      </a:cubicBezTo>
                      <a:cubicBezTo>
                        <a:pt x="196" y="63"/>
                        <a:pt x="199" y="49"/>
                        <a:pt x="204" y="52"/>
                      </a:cubicBezTo>
                      <a:cubicBezTo>
                        <a:pt x="207" y="54"/>
                        <a:pt x="210" y="52"/>
                        <a:pt x="211" y="52"/>
                      </a:cubicBezTo>
                      <a:cubicBezTo>
                        <a:pt x="214" y="54"/>
                        <a:pt x="222" y="51"/>
                        <a:pt x="224" y="52"/>
                      </a:cubicBezTo>
                      <a:cubicBezTo>
                        <a:pt x="224" y="54"/>
                        <a:pt x="231" y="56"/>
                        <a:pt x="234" y="51"/>
                      </a:cubicBezTo>
                      <a:cubicBezTo>
                        <a:pt x="237" y="46"/>
                        <a:pt x="240" y="43"/>
                        <a:pt x="239" y="42"/>
                      </a:cubicBezTo>
                      <a:cubicBezTo>
                        <a:pt x="237" y="39"/>
                        <a:pt x="234" y="43"/>
                        <a:pt x="231" y="48"/>
                      </a:cubicBezTo>
                      <a:cubicBezTo>
                        <a:pt x="230" y="51"/>
                        <a:pt x="222" y="46"/>
                        <a:pt x="221" y="48"/>
                      </a:cubicBezTo>
                      <a:cubicBezTo>
                        <a:pt x="221" y="49"/>
                        <a:pt x="217" y="46"/>
                        <a:pt x="213" y="46"/>
                      </a:cubicBezTo>
                      <a:cubicBezTo>
                        <a:pt x="208" y="48"/>
                        <a:pt x="211" y="45"/>
                        <a:pt x="208" y="45"/>
                      </a:cubicBezTo>
                      <a:cubicBezTo>
                        <a:pt x="207" y="45"/>
                        <a:pt x="205" y="43"/>
                        <a:pt x="204" y="45"/>
                      </a:cubicBezTo>
                      <a:cubicBezTo>
                        <a:pt x="204" y="46"/>
                        <a:pt x="202" y="51"/>
                        <a:pt x="201" y="48"/>
                      </a:cubicBezTo>
                      <a:cubicBezTo>
                        <a:pt x="199" y="46"/>
                        <a:pt x="199" y="51"/>
                        <a:pt x="198" y="52"/>
                      </a:cubicBezTo>
                      <a:cubicBezTo>
                        <a:pt x="195" y="56"/>
                        <a:pt x="198" y="57"/>
                        <a:pt x="196" y="57"/>
                      </a:cubicBezTo>
                      <a:cubicBezTo>
                        <a:pt x="193" y="59"/>
                        <a:pt x="196" y="59"/>
                        <a:pt x="196" y="62"/>
                      </a:cubicBezTo>
                      <a:cubicBezTo>
                        <a:pt x="195" y="65"/>
                        <a:pt x="192" y="67"/>
                        <a:pt x="193" y="73"/>
                      </a:cubicBezTo>
                      <a:cubicBezTo>
                        <a:pt x="193" y="79"/>
                        <a:pt x="192" y="74"/>
                        <a:pt x="192" y="79"/>
                      </a:cubicBezTo>
                      <a:cubicBezTo>
                        <a:pt x="192" y="85"/>
                        <a:pt x="187" y="82"/>
                        <a:pt x="189" y="85"/>
                      </a:cubicBezTo>
                      <a:cubicBezTo>
                        <a:pt x="190" y="88"/>
                        <a:pt x="187" y="85"/>
                        <a:pt x="189" y="90"/>
                      </a:cubicBezTo>
                      <a:cubicBezTo>
                        <a:pt x="190" y="94"/>
                        <a:pt x="192" y="88"/>
                        <a:pt x="195" y="93"/>
                      </a:cubicBezTo>
                      <a:cubicBezTo>
                        <a:pt x="198" y="99"/>
                        <a:pt x="192" y="107"/>
                        <a:pt x="195" y="112"/>
                      </a:cubicBezTo>
                      <a:cubicBezTo>
                        <a:pt x="196" y="115"/>
                        <a:pt x="198" y="112"/>
                        <a:pt x="201" y="112"/>
                      </a:cubicBezTo>
                      <a:close/>
                      <a:moveTo>
                        <a:pt x="251" y="94"/>
                      </a:moveTo>
                      <a:cubicBezTo>
                        <a:pt x="253" y="96"/>
                        <a:pt x="257" y="91"/>
                        <a:pt x="254" y="88"/>
                      </a:cubicBezTo>
                      <a:cubicBezTo>
                        <a:pt x="253" y="85"/>
                        <a:pt x="246" y="85"/>
                        <a:pt x="246" y="88"/>
                      </a:cubicBezTo>
                      <a:cubicBezTo>
                        <a:pt x="245" y="90"/>
                        <a:pt x="248" y="93"/>
                        <a:pt x="251" y="94"/>
                      </a:cubicBezTo>
                      <a:close/>
                      <a:moveTo>
                        <a:pt x="263" y="88"/>
                      </a:moveTo>
                      <a:cubicBezTo>
                        <a:pt x="263" y="87"/>
                        <a:pt x="265" y="91"/>
                        <a:pt x="268" y="90"/>
                      </a:cubicBezTo>
                      <a:cubicBezTo>
                        <a:pt x="271" y="87"/>
                        <a:pt x="274" y="91"/>
                        <a:pt x="274" y="90"/>
                      </a:cubicBezTo>
                      <a:cubicBezTo>
                        <a:pt x="274" y="88"/>
                        <a:pt x="278" y="91"/>
                        <a:pt x="281" y="94"/>
                      </a:cubicBezTo>
                      <a:cubicBezTo>
                        <a:pt x="286" y="96"/>
                        <a:pt x="286" y="93"/>
                        <a:pt x="283" y="88"/>
                      </a:cubicBezTo>
                      <a:cubicBezTo>
                        <a:pt x="280" y="84"/>
                        <a:pt x="280" y="88"/>
                        <a:pt x="275" y="85"/>
                      </a:cubicBezTo>
                      <a:cubicBezTo>
                        <a:pt x="272" y="82"/>
                        <a:pt x="274" y="85"/>
                        <a:pt x="269" y="85"/>
                      </a:cubicBezTo>
                      <a:cubicBezTo>
                        <a:pt x="263" y="84"/>
                        <a:pt x="260" y="87"/>
                        <a:pt x="260" y="90"/>
                      </a:cubicBezTo>
                      <a:cubicBezTo>
                        <a:pt x="262" y="94"/>
                        <a:pt x="262" y="88"/>
                        <a:pt x="263" y="88"/>
                      </a:cubicBezTo>
                      <a:close/>
                      <a:moveTo>
                        <a:pt x="233" y="76"/>
                      </a:moveTo>
                      <a:cubicBezTo>
                        <a:pt x="233" y="71"/>
                        <a:pt x="240" y="74"/>
                        <a:pt x="240" y="74"/>
                      </a:cubicBezTo>
                      <a:cubicBezTo>
                        <a:pt x="240" y="76"/>
                        <a:pt x="233" y="77"/>
                        <a:pt x="233" y="76"/>
                      </a:cubicBezTo>
                      <a:close/>
                      <a:moveTo>
                        <a:pt x="240" y="76"/>
                      </a:moveTo>
                      <a:cubicBezTo>
                        <a:pt x="242" y="73"/>
                        <a:pt x="251" y="74"/>
                        <a:pt x="248" y="74"/>
                      </a:cubicBezTo>
                      <a:cubicBezTo>
                        <a:pt x="246" y="76"/>
                        <a:pt x="240" y="77"/>
                        <a:pt x="240" y="76"/>
                      </a:cubicBezTo>
                      <a:close/>
                      <a:moveTo>
                        <a:pt x="259" y="74"/>
                      </a:moveTo>
                      <a:cubicBezTo>
                        <a:pt x="262" y="73"/>
                        <a:pt x="265" y="74"/>
                        <a:pt x="262" y="71"/>
                      </a:cubicBezTo>
                      <a:cubicBezTo>
                        <a:pt x="259" y="70"/>
                        <a:pt x="257" y="70"/>
                        <a:pt x="257" y="73"/>
                      </a:cubicBezTo>
                      <a:cubicBezTo>
                        <a:pt x="257" y="74"/>
                        <a:pt x="257" y="74"/>
                        <a:pt x="259" y="74"/>
                      </a:cubicBezTo>
                      <a:close/>
                      <a:moveTo>
                        <a:pt x="275" y="76"/>
                      </a:moveTo>
                      <a:cubicBezTo>
                        <a:pt x="277" y="77"/>
                        <a:pt x="280" y="79"/>
                        <a:pt x="280" y="76"/>
                      </a:cubicBezTo>
                      <a:cubicBezTo>
                        <a:pt x="281" y="74"/>
                        <a:pt x="280" y="73"/>
                        <a:pt x="277" y="74"/>
                      </a:cubicBezTo>
                      <a:cubicBezTo>
                        <a:pt x="275" y="74"/>
                        <a:pt x="274" y="76"/>
                        <a:pt x="275" y="76"/>
                      </a:cubicBezTo>
                      <a:close/>
                      <a:moveTo>
                        <a:pt x="285" y="67"/>
                      </a:moveTo>
                      <a:cubicBezTo>
                        <a:pt x="285" y="65"/>
                        <a:pt x="281" y="67"/>
                        <a:pt x="281" y="67"/>
                      </a:cubicBezTo>
                      <a:cubicBezTo>
                        <a:pt x="283" y="68"/>
                        <a:pt x="283" y="68"/>
                        <a:pt x="285" y="70"/>
                      </a:cubicBezTo>
                      <a:cubicBezTo>
                        <a:pt x="285" y="71"/>
                        <a:pt x="286" y="67"/>
                        <a:pt x="285" y="67"/>
                      </a:cubicBezTo>
                      <a:close/>
                      <a:moveTo>
                        <a:pt x="285" y="59"/>
                      </a:moveTo>
                      <a:cubicBezTo>
                        <a:pt x="285" y="59"/>
                        <a:pt x="286" y="62"/>
                        <a:pt x="288" y="60"/>
                      </a:cubicBezTo>
                      <a:cubicBezTo>
                        <a:pt x="289" y="60"/>
                        <a:pt x="286" y="57"/>
                        <a:pt x="283" y="57"/>
                      </a:cubicBezTo>
                      <a:cubicBezTo>
                        <a:pt x="280" y="59"/>
                        <a:pt x="278" y="59"/>
                        <a:pt x="280" y="60"/>
                      </a:cubicBezTo>
                      <a:cubicBezTo>
                        <a:pt x="281" y="60"/>
                        <a:pt x="283" y="62"/>
                        <a:pt x="285" y="62"/>
                      </a:cubicBezTo>
                      <a:cubicBezTo>
                        <a:pt x="286" y="60"/>
                        <a:pt x="283" y="59"/>
                        <a:pt x="285" y="59"/>
                      </a:cubicBezTo>
                      <a:close/>
                      <a:moveTo>
                        <a:pt x="263" y="63"/>
                      </a:moveTo>
                      <a:cubicBezTo>
                        <a:pt x="262" y="60"/>
                        <a:pt x="260" y="57"/>
                        <a:pt x="260" y="54"/>
                      </a:cubicBezTo>
                      <a:cubicBezTo>
                        <a:pt x="262" y="52"/>
                        <a:pt x="263" y="52"/>
                        <a:pt x="266" y="54"/>
                      </a:cubicBezTo>
                      <a:cubicBezTo>
                        <a:pt x="269" y="56"/>
                        <a:pt x="268" y="52"/>
                        <a:pt x="265" y="51"/>
                      </a:cubicBezTo>
                      <a:cubicBezTo>
                        <a:pt x="262" y="49"/>
                        <a:pt x="265" y="48"/>
                        <a:pt x="266" y="48"/>
                      </a:cubicBezTo>
                      <a:cubicBezTo>
                        <a:pt x="268" y="46"/>
                        <a:pt x="268" y="42"/>
                        <a:pt x="265" y="42"/>
                      </a:cubicBezTo>
                      <a:cubicBezTo>
                        <a:pt x="262" y="43"/>
                        <a:pt x="260" y="51"/>
                        <a:pt x="260" y="49"/>
                      </a:cubicBezTo>
                      <a:cubicBezTo>
                        <a:pt x="259" y="46"/>
                        <a:pt x="260" y="48"/>
                        <a:pt x="262" y="43"/>
                      </a:cubicBezTo>
                      <a:cubicBezTo>
                        <a:pt x="263" y="40"/>
                        <a:pt x="260" y="40"/>
                        <a:pt x="260" y="39"/>
                      </a:cubicBezTo>
                      <a:cubicBezTo>
                        <a:pt x="262" y="37"/>
                        <a:pt x="263" y="34"/>
                        <a:pt x="260" y="35"/>
                      </a:cubicBezTo>
                      <a:cubicBezTo>
                        <a:pt x="257" y="39"/>
                        <a:pt x="257" y="45"/>
                        <a:pt x="257" y="48"/>
                      </a:cubicBezTo>
                      <a:cubicBezTo>
                        <a:pt x="259" y="49"/>
                        <a:pt x="257" y="51"/>
                        <a:pt x="259" y="52"/>
                      </a:cubicBezTo>
                      <a:cubicBezTo>
                        <a:pt x="260" y="56"/>
                        <a:pt x="257" y="57"/>
                        <a:pt x="260" y="60"/>
                      </a:cubicBezTo>
                      <a:cubicBezTo>
                        <a:pt x="262" y="63"/>
                        <a:pt x="263" y="67"/>
                        <a:pt x="265" y="67"/>
                      </a:cubicBezTo>
                      <a:cubicBezTo>
                        <a:pt x="265" y="65"/>
                        <a:pt x="265" y="65"/>
                        <a:pt x="263" y="63"/>
                      </a:cubicBezTo>
                      <a:close/>
                      <a:moveTo>
                        <a:pt x="263" y="37"/>
                      </a:moveTo>
                      <a:cubicBezTo>
                        <a:pt x="263" y="34"/>
                        <a:pt x="265" y="29"/>
                        <a:pt x="266" y="32"/>
                      </a:cubicBezTo>
                      <a:cubicBezTo>
                        <a:pt x="268" y="34"/>
                        <a:pt x="263" y="40"/>
                        <a:pt x="263" y="37"/>
                      </a:cubicBezTo>
                      <a:close/>
                      <a:moveTo>
                        <a:pt x="213" y="110"/>
                      </a:moveTo>
                      <a:cubicBezTo>
                        <a:pt x="213" y="108"/>
                        <a:pt x="213" y="105"/>
                        <a:pt x="213" y="107"/>
                      </a:cubicBezTo>
                      <a:cubicBezTo>
                        <a:pt x="214" y="110"/>
                        <a:pt x="214" y="112"/>
                        <a:pt x="213" y="110"/>
                      </a:cubicBezTo>
                      <a:close/>
                      <a:moveTo>
                        <a:pt x="219" y="108"/>
                      </a:moveTo>
                      <a:cubicBezTo>
                        <a:pt x="219" y="107"/>
                        <a:pt x="219" y="105"/>
                        <a:pt x="219" y="104"/>
                      </a:cubicBezTo>
                      <a:cubicBezTo>
                        <a:pt x="221" y="101"/>
                        <a:pt x="216" y="102"/>
                        <a:pt x="216" y="105"/>
                      </a:cubicBezTo>
                      <a:cubicBezTo>
                        <a:pt x="217" y="107"/>
                        <a:pt x="214" y="112"/>
                        <a:pt x="217" y="110"/>
                      </a:cubicBezTo>
                      <a:cubicBezTo>
                        <a:pt x="219" y="108"/>
                        <a:pt x="219" y="108"/>
                        <a:pt x="219" y="108"/>
                      </a:cubicBezTo>
                      <a:close/>
                      <a:moveTo>
                        <a:pt x="221" y="112"/>
                      </a:moveTo>
                      <a:cubicBezTo>
                        <a:pt x="222" y="108"/>
                        <a:pt x="225" y="112"/>
                        <a:pt x="222" y="108"/>
                      </a:cubicBezTo>
                      <a:cubicBezTo>
                        <a:pt x="219" y="104"/>
                        <a:pt x="225" y="105"/>
                        <a:pt x="224" y="101"/>
                      </a:cubicBezTo>
                      <a:cubicBezTo>
                        <a:pt x="222" y="97"/>
                        <a:pt x="221" y="102"/>
                        <a:pt x="221" y="107"/>
                      </a:cubicBezTo>
                      <a:cubicBezTo>
                        <a:pt x="221" y="112"/>
                        <a:pt x="216" y="112"/>
                        <a:pt x="219" y="113"/>
                      </a:cubicBezTo>
                      <a:cubicBezTo>
                        <a:pt x="221" y="113"/>
                        <a:pt x="221" y="113"/>
                        <a:pt x="221" y="112"/>
                      </a:cubicBezTo>
                      <a:close/>
                      <a:moveTo>
                        <a:pt x="221" y="73"/>
                      </a:moveTo>
                      <a:cubicBezTo>
                        <a:pt x="221" y="70"/>
                        <a:pt x="221" y="68"/>
                        <a:pt x="222" y="68"/>
                      </a:cubicBezTo>
                      <a:cubicBezTo>
                        <a:pt x="224" y="68"/>
                        <a:pt x="221" y="73"/>
                        <a:pt x="221" y="73"/>
                      </a:cubicBezTo>
                      <a:close/>
                      <a:moveTo>
                        <a:pt x="225" y="70"/>
                      </a:moveTo>
                      <a:cubicBezTo>
                        <a:pt x="227" y="68"/>
                        <a:pt x="227" y="71"/>
                        <a:pt x="225" y="71"/>
                      </a:cubicBezTo>
                      <a:cubicBezTo>
                        <a:pt x="225" y="73"/>
                        <a:pt x="224" y="70"/>
                        <a:pt x="225" y="70"/>
                      </a:cubicBezTo>
                      <a:close/>
                      <a:moveTo>
                        <a:pt x="257" y="63"/>
                      </a:moveTo>
                      <a:cubicBezTo>
                        <a:pt x="257" y="65"/>
                        <a:pt x="259" y="65"/>
                        <a:pt x="259" y="62"/>
                      </a:cubicBezTo>
                      <a:cubicBezTo>
                        <a:pt x="259" y="60"/>
                        <a:pt x="257" y="59"/>
                        <a:pt x="257" y="60"/>
                      </a:cubicBezTo>
                      <a:cubicBezTo>
                        <a:pt x="256" y="62"/>
                        <a:pt x="256" y="62"/>
                        <a:pt x="257" y="63"/>
                      </a:cubicBezTo>
                      <a:close/>
                      <a:moveTo>
                        <a:pt x="288" y="135"/>
                      </a:moveTo>
                      <a:cubicBezTo>
                        <a:pt x="285" y="136"/>
                        <a:pt x="289" y="125"/>
                        <a:pt x="291" y="129"/>
                      </a:cubicBezTo>
                      <a:cubicBezTo>
                        <a:pt x="291" y="130"/>
                        <a:pt x="291" y="133"/>
                        <a:pt x="288" y="135"/>
                      </a:cubicBezTo>
                      <a:close/>
                      <a:moveTo>
                        <a:pt x="310" y="124"/>
                      </a:moveTo>
                      <a:cubicBezTo>
                        <a:pt x="309" y="125"/>
                        <a:pt x="309" y="115"/>
                        <a:pt x="312" y="119"/>
                      </a:cubicBezTo>
                      <a:cubicBezTo>
                        <a:pt x="313" y="122"/>
                        <a:pt x="313" y="124"/>
                        <a:pt x="310" y="124"/>
                      </a:cubicBezTo>
                      <a:close/>
                      <a:moveTo>
                        <a:pt x="245" y="133"/>
                      </a:moveTo>
                      <a:cubicBezTo>
                        <a:pt x="246" y="132"/>
                        <a:pt x="253" y="130"/>
                        <a:pt x="253" y="132"/>
                      </a:cubicBezTo>
                      <a:cubicBezTo>
                        <a:pt x="253" y="133"/>
                        <a:pt x="242" y="135"/>
                        <a:pt x="245" y="133"/>
                      </a:cubicBezTo>
                      <a:close/>
                      <a:moveTo>
                        <a:pt x="169" y="94"/>
                      </a:moveTo>
                      <a:cubicBezTo>
                        <a:pt x="169" y="91"/>
                        <a:pt x="169" y="88"/>
                        <a:pt x="167" y="90"/>
                      </a:cubicBezTo>
                      <a:cubicBezTo>
                        <a:pt x="166" y="91"/>
                        <a:pt x="167" y="93"/>
                        <a:pt x="167" y="96"/>
                      </a:cubicBezTo>
                      <a:cubicBezTo>
                        <a:pt x="166" y="97"/>
                        <a:pt x="167" y="97"/>
                        <a:pt x="169" y="94"/>
                      </a:cubicBezTo>
                      <a:close/>
                      <a:moveTo>
                        <a:pt x="100" y="88"/>
                      </a:moveTo>
                      <a:cubicBezTo>
                        <a:pt x="102" y="87"/>
                        <a:pt x="103" y="90"/>
                        <a:pt x="105" y="87"/>
                      </a:cubicBezTo>
                      <a:cubicBezTo>
                        <a:pt x="106" y="85"/>
                        <a:pt x="105" y="84"/>
                        <a:pt x="102" y="82"/>
                      </a:cubicBezTo>
                      <a:cubicBezTo>
                        <a:pt x="99" y="80"/>
                        <a:pt x="99" y="85"/>
                        <a:pt x="99" y="88"/>
                      </a:cubicBezTo>
                      <a:cubicBezTo>
                        <a:pt x="100" y="88"/>
                        <a:pt x="100" y="90"/>
                        <a:pt x="100" y="88"/>
                      </a:cubicBezTo>
                      <a:close/>
                      <a:moveTo>
                        <a:pt x="83" y="77"/>
                      </a:moveTo>
                      <a:cubicBezTo>
                        <a:pt x="86" y="77"/>
                        <a:pt x="85" y="84"/>
                        <a:pt x="88" y="85"/>
                      </a:cubicBezTo>
                      <a:cubicBezTo>
                        <a:pt x="90" y="87"/>
                        <a:pt x="90" y="88"/>
                        <a:pt x="93" y="87"/>
                      </a:cubicBezTo>
                      <a:cubicBezTo>
                        <a:pt x="94" y="87"/>
                        <a:pt x="91" y="85"/>
                        <a:pt x="91" y="84"/>
                      </a:cubicBezTo>
                      <a:cubicBezTo>
                        <a:pt x="93" y="82"/>
                        <a:pt x="93" y="82"/>
                        <a:pt x="90" y="82"/>
                      </a:cubicBezTo>
                      <a:cubicBezTo>
                        <a:pt x="86" y="80"/>
                        <a:pt x="90" y="71"/>
                        <a:pt x="83" y="71"/>
                      </a:cubicBezTo>
                      <a:cubicBezTo>
                        <a:pt x="80" y="73"/>
                        <a:pt x="82" y="74"/>
                        <a:pt x="80" y="76"/>
                      </a:cubicBezTo>
                      <a:cubicBezTo>
                        <a:pt x="77" y="77"/>
                        <a:pt x="82" y="77"/>
                        <a:pt x="83" y="77"/>
                      </a:cubicBezTo>
                      <a:close/>
                      <a:moveTo>
                        <a:pt x="105" y="15"/>
                      </a:moveTo>
                      <a:cubicBezTo>
                        <a:pt x="105" y="15"/>
                        <a:pt x="102" y="18"/>
                        <a:pt x="103" y="20"/>
                      </a:cubicBezTo>
                      <a:cubicBezTo>
                        <a:pt x="105" y="20"/>
                        <a:pt x="102" y="21"/>
                        <a:pt x="103" y="21"/>
                      </a:cubicBezTo>
                      <a:cubicBezTo>
                        <a:pt x="106" y="23"/>
                        <a:pt x="105" y="17"/>
                        <a:pt x="105" y="15"/>
                      </a:cubicBezTo>
                      <a:close/>
                      <a:moveTo>
                        <a:pt x="9" y="32"/>
                      </a:moveTo>
                      <a:cubicBezTo>
                        <a:pt x="10" y="34"/>
                        <a:pt x="12" y="35"/>
                        <a:pt x="12" y="34"/>
                      </a:cubicBezTo>
                      <a:cubicBezTo>
                        <a:pt x="10" y="32"/>
                        <a:pt x="7" y="28"/>
                        <a:pt x="6" y="29"/>
                      </a:cubicBezTo>
                      <a:cubicBezTo>
                        <a:pt x="6" y="31"/>
                        <a:pt x="6" y="32"/>
                        <a:pt x="9" y="32"/>
                      </a:cubicBezTo>
                      <a:close/>
                      <a:moveTo>
                        <a:pt x="21" y="51"/>
                      </a:moveTo>
                      <a:cubicBezTo>
                        <a:pt x="22" y="54"/>
                        <a:pt x="24" y="48"/>
                        <a:pt x="22" y="46"/>
                      </a:cubicBezTo>
                      <a:cubicBezTo>
                        <a:pt x="19" y="45"/>
                        <a:pt x="19" y="42"/>
                        <a:pt x="16" y="42"/>
                      </a:cubicBezTo>
                      <a:cubicBezTo>
                        <a:pt x="15" y="43"/>
                        <a:pt x="18" y="46"/>
                        <a:pt x="21" y="51"/>
                      </a:cubicBezTo>
                      <a:close/>
                      <a:moveTo>
                        <a:pt x="29" y="67"/>
                      </a:moveTo>
                      <a:cubicBezTo>
                        <a:pt x="30" y="65"/>
                        <a:pt x="35" y="73"/>
                        <a:pt x="33" y="74"/>
                      </a:cubicBezTo>
                      <a:cubicBezTo>
                        <a:pt x="32" y="74"/>
                        <a:pt x="26" y="68"/>
                        <a:pt x="29" y="67"/>
                      </a:cubicBezTo>
                      <a:close/>
                      <a:moveTo>
                        <a:pt x="36" y="77"/>
                      </a:moveTo>
                      <a:cubicBezTo>
                        <a:pt x="36" y="76"/>
                        <a:pt x="39" y="79"/>
                        <a:pt x="38" y="80"/>
                      </a:cubicBezTo>
                      <a:cubicBezTo>
                        <a:pt x="38" y="80"/>
                        <a:pt x="35" y="79"/>
                        <a:pt x="36" y="77"/>
                      </a:cubicBezTo>
                      <a:close/>
                      <a:moveTo>
                        <a:pt x="39" y="85"/>
                      </a:moveTo>
                      <a:cubicBezTo>
                        <a:pt x="41" y="85"/>
                        <a:pt x="42" y="90"/>
                        <a:pt x="42" y="88"/>
                      </a:cubicBezTo>
                      <a:cubicBezTo>
                        <a:pt x="44" y="87"/>
                        <a:pt x="41" y="80"/>
                        <a:pt x="39" y="82"/>
                      </a:cubicBezTo>
                      <a:cubicBezTo>
                        <a:pt x="38" y="84"/>
                        <a:pt x="39" y="85"/>
                        <a:pt x="39" y="85"/>
                      </a:cubicBezTo>
                      <a:close/>
                      <a:moveTo>
                        <a:pt x="74" y="63"/>
                      </a:moveTo>
                      <a:cubicBezTo>
                        <a:pt x="71" y="65"/>
                        <a:pt x="73" y="60"/>
                        <a:pt x="74" y="60"/>
                      </a:cubicBezTo>
                      <a:cubicBezTo>
                        <a:pt x="76" y="60"/>
                        <a:pt x="76" y="63"/>
                        <a:pt x="74" y="63"/>
                      </a:cubicBezTo>
                      <a:close/>
                      <a:moveTo>
                        <a:pt x="76" y="57"/>
                      </a:moveTo>
                      <a:cubicBezTo>
                        <a:pt x="74" y="56"/>
                        <a:pt x="74" y="57"/>
                        <a:pt x="74" y="59"/>
                      </a:cubicBezTo>
                      <a:cubicBezTo>
                        <a:pt x="74" y="60"/>
                        <a:pt x="79" y="60"/>
                        <a:pt x="79" y="60"/>
                      </a:cubicBezTo>
                      <a:cubicBezTo>
                        <a:pt x="79" y="60"/>
                        <a:pt x="77" y="59"/>
                        <a:pt x="76" y="57"/>
                      </a:cubicBezTo>
                      <a:close/>
                      <a:moveTo>
                        <a:pt x="53" y="35"/>
                      </a:moveTo>
                      <a:cubicBezTo>
                        <a:pt x="54" y="37"/>
                        <a:pt x="53" y="40"/>
                        <a:pt x="51" y="40"/>
                      </a:cubicBezTo>
                      <a:cubicBezTo>
                        <a:pt x="50" y="39"/>
                        <a:pt x="51" y="35"/>
                        <a:pt x="53" y="35"/>
                      </a:cubicBezTo>
                      <a:close/>
                      <a:moveTo>
                        <a:pt x="67" y="48"/>
                      </a:moveTo>
                      <a:cubicBezTo>
                        <a:pt x="67" y="48"/>
                        <a:pt x="68" y="51"/>
                        <a:pt x="67" y="51"/>
                      </a:cubicBezTo>
                      <a:cubicBezTo>
                        <a:pt x="65" y="51"/>
                        <a:pt x="65" y="48"/>
                        <a:pt x="67" y="48"/>
                      </a:cubicBezTo>
                      <a:close/>
                      <a:moveTo>
                        <a:pt x="58" y="43"/>
                      </a:moveTo>
                      <a:cubicBezTo>
                        <a:pt x="59" y="45"/>
                        <a:pt x="59" y="45"/>
                        <a:pt x="59" y="43"/>
                      </a:cubicBezTo>
                      <a:cubicBezTo>
                        <a:pt x="59" y="42"/>
                        <a:pt x="56" y="40"/>
                        <a:pt x="54" y="42"/>
                      </a:cubicBezTo>
                      <a:cubicBezTo>
                        <a:pt x="54" y="42"/>
                        <a:pt x="56" y="42"/>
                        <a:pt x="58" y="43"/>
                      </a:cubicBezTo>
                      <a:close/>
                      <a:moveTo>
                        <a:pt x="58" y="43"/>
                      </a:moveTo>
                      <a:cubicBezTo>
                        <a:pt x="59" y="45"/>
                        <a:pt x="59" y="49"/>
                        <a:pt x="58" y="48"/>
                      </a:cubicBezTo>
                      <a:cubicBezTo>
                        <a:pt x="58" y="46"/>
                        <a:pt x="56" y="42"/>
                        <a:pt x="58" y="43"/>
                      </a:cubicBezTo>
                      <a:close/>
                      <a:moveTo>
                        <a:pt x="64" y="49"/>
                      </a:moveTo>
                      <a:cubicBezTo>
                        <a:pt x="64" y="48"/>
                        <a:pt x="61" y="48"/>
                        <a:pt x="61" y="46"/>
                      </a:cubicBezTo>
                      <a:cubicBezTo>
                        <a:pt x="59" y="45"/>
                        <a:pt x="59" y="46"/>
                        <a:pt x="59" y="48"/>
                      </a:cubicBezTo>
                      <a:cubicBezTo>
                        <a:pt x="59" y="49"/>
                        <a:pt x="59" y="49"/>
                        <a:pt x="61" y="49"/>
                      </a:cubicBezTo>
                      <a:cubicBezTo>
                        <a:pt x="62" y="49"/>
                        <a:pt x="64" y="51"/>
                        <a:pt x="64" y="49"/>
                      </a:cubicBezTo>
                      <a:close/>
                      <a:moveTo>
                        <a:pt x="62" y="48"/>
                      </a:moveTo>
                      <a:cubicBezTo>
                        <a:pt x="64" y="48"/>
                        <a:pt x="64" y="48"/>
                        <a:pt x="64" y="48"/>
                      </a:cubicBezTo>
                      <a:cubicBezTo>
                        <a:pt x="64" y="46"/>
                        <a:pt x="61" y="45"/>
                        <a:pt x="61" y="46"/>
                      </a:cubicBezTo>
                      <a:cubicBezTo>
                        <a:pt x="61" y="46"/>
                        <a:pt x="61" y="46"/>
                        <a:pt x="62" y="48"/>
                      </a:cubicBezTo>
                      <a:close/>
                      <a:moveTo>
                        <a:pt x="65" y="49"/>
                      </a:moveTo>
                      <a:cubicBezTo>
                        <a:pt x="65" y="52"/>
                        <a:pt x="65" y="52"/>
                        <a:pt x="65" y="52"/>
                      </a:cubicBezTo>
                      <a:cubicBezTo>
                        <a:pt x="64" y="52"/>
                        <a:pt x="64" y="49"/>
                        <a:pt x="65" y="49"/>
                      </a:cubicBezTo>
                      <a:close/>
                      <a:moveTo>
                        <a:pt x="26" y="62"/>
                      </a:moveTo>
                      <a:cubicBezTo>
                        <a:pt x="24" y="60"/>
                        <a:pt x="26" y="59"/>
                        <a:pt x="27" y="59"/>
                      </a:cubicBezTo>
                      <a:cubicBezTo>
                        <a:pt x="29" y="60"/>
                        <a:pt x="27" y="63"/>
                        <a:pt x="26" y="62"/>
                      </a:cubicBezTo>
                      <a:close/>
                      <a:moveTo>
                        <a:pt x="330" y="74"/>
                      </a:moveTo>
                      <a:cubicBezTo>
                        <a:pt x="335" y="74"/>
                        <a:pt x="332" y="73"/>
                        <a:pt x="326" y="73"/>
                      </a:cubicBezTo>
                      <a:cubicBezTo>
                        <a:pt x="320" y="73"/>
                        <a:pt x="323" y="73"/>
                        <a:pt x="326" y="74"/>
                      </a:cubicBezTo>
                      <a:cubicBezTo>
                        <a:pt x="326" y="76"/>
                        <a:pt x="326" y="76"/>
                        <a:pt x="330" y="74"/>
                      </a:cubicBezTo>
                      <a:close/>
                      <a:moveTo>
                        <a:pt x="327" y="67"/>
                      </a:moveTo>
                      <a:cubicBezTo>
                        <a:pt x="326" y="65"/>
                        <a:pt x="327" y="63"/>
                        <a:pt x="323" y="63"/>
                      </a:cubicBezTo>
                      <a:cubicBezTo>
                        <a:pt x="318" y="62"/>
                        <a:pt x="321" y="65"/>
                        <a:pt x="323" y="67"/>
                      </a:cubicBezTo>
                      <a:cubicBezTo>
                        <a:pt x="326" y="67"/>
                        <a:pt x="323" y="70"/>
                        <a:pt x="327" y="68"/>
                      </a:cubicBezTo>
                      <a:cubicBezTo>
                        <a:pt x="329" y="68"/>
                        <a:pt x="329" y="68"/>
                        <a:pt x="327" y="67"/>
                      </a:cubicBezTo>
                      <a:close/>
                      <a:moveTo>
                        <a:pt x="275" y="135"/>
                      </a:moveTo>
                      <a:cubicBezTo>
                        <a:pt x="272" y="132"/>
                        <a:pt x="275" y="133"/>
                        <a:pt x="275" y="135"/>
                      </a:cubicBezTo>
                      <a:cubicBezTo>
                        <a:pt x="277" y="135"/>
                        <a:pt x="275" y="136"/>
                        <a:pt x="275" y="135"/>
                      </a:cubicBezTo>
                      <a:close/>
                      <a:moveTo>
                        <a:pt x="298" y="115"/>
                      </a:moveTo>
                      <a:cubicBezTo>
                        <a:pt x="298" y="110"/>
                        <a:pt x="300" y="113"/>
                        <a:pt x="300" y="113"/>
                      </a:cubicBezTo>
                      <a:cubicBezTo>
                        <a:pt x="300" y="115"/>
                        <a:pt x="298" y="116"/>
                        <a:pt x="298" y="115"/>
                      </a:cubicBezTo>
                      <a:close/>
                      <a:moveTo>
                        <a:pt x="300" y="116"/>
                      </a:moveTo>
                      <a:cubicBezTo>
                        <a:pt x="300" y="112"/>
                        <a:pt x="303" y="107"/>
                        <a:pt x="303" y="108"/>
                      </a:cubicBezTo>
                      <a:cubicBezTo>
                        <a:pt x="303" y="110"/>
                        <a:pt x="300" y="116"/>
                        <a:pt x="300" y="116"/>
                      </a:cubicBezTo>
                      <a:close/>
                      <a:moveTo>
                        <a:pt x="260" y="138"/>
                      </a:moveTo>
                      <a:cubicBezTo>
                        <a:pt x="259" y="136"/>
                        <a:pt x="260" y="136"/>
                        <a:pt x="262" y="136"/>
                      </a:cubicBezTo>
                      <a:cubicBezTo>
                        <a:pt x="263" y="138"/>
                        <a:pt x="262" y="138"/>
                        <a:pt x="260" y="138"/>
                      </a:cubicBezTo>
                      <a:close/>
                      <a:moveTo>
                        <a:pt x="312" y="118"/>
                      </a:moveTo>
                      <a:cubicBezTo>
                        <a:pt x="310" y="118"/>
                        <a:pt x="310" y="116"/>
                        <a:pt x="310" y="116"/>
                      </a:cubicBezTo>
                      <a:cubicBezTo>
                        <a:pt x="310" y="118"/>
                        <a:pt x="310" y="118"/>
                        <a:pt x="310" y="118"/>
                      </a:cubicBezTo>
                      <a:cubicBezTo>
                        <a:pt x="312" y="119"/>
                        <a:pt x="312" y="119"/>
                        <a:pt x="313" y="121"/>
                      </a:cubicBezTo>
                      <a:cubicBezTo>
                        <a:pt x="313" y="121"/>
                        <a:pt x="313" y="119"/>
                        <a:pt x="312" y="118"/>
                      </a:cubicBezTo>
                      <a:close/>
                      <a:moveTo>
                        <a:pt x="315" y="115"/>
                      </a:moveTo>
                      <a:cubicBezTo>
                        <a:pt x="315" y="110"/>
                        <a:pt x="313" y="108"/>
                        <a:pt x="312" y="112"/>
                      </a:cubicBezTo>
                      <a:cubicBezTo>
                        <a:pt x="312" y="113"/>
                        <a:pt x="310" y="112"/>
                        <a:pt x="310" y="113"/>
                      </a:cubicBezTo>
                      <a:cubicBezTo>
                        <a:pt x="310" y="113"/>
                        <a:pt x="312" y="113"/>
                        <a:pt x="312" y="115"/>
                      </a:cubicBezTo>
                      <a:cubicBezTo>
                        <a:pt x="310" y="118"/>
                        <a:pt x="312" y="118"/>
                        <a:pt x="313" y="119"/>
                      </a:cubicBezTo>
                      <a:cubicBezTo>
                        <a:pt x="315" y="119"/>
                        <a:pt x="315" y="118"/>
                        <a:pt x="315" y="115"/>
                      </a:cubicBezTo>
                      <a:close/>
                      <a:moveTo>
                        <a:pt x="347" y="140"/>
                      </a:moveTo>
                      <a:cubicBezTo>
                        <a:pt x="349" y="140"/>
                        <a:pt x="347" y="138"/>
                        <a:pt x="347" y="138"/>
                      </a:cubicBezTo>
                      <a:cubicBezTo>
                        <a:pt x="347" y="136"/>
                        <a:pt x="347" y="136"/>
                        <a:pt x="345" y="138"/>
                      </a:cubicBezTo>
                      <a:cubicBezTo>
                        <a:pt x="345" y="140"/>
                        <a:pt x="345" y="140"/>
                        <a:pt x="347" y="140"/>
                      </a:cubicBezTo>
                      <a:close/>
                      <a:moveTo>
                        <a:pt x="245" y="80"/>
                      </a:moveTo>
                      <a:cubicBezTo>
                        <a:pt x="246" y="82"/>
                        <a:pt x="246" y="80"/>
                        <a:pt x="246" y="79"/>
                      </a:cubicBezTo>
                      <a:cubicBezTo>
                        <a:pt x="245" y="77"/>
                        <a:pt x="246" y="76"/>
                        <a:pt x="245" y="76"/>
                      </a:cubicBezTo>
                      <a:cubicBezTo>
                        <a:pt x="245" y="77"/>
                        <a:pt x="245" y="79"/>
                        <a:pt x="245" y="80"/>
                      </a:cubicBezTo>
                      <a:close/>
                      <a:moveTo>
                        <a:pt x="256" y="60"/>
                      </a:moveTo>
                      <a:cubicBezTo>
                        <a:pt x="256" y="59"/>
                        <a:pt x="256" y="62"/>
                        <a:pt x="256" y="62"/>
                      </a:cubicBezTo>
                      <a:cubicBezTo>
                        <a:pt x="254" y="62"/>
                        <a:pt x="254" y="60"/>
                        <a:pt x="256" y="60"/>
                      </a:cubicBezTo>
                      <a:close/>
                      <a:moveTo>
                        <a:pt x="259" y="65"/>
                      </a:moveTo>
                      <a:cubicBezTo>
                        <a:pt x="260" y="63"/>
                        <a:pt x="262" y="63"/>
                        <a:pt x="260" y="65"/>
                      </a:cubicBezTo>
                      <a:cubicBezTo>
                        <a:pt x="260" y="67"/>
                        <a:pt x="259" y="65"/>
                        <a:pt x="259" y="65"/>
                      </a:cubicBezTo>
                      <a:close/>
                      <a:moveTo>
                        <a:pt x="260" y="94"/>
                      </a:moveTo>
                      <a:cubicBezTo>
                        <a:pt x="260" y="93"/>
                        <a:pt x="265" y="90"/>
                        <a:pt x="265" y="91"/>
                      </a:cubicBezTo>
                      <a:cubicBezTo>
                        <a:pt x="263" y="93"/>
                        <a:pt x="262" y="94"/>
                        <a:pt x="260" y="94"/>
                      </a:cubicBezTo>
                      <a:close/>
                      <a:moveTo>
                        <a:pt x="256" y="65"/>
                      </a:moveTo>
                      <a:cubicBezTo>
                        <a:pt x="254" y="65"/>
                        <a:pt x="256" y="63"/>
                        <a:pt x="256" y="63"/>
                      </a:cubicBezTo>
                      <a:cubicBezTo>
                        <a:pt x="257" y="65"/>
                        <a:pt x="257" y="65"/>
                        <a:pt x="256" y="65"/>
                      </a:cubicBezTo>
                      <a:close/>
                      <a:moveTo>
                        <a:pt x="280" y="67"/>
                      </a:moveTo>
                      <a:cubicBezTo>
                        <a:pt x="280" y="65"/>
                        <a:pt x="281" y="65"/>
                        <a:pt x="283" y="65"/>
                      </a:cubicBezTo>
                      <a:cubicBezTo>
                        <a:pt x="285" y="65"/>
                        <a:pt x="280" y="67"/>
                        <a:pt x="280" y="67"/>
                      </a:cubicBezTo>
                      <a:close/>
                      <a:moveTo>
                        <a:pt x="76" y="49"/>
                      </a:moveTo>
                      <a:cubicBezTo>
                        <a:pt x="74" y="48"/>
                        <a:pt x="71" y="46"/>
                        <a:pt x="74" y="45"/>
                      </a:cubicBezTo>
                      <a:cubicBezTo>
                        <a:pt x="77" y="43"/>
                        <a:pt x="76" y="49"/>
                        <a:pt x="76" y="49"/>
                      </a:cubicBezTo>
                      <a:close/>
                      <a:moveTo>
                        <a:pt x="71" y="46"/>
                      </a:moveTo>
                      <a:cubicBezTo>
                        <a:pt x="71" y="45"/>
                        <a:pt x="73" y="46"/>
                        <a:pt x="71" y="48"/>
                      </a:cubicBezTo>
                      <a:cubicBezTo>
                        <a:pt x="71" y="48"/>
                        <a:pt x="70" y="46"/>
                        <a:pt x="71" y="46"/>
                      </a:cubicBezTo>
                      <a:close/>
                      <a:moveTo>
                        <a:pt x="71" y="49"/>
                      </a:moveTo>
                      <a:cubicBezTo>
                        <a:pt x="71" y="48"/>
                        <a:pt x="73" y="48"/>
                        <a:pt x="73" y="49"/>
                      </a:cubicBezTo>
                      <a:cubicBezTo>
                        <a:pt x="73" y="49"/>
                        <a:pt x="73" y="51"/>
                        <a:pt x="71" y="49"/>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37" name="Freeform 236">
                  <a:extLst>
                    <a:ext uri="{FF2B5EF4-FFF2-40B4-BE49-F238E27FC236}">
                      <a16:creationId xmlns:a16="http://schemas.microsoft.com/office/drawing/2014/main" id="{7B9FBC77-DCAC-806F-6816-511B4FEDBF0D}"/>
                    </a:ext>
                  </a:extLst>
                </p:cNvPr>
                <p:cNvSpPr>
                  <a:spLocks noEditPoints="1"/>
                </p:cNvSpPr>
                <p:nvPr/>
              </p:nvSpPr>
              <p:spPr bwMode="auto">
                <a:xfrm>
                  <a:off x="8080989" y="3667325"/>
                  <a:ext cx="546306" cy="719825"/>
                </a:xfrm>
                <a:custGeom>
                  <a:avLst/>
                  <a:gdLst/>
                  <a:ahLst/>
                  <a:cxnLst>
                    <a:cxn ang="0">
                      <a:pos x="53" y="168"/>
                    </a:cxn>
                    <a:cxn ang="0">
                      <a:pos x="39" y="142"/>
                    </a:cxn>
                    <a:cxn ang="0">
                      <a:pos x="49" y="146"/>
                    </a:cxn>
                    <a:cxn ang="0">
                      <a:pos x="102" y="123"/>
                    </a:cxn>
                    <a:cxn ang="0">
                      <a:pos x="111" y="122"/>
                    </a:cxn>
                    <a:cxn ang="0">
                      <a:pos x="122" y="118"/>
                    </a:cxn>
                    <a:cxn ang="0">
                      <a:pos x="128" y="112"/>
                    </a:cxn>
                    <a:cxn ang="0">
                      <a:pos x="134" y="107"/>
                    </a:cxn>
                    <a:cxn ang="0">
                      <a:pos x="142" y="75"/>
                    </a:cxn>
                    <a:cxn ang="0">
                      <a:pos x="137" y="47"/>
                    </a:cxn>
                    <a:cxn ang="0">
                      <a:pos x="134" y="53"/>
                    </a:cxn>
                    <a:cxn ang="0">
                      <a:pos x="126" y="64"/>
                    </a:cxn>
                    <a:cxn ang="0">
                      <a:pos x="107" y="98"/>
                    </a:cxn>
                    <a:cxn ang="0">
                      <a:pos x="102" y="95"/>
                    </a:cxn>
                    <a:cxn ang="0">
                      <a:pos x="90" y="109"/>
                    </a:cxn>
                    <a:cxn ang="0">
                      <a:pos x="61" y="123"/>
                    </a:cxn>
                    <a:cxn ang="0">
                      <a:pos x="67" y="125"/>
                    </a:cxn>
                    <a:cxn ang="0">
                      <a:pos x="87" y="122"/>
                    </a:cxn>
                    <a:cxn ang="0">
                      <a:pos x="90" y="131"/>
                    </a:cxn>
                    <a:cxn ang="0">
                      <a:pos x="52" y="140"/>
                    </a:cxn>
                    <a:cxn ang="0">
                      <a:pos x="52" y="154"/>
                    </a:cxn>
                    <a:cxn ang="0">
                      <a:pos x="58" y="156"/>
                    </a:cxn>
                    <a:cxn ang="0">
                      <a:pos x="62" y="137"/>
                    </a:cxn>
                    <a:cxn ang="0">
                      <a:pos x="53" y="131"/>
                    </a:cxn>
                    <a:cxn ang="0">
                      <a:pos x="46" y="137"/>
                    </a:cxn>
                    <a:cxn ang="0">
                      <a:pos x="52" y="143"/>
                    </a:cxn>
                    <a:cxn ang="0">
                      <a:pos x="82" y="136"/>
                    </a:cxn>
                    <a:cxn ang="0">
                      <a:pos x="79" y="126"/>
                    </a:cxn>
                    <a:cxn ang="0">
                      <a:pos x="70" y="131"/>
                    </a:cxn>
                    <a:cxn ang="0">
                      <a:pos x="71" y="142"/>
                    </a:cxn>
                    <a:cxn ang="0">
                      <a:pos x="117" y="86"/>
                    </a:cxn>
                    <a:cxn ang="0">
                      <a:pos x="137" y="44"/>
                    </a:cxn>
                    <a:cxn ang="0">
                      <a:pos x="152" y="40"/>
                    </a:cxn>
                    <a:cxn ang="0">
                      <a:pos x="175" y="25"/>
                    </a:cxn>
                    <a:cxn ang="0">
                      <a:pos x="164" y="19"/>
                    </a:cxn>
                    <a:cxn ang="0">
                      <a:pos x="142" y="6"/>
                    </a:cxn>
                    <a:cxn ang="0">
                      <a:pos x="135" y="28"/>
                    </a:cxn>
                    <a:cxn ang="0">
                      <a:pos x="129" y="48"/>
                    </a:cxn>
                    <a:cxn ang="0">
                      <a:pos x="90" y="123"/>
                    </a:cxn>
                    <a:cxn ang="0">
                      <a:pos x="76" y="103"/>
                    </a:cxn>
                    <a:cxn ang="0">
                      <a:pos x="35" y="206"/>
                    </a:cxn>
                    <a:cxn ang="0">
                      <a:pos x="32" y="210"/>
                    </a:cxn>
                    <a:cxn ang="0">
                      <a:pos x="41" y="195"/>
                    </a:cxn>
                    <a:cxn ang="0">
                      <a:pos x="44" y="190"/>
                    </a:cxn>
                    <a:cxn ang="0">
                      <a:pos x="0" y="229"/>
                    </a:cxn>
                    <a:cxn ang="0">
                      <a:pos x="3" y="229"/>
                    </a:cxn>
                    <a:cxn ang="0">
                      <a:pos x="12" y="226"/>
                    </a:cxn>
                  </a:cxnLst>
                  <a:rect l="0" t="0" r="r" b="b"/>
                  <a:pathLst>
                    <a:path w="175" h="231">
                      <a:moveTo>
                        <a:pt x="53" y="168"/>
                      </a:moveTo>
                      <a:cubicBezTo>
                        <a:pt x="52" y="168"/>
                        <a:pt x="53" y="165"/>
                        <a:pt x="53" y="167"/>
                      </a:cubicBezTo>
                      <a:cubicBezTo>
                        <a:pt x="55" y="167"/>
                        <a:pt x="55" y="168"/>
                        <a:pt x="53" y="168"/>
                      </a:cubicBezTo>
                      <a:close/>
                      <a:moveTo>
                        <a:pt x="39" y="142"/>
                      </a:moveTo>
                      <a:cubicBezTo>
                        <a:pt x="41" y="142"/>
                        <a:pt x="41" y="143"/>
                        <a:pt x="39" y="143"/>
                      </a:cubicBezTo>
                      <a:cubicBezTo>
                        <a:pt x="38" y="143"/>
                        <a:pt x="39" y="142"/>
                        <a:pt x="39" y="142"/>
                      </a:cubicBezTo>
                      <a:close/>
                      <a:moveTo>
                        <a:pt x="49" y="146"/>
                      </a:moveTo>
                      <a:cubicBezTo>
                        <a:pt x="49" y="145"/>
                        <a:pt x="52" y="143"/>
                        <a:pt x="52" y="145"/>
                      </a:cubicBezTo>
                      <a:cubicBezTo>
                        <a:pt x="52" y="146"/>
                        <a:pt x="50" y="148"/>
                        <a:pt x="49" y="146"/>
                      </a:cubicBezTo>
                      <a:close/>
                      <a:moveTo>
                        <a:pt x="93" y="134"/>
                      </a:moveTo>
                      <a:cubicBezTo>
                        <a:pt x="96" y="137"/>
                        <a:pt x="97" y="131"/>
                        <a:pt x="99" y="128"/>
                      </a:cubicBezTo>
                      <a:cubicBezTo>
                        <a:pt x="102" y="125"/>
                        <a:pt x="107" y="126"/>
                        <a:pt x="102" y="123"/>
                      </a:cubicBezTo>
                      <a:cubicBezTo>
                        <a:pt x="99" y="122"/>
                        <a:pt x="103" y="115"/>
                        <a:pt x="103" y="118"/>
                      </a:cubicBezTo>
                      <a:cubicBezTo>
                        <a:pt x="103" y="123"/>
                        <a:pt x="108" y="118"/>
                        <a:pt x="105" y="122"/>
                      </a:cubicBezTo>
                      <a:cubicBezTo>
                        <a:pt x="103" y="125"/>
                        <a:pt x="108" y="122"/>
                        <a:pt x="111" y="122"/>
                      </a:cubicBezTo>
                      <a:cubicBezTo>
                        <a:pt x="114" y="123"/>
                        <a:pt x="113" y="123"/>
                        <a:pt x="116" y="120"/>
                      </a:cubicBezTo>
                      <a:cubicBezTo>
                        <a:pt x="117" y="117"/>
                        <a:pt x="119" y="115"/>
                        <a:pt x="119" y="120"/>
                      </a:cubicBezTo>
                      <a:cubicBezTo>
                        <a:pt x="117" y="125"/>
                        <a:pt x="120" y="123"/>
                        <a:pt x="122" y="118"/>
                      </a:cubicBezTo>
                      <a:cubicBezTo>
                        <a:pt x="122" y="115"/>
                        <a:pt x="122" y="114"/>
                        <a:pt x="125" y="115"/>
                      </a:cubicBezTo>
                      <a:cubicBezTo>
                        <a:pt x="126" y="118"/>
                        <a:pt x="125" y="115"/>
                        <a:pt x="126" y="112"/>
                      </a:cubicBezTo>
                      <a:cubicBezTo>
                        <a:pt x="128" y="111"/>
                        <a:pt x="129" y="111"/>
                        <a:pt x="128" y="112"/>
                      </a:cubicBezTo>
                      <a:cubicBezTo>
                        <a:pt x="128" y="115"/>
                        <a:pt x="126" y="122"/>
                        <a:pt x="128" y="118"/>
                      </a:cubicBezTo>
                      <a:cubicBezTo>
                        <a:pt x="129" y="115"/>
                        <a:pt x="131" y="118"/>
                        <a:pt x="132" y="114"/>
                      </a:cubicBezTo>
                      <a:cubicBezTo>
                        <a:pt x="132" y="107"/>
                        <a:pt x="139" y="115"/>
                        <a:pt x="134" y="107"/>
                      </a:cubicBezTo>
                      <a:cubicBezTo>
                        <a:pt x="129" y="101"/>
                        <a:pt x="139" y="97"/>
                        <a:pt x="135" y="89"/>
                      </a:cubicBezTo>
                      <a:cubicBezTo>
                        <a:pt x="135" y="84"/>
                        <a:pt x="137" y="79"/>
                        <a:pt x="140" y="83"/>
                      </a:cubicBezTo>
                      <a:cubicBezTo>
                        <a:pt x="143" y="84"/>
                        <a:pt x="139" y="79"/>
                        <a:pt x="142" y="75"/>
                      </a:cubicBezTo>
                      <a:cubicBezTo>
                        <a:pt x="145" y="70"/>
                        <a:pt x="146" y="64"/>
                        <a:pt x="142" y="61"/>
                      </a:cubicBezTo>
                      <a:cubicBezTo>
                        <a:pt x="139" y="56"/>
                        <a:pt x="139" y="51"/>
                        <a:pt x="140" y="50"/>
                      </a:cubicBezTo>
                      <a:cubicBezTo>
                        <a:pt x="140" y="47"/>
                        <a:pt x="139" y="48"/>
                        <a:pt x="137" y="47"/>
                      </a:cubicBezTo>
                      <a:cubicBezTo>
                        <a:pt x="135" y="45"/>
                        <a:pt x="134" y="51"/>
                        <a:pt x="137" y="50"/>
                      </a:cubicBezTo>
                      <a:cubicBezTo>
                        <a:pt x="140" y="48"/>
                        <a:pt x="139" y="54"/>
                        <a:pt x="137" y="53"/>
                      </a:cubicBezTo>
                      <a:cubicBezTo>
                        <a:pt x="135" y="51"/>
                        <a:pt x="134" y="56"/>
                        <a:pt x="134" y="53"/>
                      </a:cubicBezTo>
                      <a:cubicBezTo>
                        <a:pt x="134" y="48"/>
                        <a:pt x="131" y="48"/>
                        <a:pt x="131" y="53"/>
                      </a:cubicBezTo>
                      <a:cubicBezTo>
                        <a:pt x="131" y="58"/>
                        <a:pt x="126" y="53"/>
                        <a:pt x="128" y="58"/>
                      </a:cubicBezTo>
                      <a:cubicBezTo>
                        <a:pt x="129" y="64"/>
                        <a:pt x="126" y="62"/>
                        <a:pt x="126" y="64"/>
                      </a:cubicBezTo>
                      <a:cubicBezTo>
                        <a:pt x="126" y="65"/>
                        <a:pt x="131" y="62"/>
                        <a:pt x="126" y="75"/>
                      </a:cubicBezTo>
                      <a:cubicBezTo>
                        <a:pt x="125" y="84"/>
                        <a:pt x="122" y="84"/>
                        <a:pt x="119" y="90"/>
                      </a:cubicBezTo>
                      <a:cubicBezTo>
                        <a:pt x="114" y="97"/>
                        <a:pt x="111" y="95"/>
                        <a:pt x="107" y="98"/>
                      </a:cubicBezTo>
                      <a:cubicBezTo>
                        <a:pt x="103" y="101"/>
                        <a:pt x="107" y="97"/>
                        <a:pt x="105" y="95"/>
                      </a:cubicBezTo>
                      <a:cubicBezTo>
                        <a:pt x="103" y="95"/>
                        <a:pt x="110" y="94"/>
                        <a:pt x="108" y="90"/>
                      </a:cubicBezTo>
                      <a:cubicBezTo>
                        <a:pt x="107" y="89"/>
                        <a:pt x="102" y="92"/>
                        <a:pt x="102" y="95"/>
                      </a:cubicBezTo>
                      <a:cubicBezTo>
                        <a:pt x="103" y="100"/>
                        <a:pt x="96" y="106"/>
                        <a:pt x="96" y="107"/>
                      </a:cubicBezTo>
                      <a:cubicBezTo>
                        <a:pt x="97" y="109"/>
                        <a:pt x="97" y="112"/>
                        <a:pt x="93" y="112"/>
                      </a:cubicBezTo>
                      <a:cubicBezTo>
                        <a:pt x="88" y="114"/>
                        <a:pt x="93" y="111"/>
                        <a:pt x="90" y="109"/>
                      </a:cubicBezTo>
                      <a:cubicBezTo>
                        <a:pt x="88" y="109"/>
                        <a:pt x="76" y="115"/>
                        <a:pt x="75" y="112"/>
                      </a:cubicBezTo>
                      <a:cubicBezTo>
                        <a:pt x="73" y="109"/>
                        <a:pt x="71" y="112"/>
                        <a:pt x="67" y="117"/>
                      </a:cubicBezTo>
                      <a:cubicBezTo>
                        <a:pt x="62" y="123"/>
                        <a:pt x="62" y="118"/>
                        <a:pt x="61" y="123"/>
                      </a:cubicBezTo>
                      <a:cubicBezTo>
                        <a:pt x="59" y="126"/>
                        <a:pt x="56" y="123"/>
                        <a:pt x="56" y="126"/>
                      </a:cubicBezTo>
                      <a:cubicBezTo>
                        <a:pt x="56" y="131"/>
                        <a:pt x="61" y="128"/>
                        <a:pt x="64" y="129"/>
                      </a:cubicBezTo>
                      <a:cubicBezTo>
                        <a:pt x="68" y="131"/>
                        <a:pt x="65" y="126"/>
                        <a:pt x="67" y="125"/>
                      </a:cubicBezTo>
                      <a:cubicBezTo>
                        <a:pt x="70" y="125"/>
                        <a:pt x="68" y="126"/>
                        <a:pt x="71" y="126"/>
                      </a:cubicBezTo>
                      <a:cubicBezTo>
                        <a:pt x="75" y="125"/>
                        <a:pt x="78" y="125"/>
                        <a:pt x="81" y="123"/>
                      </a:cubicBezTo>
                      <a:cubicBezTo>
                        <a:pt x="85" y="122"/>
                        <a:pt x="81" y="120"/>
                        <a:pt x="87" y="122"/>
                      </a:cubicBezTo>
                      <a:cubicBezTo>
                        <a:pt x="91" y="123"/>
                        <a:pt x="91" y="120"/>
                        <a:pt x="93" y="122"/>
                      </a:cubicBezTo>
                      <a:cubicBezTo>
                        <a:pt x="93" y="125"/>
                        <a:pt x="90" y="125"/>
                        <a:pt x="90" y="126"/>
                      </a:cubicBezTo>
                      <a:cubicBezTo>
                        <a:pt x="90" y="128"/>
                        <a:pt x="88" y="129"/>
                        <a:pt x="90" y="131"/>
                      </a:cubicBezTo>
                      <a:cubicBezTo>
                        <a:pt x="93" y="132"/>
                        <a:pt x="90" y="132"/>
                        <a:pt x="94" y="134"/>
                      </a:cubicBezTo>
                      <a:cubicBezTo>
                        <a:pt x="93" y="134"/>
                        <a:pt x="93" y="134"/>
                        <a:pt x="93" y="134"/>
                      </a:cubicBezTo>
                      <a:close/>
                      <a:moveTo>
                        <a:pt x="52" y="140"/>
                      </a:moveTo>
                      <a:cubicBezTo>
                        <a:pt x="50" y="140"/>
                        <a:pt x="50" y="136"/>
                        <a:pt x="52" y="139"/>
                      </a:cubicBezTo>
                      <a:cubicBezTo>
                        <a:pt x="53" y="142"/>
                        <a:pt x="55" y="145"/>
                        <a:pt x="52" y="148"/>
                      </a:cubicBezTo>
                      <a:cubicBezTo>
                        <a:pt x="50" y="151"/>
                        <a:pt x="50" y="150"/>
                        <a:pt x="52" y="154"/>
                      </a:cubicBezTo>
                      <a:cubicBezTo>
                        <a:pt x="52" y="157"/>
                        <a:pt x="49" y="156"/>
                        <a:pt x="53" y="157"/>
                      </a:cubicBezTo>
                      <a:cubicBezTo>
                        <a:pt x="56" y="159"/>
                        <a:pt x="53" y="162"/>
                        <a:pt x="56" y="159"/>
                      </a:cubicBezTo>
                      <a:cubicBezTo>
                        <a:pt x="59" y="157"/>
                        <a:pt x="56" y="157"/>
                        <a:pt x="58" y="156"/>
                      </a:cubicBezTo>
                      <a:cubicBezTo>
                        <a:pt x="59" y="154"/>
                        <a:pt x="58" y="157"/>
                        <a:pt x="59" y="156"/>
                      </a:cubicBezTo>
                      <a:cubicBezTo>
                        <a:pt x="61" y="156"/>
                        <a:pt x="61" y="142"/>
                        <a:pt x="64" y="142"/>
                      </a:cubicBezTo>
                      <a:cubicBezTo>
                        <a:pt x="67" y="140"/>
                        <a:pt x="65" y="137"/>
                        <a:pt x="62" y="137"/>
                      </a:cubicBezTo>
                      <a:cubicBezTo>
                        <a:pt x="59" y="137"/>
                        <a:pt x="64" y="134"/>
                        <a:pt x="62" y="132"/>
                      </a:cubicBezTo>
                      <a:cubicBezTo>
                        <a:pt x="61" y="131"/>
                        <a:pt x="58" y="136"/>
                        <a:pt x="58" y="131"/>
                      </a:cubicBezTo>
                      <a:cubicBezTo>
                        <a:pt x="56" y="129"/>
                        <a:pt x="53" y="128"/>
                        <a:pt x="53" y="131"/>
                      </a:cubicBezTo>
                      <a:cubicBezTo>
                        <a:pt x="52" y="134"/>
                        <a:pt x="52" y="131"/>
                        <a:pt x="50" y="134"/>
                      </a:cubicBezTo>
                      <a:cubicBezTo>
                        <a:pt x="49" y="137"/>
                        <a:pt x="49" y="131"/>
                        <a:pt x="47" y="134"/>
                      </a:cubicBezTo>
                      <a:cubicBezTo>
                        <a:pt x="47" y="137"/>
                        <a:pt x="44" y="134"/>
                        <a:pt x="46" y="137"/>
                      </a:cubicBezTo>
                      <a:cubicBezTo>
                        <a:pt x="47" y="140"/>
                        <a:pt x="46" y="139"/>
                        <a:pt x="47" y="140"/>
                      </a:cubicBezTo>
                      <a:cubicBezTo>
                        <a:pt x="49" y="143"/>
                        <a:pt x="46" y="145"/>
                        <a:pt x="49" y="143"/>
                      </a:cubicBezTo>
                      <a:cubicBezTo>
                        <a:pt x="52" y="140"/>
                        <a:pt x="49" y="145"/>
                        <a:pt x="52" y="143"/>
                      </a:cubicBezTo>
                      <a:cubicBezTo>
                        <a:pt x="53" y="142"/>
                        <a:pt x="53" y="142"/>
                        <a:pt x="52" y="140"/>
                      </a:cubicBezTo>
                      <a:close/>
                      <a:moveTo>
                        <a:pt x="78" y="134"/>
                      </a:moveTo>
                      <a:cubicBezTo>
                        <a:pt x="81" y="132"/>
                        <a:pt x="82" y="139"/>
                        <a:pt x="82" y="136"/>
                      </a:cubicBezTo>
                      <a:cubicBezTo>
                        <a:pt x="84" y="131"/>
                        <a:pt x="87" y="132"/>
                        <a:pt x="87" y="129"/>
                      </a:cubicBezTo>
                      <a:cubicBezTo>
                        <a:pt x="85" y="128"/>
                        <a:pt x="87" y="128"/>
                        <a:pt x="85" y="126"/>
                      </a:cubicBezTo>
                      <a:cubicBezTo>
                        <a:pt x="84" y="125"/>
                        <a:pt x="82" y="125"/>
                        <a:pt x="79" y="126"/>
                      </a:cubicBezTo>
                      <a:cubicBezTo>
                        <a:pt x="76" y="128"/>
                        <a:pt x="78" y="129"/>
                        <a:pt x="76" y="129"/>
                      </a:cubicBezTo>
                      <a:cubicBezTo>
                        <a:pt x="75" y="128"/>
                        <a:pt x="73" y="131"/>
                        <a:pt x="73" y="129"/>
                      </a:cubicBezTo>
                      <a:cubicBezTo>
                        <a:pt x="73" y="126"/>
                        <a:pt x="73" y="126"/>
                        <a:pt x="70" y="131"/>
                      </a:cubicBezTo>
                      <a:cubicBezTo>
                        <a:pt x="68" y="134"/>
                        <a:pt x="64" y="136"/>
                        <a:pt x="67" y="136"/>
                      </a:cubicBezTo>
                      <a:cubicBezTo>
                        <a:pt x="70" y="136"/>
                        <a:pt x="67" y="137"/>
                        <a:pt x="70" y="140"/>
                      </a:cubicBezTo>
                      <a:cubicBezTo>
                        <a:pt x="71" y="142"/>
                        <a:pt x="67" y="142"/>
                        <a:pt x="71" y="142"/>
                      </a:cubicBezTo>
                      <a:cubicBezTo>
                        <a:pt x="75" y="143"/>
                        <a:pt x="73" y="136"/>
                        <a:pt x="78" y="134"/>
                      </a:cubicBezTo>
                      <a:close/>
                      <a:moveTo>
                        <a:pt x="116" y="84"/>
                      </a:moveTo>
                      <a:cubicBezTo>
                        <a:pt x="117" y="81"/>
                        <a:pt x="117" y="84"/>
                        <a:pt x="117" y="86"/>
                      </a:cubicBezTo>
                      <a:cubicBezTo>
                        <a:pt x="116" y="87"/>
                        <a:pt x="114" y="86"/>
                        <a:pt x="116" y="84"/>
                      </a:cubicBezTo>
                      <a:close/>
                      <a:moveTo>
                        <a:pt x="132" y="45"/>
                      </a:moveTo>
                      <a:cubicBezTo>
                        <a:pt x="134" y="40"/>
                        <a:pt x="134" y="45"/>
                        <a:pt x="137" y="44"/>
                      </a:cubicBezTo>
                      <a:cubicBezTo>
                        <a:pt x="142" y="42"/>
                        <a:pt x="129" y="40"/>
                        <a:pt x="131" y="36"/>
                      </a:cubicBezTo>
                      <a:cubicBezTo>
                        <a:pt x="134" y="31"/>
                        <a:pt x="134" y="39"/>
                        <a:pt x="139" y="36"/>
                      </a:cubicBezTo>
                      <a:cubicBezTo>
                        <a:pt x="142" y="33"/>
                        <a:pt x="143" y="34"/>
                        <a:pt x="152" y="40"/>
                      </a:cubicBezTo>
                      <a:cubicBezTo>
                        <a:pt x="157" y="44"/>
                        <a:pt x="155" y="33"/>
                        <a:pt x="160" y="31"/>
                      </a:cubicBezTo>
                      <a:cubicBezTo>
                        <a:pt x="163" y="30"/>
                        <a:pt x="166" y="31"/>
                        <a:pt x="169" y="30"/>
                      </a:cubicBezTo>
                      <a:cubicBezTo>
                        <a:pt x="174" y="26"/>
                        <a:pt x="175" y="26"/>
                        <a:pt x="175" y="25"/>
                      </a:cubicBezTo>
                      <a:cubicBezTo>
                        <a:pt x="174" y="23"/>
                        <a:pt x="172" y="28"/>
                        <a:pt x="169" y="23"/>
                      </a:cubicBezTo>
                      <a:cubicBezTo>
                        <a:pt x="168" y="19"/>
                        <a:pt x="172" y="14"/>
                        <a:pt x="171" y="14"/>
                      </a:cubicBezTo>
                      <a:cubicBezTo>
                        <a:pt x="169" y="16"/>
                        <a:pt x="168" y="20"/>
                        <a:pt x="164" y="19"/>
                      </a:cubicBezTo>
                      <a:cubicBezTo>
                        <a:pt x="161" y="19"/>
                        <a:pt x="164" y="17"/>
                        <a:pt x="160" y="17"/>
                      </a:cubicBezTo>
                      <a:cubicBezTo>
                        <a:pt x="155" y="16"/>
                        <a:pt x="149" y="8"/>
                        <a:pt x="146" y="5"/>
                      </a:cubicBezTo>
                      <a:cubicBezTo>
                        <a:pt x="143" y="0"/>
                        <a:pt x="139" y="2"/>
                        <a:pt x="142" y="6"/>
                      </a:cubicBezTo>
                      <a:cubicBezTo>
                        <a:pt x="145" y="12"/>
                        <a:pt x="140" y="12"/>
                        <a:pt x="142" y="16"/>
                      </a:cubicBezTo>
                      <a:cubicBezTo>
                        <a:pt x="143" y="19"/>
                        <a:pt x="139" y="20"/>
                        <a:pt x="139" y="23"/>
                      </a:cubicBezTo>
                      <a:cubicBezTo>
                        <a:pt x="140" y="25"/>
                        <a:pt x="140" y="30"/>
                        <a:pt x="135" y="28"/>
                      </a:cubicBezTo>
                      <a:cubicBezTo>
                        <a:pt x="132" y="25"/>
                        <a:pt x="129" y="25"/>
                        <a:pt x="132" y="28"/>
                      </a:cubicBezTo>
                      <a:cubicBezTo>
                        <a:pt x="134" y="31"/>
                        <a:pt x="123" y="36"/>
                        <a:pt x="128" y="39"/>
                      </a:cubicBezTo>
                      <a:cubicBezTo>
                        <a:pt x="132" y="42"/>
                        <a:pt x="126" y="45"/>
                        <a:pt x="129" y="48"/>
                      </a:cubicBezTo>
                      <a:cubicBezTo>
                        <a:pt x="129" y="48"/>
                        <a:pt x="129" y="50"/>
                        <a:pt x="132" y="45"/>
                      </a:cubicBezTo>
                      <a:close/>
                      <a:moveTo>
                        <a:pt x="87" y="126"/>
                      </a:moveTo>
                      <a:cubicBezTo>
                        <a:pt x="87" y="125"/>
                        <a:pt x="90" y="122"/>
                        <a:pt x="90" y="123"/>
                      </a:cubicBezTo>
                      <a:cubicBezTo>
                        <a:pt x="90" y="125"/>
                        <a:pt x="88" y="128"/>
                        <a:pt x="87" y="126"/>
                      </a:cubicBezTo>
                      <a:close/>
                      <a:moveTo>
                        <a:pt x="76" y="106"/>
                      </a:moveTo>
                      <a:cubicBezTo>
                        <a:pt x="76" y="103"/>
                        <a:pt x="76" y="103"/>
                        <a:pt x="76" y="103"/>
                      </a:cubicBezTo>
                      <a:cubicBezTo>
                        <a:pt x="75" y="104"/>
                        <a:pt x="75" y="106"/>
                        <a:pt x="76" y="106"/>
                      </a:cubicBezTo>
                      <a:close/>
                      <a:moveTo>
                        <a:pt x="32" y="210"/>
                      </a:moveTo>
                      <a:cubicBezTo>
                        <a:pt x="32" y="209"/>
                        <a:pt x="32" y="209"/>
                        <a:pt x="35" y="206"/>
                      </a:cubicBezTo>
                      <a:cubicBezTo>
                        <a:pt x="38" y="204"/>
                        <a:pt x="36" y="203"/>
                        <a:pt x="35" y="204"/>
                      </a:cubicBezTo>
                      <a:cubicBezTo>
                        <a:pt x="33" y="207"/>
                        <a:pt x="32" y="207"/>
                        <a:pt x="30" y="210"/>
                      </a:cubicBezTo>
                      <a:cubicBezTo>
                        <a:pt x="30" y="212"/>
                        <a:pt x="32" y="212"/>
                        <a:pt x="32" y="210"/>
                      </a:cubicBezTo>
                      <a:close/>
                      <a:moveTo>
                        <a:pt x="41" y="195"/>
                      </a:moveTo>
                      <a:cubicBezTo>
                        <a:pt x="39" y="193"/>
                        <a:pt x="41" y="192"/>
                        <a:pt x="41" y="193"/>
                      </a:cubicBezTo>
                      <a:cubicBezTo>
                        <a:pt x="43" y="195"/>
                        <a:pt x="41" y="196"/>
                        <a:pt x="41" y="195"/>
                      </a:cubicBezTo>
                      <a:close/>
                      <a:moveTo>
                        <a:pt x="44" y="190"/>
                      </a:moveTo>
                      <a:cubicBezTo>
                        <a:pt x="44" y="187"/>
                        <a:pt x="47" y="185"/>
                        <a:pt x="47" y="187"/>
                      </a:cubicBezTo>
                      <a:cubicBezTo>
                        <a:pt x="47" y="187"/>
                        <a:pt x="44" y="192"/>
                        <a:pt x="44" y="190"/>
                      </a:cubicBezTo>
                      <a:close/>
                      <a:moveTo>
                        <a:pt x="0" y="229"/>
                      </a:moveTo>
                      <a:cubicBezTo>
                        <a:pt x="0" y="228"/>
                        <a:pt x="1" y="229"/>
                        <a:pt x="1" y="231"/>
                      </a:cubicBezTo>
                      <a:cubicBezTo>
                        <a:pt x="1" y="231"/>
                        <a:pt x="0" y="231"/>
                        <a:pt x="0" y="229"/>
                      </a:cubicBezTo>
                      <a:close/>
                      <a:moveTo>
                        <a:pt x="3" y="229"/>
                      </a:moveTo>
                      <a:cubicBezTo>
                        <a:pt x="1" y="229"/>
                        <a:pt x="4" y="226"/>
                        <a:pt x="4" y="228"/>
                      </a:cubicBezTo>
                      <a:cubicBezTo>
                        <a:pt x="4" y="229"/>
                        <a:pt x="4" y="231"/>
                        <a:pt x="3" y="229"/>
                      </a:cubicBezTo>
                      <a:close/>
                      <a:moveTo>
                        <a:pt x="12" y="226"/>
                      </a:moveTo>
                      <a:cubicBezTo>
                        <a:pt x="11" y="224"/>
                        <a:pt x="12" y="224"/>
                        <a:pt x="14" y="224"/>
                      </a:cubicBezTo>
                      <a:cubicBezTo>
                        <a:pt x="14" y="226"/>
                        <a:pt x="12" y="226"/>
                        <a:pt x="12" y="226"/>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638" name="Freeform 238">
                  <a:extLst>
                    <a:ext uri="{FF2B5EF4-FFF2-40B4-BE49-F238E27FC236}">
                      <a16:creationId xmlns:a16="http://schemas.microsoft.com/office/drawing/2014/main" id="{9F0F7C90-4A7E-3C90-82A7-9A3E6332C528}"/>
                    </a:ext>
                  </a:extLst>
                </p:cNvPr>
                <p:cNvSpPr>
                  <a:spLocks noEditPoints="1"/>
                </p:cNvSpPr>
                <p:nvPr/>
              </p:nvSpPr>
              <p:spPr bwMode="auto">
                <a:xfrm>
                  <a:off x="7811050" y="5455640"/>
                  <a:ext cx="1015486" cy="1078131"/>
                </a:xfrm>
                <a:custGeom>
                  <a:avLst/>
                  <a:gdLst/>
                  <a:ahLst/>
                  <a:cxnLst>
                    <a:cxn ang="0">
                      <a:pos x="86" y="62"/>
                    </a:cxn>
                    <a:cxn ang="0">
                      <a:pos x="105" y="36"/>
                    </a:cxn>
                    <a:cxn ang="0">
                      <a:pos x="133" y="43"/>
                    </a:cxn>
                    <a:cxn ang="0">
                      <a:pos x="151" y="17"/>
                    </a:cxn>
                    <a:cxn ang="0">
                      <a:pos x="154" y="6"/>
                    </a:cxn>
                    <a:cxn ang="0">
                      <a:pos x="172" y="14"/>
                    </a:cxn>
                    <a:cxn ang="0">
                      <a:pos x="185" y="18"/>
                    </a:cxn>
                    <a:cxn ang="0">
                      <a:pos x="188" y="25"/>
                    </a:cxn>
                    <a:cxn ang="0">
                      <a:pos x="188" y="51"/>
                    </a:cxn>
                    <a:cxn ang="0">
                      <a:pos x="220" y="70"/>
                    </a:cxn>
                    <a:cxn ang="0">
                      <a:pos x="227" y="29"/>
                    </a:cxn>
                    <a:cxn ang="0">
                      <a:pos x="232" y="6"/>
                    </a:cxn>
                    <a:cxn ang="0">
                      <a:pos x="241" y="18"/>
                    </a:cxn>
                    <a:cxn ang="0">
                      <a:pos x="256" y="42"/>
                    </a:cxn>
                    <a:cxn ang="0">
                      <a:pos x="271" y="87"/>
                    </a:cxn>
                    <a:cxn ang="0">
                      <a:pos x="291" y="109"/>
                    </a:cxn>
                    <a:cxn ang="0">
                      <a:pos x="300" y="118"/>
                    </a:cxn>
                    <a:cxn ang="0">
                      <a:pos x="317" y="149"/>
                    </a:cxn>
                    <a:cxn ang="0">
                      <a:pos x="323" y="186"/>
                    </a:cxn>
                    <a:cxn ang="0">
                      <a:pos x="311" y="228"/>
                    </a:cxn>
                    <a:cxn ang="0">
                      <a:pos x="294" y="273"/>
                    </a:cxn>
                    <a:cxn ang="0">
                      <a:pos x="265" y="295"/>
                    </a:cxn>
                    <a:cxn ang="0">
                      <a:pos x="256" y="283"/>
                    </a:cxn>
                    <a:cxn ang="0">
                      <a:pos x="229" y="287"/>
                    </a:cxn>
                    <a:cxn ang="0">
                      <a:pos x="207" y="258"/>
                    </a:cxn>
                    <a:cxn ang="0">
                      <a:pos x="195" y="253"/>
                    </a:cxn>
                    <a:cxn ang="0">
                      <a:pos x="200" y="228"/>
                    </a:cxn>
                    <a:cxn ang="0">
                      <a:pos x="186" y="242"/>
                    </a:cxn>
                    <a:cxn ang="0">
                      <a:pos x="168" y="222"/>
                    </a:cxn>
                    <a:cxn ang="0">
                      <a:pos x="107" y="222"/>
                    </a:cxn>
                    <a:cxn ang="0">
                      <a:pos x="70" y="238"/>
                    </a:cxn>
                    <a:cxn ang="0">
                      <a:pos x="34" y="252"/>
                    </a:cxn>
                    <a:cxn ang="0">
                      <a:pos x="22" y="228"/>
                    </a:cxn>
                    <a:cxn ang="0">
                      <a:pos x="10" y="174"/>
                    </a:cxn>
                    <a:cxn ang="0">
                      <a:pos x="5" y="151"/>
                    </a:cxn>
                    <a:cxn ang="0">
                      <a:pos x="8" y="116"/>
                    </a:cxn>
                    <a:cxn ang="0">
                      <a:pos x="38" y="101"/>
                    </a:cxn>
                    <a:cxn ang="0">
                      <a:pos x="72" y="78"/>
                    </a:cxn>
                    <a:cxn ang="0">
                      <a:pos x="259" y="339"/>
                    </a:cxn>
                    <a:cxn ang="0">
                      <a:pos x="273" y="342"/>
                    </a:cxn>
                    <a:cxn ang="0">
                      <a:pos x="277" y="339"/>
                    </a:cxn>
                    <a:cxn ang="0">
                      <a:pos x="279" y="328"/>
                    </a:cxn>
                    <a:cxn ang="0">
                      <a:pos x="279" y="314"/>
                    </a:cxn>
                    <a:cxn ang="0">
                      <a:pos x="258" y="314"/>
                    </a:cxn>
                    <a:cxn ang="0">
                      <a:pos x="247" y="300"/>
                    </a:cxn>
                    <a:cxn ang="0">
                      <a:pos x="277" y="305"/>
                    </a:cxn>
                    <a:cxn ang="0">
                      <a:pos x="280" y="305"/>
                    </a:cxn>
                    <a:cxn ang="0">
                      <a:pos x="279" y="309"/>
                    </a:cxn>
                    <a:cxn ang="0">
                      <a:pos x="197" y="261"/>
                    </a:cxn>
                    <a:cxn ang="0">
                      <a:pos x="188" y="261"/>
                    </a:cxn>
                    <a:cxn ang="0">
                      <a:pos x="140" y="8"/>
                    </a:cxn>
                    <a:cxn ang="0">
                      <a:pos x="139" y="11"/>
                    </a:cxn>
                    <a:cxn ang="0">
                      <a:pos x="139" y="11"/>
                    </a:cxn>
                    <a:cxn ang="0">
                      <a:pos x="188" y="36"/>
                    </a:cxn>
                    <a:cxn ang="0">
                      <a:pos x="321" y="143"/>
                    </a:cxn>
                    <a:cxn ang="0">
                      <a:pos x="319" y="154"/>
                    </a:cxn>
                    <a:cxn ang="0">
                      <a:pos x="213" y="59"/>
                    </a:cxn>
                  </a:cxnLst>
                  <a:rect l="0" t="0" r="r" b="b"/>
                  <a:pathLst>
                    <a:path w="326" h="346">
                      <a:moveTo>
                        <a:pt x="72" y="78"/>
                      </a:moveTo>
                      <a:cubicBezTo>
                        <a:pt x="78" y="73"/>
                        <a:pt x="70" y="73"/>
                        <a:pt x="77" y="62"/>
                      </a:cubicBezTo>
                      <a:cubicBezTo>
                        <a:pt x="84" y="53"/>
                        <a:pt x="84" y="74"/>
                        <a:pt x="86" y="62"/>
                      </a:cubicBezTo>
                      <a:cubicBezTo>
                        <a:pt x="86" y="48"/>
                        <a:pt x="92" y="65"/>
                        <a:pt x="92" y="54"/>
                      </a:cubicBezTo>
                      <a:cubicBezTo>
                        <a:pt x="92" y="46"/>
                        <a:pt x="93" y="51"/>
                        <a:pt x="98" y="42"/>
                      </a:cubicBezTo>
                      <a:cubicBezTo>
                        <a:pt x="102" y="32"/>
                        <a:pt x="104" y="42"/>
                        <a:pt x="105" y="36"/>
                      </a:cubicBezTo>
                      <a:cubicBezTo>
                        <a:pt x="105" y="29"/>
                        <a:pt x="110" y="39"/>
                        <a:pt x="110" y="32"/>
                      </a:cubicBezTo>
                      <a:cubicBezTo>
                        <a:pt x="110" y="26"/>
                        <a:pt x="121" y="43"/>
                        <a:pt x="125" y="42"/>
                      </a:cubicBezTo>
                      <a:cubicBezTo>
                        <a:pt x="130" y="42"/>
                        <a:pt x="130" y="46"/>
                        <a:pt x="133" y="43"/>
                      </a:cubicBezTo>
                      <a:cubicBezTo>
                        <a:pt x="136" y="40"/>
                        <a:pt x="127" y="42"/>
                        <a:pt x="133" y="32"/>
                      </a:cubicBezTo>
                      <a:cubicBezTo>
                        <a:pt x="139" y="25"/>
                        <a:pt x="133" y="26"/>
                        <a:pt x="140" y="20"/>
                      </a:cubicBezTo>
                      <a:cubicBezTo>
                        <a:pt x="150" y="12"/>
                        <a:pt x="145" y="18"/>
                        <a:pt x="151" y="17"/>
                      </a:cubicBezTo>
                      <a:cubicBezTo>
                        <a:pt x="157" y="15"/>
                        <a:pt x="156" y="20"/>
                        <a:pt x="157" y="14"/>
                      </a:cubicBezTo>
                      <a:cubicBezTo>
                        <a:pt x="159" y="8"/>
                        <a:pt x="153" y="11"/>
                        <a:pt x="151" y="9"/>
                      </a:cubicBezTo>
                      <a:cubicBezTo>
                        <a:pt x="150" y="6"/>
                        <a:pt x="151" y="6"/>
                        <a:pt x="154" y="6"/>
                      </a:cubicBezTo>
                      <a:cubicBezTo>
                        <a:pt x="157" y="6"/>
                        <a:pt x="156" y="9"/>
                        <a:pt x="159" y="8"/>
                      </a:cubicBezTo>
                      <a:cubicBezTo>
                        <a:pt x="162" y="8"/>
                        <a:pt x="159" y="12"/>
                        <a:pt x="165" y="12"/>
                      </a:cubicBezTo>
                      <a:cubicBezTo>
                        <a:pt x="169" y="11"/>
                        <a:pt x="168" y="17"/>
                        <a:pt x="172" y="14"/>
                      </a:cubicBezTo>
                      <a:cubicBezTo>
                        <a:pt x="175" y="14"/>
                        <a:pt x="174" y="20"/>
                        <a:pt x="180" y="14"/>
                      </a:cubicBezTo>
                      <a:cubicBezTo>
                        <a:pt x="186" y="9"/>
                        <a:pt x="181" y="15"/>
                        <a:pt x="183" y="15"/>
                      </a:cubicBezTo>
                      <a:cubicBezTo>
                        <a:pt x="185" y="15"/>
                        <a:pt x="183" y="20"/>
                        <a:pt x="185" y="18"/>
                      </a:cubicBezTo>
                      <a:cubicBezTo>
                        <a:pt x="188" y="17"/>
                        <a:pt x="185" y="17"/>
                        <a:pt x="186" y="14"/>
                      </a:cubicBezTo>
                      <a:cubicBezTo>
                        <a:pt x="189" y="12"/>
                        <a:pt x="188" y="14"/>
                        <a:pt x="191" y="17"/>
                      </a:cubicBezTo>
                      <a:cubicBezTo>
                        <a:pt x="195" y="18"/>
                        <a:pt x="189" y="18"/>
                        <a:pt x="188" y="25"/>
                      </a:cubicBezTo>
                      <a:cubicBezTo>
                        <a:pt x="188" y="32"/>
                        <a:pt x="188" y="22"/>
                        <a:pt x="183" y="28"/>
                      </a:cubicBezTo>
                      <a:cubicBezTo>
                        <a:pt x="180" y="36"/>
                        <a:pt x="188" y="28"/>
                        <a:pt x="181" y="37"/>
                      </a:cubicBezTo>
                      <a:cubicBezTo>
                        <a:pt x="177" y="46"/>
                        <a:pt x="180" y="43"/>
                        <a:pt x="188" y="51"/>
                      </a:cubicBezTo>
                      <a:cubicBezTo>
                        <a:pt x="191" y="56"/>
                        <a:pt x="191" y="51"/>
                        <a:pt x="198" y="57"/>
                      </a:cubicBezTo>
                      <a:cubicBezTo>
                        <a:pt x="206" y="65"/>
                        <a:pt x="207" y="60"/>
                        <a:pt x="209" y="65"/>
                      </a:cubicBezTo>
                      <a:cubicBezTo>
                        <a:pt x="209" y="68"/>
                        <a:pt x="216" y="73"/>
                        <a:pt x="220" y="70"/>
                      </a:cubicBezTo>
                      <a:cubicBezTo>
                        <a:pt x="224" y="67"/>
                        <a:pt x="221" y="65"/>
                        <a:pt x="226" y="59"/>
                      </a:cubicBezTo>
                      <a:cubicBezTo>
                        <a:pt x="229" y="54"/>
                        <a:pt x="226" y="54"/>
                        <a:pt x="227" y="48"/>
                      </a:cubicBezTo>
                      <a:cubicBezTo>
                        <a:pt x="230" y="40"/>
                        <a:pt x="226" y="34"/>
                        <a:pt x="227" y="29"/>
                      </a:cubicBezTo>
                      <a:cubicBezTo>
                        <a:pt x="229" y="25"/>
                        <a:pt x="227" y="25"/>
                        <a:pt x="229" y="22"/>
                      </a:cubicBezTo>
                      <a:cubicBezTo>
                        <a:pt x="232" y="20"/>
                        <a:pt x="227" y="22"/>
                        <a:pt x="229" y="17"/>
                      </a:cubicBezTo>
                      <a:cubicBezTo>
                        <a:pt x="232" y="11"/>
                        <a:pt x="232" y="9"/>
                        <a:pt x="232" y="6"/>
                      </a:cubicBezTo>
                      <a:cubicBezTo>
                        <a:pt x="233" y="1"/>
                        <a:pt x="236" y="0"/>
                        <a:pt x="238" y="5"/>
                      </a:cubicBezTo>
                      <a:cubicBezTo>
                        <a:pt x="238" y="9"/>
                        <a:pt x="238" y="12"/>
                        <a:pt x="239" y="14"/>
                      </a:cubicBezTo>
                      <a:cubicBezTo>
                        <a:pt x="242" y="15"/>
                        <a:pt x="239" y="15"/>
                        <a:pt x="241" y="18"/>
                      </a:cubicBezTo>
                      <a:cubicBezTo>
                        <a:pt x="244" y="23"/>
                        <a:pt x="244" y="26"/>
                        <a:pt x="244" y="31"/>
                      </a:cubicBezTo>
                      <a:cubicBezTo>
                        <a:pt x="244" y="36"/>
                        <a:pt x="247" y="42"/>
                        <a:pt x="248" y="37"/>
                      </a:cubicBezTo>
                      <a:cubicBezTo>
                        <a:pt x="251" y="32"/>
                        <a:pt x="250" y="39"/>
                        <a:pt x="256" y="42"/>
                      </a:cubicBezTo>
                      <a:cubicBezTo>
                        <a:pt x="261" y="45"/>
                        <a:pt x="256" y="56"/>
                        <a:pt x="261" y="62"/>
                      </a:cubicBezTo>
                      <a:cubicBezTo>
                        <a:pt x="265" y="67"/>
                        <a:pt x="262" y="74"/>
                        <a:pt x="264" y="79"/>
                      </a:cubicBezTo>
                      <a:cubicBezTo>
                        <a:pt x="267" y="82"/>
                        <a:pt x="265" y="85"/>
                        <a:pt x="271" y="87"/>
                      </a:cubicBezTo>
                      <a:cubicBezTo>
                        <a:pt x="277" y="88"/>
                        <a:pt x="273" y="92"/>
                        <a:pt x="280" y="93"/>
                      </a:cubicBezTo>
                      <a:cubicBezTo>
                        <a:pt x="288" y="96"/>
                        <a:pt x="288" y="99"/>
                        <a:pt x="285" y="99"/>
                      </a:cubicBezTo>
                      <a:cubicBezTo>
                        <a:pt x="282" y="99"/>
                        <a:pt x="290" y="105"/>
                        <a:pt x="291" y="109"/>
                      </a:cubicBezTo>
                      <a:cubicBezTo>
                        <a:pt x="293" y="112"/>
                        <a:pt x="290" y="113"/>
                        <a:pt x="293" y="118"/>
                      </a:cubicBezTo>
                      <a:cubicBezTo>
                        <a:pt x="296" y="123"/>
                        <a:pt x="293" y="113"/>
                        <a:pt x="296" y="118"/>
                      </a:cubicBezTo>
                      <a:cubicBezTo>
                        <a:pt x="300" y="121"/>
                        <a:pt x="299" y="115"/>
                        <a:pt x="300" y="118"/>
                      </a:cubicBezTo>
                      <a:cubicBezTo>
                        <a:pt x="303" y="121"/>
                        <a:pt x="299" y="126"/>
                        <a:pt x="303" y="132"/>
                      </a:cubicBezTo>
                      <a:cubicBezTo>
                        <a:pt x="308" y="137"/>
                        <a:pt x="306" y="132"/>
                        <a:pt x="309" y="138"/>
                      </a:cubicBezTo>
                      <a:cubicBezTo>
                        <a:pt x="312" y="143"/>
                        <a:pt x="316" y="143"/>
                        <a:pt x="317" y="149"/>
                      </a:cubicBezTo>
                      <a:cubicBezTo>
                        <a:pt x="319" y="155"/>
                        <a:pt x="320" y="151"/>
                        <a:pt x="320" y="157"/>
                      </a:cubicBezTo>
                      <a:cubicBezTo>
                        <a:pt x="319" y="163"/>
                        <a:pt x="321" y="163"/>
                        <a:pt x="320" y="168"/>
                      </a:cubicBezTo>
                      <a:cubicBezTo>
                        <a:pt x="319" y="169"/>
                        <a:pt x="326" y="180"/>
                        <a:pt x="323" y="186"/>
                      </a:cubicBezTo>
                      <a:cubicBezTo>
                        <a:pt x="320" y="191"/>
                        <a:pt x="323" y="196"/>
                        <a:pt x="319" y="202"/>
                      </a:cubicBezTo>
                      <a:cubicBezTo>
                        <a:pt x="317" y="207"/>
                        <a:pt x="320" y="210"/>
                        <a:pt x="317" y="216"/>
                      </a:cubicBezTo>
                      <a:cubicBezTo>
                        <a:pt x="314" y="222"/>
                        <a:pt x="319" y="221"/>
                        <a:pt x="311" y="228"/>
                      </a:cubicBezTo>
                      <a:cubicBezTo>
                        <a:pt x="302" y="236"/>
                        <a:pt x="303" y="250"/>
                        <a:pt x="300" y="252"/>
                      </a:cubicBezTo>
                      <a:cubicBezTo>
                        <a:pt x="297" y="253"/>
                        <a:pt x="296" y="261"/>
                        <a:pt x="296" y="264"/>
                      </a:cubicBezTo>
                      <a:cubicBezTo>
                        <a:pt x="296" y="269"/>
                        <a:pt x="293" y="272"/>
                        <a:pt x="294" y="273"/>
                      </a:cubicBezTo>
                      <a:cubicBezTo>
                        <a:pt x="296" y="275"/>
                        <a:pt x="294" y="281"/>
                        <a:pt x="286" y="281"/>
                      </a:cubicBezTo>
                      <a:cubicBezTo>
                        <a:pt x="279" y="280"/>
                        <a:pt x="271" y="291"/>
                        <a:pt x="268" y="291"/>
                      </a:cubicBezTo>
                      <a:cubicBezTo>
                        <a:pt x="265" y="292"/>
                        <a:pt x="268" y="300"/>
                        <a:pt x="265" y="295"/>
                      </a:cubicBezTo>
                      <a:cubicBezTo>
                        <a:pt x="261" y="289"/>
                        <a:pt x="259" y="291"/>
                        <a:pt x="258" y="287"/>
                      </a:cubicBezTo>
                      <a:cubicBezTo>
                        <a:pt x="258" y="284"/>
                        <a:pt x="258" y="291"/>
                        <a:pt x="255" y="289"/>
                      </a:cubicBezTo>
                      <a:cubicBezTo>
                        <a:pt x="251" y="286"/>
                        <a:pt x="259" y="286"/>
                        <a:pt x="256" y="283"/>
                      </a:cubicBezTo>
                      <a:cubicBezTo>
                        <a:pt x="251" y="280"/>
                        <a:pt x="255" y="284"/>
                        <a:pt x="250" y="287"/>
                      </a:cubicBezTo>
                      <a:cubicBezTo>
                        <a:pt x="244" y="289"/>
                        <a:pt x="247" y="294"/>
                        <a:pt x="239" y="291"/>
                      </a:cubicBezTo>
                      <a:cubicBezTo>
                        <a:pt x="232" y="286"/>
                        <a:pt x="230" y="286"/>
                        <a:pt x="229" y="287"/>
                      </a:cubicBezTo>
                      <a:cubicBezTo>
                        <a:pt x="227" y="289"/>
                        <a:pt x="226" y="284"/>
                        <a:pt x="223" y="283"/>
                      </a:cubicBezTo>
                      <a:cubicBezTo>
                        <a:pt x="218" y="283"/>
                        <a:pt x="212" y="273"/>
                        <a:pt x="213" y="270"/>
                      </a:cubicBezTo>
                      <a:cubicBezTo>
                        <a:pt x="215" y="267"/>
                        <a:pt x="212" y="259"/>
                        <a:pt x="207" y="258"/>
                      </a:cubicBezTo>
                      <a:cubicBezTo>
                        <a:pt x="204" y="256"/>
                        <a:pt x="203" y="259"/>
                        <a:pt x="201" y="258"/>
                      </a:cubicBezTo>
                      <a:cubicBezTo>
                        <a:pt x="200" y="255"/>
                        <a:pt x="206" y="252"/>
                        <a:pt x="203" y="245"/>
                      </a:cubicBezTo>
                      <a:cubicBezTo>
                        <a:pt x="198" y="239"/>
                        <a:pt x="201" y="252"/>
                        <a:pt x="195" y="253"/>
                      </a:cubicBezTo>
                      <a:cubicBezTo>
                        <a:pt x="189" y="253"/>
                        <a:pt x="191" y="249"/>
                        <a:pt x="194" y="249"/>
                      </a:cubicBezTo>
                      <a:cubicBezTo>
                        <a:pt x="197" y="250"/>
                        <a:pt x="197" y="247"/>
                        <a:pt x="195" y="244"/>
                      </a:cubicBezTo>
                      <a:cubicBezTo>
                        <a:pt x="195" y="241"/>
                        <a:pt x="201" y="231"/>
                        <a:pt x="200" y="228"/>
                      </a:cubicBezTo>
                      <a:cubicBezTo>
                        <a:pt x="198" y="225"/>
                        <a:pt x="198" y="224"/>
                        <a:pt x="198" y="227"/>
                      </a:cubicBezTo>
                      <a:cubicBezTo>
                        <a:pt x="198" y="230"/>
                        <a:pt x="194" y="230"/>
                        <a:pt x="194" y="235"/>
                      </a:cubicBezTo>
                      <a:cubicBezTo>
                        <a:pt x="192" y="239"/>
                        <a:pt x="194" y="233"/>
                        <a:pt x="186" y="242"/>
                      </a:cubicBezTo>
                      <a:cubicBezTo>
                        <a:pt x="178" y="252"/>
                        <a:pt x="188" y="252"/>
                        <a:pt x="180" y="249"/>
                      </a:cubicBezTo>
                      <a:cubicBezTo>
                        <a:pt x="175" y="245"/>
                        <a:pt x="178" y="235"/>
                        <a:pt x="172" y="231"/>
                      </a:cubicBezTo>
                      <a:cubicBezTo>
                        <a:pt x="165" y="227"/>
                        <a:pt x="174" y="227"/>
                        <a:pt x="168" y="222"/>
                      </a:cubicBezTo>
                      <a:cubicBezTo>
                        <a:pt x="163" y="218"/>
                        <a:pt x="163" y="222"/>
                        <a:pt x="151" y="216"/>
                      </a:cubicBezTo>
                      <a:cubicBezTo>
                        <a:pt x="139" y="210"/>
                        <a:pt x="150" y="216"/>
                        <a:pt x="136" y="213"/>
                      </a:cubicBezTo>
                      <a:cubicBezTo>
                        <a:pt x="128" y="213"/>
                        <a:pt x="122" y="222"/>
                        <a:pt x="107" y="222"/>
                      </a:cubicBezTo>
                      <a:cubicBezTo>
                        <a:pt x="98" y="221"/>
                        <a:pt x="99" y="228"/>
                        <a:pt x="93" y="228"/>
                      </a:cubicBezTo>
                      <a:cubicBezTo>
                        <a:pt x="87" y="228"/>
                        <a:pt x="90" y="242"/>
                        <a:pt x="81" y="239"/>
                      </a:cubicBezTo>
                      <a:cubicBezTo>
                        <a:pt x="73" y="236"/>
                        <a:pt x="78" y="242"/>
                        <a:pt x="70" y="238"/>
                      </a:cubicBezTo>
                      <a:cubicBezTo>
                        <a:pt x="66" y="236"/>
                        <a:pt x="66" y="239"/>
                        <a:pt x="58" y="239"/>
                      </a:cubicBezTo>
                      <a:cubicBezTo>
                        <a:pt x="52" y="239"/>
                        <a:pt x="55" y="244"/>
                        <a:pt x="51" y="245"/>
                      </a:cubicBezTo>
                      <a:cubicBezTo>
                        <a:pt x="45" y="245"/>
                        <a:pt x="45" y="253"/>
                        <a:pt x="34" y="252"/>
                      </a:cubicBezTo>
                      <a:cubicBezTo>
                        <a:pt x="23" y="250"/>
                        <a:pt x="23" y="242"/>
                        <a:pt x="19" y="244"/>
                      </a:cubicBezTo>
                      <a:cubicBezTo>
                        <a:pt x="16" y="244"/>
                        <a:pt x="16" y="235"/>
                        <a:pt x="17" y="235"/>
                      </a:cubicBezTo>
                      <a:cubicBezTo>
                        <a:pt x="20" y="236"/>
                        <a:pt x="23" y="233"/>
                        <a:pt x="22" y="228"/>
                      </a:cubicBezTo>
                      <a:cubicBezTo>
                        <a:pt x="22" y="222"/>
                        <a:pt x="26" y="225"/>
                        <a:pt x="20" y="210"/>
                      </a:cubicBezTo>
                      <a:cubicBezTo>
                        <a:pt x="14" y="194"/>
                        <a:pt x="19" y="194"/>
                        <a:pt x="16" y="186"/>
                      </a:cubicBezTo>
                      <a:cubicBezTo>
                        <a:pt x="11" y="179"/>
                        <a:pt x="10" y="179"/>
                        <a:pt x="10" y="174"/>
                      </a:cubicBezTo>
                      <a:cubicBezTo>
                        <a:pt x="11" y="168"/>
                        <a:pt x="3" y="163"/>
                        <a:pt x="3" y="158"/>
                      </a:cubicBezTo>
                      <a:cubicBezTo>
                        <a:pt x="3" y="152"/>
                        <a:pt x="7" y="163"/>
                        <a:pt x="8" y="162"/>
                      </a:cubicBezTo>
                      <a:cubicBezTo>
                        <a:pt x="8" y="158"/>
                        <a:pt x="3" y="154"/>
                        <a:pt x="5" y="151"/>
                      </a:cubicBezTo>
                      <a:cubicBezTo>
                        <a:pt x="7" y="149"/>
                        <a:pt x="11" y="165"/>
                        <a:pt x="11" y="157"/>
                      </a:cubicBezTo>
                      <a:cubicBezTo>
                        <a:pt x="11" y="149"/>
                        <a:pt x="0" y="141"/>
                        <a:pt x="5" y="132"/>
                      </a:cubicBezTo>
                      <a:cubicBezTo>
                        <a:pt x="11" y="123"/>
                        <a:pt x="3" y="124"/>
                        <a:pt x="8" y="116"/>
                      </a:cubicBezTo>
                      <a:cubicBezTo>
                        <a:pt x="13" y="109"/>
                        <a:pt x="10" y="126"/>
                        <a:pt x="13" y="116"/>
                      </a:cubicBezTo>
                      <a:cubicBezTo>
                        <a:pt x="16" y="109"/>
                        <a:pt x="17" y="115"/>
                        <a:pt x="25" y="105"/>
                      </a:cubicBezTo>
                      <a:cubicBezTo>
                        <a:pt x="32" y="96"/>
                        <a:pt x="32" y="104"/>
                        <a:pt x="38" y="101"/>
                      </a:cubicBezTo>
                      <a:cubicBezTo>
                        <a:pt x="45" y="98"/>
                        <a:pt x="48" y="98"/>
                        <a:pt x="49" y="95"/>
                      </a:cubicBezTo>
                      <a:cubicBezTo>
                        <a:pt x="51" y="92"/>
                        <a:pt x="55" y="98"/>
                        <a:pt x="63" y="92"/>
                      </a:cubicBezTo>
                      <a:cubicBezTo>
                        <a:pt x="70" y="87"/>
                        <a:pt x="67" y="82"/>
                        <a:pt x="72" y="78"/>
                      </a:cubicBezTo>
                      <a:close/>
                      <a:moveTo>
                        <a:pt x="255" y="323"/>
                      </a:moveTo>
                      <a:cubicBezTo>
                        <a:pt x="256" y="326"/>
                        <a:pt x="256" y="325"/>
                        <a:pt x="256" y="328"/>
                      </a:cubicBezTo>
                      <a:cubicBezTo>
                        <a:pt x="256" y="331"/>
                        <a:pt x="258" y="337"/>
                        <a:pt x="259" y="339"/>
                      </a:cubicBezTo>
                      <a:cubicBezTo>
                        <a:pt x="262" y="340"/>
                        <a:pt x="262" y="345"/>
                        <a:pt x="264" y="345"/>
                      </a:cubicBezTo>
                      <a:cubicBezTo>
                        <a:pt x="265" y="343"/>
                        <a:pt x="267" y="345"/>
                        <a:pt x="270" y="345"/>
                      </a:cubicBezTo>
                      <a:cubicBezTo>
                        <a:pt x="271" y="346"/>
                        <a:pt x="270" y="343"/>
                        <a:pt x="273" y="342"/>
                      </a:cubicBezTo>
                      <a:cubicBezTo>
                        <a:pt x="274" y="340"/>
                        <a:pt x="274" y="337"/>
                        <a:pt x="274" y="339"/>
                      </a:cubicBezTo>
                      <a:cubicBezTo>
                        <a:pt x="276" y="340"/>
                        <a:pt x="274" y="336"/>
                        <a:pt x="276" y="337"/>
                      </a:cubicBezTo>
                      <a:cubicBezTo>
                        <a:pt x="277" y="337"/>
                        <a:pt x="277" y="339"/>
                        <a:pt x="277" y="339"/>
                      </a:cubicBezTo>
                      <a:cubicBezTo>
                        <a:pt x="276" y="339"/>
                        <a:pt x="276" y="340"/>
                        <a:pt x="279" y="340"/>
                      </a:cubicBezTo>
                      <a:cubicBezTo>
                        <a:pt x="280" y="342"/>
                        <a:pt x="277" y="334"/>
                        <a:pt x="279" y="333"/>
                      </a:cubicBezTo>
                      <a:cubicBezTo>
                        <a:pt x="280" y="333"/>
                        <a:pt x="277" y="329"/>
                        <a:pt x="279" y="328"/>
                      </a:cubicBezTo>
                      <a:cubicBezTo>
                        <a:pt x="282" y="326"/>
                        <a:pt x="280" y="331"/>
                        <a:pt x="282" y="329"/>
                      </a:cubicBezTo>
                      <a:cubicBezTo>
                        <a:pt x="283" y="328"/>
                        <a:pt x="280" y="328"/>
                        <a:pt x="282" y="322"/>
                      </a:cubicBezTo>
                      <a:cubicBezTo>
                        <a:pt x="282" y="317"/>
                        <a:pt x="280" y="312"/>
                        <a:pt x="279" y="314"/>
                      </a:cubicBezTo>
                      <a:cubicBezTo>
                        <a:pt x="277" y="315"/>
                        <a:pt x="277" y="312"/>
                        <a:pt x="276" y="315"/>
                      </a:cubicBezTo>
                      <a:cubicBezTo>
                        <a:pt x="274" y="317"/>
                        <a:pt x="276" y="314"/>
                        <a:pt x="270" y="317"/>
                      </a:cubicBezTo>
                      <a:cubicBezTo>
                        <a:pt x="262" y="320"/>
                        <a:pt x="264" y="314"/>
                        <a:pt x="258" y="314"/>
                      </a:cubicBezTo>
                      <a:cubicBezTo>
                        <a:pt x="253" y="314"/>
                        <a:pt x="253" y="309"/>
                        <a:pt x="251" y="315"/>
                      </a:cubicBezTo>
                      <a:cubicBezTo>
                        <a:pt x="251" y="317"/>
                        <a:pt x="253" y="318"/>
                        <a:pt x="255" y="323"/>
                      </a:cubicBezTo>
                      <a:close/>
                      <a:moveTo>
                        <a:pt x="247" y="300"/>
                      </a:moveTo>
                      <a:cubicBezTo>
                        <a:pt x="248" y="298"/>
                        <a:pt x="250" y="305"/>
                        <a:pt x="247" y="306"/>
                      </a:cubicBezTo>
                      <a:cubicBezTo>
                        <a:pt x="245" y="306"/>
                        <a:pt x="245" y="301"/>
                        <a:pt x="247" y="300"/>
                      </a:cubicBezTo>
                      <a:close/>
                      <a:moveTo>
                        <a:pt x="277" y="305"/>
                      </a:moveTo>
                      <a:cubicBezTo>
                        <a:pt x="279" y="305"/>
                        <a:pt x="279" y="305"/>
                        <a:pt x="279" y="306"/>
                      </a:cubicBezTo>
                      <a:cubicBezTo>
                        <a:pt x="279" y="308"/>
                        <a:pt x="282" y="308"/>
                        <a:pt x="282" y="306"/>
                      </a:cubicBezTo>
                      <a:cubicBezTo>
                        <a:pt x="280" y="305"/>
                        <a:pt x="283" y="305"/>
                        <a:pt x="280" y="305"/>
                      </a:cubicBezTo>
                      <a:cubicBezTo>
                        <a:pt x="279" y="303"/>
                        <a:pt x="279" y="300"/>
                        <a:pt x="277" y="303"/>
                      </a:cubicBezTo>
                      <a:cubicBezTo>
                        <a:pt x="277" y="303"/>
                        <a:pt x="276" y="303"/>
                        <a:pt x="277" y="305"/>
                      </a:cubicBezTo>
                      <a:close/>
                      <a:moveTo>
                        <a:pt x="279" y="309"/>
                      </a:moveTo>
                      <a:cubicBezTo>
                        <a:pt x="279" y="308"/>
                        <a:pt x="283" y="308"/>
                        <a:pt x="282" y="309"/>
                      </a:cubicBezTo>
                      <a:cubicBezTo>
                        <a:pt x="282" y="311"/>
                        <a:pt x="279" y="309"/>
                        <a:pt x="279" y="309"/>
                      </a:cubicBezTo>
                      <a:close/>
                      <a:moveTo>
                        <a:pt x="197" y="261"/>
                      </a:moveTo>
                      <a:cubicBezTo>
                        <a:pt x="198" y="259"/>
                        <a:pt x="201" y="261"/>
                        <a:pt x="200" y="259"/>
                      </a:cubicBezTo>
                      <a:cubicBezTo>
                        <a:pt x="200" y="258"/>
                        <a:pt x="198" y="259"/>
                        <a:pt x="197" y="256"/>
                      </a:cubicBezTo>
                      <a:cubicBezTo>
                        <a:pt x="195" y="255"/>
                        <a:pt x="188" y="258"/>
                        <a:pt x="188" y="261"/>
                      </a:cubicBezTo>
                      <a:cubicBezTo>
                        <a:pt x="189" y="263"/>
                        <a:pt x="195" y="261"/>
                        <a:pt x="197" y="261"/>
                      </a:cubicBezTo>
                      <a:close/>
                      <a:moveTo>
                        <a:pt x="148" y="8"/>
                      </a:moveTo>
                      <a:cubicBezTo>
                        <a:pt x="145" y="3"/>
                        <a:pt x="145" y="11"/>
                        <a:pt x="140" y="8"/>
                      </a:cubicBezTo>
                      <a:cubicBezTo>
                        <a:pt x="137" y="6"/>
                        <a:pt x="140" y="11"/>
                        <a:pt x="143" y="14"/>
                      </a:cubicBezTo>
                      <a:cubicBezTo>
                        <a:pt x="145" y="14"/>
                        <a:pt x="150" y="11"/>
                        <a:pt x="148" y="8"/>
                      </a:cubicBezTo>
                      <a:close/>
                      <a:moveTo>
                        <a:pt x="139" y="11"/>
                      </a:moveTo>
                      <a:cubicBezTo>
                        <a:pt x="137" y="8"/>
                        <a:pt x="137" y="8"/>
                        <a:pt x="137" y="11"/>
                      </a:cubicBezTo>
                      <a:cubicBezTo>
                        <a:pt x="137" y="12"/>
                        <a:pt x="136" y="12"/>
                        <a:pt x="139" y="14"/>
                      </a:cubicBezTo>
                      <a:cubicBezTo>
                        <a:pt x="140" y="14"/>
                        <a:pt x="140" y="12"/>
                        <a:pt x="139" y="11"/>
                      </a:cubicBezTo>
                      <a:close/>
                      <a:moveTo>
                        <a:pt x="188" y="36"/>
                      </a:moveTo>
                      <a:cubicBezTo>
                        <a:pt x="186" y="32"/>
                        <a:pt x="191" y="32"/>
                        <a:pt x="191" y="34"/>
                      </a:cubicBezTo>
                      <a:cubicBezTo>
                        <a:pt x="189" y="37"/>
                        <a:pt x="188" y="39"/>
                        <a:pt x="188" y="36"/>
                      </a:cubicBezTo>
                      <a:close/>
                      <a:moveTo>
                        <a:pt x="320" y="151"/>
                      </a:moveTo>
                      <a:cubicBezTo>
                        <a:pt x="320" y="149"/>
                        <a:pt x="321" y="148"/>
                        <a:pt x="321" y="146"/>
                      </a:cubicBezTo>
                      <a:cubicBezTo>
                        <a:pt x="321" y="144"/>
                        <a:pt x="321" y="144"/>
                        <a:pt x="321" y="143"/>
                      </a:cubicBezTo>
                      <a:cubicBezTo>
                        <a:pt x="321" y="141"/>
                        <a:pt x="320" y="143"/>
                        <a:pt x="320" y="144"/>
                      </a:cubicBezTo>
                      <a:cubicBezTo>
                        <a:pt x="321" y="146"/>
                        <a:pt x="319" y="148"/>
                        <a:pt x="319" y="148"/>
                      </a:cubicBezTo>
                      <a:cubicBezTo>
                        <a:pt x="320" y="149"/>
                        <a:pt x="317" y="152"/>
                        <a:pt x="319" y="154"/>
                      </a:cubicBezTo>
                      <a:cubicBezTo>
                        <a:pt x="320" y="154"/>
                        <a:pt x="320" y="152"/>
                        <a:pt x="320" y="151"/>
                      </a:cubicBezTo>
                      <a:close/>
                      <a:moveTo>
                        <a:pt x="210" y="60"/>
                      </a:moveTo>
                      <a:cubicBezTo>
                        <a:pt x="212" y="60"/>
                        <a:pt x="215" y="60"/>
                        <a:pt x="213" y="59"/>
                      </a:cubicBezTo>
                      <a:cubicBezTo>
                        <a:pt x="212" y="57"/>
                        <a:pt x="207" y="60"/>
                        <a:pt x="209" y="62"/>
                      </a:cubicBezTo>
                      <a:cubicBezTo>
                        <a:pt x="209" y="62"/>
                        <a:pt x="210" y="62"/>
                        <a:pt x="210" y="60"/>
                      </a:cubicBezTo>
                      <a:close/>
                    </a:path>
                  </a:pathLst>
                </a:custGeom>
                <a:solidFill>
                  <a:schemeClr val="accent1">
                    <a:lumMod val="40000"/>
                    <a:lumOff val="60000"/>
                  </a:schemeClr>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grpSp>
          <p:grpSp>
            <p:nvGrpSpPr>
              <p:cNvPr id="416" name="Group 415">
                <a:extLst>
                  <a:ext uri="{FF2B5EF4-FFF2-40B4-BE49-F238E27FC236}">
                    <a16:creationId xmlns:a16="http://schemas.microsoft.com/office/drawing/2014/main" id="{64F4AAB1-3667-64DF-260F-09CAC8D7E372}"/>
                  </a:ext>
                </a:extLst>
              </p:cNvPr>
              <p:cNvGrpSpPr/>
              <p:nvPr/>
            </p:nvGrpSpPr>
            <p:grpSpPr>
              <a:xfrm>
                <a:off x="4092254" y="1378259"/>
                <a:ext cx="6243563" cy="4065257"/>
                <a:chOff x="3214873" y="1980431"/>
                <a:chExt cx="6524315" cy="4248057"/>
              </a:xfrm>
              <a:grpFill/>
            </p:grpSpPr>
            <p:sp>
              <p:nvSpPr>
                <p:cNvPr id="417" name="Freeform 7">
                  <a:extLst>
                    <a:ext uri="{FF2B5EF4-FFF2-40B4-BE49-F238E27FC236}">
                      <a16:creationId xmlns:a16="http://schemas.microsoft.com/office/drawing/2014/main" id="{BB047EF1-0B37-C155-4DC7-3DB3F8DE0C10}"/>
                    </a:ext>
                  </a:extLst>
                </p:cNvPr>
                <p:cNvSpPr>
                  <a:spLocks/>
                </p:cNvSpPr>
                <p:nvPr/>
              </p:nvSpPr>
              <p:spPr bwMode="auto">
                <a:xfrm>
                  <a:off x="4400738" y="2819042"/>
                  <a:ext cx="279309" cy="147324"/>
                </a:xfrm>
                <a:custGeom>
                  <a:avLst/>
                  <a:gdLst/>
                  <a:ahLst/>
                  <a:cxnLst>
                    <a:cxn ang="0">
                      <a:pos x="81" y="13"/>
                    </a:cxn>
                    <a:cxn ang="0">
                      <a:pos x="86" y="16"/>
                    </a:cxn>
                    <a:cxn ang="0">
                      <a:pos x="89" y="25"/>
                    </a:cxn>
                    <a:cxn ang="0">
                      <a:pos x="83" y="30"/>
                    </a:cxn>
                    <a:cxn ang="0">
                      <a:pos x="72" y="34"/>
                    </a:cxn>
                    <a:cxn ang="0">
                      <a:pos x="60" y="41"/>
                    </a:cxn>
                    <a:cxn ang="0">
                      <a:pos x="51" y="45"/>
                    </a:cxn>
                    <a:cxn ang="0">
                      <a:pos x="40" y="44"/>
                    </a:cxn>
                    <a:cxn ang="0">
                      <a:pos x="26" y="39"/>
                    </a:cxn>
                    <a:cxn ang="0">
                      <a:pos x="17" y="37"/>
                    </a:cxn>
                    <a:cxn ang="0">
                      <a:pos x="22" y="36"/>
                    </a:cxn>
                    <a:cxn ang="0">
                      <a:pos x="20" y="30"/>
                    </a:cxn>
                    <a:cxn ang="0">
                      <a:pos x="17" y="27"/>
                    </a:cxn>
                    <a:cxn ang="0">
                      <a:pos x="7" y="25"/>
                    </a:cxn>
                    <a:cxn ang="0">
                      <a:pos x="14" y="24"/>
                    </a:cxn>
                    <a:cxn ang="0">
                      <a:pos x="22" y="24"/>
                    </a:cxn>
                    <a:cxn ang="0">
                      <a:pos x="19" y="20"/>
                    </a:cxn>
                    <a:cxn ang="0">
                      <a:pos x="20" y="17"/>
                    </a:cxn>
                    <a:cxn ang="0">
                      <a:pos x="10" y="17"/>
                    </a:cxn>
                    <a:cxn ang="0">
                      <a:pos x="2" y="16"/>
                    </a:cxn>
                    <a:cxn ang="0">
                      <a:pos x="5" y="14"/>
                    </a:cxn>
                    <a:cxn ang="0">
                      <a:pos x="8" y="11"/>
                    </a:cxn>
                    <a:cxn ang="0">
                      <a:pos x="13" y="8"/>
                    </a:cxn>
                    <a:cxn ang="0">
                      <a:pos x="20" y="10"/>
                    </a:cxn>
                    <a:cxn ang="0">
                      <a:pos x="13" y="6"/>
                    </a:cxn>
                    <a:cxn ang="0">
                      <a:pos x="19" y="3"/>
                    </a:cxn>
                    <a:cxn ang="0">
                      <a:pos x="26" y="8"/>
                    </a:cxn>
                    <a:cxn ang="0">
                      <a:pos x="28" y="16"/>
                    </a:cxn>
                    <a:cxn ang="0">
                      <a:pos x="34" y="14"/>
                    </a:cxn>
                    <a:cxn ang="0">
                      <a:pos x="36" y="11"/>
                    </a:cxn>
                    <a:cxn ang="0">
                      <a:pos x="39" y="10"/>
                    </a:cxn>
                    <a:cxn ang="0">
                      <a:pos x="43" y="11"/>
                    </a:cxn>
                    <a:cxn ang="0">
                      <a:pos x="49" y="8"/>
                    </a:cxn>
                    <a:cxn ang="0">
                      <a:pos x="52" y="10"/>
                    </a:cxn>
                    <a:cxn ang="0">
                      <a:pos x="57" y="10"/>
                    </a:cxn>
                    <a:cxn ang="0">
                      <a:pos x="63" y="6"/>
                    </a:cxn>
                    <a:cxn ang="0">
                      <a:pos x="66" y="5"/>
                    </a:cxn>
                    <a:cxn ang="0">
                      <a:pos x="72" y="3"/>
                    </a:cxn>
                    <a:cxn ang="0">
                      <a:pos x="78" y="5"/>
                    </a:cxn>
                    <a:cxn ang="0">
                      <a:pos x="80" y="6"/>
                    </a:cxn>
                    <a:cxn ang="0">
                      <a:pos x="81" y="11"/>
                    </a:cxn>
                    <a:cxn ang="0">
                      <a:pos x="81" y="13"/>
                    </a:cxn>
                  </a:cxnLst>
                  <a:rect l="0" t="0" r="r" b="b"/>
                  <a:pathLst>
                    <a:path w="90" h="47">
                      <a:moveTo>
                        <a:pt x="81" y="13"/>
                      </a:moveTo>
                      <a:cubicBezTo>
                        <a:pt x="84" y="13"/>
                        <a:pt x="83" y="14"/>
                        <a:pt x="86" y="16"/>
                      </a:cubicBezTo>
                      <a:cubicBezTo>
                        <a:pt x="90" y="16"/>
                        <a:pt x="90" y="22"/>
                        <a:pt x="89" y="25"/>
                      </a:cubicBezTo>
                      <a:cubicBezTo>
                        <a:pt x="86" y="28"/>
                        <a:pt x="86" y="25"/>
                        <a:pt x="83" y="30"/>
                      </a:cubicBezTo>
                      <a:cubicBezTo>
                        <a:pt x="80" y="34"/>
                        <a:pt x="77" y="31"/>
                        <a:pt x="72" y="34"/>
                      </a:cubicBezTo>
                      <a:cubicBezTo>
                        <a:pt x="66" y="37"/>
                        <a:pt x="64" y="41"/>
                        <a:pt x="60" y="41"/>
                      </a:cubicBezTo>
                      <a:cubicBezTo>
                        <a:pt x="54" y="41"/>
                        <a:pt x="57" y="44"/>
                        <a:pt x="51" y="45"/>
                      </a:cubicBezTo>
                      <a:cubicBezTo>
                        <a:pt x="45" y="47"/>
                        <a:pt x="46" y="44"/>
                        <a:pt x="40" y="44"/>
                      </a:cubicBezTo>
                      <a:cubicBezTo>
                        <a:pt x="34" y="44"/>
                        <a:pt x="34" y="39"/>
                        <a:pt x="26" y="39"/>
                      </a:cubicBezTo>
                      <a:cubicBezTo>
                        <a:pt x="19" y="39"/>
                        <a:pt x="17" y="41"/>
                        <a:pt x="17" y="37"/>
                      </a:cubicBezTo>
                      <a:cubicBezTo>
                        <a:pt x="16" y="34"/>
                        <a:pt x="20" y="39"/>
                        <a:pt x="22" y="36"/>
                      </a:cubicBezTo>
                      <a:cubicBezTo>
                        <a:pt x="23" y="34"/>
                        <a:pt x="23" y="31"/>
                        <a:pt x="20" y="30"/>
                      </a:cubicBezTo>
                      <a:cubicBezTo>
                        <a:pt x="19" y="30"/>
                        <a:pt x="22" y="27"/>
                        <a:pt x="17" y="27"/>
                      </a:cubicBezTo>
                      <a:cubicBezTo>
                        <a:pt x="10" y="25"/>
                        <a:pt x="7" y="28"/>
                        <a:pt x="7" y="25"/>
                      </a:cubicBezTo>
                      <a:cubicBezTo>
                        <a:pt x="7" y="24"/>
                        <a:pt x="11" y="25"/>
                        <a:pt x="14" y="24"/>
                      </a:cubicBezTo>
                      <a:cubicBezTo>
                        <a:pt x="16" y="22"/>
                        <a:pt x="17" y="25"/>
                        <a:pt x="22" y="24"/>
                      </a:cubicBezTo>
                      <a:cubicBezTo>
                        <a:pt x="26" y="20"/>
                        <a:pt x="19" y="24"/>
                        <a:pt x="19" y="20"/>
                      </a:cubicBezTo>
                      <a:cubicBezTo>
                        <a:pt x="19" y="19"/>
                        <a:pt x="26" y="17"/>
                        <a:pt x="20" y="17"/>
                      </a:cubicBezTo>
                      <a:cubicBezTo>
                        <a:pt x="14" y="16"/>
                        <a:pt x="14" y="16"/>
                        <a:pt x="10" y="17"/>
                      </a:cubicBezTo>
                      <a:cubicBezTo>
                        <a:pt x="5" y="19"/>
                        <a:pt x="0" y="16"/>
                        <a:pt x="2" y="16"/>
                      </a:cubicBezTo>
                      <a:cubicBezTo>
                        <a:pt x="4" y="14"/>
                        <a:pt x="7" y="16"/>
                        <a:pt x="5" y="14"/>
                      </a:cubicBezTo>
                      <a:cubicBezTo>
                        <a:pt x="5" y="11"/>
                        <a:pt x="8" y="14"/>
                        <a:pt x="8" y="11"/>
                      </a:cubicBezTo>
                      <a:cubicBezTo>
                        <a:pt x="8" y="8"/>
                        <a:pt x="10" y="5"/>
                        <a:pt x="13" y="8"/>
                      </a:cubicBezTo>
                      <a:cubicBezTo>
                        <a:pt x="16" y="10"/>
                        <a:pt x="22" y="13"/>
                        <a:pt x="20" y="10"/>
                      </a:cubicBezTo>
                      <a:cubicBezTo>
                        <a:pt x="19" y="8"/>
                        <a:pt x="14" y="8"/>
                        <a:pt x="13" y="6"/>
                      </a:cubicBezTo>
                      <a:cubicBezTo>
                        <a:pt x="11" y="5"/>
                        <a:pt x="14" y="2"/>
                        <a:pt x="19" y="3"/>
                      </a:cubicBezTo>
                      <a:cubicBezTo>
                        <a:pt x="23" y="5"/>
                        <a:pt x="20" y="5"/>
                        <a:pt x="26" y="8"/>
                      </a:cubicBezTo>
                      <a:cubicBezTo>
                        <a:pt x="31" y="11"/>
                        <a:pt x="26" y="11"/>
                        <a:pt x="28" y="16"/>
                      </a:cubicBezTo>
                      <a:cubicBezTo>
                        <a:pt x="31" y="22"/>
                        <a:pt x="31" y="11"/>
                        <a:pt x="34" y="14"/>
                      </a:cubicBezTo>
                      <a:cubicBezTo>
                        <a:pt x="36" y="17"/>
                        <a:pt x="37" y="14"/>
                        <a:pt x="36" y="11"/>
                      </a:cubicBezTo>
                      <a:cubicBezTo>
                        <a:pt x="34" y="10"/>
                        <a:pt x="37" y="5"/>
                        <a:pt x="39" y="10"/>
                      </a:cubicBezTo>
                      <a:cubicBezTo>
                        <a:pt x="42" y="14"/>
                        <a:pt x="43" y="14"/>
                        <a:pt x="43" y="11"/>
                      </a:cubicBezTo>
                      <a:cubicBezTo>
                        <a:pt x="43" y="8"/>
                        <a:pt x="49" y="5"/>
                        <a:pt x="49" y="8"/>
                      </a:cubicBezTo>
                      <a:cubicBezTo>
                        <a:pt x="51" y="11"/>
                        <a:pt x="52" y="13"/>
                        <a:pt x="52" y="10"/>
                      </a:cubicBezTo>
                      <a:cubicBezTo>
                        <a:pt x="52" y="6"/>
                        <a:pt x="54" y="5"/>
                        <a:pt x="57" y="10"/>
                      </a:cubicBezTo>
                      <a:cubicBezTo>
                        <a:pt x="60" y="13"/>
                        <a:pt x="60" y="5"/>
                        <a:pt x="63" y="6"/>
                      </a:cubicBezTo>
                      <a:cubicBezTo>
                        <a:pt x="66" y="8"/>
                        <a:pt x="68" y="6"/>
                        <a:pt x="66" y="5"/>
                      </a:cubicBezTo>
                      <a:cubicBezTo>
                        <a:pt x="64" y="2"/>
                        <a:pt x="71" y="0"/>
                        <a:pt x="72" y="3"/>
                      </a:cubicBezTo>
                      <a:cubicBezTo>
                        <a:pt x="75" y="10"/>
                        <a:pt x="75" y="5"/>
                        <a:pt x="78" y="5"/>
                      </a:cubicBezTo>
                      <a:cubicBezTo>
                        <a:pt x="81" y="3"/>
                        <a:pt x="83" y="3"/>
                        <a:pt x="80" y="6"/>
                      </a:cubicBezTo>
                      <a:cubicBezTo>
                        <a:pt x="75" y="10"/>
                        <a:pt x="84" y="6"/>
                        <a:pt x="81" y="11"/>
                      </a:cubicBezTo>
                      <a:cubicBezTo>
                        <a:pt x="80" y="11"/>
                        <a:pt x="80" y="13"/>
                        <a:pt x="81" y="1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18" name="Freeform 12">
                  <a:extLst>
                    <a:ext uri="{FF2B5EF4-FFF2-40B4-BE49-F238E27FC236}">
                      <a16:creationId xmlns:a16="http://schemas.microsoft.com/office/drawing/2014/main" id="{E95CFD60-2D0E-F8F9-C74E-708DEBE75F76}"/>
                    </a:ext>
                  </a:extLst>
                </p:cNvPr>
                <p:cNvSpPr>
                  <a:spLocks/>
                </p:cNvSpPr>
                <p:nvPr/>
              </p:nvSpPr>
              <p:spPr bwMode="auto">
                <a:xfrm>
                  <a:off x="3214873" y="1980431"/>
                  <a:ext cx="1514651" cy="1126782"/>
                </a:xfrm>
                <a:custGeom>
                  <a:avLst/>
                  <a:gdLst/>
                  <a:ahLst/>
                  <a:cxnLst>
                    <a:cxn ang="0">
                      <a:pos x="394" y="224"/>
                    </a:cxn>
                    <a:cxn ang="0">
                      <a:pos x="343" y="245"/>
                    </a:cxn>
                    <a:cxn ang="0">
                      <a:pos x="315" y="259"/>
                    </a:cxn>
                    <a:cxn ang="0">
                      <a:pos x="291" y="276"/>
                    </a:cxn>
                    <a:cxn ang="0">
                      <a:pos x="280" y="283"/>
                    </a:cxn>
                    <a:cxn ang="0">
                      <a:pos x="279" y="272"/>
                    </a:cxn>
                    <a:cxn ang="0">
                      <a:pos x="273" y="283"/>
                    </a:cxn>
                    <a:cxn ang="0">
                      <a:pos x="260" y="290"/>
                    </a:cxn>
                    <a:cxn ang="0">
                      <a:pos x="256" y="303"/>
                    </a:cxn>
                    <a:cxn ang="0">
                      <a:pos x="244" y="321"/>
                    </a:cxn>
                    <a:cxn ang="0">
                      <a:pos x="241" y="346"/>
                    </a:cxn>
                    <a:cxn ang="0">
                      <a:pos x="227" y="356"/>
                    </a:cxn>
                    <a:cxn ang="0">
                      <a:pos x="215" y="342"/>
                    </a:cxn>
                    <a:cxn ang="0">
                      <a:pos x="198" y="343"/>
                    </a:cxn>
                    <a:cxn ang="0">
                      <a:pos x="187" y="331"/>
                    </a:cxn>
                    <a:cxn ang="0">
                      <a:pos x="175" y="314"/>
                    </a:cxn>
                    <a:cxn ang="0">
                      <a:pos x="178" y="298"/>
                    </a:cxn>
                    <a:cxn ang="0">
                      <a:pos x="172" y="297"/>
                    </a:cxn>
                    <a:cxn ang="0">
                      <a:pos x="160" y="281"/>
                    </a:cxn>
                    <a:cxn ang="0">
                      <a:pos x="155" y="252"/>
                    </a:cxn>
                    <a:cxn ang="0">
                      <a:pos x="174" y="241"/>
                    </a:cxn>
                    <a:cxn ang="0">
                      <a:pos x="169" y="220"/>
                    </a:cxn>
                    <a:cxn ang="0">
                      <a:pos x="175" y="213"/>
                    </a:cxn>
                    <a:cxn ang="0">
                      <a:pos x="152" y="197"/>
                    </a:cxn>
                    <a:cxn ang="0">
                      <a:pos x="142" y="183"/>
                    </a:cxn>
                    <a:cxn ang="0">
                      <a:pos x="129" y="158"/>
                    </a:cxn>
                    <a:cxn ang="0">
                      <a:pos x="97" y="127"/>
                    </a:cxn>
                    <a:cxn ang="0">
                      <a:pos x="56" y="126"/>
                    </a:cxn>
                    <a:cxn ang="0">
                      <a:pos x="17" y="115"/>
                    </a:cxn>
                    <a:cxn ang="0">
                      <a:pos x="21" y="102"/>
                    </a:cxn>
                    <a:cxn ang="0">
                      <a:pos x="39" y="79"/>
                    </a:cxn>
                    <a:cxn ang="0">
                      <a:pos x="62" y="49"/>
                    </a:cxn>
                    <a:cxn ang="0">
                      <a:pos x="154" y="26"/>
                    </a:cxn>
                    <a:cxn ang="0">
                      <a:pos x="183" y="21"/>
                    </a:cxn>
                    <a:cxn ang="0">
                      <a:pos x="221" y="17"/>
                    </a:cxn>
                    <a:cxn ang="0">
                      <a:pos x="209" y="14"/>
                    </a:cxn>
                    <a:cxn ang="0">
                      <a:pos x="279" y="10"/>
                    </a:cxn>
                    <a:cxn ang="0">
                      <a:pos x="343" y="3"/>
                    </a:cxn>
                    <a:cxn ang="0">
                      <a:pos x="355" y="10"/>
                    </a:cxn>
                    <a:cxn ang="0">
                      <a:pos x="393" y="26"/>
                    </a:cxn>
                    <a:cxn ang="0">
                      <a:pos x="375" y="35"/>
                    </a:cxn>
                    <a:cxn ang="0">
                      <a:pos x="407" y="43"/>
                    </a:cxn>
                    <a:cxn ang="0">
                      <a:pos x="483" y="38"/>
                    </a:cxn>
                    <a:cxn ang="0">
                      <a:pos x="426" y="54"/>
                    </a:cxn>
                    <a:cxn ang="0">
                      <a:pos x="420" y="65"/>
                    </a:cxn>
                    <a:cxn ang="0">
                      <a:pos x="422" y="82"/>
                    </a:cxn>
                    <a:cxn ang="0">
                      <a:pos x="425" y="102"/>
                    </a:cxn>
                    <a:cxn ang="0">
                      <a:pos x="413" y="116"/>
                    </a:cxn>
                    <a:cxn ang="0">
                      <a:pos x="425" y="132"/>
                    </a:cxn>
                    <a:cxn ang="0">
                      <a:pos x="426" y="155"/>
                    </a:cxn>
                    <a:cxn ang="0">
                      <a:pos x="408" y="169"/>
                    </a:cxn>
                    <a:cxn ang="0">
                      <a:pos x="391" y="188"/>
                    </a:cxn>
                    <a:cxn ang="0">
                      <a:pos x="408" y="199"/>
                    </a:cxn>
                    <a:cxn ang="0">
                      <a:pos x="382" y="199"/>
                    </a:cxn>
                    <a:cxn ang="0">
                      <a:pos x="362" y="205"/>
                    </a:cxn>
                    <a:cxn ang="0">
                      <a:pos x="362" y="216"/>
                    </a:cxn>
                  </a:cxnLst>
                  <a:rect l="0" t="0" r="r" b="b"/>
                  <a:pathLst>
                    <a:path w="489" h="359">
                      <a:moveTo>
                        <a:pt x="375" y="216"/>
                      </a:moveTo>
                      <a:cubicBezTo>
                        <a:pt x="382" y="210"/>
                        <a:pt x="387" y="219"/>
                        <a:pt x="396" y="219"/>
                      </a:cubicBezTo>
                      <a:cubicBezTo>
                        <a:pt x="405" y="217"/>
                        <a:pt x="408" y="217"/>
                        <a:pt x="402" y="220"/>
                      </a:cubicBezTo>
                      <a:cubicBezTo>
                        <a:pt x="396" y="222"/>
                        <a:pt x="401" y="224"/>
                        <a:pt x="394" y="224"/>
                      </a:cubicBezTo>
                      <a:cubicBezTo>
                        <a:pt x="390" y="224"/>
                        <a:pt x="396" y="227"/>
                        <a:pt x="390" y="228"/>
                      </a:cubicBezTo>
                      <a:cubicBezTo>
                        <a:pt x="384" y="228"/>
                        <a:pt x="381" y="231"/>
                        <a:pt x="378" y="236"/>
                      </a:cubicBezTo>
                      <a:cubicBezTo>
                        <a:pt x="375" y="239"/>
                        <a:pt x="362" y="239"/>
                        <a:pt x="353" y="242"/>
                      </a:cubicBezTo>
                      <a:cubicBezTo>
                        <a:pt x="344" y="247"/>
                        <a:pt x="344" y="241"/>
                        <a:pt x="343" y="245"/>
                      </a:cubicBezTo>
                      <a:cubicBezTo>
                        <a:pt x="341" y="248"/>
                        <a:pt x="335" y="248"/>
                        <a:pt x="332" y="247"/>
                      </a:cubicBezTo>
                      <a:cubicBezTo>
                        <a:pt x="327" y="245"/>
                        <a:pt x="318" y="238"/>
                        <a:pt x="324" y="244"/>
                      </a:cubicBezTo>
                      <a:cubicBezTo>
                        <a:pt x="329" y="248"/>
                        <a:pt x="327" y="250"/>
                        <a:pt x="324" y="250"/>
                      </a:cubicBezTo>
                      <a:cubicBezTo>
                        <a:pt x="321" y="250"/>
                        <a:pt x="317" y="253"/>
                        <a:pt x="315" y="259"/>
                      </a:cubicBezTo>
                      <a:cubicBezTo>
                        <a:pt x="315" y="264"/>
                        <a:pt x="305" y="273"/>
                        <a:pt x="300" y="273"/>
                      </a:cubicBezTo>
                      <a:cubicBezTo>
                        <a:pt x="300" y="273"/>
                        <a:pt x="300" y="272"/>
                        <a:pt x="298" y="272"/>
                      </a:cubicBezTo>
                      <a:cubicBezTo>
                        <a:pt x="297" y="272"/>
                        <a:pt x="298" y="275"/>
                        <a:pt x="297" y="275"/>
                      </a:cubicBezTo>
                      <a:cubicBezTo>
                        <a:pt x="295" y="275"/>
                        <a:pt x="292" y="278"/>
                        <a:pt x="291" y="276"/>
                      </a:cubicBezTo>
                      <a:cubicBezTo>
                        <a:pt x="288" y="278"/>
                        <a:pt x="288" y="278"/>
                        <a:pt x="288" y="278"/>
                      </a:cubicBezTo>
                      <a:cubicBezTo>
                        <a:pt x="289" y="280"/>
                        <a:pt x="289" y="281"/>
                        <a:pt x="288" y="280"/>
                      </a:cubicBezTo>
                      <a:cubicBezTo>
                        <a:pt x="286" y="278"/>
                        <a:pt x="286" y="280"/>
                        <a:pt x="285" y="281"/>
                      </a:cubicBezTo>
                      <a:cubicBezTo>
                        <a:pt x="283" y="283"/>
                        <a:pt x="282" y="283"/>
                        <a:pt x="280" y="283"/>
                      </a:cubicBezTo>
                      <a:cubicBezTo>
                        <a:pt x="279" y="281"/>
                        <a:pt x="280" y="278"/>
                        <a:pt x="280" y="276"/>
                      </a:cubicBezTo>
                      <a:cubicBezTo>
                        <a:pt x="280" y="275"/>
                        <a:pt x="283" y="275"/>
                        <a:pt x="283" y="273"/>
                      </a:cubicBezTo>
                      <a:cubicBezTo>
                        <a:pt x="283" y="272"/>
                        <a:pt x="286" y="272"/>
                        <a:pt x="283" y="272"/>
                      </a:cubicBezTo>
                      <a:cubicBezTo>
                        <a:pt x="280" y="272"/>
                        <a:pt x="280" y="270"/>
                        <a:pt x="279" y="272"/>
                      </a:cubicBezTo>
                      <a:cubicBezTo>
                        <a:pt x="279" y="272"/>
                        <a:pt x="283" y="273"/>
                        <a:pt x="280" y="275"/>
                      </a:cubicBezTo>
                      <a:cubicBezTo>
                        <a:pt x="277" y="276"/>
                        <a:pt x="280" y="276"/>
                        <a:pt x="279" y="278"/>
                      </a:cubicBezTo>
                      <a:cubicBezTo>
                        <a:pt x="276" y="280"/>
                        <a:pt x="279" y="280"/>
                        <a:pt x="277" y="281"/>
                      </a:cubicBezTo>
                      <a:cubicBezTo>
                        <a:pt x="277" y="283"/>
                        <a:pt x="276" y="281"/>
                        <a:pt x="273" y="283"/>
                      </a:cubicBezTo>
                      <a:cubicBezTo>
                        <a:pt x="270" y="283"/>
                        <a:pt x="268" y="281"/>
                        <a:pt x="266" y="283"/>
                      </a:cubicBezTo>
                      <a:cubicBezTo>
                        <a:pt x="263" y="284"/>
                        <a:pt x="262" y="283"/>
                        <a:pt x="265" y="284"/>
                      </a:cubicBezTo>
                      <a:cubicBezTo>
                        <a:pt x="268" y="286"/>
                        <a:pt x="268" y="287"/>
                        <a:pt x="266" y="286"/>
                      </a:cubicBezTo>
                      <a:cubicBezTo>
                        <a:pt x="263" y="286"/>
                        <a:pt x="263" y="292"/>
                        <a:pt x="260" y="290"/>
                      </a:cubicBezTo>
                      <a:cubicBezTo>
                        <a:pt x="257" y="289"/>
                        <a:pt x="251" y="289"/>
                        <a:pt x="256" y="293"/>
                      </a:cubicBezTo>
                      <a:cubicBezTo>
                        <a:pt x="260" y="298"/>
                        <a:pt x="260" y="300"/>
                        <a:pt x="259" y="300"/>
                      </a:cubicBezTo>
                      <a:cubicBezTo>
                        <a:pt x="256" y="298"/>
                        <a:pt x="256" y="301"/>
                        <a:pt x="253" y="300"/>
                      </a:cubicBezTo>
                      <a:cubicBezTo>
                        <a:pt x="250" y="298"/>
                        <a:pt x="251" y="303"/>
                        <a:pt x="256" y="303"/>
                      </a:cubicBezTo>
                      <a:cubicBezTo>
                        <a:pt x="260" y="303"/>
                        <a:pt x="257" y="303"/>
                        <a:pt x="259" y="306"/>
                      </a:cubicBezTo>
                      <a:cubicBezTo>
                        <a:pt x="259" y="311"/>
                        <a:pt x="254" y="311"/>
                        <a:pt x="254" y="314"/>
                      </a:cubicBezTo>
                      <a:cubicBezTo>
                        <a:pt x="254" y="318"/>
                        <a:pt x="251" y="311"/>
                        <a:pt x="251" y="315"/>
                      </a:cubicBezTo>
                      <a:cubicBezTo>
                        <a:pt x="250" y="321"/>
                        <a:pt x="244" y="318"/>
                        <a:pt x="244" y="321"/>
                      </a:cubicBezTo>
                      <a:cubicBezTo>
                        <a:pt x="242" y="323"/>
                        <a:pt x="245" y="321"/>
                        <a:pt x="245" y="325"/>
                      </a:cubicBezTo>
                      <a:cubicBezTo>
                        <a:pt x="247" y="328"/>
                        <a:pt x="239" y="321"/>
                        <a:pt x="242" y="326"/>
                      </a:cubicBezTo>
                      <a:cubicBezTo>
                        <a:pt x="244" y="329"/>
                        <a:pt x="245" y="325"/>
                        <a:pt x="245" y="329"/>
                      </a:cubicBezTo>
                      <a:cubicBezTo>
                        <a:pt x="247" y="334"/>
                        <a:pt x="239" y="343"/>
                        <a:pt x="241" y="346"/>
                      </a:cubicBezTo>
                      <a:cubicBezTo>
                        <a:pt x="242" y="350"/>
                        <a:pt x="237" y="350"/>
                        <a:pt x="236" y="351"/>
                      </a:cubicBezTo>
                      <a:cubicBezTo>
                        <a:pt x="234" y="354"/>
                        <a:pt x="239" y="350"/>
                        <a:pt x="239" y="354"/>
                      </a:cubicBezTo>
                      <a:cubicBezTo>
                        <a:pt x="239" y="359"/>
                        <a:pt x="236" y="359"/>
                        <a:pt x="233" y="357"/>
                      </a:cubicBezTo>
                      <a:cubicBezTo>
                        <a:pt x="230" y="354"/>
                        <a:pt x="230" y="353"/>
                        <a:pt x="227" y="356"/>
                      </a:cubicBezTo>
                      <a:cubicBezTo>
                        <a:pt x="225" y="357"/>
                        <a:pt x="221" y="357"/>
                        <a:pt x="222" y="353"/>
                      </a:cubicBezTo>
                      <a:cubicBezTo>
                        <a:pt x="227" y="348"/>
                        <a:pt x="221" y="353"/>
                        <a:pt x="218" y="351"/>
                      </a:cubicBezTo>
                      <a:cubicBezTo>
                        <a:pt x="213" y="348"/>
                        <a:pt x="213" y="348"/>
                        <a:pt x="216" y="345"/>
                      </a:cubicBezTo>
                      <a:cubicBezTo>
                        <a:pt x="219" y="342"/>
                        <a:pt x="215" y="339"/>
                        <a:pt x="215" y="342"/>
                      </a:cubicBezTo>
                      <a:cubicBezTo>
                        <a:pt x="216" y="343"/>
                        <a:pt x="212" y="343"/>
                        <a:pt x="210" y="346"/>
                      </a:cubicBezTo>
                      <a:cubicBezTo>
                        <a:pt x="207" y="348"/>
                        <a:pt x="209" y="343"/>
                        <a:pt x="204" y="346"/>
                      </a:cubicBezTo>
                      <a:cubicBezTo>
                        <a:pt x="199" y="350"/>
                        <a:pt x="198" y="348"/>
                        <a:pt x="198" y="345"/>
                      </a:cubicBezTo>
                      <a:cubicBezTo>
                        <a:pt x="196" y="343"/>
                        <a:pt x="199" y="345"/>
                        <a:pt x="198" y="343"/>
                      </a:cubicBezTo>
                      <a:cubicBezTo>
                        <a:pt x="198" y="340"/>
                        <a:pt x="193" y="343"/>
                        <a:pt x="195" y="340"/>
                      </a:cubicBezTo>
                      <a:cubicBezTo>
                        <a:pt x="196" y="337"/>
                        <a:pt x="189" y="340"/>
                        <a:pt x="190" y="337"/>
                      </a:cubicBezTo>
                      <a:cubicBezTo>
                        <a:pt x="192" y="334"/>
                        <a:pt x="192" y="334"/>
                        <a:pt x="189" y="334"/>
                      </a:cubicBezTo>
                      <a:cubicBezTo>
                        <a:pt x="187" y="336"/>
                        <a:pt x="190" y="329"/>
                        <a:pt x="187" y="331"/>
                      </a:cubicBezTo>
                      <a:cubicBezTo>
                        <a:pt x="184" y="332"/>
                        <a:pt x="189" y="328"/>
                        <a:pt x="184" y="326"/>
                      </a:cubicBezTo>
                      <a:cubicBezTo>
                        <a:pt x="181" y="325"/>
                        <a:pt x="181" y="325"/>
                        <a:pt x="181" y="323"/>
                      </a:cubicBezTo>
                      <a:cubicBezTo>
                        <a:pt x="181" y="320"/>
                        <a:pt x="178" y="318"/>
                        <a:pt x="180" y="317"/>
                      </a:cubicBezTo>
                      <a:cubicBezTo>
                        <a:pt x="180" y="314"/>
                        <a:pt x="177" y="317"/>
                        <a:pt x="175" y="314"/>
                      </a:cubicBezTo>
                      <a:cubicBezTo>
                        <a:pt x="174" y="311"/>
                        <a:pt x="170" y="307"/>
                        <a:pt x="172" y="306"/>
                      </a:cubicBezTo>
                      <a:cubicBezTo>
                        <a:pt x="174" y="304"/>
                        <a:pt x="169" y="304"/>
                        <a:pt x="172" y="303"/>
                      </a:cubicBezTo>
                      <a:cubicBezTo>
                        <a:pt x="174" y="303"/>
                        <a:pt x="167" y="301"/>
                        <a:pt x="174" y="301"/>
                      </a:cubicBezTo>
                      <a:cubicBezTo>
                        <a:pt x="178" y="301"/>
                        <a:pt x="172" y="298"/>
                        <a:pt x="178" y="298"/>
                      </a:cubicBezTo>
                      <a:cubicBezTo>
                        <a:pt x="183" y="298"/>
                        <a:pt x="175" y="297"/>
                        <a:pt x="178" y="295"/>
                      </a:cubicBezTo>
                      <a:cubicBezTo>
                        <a:pt x="181" y="293"/>
                        <a:pt x="184" y="300"/>
                        <a:pt x="184" y="297"/>
                      </a:cubicBezTo>
                      <a:cubicBezTo>
                        <a:pt x="183" y="293"/>
                        <a:pt x="180" y="292"/>
                        <a:pt x="177" y="295"/>
                      </a:cubicBezTo>
                      <a:cubicBezTo>
                        <a:pt x="174" y="297"/>
                        <a:pt x="177" y="289"/>
                        <a:pt x="172" y="297"/>
                      </a:cubicBezTo>
                      <a:cubicBezTo>
                        <a:pt x="167" y="304"/>
                        <a:pt x="166" y="298"/>
                        <a:pt x="167" y="295"/>
                      </a:cubicBezTo>
                      <a:cubicBezTo>
                        <a:pt x="167" y="292"/>
                        <a:pt x="166" y="295"/>
                        <a:pt x="166" y="290"/>
                      </a:cubicBezTo>
                      <a:cubicBezTo>
                        <a:pt x="166" y="287"/>
                        <a:pt x="163" y="289"/>
                        <a:pt x="163" y="286"/>
                      </a:cubicBezTo>
                      <a:cubicBezTo>
                        <a:pt x="164" y="283"/>
                        <a:pt x="161" y="281"/>
                        <a:pt x="160" y="281"/>
                      </a:cubicBezTo>
                      <a:cubicBezTo>
                        <a:pt x="157" y="281"/>
                        <a:pt x="160" y="280"/>
                        <a:pt x="155" y="276"/>
                      </a:cubicBezTo>
                      <a:cubicBezTo>
                        <a:pt x="152" y="273"/>
                        <a:pt x="155" y="267"/>
                        <a:pt x="161" y="264"/>
                      </a:cubicBezTo>
                      <a:cubicBezTo>
                        <a:pt x="155" y="264"/>
                        <a:pt x="151" y="264"/>
                        <a:pt x="152" y="259"/>
                      </a:cubicBezTo>
                      <a:cubicBezTo>
                        <a:pt x="154" y="255"/>
                        <a:pt x="155" y="253"/>
                        <a:pt x="155" y="252"/>
                      </a:cubicBezTo>
                      <a:cubicBezTo>
                        <a:pt x="154" y="250"/>
                        <a:pt x="161" y="248"/>
                        <a:pt x="158" y="247"/>
                      </a:cubicBezTo>
                      <a:cubicBezTo>
                        <a:pt x="155" y="244"/>
                        <a:pt x="158" y="245"/>
                        <a:pt x="157" y="244"/>
                      </a:cubicBezTo>
                      <a:cubicBezTo>
                        <a:pt x="157" y="242"/>
                        <a:pt x="161" y="244"/>
                        <a:pt x="163" y="241"/>
                      </a:cubicBezTo>
                      <a:cubicBezTo>
                        <a:pt x="166" y="239"/>
                        <a:pt x="169" y="242"/>
                        <a:pt x="174" y="241"/>
                      </a:cubicBezTo>
                      <a:cubicBezTo>
                        <a:pt x="178" y="239"/>
                        <a:pt x="174" y="239"/>
                        <a:pt x="174" y="234"/>
                      </a:cubicBezTo>
                      <a:cubicBezTo>
                        <a:pt x="175" y="231"/>
                        <a:pt x="178" y="227"/>
                        <a:pt x="178" y="224"/>
                      </a:cubicBezTo>
                      <a:cubicBezTo>
                        <a:pt x="177" y="220"/>
                        <a:pt x="175" y="228"/>
                        <a:pt x="174" y="225"/>
                      </a:cubicBezTo>
                      <a:cubicBezTo>
                        <a:pt x="172" y="224"/>
                        <a:pt x="178" y="220"/>
                        <a:pt x="169" y="220"/>
                      </a:cubicBezTo>
                      <a:cubicBezTo>
                        <a:pt x="161" y="219"/>
                        <a:pt x="164" y="214"/>
                        <a:pt x="157" y="214"/>
                      </a:cubicBezTo>
                      <a:cubicBezTo>
                        <a:pt x="152" y="214"/>
                        <a:pt x="146" y="211"/>
                        <a:pt x="148" y="210"/>
                      </a:cubicBezTo>
                      <a:cubicBezTo>
                        <a:pt x="151" y="206"/>
                        <a:pt x="163" y="208"/>
                        <a:pt x="166" y="210"/>
                      </a:cubicBezTo>
                      <a:cubicBezTo>
                        <a:pt x="170" y="213"/>
                        <a:pt x="177" y="214"/>
                        <a:pt x="175" y="213"/>
                      </a:cubicBezTo>
                      <a:cubicBezTo>
                        <a:pt x="174" y="211"/>
                        <a:pt x="172" y="210"/>
                        <a:pt x="175" y="206"/>
                      </a:cubicBezTo>
                      <a:cubicBezTo>
                        <a:pt x="175" y="206"/>
                        <a:pt x="163" y="205"/>
                        <a:pt x="164" y="202"/>
                      </a:cubicBezTo>
                      <a:cubicBezTo>
                        <a:pt x="167" y="197"/>
                        <a:pt x="158" y="200"/>
                        <a:pt x="163" y="197"/>
                      </a:cubicBezTo>
                      <a:cubicBezTo>
                        <a:pt x="166" y="196"/>
                        <a:pt x="155" y="191"/>
                        <a:pt x="152" y="197"/>
                      </a:cubicBezTo>
                      <a:cubicBezTo>
                        <a:pt x="151" y="203"/>
                        <a:pt x="145" y="197"/>
                        <a:pt x="142" y="199"/>
                      </a:cubicBezTo>
                      <a:cubicBezTo>
                        <a:pt x="140" y="200"/>
                        <a:pt x="138" y="197"/>
                        <a:pt x="137" y="196"/>
                      </a:cubicBezTo>
                      <a:cubicBezTo>
                        <a:pt x="135" y="192"/>
                        <a:pt x="145" y="194"/>
                        <a:pt x="142" y="191"/>
                      </a:cubicBezTo>
                      <a:cubicBezTo>
                        <a:pt x="137" y="186"/>
                        <a:pt x="137" y="183"/>
                        <a:pt x="142" y="183"/>
                      </a:cubicBezTo>
                      <a:cubicBezTo>
                        <a:pt x="146" y="182"/>
                        <a:pt x="149" y="175"/>
                        <a:pt x="142" y="174"/>
                      </a:cubicBezTo>
                      <a:cubicBezTo>
                        <a:pt x="135" y="172"/>
                        <a:pt x="146" y="169"/>
                        <a:pt x="140" y="166"/>
                      </a:cubicBezTo>
                      <a:cubicBezTo>
                        <a:pt x="131" y="163"/>
                        <a:pt x="142" y="163"/>
                        <a:pt x="135" y="160"/>
                      </a:cubicBezTo>
                      <a:cubicBezTo>
                        <a:pt x="132" y="158"/>
                        <a:pt x="135" y="155"/>
                        <a:pt x="129" y="158"/>
                      </a:cubicBezTo>
                      <a:cubicBezTo>
                        <a:pt x="122" y="160"/>
                        <a:pt x="129" y="155"/>
                        <a:pt x="131" y="152"/>
                      </a:cubicBezTo>
                      <a:cubicBezTo>
                        <a:pt x="132" y="149"/>
                        <a:pt x="113" y="141"/>
                        <a:pt x="116" y="138"/>
                      </a:cubicBezTo>
                      <a:cubicBezTo>
                        <a:pt x="120" y="135"/>
                        <a:pt x="116" y="135"/>
                        <a:pt x="108" y="130"/>
                      </a:cubicBezTo>
                      <a:cubicBezTo>
                        <a:pt x="100" y="127"/>
                        <a:pt x="100" y="130"/>
                        <a:pt x="97" y="127"/>
                      </a:cubicBezTo>
                      <a:cubicBezTo>
                        <a:pt x="94" y="124"/>
                        <a:pt x="87" y="127"/>
                        <a:pt x="81" y="124"/>
                      </a:cubicBezTo>
                      <a:cubicBezTo>
                        <a:pt x="75" y="122"/>
                        <a:pt x="76" y="130"/>
                        <a:pt x="71" y="126"/>
                      </a:cubicBezTo>
                      <a:cubicBezTo>
                        <a:pt x="67" y="122"/>
                        <a:pt x="68" y="129"/>
                        <a:pt x="61" y="129"/>
                      </a:cubicBezTo>
                      <a:cubicBezTo>
                        <a:pt x="55" y="127"/>
                        <a:pt x="62" y="122"/>
                        <a:pt x="56" y="126"/>
                      </a:cubicBezTo>
                      <a:cubicBezTo>
                        <a:pt x="49" y="129"/>
                        <a:pt x="52" y="122"/>
                        <a:pt x="49" y="124"/>
                      </a:cubicBezTo>
                      <a:cubicBezTo>
                        <a:pt x="44" y="126"/>
                        <a:pt x="58" y="133"/>
                        <a:pt x="47" y="129"/>
                      </a:cubicBezTo>
                      <a:cubicBezTo>
                        <a:pt x="35" y="126"/>
                        <a:pt x="23" y="124"/>
                        <a:pt x="32" y="121"/>
                      </a:cubicBezTo>
                      <a:cubicBezTo>
                        <a:pt x="41" y="118"/>
                        <a:pt x="23" y="118"/>
                        <a:pt x="17" y="115"/>
                      </a:cubicBezTo>
                      <a:cubicBezTo>
                        <a:pt x="9" y="112"/>
                        <a:pt x="24" y="108"/>
                        <a:pt x="36" y="107"/>
                      </a:cubicBezTo>
                      <a:cubicBezTo>
                        <a:pt x="49" y="107"/>
                        <a:pt x="58" y="107"/>
                        <a:pt x="56" y="104"/>
                      </a:cubicBezTo>
                      <a:cubicBezTo>
                        <a:pt x="55" y="101"/>
                        <a:pt x="46" y="105"/>
                        <a:pt x="36" y="105"/>
                      </a:cubicBezTo>
                      <a:cubicBezTo>
                        <a:pt x="27" y="105"/>
                        <a:pt x="24" y="105"/>
                        <a:pt x="21" y="102"/>
                      </a:cubicBezTo>
                      <a:cubicBezTo>
                        <a:pt x="18" y="99"/>
                        <a:pt x="17" y="102"/>
                        <a:pt x="14" y="99"/>
                      </a:cubicBezTo>
                      <a:cubicBezTo>
                        <a:pt x="10" y="98"/>
                        <a:pt x="9" y="101"/>
                        <a:pt x="4" y="96"/>
                      </a:cubicBezTo>
                      <a:cubicBezTo>
                        <a:pt x="0" y="91"/>
                        <a:pt x="1" y="88"/>
                        <a:pt x="20" y="85"/>
                      </a:cubicBezTo>
                      <a:cubicBezTo>
                        <a:pt x="36" y="82"/>
                        <a:pt x="29" y="80"/>
                        <a:pt x="39" y="79"/>
                      </a:cubicBezTo>
                      <a:cubicBezTo>
                        <a:pt x="50" y="77"/>
                        <a:pt x="56" y="82"/>
                        <a:pt x="61" y="76"/>
                      </a:cubicBezTo>
                      <a:cubicBezTo>
                        <a:pt x="67" y="70"/>
                        <a:pt x="67" y="62"/>
                        <a:pt x="62" y="63"/>
                      </a:cubicBezTo>
                      <a:cubicBezTo>
                        <a:pt x="58" y="63"/>
                        <a:pt x="49" y="63"/>
                        <a:pt x="46" y="60"/>
                      </a:cubicBezTo>
                      <a:cubicBezTo>
                        <a:pt x="44" y="57"/>
                        <a:pt x="55" y="54"/>
                        <a:pt x="62" y="49"/>
                      </a:cubicBezTo>
                      <a:cubicBezTo>
                        <a:pt x="70" y="45"/>
                        <a:pt x="79" y="42"/>
                        <a:pt x="90" y="45"/>
                      </a:cubicBezTo>
                      <a:cubicBezTo>
                        <a:pt x="97" y="46"/>
                        <a:pt x="99" y="42"/>
                        <a:pt x="94" y="37"/>
                      </a:cubicBezTo>
                      <a:cubicBezTo>
                        <a:pt x="91" y="32"/>
                        <a:pt x="97" y="29"/>
                        <a:pt x="120" y="28"/>
                      </a:cubicBezTo>
                      <a:cubicBezTo>
                        <a:pt x="145" y="24"/>
                        <a:pt x="148" y="20"/>
                        <a:pt x="154" y="26"/>
                      </a:cubicBezTo>
                      <a:cubicBezTo>
                        <a:pt x="160" y="34"/>
                        <a:pt x="149" y="46"/>
                        <a:pt x="157" y="35"/>
                      </a:cubicBezTo>
                      <a:cubicBezTo>
                        <a:pt x="163" y="24"/>
                        <a:pt x="178" y="37"/>
                        <a:pt x="177" y="34"/>
                      </a:cubicBezTo>
                      <a:cubicBezTo>
                        <a:pt x="174" y="28"/>
                        <a:pt x="192" y="35"/>
                        <a:pt x="183" y="29"/>
                      </a:cubicBezTo>
                      <a:cubicBezTo>
                        <a:pt x="172" y="23"/>
                        <a:pt x="170" y="20"/>
                        <a:pt x="183" y="21"/>
                      </a:cubicBezTo>
                      <a:cubicBezTo>
                        <a:pt x="195" y="21"/>
                        <a:pt x="199" y="26"/>
                        <a:pt x="210" y="28"/>
                      </a:cubicBezTo>
                      <a:cubicBezTo>
                        <a:pt x="221" y="29"/>
                        <a:pt x="219" y="35"/>
                        <a:pt x="225" y="34"/>
                      </a:cubicBezTo>
                      <a:cubicBezTo>
                        <a:pt x="231" y="34"/>
                        <a:pt x="221" y="26"/>
                        <a:pt x="230" y="24"/>
                      </a:cubicBezTo>
                      <a:cubicBezTo>
                        <a:pt x="244" y="23"/>
                        <a:pt x="206" y="15"/>
                        <a:pt x="221" y="17"/>
                      </a:cubicBezTo>
                      <a:cubicBezTo>
                        <a:pt x="237" y="17"/>
                        <a:pt x="248" y="17"/>
                        <a:pt x="254" y="18"/>
                      </a:cubicBezTo>
                      <a:cubicBezTo>
                        <a:pt x="262" y="21"/>
                        <a:pt x="270" y="20"/>
                        <a:pt x="260" y="18"/>
                      </a:cubicBezTo>
                      <a:cubicBezTo>
                        <a:pt x="253" y="17"/>
                        <a:pt x="244" y="15"/>
                        <a:pt x="233" y="15"/>
                      </a:cubicBezTo>
                      <a:cubicBezTo>
                        <a:pt x="222" y="14"/>
                        <a:pt x="210" y="15"/>
                        <a:pt x="209" y="14"/>
                      </a:cubicBezTo>
                      <a:cubicBezTo>
                        <a:pt x="207" y="10"/>
                        <a:pt x="219" y="10"/>
                        <a:pt x="230" y="9"/>
                      </a:cubicBezTo>
                      <a:cubicBezTo>
                        <a:pt x="241" y="7"/>
                        <a:pt x="248" y="9"/>
                        <a:pt x="254" y="12"/>
                      </a:cubicBezTo>
                      <a:cubicBezTo>
                        <a:pt x="260" y="15"/>
                        <a:pt x="271" y="14"/>
                        <a:pt x="273" y="12"/>
                      </a:cubicBezTo>
                      <a:cubicBezTo>
                        <a:pt x="274" y="12"/>
                        <a:pt x="286" y="10"/>
                        <a:pt x="279" y="10"/>
                      </a:cubicBezTo>
                      <a:cubicBezTo>
                        <a:pt x="271" y="9"/>
                        <a:pt x="270" y="4"/>
                        <a:pt x="274" y="4"/>
                      </a:cubicBezTo>
                      <a:cubicBezTo>
                        <a:pt x="280" y="4"/>
                        <a:pt x="279" y="3"/>
                        <a:pt x="286" y="4"/>
                      </a:cubicBezTo>
                      <a:cubicBezTo>
                        <a:pt x="294" y="6"/>
                        <a:pt x="283" y="1"/>
                        <a:pt x="298" y="3"/>
                      </a:cubicBezTo>
                      <a:cubicBezTo>
                        <a:pt x="314" y="3"/>
                        <a:pt x="317" y="0"/>
                        <a:pt x="343" y="3"/>
                      </a:cubicBezTo>
                      <a:cubicBezTo>
                        <a:pt x="359" y="4"/>
                        <a:pt x="384" y="7"/>
                        <a:pt x="376" y="7"/>
                      </a:cubicBezTo>
                      <a:cubicBezTo>
                        <a:pt x="369" y="9"/>
                        <a:pt x="343" y="9"/>
                        <a:pt x="335" y="10"/>
                      </a:cubicBezTo>
                      <a:cubicBezTo>
                        <a:pt x="327" y="12"/>
                        <a:pt x="314" y="12"/>
                        <a:pt x="324" y="14"/>
                      </a:cubicBezTo>
                      <a:cubicBezTo>
                        <a:pt x="337" y="15"/>
                        <a:pt x="340" y="9"/>
                        <a:pt x="355" y="10"/>
                      </a:cubicBezTo>
                      <a:cubicBezTo>
                        <a:pt x="372" y="14"/>
                        <a:pt x="378" y="7"/>
                        <a:pt x="382" y="10"/>
                      </a:cubicBezTo>
                      <a:cubicBezTo>
                        <a:pt x="388" y="14"/>
                        <a:pt x="372" y="18"/>
                        <a:pt x="382" y="15"/>
                      </a:cubicBezTo>
                      <a:cubicBezTo>
                        <a:pt x="393" y="14"/>
                        <a:pt x="401" y="17"/>
                        <a:pt x="408" y="18"/>
                      </a:cubicBezTo>
                      <a:cubicBezTo>
                        <a:pt x="416" y="20"/>
                        <a:pt x="402" y="24"/>
                        <a:pt x="393" y="26"/>
                      </a:cubicBezTo>
                      <a:cubicBezTo>
                        <a:pt x="379" y="29"/>
                        <a:pt x="361" y="26"/>
                        <a:pt x="346" y="28"/>
                      </a:cubicBezTo>
                      <a:cubicBezTo>
                        <a:pt x="330" y="31"/>
                        <a:pt x="314" y="32"/>
                        <a:pt x="318" y="37"/>
                      </a:cubicBezTo>
                      <a:cubicBezTo>
                        <a:pt x="321" y="38"/>
                        <a:pt x="346" y="29"/>
                        <a:pt x="367" y="29"/>
                      </a:cubicBezTo>
                      <a:cubicBezTo>
                        <a:pt x="387" y="31"/>
                        <a:pt x="382" y="32"/>
                        <a:pt x="375" y="35"/>
                      </a:cubicBezTo>
                      <a:cubicBezTo>
                        <a:pt x="367" y="38"/>
                        <a:pt x="376" y="38"/>
                        <a:pt x="384" y="35"/>
                      </a:cubicBezTo>
                      <a:cubicBezTo>
                        <a:pt x="393" y="34"/>
                        <a:pt x="384" y="29"/>
                        <a:pt x="397" y="29"/>
                      </a:cubicBezTo>
                      <a:cubicBezTo>
                        <a:pt x="411" y="29"/>
                        <a:pt x="408" y="37"/>
                        <a:pt x="397" y="45"/>
                      </a:cubicBezTo>
                      <a:cubicBezTo>
                        <a:pt x="387" y="52"/>
                        <a:pt x="394" y="52"/>
                        <a:pt x="407" y="43"/>
                      </a:cubicBezTo>
                      <a:cubicBezTo>
                        <a:pt x="419" y="35"/>
                        <a:pt x="425" y="34"/>
                        <a:pt x="422" y="37"/>
                      </a:cubicBezTo>
                      <a:cubicBezTo>
                        <a:pt x="419" y="40"/>
                        <a:pt x="426" y="37"/>
                        <a:pt x="432" y="38"/>
                      </a:cubicBezTo>
                      <a:cubicBezTo>
                        <a:pt x="439" y="40"/>
                        <a:pt x="436" y="32"/>
                        <a:pt x="448" y="31"/>
                      </a:cubicBezTo>
                      <a:cubicBezTo>
                        <a:pt x="460" y="31"/>
                        <a:pt x="489" y="35"/>
                        <a:pt x="483" y="38"/>
                      </a:cubicBezTo>
                      <a:cubicBezTo>
                        <a:pt x="475" y="42"/>
                        <a:pt x="472" y="45"/>
                        <a:pt x="464" y="45"/>
                      </a:cubicBezTo>
                      <a:cubicBezTo>
                        <a:pt x="454" y="45"/>
                        <a:pt x="471" y="49"/>
                        <a:pt x="461" y="49"/>
                      </a:cubicBezTo>
                      <a:cubicBezTo>
                        <a:pt x="452" y="51"/>
                        <a:pt x="448" y="52"/>
                        <a:pt x="442" y="51"/>
                      </a:cubicBezTo>
                      <a:cubicBezTo>
                        <a:pt x="436" y="49"/>
                        <a:pt x="437" y="54"/>
                        <a:pt x="426" y="54"/>
                      </a:cubicBezTo>
                      <a:cubicBezTo>
                        <a:pt x="416" y="52"/>
                        <a:pt x="434" y="56"/>
                        <a:pt x="440" y="54"/>
                      </a:cubicBezTo>
                      <a:cubicBezTo>
                        <a:pt x="445" y="52"/>
                        <a:pt x="457" y="54"/>
                        <a:pt x="451" y="57"/>
                      </a:cubicBezTo>
                      <a:cubicBezTo>
                        <a:pt x="446" y="59"/>
                        <a:pt x="437" y="62"/>
                        <a:pt x="429" y="59"/>
                      </a:cubicBezTo>
                      <a:cubicBezTo>
                        <a:pt x="422" y="57"/>
                        <a:pt x="411" y="68"/>
                        <a:pt x="420" y="65"/>
                      </a:cubicBezTo>
                      <a:cubicBezTo>
                        <a:pt x="429" y="62"/>
                        <a:pt x="445" y="60"/>
                        <a:pt x="442" y="63"/>
                      </a:cubicBezTo>
                      <a:cubicBezTo>
                        <a:pt x="437" y="68"/>
                        <a:pt x="436" y="68"/>
                        <a:pt x="429" y="68"/>
                      </a:cubicBezTo>
                      <a:cubicBezTo>
                        <a:pt x="423" y="68"/>
                        <a:pt x="423" y="74"/>
                        <a:pt x="428" y="74"/>
                      </a:cubicBezTo>
                      <a:cubicBezTo>
                        <a:pt x="432" y="76"/>
                        <a:pt x="425" y="80"/>
                        <a:pt x="422" y="82"/>
                      </a:cubicBezTo>
                      <a:cubicBezTo>
                        <a:pt x="420" y="84"/>
                        <a:pt x="416" y="79"/>
                        <a:pt x="413" y="87"/>
                      </a:cubicBezTo>
                      <a:cubicBezTo>
                        <a:pt x="411" y="94"/>
                        <a:pt x="404" y="102"/>
                        <a:pt x="408" y="102"/>
                      </a:cubicBezTo>
                      <a:cubicBezTo>
                        <a:pt x="413" y="102"/>
                        <a:pt x="407" y="93"/>
                        <a:pt x="420" y="98"/>
                      </a:cubicBezTo>
                      <a:cubicBezTo>
                        <a:pt x="432" y="102"/>
                        <a:pt x="434" y="105"/>
                        <a:pt x="425" y="102"/>
                      </a:cubicBezTo>
                      <a:cubicBezTo>
                        <a:pt x="416" y="101"/>
                        <a:pt x="413" y="101"/>
                        <a:pt x="422" y="107"/>
                      </a:cubicBezTo>
                      <a:cubicBezTo>
                        <a:pt x="431" y="112"/>
                        <a:pt x="429" y="104"/>
                        <a:pt x="434" y="107"/>
                      </a:cubicBezTo>
                      <a:cubicBezTo>
                        <a:pt x="440" y="112"/>
                        <a:pt x="437" y="119"/>
                        <a:pt x="431" y="116"/>
                      </a:cubicBezTo>
                      <a:cubicBezTo>
                        <a:pt x="426" y="115"/>
                        <a:pt x="419" y="112"/>
                        <a:pt x="413" y="116"/>
                      </a:cubicBezTo>
                      <a:cubicBezTo>
                        <a:pt x="405" y="121"/>
                        <a:pt x="407" y="112"/>
                        <a:pt x="402" y="116"/>
                      </a:cubicBezTo>
                      <a:cubicBezTo>
                        <a:pt x="397" y="119"/>
                        <a:pt x="408" y="118"/>
                        <a:pt x="408" y="122"/>
                      </a:cubicBezTo>
                      <a:cubicBezTo>
                        <a:pt x="408" y="127"/>
                        <a:pt x="422" y="122"/>
                        <a:pt x="423" y="126"/>
                      </a:cubicBezTo>
                      <a:cubicBezTo>
                        <a:pt x="426" y="129"/>
                        <a:pt x="416" y="127"/>
                        <a:pt x="425" y="132"/>
                      </a:cubicBezTo>
                      <a:cubicBezTo>
                        <a:pt x="432" y="135"/>
                        <a:pt x="423" y="130"/>
                        <a:pt x="426" y="136"/>
                      </a:cubicBezTo>
                      <a:cubicBezTo>
                        <a:pt x="431" y="141"/>
                        <a:pt x="423" y="144"/>
                        <a:pt x="422" y="141"/>
                      </a:cubicBezTo>
                      <a:cubicBezTo>
                        <a:pt x="419" y="136"/>
                        <a:pt x="411" y="149"/>
                        <a:pt x="420" y="149"/>
                      </a:cubicBezTo>
                      <a:cubicBezTo>
                        <a:pt x="428" y="150"/>
                        <a:pt x="431" y="154"/>
                        <a:pt x="426" y="155"/>
                      </a:cubicBezTo>
                      <a:cubicBezTo>
                        <a:pt x="419" y="158"/>
                        <a:pt x="422" y="154"/>
                        <a:pt x="414" y="152"/>
                      </a:cubicBezTo>
                      <a:cubicBezTo>
                        <a:pt x="407" y="152"/>
                        <a:pt x="399" y="160"/>
                        <a:pt x="407" y="160"/>
                      </a:cubicBezTo>
                      <a:cubicBezTo>
                        <a:pt x="414" y="160"/>
                        <a:pt x="422" y="160"/>
                        <a:pt x="419" y="166"/>
                      </a:cubicBezTo>
                      <a:cubicBezTo>
                        <a:pt x="414" y="171"/>
                        <a:pt x="414" y="164"/>
                        <a:pt x="408" y="169"/>
                      </a:cubicBezTo>
                      <a:cubicBezTo>
                        <a:pt x="401" y="175"/>
                        <a:pt x="393" y="163"/>
                        <a:pt x="385" y="166"/>
                      </a:cubicBezTo>
                      <a:cubicBezTo>
                        <a:pt x="379" y="168"/>
                        <a:pt x="378" y="172"/>
                        <a:pt x="372" y="171"/>
                      </a:cubicBezTo>
                      <a:cubicBezTo>
                        <a:pt x="388" y="175"/>
                        <a:pt x="376" y="175"/>
                        <a:pt x="382" y="178"/>
                      </a:cubicBezTo>
                      <a:cubicBezTo>
                        <a:pt x="390" y="183"/>
                        <a:pt x="379" y="183"/>
                        <a:pt x="391" y="188"/>
                      </a:cubicBezTo>
                      <a:cubicBezTo>
                        <a:pt x="399" y="189"/>
                        <a:pt x="404" y="189"/>
                        <a:pt x="402" y="194"/>
                      </a:cubicBezTo>
                      <a:cubicBezTo>
                        <a:pt x="401" y="197"/>
                        <a:pt x="410" y="191"/>
                        <a:pt x="407" y="194"/>
                      </a:cubicBezTo>
                      <a:cubicBezTo>
                        <a:pt x="402" y="199"/>
                        <a:pt x="401" y="196"/>
                        <a:pt x="402" y="199"/>
                      </a:cubicBezTo>
                      <a:cubicBezTo>
                        <a:pt x="404" y="203"/>
                        <a:pt x="410" y="192"/>
                        <a:pt x="408" y="199"/>
                      </a:cubicBezTo>
                      <a:cubicBezTo>
                        <a:pt x="408" y="205"/>
                        <a:pt x="413" y="214"/>
                        <a:pt x="408" y="213"/>
                      </a:cubicBezTo>
                      <a:cubicBezTo>
                        <a:pt x="404" y="213"/>
                        <a:pt x="404" y="211"/>
                        <a:pt x="401" y="213"/>
                      </a:cubicBezTo>
                      <a:cubicBezTo>
                        <a:pt x="397" y="214"/>
                        <a:pt x="388" y="211"/>
                        <a:pt x="388" y="206"/>
                      </a:cubicBezTo>
                      <a:cubicBezTo>
                        <a:pt x="388" y="202"/>
                        <a:pt x="387" y="200"/>
                        <a:pt x="382" y="199"/>
                      </a:cubicBezTo>
                      <a:cubicBezTo>
                        <a:pt x="379" y="199"/>
                        <a:pt x="378" y="196"/>
                        <a:pt x="370" y="196"/>
                      </a:cubicBezTo>
                      <a:cubicBezTo>
                        <a:pt x="364" y="196"/>
                        <a:pt x="364" y="197"/>
                        <a:pt x="372" y="197"/>
                      </a:cubicBezTo>
                      <a:cubicBezTo>
                        <a:pt x="379" y="199"/>
                        <a:pt x="381" y="202"/>
                        <a:pt x="373" y="205"/>
                      </a:cubicBezTo>
                      <a:cubicBezTo>
                        <a:pt x="365" y="206"/>
                        <a:pt x="364" y="208"/>
                        <a:pt x="362" y="205"/>
                      </a:cubicBezTo>
                      <a:cubicBezTo>
                        <a:pt x="361" y="203"/>
                        <a:pt x="361" y="205"/>
                        <a:pt x="358" y="210"/>
                      </a:cubicBezTo>
                      <a:cubicBezTo>
                        <a:pt x="353" y="216"/>
                        <a:pt x="356" y="214"/>
                        <a:pt x="365" y="213"/>
                      </a:cubicBezTo>
                      <a:cubicBezTo>
                        <a:pt x="373" y="211"/>
                        <a:pt x="373" y="213"/>
                        <a:pt x="370" y="214"/>
                      </a:cubicBezTo>
                      <a:cubicBezTo>
                        <a:pt x="369" y="216"/>
                        <a:pt x="369" y="213"/>
                        <a:pt x="362" y="216"/>
                      </a:cubicBezTo>
                      <a:cubicBezTo>
                        <a:pt x="358" y="220"/>
                        <a:pt x="361" y="222"/>
                        <a:pt x="364" y="219"/>
                      </a:cubicBezTo>
                      <a:cubicBezTo>
                        <a:pt x="369" y="214"/>
                        <a:pt x="370" y="217"/>
                        <a:pt x="375" y="216"/>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19" name="Freeform 153">
                  <a:extLst>
                    <a:ext uri="{FF2B5EF4-FFF2-40B4-BE49-F238E27FC236}">
                      <a16:creationId xmlns:a16="http://schemas.microsoft.com/office/drawing/2014/main" id="{2124630D-4363-6291-C7CA-B73DA1AB6DB1}"/>
                    </a:ext>
                  </a:extLst>
                </p:cNvPr>
                <p:cNvSpPr>
                  <a:spLocks/>
                </p:cNvSpPr>
                <p:nvPr/>
              </p:nvSpPr>
              <p:spPr bwMode="auto">
                <a:xfrm>
                  <a:off x="4389566" y="4603115"/>
                  <a:ext cx="11172" cy="14570"/>
                </a:xfrm>
                <a:custGeom>
                  <a:avLst/>
                  <a:gdLst/>
                  <a:ahLst/>
                  <a:cxnLst>
                    <a:cxn ang="0">
                      <a:pos x="0" y="1"/>
                    </a:cxn>
                    <a:cxn ang="0">
                      <a:pos x="1" y="0"/>
                    </a:cxn>
                    <a:cxn ang="0">
                      <a:pos x="0" y="1"/>
                    </a:cxn>
                  </a:cxnLst>
                  <a:rect l="0" t="0" r="r" b="b"/>
                  <a:pathLst>
                    <a:path w="4" h="5">
                      <a:moveTo>
                        <a:pt x="0" y="1"/>
                      </a:moveTo>
                      <a:cubicBezTo>
                        <a:pt x="0" y="0"/>
                        <a:pt x="1" y="0"/>
                        <a:pt x="1" y="0"/>
                      </a:cubicBezTo>
                      <a:cubicBezTo>
                        <a:pt x="4" y="0"/>
                        <a:pt x="1" y="5"/>
                        <a:pt x="0"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20" name="Freeform 154">
                  <a:extLst>
                    <a:ext uri="{FF2B5EF4-FFF2-40B4-BE49-F238E27FC236}">
                      <a16:creationId xmlns:a16="http://schemas.microsoft.com/office/drawing/2014/main" id="{22215A11-1BDB-BB0D-C015-5F8D4251C60F}"/>
                    </a:ext>
                  </a:extLst>
                </p:cNvPr>
                <p:cNvSpPr>
                  <a:spLocks/>
                </p:cNvSpPr>
                <p:nvPr/>
              </p:nvSpPr>
              <p:spPr bwMode="auto">
                <a:xfrm>
                  <a:off x="4410315" y="4617685"/>
                  <a:ext cx="12769" cy="9713"/>
                </a:xfrm>
                <a:custGeom>
                  <a:avLst/>
                  <a:gdLst/>
                  <a:ahLst/>
                  <a:cxnLst>
                    <a:cxn ang="0">
                      <a:pos x="0" y="1"/>
                    </a:cxn>
                    <a:cxn ang="0">
                      <a:pos x="2" y="0"/>
                    </a:cxn>
                    <a:cxn ang="0">
                      <a:pos x="2" y="1"/>
                    </a:cxn>
                    <a:cxn ang="0">
                      <a:pos x="0" y="1"/>
                    </a:cxn>
                  </a:cxnLst>
                  <a:rect l="0" t="0" r="r" b="b"/>
                  <a:pathLst>
                    <a:path w="4" h="3">
                      <a:moveTo>
                        <a:pt x="0" y="1"/>
                      </a:moveTo>
                      <a:cubicBezTo>
                        <a:pt x="0" y="0"/>
                        <a:pt x="0" y="0"/>
                        <a:pt x="2" y="0"/>
                      </a:cubicBezTo>
                      <a:cubicBezTo>
                        <a:pt x="4" y="1"/>
                        <a:pt x="4" y="1"/>
                        <a:pt x="2" y="1"/>
                      </a:cubicBezTo>
                      <a:cubicBezTo>
                        <a:pt x="0" y="1"/>
                        <a:pt x="0" y="3"/>
                        <a:pt x="0"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21" name="Freeform 155">
                  <a:extLst>
                    <a:ext uri="{FF2B5EF4-FFF2-40B4-BE49-F238E27FC236}">
                      <a16:creationId xmlns:a16="http://schemas.microsoft.com/office/drawing/2014/main" id="{B24F0B81-1155-18F8-D506-8B514942161B}"/>
                    </a:ext>
                  </a:extLst>
                </p:cNvPr>
                <p:cNvSpPr>
                  <a:spLocks/>
                </p:cNvSpPr>
                <p:nvPr/>
              </p:nvSpPr>
              <p:spPr bwMode="auto">
                <a:xfrm>
                  <a:off x="4407122" y="4667872"/>
                  <a:ext cx="9577" cy="12952"/>
                </a:xfrm>
                <a:custGeom>
                  <a:avLst/>
                  <a:gdLst/>
                  <a:ahLst/>
                  <a:cxnLst>
                    <a:cxn ang="0">
                      <a:pos x="2" y="0"/>
                    </a:cxn>
                    <a:cxn ang="0">
                      <a:pos x="2" y="2"/>
                    </a:cxn>
                    <a:cxn ang="0">
                      <a:pos x="2" y="0"/>
                    </a:cxn>
                  </a:cxnLst>
                  <a:rect l="0" t="0" r="r" b="b"/>
                  <a:pathLst>
                    <a:path w="3" h="4">
                      <a:moveTo>
                        <a:pt x="2" y="0"/>
                      </a:moveTo>
                      <a:cubicBezTo>
                        <a:pt x="2" y="0"/>
                        <a:pt x="3" y="2"/>
                        <a:pt x="2" y="2"/>
                      </a:cubicBezTo>
                      <a:cubicBezTo>
                        <a:pt x="2" y="4"/>
                        <a:pt x="0" y="2"/>
                        <a:pt x="2"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22" name="Freeform 270">
                  <a:extLst>
                    <a:ext uri="{FF2B5EF4-FFF2-40B4-BE49-F238E27FC236}">
                      <a16:creationId xmlns:a16="http://schemas.microsoft.com/office/drawing/2014/main" id="{44032F62-0E83-860E-8A7C-B2C8D258430F}"/>
                    </a:ext>
                  </a:extLst>
                </p:cNvPr>
                <p:cNvSpPr>
                  <a:spLocks/>
                </p:cNvSpPr>
                <p:nvPr/>
              </p:nvSpPr>
              <p:spPr bwMode="auto">
                <a:xfrm>
                  <a:off x="4373606" y="3921541"/>
                  <a:ext cx="23941" cy="11332"/>
                </a:xfrm>
                <a:custGeom>
                  <a:avLst/>
                  <a:gdLst/>
                  <a:ahLst/>
                  <a:cxnLst>
                    <a:cxn ang="0">
                      <a:pos x="0" y="2"/>
                    </a:cxn>
                    <a:cxn ang="0">
                      <a:pos x="6" y="2"/>
                    </a:cxn>
                    <a:cxn ang="0">
                      <a:pos x="0" y="2"/>
                    </a:cxn>
                  </a:cxnLst>
                  <a:rect l="0" t="0" r="r" b="b"/>
                  <a:pathLst>
                    <a:path w="8" h="4">
                      <a:moveTo>
                        <a:pt x="0" y="2"/>
                      </a:moveTo>
                      <a:cubicBezTo>
                        <a:pt x="2" y="0"/>
                        <a:pt x="8" y="2"/>
                        <a:pt x="6" y="2"/>
                      </a:cubicBezTo>
                      <a:cubicBezTo>
                        <a:pt x="5" y="4"/>
                        <a:pt x="0" y="4"/>
                        <a:pt x="0"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23" name="Freeform 271">
                  <a:extLst>
                    <a:ext uri="{FF2B5EF4-FFF2-40B4-BE49-F238E27FC236}">
                      <a16:creationId xmlns:a16="http://schemas.microsoft.com/office/drawing/2014/main" id="{7E16F570-BAE4-1022-B0DA-9FC8CA65B82C}"/>
                    </a:ext>
                  </a:extLst>
                </p:cNvPr>
                <p:cNvSpPr>
                  <a:spLocks/>
                </p:cNvSpPr>
                <p:nvPr/>
              </p:nvSpPr>
              <p:spPr bwMode="auto">
                <a:xfrm>
                  <a:off x="4336897" y="3892400"/>
                  <a:ext cx="14364" cy="9713"/>
                </a:xfrm>
                <a:custGeom>
                  <a:avLst/>
                  <a:gdLst/>
                  <a:ahLst/>
                  <a:cxnLst>
                    <a:cxn ang="0">
                      <a:pos x="0" y="2"/>
                    </a:cxn>
                    <a:cxn ang="0">
                      <a:pos x="3" y="2"/>
                    </a:cxn>
                    <a:cxn ang="0">
                      <a:pos x="0" y="2"/>
                    </a:cxn>
                  </a:cxnLst>
                  <a:rect l="0" t="0" r="r" b="b"/>
                  <a:pathLst>
                    <a:path w="5" h="3">
                      <a:moveTo>
                        <a:pt x="0" y="2"/>
                      </a:moveTo>
                      <a:cubicBezTo>
                        <a:pt x="0" y="0"/>
                        <a:pt x="5" y="0"/>
                        <a:pt x="3" y="2"/>
                      </a:cubicBezTo>
                      <a:cubicBezTo>
                        <a:pt x="3" y="3"/>
                        <a:pt x="0" y="2"/>
                        <a:pt x="0"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24" name="Freeform 272">
                  <a:extLst>
                    <a:ext uri="{FF2B5EF4-FFF2-40B4-BE49-F238E27FC236}">
                      <a16:creationId xmlns:a16="http://schemas.microsoft.com/office/drawing/2014/main" id="{26A76A5E-AE2E-B0CC-0ECD-3130E5E53FED}"/>
                    </a:ext>
                  </a:extLst>
                </p:cNvPr>
                <p:cNvSpPr>
                  <a:spLocks/>
                </p:cNvSpPr>
                <p:nvPr/>
              </p:nvSpPr>
              <p:spPr bwMode="auto">
                <a:xfrm>
                  <a:off x="4308168" y="3895637"/>
                  <a:ext cx="19152" cy="12952"/>
                </a:xfrm>
                <a:custGeom>
                  <a:avLst/>
                  <a:gdLst/>
                  <a:ahLst/>
                  <a:cxnLst>
                    <a:cxn ang="0">
                      <a:pos x="0" y="2"/>
                    </a:cxn>
                    <a:cxn ang="0">
                      <a:pos x="4" y="4"/>
                    </a:cxn>
                    <a:cxn ang="0">
                      <a:pos x="0" y="2"/>
                    </a:cxn>
                  </a:cxnLst>
                  <a:rect l="0" t="0" r="r" b="b"/>
                  <a:pathLst>
                    <a:path w="6" h="4">
                      <a:moveTo>
                        <a:pt x="0" y="2"/>
                      </a:moveTo>
                      <a:cubicBezTo>
                        <a:pt x="1" y="0"/>
                        <a:pt x="6" y="4"/>
                        <a:pt x="4" y="4"/>
                      </a:cubicBezTo>
                      <a:cubicBezTo>
                        <a:pt x="1" y="4"/>
                        <a:pt x="0" y="4"/>
                        <a:pt x="0"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25" name="Freeform 6">
                  <a:extLst>
                    <a:ext uri="{FF2B5EF4-FFF2-40B4-BE49-F238E27FC236}">
                      <a16:creationId xmlns:a16="http://schemas.microsoft.com/office/drawing/2014/main" id="{4475ABBA-5442-27CF-1A51-B64A40DE9948}"/>
                    </a:ext>
                  </a:extLst>
                </p:cNvPr>
                <p:cNvSpPr>
                  <a:spLocks/>
                </p:cNvSpPr>
                <p:nvPr/>
              </p:nvSpPr>
              <p:spPr bwMode="auto">
                <a:xfrm>
                  <a:off x="5566377" y="3408639"/>
                  <a:ext cx="448292" cy="305283"/>
                </a:xfrm>
                <a:custGeom>
                  <a:avLst/>
                  <a:gdLst/>
                  <a:ahLst/>
                  <a:cxnLst>
                    <a:cxn ang="0">
                      <a:pos x="14" y="19"/>
                    </a:cxn>
                    <a:cxn ang="0">
                      <a:pos x="14" y="27"/>
                    </a:cxn>
                    <a:cxn ang="0">
                      <a:pos x="6" y="41"/>
                    </a:cxn>
                    <a:cxn ang="0">
                      <a:pos x="3" y="46"/>
                    </a:cxn>
                    <a:cxn ang="0">
                      <a:pos x="5" y="53"/>
                    </a:cxn>
                    <a:cxn ang="0">
                      <a:pos x="6" y="55"/>
                    </a:cxn>
                    <a:cxn ang="0">
                      <a:pos x="12" y="55"/>
                    </a:cxn>
                    <a:cxn ang="0">
                      <a:pos x="24" y="58"/>
                    </a:cxn>
                    <a:cxn ang="0">
                      <a:pos x="37" y="52"/>
                    </a:cxn>
                    <a:cxn ang="0">
                      <a:pos x="52" y="53"/>
                    </a:cxn>
                    <a:cxn ang="0">
                      <a:pos x="56" y="58"/>
                    </a:cxn>
                    <a:cxn ang="0">
                      <a:pos x="61" y="67"/>
                    </a:cxn>
                    <a:cxn ang="0">
                      <a:pos x="62" y="74"/>
                    </a:cxn>
                    <a:cxn ang="0">
                      <a:pos x="55" y="75"/>
                    </a:cxn>
                    <a:cxn ang="0">
                      <a:pos x="49" y="84"/>
                    </a:cxn>
                    <a:cxn ang="0">
                      <a:pos x="56" y="86"/>
                    </a:cxn>
                    <a:cxn ang="0">
                      <a:pos x="59" y="83"/>
                    </a:cxn>
                    <a:cxn ang="0">
                      <a:pos x="68" y="74"/>
                    </a:cxn>
                    <a:cxn ang="0">
                      <a:pos x="78" y="70"/>
                    </a:cxn>
                    <a:cxn ang="0">
                      <a:pos x="82" y="72"/>
                    </a:cxn>
                    <a:cxn ang="0">
                      <a:pos x="81" y="77"/>
                    </a:cxn>
                    <a:cxn ang="0">
                      <a:pos x="91" y="78"/>
                    </a:cxn>
                    <a:cxn ang="0">
                      <a:pos x="91" y="91"/>
                    </a:cxn>
                    <a:cxn ang="0">
                      <a:pos x="100" y="92"/>
                    </a:cxn>
                    <a:cxn ang="0">
                      <a:pos x="113" y="89"/>
                    </a:cxn>
                    <a:cxn ang="0">
                      <a:pos x="111" y="84"/>
                    </a:cxn>
                    <a:cxn ang="0">
                      <a:pos x="102" y="75"/>
                    </a:cxn>
                    <a:cxn ang="0">
                      <a:pos x="111" y="70"/>
                    </a:cxn>
                    <a:cxn ang="0">
                      <a:pos x="128" y="66"/>
                    </a:cxn>
                    <a:cxn ang="0">
                      <a:pos x="141" y="55"/>
                    </a:cxn>
                    <a:cxn ang="0">
                      <a:pos x="141" y="46"/>
                    </a:cxn>
                    <a:cxn ang="0">
                      <a:pos x="143" y="41"/>
                    </a:cxn>
                    <a:cxn ang="0">
                      <a:pos x="138" y="35"/>
                    </a:cxn>
                    <a:cxn ang="0">
                      <a:pos x="125" y="30"/>
                    </a:cxn>
                    <a:cxn ang="0">
                      <a:pos x="108" y="27"/>
                    </a:cxn>
                    <a:cxn ang="0">
                      <a:pos x="99" y="16"/>
                    </a:cxn>
                    <a:cxn ang="0">
                      <a:pos x="97" y="8"/>
                    </a:cxn>
                    <a:cxn ang="0">
                      <a:pos x="88" y="3"/>
                    </a:cxn>
                    <a:cxn ang="0">
                      <a:pos x="76" y="5"/>
                    </a:cxn>
                    <a:cxn ang="0">
                      <a:pos x="65" y="14"/>
                    </a:cxn>
                    <a:cxn ang="0">
                      <a:pos x="53" y="13"/>
                    </a:cxn>
                    <a:cxn ang="0">
                      <a:pos x="38" y="10"/>
                    </a:cxn>
                    <a:cxn ang="0">
                      <a:pos x="15" y="11"/>
                    </a:cxn>
                  </a:cxnLst>
                  <a:rect l="0" t="0" r="r" b="b"/>
                  <a:pathLst>
                    <a:path w="144" h="98">
                      <a:moveTo>
                        <a:pt x="12" y="13"/>
                      </a:moveTo>
                      <a:cubicBezTo>
                        <a:pt x="14" y="16"/>
                        <a:pt x="11" y="14"/>
                        <a:pt x="14" y="19"/>
                      </a:cubicBezTo>
                      <a:cubicBezTo>
                        <a:pt x="20" y="24"/>
                        <a:pt x="14" y="21"/>
                        <a:pt x="15" y="22"/>
                      </a:cubicBezTo>
                      <a:cubicBezTo>
                        <a:pt x="17" y="24"/>
                        <a:pt x="18" y="25"/>
                        <a:pt x="14" y="27"/>
                      </a:cubicBezTo>
                      <a:cubicBezTo>
                        <a:pt x="12" y="27"/>
                        <a:pt x="8" y="32"/>
                        <a:pt x="6" y="35"/>
                      </a:cubicBezTo>
                      <a:cubicBezTo>
                        <a:pt x="3" y="38"/>
                        <a:pt x="6" y="39"/>
                        <a:pt x="6" y="41"/>
                      </a:cubicBezTo>
                      <a:cubicBezTo>
                        <a:pt x="5" y="42"/>
                        <a:pt x="9" y="44"/>
                        <a:pt x="3" y="42"/>
                      </a:cubicBezTo>
                      <a:cubicBezTo>
                        <a:pt x="5" y="44"/>
                        <a:pt x="3" y="44"/>
                        <a:pt x="3" y="46"/>
                      </a:cubicBezTo>
                      <a:cubicBezTo>
                        <a:pt x="3" y="47"/>
                        <a:pt x="2" y="46"/>
                        <a:pt x="0" y="50"/>
                      </a:cubicBezTo>
                      <a:cubicBezTo>
                        <a:pt x="5" y="52"/>
                        <a:pt x="3" y="55"/>
                        <a:pt x="5" y="53"/>
                      </a:cubicBezTo>
                      <a:cubicBezTo>
                        <a:pt x="6" y="53"/>
                        <a:pt x="6" y="55"/>
                        <a:pt x="6" y="55"/>
                      </a:cubicBezTo>
                      <a:cubicBezTo>
                        <a:pt x="6" y="55"/>
                        <a:pt x="6" y="55"/>
                        <a:pt x="6" y="55"/>
                      </a:cubicBezTo>
                      <a:cubicBezTo>
                        <a:pt x="8" y="55"/>
                        <a:pt x="8" y="56"/>
                        <a:pt x="8" y="55"/>
                      </a:cubicBezTo>
                      <a:cubicBezTo>
                        <a:pt x="9" y="53"/>
                        <a:pt x="9" y="55"/>
                        <a:pt x="12" y="55"/>
                      </a:cubicBezTo>
                      <a:cubicBezTo>
                        <a:pt x="17" y="55"/>
                        <a:pt x="17" y="56"/>
                        <a:pt x="18" y="56"/>
                      </a:cubicBezTo>
                      <a:cubicBezTo>
                        <a:pt x="21" y="55"/>
                        <a:pt x="21" y="60"/>
                        <a:pt x="24" y="58"/>
                      </a:cubicBezTo>
                      <a:cubicBezTo>
                        <a:pt x="26" y="56"/>
                        <a:pt x="24" y="56"/>
                        <a:pt x="29" y="56"/>
                      </a:cubicBezTo>
                      <a:cubicBezTo>
                        <a:pt x="34" y="55"/>
                        <a:pt x="32" y="53"/>
                        <a:pt x="37" y="52"/>
                      </a:cubicBezTo>
                      <a:cubicBezTo>
                        <a:pt x="38" y="50"/>
                        <a:pt x="41" y="50"/>
                        <a:pt x="43" y="50"/>
                      </a:cubicBezTo>
                      <a:cubicBezTo>
                        <a:pt x="44" y="49"/>
                        <a:pt x="50" y="53"/>
                        <a:pt x="52" y="53"/>
                      </a:cubicBezTo>
                      <a:cubicBezTo>
                        <a:pt x="53" y="52"/>
                        <a:pt x="53" y="56"/>
                        <a:pt x="56" y="55"/>
                      </a:cubicBezTo>
                      <a:cubicBezTo>
                        <a:pt x="58" y="55"/>
                        <a:pt x="58" y="56"/>
                        <a:pt x="56" y="58"/>
                      </a:cubicBezTo>
                      <a:cubicBezTo>
                        <a:pt x="55" y="61"/>
                        <a:pt x="58" y="63"/>
                        <a:pt x="59" y="63"/>
                      </a:cubicBezTo>
                      <a:cubicBezTo>
                        <a:pt x="61" y="63"/>
                        <a:pt x="58" y="66"/>
                        <a:pt x="61" y="67"/>
                      </a:cubicBezTo>
                      <a:cubicBezTo>
                        <a:pt x="64" y="69"/>
                        <a:pt x="61" y="72"/>
                        <a:pt x="62" y="74"/>
                      </a:cubicBezTo>
                      <a:cubicBezTo>
                        <a:pt x="65" y="74"/>
                        <a:pt x="62" y="75"/>
                        <a:pt x="62" y="74"/>
                      </a:cubicBezTo>
                      <a:cubicBezTo>
                        <a:pt x="61" y="74"/>
                        <a:pt x="58" y="75"/>
                        <a:pt x="56" y="74"/>
                      </a:cubicBezTo>
                      <a:cubicBezTo>
                        <a:pt x="55" y="72"/>
                        <a:pt x="53" y="74"/>
                        <a:pt x="55" y="75"/>
                      </a:cubicBezTo>
                      <a:cubicBezTo>
                        <a:pt x="56" y="78"/>
                        <a:pt x="50" y="81"/>
                        <a:pt x="52" y="83"/>
                      </a:cubicBezTo>
                      <a:cubicBezTo>
                        <a:pt x="52" y="84"/>
                        <a:pt x="50" y="84"/>
                        <a:pt x="49" y="84"/>
                      </a:cubicBezTo>
                      <a:cubicBezTo>
                        <a:pt x="52" y="88"/>
                        <a:pt x="53" y="88"/>
                        <a:pt x="53" y="88"/>
                      </a:cubicBezTo>
                      <a:cubicBezTo>
                        <a:pt x="53" y="86"/>
                        <a:pt x="55" y="88"/>
                        <a:pt x="56" y="86"/>
                      </a:cubicBezTo>
                      <a:cubicBezTo>
                        <a:pt x="56" y="84"/>
                        <a:pt x="59" y="84"/>
                        <a:pt x="61" y="88"/>
                      </a:cubicBezTo>
                      <a:cubicBezTo>
                        <a:pt x="61" y="84"/>
                        <a:pt x="61" y="86"/>
                        <a:pt x="59" y="83"/>
                      </a:cubicBezTo>
                      <a:cubicBezTo>
                        <a:pt x="59" y="80"/>
                        <a:pt x="61" y="83"/>
                        <a:pt x="64" y="81"/>
                      </a:cubicBezTo>
                      <a:cubicBezTo>
                        <a:pt x="67" y="78"/>
                        <a:pt x="68" y="77"/>
                        <a:pt x="68" y="74"/>
                      </a:cubicBezTo>
                      <a:cubicBezTo>
                        <a:pt x="68" y="70"/>
                        <a:pt x="73" y="72"/>
                        <a:pt x="75" y="70"/>
                      </a:cubicBezTo>
                      <a:cubicBezTo>
                        <a:pt x="76" y="70"/>
                        <a:pt x="78" y="72"/>
                        <a:pt x="78" y="70"/>
                      </a:cubicBezTo>
                      <a:cubicBezTo>
                        <a:pt x="78" y="67"/>
                        <a:pt x="78" y="64"/>
                        <a:pt x="79" y="67"/>
                      </a:cubicBezTo>
                      <a:cubicBezTo>
                        <a:pt x="79" y="70"/>
                        <a:pt x="78" y="72"/>
                        <a:pt x="82" y="72"/>
                      </a:cubicBezTo>
                      <a:cubicBezTo>
                        <a:pt x="79" y="74"/>
                        <a:pt x="76" y="70"/>
                        <a:pt x="76" y="72"/>
                      </a:cubicBezTo>
                      <a:cubicBezTo>
                        <a:pt x="75" y="74"/>
                        <a:pt x="81" y="75"/>
                        <a:pt x="81" y="77"/>
                      </a:cubicBezTo>
                      <a:cubicBezTo>
                        <a:pt x="81" y="78"/>
                        <a:pt x="87" y="77"/>
                        <a:pt x="88" y="77"/>
                      </a:cubicBezTo>
                      <a:cubicBezTo>
                        <a:pt x="90" y="78"/>
                        <a:pt x="91" y="75"/>
                        <a:pt x="91" y="78"/>
                      </a:cubicBezTo>
                      <a:cubicBezTo>
                        <a:pt x="93" y="81"/>
                        <a:pt x="82" y="83"/>
                        <a:pt x="82" y="86"/>
                      </a:cubicBezTo>
                      <a:cubicBezTo>
                        <a:pt x="84" y="88"/>
                        <a:pt x="91" y="86"/>
                        <a:pt x="91" y="91"/>
                      </a:cubicBezTo>
                      <a:cubicBezTo>
                        <a:pt x="91" y="95"/>
                        <a:pt x="88" y="92"/>
                        <a:pt x="91" y="95"/>
                      </a:cubicBezTo>
                      <a:cubicBezTo>
                        <a:pt x="94" y="98"/>
                        <a:pt x="97" y="94"/>
                        <a:pt x="100" y="92"/>
                      </a:cubicBezTo>
                      <a:cubicBezTo>
                        <a:pt x="103" y="91"/>
                        <a:pt x="102" y="94"/>
                        <a:pt x="105" y="91"/>
                      </a:cubicBezTo>
                      <a:cubicBezTo>
                        <a:pt x="108" y="86"/>
                        <a:pt x="108" y="91"/>
                        <a:pt x="113" y="89"/>
                      </a:cubicBezTo>
                      <a:cubicBezTo>
                        <a:pt x="117" y="88"/>
                        <a:pt x="113" y="89"/>
                        <a:pt x="114" y="86"/>
                      </a:cubicBezTo>
                      <a:cubicBezTo>
                        <a:pt x="116" y="84"/>
                        <a:pt x="114" y="83"/>
                        <a:pt x="111" y="84"/>
                      </a:cubicBezTo>
                      <a:cubicBezTo>
                        <a:pt x="106" y="86"/>
                        <a:pt x="106" y="89"/>
                        <a:pt x="103" y="83"/>
                      </a:cubicBezTo>
                      <a:cubicBezTo>
                        <a:pt x="99" y="77"/>
                        <a:pt x="100" y="77"/>
                        <a:pt x="102" y="75"/>
                      </a:cubicBezTo>
                      <a:cubicBezTo>
                        <a:pt x="106" y="74"/>
                        <a:pt x="102" y="78"/>
                        <a:pt x="105" y="77"/>
                      </a:cubicBezTo>
                      <a:cubicBezTo>
                        <a:pt x="106" y="75"/>
                        <a:pt x="110" y="70"/>
                        <a:pt x="111" y="70"/>
                      </a:cubicBezTo>
                      <a:cubicBezTo>
                        <a:pt x="116" y="72"/>
                        <a:pt x="123" y="66"/>
                        <a:pt x="125" y="66"/>
                      </a:cubicBezTo>
                      <a:cubicBezTo>
                        <a:pt x="128" y="66"/>
                        <a:pt x="126" y="67"/>
                        <a:pt x="128" y="66"/>
                      </a:cubicBezTo>
                      <a:cubicBezTo>
                        <a:pt x="126" y="56"/>
                        <a:pt x="132" y="61"/>
                        <a:pt x="132" y="58"/>
                      </a:cubicBezTo>
                      <a:cubicBezTo>
                        <a:pt x="134" y="55"/>
                        <a:pt x="140" y="58"/>
                        <a:pt x="141" y="55"/>
                      </a:cubicBezTo>
                      <a:cubicBezTo>
                        <a:pt x="143" y="53"/>
                        <a:pt x="141" y="50"/>
                        <a:pt x="140" y="49"/>
                      </a:cubicBezTo>
                      <a:cubicBezTo>
                        <a:pt x="138" y="47"/>
                        <a:pt x="140" y="46"/>
                        <a:pt x="141" y="46"/>
                      </a:cubicBezTo>
                      <a:cubicBezTo>
                        <a:pt x="144" y="46"/>
                        <a:pt x="143" y="44"/>
                        <a:pt x="141" y="44"/>
                      </a:cubicBezTo>
                      <a:cubicBezTo>
                        <a:pt x="140" y="44"/>
                        <a:pt x="140" y="42"/>
                        <a:pt x="143" y="41"/>
                      </a:cubicBezTo>
                      <a:cubicBezTo>
                        <a:pt x="144" y="39"/>
                        <a:pt x="143" y="39"/>
                        <a:pt x="143" y="36"/>
                      </a:cubicBezTo>
                      <a:cubicBezTo>
                        <a:pt x="143" y="35"/>
                        <a:pt x="140" y="38"/>
                        <a:pt x="138" y="35"/>
                      </a:cubicBezTo>
                      <a:cubicBezTo>
                        <a:pt x="137" y="32"/>
                        <a:pt x="134" y="35"/>
                        <a:pt x="132" y="33"/>
                      </a:cubicBezTo>
                      <a:cubicBezTo>
                        <a:pt x="129" y="28"/>
                        <a:pt x="128" y="33"/>
                        <a:pt x="125" y="30"/>
                      </a:cubicBezTo>
                      <a:cubicBezTo>
                        <a:pt x="122" y="28"/>
                        <a:pt x="123" y="24"/>
                        <a:pt x="119" y="27"/>
                      </a:cubicBezTo>
                      <a:cubicBezTo>
                        <a:pt x="113" y="30"/>
                        <a:pt x="113" y="25"/>
                        <a:pt x="108" y="27"/>
                      </a:cubicBezTo>
                      <a:cubicBezTo>
                        <a:pt x="105" y="28"/>
                        <a:pt x="108" y="22"/>
                        <a:pt x="105" y="19"/>
                      </a:cubicBezTo>
                      <a:cubicBezTo>
                        <a:pt x="102" y="14"/>
                        <a:pt x="102" y="17"/>
                        <a:pt x="99" y="16"/>
                      </a:cubicBezTo>
                      <a:cubicBezTo>
                        <a:pt x="96" y="16"/>
                        <a:pt x="99" y="16"/>
                        <a:pt x="96" y="13"/>
                      </a:cubicBezTo>
                      <a:cubicBezTo>
                        <a:pt x="94" y="11"/>
                        <a:pt x="100" y="10"/>
                        <a:pt x="97" y="8"/>
                      </a:cubicBezTo>
                      <a:cubicBezTo>
                        <a:pt x="93" y="7"/>
                        <a:pt x="96" y="0"/>
                        <a:pt x="93" y="3"/>
                      </a:cubicBezTo>
                      <a:cubicBezTo>
                        <a:pt x="90" y="5"/>
                        <a:pt x="91" y="0"/>
                        <a:pt x="88" y="3"/>
                      </a:cubicBezTo>
                      <a:cubicBezTo>
                        <a:pt x="85" y="5"/>
                        <a:pt x="82" y="2"/>
                        <a:pt x="82" y="5"/>
                      </a:cubicBezTo>
                      <a:cubicBezTo>
                        <a:pt x="81" y="8"/>
                        <a:pt x="78" y="7"/>
                        <a:pt x="76" y="5"/>
                      </a:cubicBezTo>
                      <a:cubicBezTo>
                        <a:pt x="70" y="5"/>
                        <a:pt x="68" y="8"/>
                        <a:pt x="68" y="13"/>
                      </a:cubicBezTo>
                      <a:cubicBezTo>
                        <a:pt x="68" y="17"/>
                        <a:pt x="67" y="17"/>
                        <a:pt x="65" y="14"/>
                      </a:cubicBezTo>
                      <a:cubicBezTo>
                        <a:pt x="64" y="14"/>
                        <a:pt x="61" y="14"/>
                        <a:pt x="59" y="14"/>
                      </a:cubicBezTo>
                      <a:cubicBezTo>
                        <a:pt x="56" y="16"/>
                        <a:pt x="58" y="10"/>
                        <a:pt x="53" y="13"/>
                      </a:cubicBezTo>
                      <a:cubicBezTo>
                        <a:pt x="50" y="16"/>
                        <a:pt x="55" y="11"/>
                        <a:pt x="46" y="11"/>
                      </a:cubicBezTo>
                      <a:cubicBezTo>
                        <a:pt x="40" y="11"/>
                        <a:pt x="43" y="10"/>
                        <a:pt x="38" y="10"/>
                      </a:cubicBezTo>
                      <a:cubicBezTo>
                        <a:pt x="35" y="11"/>
                        <a:pt x="34" y="7"/>
                        <a:pt x="23" y="8"/>
                      </a:cubicBezTo>
                      <a:cubicBezTo>
                        <a:pt x="14" y="10"/>
                        <a:pt x="18" y="13"/>
                        <a:pt x="15" y="11"/>
                      </a:cubicBezTo>
                      <a:cubicBezTo>
                        <a:pt x="14" y="11"/>
                        <a:pt x="12" y="13"/>
                        <a:pt x="12" y="13"/>
                      </a:cubicBezTo>
                    </a:path>
                  </a:pathLst>
                </a:custGeom>
                <a:solidFill>
                  <a:srgbClr val="F9EAD3"/>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26" name="Freeform 8">
                  <a:extLst>
                    <a:ext uri="{FF2B5EF4-FFF2-40B4-BE49-F238E27FC236}">
                      <a16:creationId xmlns:a16="http://schemas.microsoft.com/office/drawing/2014/main" id="{448B740F-1A96-3B2C-3AA6-289969426E64}"/>
                    </a:ext>
                  </a:extLst>
                </p:cNvPr>
                <p:cNvSpPr>
                  <a:spLocks/>
                </p:cNvSpPr>
                <p:nvPr/>
              </p:nvSpPr>
              <p:spPr bwMode="auto">
                <a:xfrm>
                  <a:off x="4756559" y="3299379"/>
                  <a:ext cx="114081" cy="159069"/>
                </a:xfrm>
                <a:custGeom>
                  <a:avLst/>
                  <a:gdLst/>
                  <a:ahLst/>
                  <a:cxnLst>
                    <a:cxn ang="0">
                      <a:pos x="24" y="9"/>
                    </a:cxn>
                    <a:cxn ang="0">
                      <a:pos x="22" y="12"/>
                    </a:cxn>
                    <a:cxn ang="0">
                      <a:pos x="28" y="16"/>
                    </a:cxn>
                    <a:cxn ang="0">
                      <a:pos x="30" y="14"/>
                    </a:cxn>
                    <a:cxn ang="0">
                      <a:pos x="31" y="17"/>
                    </a:cxn>
                    <a:cxn ang="0">
                      <a:pos x="34" y="17"/>
                    </a:cxn>
                    <a:cxn ang="0">
                      <a:pos x="34" y="19"/>
                    </a:cxn>
                    <a:cxn ang="0">
                      <a:pos x="36" y="23"/>
                    </a:cxn>
                    <a:cxn ang="0">
                      <a:pos x="36" y="36"/>
                    </a:cxn>
                    <a:cxn ang="0">
                      <a:pos x="33" y="40"/>
                    </a:cxn>
                    <a:cxn ang="0">
                      <a:pos x="28" y="40"/>
                    </a:cxn>
                    <a:cxn ang="0">
                      <a:pos x="19" y="45"/>
                    </a:cxn>
                    <a:cxn ang="0">
                      <a:pos x="18" y="47"/>
                    </a:cxn>
                    <a:cxn ang="0">
                      <a:pos x="7" y="48"/>
                    </a:cxn>
                    <a:cxn ang="0">
                      <a:pos x="6" y="47"/>
                    </a:cxn>
                    <a:cxn ang="0">
                      <a:pos x="4" y="44"/>
                    </a:cxn>
                    <a:cxn ang="0">
                      <a:pos x="3" y="40"/>
                    </a:cxn>
                    <a:cxn ang="0">
                      <a:pos x="7" y="39"/>
                    </a:cxn>
                    <a:cxn ang="0">
                      <a:pos x="12" y="36"/>
                    </a:cxn>
                    <a:cxn ang="0">
                      <a:pos x="13" y="34"/>
                    </a:cxn>
                    <a:cxn ang="0">
                      <a:pos x="7" y="34"/>
                    </a:cxn>
                    <a:cxn ang="0">
                      <a:pos x="12" y="30"/>
                    </a:cxn>
                    <a:cxn ang="0">
                      <a:pos x="10" y="28"/>
                    </a:cxn>
                    <a:cxn ang="0">
                      <a:pos x="6" y="23"/>
                    </a:cxn>
                    <a:cxn ang="0">
                      <a:pos x="9" y="20"/>
                    </a:cxn>
                    <a:cxn ang="0">
                      <a:pos x="6" y="17"/>
                    </a:cxn>
                    <a:cxn ang="0">
                      <a:pos x="4" y="16"/>
                    </a:cxn>
                    <a:cxn ang="0">
                      <a:pos x="12" y="16"/>
                    </a:cxn>
                    <a:cxn ang="0">
                      <a:pos x="15" y="16"/>
                    </a:cxn>
                    <a:cxn ang="0">
                      <a:pos x="19" y="12"/>
                    </a:cxn>
                    <a:cxn ang="0">
                      <a:pos x="15" y="11"/>
                    </a:cxn>
                    <a:cxn ang="0">
                      <a:pos x="18" y="6"/>
                    </a:cxn>
                    <a:cxn ang="0">
                      <a:pos x="24" y="3"/>
                    </a:cxn>
                    <a:cxn ang="0">
                      <a:pos x="28" y="1"/>
                    </a:cxn>
                    <a:cxn ang="0">
                      <a:pos x="28" y="5"/>
                    </a:cxn>
                    <a:cxn ang="0">
                      <a:pos x="24" y="9"/>
                    </a:cxn>
                  </a:cxnLst>
                  <a:rect l="0" t="0" r="r" b="b"/>
                  <a:pathLst>
                    <a:path w="37" h="51">
                      <a:moveTo>
                        <a:pt x="24" y="9"/>
                      </a:moveTo>
                      <a:cubicBezTo>
                        <a:pt x="21" y="9"/>
                        <a:pt x="25" y="11"/>
                        <a:pt x="22" y="12"/>
                      </a:cubicBezTo>
                      <a:cubicBezTo>
                        <a:pt x="18" y="14"/>
                        <a:pt x="28" y="19"/>
                        <a:pt x="28" y="16"/>
                      </a:cubicBezTo>
                      <a:cubicBezTo>
                        <a:pt x="28" y="14"/>
                        <a:pt x="30" y="12"/>
                        <a:pt x="30" y="14"/>
                      </a:cubicBezTo>
                      <a:cubicBezTo>
                        <a:pt x="31" y="17"/>
                        <a:pt x="31" y="16"/>
                        <a:pt x="31" y="17"/>
                      </a:cubicBezTo>
                      <a:cubicBezTo>
                        <a:pt x="33" y="19"/>
                        <a:pt x="33" y="17"/>
                        <a:pt x="34" y="17"/>
                      </a:cubicBezTo>
                      <a:cubicBezTo>
                        <a:pt x="36" y="17"/>
                        <a:pt x="36" y="19"/>
                        <a:pt x="34" y="19"/>
                      </a:cubicBezTo>
                      <a:cubicBezTo>
                        <a:pt x="34" y="19"/>
                        <a:pt x="34" y="20"/>
                        <a:pt x="36" y="23"/>
                      </a:cubicBezTo>
                      <a:cubicBezTo>
                        <a:pt x="37" y="26"/>
                        <a:pt x="37" y="31"/>
                        <a:pt x="36" y="36"/>
                      </a:cubicBezTo>
                      <a:cubicBezTo>
                        <a:pt x="33" y="40"/>
                        <a:pt x="36" y="40"/>
                        <a:pt x="33" y="40"/>
                      </a:cubicBezTo>
                      <a:cubicBezTo>
                        <a:pt x="30" y="40"/>
                        <a:pt x="31" y="40"/>
                        <a:pt x="28" y="40"/>
                      </a:cubicBezTo>
                      <a:cubicBezTo>
                        <a:pt x="24" y="42"/>
                        <a:pt x="21" y="47"/>
                        <a:pt x="19" y="45"/>
                      </a:cubicBezTo>
                      <a:cubicBezTo>
                        <a:pt x="19" y="42"/>
                        <a:pt x="19" y="45"/>
                        <a:pt x="18" y="47"/>
                      </a:cubicBezTo>
                      <a:cubicBezTo>
                        <a:pt x="18" y="48"/>
                        <a:pt x="4" y="51"/>
                        <a:pt x="7" y="48"/>
                      </a:cubicBezTo>
                      <a:cubicBezTo>
                        <a:pt x="12" y="44"/>
                        <a:pt x="3" y="50"/>
                        <a:pt x="6" y="47"/>
                      </a:cubicBezTo>
                      <a:cubicBezTo>
                        <a:pt x="7" y="44"/>
                        <a:pt x="0" y="47"/>
                        <a:pt x="4" y="44"/>
                      </a:cubicBezTo>
                      <a:cubicBezTo>
                        <a:pt x="7" y="39"/>
                        <a:pt x="0" y="44"/>
                        <a:pt x="3" y="40"/>
                      </a:cubicBezTo>
                      <a:cubicBezTo>
                        <a:pt x="6" y="37"/>
                        <a:pt x="9" y="40"/>
                        <a:pt x="7" y="39"/>
                      </a:cubicBezTo>
                      <a:cubicBezTo>
                        <a:pt x="6" y="37"/>
                        <a:pt x="7" y="36"/>
                        <a:pt x="12" y="36"/>
                      </a:cubicBezTo>
                      <a:cubicBezTo>
                        <a:pt x="16" y="36"/>
                        <a:pt x="15" y="34"/>
                        <a:pt x="13" y="34"/>
                      </a:cubicBezTo>
                      <a:cubicBezTo>
                        <a:pt x="12" y="34"/>
                        <a:pt x="3" y="37"/>
                        <a:pt x="7" y="34"/>
                      </a:cubicBezTo>
                      <a:cubicBezTo>
                        <a:pt x="12" y="31"/>
                        <a:pt x="7" y="30"/>
                        <a:pt x="12" y="30"/>
                      </a:cubicBezTo>
                      <a:cubicBezTo>
                        <a:pt x="16" y="28"/>
                        <a:pt x="12" y="26"/>
                        <a:pt x="10" y="28"/>
                      </a:cubicBezTo>
                      <a:cubicBezTo>
                        <a:pt x="9" y="28"/>
                        <a:pt x="3" y="25"/>
                        <a:pt x="6" y="23"/>
                      </a:cubicBezTo>
                      <a:cubicBezTo>
                        <a:pt x="7" y="22"/>
                        <a:pt x="6" y="22"/>
                        <a:pt x="9" y="20"/>
                      </a:cubicBezTo>
                      <a:cubicBezTo>
                        <a:pt x="12" y="19"/>
                        <a:pt x="3" y="20"/>
                        <a:pt x="6" y="17"/>
                      </a:cubicBezTo>
                      <a:cubicBezTo>
                        <a:pt x="7" y="16"/>
                        <a:pt x="4" y="17"/>
                        <a:pt x="4" y="16"/>
                      </a:cubicBezTo>
                      <a:cubicBezTo>
                        <a:pt x="6" y="14"/>
                        <a:pt x="9" y="14"/>
                        <a:pt x="12" y="16"/>
                      </a:cubicBezTo>
                      <a:cubicBezTo>
                        <a:pt x="13" y="16"/>
                        <a:pt x="13" y="14"/>
                        <a:pt x="15" y="16"/>
                      </a:cubicBezTo>
                      <a:cubicBezTo>
                        <a:pt x="18" y="16"/>
                        <a:pt x="16" y="14"/>
                        <a:pt x="19" y="12"/>
                      </a:cubicBezTo>
                      <a:cubicBezTo>
                        <a:pt x="22" y="9"/>
                        <a:pt x="16" y="11"/>
                        <a:pt x="15" y="11"/>
                      </a:cubicBezTo>
                      <a:cubicBezTo>
                        <a:pt x="15" y="9"/>
                        <a:pt x="19" y="9"/>
                        <a:pt x="18" y="6"/>
                      </a:cubicBezTo>
                      <a:cubicBezTo>
                        <a:pt x="18" y="5"/>
                        <a:pt x="22" y="3"/>
                        <a:pt x="24" y="3"/>
                      </a:cubicBezTo>
                      <a:cubicBezTo>
                        <a:pt x="27" y="3"/>
                        <a:pt x="25" y="0"/>
                        <a:pt x="28" y="1"/>
                      </a:cubicBezTo>
                      <a:cubicBezTo>
                        <a:pt x="31" y="3"/>
                        <a:pt x="28" y="3"/>
                        <a:pt x="28" y="5"/>
                      </a:cubicBezTo>
                      <a:cubicBezTo>
                        <a:pt x="25" y="6"/>
                        <a:pt x="27" y="9"/>
                        <a:pt x="24" y="9"/>
                      </a:cubicBezTo>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27" name="Freeform 9">
                  <a:extLst>
                    <a:ext uri="{FF2B5EF4-FFF2-40B4-BE49-F238E27FC236}">
                      <a16:creationId xmlns:a16="http://schemas.microsoft.com/office/drawing/2014/main" id="{0D80F6F1-204F-E30A-FDE8-B4CBB11EF529}"/>
                    </a:ext>
                  </a:extLst>
                </p:cNvPr>
                <p:cNvSpPr>
                  <a:spLocks/>
                </p:cNvSpPr>
                <p:nvPr/>
              </p:nvSpPr>
              <p:spPr bwMode="auto">
                <a:xfrm>
                  <a:off x="7190832" y="3424705"/>
                  <a:ext cx="800177" cy="385621"/>
                </a:xfrm>
                <a:custGeom>
                  <a:avLst/>
                  <a:gdLst/>
                  <a:ahLst/>
                  <a:cxnLst>
                    <a:cxn ang="0">
                      <a:pos x="230" y="28"/>
                    </a:cxn>
                    <a:cxn ang="0">
                      <a:pos x="222" y="48"/>
                    </a:cxn>
                    <a:cxn ang="0">
                      <a:pos x="225" y="53"/>
                    </a:cxn>
                    <a:cxn ang="0">
                      <a:pos x="234" y="53"/>
                    </a:cxn>
                    <a:cxn ang="0">
                      <a:pos x="240" y="50"/>
                    </a:cxn>
                    <a:cxn ang="0">
                      <a:pos x="251" y="56"/>
                    </a:cxn>
                    <a:cxn ang="0">
                      <a:pos x="255" y="65"/>
                    </a:cxn>
                    <a:cxn ang="0">
                      <a:pos x="246" y="65"/>
                    </a:cxn>
                    <a:cxn ang="0">
                      <a:pos x="239" y="65"/>
                    </a:cxn>
                    <a:cxn ang="0">
                      <a:pos x="228" y="70"/>
                    </a:cxn>
                    <a:cxn ang="0">
                      <a:pos x="225" y="76"/>
                    </a:cxn>
                    <a:cxn ang="0">
                      <a:pos x="216" y="80"/>
                    </a:cxn>
                    <a:cxn ang="0">
                      <a:pos x="207" y="87"/>
                    </a:cxn>
                    <a:cxn ang="0">
                      <a:pos x="192" y="84"/>
                    </a:cxn>
                    <a:cxn ang="0">
                      <a:pos x="189" y="92"/>
                    </a:cxn>
                    <a:cxn ang="0">
                      <a:pos x="192" y="100"/>
                    </a:cxn>
                    <a:cxn ang="0">
                      <a:pos x="181" y="107"/>
                    </a:cxn>
                    <a:cxn ang="0">
                      <a:pos x="173" y="114"/>
                    </a:cxn>
                    <a:cxn ang="0">
                      <a:pos x="169" y="114"/>
                    </a:cxn>
                    <a:cxn ang="0">
                      <a:pos x="160" y="114"/>
                    </a:cxn>
                    <a:cxn ang="0">
                      <a:pos x="154" y="115"/>
                    </a:cxn>
                    <a:cxn ang="0">
                      <a:pos x="138" y="123"/>
                    </a:cxn>
                    <a:cxn ang="0">
                      <a:pos x="134" y="123"/>
                    </a:cxn>
                    <a:cxn ang="0">
                      <a:pos x="131" y="120"/>
                    </a:cxn>
                    <a:cxn ang="0">
                      <a:pos x="117" y="117"/>
                    </a:cxn>
                    <a:cxn ang="0">
                      <a:pos x="100" y="111"/>
                    </a:cxn>
                    <a:cxn ang="0">
                      <a:pos x="75" y="111"/>
                    </a:cxn>
                    <a:cxn ang="0">
                      <a:pos x="69" y="109"/>
                    </a:cxn>
                    <a:cxn ang="0">
                      <a:pos x="64" y="100"/>
                    </a:cxn>
                    <a:cxn ang="0">
                      <a:pos x="55" y="92"/>
                    </a:cxn>
                    <a:cxn ang="0">
                      <a:pos x="38" y="84"/>
                    </a:cxn>
                    <a:cxn ang="0">
                      <a:pos x="27" y="83"/>
                    </a:cxn>
                    <a:cxn ang="0">
                      <a:pos x="24" y="76"/>
                    </a:cxn>
                    <a:cxn ang="0">
                      <a:pos x="26" y="67"/>
                    </a:cxn>
                    <a:cxn ang="0">
                      <a:pos x="18" y="52"/>
                    </a:cxn>
                    <a:cxn ang="0">
                      <a:pos x="15" y="50"/>
                    </a:cxn>
                    <a:cxn ang="0">
                      <a:pos x="9" y="48"/>
                    </a:cxn>
                    <a:cxn ang="0">
                      <a:pos x="2" y="36"/>
                    </a:cxn>
                    <a:cxn ang="0">
                      <a:pos x="12" y="31"/>
                    </a:cxn>
                    <a:cxn ang="0">
                      <a:pos x="21" y="24"/>
                    </a:cxn>
                    <a:cxn ang="0">
                      <a:pos x="41" y="19"/>
                    </a:cxn>
                    <a:cxn ang="0">
                      <a:pos x="53" y="22"/>
                    </a:cxn>
                    <a:cxn ang="0">
                      <a:pos x="84" y="24"/>
                    </a:cxn>
                    <a:cxn ang="0">
                      <a:pos x="82" y="10"/>
                    </a:cxn>
                    <a:cxn ang="0">
                      <a:pos x="99" y="5"/>
                    </a:cxn>
                    <a:cxn ang="0">
                      <a:pos x="116" y="13"/>
                    </a:cxn>
                    <a:cxn ang="0">
                      <a:pos x="131" y="24"/>
                    </a:cxn>
                    <a:cxn ang="0">
                      <a:pos x="152" y="25"/>
                    </a:cxn>
                    <a:cxn ang="0">
                      <a:pos x="170" y="35"/>
                    </a:cxn>
                    <a:cxn ang="0">
                      <a:pos x="195" y="33"/>
                    </a:cxn>
                    <a:cxn ang="0">
                      <a:pos x="214" y="24"/>
                    </a:cxn>
                    <a:cxn ang="0">
                      <a:pos x="230" y="28"/>
                    </a:cxn>
                  </a:cxnLst>
                  <a:rect l="0" t="0" r="r" b="b"/>
                  <a:pathLst>
                    <a:path w="257" h="124">
                      <a:moveTo>
                        <a:pt x="230" y="28"/>
                      </a:moveTo>
                      <a:cubicBezTo>
                        <a:pt x="219" y="50"/>
                        <a:pt x="225" y="45"/>
                        <a:pt x="222" y="48"/>
                      </a:cubicBezTo>
                      <a:cubicBezTo>
                        <a:pt x="219" y="50"/>
                        <a:pt x="223" y="55"/>
                        <a:pt x="225" y="53"/>
                      </a:cubicBezTo>
                      <a:cubicBezTo>
                        <a:pt x="227" y="52"/>
                        <a:pt x="231" y="52"/>
                        <a:pt x="234" y="53"/>
                      </a:cubicBezTo>
                      <a:cubicBezTo>
                        <a:pt x="237" y="56"/>
                        <a:pt x="234" y="50"/>
                        <a:pt x="240" y="50"/>
                      </a:cubicBezTo>
                      <a:cubicBezTo>
                        <a:pt x="246" y="50"/>
                        <a:pt x="248" y="53"/>
                        <a:pt x="251" y="56"/>
                      </a:cubicBezTo>
                      <a:cubicBezTo>
                        <a:pt x="254" y="59"/>
                        <a:pt x="257" y="64"/>
                        <a:pt x="255" y="65"/>
                      </a:cubicBezTo>
                      <a:cubicBezTo>
                        <a:pt x="252" y="67"/>
                        <a:pt x="248" y="64"/>
                        <a:pt x="246" y="65"/>
                      </a:cubicBezTo>
                      <a:cubicBezTo>
                        <a:pt x="245" y="67"/>
                        <a:pt x="243" y="64"/>
                        <a:pt x="239" y="65"/>
                      </a:cubicBezTo>
                      <a:cubicBezTo>
                        <a:pt x="236" y="69"/>
                        <a:pt x="231" y="67"/>
                        <a:pt x="228" y="70"/>
                      </a:cubicBezTo>
                      <a:cubicBezTo>
                        <a:pt x="225" y="75"/>
                        <a:pt x="228" y="75"/>
                        <a:pt x="225" y="76"/>
                      </a:cubicBezTo>
                      <a:cubicBezTo>
                        <a:pt x="222" y="80"/>
                        <a:pt x="219" y="81"/>
                        <a:pt x="216" y="80"/>
                      </a:cubicBezTo>
                      <a:cubicBezTo>
                        <a:pt x="211" y="80"/>
                        <a:pt x="213" y="84"/>
                        <a:pt x="207" y="87"/>
                      </a:cubicBezTo>
                      <a:cubicBezTo>
                        <a:pt x="199" y="90"/>
                        <a:pt x="196" y="83"/>
                        <a:pt x="192" y="84"/>
                      </a:cubicBezTo>
                      <a:cubicBezTo>
                        <a:pt x="189" y="84"/>
                        <a:pt x="189" y="87"/>
                        <a:pt x="189" y="92"/>
                      </a:cubicBezTo>
                      <a:cubicBezTo>
                        <a:pt x="189" y="95"/>
                        <a:pt x="195" y="98"/>
                        <a:pt x="192" y="100"/>
                      </a:cubicBezTo>
                      <a:cubicBezTo>
                        <a:pt x="187" y="103"/>
                        <a:pt x="185" y="103"/>
                        <a:pt x="181" y="107"/>
                      </a:cubicBezTo>
                      <a:cubicBezTo>
                        <a:pt x="178" y="112"/>
                        <a:pt x="175" y="111"/>
                        <a:pt x="173" y="114"/>
                      </a:cubicBezTo>
                      <a:cubicBezTo>
                        <a:pt x="172" y="115"/>
                        <a:pt x="170" y="112"/>
                        <a:pt x="169" y="114"/>
                      </a:cubicBezTo>
                      <a:cubicBezTo>
                        <a:pt x="166" y="115"/>
                        <a:pt x="166" y="114"/>
                        <a:pt x="160" y="114"/>
                      </a:cubicBezTo>
                      <a:cubicBezTo>
                        <a:pt x="155" y="114"/>
                        <a:pt x="158" y="112"/>
                        <a:pt x="154" y="115"/>
                      </a:cubicBezTo>
                      <a:cubicBezTo>
                        <a:pt x="151" y="118"/>
                        <a:pt x="151" y="115"/>
                        <a:pt x="138" y="123"/>
                      </a:cubicBezTo>
                      <a:cubicBezTo>
                        <a:pt x="137" y="124"/>
                        <a:pt x="137" y="121"/>
                        <a:pt x="134" y="123"/>
                      </a:cubicBezTo>
                      <a:cubicBezTo>
                        <a:pt x="132" y="123"/>
                        <a:pt x="135" y="118"/>
                        <a:pt x="131" y="120"/>
                      </a:cubicBezTo>
                      <a:cubicBezTo>
                        <a:pt x="126" y="123"/>
                        <a:pt x="120" y="117"/>
                        <a:pt x="117" y="117"/>
                      </a:cubicBezTo>
                      <a:cubicBezTo>
                        <a:pt x="114" y="117"/>
                        <a:pt x="111" y="111"/>
                        <a:pt x="100" y="111"/>
                      </a:cubicBezTo>
                      <a:cubicBezTo>
                        <a:pt x="90" y="112"/>
                        <a:pt x="88" y="112"/>
                        <a:pt x="75" y="111"/>
                      </a:cubicBezTo>
                      <a:cubicBezTo>
                        <a:pt x="72" y="109"/>
                        <a:pt x="69" y="112"/>
                        <a:pt x="69" y="109"/>
                      </a:cubicBezTo>
                      <a:cubicBezTo>
                        <a:pt x="67" y="104"/>
                        <a:pt x="65" y="107"/>
                        <a:pt x="64" y="100"/>
                      </a:cubicBezTo>
                      <a:cubicBezTo>
                        <a:pt x="62" y="93"/>
                        <a:pt x="64" y="100"/>
                        <a:pt x="55" y="92"/>
                      </a:cubicBezTo>
                      <a:cubicBezTo>
                        <a:pt x="47" y="84"/>
                        <a:pt x="43" y="84"/>
                        <a:pt x="38" y="84"/>
                      </a:cubicBezTo>
                      <a:cubicBezTo>
                        <a:pt x="34" y="84"/>
                        <a:pt x="31" y="83"/>
                        <a:pt x="27" y="83"/>
                      </a:cubicBezTo>
                      <a:cubicBezTo>
                        <a:pt x="23" y="83"/>
                        <a:pt x="23" y="78"/>
                        <a:pt x="24" y="76"/>
                      </a:cubicBezTo>
                      <a:cubicBezTo>
                        <a:pt x="27" y="72"/>
                        <a:pt x="24" y="73"/>
                        <a:pt x="26" y="67"/>
                      </a:cubicBezTo>
                      <a:cubicBezTo>
                        <a:pt x="27" y="61"/>
                        <a:pt x="20" y="55"/>
                        <a:pt x="18" y="52"/>
                      </a:cubicBezTo>
                      <a:cubicBezTo>
                        <a:pt x="18" y="50"/>
                        <a:pt x="17" y="53"/>
                        <a:pt x="15" y="50"/>
                      </a:cubicBezTo>
                      <a:cubicBezTo>
                        <a:pt x="14" y="47"/>
                        <a:pt x="12" y="52"/>
                        <a:pt x="9" y="48"/>
                      </a:cubicBezTo>
                      <a:cubicBezTo>
                        <a:pt x="5" y="47"/>
                        <a:pt x="0" y="41"/>
                        <a:pt x="2" y="36"/>
                      </a:cubicBezTo>
                      <a:cubicBezTo>
                        <a:pt x="6" y="30"/>
                        <a:pt x="5" y="35"/>
                        <a:pt x="12" y="31"/>
                      </a:cubicBezTo>
                      <a:cubicBezTo>
                        <a:pt x="18" y="30"/>
                        <a:pt x="12" y="28"/>
                        <a:pt x="21" y="24"/>
                      </a:cubicBezTo>
                      <a:cubicBezTo>
                        <a:pt x="31" y="19"/>
                        <a:pt x="37" y="16"/>
                        <a:pt x="41" y="19"/>
                      </a:cubicBezTo>
                      <a:cubicBezTo>
                        <a:pt x="46" y="22"/>
                        <a:pt x="52" y="16"/>
                        <a:pt x="53" y="22"/>
                      </a:cubicBezTo>
                      <a:cubicBezTo>
                        <a:pt x="55" y="27"/>
                        <a:pt x="81" y="31"/>
                        <a:pt x="84" y="24"/>
                      </a:cubicBezTo>
                      <a:cubicBezTo>
                        <a:pt x="85" y="17"/>
                        <a:pt x="76" y="17"/>
                        <a:pt x="82" y="10"/>
                      </a:cubicBezTo>
                      <a:cubicBezTo>
                        <a:pt x="88" y="0"/>
                        <a:pt x="85" y="0"/>
                        <a:pt x="99" y="5"/>
                      </a:cubicBezTo>
                      <a:cubicBezTo>
                        <a:pt x="111" y="11"/>
                        <a:pt x="116" y="5"/>
                        <a:pt x="116" y="13"/>
                      </a:cubicBezTo>
                      <a:cubicBezTo>
                        <a:pt x="116" y="21"/>
                        <a:pt x="123" y="27"/>
                        <a:pt x="131" y="24"/>
                      </a:cubicBezTo>
                      <a:cubicBezTo>
                        <a:pt x="140" y="21"/>
                        <a:pt x="141" y="21"/>
                        <a:pt x="152" y="25"/>
                      </a:cubicBezTo>
                      <a:cubicBezTo>
                        <a:pt x="163" y="28"/>
                        <a:pt x="157" y="31"/>
                        <a:pt x="170" y="35"/>
                      </a:cubicBezTo>
                      <a:cubicBezTo>
                        <a:pt x="190" y="39"/>
                        <a:pt x="182" y="31"/>
                        <a:pt x="195" y="33"/>
                      </a:cubicBezTo>
                      <a:cubicBezTo>
                        <a:pt x="207" y="33"/>
                        <a:pt x="204" y="17"/>
                        <a:pt x="214" y="24"/>
                      </a:cubicBezTo>
                      <a:cubicBezTo>
                        <a:pt x="223" y="30"/>
                        <a:pt x="223" y="24"/>
                        <a:pt x="230" y="28"/>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28" name="Freeform 13">
                  <a:extLst>
                    <a:ext uri="{FF2B5EF4-FFF2-40B4-BE49-F238E27FC236}">
                      <a16:creationId xmlns:a16="http://schemas.microsoft.com/office/drawing/2014/main" id="{0DE60933-1ACB-8E96-9A60-E080A474204C}"/>
                    </a:ext>
                  </a:extLst>
                </p:cNvPr>
                <p:cNvSpPr>
                  <a:spLocks/>
                </p:cNvSpPr>
                <p:nvPr/>
              </p:nvSpPr>
              <p:spPr bwMode="auto">
                <a:xfrm>
                  <a:off x="6086973" y="5489382"/>
                  <a:ext cx="186387" cy="443464"/>
                </a:xfrm>
                <a:custGeom>
                  <a:avLst/>
                  <a:gdLst/>
                  <a:ahLst/>
                  <a:cxnLst>
                    <a:cxn ang="0">
                      <a:pos x="46" y="12"/>
                    </a:cxn>
                    <a:cxn ang="0">
                      <a:pos x="48" y="4"/>
                    </a:cxn>
                    <a:cxn ang="0">
                      <a:pos x="54" y="11"/>
                    </a:cxn>
                    <a:cxn ang="0">
                      <a:pos x="58" y="32"/>
                    </a:cxn>
                    <a:cxn ang="0">
                      <a:pos x="55" y="42"/>
                    </a:cxn>
                    <a:cxn ang="0">
                      <a:pos x="52" y="43"/>
                    </a:cxn>
                    <a:cxn ang="0">
                      <a:pos x="54" y="51"/>
                    </a:cxn>
                    <a:cxn ang="0">
                      <a:pos x="51" y="59"/>
                    </a:cxn>
                    <a:cxn ang="0">
                      <a:pos x="45" y="83"/>
                    </a:cxn>
                    <a:cxn ang="0">
                      <a:pos x="29" y="135"/>
                    </a:cxn>
                    <a:cxn ang="0">
                      <a:pos x="16" y="138"/>
                    </a:cxn>
                    <a:cxn ang="0">
                      <a:pos x="7" y="130"/>
                    </a:cxn>
                    <a:cxn ang="0">
                      <a:pos x="5" y="116"/>
                    </a:cxn>
                    <a:cxn ang="0">
                      <a:pos x="2" y="101"/>
                    </a:cxn>
                    <a:cxn ang="0">
                      <a:pos x="7" y="93"/>
                    </a:cxn>
                    <a:cxn ang="0">
                      <a:pos x="11" y="80"/>
                    </a:cxn>
                    <a:cxn ang="0">
                      <a:pos x="10" y="71"/>
                    </a:cxn>
                    <a:cxn ang="0">
                      <a:pos x="8" y="63"/>
                    </a:cxn>
                    <a:cxn ang="0">
                      <a:pos x="10" y="53"/>
                    </a:cxn>
                    <a:cxn ang="0">
                      <a:pos x="13" y="45"/>
                    </a:cxn>
                    <a:cxn ang="0">
                      <a:pos x="19" y="42"/>
                    </a:cxn>
                    <a:cxn ang="0">
                      <a:pos x="32" y="31"/>
                    </a:cxn>
                    <a:cxn ang="0">
                      <a:pos x="39" y="21"/>
                    </a:cxn>
                    <a:cxn ang="0">
                      <a:pos x="46" y="12"/>
                    </a:cxn>
                  </a:cxnLst>
                  <a:rect l="0" t="0" r="r" b="b"/>
                  <a:pathLst>
                    <a:path w="60" h="142">
                      <a:moveTo>
                        <a:pt x="46" y="12"/>
                      </a:moveTo>
                      <a:cubicBezTo>
                        <a:pt x="46" y="6"/>
                        <a:pt x="46" y="8"/>
                        <a:pt x="48" y="4"/>
                      </a:cubicBezTo>
                      <a:cubicBezTo>
                        <a:pt x="51" y="0"/>
                        <a:pt x="51" y="9"/>
                        <a:pt x="54" y="11"/>
                      </a:cubicBezTo>
                      <a:cubicBezTo>
                        <a:pt x="57" y="12"/>
                        <a:pt x="57" y="29"/>
                        <a:pt x="58" y="32"/>
                      </a:cubicBezTo>
                      <a:cubicBezTo>
                        <a:pt x="60" y="37"/>
                        <a:pt x="57" y="45"/>
                        <a:pt x="55" y="42"/>
                      </a:cubicBezTo>
                      <a:cubicBezTo>
                        <a:pt x="52" y="34"/>
                        <a:pt x="51" y="39"/>
                        <a:pt x="52" y="43"/>
                      </a:cubicBezTo>
                      <a:cubicBezTo>
                        <a:pt x="55" y="46"/>
                        <a:pt x="52" y="46"/>
                        <a:pt x="54" y="51"/>
                      </a:cubicBezTo>
                      <a:cubicBezTo>
                        <a:pt x="54" y="54"/>
                        <a:pt x="49" y="51"/>
                        <a:pt x="51" y="59"/>
                      </a:cubicBezTo>
                      <a:cubicBezTo>
                        <a:pt x="52" y="66"/>
                        <a:pt x="49" y="68"/>
                        <a:pt x="45" y="83"/>
                      </a:cubicBezTo>
                      <a:cubicBezTo>
                        <a:pt x="40" y="105"/>
                        <a:pt x="34" y="135"/>
                        <a:pt x="29" y="135"/>
                      </a:cubicBezTo>
                      <a:cubicBezTo>
                        <a:pt x="26" y="135"/>
                        <a:pt x="19" y="142"/>
                        <a:pt x="16" y="138"/>
                      </a:cubicBezTo>
                      <a:cubicBezTo>
                        <a:pt x="13" y="135"/>
                        <a:pt x="10" y="138"/>
                        <a:pt x="7" y="130"/>
                      </a:cubicBezTo>
                      <a:cubicBezTo>
                        <a:pt x="2" y="121"/>
                        <a:pt x="7" y="119"/>
                        <a:pt x="5" y="116"/>
                      </a:cubicBezTo>
                      <a:cubicBezTo>
                        <a:pt x="2" y="111"/>
                        <a:pt x="0" y="110"/>
                        <a:pt x="2" y="101"/>
                      </a:cubicBezTo>
                      <a:cubicBezTo>
                        <a:pt x="3" y="93"/>
                        <a:pt x="5" y="99"/>
                        <a:pt x="7" y="93"/>
                      </a:cubicBezTo>
                      <a:cubicBezTo>
                        <a:pt x="8" y="88"/>
                        <a:pt x="13" y="87"/>
                        <a:pt x="11" y="80"/>
                      </a:cubicBezTo>
                      <a:cubicBezTo>
                        <a:pt x="10" y="74"/>
                        <a:pt x="8" y="74"/>
                        <a:pt x="10" y="71"/>
                      </a:cubicBezTo>
                      <a:cubicBezTo>
                        <a:pt x="10" y="68"/>
                        <a:pt x="7" y="68"/>
                        <a:pt x="8" y="63"/>
                      </a:cubicBezTo>
                      <a:cubicBezTo>
                        <a:pt x="10" y="57"/>
                        <a:pt x="5" y="60"/>
                        <a:pt x="10" y="53"/>
                      </a:cubicBezTo>
                      <a:cubicBezTo>
                        <a:pt x="13" y="45"/>
                        <a:pt x="8" y="43"/>
                        <a:pt x="13" y="45"/>
                      </a:cubicBezTo>
                      <a:cubicBezTo>
                        <a:pt x="17" y="45"/>
                        <a:pt x="14" y="42"/>
                        <a:pt x="19" y="42"/>
                      </a:cubicBezTo>
                      <a:cubicBezTo>
                        <a:pt x="29" y="40"/>
                        <a:pt x="26" y="37"/>
                        <a:pt x="32" y="31"/>
                      </a:cubicBezTo>
                      <a:cubicBezTo>
                        <a:pt x="39" y="25"/>
                        <a:pt x="40" y="25"/>
                        <a:pt x="39" y="21"/>
                      </a:cubicBezTo>
                      <a:cubicBezTo>
                        <a:pt x="36" y="17"/>
                        <a:pt x="45" y="23"/>
                        <a:pt x="46" y="12"/>
                      </a:cubicBezTo>
                    </a:path>
                  </a:pathLst>
                </a:custGeom>
                <a:solidFill>
                  <a:schemeClr val="accent1">
                    <a:lumMod val="40000"/>
                    <a:lumOff val="60000"/>
                  </a:schemeClr>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29" name="Freeform 41">
                  <a:extLst>
                    <a:ext uri="{FF2B5EF4-FFF2-40B4-BE49-F238E27FC236}">
                      <a16:creationId xmlns:a16="http://schemas.microsoft.com/office/drawing/2014/main" id="{27EAC2F9-A494-D74A-3485-79A4BEFF53A2}"/>
                    </a:ext>
                  </a:extLst>
                </p:cNvPr>
                <p:cNvSpPr>
                  <a:spLocks/>
                </p:cNvSpPr>
                <p:nvPr/>
              </p:nvSpPr>
              <p:spPr bwMode="auto">
                <a:xfrm>
                  <a:off x="6703978" y="4003136"/>
                  <a:ext cx="729479" cy="901388"/>
                </a:xfrm>
                <a:custGeom>
                  <a:avLst/>
                  <a:gdLst/>
                  <a:ahLst/>
                  <a:cxnLst>
                    <a:cxn ang="0">
                      <a:pos x="15" y="122"/>
                    </a:cxn>
                    <a:cxn ang="0">
                      <a:pos x="23" y="116"/>
                    </a:cxn>
                    <a:cxn ang="0">
                      <a:pos x="14" y="90"/>
                    </a:cxn>
                    <a:cxn ang="0">
                      <a:pos x="32" y="80"/>
                    </a:cxn>
                    <a:cxn ang="0">
                      <a:pos x="48" y="56"/>
                    </a:cxn>
                    <a:cxn ang="0">
                      <a:pos x="51" y="34"/>
                    </a:cxn>
                    <a:cxn ang="0">
                      <a:pos x="48" y="20"/>
                    </a:cxn>
                    <a:cxn ang="0">
                      <a:pos x="67" y="12"/>
                    </a:cxn>
                    <a:cxn ang="0">
                      <a:pos x="87" y="0"/>
                    </a:cxn>
                    <a:cxn ang="0">
                      <a:pos x="96" y="7"/>
                    </a:cxn>
                    <a:cxn ang="0">
                      <a:pos x="86" y="24"/>
                    </a:cxn>
                    <a:cxn ang="0">
                      <a:pos x="86" y="37"/>
                    </a:cxn>
                    <a:cxn ang="0">
                      <a:pos x="89" y="49"/>
                    </a:cxn>
                    <a:cxn ang="0">
                      <a:pos x="96" y="68"/>
                    </a:cxn>
                    <a:cxn ang="0">
                      <a:pos x="107" y="84"/>
                    </a:cxn>
                    <a:cxn ang="0">
                      <a:pos x="125" y="90"/>
                    </a:cxn>
                    <a:cxn ang="0">
                      <a:pos x="138" y="96"/>
                    </a:cxn>
                    <a:cxn ang="0">
                      <a:pos x="154" y="101"/>
                    </a:cxn>
                    <a:cxn ang="0">
                      <a:pos x="159" y="85"/>
                    </a:cxn>
                    <a:cxn ang="0">
                      <a:pos x="176" y="96"/>
                    </a:cxn>
                    <a:cxn ang="0">
                      <a:pos x="191" y="94"/>
                    </a:cxn>
                    <a:cxn ang="0">
                      <a:pos x="195" y="84"/>
                    </a:cxn>
                    <a:cxn ang="0">
                      <a:pos x="212" y="71"/>
                    </a:cxn>
                    <a:cxn ang="0">
                      <a:pos x="224" y="73"/>
                    </a:cxn>
                    <a:cxn ang="0">
                      <a:pos x="232" y="82"/>
                    </a:cxn>
                    <a:cxn ang="0">
                      <a:pos x="218" y="96"/>
                    </a:cxn>
                    <a:cxn ang="0">
                      <a:pos x="211" y="113"/>
                    </a:cxn>
                    <a:cxn ang="0">
                      <a:pos x="200" y="129"/>
                    </a:cxn>
                    <a:cxn ang="0">
                      <a:pos x="194" y="146"/>
                    </a:cxn>
                    <a:cxn ang="0">
                      <a:pos x="183" y="129"/>
                    </a:cxn>
                    <a:cxn ang="0">
                      <a:pos x="173" y="111"/>
                    </a:cxn>
                    <a:cxn ang="0">
                      <a:pos x="162" y="99"/>
                    </a:cxn>
                    <a:cxn ang="0">
                      <a:pos x="163" y="110"/>
                    </a:cxn>
                    <a:cxn ang="0">
                      <a:pos x="159" y="118"/>
                    </a:cxn>
                    <a:cxn ang="0">
                      <a:pos x="165" y="133"/>
                    </a:cxn>
                    <a:cxn ang="0">
                      <a:pos x="167" y="147"/>
                    </a:cxn>
                    <a:cxn ang="0">
                      <a:pos x="153" y="150"/>
                    </a:cxn>
                    <a:cxn ang="0">
                      <a:pos x="119" y="191"/>
                    </a:cxn>
                    <a:cxn ang="0">
                      <a:pos x="95" y="216"/>
                    </a:cxn>
                    <a:cxn ang="0">
                      <a:pos x="92" y="262"/>
                    </a:cxn>
                    <a:cxn ang="0">
                      <a:pos x="83" y="273"/>
                    </a:cxn>
                    <a:cxn ang="0">
                      <a:pos x="54" y="236"/>
                    </a:cxn>
                    <a:cxn ang="0">
                      <a:pos x="37" y="155"/>
                    </a:cxn>
                    <a:cxn ang="0">
                      <a:pos x="31" y="153"/>
                    </a:cxn>
                    <a:cxn ang="0">
                      <a:pos x="14" y="136"/>
                    </a:cxn>
                    <a:cxn ang="0">
                      <a:pos x="5" y="124"/>
                    </a:cxn>
                  </a:cxnLst>
                  <a:rect l="0" t="0" r="r" b="b"/>
                  <a:pathLst>
                    <a:path w="234" h="289">
                      <a:moveTo>
                        <a:pt x="5" y="124"/>
                      </a:moveTo>
                      <a:cubicBezTo>
                        <a:pt x="5" y="121"/>
                        <a:pt x="8" y="122"/>
                        <a:pt x="9" y="122"/>
                      </a:cubicBezTo>
                      <a:cubicBezTo>
                        <a:pt x="14" y="121"/>
                        <a:pt x="14" y="125"/>
                        <a:pt x="15" y="122"/>
                      </a:cubicBezTo>
                      <a:cubicBezTo>
                        <a:pt x="17" y="121"/>
                        <a:pt x="19" y="119"/>
                        <a:pt x="20" y="122"/>
                      </a:cubicBezTo>
                      <a:cubicBezTo>
                        <a:pt x="20" y="124"/>
                        <a:pt x="25" y="121"/>
                        <a:pt x="23" y="121"/>
                      </a:cubicBezTo>
                      <a:cubicBezTo>
                        <a:pt x="22" y="119"/>
                        <a:pt x="25" y="118"/>
                        <a:pt x="23" y="116"/>
                      </a:cubicBezTo>
                      <a:cubicBezTo>
                        <a:pt x="17" y="108"/>
                        <a:pt x="23" y="108"/>
                        <a:pt x="19" y="107"/>
                      </a:cubicBezTo>
                      <a:cubicBezTo>
                        <a:pt x="12" y="107"/>
                        <a:pt x="20" y="99"/>
                        <a:pt x="14" y="97"/>
                      </a:cubicBezTo>
                      <a:cubicBezTo>
                        <a:pt x="8" y="97"/>
                        <a:pt x="11" y="93"/>
                        <a:pt x="14" y="90"/>
                      </a:cubicBezTo>
                      <a:cubicBezTo>
                        <a:pt x="17" y="87"/>
                        <a:pt x="17" y="80"/>
                        <a:pt x="20" y="85"/>
                      </a:cubicBezTo>
                      <a:cubicBezTo>
                        <a:pt x="22" y="88"/>
                        <a:pt x="23" y="85"/>
                        <a:pt x="29" y="85"/>
                      </a:cubicBezTo>
                      <a:cubicBezTo>
                        <a:pt x="32" y="85"/>
                        <a:pt x="29" y="82"/>
                        <a:pt x="32" y="80"/>
                      </a:cubicBezTo>
                      <a:cubicBezTo>
                        <a:pt x="34" y="79"/>
                        <a:pt x="32" y="76"/>
                        <a:pt x="37" y="74"/>
                      </a:cubicBezTo>
                      <a:cubicBezTo>
                        <a:pt x="41" y="73"/>
                        <a:pt x="38" y="65"/>
                        <a:pt x="44" y="62"/>
                      </a:cubicBezTo>
                      <a:cubicBezTo>
                        <a:pt x="51" y="60"/>
                        <a:pt x="44" y="62"/>
                        <a:pt x="48" y="56"/>
                      </a:cubicBezTo>
                      <a:cubicBezTo>
                        <a:pt x="55" y="45"/>
                        <a:pt x="46" y="45"/>
                        <a:pt x="54" y="41"/>
                      </a:cubicBezTo>
                      <a:cubicBezTo>
                        <a:pt x="60" y="38"/>
                        <a:pt x="58" y="38"/>
                        <a:pt x="54" y="37"/>
                      </a:cubicBezTo>
                      <a:cubicBezTo>
                        <a:pt x="51" y="37"/>
                        <a:pt x="55" y="32"/>
                        <a:pt x="51" y="34"/>
                      </a:cubicBezTo>
                      <a:cubicBezTo>
                        <a:pt x="49" y="34"/>
                        <a:pt x="51" y="32"/>
                        <a:pt x="48" y="31"/>
                      </a:cubicBezTo>
                      <a:cubicBezTo>
                        <a:pt x="44" y="28"/>
                        <a:pt x="51" y="28"/>
                        <a:pt x="48" y="24"/>
                      </a:cubicBezTo>
                      <a:cubicBezTo>
                        <a:pt x="43" y="21"/>
                        <a:pt x="54" y="21"/>
                        <a:pt x="48" y="20"/>
                      </a:cubicBezTo>
                      <a:cubicBezTo>
                        <a:pt x="43" y="20"/>
                        <a:pt x="49" y="20"/>
                        <a:pt x="46" y="17"/>
                      </a:cubicBezTo>
                      <a:cubicBezTo>
                        <a:pt x="43" y="15"/>
                        <a:pt x="48" y="10"/>
                        <a:pt x="57" y="15"/>
                      </a:cubicBezTo>
                      <a:cubicBezTo>
                        <a:pt x="63" y="17"/>
                        <a:pt x="64" y="12"/>
                        <a:pt x="67" y="12"/>
                      </a:cubicBezTo>
                      <a:cubicBezTo>
                        <a:pt x="72" y="14"/>
                        <a:pt x="69" y="9"/>
                        <a:pt x="76" y="4"/>
                      </a:cubicBezTo>
                      <a:cubicBezTo>
                        <a:pt x="78" y="4"/>
                        <a:pt x="78" y="4"/>
                        <a:pt x="78" y="4"/>
                      </a:cubicBezTo>
                      <a:cubicBezTo>
                        <a:pt x="83" y="3"/>
                        <a:pt x="81" y="1"/>
                        <a:pt x="87" y="0"/>
                      </a:cubicBezTo>
                      <a:cubicBezTo>
                        <a:pt x="93" y="0"/>
                        <a:pt x="92" y="4"/>
                        <a:pt x="93" y="4"/>
                      </a:cubicBezTo>
                      <a:cubicBezTo>
                        <a:pt x="95" y="3"/>
                        <a:pt x="95" y="7"/>
                        <a:pt x="96" y="4"/>
                      </a:cubicBezTo>
                      <a:cubicBezTo>
                        <a:pt x="96" y="3"/>
                        <a:pt x="99" y="4"/>
                        <a:pt x="96" y="7"/>
                      </a:cubicBezTo>
                      <a:cubicBezTo>
                        <a:pt x="95" y="10"/>
                        <a:pt x="98" y="10"/>
                        <a:pt x="95" y="14"/>
                      </a:cubicBezTo>
                      <a:cubicBezTo>
                        <a:pt x="89" y="18"/>
                        <a:pt x="93" y="20"/>
                        <a:pt x="89" y="20"/>
                      </a:cubicBezTo>
                      <a:cubicBezTo>
                        <a:pt x="83" y="21"/>
                        <a:pt x="87" y="23"/>
                        <a:pt x="86" y="24"/>
                      </a:cubicBezTo>
                      <a:cubicBezTo>
                        <a:pt x="84" y="29"/>
                        <a:pt x="90" y="29"/>
                        <a:pt x="90" y="31"/>
                      </a:cubicBezTo>
                      <a:cubicBezTo>
                        <a:pt x="89" y="32"/>
                        <a:pt x="93" y="35"/>
                        <a:pt x="89" y="37"/>
                      </a:cubicBezTo>
                      <a:cubicBezTo>
                        <a:pt x="87" y="37"/>
                        <a:pt x="87" y="40"/>
                        <a:pt x="86" y="37"/>
                      </a:cubicBezTo>
                      <a:cubicBezTo>
                        <a:pt x="84" y="35"/>
                        <a:pt x="81" y="35"/>
                        <a:pt x="83" y="38"/>
                      </a:cubicBezTo>
                      <a:cubicBezTo>
                        <a:pt x="84" y="40"/>
                        <a:pt x="86" y="43"/>
                        <a:pt x="84" y="48"/>
                      </a:cubicBezTo>
                      <a:cubicBezTo>
                        <a:pt x="84" y="52"/>
                        <a:pt x="87" y="46"/>
                        <a:pt x="89" y="49"/>
                      </a:cubicBezTo>
                      <a:cubicBezTo>
                        <a:pt x="92" y="56"/>
                        <a:pt x="92" y="51"/>
                        <a:pt x="95" y="54"/>
                      </a:cubicBezTo>
                      <a:cubicBezTo>
                        <a:pt x="98" y="57"/>
                        <a:pt x="102" y="59"/>
                        <a:pt x="102" y="60"/>
                      </a:cubicBezTo>
                      <a:cubicBezTo>
                        <a:pt x="95" y="65"/>
                        <a:pt x="99" y="66"/>
                        <a:pt x="96" y="68"/>
                      </a:cubicBezTo>
                      <a:cubicBezTo>
                        <a:pt x="95" y="71"/>
                        <a:pt x="98" y="71"/>
                        <a:pt x="96" y="73"/>
                      </a:cubicBezTo>
                      <a:cubicBezTo>
                        <a:pt x="93" y="74"/>
                        <a:pt x="98" y="79"/>
                        <a:pt x="99" y="77"/>
                      </a:cubicBezTo>
                      <a:cubicBezTo>
                        <a:pt x="99" y="74"/>
                        <a:pt x="104" y="80"/>
                        <a:pt x="107" y="84"/>
                      </a:cubicBezTo>
                      <a:cubicBezTo>
                        <a:pt x="112" y="87"/>
                        <a:pt x="108" y="82"/>
                        <a:pt x="113" y="87"/>
                      </a:cubicBezTo>
                      <a:cubicBezTo>
                        <a:pt x="116" y="90"/>
                        <a:pt x="115" y="85"/>
                        <a:pt x="116" y="88"/>
                      </a:cubicBezTo>
                      <a:cubicBezTo>
                        <a:pt x="118" y="91"/>
                        <a:pt x="122" y="88"/>
                        <a:pt x="125" y="90"/>
                      </a:cubicBezTo>
                      <a:cubicBezTo>
                        <a:pt x="127" y="91"/>
                        <a:pt x="125" y="88"/>
                        <a:pt x="130" y="90"/>
                      </a:cubicBezTo>
                      <a:cubicBezTo>
                        <a:pt x="134" y="93"/>
                        <a:pt x="130" y="94"/>
                        <a:pt x="133" y="94"/>
                      </a:cubicBezTo>
                      <a:cubicBezTo>
                        <a:pt x="138" y="96"/>
                        <a:pt x="134" y="97"/>
                        <a:pt x="138" y="96"/>
                      </a:cubicBezTo>
                      <a:cubicBezTo>
                        <a:pt x="141" y="94"/>
                        <a:pt x="139" y="99"/>
                        <a:pt x="142" y="97"/>
                      </a:cubicBezTo>
                      <a:cubicBezTo>
                        <a:pt x="145" y="96"/>
                        <a:pt x="147" y="102"/>
                        <a:pt x="150" y="99"/>
                      </a:cubicBezTo>
                      <a:cubicBezTo>
                        <a:pt x="153" y="97"/>
                        <a:pt x="150" y="102"/>
                        <a:pt x="154" y="101"/>
                      </a:cubicBezTo>
                      <a:cubicBezTo>
                        <a:pt x="159" y="99"/>
                        <a:pt x="157" y="102"/>
                        <a:pt x="159" y="99"/>
                      </a:cubicBezTo>
                      <a:cubicBezTo>
                        <a:pt x="160" y="94"/>
                        <a:pt x="157" y="94"/>
                        <a:pt x="159" y="90"/>
                      </a:cubicBezTo>
                      <a:cubicBezTo>
                        <a:pt x="160" y="85"/>
                        <a:pt x="160" y="87"/>
                        <a:pt x="159" y="85"/>
                      </a:cubicBezTo>
                      <a:cubicBezTo>
                        <a:pt x="170" y="79"/>
                        <a:pt x="163" y="87"/>
                        <a:pt x="165" y="91"/>
                      </a:cubicBezTo>
                      <a:cubicBezTo>
                        <a:pt x="162" y="93"/>
                        <a:pt x="167" y="96"/>
                        <a:pt x="168" y="96"/>
                      </a:cubicBezTo>
                      <a:cubicBezTo>
                        <a:pt x="171" y="94"/>
                        <a:pt x="171" y="99"/>
                        <a:pt x="176" y="96"/>
                      </a:cubicBezTo>
                      <a:cubicBezTo>
                        <a:pt x="180" y="94"/>
                        <a:pt x="179" y="99"/>
                        <a:pt x="183" y="96"/>
                      </a:cubicBezTo>
                      <a:cubicBezTo>
                        <a:pt x="188" y="94"/>
                        <a:pt x="186" y="97"/>
                        <a:pt x="188" y="96"/>
                      </a:cubicBezTo>
                      <a:cubicBezTo>
                        <a:pt x="189" y="94"/>
                        <a:pt x="191" y="97"/>
                        <a:pt x="191" y="94"/>
                      </a:cubicBezTo>
                      <a:cubicBezTo>
                        <a:pt x="189" y="91"/>
                        <a:pt x="192" y="88"/>
                        <a:pt x="189" y="90"/>
                      </a:cubicBezTo>
                      <a:cubicBezTo>
                        <a:pt x="186" y="90"/>
                        <a:pt x="186" y="87"/>
                        <a:pt x="186" y="87"/>
                      </a:cubicBezTo>
                      <a:cubicBezTo>
                        <a:pt x="192" y="87"/>
                        <a:pt x="195" y="85"/>
                        <a:pt x="195" y="84"/>
                      </a:cubicBezTo>
                      <a:cubicBezTo>
                        <a:pt x="195" y="80"/>
                        <a:pt x="199" y="82"/>
                        <a:pt x="199" y="79"/>
                      </a:cubicBezTo>
                      <a:cubicBezTo>
                        <a:pt x="200" y="76"/>
                        <a:pt x="203" y="77"/>
                        <a:pt x="206" y="74"/>
                      </a:cubicBezTo>
                      <a:cubicBezTo>
                        <a:pt x="209" y="71"/>
                        <a:pt x="211" y="69"/>
                        <a:pt x="212" y="71"/>
                      </a:cubicBezTo>
                      <a:cubicBezTo>
                        <a:pt x="215" y="73"/>
                        <a:pt x="217" y="73"/>
                        <a:pt x="218" y="71"/>
                      </a:cubicBezTo>
                      <a:cubicBezTo>
                        <a:pt x="218" y="69"/>
                        <a:pt x="223" y="68"/>
                        <a:pt x="223" y="69"/>
                      </a:cubicBezTo>
                      <a:cubicBezTo>
                        <a:pt x="224" y="73"/>
                        <a:pt x="226" y="69"/>
                        <a:pt x="224" y="73"/>
                      </a:cubicBezTo>
                      <a:cubicBezTo>
                        <a:pt x="221" y="76"/>
                        <a:pt x="226" y="71"/>
                        <a:pt x="226" y="74"/>
                      </a:cubicBezTo>
                      <a:cubicBezTo>
                        <a:pt x="227" y="79"/>
                        <a:pt x="220" y="80"/>
                        <a:pt x="226" y="80"/>
                      </a:cubicBezTo>
                      <a:cubicBezTo>
                        <a:pt x="231" y="79"/>
                        <a:pt x="231" y="80"/>
                        <a:pt x="232" y="82"/>
                      </a:cubicBezTo>
                      <a:cubicBezTo>
                        <a:pt x="234" y="87"/>
                        <a:pt x="227" y="87"/>
                        <a:pt x="229" y="90"/>
                      </a:cubicBezTo>
                      <a:cubicBezTo>
                        <a:pt x="232" y="94"/>
                        <a:pt x="231" y="94"/>
                        <a:pt x="229" y="91"/>
                      </a:cubicBezTo>
                      <a:cubicBezTo>
                        <a:pt x="226" y="88"/>
                        <a:pt x="221" y="93"/>
                        <a:pt x="218" y="96"/>
                      </a:cubicBezTo>
                      <a:cubicBezTo>
                        <a:pt x="215" y="99"/>
                        <a:pt x="215" y="96"/>
                        <a:pt x="215" y="99"/>
                      </a:cubicBezTo>
                      <a:cubicBezTo>
                        <a:pt x="214" y="102"/>
                        <a:pt x="217" y="101"/>
                        <a:pt x="215" y="105"/>
                      </a:cubicBezTo>
                      <a:cubicBezTo>
                        <a:pt x="212" y="111"/>
                        <a:pt x="209" y="111"/>
                        <a:pt x="211" y="113"/>
                      </a:cubicBezTo>
                      <a:cubicBezTo>
                        <a:pt x="214" y="116"/>
                        <a:pt x="209" y="116"/>
                        <a:pt x="208" y="122"/>
                      </a:cubicBezTo>
                      <a:cubicBezTo>
                        <a:pt x="206" y="130"/>
                        <a:pt x="206" y="125"/>
                        <a:pt x="203" y="125"/>
                      </a:cubicBezTo>
                      <a:cubicBezTo>
                        <a:pt x="200" y="124"/>
                        <a:pt x="200" y="121"/>
                        <a:pt x="200" y="129"/>
                      </a:cubicBezTo>
                      <a:cubicBezTo>
                        <a:pt x="202" y="141"/>
                        <a:pt x="199" y="130"/>
                        <a:pt x="199" y="138"/>
                      </a:cubicBezTo>
                      <a:cubicBezTo>
                        <a:pt x="199" y="141"/>
                        <a:pt x="200" y="139"/>
                        <a:pt x="199" y="144"/>
                      </a:cubicBezTo>
                      <a:cubicBezTo>
                        <a:pt x="195" y="149"/>
                        <a:pt x="197" y="141"/>
                        <a:pt x="194" y="146"/>
                      </a:cubicBezTo>
                      <a:cubicBezTo>
                        <a:pt x="194" y="136"/>
                        <a:pt x="191" y="136"/>
                        <a:pt x="192" y="130"/>
                      </a:cubicBezTo>
                      <a:cubicBezTo>
                        <a:pt x="192" y="127"/>
                        <a:pt x="189" y="127"/>
                        <a:pt x="189" y="130"/>
                      </a:cubicBezTo>
                      <a:cubicBezTo>
                        <a:pt x="188" y="138"/>
                        <a:pt x="185" y="136"/>
                        <a:pt x="183" y="129"/>
                      </a:cubicBezTo>
                      <a:cubicBezTo>
                        <a:pt x="182" y="122"/>
                        <a:pt x="191" y="124"/>
                        <a:pt x="191" y="118"/>
                      </a:cubicBezTo>
                      <a:cubicBezTo>
                        <a:pt x="191" y="113"/>
                        <a:pt x="195" y="118"/>
                        <a:pt x="194" y="115"/>
                      </a:cubicBezTo>
                      <a:cubicBezTo>
                        <a:pt x="191" y="111"/>
                        <a:pt x="173" y="115"/>
                        <a:pt x="173" y="111"/>
                      </a:cubicBezTo>
                      <a:cubicBezTo>
                        <a:pt x="173" y="107"/>
                        <a:pt x="173" y="101"/>
                        <a:pt x="171" y="104"/>
                      </a:cubicBezTo>
                      <a:cubicBezTo>
                        <a:pt x="170" y="108"/>
                        <a:pt x="168" y="101"/>
                        <a:pt x="167" y="101"/>
                      </a:cubicBezTo>
                      <a:cubicBezTo>
                        <a:pt x="162" y="104"/>
                        <a:pt x="163" y="99"/>
                        <a:pt x="162" y="99"/>
                      </a:cubicBezTo>
                      <a:cubicBezTo>
                        <a:pt x="160" y="97"/>
                        <a:pt x="160" y="99"/>
                        <a:pt x="162" y="101"/>
                      </a:cubicBezTo>
                      <a:cubicBezTo>
                        <a:pt x="163" y="101"/>
                        <a:pt x="156" y="105"/>
                        <a:pt x="159" y="107"/>
                      </a:cubicBezTo>
                      <a:cubicBezTo>
                        <a:pt x="162" y="107"/>
                        <a:pt x="162" y="110"/>
                        <a:pt x="163" y="110"/>
                      </a:cubicBezTo>
                      <a:cubicBezTo>
                        <a:pt x="165" y="110"/>
                        <a:pt x="165" y="110"/>
                        <a:pt x="165" y="111"/>
                      </a:cubicBezTo>
                      <a:cubicBezTo>
                        <a:pt x="168" y="115"/>
                        <a:pt x="160" y="110"/>
                        <a:pt x="162" y="113"/>
                      </a:cubicBezTo>
                      <a:cubicBezTo>
                        <a:pt x="162" y="118"/>
                        <a:pt x="159" y="113"/>
                        <a:pt x="159" y="118"/>
                      </a:cubicBezTo>
                      <a:cubicBezTo>
                        <a:pt x="157" y="122"/>
                        <a:pt x="163" y="119"/>
                        <a:pt x="163" y="124"/>
                      </a:cubicBezTo>
                      <a:cubicBezTo>
                        <a:pt x="165" y="129"/>
                        <a:pt x="160" y="127"/>
                        <a:pt x="163" y="129"/>
                      </a:cubicBezTo>
                      <a:cubicBezTo>
                        <a:pt x="165" y="132"/>
                        <a:pt x="162" y="133"/>
                        <a:pt x="165" y="133"/>
                      </a:cubicBezTo>
                      <a:cubicBezTo>
                        <a:pt x="167" y="133"/>
                        <a:pt x="165" y="133"/>
                        <a:pt x="165" y="139"/>
                      </a:cubicBezTo>
                      <a:cubicBezTo>
                        <a:pt x="167" y="143"/>
                        <a:pt x="167" y="144"/>
                        <a:pt x="167" y="146"/>
                      </a:cubicBezTo>
                      <a:cubicBezTo>
                        <a:pt x="165" y="146"/>
                        <a:pt x="165" y="146"/>
                        <a:pt x="167" y="147"/>
                      </a:cubicBezTo>
                      <a:cubicBezTo>
                        <a:pt x="168" y="150"/>
                        <a:pt x="167" y="150"/>
                        <a:pt x="165" y="149"/>
                      </a:cubicBezTo>
                      <a:cubicBezTo>
                        <a:pt x="162" y="149"/>
                        <a:pt x="160" y="152"/>
                        <a:pt x="160" y="147"/>
                      </a:cubicBezTo>
                      <a:cubicBezTo>
                        <a:pt x="159" y="143"/>
                        <a:pt x="159" y="147"/>
                        <a:pt x="153" y="150"/>
                      </a:cubicBezTo>
                      <a:cubicBezTo>
                        <a:pt x="145" y="153"/>
                        <a:pt x="154" y="155"/>
                        <a:pt x="148" y="163"/>
                      </a:cubicBezTo>
                      <a:cubicBezTo>
                        <a:pt x="142" y="171"/>
                        <a:pt x="144" y="166"/>
                        <a:pt x="139" y="169"/>
                      </a:cubicBezTo>
                      <a:cubicBezTo>
                        <a:pt x="131" y="174"/>
                        <a:pt x="130" y="181"/>
                        <a:pt x="119" y="191"/>
                      </a:cubicBezTo>
                      <a:cubicBezTo>
                        <a:pt x="108" y="200"/>
                        <a:pt x="116" y="195"/>
                        <a:pt x="112" y="202"/>
                      </a:cubicBezTo>
                      <a:cubicBezTo>
                        <a:pt x="107" y="206"/>
                        <a:pt x="105" y="199"/>
                        <a:pt x="104" y="205"/>
                      </a:cubicBezTo>
                      <a:cubicBezTo>
                        <a:pt x="102" y="211"/>
                        <a:pt x="92" y="203"/>
                        <a:pt x="95" y="216"/>
                      </a:cubicBezTo>
                      <a:cubicBezTo>
                        <a:pt x="98" y="223"/>
                        <a:pt x="95" y="222"/>
                        <a:pt x="96" y="225"/>
                      </a:cubicBezTo>
                      <a:cubicBezTo>
                        <a:pt x="98" y="236"/>
                        <a:pt x="96" y="237"/>
                        <a:pt x="93" y="244"/>
                      </a:cubicBezTo>
                      <a:cubicBezTo>
                        <a:pt x="90" y="254"/>
                        <a:pt x="96" y="262"/>
                        <a:pt x="92" y="262"/>
                      </a:cubicBezTo>
                      <a:cubicBezTo>
                        <a:pt x="86" y="262"/>
                        <a:pt x="90" y="262"/>
                        <a:pt x="87" y="267"/>
                      </a:cubicBezTo>
                      <a:cubicBezTo>
                        <a:pt x="84" y="272"/>
                        <a:pt x="90" y="272"/>
                        <a:pt x="90" y="273"/>
                      </a:cubicBezTo>
                      <a:cubicBezTo>
                        <a:pt x="90" y="273"/>
                        <a:pt x="89" y="272"/>
                        <a:pt x="83" y="273"/>
                      </a:cubicBezTo>
                      <a:cubicBezTo>
                        <a:pt x="78" y="275"/>
                        <a:pt x="83" y="278"/>
                        <a:pt x="76" y="282"/>
                      </a:cubicBezTo>
                      <a:cubicBezTo>
                        <a:pt x="72" y="289"/>
                        <a:pt x="66" y="276"/>
                        <a:pt x="63" y="261"/>
                      </a:cubicBezTo>
                      <a:cubicBezTo>
                        <a:pt x="60" y="245"/>
                        <a:pt x="54" y="245"/>
                        <a:pt x="54" y="236"/>
                      </a:cubicBezTo>
                      <a:cubicBezTo>
                        <a:pt x="52" y="227"/>
                        <a:pt x="46" y="211"/>
                        <a:pt x="43" y="206"/>
                      </a:cubicBezTo>
                      <a:cubicBezTo>
                        <a:pt x="41" y="203"/>
                        <a:pt x="40" y="194"/>
                        <a:pt x="37" y="177"/>
                      </a:cubicBezTo>
                      <a:cubicBezTo>
                        <a:pt x="34" y="160"/>
                        <a:pt x="40" y="161"/>
                        <a:pt x="37" y="155"/>
                      </a:cubicBezTo>
                      <a:cubicBezTo>
                        <a:pt x="34" y="149"/>
                        <a:pt x="37" y="150"/>
                        <a:pt x="35" y="147"/>
                      </a:cubicBezTo>
                      <a:cubicBezTo>
                        <a:pt x="34" y="144"/>
                        <a:pt x="38" y="141"/>
                        <a:pt x="34" y="143"/>
                      </a:cubicBezTo>
                      <a:cubicBezTo>
                        <a:pt x="31" y="144"/>
                        <a:pt x="35" y="150"/>
                        <a:pt x="31" y="153"/>
                      </a:cubicBezTo>
                      <a:cubicBezTo>
                        <a:pt x="22" y="161"/>
                        <a:pt x="20" y="160"/>
                        <a:pt x="11" y="149"/>
                      </a:cubicBezTo>
                      <a:cubicBezTo>
                        <a:pt x="2" y="136"/>
                        <a:pt x="6" y="143"/>
                        <a:pt x="12" y="141"/>
                      </a:cubicBezTo>
                      <a:cubicBezTo>
                        <a:pt x="20" y="139"/>
                        <a:pt x="19" y="133"/>
                        <a:pt x="14" y="136"/>
                      </a:cubicBezTo>
                      <a:cubicBezTo>
                        <a:pt x="11" y="139"/>
                        <a:pt x="5" y="135"/>
                        <a:pt x="3" y="132"/>
                      </a:cubicBezTo>
                      <a:cubicBezTo>
                        <a:pt x="2" y="129"/>
                        <a:pt x="0" y="130"/>
                        <a:pt x="0" y="129"/>
                      </a:cubicBezTo>
                      <a:cubicBezTo>
                        <a:pt x="0" y="124"/>
                        <a:pt x="6" y="127"/>
                        <a:pt x="5" y="124"/>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30" name="Freeform 45">
                  <a:extLst>
                    <a:ext uri="{FF2B5EF4-FFF2-40B4-BE49-F238E27FC236}">
                      <a16:creationId xmlns:a16="http://schemas.microsoft.com/office/drawing/2014/main" id="{6F1DEE87-35EF-49D7-B1CE-F7BE2B776185}"/>
                    </a:ext>
                  </a:extLst>
                </p:cNvPr>
                <p:cNvSpPr>
                  <a:spLocks/>
                </p:cNvSpPr>
                <p:nvPr/>
              </p:nvSpPr>
              <p:spPr bwMode="auto">
                <a:xfrm>
                  <a:off x="6517591" y="3913158"/>
                  <a:ext cx="355099" cy="318136"/>
                </a:xfrm>
                <a:custGeom>
                  <a:avLst/>
                  <a:gdLst/>
                  <a:ahLst/>
                  <a:cxnLst>
                    <a:cxn ang="0">
                      <a:pos x="6" y="33"/>
                    </a:cxn>
                    <a:cxn ang="0">
                      <a:pos x="0" y="50"/>
                    </a:cxn>
                    <a:cxn ang="0">
                      <a:pos x="3" y="74"/>
                    </a:cxn>
                    <a:cxn ang="0">
                      <a:pos x="10" y="80"/>
                    </a:cxn>
                    <a:cxn ang="0">
                      <a:pos x="3" y="94"/>
                    </a:cxn>
                    <a:cxn ang="0">
                      <a:pos x="29" y="97"/>
                    </a:cxn>
                    <a:cxn ang="0">
                      <a:pos x="47" y="88"/>
                    </a:cxn>
                    <a:cxn ang="0">
                      <a:pos x="59" y="75"/>
                    </a:cxn>
                    <a:cxn ang="0">
                      <a:pos x="69" y="74"/>
                    </a:cxn>
                    <a:cxn ang="0">
                      <a:pos x="70" y="64"/>
                    </a:cxn>
                    <a:cxn ang="0">
                      <a:pos x="76" y="53"/>
                    </a:cxn>
                    <a:cxn ang="0">
                      <a:pos x="85" y="46"/>
                    </a:cxn>
                    <a:cxn ang="0">
                      <a:pos x="87" y="33"/>
                    </a:cxn>
                    <a:cxn ang="0">
                      <a:pos x="96" y="21"/>
                    </a:cxn>
                    <a:cxn ang="0">
                      <a:pos x="111" y="16"/>
                    </a:cxn>
                    <a:cxn ang="0">
                      <a:pos x="113" y="15"/>
                    </a:cxn>
                    <a:cxn ang="0">
                      <a:pos x="108" y="13"/>
                    </a:cxn>
                    <a:cxn ang="0">
                      <a:pos x="105" y="13"/>
                    </a:cxn>
                    <a:cxn ang="0">
                      <a:pos x="101" y="13"/>
                    </a:cxn>
                    <a:cxn ang="0">
                      <a:pos x="97" y="16"/>
                    </a:cxn>
                    <a:cxn ang="0">
                      <a:pos x="91" y="19"/>
                    </a:cxn>
                    <a:cxn ang="0">
                      <a:pos x="88" y="10"/>
                    </a:cxn>
                    <a:cxn ang="0">
                      <a:pos x="85" y="7"/>
                    </a:cxn>
                    <a:cxn ang="0">
                      <a:pos x="84" y="2"/>
                    </a:cxn>
                    <a:cxn ang="0">
                      <a:pos x="78" y="7"/>
                    </a:cxn>
                    <a:cxn ang="0">
                      <a:pos x="78" y="11"/>
                    </a:cxn>
                    <a:cxn ang="0">
                      <a:pos x="72" y="11"/>
                    </a:cxn>
                    <a:cxn ang="0">
                      <a:pos x="70" y="16"/>
                    </a:cxn>
                    <a:cxn ang="0">
                      <a:pos x="67" y="15"/>
                    </a:cxn>
                    <a:cxn ang="0">
                      <a:pos x="61" y="16"/>
                    </a:cxn>
                    <a:cxn ang="0">
                      <a:pos x="58" y="16"/>
                    </a:cxn>
                    <a:cxn ang="0">
                      <a:pos x="55" y="15"/>
                    </a:cxn>
                    <a:cxn ang="0">
                      <a:pos x="49" y="13"/>
                    </a:cxn>
                    <a:cxn ang="0">
                      <a:pos x="41" y="13"/>
                    </a:cxn>
                    <a:cxn ang="0">
                      <a:pos x="33" y="21"/>
                    </a:cxn>
                    <a:cxn ang="0">
                      <a:pos x="24" y="28"/>
                    </a:cxn>
                    <a:cxn ang="0">
                      <a:pos x="17" y="36"/>
                    </a:cxn>
                    <a:cxn ang="0">
                      <a:pos x="10" y="35"/>
                    </a:cxn>
                    <a:cxn ang="0">
                      <a:pos x="6" y="33"/>
                    </a:cxn>
                  </a:cxnLst>
                  <a:rect l="0" t="0" r="r" b="b"/>
                  <a:pathLst>
                    <a:path w="114" h="102">
                      <a:moveTo>
                        <a:pt x="6" y="33"/>
                      </a:moveTo>
                      <a:cubicBezTo>
                        <a:pt x="4" y="47"/>
                        <a:pt x="0" y="43"/>
                        <a:pt x="0" y="50"/>
                      </a:cubicBezTo>
                      <a:cubicBezTo>
                        <a:pt x="1" y="58"/>
                        <a:pt x="3" y="66"/>
                        <a:pt x="3" y="74"/>
                      </a:cubicBezTo>
                      <a:cubicBezTo>
                        <a:pt x="1" y="81"/>
                        <a:pt x="10" y="74"/>
                        <a:pt x="10" y="80"/>
                      </a:cubicBezTo>
                      <a:cubicBezTo>
                        <a:pt x="12" y="86"/>
                        <a:pt x="3" y="89"/>
                        <a:pt x="3" y="94"/>
                      </a:cubicBezTo>
                      <a:cubicBezTo>
                        <a:pt x="7" y="92"/>
                        <a:pt x="14" y="102"/>
                        <a:pt x="29" y="97"/>
                      </a:cubicBezTo>
                      <a:cubicBezTo>
                        <a:pt x="46" y="94"/>
                        <a:pt x="47" y="94"/>
                        <a:pt x="47" y="88"/>
                      </a:cubicBezTo>
                      <a:cubicBezTo>
                        <a:pt x="46" y="80"/>
                        <a:pt x="55" y="78"/>
                        <a:pt x="59" y="75"/>
                      </a:cubicBezTo>
                      <a:cubicBezTo>
                        <a:pt x="64" y="70"/>
                        <a:pt x="67" y="77"/>
                        <a:pt x="69" y="74"/>
                      </a:cubicBezTo>
                      <a:cubicBezTo>
                        <a:pt x="70" y="72"/>
                        <a:pt x="69" y="70"/>
                        <a:pt x="70" y="64"/>
                      </a:cubicBezTo>
                      <a:cubicBezTo>
                        <a:pt x="73" y="56"/>
                        <a:pt x="81" y="61"/>
                        <a:pt x="76" y="53"/>
                      </a:cubicBezTo>
                      <a:cubicBezTo>
                        <a:pt x="70" y="44"/>
                        <a:pt x="85" y="55"/>
                        <a:pt x="85" y="46"/>
                      </a:cubicBezTo>
                      <a:cubicBezTo>
                        <a:pt x="85" y="41"/>
                        <a:pt x="90" y="39"/>
                        <a:pt x="87" y="33"/>
                      </a:cubicBezTo>
                      <a:cubicBezTo>
                        <a:pt x="84" y="27"/>
                        <a:pt x="85" y="24"/>
                        <a:pt x="96" y="21"/>
                      </a:cubicBezTo>
                      <a:cubicBezTo>
                        <a:pt x="105" y="16"/>
                        <a:pt x="108" y="22"/>
                        <a:pt x="111" y="16"/>
                      </a:cubicBezTo>
                      <a:cubicBezTo>
                        <a:pt x="110" y="16"/>
                        <a:pt x="110" y="15"/>
                        <a:pt x="113" y="15"/>
                      </a:cubicBezTo>
                      <a:cubicBezTo>
                        <a:pt x="114" y="13"/>
                        <a:pt x="111" y="11"/>
                        <a:pt x="108" y="13"/>
                      </a:cubicBezTo>
                      <a:cubicBezTo>
                        <a:pt x="105" y="16"/>
                        <a:pt x="104" y="16"/>
                        <a:pt x="105" y="13"/>
                      </a:cubicBezTo>
                      <a:cubicBezTo>
                        <a:pt x="107" y="11"/>
                        <a:pt x="102" y="11"/>
                        <a:pt x="101" y="13"/>
                      </a:cubicBezTo>
                      <a:cubicBezTo>
                        <a:pt x="99" y="15"/>
                        <a:pt x="97" y="15"/>
                        <a:pt x="97" y="16"/>
                      </a:cubicBezTo>
                      <a:cubicBezTo>
                        <a:pt x="97" y="18"/>
                        <a:pt x="94" y="18"/>
                        <a:pt x="91" y="19"/>
                      </a:cubicBezTo>
                      <a:cubicBezTo>
                        <a:pt x="88" y="22"/>
                        <a:pt x="87" y="19"/>
                        <a:pt x="88" y="10"/>
                      </a:cubicBezTo>
                      <a:cubicBezTo>
                        <a:pt x="88" y="4"/>
                        <a:pt x="87" y="8"/>
                        <a:pt x="85" y="7"/>
                      </a:cubicBezTo>
                      <a:cubicBezTo>
                        <a:pt x="85" y="5"/>
                        <a:pt x="88" y="4"/>
                        <a:pt x="84" y="2"/>
                      </a:cubicBezTo>
                      <a:cubicBezTo>
                        <a:pt x="79" y="0"/>
                        <a:pt x="81" y="5"/>
                        <a:pt x="78" y="7"/>
                      </a:cubicBezTo>
                      <a:cubicBezTo>
                        <a:pt x="76" y="8"/>
                        <a:pt x="79" y="10"/>
                        <a:pt x="78" y="11"/>
                      </a:cubicBezTo>
                      <a:cubicBezTo>
                        <a:pt x="76" y="13"/>
                        <a:pt x="75" y="10"/>
                        <a:pt x="72" y="11"/>
                      </a:cubicBezTo>
                      <a:cubicBezTo>
                        <a:pt x="70" y="13"/>
                        <a:pt x="72" y="16"/>
                        <a:pt x="70" y="16"/>
                      </a:cubicBezTo>
                      <a:cubicBezTo>
                        <a:pt x="70" y="16"/>
                        <a:pt x="69" y="13"/>
                        <a:pt x="67" y="15"/>
                      </a:cubicBezTo>
                      <a:cubicBezTo>
                        <a:pt x="64" y="15"/>
                        <a:pt x="62" y="15"/>
                        <a:pt x="61" y="16"/>
                      </a:cubicBezTo>
                      <a:cubicBezTo>
                        <a:pt x="61" y="19"/>
                        <a:pt x="59" y="19"/>
                        <a:pt x="58" y="16"/>
                      </a:cubicBezTo>
                      <a:cubicBezTo>
                        <a:pt x="56" y="15"/>
                        <a:pt x="56" y="15"/>
                        <a:pt x="55" y="15"/>
                      </a:cubicBezTo>
                      <a:cubicBezTo>
                        <a:pt x="53" y="16"/>
                        <a:pt x="53" y="11"/>
                        <a:pt x="49" y="13"/>
                      </a:cubicBezTo>
                      <a:cubicBezTo>
                        <a:pt x="44" y="15"/>
                        <a:pt x="43" y="10"/>
                        <a:pt x="41" y="13"/>
                      </a:cubicBezTo>
                      <a:cubicBezTo>
                        <a:pt x="38" y="16"/>
                        <a:pt x="35" y="13"/>
                        <a:pt x="33" y="21"/>
                      </a:cubicBezTo>
                      <a:cubicBezTo>
                        <a:pt x="32" y="28"/>
                        <a:pt x="27" y="27"/>
                        <a:pt x="24" y="28"/>
                      </a:cubicBezTo>
                      <a:cubicBezTo>
                        <a:pt x="21" y="30"/>
                        <a:pt x="21" y="35"/>
                        <a:pt x="17" y="36"/>
                      </a:cubicBezTo>
                      <a:cubicBezTo>
                        <a:pt x="12" y="38"/>
                        <a:pt x="15" y="33"/>
                        <a:pt x="10" y="35"/>
                      </a:cubicBezTo>
                      <a:cubicBezTo>
                        <a:pt x="7" y="35"/>
                        <a:pt x="9" y="33"/>
                        <a:pt x="6" y="3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31" name="Freeform 46">
                  <a:extLst>
                    <a:ext uri="{FF2B5EF4-FFF2-40B4-BE49-F238E27FC236}">
                      <a16:creationId xmlns:a16="http://schemas.microsoft.com/office/drawing/2014/main" id="{B51B37EF-7E1C-9C6E-4E91-BC94E919D86D}"/>
                    </a:ext>
                  </a:extLst>
                </p:cNvPr>
                <p:cNvSpPr>
                  <a:spLocks/>
                </p:cNvSpPr>
                <p:nvPr/>
              </p:nvSpPr>
              <p:spPr bwMode="auto">
                <a:xfrm>
                  <a:off x="6525624" y="3962967"/>
                  <a:ext cx="417763" cy="441857"/>
                </a:xfrm>
                <a:custGeom>
                  <a:avLst/>
                  <a:gdLst/>
                  <a:ahLst/>
                  <a:cxnLst>
                    <a:cxn ang="0">
                      <a:pos x="108" y="0"/>
                    </a:cxn>
                    <a:cxn ang="0">
                      <a:pos x="116" y="3"/>
                    </a:cxn>
                    <a:cxn ang="0">
                      <a:pos x="120" y="6"/>
                    </a:cxn>
                    <a:cxn ang="0">
                      <a:pos x="120" y="12"/>
                    </a:cxn>
                    <a:cxn ang="0">
                      <a:pos x="125" y="14"/>
                    </a:cxn>
                    <a:cxn ang="0">
                      <a:pos x="134" y="17"/>
                    </a:cxn>
                    <a:cxn ang="0">
                      <a:pos x="125" y="25"/>
                    </a:cxn>
                    <a:cxn ang="0">
                      <a:pos x="114" y="28"/>
                    </a:cxn>
                    <a:cxn ang="0">
                      <a:pos x="103" y="30"/>
                    </a:cxn>
                    <a:cxn ang="0">
                      <a:pos x="105" y="33"/>
                    </a:cxn>
                    <a:cxn ang="0">
                      <a:pos x="105" y="37"/>
                    </a:cxn>
                    <a:cxn ang="0">
                      <a:pos x="105" y="44"/>
                    </a:cxn>
                    <a:cxn ang="0">
                      <a:pos x="108" y="47"/>
                    </a:cxn>
                    <a:cxn ang="0">
                      <a:pos x="111" y="50"/>
                    </a:cxn>
                    <a:cxn ang="0">
                      <a:pos x="111" y="54"/>
                    </a:cxn>
                    <a:cxn ang="0">
                      <a:pos x="105" y="69"/>
                    </a:cxn>
                    <a:cxn ang="0">
                      <a:pos x="102" y="75"/>
                    </a:cxn>
                    <a:cxn ang="0">
                      <a:pos x="94" y="87"/>
                    </a:cxn>
                    <a:cxn ang="0">
                      <a:pos x="90" y="93"/>
                    </a:cxn>
                    <a:cxn ang="0">
                      <a:pos x="86" y="98"/>
                    </a:cxn>
                    <a:cxn ang="0">
                      <a:pos x="77" y="98"/>
                    </a:cxn>
                    <a:cxn ang="0">
                      <a:pos x="71" y="103"/>
                    </a:cxn>
                    <a:cxn ang="0">
                      <a:pos x="71" y="110"/>
                    </a:cxn>
                    <a:cxn ang="0">
                      <a:pos x="76" y="120"/>
                    </a:cxn>
                    <a:cxn ang="0">
                      <a:pos x="81" y="129"/>
                    </a:cxn>
                    <a:cxn ang="0">
                      <a:pos x="81" y="134"/>
                    </a:cxn>
                    <a:cxn ang="0">
                      <a:pos x="77" y="135"/>
                    </a:cxn>
                    <a:cxn ang="0">
                      <a:pos x="73" y="135"/>
                    </a:cxn>
                    <a:cxn ang="0">
                      <a:pos x="67" y="135"/>
                    </a:cxn>
                    <a:cxn ang="0">
                      <a:pos x="62" y="137"/>
                    </a:cxn>
                    <a:cxn ang="0">
                      <a:pos x="58" y="142"/>
                    </a:cxn>
                    <a:cxn ang="0">
                      <a:pos x="53" y="140"/>
                    </a:cxn>
                    <a:cxn ang="0">
                      <a:pos x="52" y="137"/>
                    </a:cxn>
                    <a:cxn ang="0">
                      <a:pos x="50" y="134"/>
                    </a:cxn>
                    <a:cxn ang="0">
                      <a:pos x="48" y="129"/>
                    </a:cxn>
                    <a:cxn ang="0">
                      <a:pos x="45" y="124"/>
                    </a:cxn>
                    <a:cxn ang="0">
                      <a:pos x="30" y="124"/>
                    </a:cxn>
                    <a:cxn ang="0">
                      <a:pos x="24" y="124"/>
                    </a:cxn>
                    <a:cxn ang="0">
                      <a:pos x="18" y="126"/>
                    </a:cxn>
                    <a:cxn ang="0">
                      <a:pos x="12" y="126"/>
                    </a:cxn>
                    <a:cxn ang="0">
                      <a:pos x="6" y="126"/>
                    </a:cxn>
                    <a:cxn ang="0">
                      <a:pos x="7" y="117"/>
                    </a:cxn>
                    <a:cxn ang="0">
                      <a:pos x="12" y="112"/>
                    </a:cxn>
                    <a:cxn ang="0">
                      <a:pos x="18" y="110"/>
                    </a:cxn>
                    <a:cxn ang="0">
                      <a:pos x="20" y="104"/>
                    </a:cxn>
                    <a:cxn ang="0">
                      <a:pos x="15" y="103"/>
                    </a:cxn>
                    <a:cxn ang="0">
                      <a:pos x="15" y="95"/>
                    </a:cxn>
                    <a:cxn ang="0">
                      <a:pos x="13" y="93"/>
                    </a:cxn>
                    <a:cxn ang="0">
                      <a:pos x="6" y="87"/>
                    </a:cxn>
                    <a:cxn ang="0">
                      <a:pos x="0" y="78"/>
                    </a:cxn>
                    <a:cxn ang="0">
                      <a:pos x="26" y="81"/>
                    </a:cxn>
                    <a:cxn ang="0">
                      <a:pos x="44" y="72"/>
                    </a:cxn>
                    <a:cxn ang="0">
                      <a:pos x="56" y="59"/>
                    </a:cxn>
                    <a:cxn ang="0">
                      <a:pos x="65" y="58"/>
                    </a:cxn>
                    <a:cxn ang="0">
                      <a:pos x="67" y="48"/>
                    </a:cxn>
                    <a:cxn ang="0">
                      <a:pos x="73" y="37"/>
                    </a:cxn>
                    <a:cxn ang="0">
                      <a:pos x="82" y="30"/>
                    </a:cxn>
                    <a:cxn ang="0">
                      <a:pos x="83" y="17"/>
                    </a:cxn>
                    <a:cxn ang="0">
                      <a:pos x="93" y="5"/>
                    </a:cxn>
                    <a:cxn ang="0">
                      <a:pos x="108" y="0"/>
                    </a:cxn>
                  </a:cxnLst>
                  <a:rect l="0" t="0" r="r" b="b"/>
                  <a:pathLst>
                    <a:path w="134" h="142">
                      <a:moveTo>
                        <a:pt x="108" y="0"/>
                      </a:moveTo>
                      <a:cubicBezTo>
                        <a:pt x="111" y="3"/>
                        <a:pt x="114" y="0"/>
                        <a:pt x="116" y="3"/>
                      </a:cubicBezTo>
                      <a:cubicBezTo>
                        <a:pt x="116" y="6"/>
                        <a:pt x="117" y="2"/>
                        <a:pt x="120" y="6"/>
                      </a:cubicBezTo>
                      <a:cubicBezTo>
                        <a:pt x="122" y="11"/>
                        <a:pt x="119" y="9"/>
                        <a:pt x="120" y="12"/>
                      </a:cubicBezTo>
                      <a:cubicBezTo>
                        <a:pt x="123" y="16"/>
                        <a:pt x="125" y="12"/>
                        <a:pt x="125" y="14"/>
                      </a:cubicBezTo>
                      <a:cubicBezTo>
                        <a:pt x="126" y="16"/>
                        <a:pt x="131" y="17"/>
                        <a:pt x="134" y="17"/>
                      </a:cubicBezTo>
                      <a:cubicBezTo>
                        <a:pt x="126" y="22"/>
                        <a:pt x="129" y="27"/>
                        <a:pt x="125" y="25"/>
                      </a:cubicBezTo>
                      <a:cubicBezTo>
                        <a:pt x="122" y="25"/>
                        <a:pt x="120" y="30"/>
                        <a:pt x="114" y="28"/>
                      </a:cubicBezTo>
                      <a:cubicBezTo>
                        <a:pt x="105" y="23"/>
                        <a:pt x="100" y="28"/>
                        <a:pt x="103" y="30"/>
                      </a:cubicBezTo>
                      <a:cubicBezTo>
                        <a:pt x="106" y="33"/>
                        <a:pt x="100" y="33"/>
                        <a:pt x="105" y="33"/>
                      </a:cubicBezTo>
                      <a:cubicBezTo>
                        <a:pt x="111" y="34"/>
                        <a:pt x="100" y="34"/>
                        <a:pt x="105" y="37"/>
                      </a:cubicBezTo>
                      <a:cubicBezTo>
                        <a:pt x="108" y="40"/>
                        <a:pt x="102" y="40"/>
                        <a:pt x="105" y="44"/>
                      </a:cubicBezTo>
                      <a:cubicBezTo>
                        <a:pt x="108" y="45"/>
                        <a:pt x="106" y="47"/>
                        <a:pt x="108" y="47"/>
                      </a:cubicBezTo>
                      <a:cubicBezTo>
                        <a:pt x="112" y="45"/>
                        <a:pt x="108" y="50"/>
                        <a:pt x="111" y="50"/>
                      </a:cubicBezTo>
                      <a:cubicBezTo>
                        <a:pt x="116" y="51"/>
                        <a:pt x="117" y="51"/>
                        <a:pt x="111" y="54"/>
                      </a:cubicBezTo>
                      <a:cubicBezTo>
                        <a:pt x="103" y="58"/>
                        <a:pt x="112" y="58"/>
                        <a:pt x="105" y="69"/>
                      </a:cubicBezTo>
                      <a:cubicBezTo>
                        <a:pt x="102" y="75"/>
                        <a:pt x="108" y="73"/>
                        <a:pt x="102" y="75"/>
                      </a:cubicBezTo>
                      <a:cubicBezTo>
                        <a:pt x="96" y="78"/>
                        <a:pt x="99" y="86"/>
                        <a:pt x="94" y="87"/>
                      </a:cubicBezTo>
                      <a:cubicBezTo>
                        <a:pt x="90" y="89"/>
                        <a:pt x="91" y="92"/>
                        <a:pt x="90" y="93"/>
                      </a:cubicBezTo>
                      <a:cubicBezTo>
                        <a:pt x="86" y="95"/>
                        <a:pt x="90" y="98"/>
                        <a:pt x="86" y="98"/>
                      </a:cubicBezTo>
                      <a:cubicBezTo>
                        <a:pt x="81" y="98"/>
                        <a:pt x="79" y="101"/>
                        <a:pt x="77" y="98"/>
                      </a:cubicBezTo>
                      <a:cubicBezTo>
                        <a:pt x="74" y="93"/>
                        <a:pt x="74" y="100"/>
                        <a:pt x="71" y="103"/>
                      </a:cubicBezTo>
                      <a:cubicBezTo>
                        <a:pt x="68" y="106"/>
                        <a:pt x="65" y="110"/>
                        <a:pt x="71" y="110"/>
                      </a:cubicBezTo>
                      <a:cubicBezTo>
                        <a:pt x="77" y="112"/>
                        <a:pt x="70" y="120"/>
                        <a:pt x="76" y="120"/>
                      </a:cubicBezTo>
                      <a:cubicBezTo>
                        <a:pt x="81" y="121"/>
                        <a:pt x="74" y="121"/>
                        <a:pt x="81" y="129"/>
                      </a:cubicBezTo>
                      <a:cubicBezTo>
                        <a:pt x="82" y="131"/>
                        <a:pt x="79" y="132"/>
                        <a:pt x="81" y="134"/>
                      </a:cubicBezTo>
                      <a:cubicBezTo>
                        <a:pt x="82" y="134"/>
                        <a:pt x="77" y="137"/>
                        <a:pt x="77" y="135"/>
                      </a:cubicBezTo>
                      <a:cubicBezTo>
                        <a:pt x="76" y="132"/>
                        <a:pt x="74" y="134"/>
                        <a:pt x="73" y="135"/>
                      </a:cubicBezTo>
                      <a:cubicBezTo>
                        <a:pt x="71" y="139"/>
                        <a:pt x="71" y="134"/>
                        <a:pt x="67" y="135"/>
                      </a:cubicBezTo>
                      <a:cubicBezTo>
                        <a:pt x="65" y="135"/>
                        <a:pt x="62" y="134"/>
                        <a:pt x="62" y="137"/>
                      </a:cubicBezTo>
                      <a:cubicBezTo>
                        <a:pt x="64" y="140"/>
                        <a:pt x="58" y="137"/>
                        <a:pt x="58" y="142"/>
                      </a:cubicBezTo>
                      <a:cubicBezTo>
                        <a:pt x="55" y="139"/>
                        <a:pt x="55" y="142"/>
                        <a:pt x="53" y="140"/>
                      </a:cubicBezTo>
                      <a:cubicBezTo>
                        <a:pt x="52" y="139"/>
                        <a:pt x="53" y="139"/>
                        <a:pt x="52" y="137"/>
                      </a:cubicBezTo>
                      <a:cubicBezTo>
                        <a:pt x="50" y="135"/>
                        <a:pt x="52" y="135"/>
                        <a:pt x="50" y="134"/>
                      </a:cubicBezTo>
                      <a:cubicBezTo>
                        <a:pt x="48" y="132"/>
                        <a:pt x="52" y="129"/>
                        <a:pt x="48" y="129"/>
                      </a:cubicBezTo>
                      <a:cubicBezTo>
                        <a:pt x="44" y="129"/>
                        <a:pt x="47" y="128"/>
                        <a:pt x="45" y="124"/>
                      </a:cubicBezTo>
                      <a:cubicBezTo>
                        <a:pt x="45" y="123"/>
                        <a:pt x="32" y="124"/>
                        <a:pt x="30" y="124"/>
                      </a:cubicBezTo>
                      <a:cubicBezTo>
                        <a:pt x="30" y="128"/>
                        <a:pt x="30" y="126"/>
                        <a:pt x="24" y="124"/>
                      </a:cubicBezTo>
                      <a:cubicBezTo>
                        <a:pt x="18" y="123"/>
                        <a:pt x="23" y="128"/>
                        <a:pt x="18" y="126"/>
                      </a:cubicBezTo>
                      <a:cubicBezTo>
                        <a:pt x="12" y="123"/>
                        <a:pt x="13" y="128"/>
                        <a:pt x="12" y="126"/>
                      </a:cubicBezTo>
                      <a:cubicBezTo>
                        <a:pt x="10" y="124"/>
                        <a:pt x="7" y="131"/>
                        <a:pt x="6" y="126"/>
                      </a:cubicBezTo>
                      <a:cubicBezTo>
                        <a:pt x="6" y="123"/>
                        <a:pt x="6" y="120"/>
                        <a:pt x="7" y="117"/>
                      </a:cubicBezTo>
                      <a:cubicBezTo>
                        <a:pt x="9" y="114"/>
                        <a:pt x="12" y="115"/>
                        <a:pt x="12" y="112"/>
                      </a:cubicBezTo>
                      <a:cubicBezTo>
                        <a:pt x="12" y="110"/>
                        <a:pt x="18" y="112"/>
                        <a:pt x="18" y="110"/>
                      </a:cubicBezTo>
                      <a:cubicBezTo>
                        <a:pt x="18" y="107"/>
                        <a:pt x="20" y="106"/>
                        <a:pt x="20" y="104"/>
                      </a:cubicBezTo>
                      <a:cubicBezTo>
                        <a:pt x="18" y="104"/>
                        <a:pt x="13" y="106"/>
                        <a:pt x="15" y="103"/>
                      </a:cubicBezTo>
                      <a:cubicBezTo>
                        <a:pt x="17" y="101"/>
                        <a:pt x="15" y="98"/>
                        <a:pt x="15" y="95"/>
                      </a:cubicBezTo>
                      <a:cubicBezTo>
                        <a:pt x="15" y="92"/>
                        <a:pt x="15" y="97"/>
                        <a:pt x="13" y="93"/>
                      </a:cubicBezTo>
                      <a:cubicBezTo>
                        <a:pt x="12" y="90"/>
                        <a:pt x="7" y="93"/>
                        <a:pt x="6" y="87"/>
                      </a:cubicBezTo>
                      <a:cubicBezTo>
                        <a:pt x="4" y="82"/>
                        <a:pt x="3" y="81"/>
                        <a:pt x="0" y="78"/>
                      </a:cubicBezTo>
                      <a:cubicBezTo>
                        <a:pt x="4" y="76"/>
                        <a:pt x="10" y="86"/>
                        <a:pt x="26" y="81"/>
                      </a:cubicBezTo>
                      <a:cubicBezTo>
                        <a:pt x="42" y="78"/>
                        <a:pt x="44" y="78"/>
                        <a:pt x="44" y="72"/>
                      </a:cubicBezTo>
                      <a:cubicBezTo>
                        <a:pt x="42" y="64"/>
                        <a:pt x="52" y="62"/>
                        <a:pt x="56" y="59"/>
                      </a:cubicBezTo>
                      <a:cubicBezTo>
                        <a:pt x="61" y="54"/>
                        <a:pt x="64" y="61"/>
                        <a:pt x="65" y="58"/>
                      </a:cubicBezTo>
                      <a:cubicBezTo>
                        <a:pt x="67" y="56"/>
                        <a:pt x="65" y="54"/>
                        <a:pt x="67" y="48"/>
                      </a:cubicBezTo>
                      <a:cubicBezTo>
                        <a:pt x="70" y="40"/>
                        <a:pt x="77" y="45"/>
                        <a:pt x="73" y="37"/>
                      </a:cubicBezTo>
                      <a:cubicBezTo>
                        <a:pt x="67" y="28"/>
                        <a:pt x="82" y="39"/>
                        <a:pt x="82" y="30"/>
                      </a:cubicBezTo>
                      <a:cubicBezTo>
                        <a:pt x="82" y="25"/>
                        <a:pt x="86" y="23"/>
                        <a:pt x="83" y="17"/>
                      </a:cubicBezTo>
                      <a:cubicBezTo>
                        <a:pt x="81" y="11"/>
                        <a:pt x="82" y="8"/>
                        <a:pt x="93" y="5"/>
                      </a:cubicBezTo>
                      <a:cubicBezTo>
                        <a:pt x="102" y="0"/>
                        <a:pt x="105" y="6"/>
                        <a:pt x="108"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32" name="Freeform 47">
                  <a:extLst>
                    <a:ext uri="{FF2B5EF4-FFF2-40B4-BE49-F238E27FC236}">
                      <a16:creationId xmlns:a16="http://schemas.microsoft.com/office/drawing/2014/main" id="{1DD32DA5-6FB2-858C-CAEB-9EB01DF87F7F}"/>
                    </a:ext>
                  </a:extLst>
                </p:cNvPr>
                <p:cNvSpPr>
                  <a:spLocks/>
                </p:cNvSpPr>
                <p:nvPr/>
              </p:nvSpPr>
              <p:spPr bwMode="auto">
                <a:xfrm>
                  <a:off x="6107862" y="3866563"/>
                  <a:ext cx="477214" cy="491666"/>
                </a:xfrm>
                <a:custGeom>
                  <a:avLst/>
                  <a:gdLst/>
                  <a:ahLst/>
                  <a:cxnLst>
                    <a:cxn ang="0">
                      <a:pos x="50" y="29"/>
                    </a:cxn>
                    <a:cxn ang="0">
                      <a:pos x="79" y="33"/>
                    </a:cxn>
                    <a:cxn ang="0">
                      <a:pos x="79" y="28"/>
                    </a:cxn>
                    <a:cxn ang="0">
                      <a:pos x="99" y="20"/>
                    </a:cxn>
                    <a:cxn ang="0">
                      <a:pos x="106" y="20"/>
                    </a:cxn>
                    <a:cxn ang="0">
                      <a:pos x="118" y="25"/>
                    </a:cxn>
                    <a:cxn ang="0">
                      <a:pos x="131" y="36"/>
                    </a:cxn>
                    <a:cxn ang="0">
                      <a:pos x="137" y="40"/>
                    </a:cxn>
                    <a:cxn ang="0">
                      <a:pos x="137" y="48"/>
                    </a:cxn>
                    <a:cxn ang="0">
                      <a:pos x="134" y="88"/>
                    </a:cxn>
                    <a:cxn ang="0">
                      <a:pos x="134" y="108"/>
                    </a:cxn>
                    <a:cxn ang="0">
                      <a:pos x="147" y="124"/>
                    </a:cxn>
                    <a:cxn ang="0">
                      <a:pos x="149" y="133"/>
                    </a:cxn>
                    <a:cxn ang="0">
                      <a:pos x="152" y="141"/>
                    </a:cxn>
                    <a:cxn ang="0">
                      <a:pos x="141" y="147"/>
                    </a:cxn>
                    <a:cxn ang="0">
                      <a:pos x="137" y="157"/>
                    </a:cxn>
                    <a:cxn ang="0">
                      <a:pos x="131" y="155"/>
                    </a:cxn>
                    <a:cxn ang="0">
                      <a:pos x="115" y="152"/>
                    </a:cxn>
                    <a:cxn ang="0">
                      <a:pos x="105" y="149"/>
                    </a:cxn>
                    <a:cxn ang="0">
                      <a:pos x="94" y="138"/>
                    </a:cxn>
                    <a:cxn ang="0">
                      <a:pos x="83" y="143"/>
                    </a:cxn>
                    <a:cxn ang="0">
                      <a:pos x="68" y="133"/>
                    </a:cxn>
                    <a:cxn ang="0">
                      <a:pos x="55" y="119"/>
                    </a:cxn>
                    <a:cxn ang="0">
                      <a:pos x="45" y="105"/>
                    </a:cxn>
                    <a:cxn ang="0">
                      <a:pos x="36" y="107"/>
                    </a:cxn>
                    <a:cxn ang="0">
                      <a:pos x="30" y="96"/>
                    </a:cxn>
                    <a:cxn ang="0">
                      <a:pos x="18" y="73"/>
                    </a:cxn>
                    <a:cxn ang="0">
                      <a:pos x="17" y="50"/>
                    </a:cxn>
                    <a:cxn ang="0">
                      <a:pos x="11" y="42"/>
                    </a:cxn>
                    <a:cxn ang="0">
                      <a:pos x="4" y="25"/>
                    </a:cxn>
                    <a:cxn ang="0">
                      <a:pos x="4" y="19"/>
                    </a:cxn>
                    <a:cxn ang="0">
                      <a:pos x="3" y="12"/>
                    </a:cxn>
                    <a:cxn ang="0">
                      <a:pos x="1" y="9"/>
                    </a:cxn>
                    <a:cxn ang="0">
                      <a:pos x="3" y="6"/>
                    </a:cxn>
                    <a:cxn ang="0">
                      <a:pos x="6" y="3"/>
                    </a:cxn>
                    <a:cxn ang="0">
                      <a:pos x="18" y="12"/>
                    </a:cxn>
                    <a:cxn ang="0">
                      <a:pos x="20" y="12"/>
                    </a:cxn>
                    <a:cxn ang="0">
                      <a:pos x="23" y="9"/>
                    </a:cxn>
                    <a:cxn ang="0">
                      <a:pos x="27" y="6"/>
                    </a:cxn>
                    <a:cxn ang="0">
                      <a:pos x="35" y="6"/>
                    </a:cxn>
                    <a:cxn ang="0">
                      <a:pos x="35" y="9"/>
                    </a:cxn>
                    <a:cxn ang="0">
                      <a:pos x="32" y="12"/>
                    </a:cxn>
                    <a:cxn ang="0">
                      <a:pos x="35" y="15"/>
                    </a:cxn>
                    <a:cxn ang="0">
                      <a:pos x="39" y="17"/>
                    </a:cxn>
                  </a:cxnLst>
                  <a:rect l="0" t="0" r="r" b="b"/>
                  <a:pathLst>
                    <a:path w="153" h="158">
                      <a:moveTo>
                        <a:pt x="39" y="17"/>
                      </a:moveTo>
                      <a:cubicBezTo>
                        <a:pt x="39" y="33"/>
                        <a:pt x="47" y="23"/>
                        <a:pt x="50" y="29"/>
                      </a:cubicBezTo>
                      <a:cubicBezTo>
                        <a:pt x="52" y="34"/>
                        <a:pt x="62" y="37"/>
                        <a:pt x="64" y="37"/>
                      </a:cubicBezTo>
                      <a:cubicBezTo>
                        <a:pt x="67" y="36"/>
                        <a:pt x="77" y="33"/>
                        <a:pt x="79" y="33"/>
                      </a:cubicBezTo>
                      <a:cubicBezTo>
                        <a:pt x="79" y="34"/>
                        <a:pt x="74" y="34"/>
                        <a:pt x="79" y="34"/>
                      </a:cubicBezTo>
                      <a:cubicBezTo>
                        <a:pt x="82" y="34"/>
                        <a:pt x="79" y="31"/>
                        <a:pt x="79" y="28"/>
                      </a:cubicBezTo>
                      <a:cubicBezTo>
                        <a:pt x="90" y="28"/>
                        <a:pt x="82" y="25"/>
                        <a:pt x="90" y="22"/>
                      </a:cubicBezTo>
                      <a:cubicBezTo>
                        <a:pt x="94" y="19"/>
                        <a:pt x="97" y="23"/>
                        <a:pt x="99" y="20"/>
                      </a:cubicBezTo>
                      <a:cubicBezTo>
                        <a:pt x="99" y="19"/>
                        <a:pt x="102" y="17"/>
                        <a:pt x="103" y="19"/>
                      </a:cubicBezTo>
                      <a:cubicBezTo>
                        <a:pt x="103" y="20"/>
                        <a:pt x="105" y="17"/>
                        <a:pt x="106" y="20"/>
                      </a:cubicBezTo>
                      <a:cubicBezTo>
                        <a:pt x="106" y="23"/>
                        <a:pt x="112" y="22"/>
                        <a:pt x="112" y="25"/>
                      </a:cubicBezTo>
                      <a:cubicBezTo>
                        <a:pt x="114" y="26"/>
                        <a:pt x="114" y="23"/>
                        <a:pt x="118" y="25"/>
                      </a:cubicBezTo>
                      <a:cubicBezTo>
                        <a:pt x="124" y="26"/>
                        <a:pt x="120" y="29"/>
                        <a:pt x="124" y="31"/>
                      </a:cubicBezTo>
                      <a:cubicBezTo>
                        <a:pt x="129" y="33"/>
                        <a:pt x="127" y="36"/>
                        <a:pt x="131" y="36"/>
                      </a:cubicBezTo>
                      <a:cubicBezTo>
                        <a:pt x="134" y="36"/>
                        <a:pt x="135" y="36"/>
                        <a:pt x="137" y="37"/>
                      </a:cubicBezTo>
                      <a:cubicBezTo>
                        <a:pt x="137" y="39"/>
                        <a:pt x="135" y="37"/>
                        <a:pt x="137" y="40"/>
                      </a:cubicBezTo>
                      <a:cubicBezTo>
                        <a:pt x="137" y="42"/>
                        <a:pt x="135" y="43"/>
                        <a:pt x="137" y="43"/>
                      </a:cubicBezTo>
                      <a:cubicBezTo>
                        <a:pt x="138" y="45"/>
                        <a:pt x="137" y="46"/>
                        <a:pt x="137" y="48"/>
                      </a:cubicBezTo>
                      <a:cubicBezTo>
                        <a:pt x="135" y="62"/>
                        <a:pt x="131" y="57"/>
                        <a:pt x="131" y="65"/>
                      </a:cubicBezTo>
                      <a:cubicBezTo>
                        <a:pt x="132" y="73"/>
                        <a:pt x="134" y="81"/>
                        <a:pt x="134" y="88"/>
                      </a:cubicBezTo>
                      <a:cubicBezTo>
                        <a:pt x="132" y="96"/>
                        <a:pt x="141" y="88"/>
                        <a:pt x="141" y="95"/>
                      </a:cubicBezTo>
                      <a:cubicBezTo>
                        <a:pt x="143" y="101"/>
                        <a:pt x="134" y="104"/>
                        <a:pt x="134" y="108"/>
                      </a:cubicBezTo>
                      <a:cubicBezTo>
                        <a:pt x="137" y="112"/>
                        <a:pt x="138" y="113"/>
                        <a:pt x="140" y="118"/>
                      </a:cubicBezTo>
                      <a:cubicBezTo>
                        <a:pt x="141" y="124"/>
                        <a:pt x="146" y="121"/>
                        <a:pt x="147" y="124"/>
                      </a:cubicBezTo>
                      <a:cubicBezTo>
                        <a:pt x="149" y="127"/>
                        <a:pt x="149" y="122"/>
                        <a:pt x="149" y="126"/>
                      </a:cubicBezTo>
                      <a:cubicBezTo>
                        <a:pt x="149" y="129"/>
                        <a:pt x="150" y="132"/>
                        <a:pt x="149" y="133"/>
                      </a:cubicBezTo>
                      <a:cubicBezTo>
                        <a:pt x="147" y="136"/>
                        <a:pt x="152" y="135"/>
                        <a:pt x="153" y="135"/>
                      </a:cubicBezTo>
                      <a:cubicBezTo>
                        <a:pt x="153" y="136"/>
                        <a:pt x="152" y="138"/>
                        <a:pt x="152" y="141"/>
                      </a:cubicBezTo>
                      <a:cubicBezTo>
                        <a:pt x="152" y="143"/>
                        <a:pt x="146" y="141"/>
                        <a:pt x="146" y="143"/>
                      </a:cubicBezTo>
                      <a:cubicBezTo>
                        <a:pt x="146" y="146"/>
                        <a:pt x="143" y="144"/>
                        <a:pt x="141" y="147"/>
                      </a:cubicBezTo>
                      <a:cubicBezTo>
                        <a:pt x="140" y="150"/>
                        <a:pt x="140" y="153"/>
                        <a:pt x="140" y="157"/>
                      </a:cubicBezTo>
                      <a:cubicBezTo>
                        <a:pt x="138" y="155"/>
                        <a:pt x="140" y="158"/>
                        <a:pt x="137" y="157"/>
                      </a:cubicBezTo>
                      <a:cubicBezTo>
                        <a:pt x="134" y="155"/>
                        <a:pt x="132" y="157"/>
                        <a:pt x="132" y="155"/>
                      </a:cubicBezTo>
                      <a:cubicBezTo>
                        <a:pt x="131" y="153"/>
                        <a:pt x="131" y="153"/>
                        <a:pt x="131" y="155"/>
                      </a:cubicBezTo>
                      <a:cubicBezTo>
                        <a:pt x="131" y="157"/>
                        <a:pt x="123" y="153"/>
                        <a:pt x="121" y="153"/>
                      </a:cubicBezTo>
                      <a:cubicBezTo>
                        <a:pt x="118" y="155"/>
                        <a:pt x="120" y="153"/>
                        <a:pt x="115" y="152"/>
                      </a:cubicBezTo>
                      <a:cubicBezTo>
                        <a:pt x="112" y="152"/>
                        <a:pt x="114" y="153"/>
                        <a:pt x="111" y="152"/>
                      </a:cubicBezTo>
                      <a:cubicBezTo>
                        <a:pt x="109" y="150"/>
                        <a:pt x="106" y="152"/>
                        <a:pt x="105" y="149"/>
                      </a:cubicBezTo>
                      <a:cubicBezTo>
                        <a:pt x="105" y="147"/>
                        <a:pt x="105" y="138"/>
                        <a:pt x="100" y="136"/>
                      </a:cubicBezTo>
                      <a:cubicBezTo>
                        <a:pt x="96" y="135"/>
                        <a:pt x="96" y="138"/>
                        <a:pt x="94" y="138"/>
                      </a:cubicBezTo>
                      <a:cubicBezTo>
                        <a:pt x="91" y="138"/>
                        <a:pt x="93" y="139"/>
                        <a:pt x="91" y="139"/>
                      </a:cubicBezTo>
                      <a:cubicBezTo>
                        <a:pt x="88" y="139"/>
                        <a:pt x="86" y="144"/>
                        <a:pt x="83" y="143"/>
                      </a:cubicBezTo>
                      <a:cubicBezTo>
                        <a:pt x="80" y="139"/>
                        <a:pt x="79" y="143"/>
                        <a:pt x="74" y="138"/>
                      </a:cubicBezTo>
                      <a:cubicBezTo>
                        <a:pt x="73" y="136"/>
                        <a:pt x="68" y="135"/>
                        <a:pt x="68" y="133"/>
                      </a:cubicBezTo>
                      <a:cubicBezTo>
                        <a:pt x="70" y="130"/>
                        <a:pt x="61" y="130"/>
                        <a:pt x="58" y="127"/>
                      </a:cubicBezTo>
                      <a:cubicBezTo>
                        <a:pt x="55" y="122"/>
                        <a:pt x="58" y="122"/>
                        <a:pt x="55" y="119"/>
                      </a:cubicBezTo>
                      <a:cubicBezTo>
                        <a:pt x="53" y="116"/>
                        <a:pt x="55" y="113"/>
                        <a:pt x="52" y="110"/>
                      </a:cubicBezTo>
                      <a:cubicBezTo>
                        <a:pt x="47" y="107"/>
                        <a:pt x="50" y="102"/>
                        <a:pt x="45" y="105"/>
                      </a:cubicBezTo>
                      <a:cubicBezTo>
                        <a:pt x="42" y="108"/>
                        <a:pt x="39" y="101"/>
                        <a:pt x="39" y="104"/>
                      </a:cubicBezTo>
                      <a:cubicBezTo>
                        <a:pt x="39" y="107"/>
                        <a:pt x="38" y="105"/>
                        <a:pt x="36" y="107"/>
                      </a:cubicBezTo>
                      <a:cubicBezTo>
                        <a:pt x="36" y="104"/>
                        <a:pt x="35" y="104"/>
                        <a:pt x="33" y="102"/>
                      </a:cubicBezTo>
                      <a:cubicBezTo>
                        <a:pt x="32" y="102"/>
                        <a:pt x="32" y="99"/>
                        <a:pt x="30" y="96"/>
                      </a:cubicBezTo>
                      <a:cubicBezTo>
                        <a:pt x="29" y="93"/>
                        <a:pt x="32" y="90"/>
                        <a:pt x="29" y="84"/>
                      </a:cubicBezTo>
                      <a:cubicBezTo>
                        <a:pt x="26" y="79"/>
                        <a:pt x="18" y="77"/>
                        <a:pt x="18" y="73"/>
                      </a:cubicBezTo>
                      <a:cubicBezTo>
                        <a:pt x="17" y="67"/>
                        <a:pt x="11" y="68"/>
                        <a:pt x="12" y="62"/>
                      </a:cubicBezTo>
                      <a:cubicBezTo>
                        <a:pt x="12" y="56"/>
                        <a:pt x="20" y="54"/>
                        <a:pt x="17" y="50"/>
                      </a:cubicBezTo>
                      <a:cubicBezTo>
                        <a:pt x="15" y="45"/>
                        <a:pt x="20" y="46"/>
                        <a:pt x="20" y="45"/>
                      </a:cubicBezTo>
                      <a:cubicBezTo>
                        <a:pt x="18" y="43"/>
                        <a:pt x="11" y="45"/>
                        <a:pt x="11" y="42"/>
                      </a:cubicBezTo>
                      <a:cubicBezTo>
                        <a:pt x="11" y="39"/>
                        <a:pt x="8" y="36"/>
                        <a:pt x="6" y="31"/>
                      </a:cubicBezTo>
                      <a:cubicBezTo>
                        <a:pt x="6" y="28"/>
                        <a:pt x="4" y="28"/>
                        <a:pt x="4" y="25"/>
                      </a:cubicBezTo>
                      <a:cubicBezTo>
                        <a:pt x="6" y="23"/>
                        <a:pt x="1" y="23"/>
                        <a:pt x="1" y="22"/>
                      </a:cubicBezTo>
                      <a:cubicBezTo>
                        <a:pt x="1" y="20"/>
                        <a:pt x="4" y="20"/>
                        <a:pt x="4" y="19"/>
                      </a:cubicBezTo>
                      <a:cubicBezTo>
                        <a:pt x="4" y="17"/>
                        <a:pt x="3" y="17"/>
                        <a:pt x="3" y="17"/>
                      </a:cubicBezTo>
                      <a:cubicBezTo>
                        <a:pt x="3" y="15"/>
                        <a:pt x="3" y="14"/>
                        <a:pt x="3" y="12"/>
                      </a:cubicBezTo>
                      <a:cubicBezTo>
                        <a:pt x="3" y="11"/>
                        <a:pt x="1" y="11"/>
                        <a:pt x="1" y="11"/>
                      </a:cubicBezTo>
                      <a:cubicBezTo>
                        <a:pt x="1" y="9"/>
                        <a:pt x="1" y="9"/>
                        <a:pt x="1" y="9"/>
                      </a:cubicBezTo>
                      <a:cubicBezTo>
                        <a:pt x="1" y="8"/>
                        <a:pt x="0" y="8"/>
                        <a:pt x="0" y="6"/>
                      </a:cubicBezTo>
                      <a:cubicBezTo>
                        <a:pt x="0" y="5"/>
                        <a:pt x="3" y="6"/>
                        <a:pt x="3" y="6"/>
                      </a:cubicBezTo>
                      <a:cubicBezTo>
                        <a:pt x="4" y="5"/>
                        <a:pt x="3" y="0"/>
                        <a:pt x="6" y="3"/>
                      </a:cubicBezTo>
                      <a:cubicBezTo>
                        <a:pt x="6" y="3"/>
                        <a:pt x="6" y="3"/>
                        <a:pt x="6" y="3"/>
                      </a:cubicBezTo>
                      <a:cubicBezTo>
                        <a:pt x="9" y="6"/>
                        <a:pt x="11" y="11"/>
                        <a:pt x="15" y="12"/>
                      </a:cubicBezTo>
                      <a:cubicBezTo>
                        <a:pt x="17" y="12"/>
                        <a:pt x="17" y="12"/>
                        <a:pt x="18" y="12"/>
                      </a:cubicBezTo>
                      <a:cubicBezTo>
                        <a:pt x="18" y="12"/>
                        <a:pt x="18" y="11"/>
                        <a:pt x="20" y="11"/>
                      </a:cubicBezTo>
                      <a:cubicBezTo>
                        <a:pt x="20" y="12"/>
                        <a:pt x="20" y="12"/>
                        <a:pt x="20" y="12"/>
                      </a:cubicBezTo>
                      <a:cubicBezTo>
                        <a:pt x="21" y="12"/>
                        <a:pt x="21" y="12"/>
                        <a:pt x="21" y="11"/>
                      </a:cubicBezTo>
                      <a:cubicBezTo>
                        <a:pt x="23" y="9"/>
                        <a:pt x="23" y="9"/>
                        <a:pt x="23" y="9"/>
                      </a:cubicBezTo>
                      <a:cubicBezTo>
                        <a:pt x="24" y="8"/>
                        <a:pt x="24" y="8"/>
                        <a:pt x="24" y="8"/>
                      </a:cubicBezTo>
                      <a:cubicBezTo>
                        <a:pt x="24" y="8"/>
                        <a:pt x="26" y="6"/>
                        <a:pt x="27" y="6"/>
                      </a:cubicBezTo>
                      <a:cubicBezTo>
                        <a:pt x="27" y="5"/>
                        <a:pt x="30" y="2"/>
                        <a:pt x="32" y="3"/>
                      </a:cubicBezTo>
                      <a:cubicBezTo>
                        <a:pt x="35" y="6"/>
                        <a:pt x="35" y="6"/>
                        <a:pt x="35" y="6"/>
                      </a:cubicBezTo>
                      <a:cubicBezTo>
                        <a:pt x="35" y="6"/>
                        <a:pt x="33" y="6"/>
                        <a:pt x="33" y="8"/>
                      </a:cubicBezTo>
                      <a:cubicBezTo>
                        <a:pt x="33" y="9"/>
                        <a:pt x="35" y="9"/>
                        <a:pt x="35" y="9"/>
                      </a:cubicBezTo>
                      <a:cubicBezTo>
                        <a:pt x="35" y="11"/>
                        <a:pt x="32" y="11"/>
                        <a:pt x="32" y="11"/>
                      </a:cubicBezTo>
                      <a:cubicBezTo>
                        <a:pt x="32" y="12"/>
                        <a:pt x="32" y="12"/>
                        <a:pt x="32" y="12"/>
                      </a:cubicBezTo>
                      <a:cubicBezTo>
                        <a:pt x="33" y="12"/>
                        <a:pt x="33" y="12"/>
                        <a:pt x="33" y="14"/>
                      </a:cubicBezTo>
                      <a:cubicBezTo>
                        <a:pt x="33" y="14"/>
                        <a:pt x="33" y="15"/>
                        <a:pt x="35" y="15"/>
                      </a:cubicBezTo>
                      <a:cubicBezTo>
                        <a:pt x="35" y="14"/>
                        <a:pt x="35" y="14"/>
                        <a:pt x="35" y="14"/>
                      </a:cubicBezTo>
                      <a:cubicBezTo>
                        <a:pt x="36" y="15"/>
                        <a:pt x="35" y="19"/>
                        <a:pt x="39" y="17"/>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33" name="Freeform 48">
                  <a:extLst>
                    <a:ext uri="{FF2B5EF4-FFF2-40B4-BE49-F238E27FC236}">
                      <a16:creationId xmlns:a16="http://schemas.microsoft.com/office/drawing/2014/main" id="{0B322454-17C3-CB68-92DF-9A0D1E933A15}"/>
                    </a:ext>
                  </a:extLst>
                </p:cNvPr>
                <p:cNvSpPr>
                  <a:spLocks/>
                </p:cNvSpPr>
                <p:nvPr/>
              </p:nvSpPr>
              <p:spPr bwMode="auto">
                <a:xfrm>
                  <a:off x="5665996" y="3783011"/>
                  <a:ext cx="461146" cy="223339"/>
                </a:xfrm>
                <a:custGeom>
                  <a:avLst/>
                  <a:gdLst/>
                  <a:ahLst/>
                  <a:cxnLst>
                    <a:cxn ang="0">
                      <a:pos x="139" y="14"/>
                    </a:cxn>
                    <a:cxn ang="0">
                      <a:pos x="140" y="19"/>
                    </a:cxn>
                    <a:cxn ang="0">
                      <a:pos x="140" y="24"/>
                    </a:cxn>
                    <a:cxn ang="0">
                      <a:pos x="146" y="27"/>
                    </a:cxn>
                    <a:cxn ang="0">
                      <a:pos x="148" y="30"/>
                    </a:cxn>
                    <a:cxn ang="0">
                      <a:pos x="142" y="33"/>
                    </a:cxn>
                    <a:cxn ang="0">
                      <a:pos x="143" y="38"/>
                    </a:cxn>
                    <a:cxn ang="0">
                      <a:pos x="145" y="44"/>
                    </a:cxn>
                    <a:cxn ang="0">
                      <a:pos x="143" y="49"/>
                    </a:cxn>
                    <a:cxn ang="0">
                      <a:pos x="148" y="58"/>
                    </a:cxn>
                    <a:cxn ang="0">
                      <a:pos x="145" y="60"/>
                    </a:cxn>
                    <a:cxn ang="0">
                      <a:pos x="139" y="56"/>
                    </a:cxn>
                    <a:cxn ang="0">
                      <a:pos x="134" y="55"/>
                    </a:cxn>
                    <a:cxn ang="0">
                      <a:pos x="133" y="55"/>
                    </a:cxn>
                    <a:cxn ang="0">
                      <a:pos x="133" y="55"/>
                    </a:cxn>
                    <a:cxn ang="0">
                      <a:pos x="130" y="56"/>
                    </a:cxn>
                    <a:cxn ang="0">
                      <a:pos x="124" y="58"/>
                    </a:cxn>
                    <a:cxn ang="0">
                      <a:pos x="104" y="63"/>
                    </a:cxn>
                    <a:cxn ang="0">
                      <a:pos x="90" y="63"/>
                    </a:cxn>
                    <a:cxn ang="0">
                      <a:pos x="84" y="61"/>
                    </a:cxn>
                    <a:cxn ang="0">
                      <a:pos x="84" y="67"/>
                    </a:cxn>
                    <a:cxn ang="0">
                      <a:pos x="79" y="72"/>
                    </a:cxn>
                    <a:cxn ang="0">
                      <a:pos x="78" y="67"/>
                    </a:cxn>
                    <a:cxn ang="0">
                      <a:pos x="75" y="63"/>
                    </a:cxn>
                    <a:cxn ang="0">
                      <a:pos x="55" y="70"/>
                    </a:cxn>
                    <a:cxn ang="0">
                      <a:pos x="35" y="67"/>
                    </a:cxn>
                    <a:cxn ang="0">
                      <a:pos x="24" y="64"/>
                    </a:cxn>
                    <a:cxn ang="0">
                      <a:pos x="15" y="63"/>
                    </a:cxn>
                    <a:cxn ang="0">
                      <a:pos x="15" y="60"/>
                    </a:cxn>
                    <a:cxn ang="0">
                      <a:pos x="11" y="56"/>
                    </a:cxn>
                    <a:cxn ang="0">
                      <a:pos x="9" y="50"/>
                    </a:cxn>
                    <a:cxn ang="0">
                      <a:pos x="3" y="46"/>
                    </a:cxn>
                    <a:cxn ang="0">
                      <a:pos x="6" y="42"/>
                    </a:cxn>
                    <a:cxn ang="0">
                      <a:pos x="5" y="35"/>
                    </a:cxn>
                    <a:cxn ang="0">
                      <a:pos x="0" y="28"/>
                    </a:cxn>
                    <a:cxn ang="0">
                      <a:pos x="11" y="22"/>
                    </a:cxn>
                    <a:cxn ang="0">
                      <a:pos x="15" y="21"/>
                    </a:cxn>
                    <a:cxn ang="0">
                      <a:pos x="26" y="19"/>
                    </a:cxn>
                    <a:cxn ang="0">
                      <a:pos x="24" y="14"/>
                    </a:cxn>
                    <a:cxn ang="0">
                      <a:pos x="37" y="13"/>
                    </a:cxn>
                    <a:cxn ang="0">
                      <a:pos x="55" y="5"/>
                    </a:cxn>
                    <a:cxn ang="0">
                      <a:pos x="76" y="7"/>
                    </a:cxn>
                    <a:cxn ang="0">
                      <a:pos x="89" y="14"/>
                    </a:cxn>
                    <a:cxn ang="0">
                      <a:pos x="108" y="14"/>
                    </a:cxn>
                    <a:cxn ang="0">
                      <a:pos x="127" y="10"/>
                    </a:cxn>
                    <a:cxn ang="0">
                      <a:pos x="131" y="8"/>
                    </a:cxn>
                    <a:cxn ang="0">
                      <a:pos x="136" y="11"/>
                    </a:cxn>
                    <a:cxn ang="0">
                      <a:pos x="139" y="13"/>
                    </a:cxn>
                  </a:cxnLst>
                  <a:rect l="0" t="0" r="r" b="b"/>
                  <a:pathLst>
                    <a:path w="148" h="72">
                      <a:moveTo>
                        <a:pt x="139" y="14"/>
                      </a:moveTo>
                      <a:cubicBezTo>
                        <a:pt x="139" y="14"/>
                        <a:pt x="139" y="14"/>
                        <a:pt x="139" y="14"/>
                      </a:cubicBezTo>
                      <a:cubicBezTo>
                        <a:pt x="139" y="14"/>
                        <a:pt x="137" y="14"/>
                        <a:pt x="139" y="14"/>
                      </a:cubicBezTo>
                      <a:cubicBezTo>
                        <a:pt x="139" y="16"/>
                        <a:pt x="140" y="18"/>
                        <a:pt x="140" y="19"/>
                      </a:cubicBezTo>
                      <a:cubicBezTo>
                        <a:pt x="140" y="21"/>
                        <a:pt x="139" y="21"/>
                        <a:pt x="139" y="22"/>
                      </a:cubicBezTo>
                      <a:cubicBezTo>
                        <a:pt x="139" y="24"/>
                        <a:pt x="140" y="24"/>
                        <a:pt x="140" y="24"/>
                      </a:cubicBezTo>
                      <a:cubicBezTo>
                        <a:pt x="140" y="25"/>
                        <a:pt x="139" y="25"/>
                        <a:pt x="139" y="25"/>
                      </a:cubicBezTo>
                      <a:cubicBezTo>
                        <a:pt x="142" y="27"/>
                        <a:pt x="145" y="25"/>
                        <a:pt x="146" y="27"/>
                      </a:cubicBezTo>
                      <a:cubicBezTo>
                        <a:pt x="148" y="28"/>
                        <a:pt x="148" y="28"/>
                        <a:pt x="148" y="30"/>
                      </a:cubicBezTo>
                      <a:cubicBezTo>
                        <a:pt x="148" y="30"/>
                        <a:pt x="148" y="30"/>
                        <a:pt x="148" y="30"/>
                      </a:cubicBezTo>
                      <a:cubicBezTo>
                        <a:pt x="145" y="27"/>
                        <a:pt x="146" y="32"/>
                        <a:pt x="145" y="33"/>
                      </a:cubicBezTo>
                      <a:cubicBezTo>
                        <a:pt x="145" y="33"/>
                        <a:pt x="142" y="32"/>
                        <a:pt x="142" y="33"/>
                      </a:cubicBezTo>
                      <a:cubicBezTo>
                        <a:pt x="142" y="35"/>
                        <a:pt x="143" y="35"/>
                        <a:pt x="143" y="36"/>
                      </a:cubicBezTo>
                      <a:cubicBezTo>
                        <a:pt x="143" y="38"/>
                        <a:pt x="143" y="38"/>
                        <a:pt x="143" y="38"/>
                      </a:cubicBezTo>
                      <a:cubicBezTo>
                        <a:pt x="143" y="38"/>
                        <a:pt x="145" y="38"/>
                        <a:pt x="145" y="39"/>
                      </a:cubicBezTo>
                      <a:cubicBezTo>
                        <a:pt x="145" y="41"/>
                        <a:pt x="145" y="42"/>
                        <a:pt x="145" y="44"/>
                      </a:cubicBezTo>
                      <a:cubicBezTo>
                        <a:pt x="145" y="44"/>
                        <a:pt x="146" y="44"/>
                        <a:pt x="146" y="46"/>
                      </a:cubicBezTo>
                      <a:cubicBezTo>
                        <a:pt x="146" y="47"/>
                        <a:pt x="143" y="47"/>
                        <a:pt x="143" y="49"/>
                      </a:cubicBezTo>
                      <a:cubicBezTo>
                        <a:pt x="143" y="50"/>
                        <a:pt x="148" y="50"/>
                        <a:pt x="146" y="52"/>
                      </a:cubicBezTo>
                      <a:cubicBezTo>
                        <a:pt x="146" y="55"/>
                        <a:pt x="148" y="55"/>
                        <a:pt x="148" y="58"/>
                      </a:cubicBezTo>
                      <a:cubicBezTo>
                        <a:pt x="148" y="58"/>
                        <a:pt x="148" y="58"/>
                        <a:pt x="146" y="58"/>
                      </a:cubicBezTo>
                      <a:cubicBezTo>
                        <a:pt x="145" y="60"/>
                        <a:pt x="145" y="60"/>
                        <a:pt x="145" y="60"/>
                      </a:cubicBezTo>
                      <a:cubicBezTo>
                        <a:pt x="143" y="58"/>
                        <a:pt x="145" y="56"/>
                        <a:pt x="143" y="56"/>
                      </a:cubicBezTo>
                      <a:cubicBezTo>
                        <a:pt x="142" y="55"/>
                        <a:pt x="142" y="58"/>
                        <a:pt x="139" y="56"/>
                      </a:cubicBezTo>
                      <a:cubicBezTo>
                        <a:pt x="137" y="56"/>
                        <a:pt x="137" y="55"/>
                        <a:pt x="136" y="55"/>
                      </a:cubicBezTo>
                      <a:cubicBezTo>
                        <a:pt x="136" y="55"/>
                        <a:pt x="136" y="55"/>
                        <a:pt x="134" y="55"/>
                      </a:cubicBezTo>
                      <a:cubicBezTo>
                        <a:pt x="134" y="56"/>
                        <a:pt x="134" y="56"/>
                        <a:pt x="134" y="56"/>
                      </a:cubicBezTo>
                      <a:cubicBezTo>
                        <a:pt x="134" y="56"/>
                        <a:pt x="134" y="55"/>
                        <a:pt x="133" y="55"/>
                      </a:cubicBezTo>
                      <a:cubicBezTo>
                        <a:pt x="133" y="55"/>
                        <a:pt x="133" y="55"/>
                        <a:pt x="133" y="55"/>
                      </a:cubicBezTo>
                      <a:cubicBezTo>
                        <a:pt x="133" y="55"/>
                        <a:pt x="133" y="55"/>
                        <a:pt x="133" y="55"/>
                      </a:cubicBezTo>
                      <a:cubicBezTo>
                        <a:pt x="131" y="56"/>
                        <a:pt x="131" y="58"/>
                        <a:pt x="130" y="58"/>
                      </a:cubicBezTo>
                      <a:cubicBezTo>
                        <a:pt x="130" y="56"/>
                        <a:pt x="130" y="56"/>
                        <a:pt x="130" y="56"/>
                      </a:cubicBezTo>
                      <a:cubicBezTo>
                        <a:pt x="130" y="56"/>
                        <a:pt x="128" y="55"/>
                        <a:pt x="128" y="56"/>
                      </a:cubicBezTo>
                      <a:cubicBezTo>
                        <a:pt x="127" y="58"/>
                        <a:pt x="125" y="58"/>
                        <a:pt x="124" y="58"/>
                      </a:cubicBezTo>
                      <a:cubicBezTo>
                        <a:pt x="121" y="58"/>
                        <a:pt x="119" y="58"/>
                        <a:pt x="117" y="58"/>
                      </a:cubicBezTo>
                      <a:cubicBezTo>
                        <a:pt x="113" y="60"/>
                        <a:pt x="110" y="63"/>
                        <a:pt x="104" y="63"/>
                      </a:cubicBezTo>
                      <a:cubicBezTo>
                        <a:pt x="101" y="63"/>
                        <a:pt x="101" y="61"/>
                        <a:pt x="98" y="60"/>
                      </a:cubicBezTo>
                      <a:cubicBezTo>
                        <a:pt x="95" y="60"/>
                        <a:pt x="93" y="63"/>
                        <a:pt x="90" y="63"/>
                      </a:cubicBezTo>
                      <a:cubicBezTo>
                        <a:pt x="89" y="63"/>
                        <a:pt x="89" y="63"/>
                        <a:pt x="89" y="63"/>
                      </a:cubicBezTo>
                      <a:cubicBezTo>
                        <a:pt x="87" y="63"/>
                        <a:pt x="84" y="61"/>
                        <a:pt x="84" y="61"/>
                      </a:cubicBezTo>
                      <a:cubicBezTo>
                        <a:pt x="84" y="61"/>
                        <a:pt x="82" y="64"/>
                        <a:pt x="84" y="66"/>
                      </a:cubicBezTo>
                      <a:cubicBezTo>
                        <a:pt x="84" y="67"/>
                        <a:pt x="84" y="67"/>
                        <a:pt x="84" y="67"/>
                      </a:cubicBezTo>
                      <a:cubicBezTo>
                        <a:pt x="82" y="67"/>
                        <a:pt x="82" y="67"/>
                        <a:pt x="82" y="67"/>
                      </a:cubicBezTo>
                      <a:cubicBezTo>
                        <a:pt x="81" y="67"/>
                        <a:pt x="81" y="72"/>
                        <a:pt x="79" y="72"/>
                      </a:cubicBezTo>
                      <a:cubicBezTo>
                        <a:pt x="79" y="72"/>
                        <a:pt x="79" y="70"/>
                        <a:pt x="78" y="70"/>
                      </a:cubicBezTo>
                      <a:cubicBezTo>
                        <a:pt x="79" y="69"/>
                        <a:pt x="78" y="69"/>
                        <a:pt x="78" y="67"/>
                      </a:cubicBezTo>
                      <a:cubicBezTo>
                        <a:pt x="76" y="66"/>
                        <a:pt x="81" y="64"/>
                        <a:pt x="81" y="61"/>
                      </a:cubicBezTo>
                      <a:cubicBezTo>
                        <a:pt x="79" y="60"/>
                        <a:pt x="79" y="60"/>
                        <a:pt x="75" y="63"/>
                      </a:cubicBezTo>
                      <a:cubicBezTo>
                        <a:pt x="72" y="67"/>
                        <a:pt x="72" y="56"/>
                        <a:pt x="64" y="64"/>
                      </a:cubicBezTo>
                      <a:cubicBezTo>
                        <a:pt x="60" y="70"/>
                        <a:pt x="60" y="67"/>
                        <a:pt x="55" y="70"/>
                      </a:cubicBezTo>
                      <a:cubicBezTo>
                        <a:pt x="50" y="72"/>
                        <a:pt x="50" y="64"/>
                        <a:pt x="41" y="61"/>
                      </a:cubicBezTo>
                      <a:cubicBezTo>
                        <a:pt x="32" y="58"/>
                        <a:pt x="37" y="66"/>
                        <a:pt x="35" y="67"/>
                      </a:cubicBezTo>
                      <a:cubicBezTo>
                        <a:pt x="34" y="69"/>
                        <a:pt x="34" y="66"/>
                        <a:pt x="31" y="69"/>
                      </a:cubicBezTo>
                      <a:cubicBezTo>
                        <a:pt x="29" y="70"/>
                        <a:pt x="24" y="67"/>
                        <a:pt x="24" y="64"/>
                      </a:cubicBezTo>
                      <a:cubicBezTo>
                        <a:pt x="23" y="60"/>
                        <a:pt x="23" y="64"/>
                        <a:pt x="20" y="63"/>
                      </a:cubicBezTo>
                      <a:cubicBezTo>
                        <a:pt x="18" y="60"/>
                        <a:pt x="15" y="66"/>
                        <a:pt x="15" y="63"/>
                      </a:cubicBezTo>
                      <a:cubicBezTo>
                        <a:pt x="15" y="61"/>
                        <a:pt x="11" y="64"/>
                        <a:pt x="11" y="63"/>
                      </a:cubicBezTo>
                      <a:cubicBezTo>
                        <a:pt x="9" y="61"/>
                        <a:pt x="14" y="63"/>
                        <a:pt x="15" y="60"/>
                      </a:cubicBezTo>
                      <a:cubicBezTo>
                        <a:pt x="17" y="58"/>
                        <a:pt x="11" y="61"/>
                        <a:pt x="9" y="60"/>
                      </a:cubicBezTo>
                      <a:cubicBezTo>
                        <a:pt x="8" y="56"/>
                        <a:pt x="12" y="60"/>
                        <a:pt x="11" y="56"/>
                      </a:cubicBezTo>
                      <a:cubicBezTo>
                        <a:pt x="11" y="55"/>
                        <a:pt x="9" y="56"/>
                        <a:pt x="9" y="55"/>
                      </a:cubicBezTo>
                      <a:cubicBezTo>
                        <a:pt x="9" y="52"/>
                        <a:pt x="8" y="53"/>
                        <a:pt x="9" y="50"/>
                      </a:cubicBezTo>
                      <a:cubicBezTo>
                        <a:pt x="11" y="47"/>
                        <a:pt x="8" y="49"/>
                        <a:pt x="6" y="47"/>
                      </a:cubicBezTo>
                      <a:cubicBezTo>
                        <a:pt x="5" y="46"/>
                        <a:pt x="5" y="49"/>
                        <a:pt x="3" y="46"/>
                      </a:cubicBezTo>
                      <a:cubicBezTo>
                        <a:pt x="2" y="44"/>
                        <a:pt x="3" y="39"/>
                        <a:pt x="5" y="42"/>
                      </a:cubicBezTo>
                      <a:cubicBezTo>
                        <a:pt x="5" y="47"/>
                        <a:pt x="9" y="44"/>
                        <a:pt x="6" y="42"/>
                      </a:cubicBezTo>
                      <a:cubicBezTo>
                        <a:pt x="3" y="41"/>
                        <a:pt x="9" y="39"/>
                        <a:pt x="6" y="38"/>
                      </a:cubicBezTo>
                      <a:cubicBezTo>
                        <a:pt x="5" y="38"/>
                        <a:pt x="8" y="36"/>
                        <a:pt x="5" y="35"/>
                      </a:cubicBezTo>
                      <a:cubicBezTo>
                        <a:pt x="3" y="33"/>
                        <a:pt x="9" y="30"/>
                        <a:pt x="5" y="32"/>
                      </a:cubicBezTo>
                      <a:cubicBezTo>
                        <a:pt x="0" y="33"/>
                        <a:pt x="0" y="33"/>
                        <a:pt x="0" y="28"/>
                      </a:cubicBezTo>
                      <a:cubicBezTo>
                        <a:pt x="2" y="25"/>
                        <a:pt x="2" y="27"/>
                        <a:pt x="3" y="25"/>
                      </a:cubicBezTo>
                      <a:cubicBezTo>
                        <a:pt x="6" y="21"/>
                        <a:pt x="9" y="21"/>
                        <a:pt x="11" y="22"/>
                      </a:cubicBezTo>
                      <a:cubicBezTo>
                        <a:pt x="11" y="24"/>
                        <a:pt x="14" y="24"/>
                        <a:pt x="12" y="22"/>
                      </a:cubicBezTo>
                      <a:cubicBezTo>
                        <a:pt x="11" y="21"/>
                        <a:pt x="17" y="19"/>
                        <a:pt x="15" y="21"/>
                      </a:cubicBezTo>
                      <a:cubicBezTo>
                        <a:pt x="15" y="22"/>
                        <a:pt x="23" y="22"/>
                        <a:pt x="23" y="22"/>
                      </a:cubicBezTo>
                      <a:cubicBezTo>
                        <a:pt x="24" y="21"/>
                        <a:pt x="17" y="21"/>
                        <a:pt x="26" y="19"/>
                      </a:cubicBezTo>
                      <a:cubicBezTo>
                        <a:pt x="34" y="18"/>
                        <a:pt x="28" y="19"/>
                        <a:pt x="26" y="18"/>
                      </a:cubicBezTo>
                      <a:cubicBezTo>
                        <a:pt x="24" y="16"/>
                        <a:pt x="23" y="16"/>
                        <a:pt x="24" y="14"/>
                      </a:cubicBezTo>
                      <a:cubicBezTo>
                        <a:pt x="24" y="13"/>
                        <a:pt x="24" y="13"/>
                        <a:pt x="29" y="13"/>
                      </a:cubicBezTo>
                      <a:cubicBezTo>
                        <a:pt x="32" y="14"/>
                        <a:pt x="32" y="11"/>
                        <a:pt x="37" y="13"/>
                      </a:cubicBezTo>
                      <a:cubicBezTo>
                        <a:pt x="40" y="14"/>
                        <a:pt x="41" y="14"/>
                        <a:pt x="43" y="13"/>
                      </a:cubicBezTo>
                      <a:cubicBezTo>
                        <a:pt x="43" y="11"/>
                        <a:pt x="46" y="8"/>
                        <a:pt x="55" y="5"/>
                      </a:cubicBezTo>
                      <a:cubicBezTo>
                        <a:pt x="63" y="2"/>
                        <a:pt x="66" y="7"/>
                        <a:pt x="70" y="4"/>
                      </a:cubicBezTo>
                      <a:cubicBezTo>
                        <a:pt x="75" y="0"/>
                        <a:pt x="70" y="10"/>
                        <a:pt x="76" y="7"/>
                      </a:cubicBezTo>
                      <a:cubicBezTo>
                        <a:pt x="82" y="5"/>
                        <a:pt x="79" y="13"/>
                        <a:pt x="84" y="11"/>
                      </a:cubicBezTo>
                      <a:cubicBezTo>
                        <a:pt x="87" y="10"/>
                        <a:pt x="84" y="11"/>
                        <a:pt x="89" y="14"/>
                      </a:cubicBezTo>
                      <a:cubicBezTo>
                        <a:pt x="93" y="16"/>
                        <a:pt x="90" y="11"/>
                        <a:pt x="95" y="14"/>
                      </a:cubicBezTo>
                      <a:cubicBezTo>
                        <a:pt x="98" y="19"/>
                        <a:pt x="104" y="11"/>
                        <a:pt x="108" y="14"/>
                      </a:cubicBezTo>
                      <a:cubicBezTo>
                        <a:pt x="113" y="19"/>
                        <a:pt x="122" y="11"/>
                        <a:pt x="122" y="10"/>
                      </a:cubicBezTo>
                      <a:cubicBezTo>
                        <a:pt x="125" y="11"/>
                        <a:pt x="124" y="10"/>
                        <a:pt x="127" y="10"/>
                      </a:cubicBezTo>
                      <a:cubicBezTo>
                        <a:pt x="127" y="10"/>
                        <a:pt x="130" y="11"/>
                        <a:pt x="130" y="10"/>
                      </a:cubicBezTo>
                      <a:cubicBezTo>
                        <a:pt x="131" y="8"/>
                        <a:pt x="131" y="8"/>
                        <a:pt x="131" y="8"/>
                      </a:cubicBezTo>
                      <a:cubicBezTo>
                        <a:pt x="131" y="8"/>
                        <a:pt x="133" y="8"/>
                        <a:pt x="136" y="11"/>
                      </a:cubicBezTo>
                      <a:cubicBezTo>
                        <a:pt x="136" y="11"/>
                        <a:pt x="136" y="11"/>
                        <a:pt x="136" y="11"/>
                      </a:cubicBezTo>
                      <a:cubicBezTo>
                        <a:pt x="136" y="13"/>
                        <a:pt x="136" y="13"/>
                        <a:pt x="136" y="13"/>
                      </a:cubicBezTo>
                      <a:cubicBezTo>
                        <a:pt x="137" y="14"/>
                        <a:pt x="137" y="13"/>
                        <a:pt x="139" y="13"/>
                      </a:cubicBezTo>
                      <a:cubicBezTo>
                        <a:pt x="139" y="14"/>
                        <a:pt x="139" y="14"/>
                        <a:pt x="139" y="14"/>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34" name="Freeform 49">
                  <a:extLst>
                    <a:ext uri="{FF2B5EF4-FFF2-40B4-BE49-F238E27FC236}">
                      <a16:creationId xmlns:a16="http://schemas.microsoft.com/office/drawing/2014/main" id="{6D088CE9-3DA0-7F72-07D8-811010A7ADF4}"/>
                    </a:ext>
                  </a:extLst>
                </p:cNvPr>
                <p:cNvSpPr>
                  <a:spLocks/>
                </p:cNvSpPr>
                <p:nvPr/>
              </p:nvSpPr>
              <p:spPr bwMode="auto">
                <a:xfrm>
                  <a:off x="6313530" y="3763730"/>
                  <a:ext cx="359919" cy="268327"/>
                </a:xfrm>
                <a:custGeom>
                  <a:avLst/>
                  <a:gdLst/>
                  <a:ahLst/>
                  <a:cxnLst>
                    <a:cxn ang="0">
                      <a:pos x="2" y="16"/>
                    </a:cxn>
                    <a:cxn ang="0">
                      <a:pos x="5" y="14"/>
                    </a:cxn>
                    <a:cxn ang="0">
                      <a:pos x="13" y="11"/>
                    </a:cxn>
                    <a:cxn ang="0">
                      <a:pos x="17" y="24"/>
                    </a:cxn>
                    <a:cxn ang="0">
                      <a:pos x="11" y="24"/>
                    </a:cxn>
                    <a:cxn ang="0">
                      <a:pos x="7" y="24"/>
                    </a:cxn>
                    <a:cxn ang="0">
                      <a:pos x="3" y="30"/>
                    </a:cxn>
                    <a:cxn ang="0">
                      <a:pos x="7" y="33"/>
                    </a:cxn>
                    <a:cxn ang="0">
                      <a:pos x="9" y="36"/>
                    </a:cxn>
                    <a:cxn ang="0">
                      <a:pos x="8" y="36"/>
                    </a:cxn>
                    <a:cxn ang="0">
                      <a:pos x="8" y="39"/>
                    </a:cxn>
                    <a:cxn ang="0">
                      <a:pos x="13" y="45"/>
                    </a:cxn>
                    <a:cxn ang="0">
                      <a:pos x="13" y="61"/>
                    </a:cxn>
                    <a:cxn ang="0">
                      <a:pos x="32" y="53"/>
                    </a:cxn>
                    <a:cxn ang="0">
                      <a:pos x="40" y="53"/>
                    </a:cxn>
                    <a:cxn ang="0">
                      <a:pos x="52" y="58"/>
                    </a:cxn>
                    <a:cxn ang="0">
                      <a:pos x="64" y="68"/>
                    </a:cxn>
                    <a:cxn ang="0">
                      <a:pos x="71" y="73"/>
                    </a:cxn>
                    <a:cxn ang="0">
                      <a:pos x="71" y="81"/>
                    </a:cxn>
                    <a:cxn ang="0">
                      <a:pos x="81" y="84"/>
                    </a:cxn>
                    <a:cxn ang="0">
                      <a:pos x="98" y="68"/>
                    </a:cxn>
                    <a:cxn ang="0">
                      <a:pos x="113" y="61"/>
                    </a:cxn>
                    <a:cxn ang="0">
                      <a:pos x="107" y="51"/>
                    </a:cxn>
                    <a:cxn ang="0">
                      <a:pos x="84" y="34"/>
                    </a:cxn>
                    <a:cxn ang="0">
                      <a:pos x="75" y="19"/>
                    </a:cxn>
                    <a:cxn ang="0">
                      <a:pos x="63" y="17"/>
                    </a:cxn>
                    <a:cxn ang="0">
                      <a:pos x="63" y="11"/>
                    </a:cxn>
                    <a:cxn ang="0">
                      <a:pos x="54" y="5"/>
                    </a:cxn>
                    <a:cxn ang="0">
                      <a:pos x="46" y="4"/>
                    </a:cxn>
                    <a:cxn ang="0">
                      <a:pos x="37" y="11"/>
                    </a:cxn>
                    <a:cxn ang="0">
                      <a:pos x="29" y="17"/>
                    </a:cxn>
                    <a:cxn ang="0">
                      <a:pos x="19" y="10"/>
                    </a:cxn>
                    <a:cxn ang="0">
                      <a:pos x="5" y="10"/>
                    </a:cxn>
                  </a:cxnLst>
                  <a:rect l="0" t="0" r="r" b="b"/>
                  <a:pathLst>
                    <a:path w="115" h="86">
                      <a:moveTo>
                        <a:pt x="0" y="13"/>
                      </a:moveTo>
                      <a:cubicBezTo>
                        <a:pt x="3" y="14"/>
                        <a:pt x="2" y="14"/>
                        <a:pt x="2" y="16"/>
                      </a:cubicBezTo>
                      <a:cubicBezTo>
                        <a:pt x="3" y="17"/>
                        <a:pt x="3" y="21"/>
                        <a:pt x="3" y="17"/>
                      </a:cubicBezTo>
                      <a:cubicBezTo>
                        <a:pt x="3" y="16"/>
                        <a:pt x="5" y="14"/>
                        <a:pt x="5" y="14"/>
                      </a:cubicBezTo>
                      <a:cubicBezTo>
                        <a:pt x="3" y="14"/>
                        <a:pt x="3" y="10"/>
                        <a:pt x="8" y="10"/>
                      </a:cubicBezTo>
                      <a:cubicBezTo>
                        <a:pt x="11" y="8"/>
                        <a:pt x="13" y="8"/>
                        <a:pt x="13" y="11"/>
                      </a:cubicBezTo>
                      <a:cubicBezTo>
                        <a:pt x="13" y="13"/>
                        <a:pt x="13" y="16"/>
                        <a:pt x="17" y="19"/>
                      </a:cubicBezTo>
                      <a:cubicBezTo>
                        <a:pt x="22" y="21"/>
                        <a:pt x="17" y="25"/>
                        <a:pt x="17" y="24"/>
                      </a:cubicBezTo>
                      <a:cubicBezTo>
                        <a:pt x="16" y="22"/>
                        <a:pt x="14" y="22"/>
                        <a:pt x="16" y="24"/>
                      </a:cubicBezTo>
                      <a:cubicBezTo>
                        <a:pt x="16" y="25"/>
                        <a:pt x="11" y="27"/>
                        <a:pt x="11" y="24"/>
                      </a:cubicBezTo>
                      <a:cubicBezTo>
                        <a:pt x="11" y="21"/>
                        <a:pt x="9" y="25"/>
                        <a:pt x="8" y="24"/>
                      </a:cubicBezTo>
                      <a:cubicBezTo>
                        <a:pt x="8" y="22"/>
                        <a:pt x="7" y="25"/>
                        <a:pt x="7" y="24"/>
                      </a:cubicBezTo>
                      <a:cubicBezTo>
                        <a:pt x="7" y="22"/>
                        <a:pt x="3" y="19"/>
                        <a:pt x="5" y="22"/>
                      </a:cubicBezTo>
                      <a:cubicBezTo>
                        <a:pt x="5" y="25"/>
                        <a:pt x="2" y="28"/>
                        <a:pt x="3" y="30"/>
                      </a:cubicBezTo>
                      <a:cubicBezTo>
                        <a:pt x="3" y="31"/>
                        <a:pt x="5" y="36"/>
                        <a:pt x="5" y="34"/>
                      </a:cubicBezTo>
                      <a:cubicBezTo>
                        <a:pt x="7" y="34"/>
                        <a:pt x="5" y="33"/>
                        <a:pt x="7" y="33"/>
                      </a:cubicBezTo>
                      <a:cubicBezTo>
                        <a:pt x="8" y="33"/>
                        <a:pt x="9" y="31"/>
                        <a:pt x="9" y="33"/>
                      </a:cubicBezTo>
                      <a:cubicBezTo>
                        <a:pt x="8" y="36"/>
                        <a:pt x="8" y="36"/>
                        <a:pt x="9" y="36"/>
                      </a:cubicBezTo>
                      <a:cubicBezTo>
                        <a:pt x="11" y="36"/>
                        <a:pt x="11" y="38"/>
                        <a:pt x="9" y="38"/>
                      </a:cubicBezTo>
                      <a:cubicBezTo>
                        <a:pt x="7" y="38"/>
                        <a:pt x="8" y="36"/>
                        <a:pt x="8" y="36"/>
                      </a:cubicBezTo>
                      <a:cubicBezTo>
                        <a:pt x="7" y="36"/>
                        <a:pt x="5" y="41"/>
                        <a:pt x="7" y="41"/>
                      </a:cubicBezTo>
                      <a:cubicBezTo>
                        <a:pt x="8" y="42"/>
                        <a:pt x="7" y="39"/>
                        <a:pt x="8" y="39"/>
                      </a:cubicBezTo>
                      <a:cubicBezTo>
                        <a:pt x="9" y="41"/>
                        <a:pt x="9" y="41"/>
                        <a:pt x="11" y="42"/>
                      </a:cubicBezTo>
                      <a:cubicBezTo>
                        <a:pt x="11" y="44"/>
                        <a:pt x="14" y="44"/>
                        <a:pt x="13" y="45"/>
                      </a:cubicBezTo>
                      <a:cubicBezTo>
                        <a:pt x="11" y="47"/>
                        <a:pt x="11" y="51"/>
                        <a:pt x="13" y="61"/>
                      </a:cubicBezTo>
                      <a:cubicBezTo>
                        <a:pt x="13" y="61"/>
                        <a:pt x="13" y="61"/>
                        <a:pt x="13" y="61"/>
                      </a:cubicBezTo>
                      <a:cubicBezTo>
                        <a:pt x="23" y="61"/>
                        <a:pt x="16" y="58"/>
                        <a:pt x="23" y="55"/>
                      </a:cubicBezTo>
                      <a:cubicBezTo>
                        <a:pt x="28" y="51"/>
                        <a:pt x="31" y="56"/>
                        <a:pt x="32" y="53"/>
                      </a:cubicBezTo>
                      <a:cubicBezTo>
                        <a:pt x="32" y="51"/>
                        <a:pt x="35" y="50"/>
                        <a:pt x="37" y="51"/>
                      </a:cubicBezTo>
                      <a:cubicBezTo>
                        <a:pt x="37" y="53"/>
                        <a:pt x="39" y="50"/>
                        <a:pt x="40" y="53"/>
                      </a:cubicBezTo>
                      <a:cubicBezTo>
                        <a:pt x="40" y="56"/>
                        <a:pt x="46" y="55"/>
                        <a:pt x="46" y="58"/>
                      </a:cubicBezTo>
                      <a:cubicBezTo>
                        <a:pt x="48" y="59"/>
                        <a:pt x="48" y="56"/>
                        <a:pt x="52" y="58"/>
                      </a:cubicBezTo>
                      <a:cubicBezTo>
                        <a:pt x="58" y="59"/>
                        <a:pt x="54" y="62"/>
                        <a:pt x="58" y="64"/>
                      </a:cubicBezTo>
                      <a:cubicBezTo>
                        <a:pt x="63" y="65"/>
                        <a:pt x="61" y="68"/>
                        <a:pt x="64" y="68"/>
                      </a:cubicBezTo>
                      <a:cubicBezTo>
                        <a:pt x="67" y="68"/>
                        <a:pt x="69" y="68"/>
                        <a:pt x="71" y="70"/>
                      </a:cubicBezTo>
                      <a:cubicBezTo>
                        <a:pt x="71" y="72"/>
                        <a:pt x="69" y="70"/>
                        <a:pt x="71" y="73"/>
                      </a:cubicBezTo>
                      <a:cubicBezTo>
                        <a:pt x="71" y="75"/>
                        <a:pt x="69" y="76"/>
                        <a:pt x="71" y="76"/>
                      </a:cubicBezTo>
                      <a:cubicBezTo>
                        <a:pt x="72" y="78"/>
                        <a:pt x="71" y="79"/>
                        <a:pt x="71" y="81"/>
                      </a:cubicBezTo>
                      <a:cubicBezTo>
                        <a:pt x="74" y="81"/>
                        <a:pt x="72" y="82"/>
                        <a:pt x="75" y="82"/>
                      </a:cubicBezTo>
                      <a:cubicBezTo>
                        <a:pt x="80" y="81"/>
                        <a:pt x="77" y="86"/>
                        <a:pt x="81" y="84"/>
                      </a:cubicBezTo>
                      <a:cubicBezTo>
                        <a:pt x="86" y="82"/>
                        <a:pt x="86" y="78"/>
                        <a:pt x="89" y="76"/>
                      </a:cubicBezTo>
                      <a:cubicBezTo>
                        <a:pt x="92" y="75"/>
                        <a:pt x="96" y="76"/>
                        <a:pt x="98" y="68"/>
                      </a:cubicBezTo>
                      <a:cubicBezTo>
                        <a:pt x="100" y="61"/>
                        <a:pt x="103" y="64"/>
                        <a:pt x="106" y="61"/>
                      </a:cubicBezTo>
                      <a:cubicBezTo>
                        <a:pt x="107" y="58"/>
                        <a:pt x="109" y="62"/>
                        <a:pt x="113" y="61"/>
                      </a:cubicBezTo>
                      <a:cubicBezTo>
                        <a:pt x="112" y="55"/>
                        <a:pt x="115" y="55"/>
                        <a:pt x="113" y="55"/>
                      </a:cubicBezTo>
                      <a:cubicBezTo>
                        <a:pt x="110" y="53"/>
                        <a:pt x="109" y="50"/>
                        <a:pt x="107" y="51"/>
                      </a:cubicBezTo>
                      <a:cubicBezTo>
                        <a:pt x="104" y="53"/>
                        <a:pt x="96" y="44"/>
                        <a:pt x="95" y="44"/>
                      </a:cubicBezTo>
                      <a:cubicBezTo>
                        <a:pt x="92" y="44"/>
                        <a:pt x="89" y="39"/>
                        <a:pt x="84" y="34"/>
                      </a:cubicBezTo>
                      <a:cubicBezTo>
                        <a:pt x="80" y="31"/>
                        <a:pt x="81" y="28"/>
                        <a:pt x="78" y="27"/>
                      </a:cubicBezTo>
                      <a:cubicBezTo>
                        <a:pt x="77" y="25"/>
                        <a:pt x="78" y="21"/>
                        <a:pt x="75" y="19"/>
                      </a:cubicBezTo>
                      <a:cubicBezTo>
                        <a:pt x="71" y="17"/>
                        <a:pt x="72" y="21"/>
                        <a:pt x="71" y="19"/>
                      </a:cubicBezTo>
                      <a:cubicBezTo>
                        <a:pt x="67" y="17"/>
                        <a:pt x="66" y="21"/>
                        <a:pt x="63" y="17"/>
                      </a:cubicBezTo>
                      <a:cubicBezTo>
                        <a:pt x="60" y="14"/>
                        <a:pt x="63" y="16"/>
                        <a:pt x="61" y="14"/>
                      </a:cubicBezTo>
                      <a:cubicBezTo>
                        <a:pt x="60" y="13"/>
                        <a:pt x="64" y="13"/>
                        <a:pt x="63" y="11"/>
                      </a:cubicBezTo>
                      <a:cubicBezTo>
                        <a:pt x="58" y="8"/>
                        <a:pt x="64" y="7"/>
                        <a:pt x="60" y="7"/>
                      </a:cubicBezTo>
                      <a:cubicBezTo>
                        <a:pt x="52" y="7"/>
                        <a:pt x="57" y="5"/>
                        <a:pt x="54" y="5"/>
                      </a:cubicBezTo>
                      <a:cubicBezTo>
                        <a:pt x="51" y="4"/>
                        <a:pt x="51" y="0"/>
                        <a:pt x="49" y="2"/>
                      </a:cubicBezTo>
                      <a:cubicBezTo>
                        <a:pt x="48" y="4"/>
                        <a:pt x="45" y="2"/>
                        <a:pt x="46" y="4"/>
                      </a:cubicBezTo>
                      <a:cubicBezTo>
                        <a:pt x="51" y="7"/>
                        <a:pt x="45" y="4"/>
                        <a:pt x="45" y="7"/>
                      </a:cubicBezTo>
                      <a:cubicBezTo>
                        <a:pt x="45" y="10"/>
                        <a:pt x="39" y="7"/>
                        <a:pt x="37" y="11"/>
                      </a:cubicBezTo>
                      <a:cubicBezTo>
                        <a:pt x="35" y="16"/>
                        <a:pt x="39" y="16"/>
                        <a:pt x="39" y="17"/>
                      </a:cubicBezTo>
                      <a:cubicBezTo>
                        <a:pt x="37" y="19"/>
                        <a:pt x="32" y="17"/>
                        <a:pt x="29" y="17"/>
                      </a:cubicBezTo>
                      <a:cubicBezTo>
                        <a:pt x="26" y="17"/>
                        <a:pt x="25" y="19"/>
                        <a:pt x="25" y="17"/>
                      </a:cubicBezTo>
                      <a:cubicBezTo>
                        <a:pt x="20" y="11"/>
                        <a:pt x="22" y="11"/>
                        <a:pt x="19" y="10"/>
                      </a:cubicBezTo>
                      <a:cubicBezTo>
                        <a:pt x="17" y="8"/>
                        <a:pt x="16" y="5"/>
                        <a:pt x="13" y="7"/>
                      </a:cubicBezTo>
                      <a:cubicBezTo>
                        <a:pt x="9" y="7"/>
                        <a:pt x="7" y="8"/>
                        <a:pt x="5" y="10"/>
                      </a:cubicBezTo>
                      <a:cubicBezTo>
                        <a:pt x="2" y="11"/>
                        <a:pt x="0" y="13"/>
                        <a:pt x="0" y="1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35" name="Freeform 50">
                  <a:extLst>
                    <a:ext uri="{FF2B5EF4-FFF2-40B4-BE49-F238E27FC236}">
                      <a16:creationId xmlns:a16="http://schemas.microsoft.com/office/drawing/2014/main" id="{18B37FC6-7F09-51F0-7DD4-1C78EFACB069}"/>
                    </a:ext>
                  </a:extLst>
                </p:cNvPr>
                <p:cNvSpPr>
                  <a:spLocks/>
                </p:cNvSpPr>
                <p:nvPr/>
              </p:nvSpPr>
              <p:spPr bwMode="auto">
                <a:xfrm>
                  <a:off x="6401902" y="3667325"/>
                  <a:ext cx="435438" cy="295642"/>
                </a:xfrm>
                <a:custGeom>
                  <a:avLst/>
                  <a:gdLst/>
                  <a:ahLst/>
                  <a:cxnLst>
                    <a:cxn ang="0">
                      <a:pos x="41" y="20"/>
                    </a:cxn>
                    <a:cxn ang="0">
                      <a:pos x="32" y="25"/>
                    </a:cxn>
                    <a:cxn ang="0">
                      <a:pos x="20" y="22"/>
                    </a:cxn>
                    <a:cxn ang="0">
                      <a:pos x="21" y="0"/>
                    </a:cxn>
                    <a:cxn ang="0">
                      <a:pos x="1" y="11"/>
                    </a:cxn>
                    <a:cxn ang="0">
                      <a:pos x="11" y="48"/>
                    </a:cxn>
                    <a:cxn ang="0">
                      <a:pos x="17" y="37"/>
                    </a:cxn>
                    <a:cxn ang="0">
                      <a:pos x="21" y="33"/>
                    </a:cxn>
                    <a:cxn ang="0">
                      <a:pos x="32" y="37"/>
                    </a:cxn>
                    <a:cxn ang="0">
                      <a:pos x="33" y="45"/>
                    </a:cxn>
                    <a:cxn ang="0">
                      <a:pos x="43" y="50"/>
                    </a:cxn>
                    <a:cxn ang="0">
                      <a:pos x="50" y="58"/>
                    </a:cxn>
                    <a:cxn ang="0">
                      <a:pos x="67" y="75"/>
                    </a:cxn>
                    <a:cxn ang="0">
                      <a:pos x="85" y="86"/>
                    </a:cxn>
                    <a:cxn ang="0">
                      <a:pos x="91" y="93"/>
                    </a:cxn>
                    <a:cxn ang="0">
                      <a:pos x="96" y="89"/>
                    </a:cxn>
                    <a:cxn ang="0">
                      <a:pos x="97" y="75"/>
                    </a:cxn>
                    <a:cxn ang="0">
                      <a:pos x="91" y="72"/>
                    </a:cxn>
                    <a:cxn ang="0">
                      <a:pos x="102" y="65"/>
                    </a:cxn>
                    <a:cxn ang="0">
                      <a:pos x="108" y="54"/>
                    </a:cxn>
                    <a:cxn ang="0">
                      <a:pos x="116" y="51"/>
                    </a:cxn>
                    <a:cxn ang="0">
                      <a:pos x="117" y="56"/>
                    </a:cxn>
                    <a:cxn ang="0">
                      <a:pos x="120" y="61"/>
                    </a:cxn>
                    <a:cxn ang="0">
                      <a:pos x="130" y="59"/>
                    </a:cxn>
                    <a:cxn ang="0">
                      <a:pos x="131" y="51"/>
                    </a:cxn>
                    <a:cxn ang="0">
                      <a:pos x="114" y="47"/>
                    </a:cxn>
                    <a:cxn ang="0">
                      <a:pos x="119" y="39"/>
                    </a:cxn>
                    <a:cxn ang="0">
                      <a:pos x="116" y="40"/>
                    </a:cxn>
                    <a:cxn ang="0">
                      <a:pos x="107" y="47"/>
                    </a:cxn>
                    <a:cxn ang="0">
                      <a:pos x="101" y="54"/>
                    </a:cxn>
                    <a:cxn ang="0">
                      <a:pos x="96" y="54"/>
                    </a:cxn>
                    <a:cxn ang="0">
                      <a:pos x="96" y="51"/>
                    </a:cxn>
                    <a:cxn ang="0">
                      <a:pos x="85" y="47"/>
                    </a:cxn>
                    <a:cxn ang="0">
                      <a:pos x="81" y="40"/>
                    </a:cxn>
                    <a:cxn ang="0">
                      <a:pos x="81" y="31"/>
                    </a:cxn>
                    <a:cxn ang="0">
                      <a:pos x="70" y="22"/>
                    </a:cxn>
                    <a:cxn ang="0">
                      <a:pos x="46" y="22"/>
                    </a:cxn>
                    <a:cxn ang="0">
                      <a:pos x="43" y="14"/>
                    </a:cxn>
                  </a:cxnLst>
                  <a:rect l="0" t="0" r="r" b="b"/>
                  <a:pathLst>
                    <a:path w="140" h="95">
                      <a:moveTo>
                        <a:pt x="43" y="14"/>
                      </a:moveTo>
                      <a:cubicBezTo>
                        <a:pt x="36" y="20"/>
                        <a:pt x="40" y="19"/>
                        <a:pt x="41" y="20"/>
                      </a:cubicBezTo>
                      <a:cubicBezTo>
                        <a:pt x="43" y="22"/>
                        <a:pt x="38" y="23"/>
                        <a:pt x="36" y="23"/>
                      </a:cubicBezTo>
                      <a:cubicBezTo>
                        <a:pt x="33" y="22"/>
                        <a:pt x="35" y="25"/>
                        <a:pt x="32" y="25"/>
                      </a:cubicBezTo>
                      <a:cubicBezTo>
                        <a:pt x="29" y="25"/>
                        <a:pt x="33" y="22"/>
                        <a:pt x="29" y="20"/>
                      </a:cubicBezTo>
                      <a:cubicBezTo>
                        <a:pt x="23" y="20"/>
                        <a:pt x="20" y="25"/>
                        <a:pt x="20" y="22"/>
                      </a:cubicBezTo>
                      <a:cubicBezTo>
                        <a:pt x="20" y="17"/>
                        <a:pt x="18" y="14"/>
                        <a:pt x="20" y="12"/>
                      </a:cubicBezTo>
                      <a:cubicBezTo>
                        <a:pt x="20" y="11"/>
                        <a:pt x="17" y="11"/>
                        <a:pt x="21" y="0"/>
                      </a:cubicBezTo>
                      <a:cubicBezTo>
                        <a:pt x="20" y="0"/>
                        <a:pt x="6" y="5"/>
                        <a:pt x="3" y="6"/>
                      </a:cubicBezTo>
                      <a:cubicBezTo>
                        <a:pt x="0" y="6"/>
                        <a:pt x="1" y="6"/>
                        <a:pt x="1" y="11"/>
                      </a:cubicBezTo>
                      <a:cubicBezTo>
                        <a:pt x="1" y="14"/>
                        <a:pt x="1" y="48"/>
                        <a:pt x="1" y="48"/>
                      </a:cubicBezTo>
                      <a:cubicBezTo>
                        <a:pt x="4" y="48"/>
                        <a:pt x="9" y="50"/>
                        <a:pt x="11" y="48"/>
                      </a:cubicBezTo>
                      <a:cubicBezTo>
                        <a:pt x="11" y="47"/>
                        <a:pt x="7" y="47"/>
                        <a:pt x="9" y="42"/>
                      </a:cubicBezTo>
                      <a:cubicBezTo>
                        <a:pt x="11" y="37"/>
                        <a:pt x="17" y="40"/>
                        <a:pt x="17" y="37"/>
                      </a:cubicBezTo>
                      <a:cubicBezTo>
                        <a:pt x="17" y="34"/>
                        <a:pt x="23" y="37"/>
                        <a:pt x="18" y="34"/>
                      </a:cubicBezTo>
                      <a:cubicBezTo>
                        <a:pt x="17" y="33"/>
                        <a:pt x="20" y="34"/>
                        <a:pt x="21" y="33"/>
                      </a:cubicBezTo>
                      <a:cubicBezTo>
                        <a:pt x="23" y="31"/>
                        <a:pt x="23" y="34"/>
                        <a:pt x="26" y="36"/>
                      </a:cubicBezTo>
                      <a:cubicBezTo>
                        <a:pt x="29" y="36"/>
                        <a:pt x="24" y="37"/>
                        <a:pt x="32" y="37"/>
                      </a:cubicBezTo>
                      <a:cubicBezTo>
                        <a:pt x="36" y="37"/>
                        <a:pt x="30" y="39"/>
                        <a:pt x="35" y="42"/>
                      </a:cubicBezTo>
                      <a:cubicBezTo>
                        <a:pt x="36" y="44"/>
                        <a:pt x="32" y="44"/>
                        <a:pt x="33" y="45"/>
                      </a:cubicBezTo>
                      <a:cubicBezTo>
                        <a:pt x="35" y="47"/>
                        <a:pt x="32" y="45"/>
                        <a:pt x="35" y="48"/>
                      </a:cubicBezTo>
                      <a:cubicBezTo>
                        <a:pt x="38" y="51"/>
                        <a:pt x="40" y="48"/>
                        <a:pt x="43" y="50"/>
                      </a:cubicBezTo>
                      <a:cubicBezTo>
                        <a:pt x="44" y="51"/>
                        <a:pt x="43" y="48"/>
                        <a:pt x="47" y="50"/>
                      </a:cubicBezTo>
                      <a:cubicBezTo>
                        <a:pt x="50" y="51"/>
                        <a:pt x="49" y="56"/>
                        <a:pt x="50" y="58"/>
                      </a:cubicBezTo>
                      <a:cubicBezTo>
                        <a:pt x="53" y="59"/>
                        <a:pt x="52" y="62"/>
                        <a:pt x="56" y="65"/>
                      </a:cubicBezTo>
                      <a:cubicBezTo>
                        <a:pt x="61" y="70"/>
                        <a:pt x="64" y="75"/>
                        <a:pt x="67" y="75"/>
                      </a:cubicBezTo>
                      <a:cubicBezTo>
                        <a:pt x="68" y="75"/>
                        <a:pt x="76" y="84"/>
                        <a:pt x="79" y="83"/>
                      </a:cubicBezTo>
                      <a:cubicBezTo>
                        <a:pt x="81" y="81"/>
                        <a:pt x="82" y="84"/>
                        <a:pt x="85" y="86"/>
                      </a:cubicBezTo>
                      <a:cubicBezTo>
                        <a:pt x="87" y="86"/>
                        <a:pt x="84" y="86"/>
                        <a:pt x="85" y="92"/>
                      </a:cubicBezTo>
                      <a:cubicBezTo>
                        <a:pt x="90" y="90"/>
                        <a:pt x="90" y="95"/>
                        <a:pt x="91" y="93"/>
                      </a:cubicBezTo>
                      <a:cubicBezTo>
                        <a:pt x="93" y="93"/>
                        <a:pt x="93" y="93"/>
                        <a:pt x="94" y="95"/>
                      </a:cubicBezTo>
                      <a:cubicBezTo>
                        <a:pt x="94" y="93"/>
                        <a:pt x="94" y="92"/>
                        <a:pt x="96" y="89"/>
                      </a:cubicBezTo>
                      <a:cubicBezTo>
                        <a:pt x="99" y="84"/>
                        <a:pt x="101" y="84"/>
                        <a:pt x="97" y="81"/>
                      </a:cubicBezTo>
                      <a:cubicBezTo>
                        <a:pt x="96" y="78"/>
                        <a:pt x="99" y="76"/>
                        <a:pt x="97" y="75"/>
                      </a:cubicBezTo>
                      <a:cubicBezTo>
                        <a:pt x="96" y="73"/>
                        <a:pt x="94" y="76"/>
                        <a:pt x="94" y="73"/>
                      </a:cubicBezTo>
                      <a:cubicBezTo>
                        <a:pt x="94" y="72"/>
                        <a:pt x="93" y="72"/>
                        <a:pt x="91" y="72"/>
                      </a:cubicBezTo>
                      <a:cubicBezTo>
                        <a:pt x="90" y="72"/>
                        <a:pt x="93" y="67"/>
                        <a:pt x="96" y="67"/>
                      </a:cubicBezTo>
                      <a:cubicBezTo>
                        <a:pt x="99" y="69"/>
                        <a:pt x="101" y="69"/>
                        <a:pt x="102" y="65"/>
                      </a:cubicBezTo>
                      <a:cubicBezTo>
                        <a:pt x="105" y="61"/>
                        <a:pt x="101" y="61"/>
                        <a:pt x="105" y="61"/>
                      </a:cubicBezTo>
                      <a:cubicBezTo>
                        <a:pt x="108" y="61"/>
                        <a:pt x="105" y="56"/>
                        <a:pt x="108" y="54"/>
                      </a:cubicBezTo>
                      <a:cubicBezTo>
                        <a:pt x="108" y="53"/>
                        <a:pt x="108" y="56"/>
                        <a:pt x="113" y="54"/>
                      </a:cubicBezTo>
                      <a:cubicBezTo>
                        <a:pt x="116" y="53"/>
                        <a:pt x="114" y="51"/>
                        <a:pt x="116" y="51"/>
                      </a:cubicBezTo>
                      <a:cubicBezTo>
                        <a:pt x="117" y="51"/>
                        <a:pt x="117" y="54"/>
                        <a:pt x="117" y="54"/>
                      </a:cubicBezTo>
                      <a:cubicBezTo>
                        <a:pt x="119" y="54"/>
                        <a:pt x="119" y="54"/>
                        <a:pt x="117" y="56"/>
                      </a:cubicBezTo>
                      <a:cubicBezTo>
                        <a:pt x="116" y="58"/>
                        <a:pt x="114" y="59"/>
                        <a:pt x="116" y="59"/>
                      </a:cubicBezTo>
                      <a:cubicBezTo>
                        <a:pt x="117" y="59"/>
                        <a:pt x="116" y="62"/>
                        <a:pt x="120" y="61"/>
                      </a:cubicBezTo>
                      <a:cubicBezTo>
                        <a:pt x="122" y="59"/>
                        <a:pt x="122" y="59"/>
                        <a:pt x="125" y="62"/>
                      </a:cubicBezTo>
                      <a:cubicBezTo>
                        <a:pt x="128" y="64"/>
                        <a:pt x="128" y="58"/>
                        <a:pt x="130" y="59"/>
                      </a:cubicBezTo>
                      <a:cubicBezTo>
                        <a:pt x="133" y="59"/>
                        <a:pt x="133" y="58"/>
                        <a:pt x="136" y="54"/>
                      </a:cubicBezTo>
                      <a:cubicBezTo>
                        <a:pt x="140" y="53"/>
                        <a:pt x="136" y="54"/>
                        <a:pt x="131" y="51"/>
                      </a:cubicBezTo>
                      <a:cubicBezTo>
                        <a:pt x="125" y="48"/>
                        <a:pt x="126" y="44"/>
                        <a:pt x="123" y="48"/>
                      </a:cubicBezTo>
                      <a:cubicBezTo>
                        <a:pt x="122" y="53"/>
                        <a:pt x="117" y="48"/>
                        <a:pt x="114" y="47"/>
                      </a:cubicBezTo>
                      <a:cubicBezTo>
                        <a:pt x="111" y="45"/>
                        <a:pt x="126" y="39"/>
                        <a:pt x="120" y="37"/>
                      </a:cubicBezTo>
                      <a:cubicBezTo>
                        <a:pt x="119" y="39"/>
                        <a:pt x="119" y="39"/>
                        <a:pt x="119" y="39"/>
                      </a:cubicBezTo>
                      <a:cubicBezTo>
                        <a:pt x="117" y="39"/>
                        <a:pt x="119" y="40"/>
                        <a:pt x="117" y="40"/>
                      </a:cubicBezTo>
                      <a:cubicBezTo>
                        <a:pt x="116" y="40"/>
                        <a:pt x="117" y="39"/>
                        <a:pt x="116" y="40"/>
                      </a:cubicBezTo>
                      <a:cubicBezTo>
                        <a:pt x="113" y="42"/>
                        <a:pt x="111" y="44"/>
                        <a:pt x="110" y="45"/>
                      </a:cubicBezTo>
                      <a:cubicBezTo>
                        <a:pt x="108" y="47"/>
                        <a:pt x="108" y="47"/>
                        <a:pt x="107" y="47"/>
                      </a:cubicBezTo>
                      <a:cubicBezTo>
                        <a:pt x="104" y="48"/>
                        <a:pt x="105" y="50"/>
                        <a:pt x="104" y="50"/>
                      </a:cubicBezTo>
                      <a:cubicBezTo>
                        <a:pt x="102" y="51"/>
                        <a:pt x="101" y="53"/>
                        <a:pt x="101" y="54"/>
                      </a:cubicBezTo>
                      <a:cubicBezTo>
                        <a:pt x="102" y="56"/>
                        <a:pt x="101" y="58"/>
                        <a:pt x="99" y="56"/>
                      </a:cubicBezTo>
                      <a:cubicBezTo>
                        <a:pt x="96" y="54"/>
                        <a:pt x="96" y="54"/>
                        <a:pt x="96" y="54"/>
                      </a:cubicBezTo>
                      <a:cubicBezTo>
                        <a:pt x="97" y="51"/>
                        <a:pt x="97" y="51"/>
                        <a:pt x="97" y="51"/>
                      </a:cubicBezTo>
                      <a:cubicBezTo>
                        <a:pt x="97" y="51"/>
                        <a:pt x="97" y="53"/>
                        <a:pt x="96" y="51"/>
                      </a:cubicBezTo>
                      <a:cubicBezTo>
                        <a:pt x="96" y="50"/>
                        <a:pt x="96" y="50"/>
                        <a:pt x="90" y="50"/>
                      </a:cubicBezTo>
                      <a:cubicBezTo>
                        <a:pt x="85" y="51"/>
                        <a:pt x="85" y="50"/>
                        <a:pt x="85" y="47"/>
                      </a:cubicBezTo>
                      <a:cubicBezTo>
                        <a:pt x="85" y="44"/>
                        <a:pt x="85" y="40"/>
                        <a:pt x="84" y="40"/>
                      </a:cubicBezTo>
                      <a:cubicBezTo>
                        <a:pt x="81" y="40"/>
                        <a:pt x="81" y="40"/>
                        <a:pt x="81" y="40"/>
                      </a:cubicBezTo>
                      <a:cubicBezTo>
                        <a:pt x="81" y="40"/>
                        <a:pt x="81" y="39"/>
                        <a:pt x="81" y="36"/>
                      </a:cubicBezTo>
                      <a:cubicBezTo>
                        <a:pt x="82" y="31"/>
                        <a:pt x="82" y="28"/>
                        <a:pt x="81" y="31"/>
                      </a:cubicBezTo>
                      <a:cubicBezTo>
                        <a:pt x="78" y="33"/>
                        <a:pt x="79" y="26"/>
                        <a:pt x="76" y="25"/>
                      </a:cubicBezTo>
                      <a:cubicBezTo>
                        <a:pt x="73" y="23"/>
                        <a:pt x="73" y="20"/>
                        <a:pt x="70" y="22"/>
                      </a:cubicBezTo>
                      <a:cubicBezTo>
                        <a:pt x="65" y="25"/>
                        <a:pt x="62" y="22"/>
                        <a:pt x="55" y="23"/>
                      </a:cubicBezTo>
                      <a:cubicBezTo>
                        <a:pt x="49" y="25"/>
                        <a:pt x="49" y="25"/>
                        <a:pt x="46" y="22"/>
                      </a:cubicBezTo>
                      <a:cubicBezTo>
                        <a:pt x="44" y="19"/>
                        <a:pt x="43" y="17"/>
                        <a:pt x="43" y="16"/>
                      </a:cubicBezTo>
                      <a:cubicBezTo>
                        <a:pt x="41" y="16"/>
                        <a:pt x="43" y="14"/>
                        <a:pt x="43" y="14"/>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36" name="Freeform 51">
                  <a:extLst>
                    <a:ext uri="{FF2B5EF4-FFF2-40B4-BE49-F238E27FC236}">
                      <a16:creationId xmlns:a16="http://schemas.microsoft.com/office/drawing/2014/main" id="{3E432E48-6BA4-6967-BF03-AE37564CBF46}"/>
                    </a:ext>
                  </a:extLst>
                </p:cNvPr>
                <p:cNvSpPr>
                  <a:spLocks/>
                </p:cNvSpPr>
                <p:nvPr/>
              </p:nvSpPr>
              <p:spPr bwMode="auto">
                <a:xfrm>
                  <a:off x="6734506" y="3750877"/>
                  <a:ext cx="268333" cy="143001"/>
                </a:xfrm>
                <a:custGeom>
                  <a:avLst/>
                  <a:gdLst/>
                  <a:ahLst/>
                  <a:cxnLst>
                    <a:cxn ang="0">
                      <a:pos x="13" y="10"/>
                    </a:cxn>
                    <a:cxn ang="0">
                      <a:pos x="7" y="20"/>
                    </a:cxn>
                    <a:cxn ang="0">
                      <a:pos x="16" y="21"/>
                    </a:cxn>
                    <a:cxn ang="0">
                      <a:pos x="24" y="24"/>
                    </a:cxn>
                    <a:cxn ang="0">
                      <a:pos x="29" y="27"/>
                    </a:cxn>
                    <a:cxn ang="0">
                      <a:pos x="22" y="32"/>
                    </a:cxn>
                    <a:cxn ang="0">
                      <a:pos x="18" y="35"/>
                    </a:cxn>
                    <a:cxn ang="0">
                      <a:pos x="13" y="34"/>
                    </a:cxn>
                    <a:cxn ang="0">
                      <a:pos x="10" y="37"/>
                    </a:cxn>
                    <a:cxn ang="0">
                      <a:pos x="9" y="35"/>
                    </a:cxn>
                    <a:cxn ang="0">
                      <a:pos x="1" y="35"/>
                    </a:cxn>
                    <a:cxn ang="0">
                      <a:pos x="0" y="38"/>
                    </a:cxn>
                    <a:cxn ang="0">
                      <a:pos x="10" y="41"/>
                    </a:cxn>
                    <a:cxn ang="0">
                      <a:pos x="18" y="41"/>
                    </a:cxn>
                    <a:cxn ang="0">
                      <a:pos x="22" y="44"/>
                    </a:cxn>
                    <a:cxn ang="0">
                      <a:pos x="29" y="43"/>
                    </a:cxn>
                    <a:cxn ang="0">
                      <a:pos x="35" y="43"/>
                    </a:cxn>
                    <a:cxn ang="0">
                      <a:pos x="39" y="35"/>
                    </a:cxn>
                    <a:cxn ang="0">
                      <a:pos x="45" y="31"/>
                    </a:cxn>
                    <a:cxn ang="0">
                      <a:pos x="50" y="31"/>
                    </a:cxn>
                    <a:cxn ang="0">
                      <a:pos x="54" y="32"/>
                    </a:cxn>
                    <a:cxn ang="0">
                      <a:pos x="59" y="26"/>
                    </a:cxn>
                    <a:cxn ang="0">
                      <a:pos x="71" y="21"/>
                    </a:cxn>
                    <a:cxn ang="0">
                      <a:pos x="83" y="15"/>
                    </a:cxn>
                    <a:cxn ang="0">
                      <a:pos x="86" y="12"/>
                    </a:cxn>
                    <a:cxn ang="0">
                      <a:pos x="79" y="7"/>
                    </a:cxn>
                    <a:cxn ang="0">
                      <a:pos x="62" y="4"/>
                    </a:cxn>
                    <a:cxn ang="0">
                      <a:pos x="47" y="4"/>
                    </a:cxn>
                    <a:cxn ang="0">
                      <a:pos x="36" y="1"/>
                    </a:cxn>
                    <a:cxn ang="0">
                      <a:pos x="32" y="9"/>
                    </a:cxn>
                    <a:cxn ang="0">
                      <a:pos x="18" y="4"/>
                    </a:cxn>
                    <a:cxn ang="0">
                      <a:pos x="13" y="10"/>
                    </a:cxn>
                  </a:cxnLst>
                  <a:rect l="0" t="0" r="r" b="b"/>
                  <a:pathLst>
                    <a:path w="86" h="46">
                      <a:moveTo>
                        <a:pt x="13" y="10"/>
                      </a:moveTo>
                      <a:cubicBezTo>
                        <a:pt x="19" y="12"/>
                        <a:pt x="4" y="18"/>
                        <a:pt x="7" y="20"/>
                      </a:cubicBezTo>
                      <a:cubicBezTo>
                        <a:pt x="10" y="21"/>
                        <a:pt x="15" y="26"/>
                        <a:pt x="16" y="21"/>
                      </a:cubicBezTo>
                      <a:cubicBezTo>
                        <a:pt x="19" y="17"/>
                        <a:pt x="18" y="21"/>
                        <a:pt x="24" y="24"/>
                      </a:cubicBezTo>
                      <a:cubicBezTo>
                        <a:pt x="29" y="27"/>
                        <a:pt x="33" y="26"/>
                        <a:pt x="29" y="27"/>
                      </a:cubicBezTo>
                      <a:cubicBezTo>
                        <a:pt x="25" y="31"/>
                        <a:pt x="25" y="32"/>
                        <a:pt x="22" y="32"/>
                      </a:cubicBezTo>
                      <a:cubicBezTo>
                        <a:pt x="21" y="31"/>
                        <a:pt x="21" y="37"/>
                        <a:pt x="18" y="35"/>
                      </a:cubicBezTo>
                      <a:cubicBezTo>
                        <a:pt x="15" y="32"/>
                        <a:pt x="15" y="32"/>
                        <a:pt x="13" y="34"/>
                      </a:cubicBezTo>
                      <a:cubicBezTo>
                        <a:pt x="12" y="35"/>
                        <a:pt x="12" y="34"/>
                        <a:pt x="10" y="37"/>
                      </a:cubicBezTo>
                      <a:cubicBezTo>
                        <a:pt x="9" y="38"/>
                        <a:pt x="10" y="35"/>
                        <a:pt x="9" y="35"/>
                      </a:cubicBezTo>
                      <a:cubicBezTo>
                        <a:pt x="6" y="34"/>
                        <a:pt x="1" y="34"/>
                        <a:pt x="1" y="35"/>
                      </a:cubicBezTo>
                      <a:cubicBezTo>
                        <a:pt x="1" y="38"/>
                        <a:pt x="0" y="35"/>
                        <a:pt x="0" y="38"/>
                      </a:cubicBezTo>
                      <a:cubicBezTo>
                        <a:pt x="0" y="43"/>
                        <a:pt x="10" y="40"/>
                        <a:pt x="10" y="41"/>
                      </a:cubicBezTo>
                      <a:cubicBezTo>
                        <a:pt x="12" y="44"/>
                        <a:pt x="16" y="38"/>
                        <a:pt x="18" y="41"/>
                      </a:cubicBezTo>
                      <a:cubicBezTo>
                        <a:pt x="19" y="46"/>
                        <a:pt x="21" y="43"/>
                        <a:pt x="22" y="44"/>
                      </a:cubicBezTo>
                      <a:cubicBezTo>
                        <a:pt x="24" y="46"/>
                        <a:pt x="24" y="41"/>
                        <a:pt x="29" y="43"/>
                      </a:cubicBezTo>
                      <a:cubicBezTo>
                        <a:pt x="33" y="44"/>
                        <a:pt x="32" y="41"/>
                        <a:pt x="35" y="43"/>
                      </a:cubicBezTo>
                      <a:cubicBezTo>
                        <a:pt x="41" y="41"/>
                        <a:pt x="32" y="37"/>
                        <a:pt x="39" y="35"/>
                      </a:cubicBezTo>
                      <a:cubicBezTo>
                        <a:pt x="45" y="34"/>
                        <a:pt x="42" y="31"/>
                        <a:pt x="45" y="31"/>
                      </a:cubicBezTo>
                      <a:cubicBezTo>
                        <a:pt x="50" y="32"/>
                        <a:pt x="48" y="26"/>
                        <a:pt x="50" y="31"/>
                      </a:cubicBezTo>
                      <a:cubicBezTo>
                        <a:pt x="51" y="35"/>
                        <a:pt x="53" y="31"/>
                        <a:pt x="54" y="32"/>
                      </a:cubicBezTo>
                      <a:cubicBezTo>
                        <a:pt x="57" y="34"/>
                        <a:pt x="57" y="31"/>
                        <a:pt x="59" y="26"/>
                      </a:cubicBezTo>
                      <a:cubicBezTo>
                        <a:pt x="60" y="23"/>
                        <a:pt x="69" y="27"/>
                        <a:pt x="71" y="21"/>
                      </a:cubicBezTo>
                      <a:cubicBezTo>
                        <a:pt x="72" y="18"/>
                        <a:pt x="80" y="17"/>
                        <a:pt x="83" y="15"/>
                      </a:cubicBezTo>
                      <a:cubicBezTo>
                        <a:pt x="85" y="13"/>
                        <a:pt x="85" y="15"/>
                        <a:pt x="86" y="12"/>
                      </a:cubicBezTo>
                      <a:cubicBezTo>
                        <a:pt x="83" y="7"/>
                        <a:pt x="80" y="10"/>
                        <a:pt x="79" y="7"/>
                      </a:cubicBezTo>
                      <a:cubicBezTo>
                        <a:pt x="79" y="4"/>
                        <a:pt x="72" y="4"/>
                        <a:pt x="62" y="4"/>
                      </a:cubicBezTo>
                      <a:cubicBezTo>
                        <a:pt x="50" y="3"/>
                        <a:pt x="50" y="6"/>
                        <a:pt x="47" y="4"/>
                      </a:cubicBezTo>
                      <a:cubicBezTo>
                        <a:pt x="45" y="3"/>
                        <a:pt x="41" y="0"/>
                        <a:pt x="36" y="1"/>
                      </a:cubicBezTo>
                      <a:cubicBezTo>
                        <a:pt x="30" y="3"/>
                        <a:pt x="35" y="10"/>
                        <a:pt x="32" y="9"/>
                      </a:cubicBezTo>
                      <a:cubicBezTo>
                        <a:pt x="29" y="7"/>
                        <a:pt x="22" y="4"/>
                        <a:pt x="18" y="4"/>
                      </a:cubicBezTo>
                      <a:cubicBezTo>
                        <a:pt x="13" y="6"/>
                        <a:pt x="13" y="9"/>
                        <a:pt x="13" y="1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37" name="Freeform 52">
                  <a:extLst>
                    <a:ext uri="{FF2B5EF4-FFF2-40B4-BE49-F238E27FC236}">
                      <a16:creationId xmlns:a16="http://schemas.microsoft.com/office/drawing/2014/main" id="{104DE9CC-CE34-EF9E-0CB0-AB301150CB17}"/>
                    </a:ext>
                  </a:extLst>
                </p:cNvPr>
                <p:cNvSpPr>
                  <a:spLocks/>
                </p:cNvSpPr>
                <p:nvPr/>
              </p:nvSpPr>
              <p:spPr bwMode="auto">
                <a:xfrm>
                  <a:off x="6681482" y="3826394"/>
                  <a:ext cx="199241" cy="155855"/>
                </a:xfrm>
                <a:custGeom>
                  <a:avLst/>
                  <a:gdLst/>
                  <a:ahLst/>
                  <a:cxnLst>
                    <a:cxn ang="0">
                      <a:pos x="31" y="9"/>
                    </a:cxn>
                    <a:cxn ang="0">
                      <a:pos x="26" y="8"/>
                    </a:cxn>
                    <a:cxn ang="0">
                      <a:pos x="27" y="5"/>
                    </a:cxn>
                    <a:cxn ang="0">
                      <a:pos x="27" y="3"/>
                    </a:cxn>
                    <a:cxn ang="0">
                      <a:pos x="26" y="0"/>
                    </a:cxn>
                    <a:cxn ang="0">
                      <a:pos x="23" y="3"/>
                    </a:cxn>
                    <a:cxn ang="0">
                      <a:pos x="18" y="3"/>
                    </a:cxn>
                    <a:cxn ang="0">
                      <a:pos x="15" y="9"/>
                    </a:cxn>
                    <a:cxn ang="0">
                      <a:pos x="12" y="14"/>
                    </a:cxn>
                    <a:cxn ang="0">
                      <a:pos x="6" y="16"/>
                    </a:cxn>
                    <a:cxn ang="0">
                      <a:pos x="1" y="20"/>
                    </a:cxn>
                    <a:cxn ang="0">
                      <a:pos x="4" y="22"/>
                    </a:cxn>
                    <a:cxn ang="0">
                      <a:pos x="7" y="23"/>
                    </a:cxn>
                    <a:cxn ang="0">
                      <a:pos x="7" y="30"/>
                    </a:cxn>
                    <a:cxn ang="0">
                      <a:pos x="6" y="37"/>
                    </a:cxn>
                    <a:cxn ang="0">
                      <a:pos x="4" y="44"/>
                    </a:cxn>
                    <a:cxn ang="0">
                      <a:pos x="7" y="44"/>
                    </a:cxn>
                    <a:cxn ang="0">
                      <a:pos x="14" y="42"/>
                    </a:cxn>
                    <a:cxn ang="0">
                      <a:pos x="17" y="44"/>
                    </a:cxn>
                    <a:cxn ang="0">
                      <a:pos x="18" y="39"/>
                    </a:cxn>
                    <a:cxn ang="0">
                      <a:pos x="24" y="39"/>
                    </a:cxn>
                    <a:cxn ang="0">
                      <a:pos x="24" y="34"/>
                    </a:cxn>
                    <a:cxn ang="0">
                      <a:pos x="31" y="30"/>
                    </a:cxn>
                    <a:cxn ang="0">
                      <a:pos x="32" y="34"/>
                    </a:cxn>
                    <a:cxn ang="0">
                      <a:pos x="35" y="37"/>
                    </a:cxn>
                    <a:cxn ang="0">
                      <a:pos x="38" y="47"/>
                    </a:cxn>
                    <a:cxn ang="0">
                      <a:pos x="44" y="44"/>
                    </a:cxn>
                    <a:cxn ang="0">
                      <a:pos x="47" y="41"/>
                    </a:cxn>
                    <a:cxn ang="0">
                      <a:pos x="52" y="41"/>
                    </a:cxn>
                    <a:cxn ang="0">
                      <a:pos x="55" y="41"/>
                    </a:cxn>
                    <a:cxn ang="0">
                      <a:pos x="60" y="42"/>
                    </a:cxn>
                    <a:cxn ang="0">
                      <a:pos x="63" y="39"/>
                    </a:cxn>
                    <a:cxn ang="0">
                      <a:pos x="61" y="33"/>
                    </a:cxn>
                    <a:cxn ang="0">
                      <a:pos x="61" y="28"/>
                    </a:cxn>
                    <a:cxn ang="0">
                      <a:pos x="55" y="28"/>
                    </a:cxn>
                    <a:cxn ang="0">
                      <a:pos x="54" y="23"/>
                    </a:cxn>
                    <a:cxn ang="0">
                      <a:pos x="52" y="19"/>
                    </a:cxn>
                    <a:cxn ang="0">
                      <a:pos x="46" y="19"/>
                    </a:cxn>
                    <a:cxn ang="0">
                      <a:pos x="40" y="20"/>
                    </a:cxn>
                    <a:cxn ang="0">
                      <a:pos x="35" y="17"/>
                    </a:cxn>
                    <a:cxn ang="0">
                      <a:pos x="27" y="17"/>
                    </a:cxn>
                    <a:cxn ang="0">
                      <a:pos x="17" y="14"/>
                    </a:cxn>
                    <a:cxn ang="0">
                      <a:pos x="18" y="11"/>
                    </a:cxn>
                    <a:cxn ang="0">
                      <a:pos x="26" y="11"/>
                    </a:cxn>
                    <a:cxn ang="0">
                      <a:pos x="27" y="13"/>
                    </a:cxn>
                    <a:cxn ang="0">
                      <a:pos x="31" y="9"/>
                    </a:cxn>
                  </a:cxnLst>
                  <a:rect l="0" t="0" r="r" b="b"/>
                  <a:pathLst>
                    <a:path w="64" h="50">
                      <a:moveTo>
                        <a:pt x="31" y="9"/>
                      </a:moveTo>
                      <a:cubicBezTo>
                        <a:pt x="26" y="11"/>
                        <a:pt x="27" y="8"/>
                        <a:pt x="26" y="8"/>
                      </a:cubicBezTo>
                      <a:cubicBezTo>
                        <a:pt x="24" y="8"/>
                        <a:pt x="26" y="6"/>
                        <a:pt x="27" y="5"/>
                      </a:cubicBezTo>
                      <a:cubicBezTo>
                        <a:pt x="29" y="3"/>
                        <a:pt x="29" y="3"/>
                        <a:pt x="27" y="3"/>
                      </a:cubicBezTo>
                      <a:cubicBezTo>
                        <a:pt x="27" y="3"/>
                        <a:pt x="27" y="0"/>
                        <a:pt x="26" y="0"/>
                      </a:cubicBezTo>
                      <a:cubicBezTo>
                        <a:pt x="24" y="0"/>
                        <a:pt x="26" y="2"/>
                        <a:pt x="23" y="3"/>
                      </a:cubicBezTo>
                      <a:cubicBezTo>
                        <a:pt x="18" y="5"/>
                        <a:pt x="18" y="2"/>
                        <a:pt x="18" y="3"/>
                      </a:cubicBezTo>
                      <a:cubicBezTo>
                        <a:pt x="15" y="5"/>
                        <a:pt x="18" y="9"/>
                        <a:pt x="15" y="9"/>
                      </a:cubicBezTo>
                      <a:cubicBezTo>
                        <a:pt x="10" y="9"/>
                        <a:pt x="15" y="9"/>
                        <a:pt x="12" y="14"/>
                      </a:cubicBezTo>
                      <a:cubicBezTo>
                        <a:pt x="10" y="17"/>
                        <a:pt x="9" y="17"/>
                        <a:pt x="6" y="16"/>
                      </a:cubicBezTo>
                      <a:cubicBezTo>
                        <a:pt x="3" y="16"/>
                        <a:pt x="0" y="20"/>
                        <a:pt x="1" y="20"/>
                      </a:cubicBezTo>
                      <a:cubicBezTo>
                        <a:pt x="3" y="20"/>
                        <a:pt x="4" y="20"/>
                        <a:pt x="4" y="22"/>
                      </a:cubicBezTo>
                      <a:cubicBezTo>
                        <a:pt x="4" y="25"/>
                        <a:pt x="6" y="22"/>
                        <a:pt x="7" y="23"/>
                      </a:cubicBezTo>
                      <a:cubicBezTo>
                        <a:pt x="9" y="25"/>
                        <a:pt x="6" y="27"/>
                        <a:pt x="7" y="30"/>
                      </a:cubicBezTo>
                      <a:cubicBezTo>
                        <a:pt x="10" y="33"/>
                        <a:pt x="9" y="33"/>
                        <a:pt x="6" y="37"/>
                      </a:cubicBezTo>
                      <a:cubicBezTo>
                        <a:pt x="4" y="41"/>
                        <a:pt x="4" y="42"/>
                        <a:pt x="4" y="44"/>
                      </a:cubicBezTo>
                      <a:cubicBezTo>
                        <a:pt x="6" y="47"/>
                        <a:pt x="7" y="47"/>
                        <a:pt x="7" y="44"/>
                      </a:cubicBezTo>
                      <a:cubicBezTo>
                        <a:pt x="9" y="42"/>
                        <a:pt x="10" y="42"/>
                        <a:pt x="14" y="42"/>
                      </a:cubicBezTo>
                      <a:cubicBezTo>
                        <a:pt x="15" y="41"/>
                        <a:pt x="17" y="44"/>
                        <a:pt x="17" y="44"/>
                      </a:cubicBezTo>
                      <a:cubicBezTo>
                        <a:pt x="18" y="44"/>
                        <a:pt x="17" y="41"/>
                        <a:pt x="18" y="39"/>
                      </a:cubicBezTo>
                      <a:cubicBezTo>
                        <a:pt x="21" y="37"/>
                        <a:pt x="23" y="41"/>
                        <a:pt x="24" y="39"/>
                      </a:cubicBezTo>
                      <a:cubicBezTo>
                        <a:pt x="26" y="37"/>
                        <a:pt x="23" y="36"/>
                        <a:pt x="24" y="34"/>
                      </a:cubicBezTo>
                      <a:cubicBezTo>
                        <a:pt x="27" y="33"/>
                        <a:pt x="26" y="28"/>
                        <a:pt x="31" y="30"/>
                      </a:cubicBezTo>
                      <a:cubicBezTo>
                        <a:pt x="35" y="31"/>
                        <a:pt x="32" y="33"/>
                        <a:pt x="32" y="34"/>
                      </a:cubicBezTo>
                      <a:cubicBezTo>
                        <a:pt x="33" y="36"/>
                        <a:pt x="35" y="31"/>
                        <a:pt x="35" y="37"/>
                      </a:cubicBezTo>
                      <a:cubicBezTo>
                        <a:pt x="33" y="47"/>
                        <a:pt x="35" y="50"/>
                        <a:pt x="38" y="47"/>
                      </a:cubicBezTo>
                      <a:cubicBezTo>
                        <a:pt x="41" y="45"/>
                        <a:pt x="44" y="45"/>
                        <a:pt x="44" y="44"/>
                      </a:cubicBezTo>
                      <a:cubicBezTo>
                        <a:pt x="44" y="42"/>
                        <a:pt x="46" y="42"/>
                        <a:pt x="47" y="41"/>
                      </a:cubicBezTo>
                      <a:cubicBezTo>
                        <a:pt x="49" y="39"/>
                        <a:pt x="54" y="39"/>
                        <a:pt x="52" y="41"/>
                      </a:cubicBezTo>
                      <a:cubicBezTo>
                        <a:pt x="50" y="44"/>
                        <a:pt x="52" y="44"/>
                        <a:pt x="55" y="41"/>
                      </a:cubicBezTo>
                      <a:cubicBezTo>
                        <a:pt x="58" y="39"/>
                        <a:pt x="61" y="41"/>
                        <a:pt x="60" y="42"/>
                      </a:cubicBezTo>
                      <a:cubicBezTo>
                        <a:pt x="63" y="42"/>
                        <a:pt x="64" y="41"/>
                        <a:pt x="63" y="39"/>
                      </a:cubicBezTo>
                      <a:cubicBezTo>
                        <a:pt x="60" y="37"/>
                        <a:pt x="63" y="34"/>
                        <a:pt x="61" y="33"/>
                      </a:cubicBezTo>
                      <a:cubicBezTo>
                        <a:pt x="60" y="31"/>
                        <a:pt x="61" y="30"/>
                        <a:pt x="61" y="28"/>
                      </a:cubicBezTo>
                      <a:cubicBezTo>
                        <a:pt x="60" y="27"/>
                        <a:pt x="55" y="25"/>
                        <a:pt x="55" y="28"/>
                      </a:cubicBezTo>
                      <a:cubicBezTo>
                        <a:pt x="55" y="30"/>
                        <a:pt x="52" y="27"/>
                        <a:pt x="54" y="23"/>
                      </a:cubicBezTo>
                      <a:cubicBezTo>
                        <a:pt x="54" y="22"/>
                        <a:pt x="50" y="22"/>
                        <a:pt x="52" y="19"/>
                      </a:cubicBezTo>
                      <a:cubicBezTo>
                        <a:pt x="49" y="17"/>
                        <a:pt x="50" y="20"/>
                        <a:pt x="46" y="19"/>
                      </a:cubicBezTo>
                      <a:cubicBezTo>
                        <a:pt x="41" y="17"/>
                        <a:pt x="41" y="22"/>
                        <a:pt x="40" y="20"/>
                      </a:cubicBezTo>
                      <a:cubicBezTo>
                        <a:pt x="38" y="19"/>
                        <a:pt x="37" y="22"/>
                        <a:pt x="35" y="17"/>
                      </a:cubicBezTo>
                      <a:cubicBezTo>
                        <a:pt x="33" y="14"/>
                        <a:pt x="29" y="20"/>
                        <a:pt x="27" y="17"/>
                      </a:cubicBezTo>
                      <a:cubicBezTo>
                        <a:pt x="27" y="16"/>
                        <a:pt x="17" y="19"/>
                        <a:pt x="17" y="14"/>
                      </a:cubicBezTo>
                      <a:cubicBezTo>
                        <a:pt x="17" y="11"/>
                        <a:pt x="18" y="14"/>
                        <a:pt x="18" y="11"/>
                      </a:cubicBezTo>
                      <a:cubicBezTo>
                        <a:pt x="18" y="9"/>
                        <a:pt x="23" y="9"/>
                        <a:pt x="26" y="11"/>
                      </a:cubicBezTo>
                      <a:cubicBezTo>
                        <a:pt x="27" y="11"/>
                        <a:pt x="26" y="14"/>
                        <a:pt x="27" y="13"/>
                      </a:cubicBezTo>
                      <a:cubicBezTo>
                        <a:pt x="29" y="9"/>
                        <a:pt x="29" y="11"/>
                        <a:pt x="31" y="9"/>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38" name="Freeform 77">
                  <a:extLst>
                    <a:ext uri="{FF2B5EF4-FFF2-40B4-BE49-F238E27FC236}">
                      <a16:creationId xmlns:a16="http://schemas.microsoft.com/office/drawing/2014/main" id="{22ED8DF6-EB01-6E3A-04BD-76A89ED88C14}"/>
                    </a:ext>
                  </a:extLst>
                </p:cNvPr>
                <p:cNvSpPr>
                  <a:spLocks/>
                </p:cNvSpPr>
                <p:nvPr/>
              </p:nvSpPr>
              <p:spPr bwMode="auto">
                <a:xfrm>
                  <a:off x="5878092" y="4125249"/>
                  <a:ext cx="517383" cy="530228"/>
                </a:xfrm>
                <a:custGeom>
                  <a:avLst/>
                  <a:gdLst/>
                  <a:ahLst/>
                  <a:cxnLst>
                    <a:cxn ang="0">
                      <a:pos x="125" y="141"/>
                    </a:cxn>
                    <a:cxn ang="0">
                      <a:pos x="107" y="151"/>
                    </a:cxn>
                    <a:cxn ang="0">
                      <a:pos x="92" y="162"/>
                    </a:cxn>
                    <a:cxn ang="0">
                      <a:pos x="75" y="153"/>
                    </a:cxn>
                    <a:cxn ang="0">
                      <a:pos x="74" y="153"/>
                    </a:cxn>
                    <a:cxn ang="0">
                      <a:pos x="72" y="153"/>
                    </a:cxn>
                    <a:cxn ang="0">
                      <a:pos x="68" y="153"/>
                    </a:cxn>
                    <a:cxn ang="0">
                      <a:pos x="68" y="158"/>
                    </a:cxn>
                    <a:cxn ang="0">
                      <a:pos x="65" y="162"/>
                    </a:cxn>
                    <a:cxn ang="0">
                      <a:pos x="54" y="144"/>
                    </a:cxn>
                    <a:cxn ang="0">
                      <a:pos x="50" y="133"/>
                    </a:cxn>
                    <a:cxn ang="0">
                      <a:pos x="36" y="117"/>
                    </a:cxn>
                    <a:cxn ang="0">
                      <a:pos x="34" y="100"/>
                    </a:cxn>
                    <a:cxn ang="0">
                      <a:pos x="21" y="77"/>
                    </a:cxn>
                    <a:cxn ang="0">
                      <a:pos x="15" y="64"/>
                    </a:cxn>
                    <a:cxn ang="0">
                      <a:pos x="1" y="41"/>
                    </a:cxn>
                    <a:cxn ang="0">
                      <a:pos x="12" y="32"/>
                    </a:cxn>
                    <a:cxn ang="0">
                      <a:pos x="24" y="24"/>
                    </a:cxn>
                    <a:cxn ang="0">
                      <a:pos x="27" y="18"/>
                    </a:cxn>
                    <a:cxn ang="0">
                      <a:pos x="24" y="7"/>
                    </a:cxn>
                    <a:cxn ang="0">
                      <a:pos x="47" y="4"/>
                    </a:cxn>
                    <a:cxn ang="0">
                      <a:pos x="59" y="11"/>
                    </a:cxn>
                    <a:cxn ang="0">
                      <a:pos x="80" y="32"/>
                    </a:cxn>
                    <a:cxn ang="0">
                      <a:pos x="101" y="35"/>
                    </a:cxn>
                    <a:cxn ang="0">
                      <a:pos x="109" y="39"/>
                    </a:cxn>
                    <a:cxn ang="0">
                      <a:pos x="116" y="50"/>
                    </a:cxn>
                    <a:cxn ang="0">
                      <a:pos x="122" y="60"/>
                    </a:cxn>
                    <a:cxn ang="0">
                      <a:pos x="124" y="71"/>
                    </a:cxn>
                    <a:cxn ang="0">
                      <a:pos x="130" y="80"/>
                    </a:cxn>
                    <a:cxn ang="0">
                      <a:pos x="136" y="92"/>
                    </a:cxn>
                    <a:cxn ang="0">
                      <a:pos x="163" y="99"/>
                    </a:cxn>
                    <a:cxn ang="0">
                      <a:pos x="165" y="113"/>
                    </a:cxn>
                    <a:cxn ang="0">
                      <a:pos x="150" y="131"/>
                    </a:cxn>
                  </a:cxnLst>
                  <a:rect l="0" t="0" r="r" b="b"/>
                  <a:pathLst>
                    <a:path w="166" h="170">
                      <a:moveTo>
                        <a:pt x="138" y="136"/>
                      </a:moveTo>
                      <a:cubicBezTo>
                        <a:pt x="133" y="137"/>
                        <a:pt x="130" y="139"/>
                        <a:pt x="125" y="141"/>
                      </a:cubicBezTo>
                      <a:cubicBezTo>
                        <a:pt x="122" y="141"/>
                        <a:pt x="115" y="142"/>
                        <a:pt x="112" y="144"/>
                      </a:cubicBezTo>
                      <a:cubicBezTo>
                        <a:pt x="110" y="145"/>
                        <a:pt x="107" y="150"/>
                        <a:pt x="107" y="151"/>
                      </a:cubicBezTo>
                      <a:cubicBezTo>
                        <a:pt x="103" y="158"/>
                        <a:pt x="97" y="164"/>
                        <a:pt x="92" y="170"/>
                      </a:cubicBezTo>
                      <a:cubicBezTo>
                        <a:pt x="92" y="167"/>
                        <a:pt x="92" y="164"/>
                        <a:pt x="92" y="162"/>
                      </a:cubicBezTo>
                      <a:cubicBezTo>
                        <a:pt x="92" y="161"/>
                        <a:pt x="92" y="159"/>
                        <a:pt x="92" y="159"/>
                      </a:cubicBezTo>
                      <a:cubicBezTo>
                        <a:pt x="92" y="159"/>
                        <a:pt x="77" y="151"/>
                        <a:pt x="75" y="153"/>
                      </a:cubicBezTo>
                      <a:cubicBezTo>
                        <a:pt x="75" y="153"/>
                        <a:pt x="75" y="153"/>
                        <a:pt x="74" y="153"/>
                      </a:cubicBezTo>
                      <a:cubicBezTo>
                        <a:pt x="74" y="153"/>
                        <a:pt x="74" y="153"/>
                        <a:pt x="74" y="153"/>
                      </a:cubicBezTo>
                      <a:cubicBezTo>
                        <a:pt x="74" y="153"/>
                        <a:pt x="74" y="153"/>
                        <a:pt x="74" y="153"/>
                      </a:cubicBezTo>
                      <a:cubicBezTo>
                        <a:pt x="72" y="153"/>
                        <a:pt x="72" y="153"/>
                        <a:pt x="72" y="153"/>
                      </a:cubicBezTo>
                      <a:cubicBezTo>
                        <a:pt x="72" y="153"/>
                        <a:pt x="71" y="151"/>
                        <a:pt x="69" y="151"/>
                      </a:cubicBezTo>
                      <a:cubicBezTo>
                        <a:pt x="68" y="153"/>
                        <a:pt x="68" y="153"/>
                        <a:pt x="68" y="153"/>
                      </a:cubicBezTo>
                      <a:cubicBezTo>
                        <a:pt x="68" y="153"/>
                        <a:pt x="69" y="153"/>
                        <a:pt x="68" y="153"/>
                      </a:cubicBezTo>
                      <a:cubicBezTo>
                        <a:pt x="68" y="155"/>
                        <a:pt x="68" y="156"/>
                        <a:pt x="68" y="158"/>
                      </a:cubicBezTo>
                      <a:cubicBezTo>
                        <a:pt x="68" y="158"/>
                        <a:pt x="68" y="158"/>
                        <a:pt x="68" y="159"/>
                      </a:cubicBezTo>
                      <a:cubicBezTo>
                        <a:pt x="68" y="159"/>
                        <a:pt x="66" y="161"/>
                        <a:pt x="65" y="162"/>
                      </a:cubicBezTo>
                      <a:cubicBezTo>
                        <a:pt x="62" y="151"/>
                        <a:pt x="62" y="159"/>
                        <a:pt x="60" y="155"/>
                      </a:cubicBezTo>
                      <a:cubicBezTo>
                        <a:pt x="60" y="150"/>
                        <a:pt x="54" y="147"/>
                        <a:pt x="54" y="144"/>
                      </a:cubicBezTo>
                      <a:cubicBezTo>
                        <a:pt x="54" y="141"/>
                        <a:pt x="53" y="141"/>
                        <a:pt x="53" y="137"/>
                      </a:cubicBezTo>
                      <a:cubicBezTo>
                        <a:pt x="53" y="134"/>
                        <a:pt x="51" y="136"/>
                        <a:pt x="50" y="133"/>
                      </a:cubicBezTo>
                      <a:cubicBezTo>
                        <a:pt x="48" y="130"/>
                        <a:pt x="47" y="125"/>
                        <a:pt x="44" y="123"/>
                      </a:cubicBezTo>
                      <a:cubicBezTo>
                        <a:pt x="39" y="123"/>
                        <a:pt x="40" y="122"/>
                        <a:pt x="36" y="117"/>
                      </a:cubicBezTo>
                      <a:cubicBezTo>
                        <a:pt x="33" y="111"/>
                        <a:pt x="37" y="114"/>
                        <a:pt x="34" y="109"/>
                      </a:cubicBezTo>
                      <a:cubicBezTo>
                        <a:pt x="33" y="105"/>
                        <a:pt x="37" y="106"/>
                        <a:pt x="34" y="100"/>
                      </a:cubicBezTo>
                      <a:cubicBezTo>
                        <a:pt x="33" y="95"/>
                        <a:pt x="30" y="85"/>
                        <a:pt x="27" y="85"/>
                      </a:cubicBezTo>
                      <a:cubicBezTo>
                        <a:pt x="22" y="83"/>
                        <a:pt x="19" y="78"/>
                        <a:pt x="21" y="77"/>
                      </a:cubicBezTo>
                      <a:cubicBezTo>
                        <a:pt x="22" y="74"/>
                        <a:pt x="21" y="71"/>
                        <a:pt x="18" y="69"/>
                      </a:cubicBezTo>
                      <a:cubicBezTo>
                        <a:pt x="16" y="66"/>
                        <a:pt x="18" y="66"/>
                        <a:pt x="15" y="64"/>
                      </a:cubicBezTo>
                      <a:cubicBezTo>
                        <a:pt x="12" y="60"/>
                        <a:pt x="7" y="44"/>
                        <a:pt x="4" y="44"/>
                      </a:cubicBezTo>
                      <a:cubicBezTo>
                        <a:pt x="0" y="43"/>
                        <a:pt x="0" y="47"/>
                        <a:pt x="1" y="41"/>
                      </a:cubicBezTo>
                      <a:cubicBezTo>
                        <a:pt x="3" y="36"/>
                        <a:pt x="1" y="39"/>
                        <a:pt x="3" y="30"/>
                      </a:cubicBezTo>
                      <a:cubicBezTo>
                        <a:pt x="4" y="30"/>
                        <a:pt x="10" y="32"/>
                        <a:pt x="12" y="32"/>
                      </a:cubicBezTo>
                      <a:cubicBezTo>
                        <a:pt x="15" y="32"/>
                        <a:pt x="15" y="27"/>
                        <a:pt x="18" y="25"/>
                      </a:cubicBezTo>
                      <a:cubicBezTo>
                        <a:pt x="18" y="24"/>
                        <a:pt x="22" y="25"/>
                        <a:pt x="24" y="24"/>
                      </a:cubicBezTo>
                      <a:cubicBezTo>
                        <a:pt x="24" y="22"/>
                        <a:pt x="24" y="21"/>
                        <a:pt x="24" y="21"/>
                      </a:cubicBezTo>
                      <a:cubicBezTo>
                        <a:pt x="25" y="19"/>
                        <a:pt x="27" y="19"/>
                        <a:pt x="27" y="18"/>
                      </a:cubicBezTo>
                      <a:cubicBezTo>
                        <a:pt x="19" y="8"/>
                        <a:pt x="19" y="8"/>
                        <a:pt x="19" y="8"/>
                      </a:cubicBezTo>
                      <a:cubicBezTo>
                        <a:pt x="19" y="7"/>
                        <a:pt x="22" y="7"/>
                        <a:pt x="24" y="7"/>
                      </a:cubicBezTo>
                      <a:cubicBezTo>
                        <a:pt x="25" y="5"/>
                        <a:pt x="34" y="4"/>
                        <a:pt x="36" y="0"/>
                      </a:cubicBezTo>
                      <a:cubicBezTo>
                        <a:pt x="39" y="2"/>
                        <a:pt x="44" y="2"/>
                        <a:pt x="47" y="4"/>
                      </a:cubicBezTo>
                      <a:cubicBezTo>
                        <a:pt x="50" y="4"/>
                        <a:pt x="51" y="7"/>
                        <a:pt x="54" y="10"/>
                      </a:cubicBezTo>
                      <a:cubicBezTo>
                        <a:pt x="56" y="10"/>
                        <a:pt x="57" y="11"/>
                        <a:pt x="59" y="11"/>
                      </a:cubicBezTo>
                      <a:cubicBezTo>
                        <a:pt x="62" y="15"/>
                        <a:pt x="65" y="16"/>
                        <a:pt x="66" y="19"/>
                      </a:cubicBezTo>
                      <a:cubicBezTo>
                        <a:pt x="69" y="21"/>
                        <a:pt x="78" y="32"/>
                        <a:pt x="80" y="32"/>
                      </a:cubicBezTo>
                      <a:cubicBezTo>
                        <a:pt x="81" y="33"/>
                        <a:pt x="94" y="33"/>
                        <a:pt x="95" y="33"/>
                      </a:cubicBezTo>
                      <a:cubicBezTo>
                        <a:pt x="95" y="33"/>
                        <a:pt x="101" y="33"/>
                        <a:pt x="101" y="35"/>
                      </a:cubicBezTo>
                      <a:cubicBezTo>
                        <a:pt x="103" y="35"/>
                        <a:pt x="103" y="38"/>
                        <a:pt x="103" y="38"/>
                      </a:cubicBezTo>
                      <a:cubicBezTo>
                        <a:pt x="104" y="39"/>
                        <a:pt x="109" y="39"/>
                        <a:pt x="109" y="39"/>
                      </a:cubicBezTo>
                      <a:cubicBezTo>
                        <a:pt x="112" y="44"/>
                        <a:pt x="113" y="46"/>
                        <a:pt x="113" y="47"/>
                      </a:cubicBezTo>
                      <a:cubicBezTo>
                        <a:pt x="113" y="49"/>
                        <a:pt x="116" y="47"/>
                        <a:pt x="116" y="50"/>
                      </a:cubicBezTo>
                      <a:cubicBezTo>
                        <a:pt x="116" y="53"/>
                        <a:pt x="122" y="57"/>
                        <a:pt x="122" y="58"/>
                      </a:cubicBezTo>
                      <a:cubicBezTo>
                        <a:pt x="124" y="60"/>
                        <a:pt x="121" y="57"/>
                        <a:pt x="122" y="60"/>
                      </a:cubicBezTo>
                      <a:cubicBezTo>
                        <a:pt x="124" y="63"/>
                        <a:pt x="121" y="64"/>
                        <a:pt x="122" y="67"/>
                      </a:cubicBezTo>
                      <a:cubicBezTo>
                        <a:pt x="124" y="69"/>
                        <a:pt x="122" y="69"/>
                        <a:pt x="124" y="71"/>
                      </a:cubicBezTo>
                      <a:cubicBezTo>
                        <a:pt x="127" y="72"/>
                        <a:pt x="125" y="75"/>
                        <a:pt x="128" y="78"/>
                      </a:cubicBezTo>
                      <a:cubicBezTo>
                        <a:pt x="128" y="80"/>
                        <a:pt x="130" y="80"/>
                        <a:pt x="130" y="80"/>
                      </a:cubicBezTo>
                      <a:cubicBezTo>
                        <a:pt x="130" y="83"/>
                        <a:pt x="130" y="83"/>
                        <a:pt x="133" y="85"/>
                      </a:cubicBezTo>
                      <a:cubicBezTo>
                        <a:pt x="136" y="88"/>
                        <a:pt x="136" y="88"/>
                        <a:pt x="136" y="92"/>
                      </a:cubicBezTo>
                      <a:cubicBezTo>
                        <a:pt x="138" y="95"/>
                        <a:pt x="136" y="95"/>
                        <a:pt x="145" y="97"/>
                      </a:cubicBezTo>
                      <a:cubicBezTo>
                        <a:pt x="154" y="99"/>
                        <a:pt x="162" y="103"/>
                        <a:pt x="163" y="99"/>
                      </a:cubicBezTo>
                      <a:cubicBezTo>
                        <a:pt x="163" y="100"/>
                        <a:pt x="166" y="105"/>
                        <a:pt x="166" y="106"/>
                      </a:cubicBezTo>
                      <a:cubicBezTo>
                        <a:pt x="166" y="108"/>
                        <a:pt x="165" y="111"/>
                        <a:pt x="165" y="113"/>
                      </a:cubicBezTo>
                      <a:cubicBezTo>
                        <a:pt x="165" y="114"/>
                        <a:pt x="162" y="125"/>
                        <a:pt x="162" y="127"/>
                      </a:cubicBezTo>
                      <a:cubicBezTo>
                        <a:pt x="160" y="128"/>
                        <a:pt x="153" y="130"/>
                        <a:pt x="150" y="131"/>
                      </a:cubicBezTo>
                      <a:cubicBezTo>
                        <a:pt x="145" y="133"/>
                        <a:pt x="142" y="134"/>
                        <a:pt x="138" y="136"/>
                      </a:cubicBezTo>
                    </a:path>
                  </a:pathLst>
                </a:custGeom>
                <a:solidFill>
                  <a:schemeClr val="accent1">
                    <a:lumMod val="40000"/>
                    <a:lumOff val="60000"/>
                  </a:schemeClr>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39" name="Freeform 78">
                  <a:extLst>
                    <a:ext uri="{FF2B5EF4-FFF2-40B4-BE49-F238E27FC236}">
                      <a16:creationId xmlns:a16="http://schemas.microsoft.com/office/drawing/2014/main" id="{8F94BDBD-F0E7-8BBF-460E-A2615E909E3F}"/>
                    </a:ext>
                  </a:extLst>
                </p:cNvPr>
                <p:cNvSpPr>
                  <a:spLocks/>
                </p:cNvSpPr>
                <p:nvPr/>
              </p:nvSpPr>
              <p:spPr bwMode="auto">
                <a:xfrm>
                  <a:off x="5977713" y="3953327"/>
                  <a:ext cx="242624" cy="277968"/>
                </a:xfrm>
                <a:custGeom>
                  <a:avLst/>
                  <a:gdLst/>
                  <a:ahLst/>
                  <a:cxnLst>
                    <a:cxn ang="0">
                      <a:pos x="48" y="3"/>
                    </a:cxn>
                    <a:cxn ang="0">
                      <a:pos x="52" y="14"/>
                    </a:cxn>
                    <a:cxn ang="0">
                      <a:pos x="61" y="17"/>
                    </a:cxn>
                    <a:cxn ang="0">
                      <a:pos x="58" y="22"/>
                    </a:cxn>
                    <a:cxn ang="0">
                      <a:pos x="54" y="34"/>
                    </a:cxn>
                    <a:cxn ang="0">
                      <a:pos x="60" y="45"/>
                    </a:cxn>
                    <a:cxn ang="0">
                      <a:pos x="70" y="56"/>
                    </a:cxn>
                    <a:cxn ang="0">
                      <a:pos x="72" y="68"/>
                    </a:cxn>
                    <a:cxn ang="0">
                      <a:pos x="75" y="75"/>
                    </a:cxn>
                    <a:cxn ang="0">
                      <a:pos x="78" y="79"/>
                    </a:cxn>
                    <a:cxn ang="0">
                      <a:pos x="73" y="79"/>
                    </a:cxn>
                    <a:cxn ang="0">
                      <a:pos x="67" y="79"/>
                    </a:cxn>
                    <a:cxn ang="0">
                      <a:pos x="63" y="89"/>
                    </a:cxn>
                    <a:cxn ang="0">
                      <a:pos x="48" y="87"/>
                    </a:cxn>
                    <a:cxn ang="0">
                      <a:pos x="34" y="75"/>
                    </a:cxn>
                    <a:cxn ang="0">
                      <a:pos x="26" y="67"/>
                    </a:cxn>
                    <a:cxn ang="0">
                      <a:pos x="22" y="65"/>
                    </a:cxn>
                    <a:cxn ang="0">
                      <a:pos x="14" y="59"/>
                    </a:cxn>
                    <a:cxn ang="0">
                      <a:pos x="3" y="56"/>
                    </a:cxn>
                    <a:cxn ang="0">
                      <a:pos x="5" y="56"/>
                    </a:cxn>
                    <a:cxn ang="0">
                      <a:pos x="2" y="54"/>
                    </a:cxn>
                    <a:cxn ang="0">
                      <a:pos x="2" y="53"/>
                    </a:cxn>
                    <a:cxn ang="0">
                      <a:pos x="3" y="53"/>
                    </a:cxn>
                    <a:cxn ang="0">
                      <a:pos x="3" y="51"/>
                    </a:cxn>
                    <a:cxn ang="0">
                      <a:pos x="0" y="43"/>
                    </a:cxn>
                    <a:cxn ang="0">
                      <a:pos x="11" y="37"/>
                    </a:cxn>
                    <a:cxn ang="0">
                      <a:pos x="19" y="33"/>
                    </a:cxn>
                    <a:cxn ang="0">
                      <a:pos x="20" y="28"/>
                    </a:cxn>
                    <a:cxn ang="0">
                      <a:pos x="20" y="28"/>
                    </a:cxn>
                    <a:cxn ang="0">
                      <a:pos x="20" y="26"/>
                    </a:cxn>
                    <a:cxn ang="0">
                      <a:pos x="20" y="23"/>
                    </a:cxn>
                    <a:cxn ang="0">
                      <a:pos x="22" y="17"/>
                    </a:cxn>
                    <a:cxn ang="0">
                      <a:pos x="20" y="11"/>
                    </a:cxn>
                    <a:cxn ang="0">
                      <a:pos x="25" y="9"/>
                    </a:cxn>
                    <a:cxn ang="0">
                      <a:pos x="29" y="3"/>
                    </a:cxn>
                    <a:cxn ang="0">
                      <a:pos x="32" y="0"/>
                    </a:cxn>
                    <a:cxn ang="0">
                      <a:pos x="32" y="0"/>
                    </a:cxn>
                    <a:cxn ang="0">
                      <a:pos x="32" y="0"/>
                    </a:cxn>
                    <a:cxn ang="0">
                      <a:pos x="34" y="2"/>
                    </a:cxn>
                    <a:cxn ang="0">
                      <a:pos x="34" y="0"/>
                    </a:cxn>
                    <a:cxn ang="0">
                      <a:pos x="35" y="0"/>
                    </a:cxn>
                    <a:cxn ang="0">
                      <a:pos x="38" y="2"/>
                    </a:cxn>
                    <a:cxn ang="0">
                      <a:pos x="43" y="2"/>
                    </a:cxn>
                    <a:cxn ang="0">
                      <a:pos x="44" y="5"/>
                    </a:cxn>
                    <a:cxn ang="0">
                      <a:pos x="46" y="3"/>
                    </a:cxn>
                    <a:cxn ang="0">
                      <a:pos x="48" y="3"/>
                    </a:cxn>
                  </a:cxnLst>
                  <a:rect l="0" t="0" r="r" b="b"/>
                  <a:pathLst>
                    <a:path w="78" h="89">
                      <a:moveTo>
                        <a:pt x="48" y="3"/>
                      </a:moveTo>
                      <a:cubicBezTo>
                        <a:pt x="49" y="8"/>
                        <a:pt x="52" y="11"/>
                        <a:pt x="52" y="14"/>
                      </a:cubicBezTo>
                      <a:cubicBezTo>
                        <a:pt x="52" y="17"/>
                        <a:pt x="60" y="16"/>
                        <a:pt x="61" y="17"/>
                      </a:cubicBezTo>
                      <a:cubicBezTo>
                        <a:pt x="61" y="19"/>
                        <a:pt x="57" y="17"/>
                        <a:pt x="58" y="22"/>
                      </a:cubicBezTo>
                      <a:cubicBezTo>
                        <a:pt x="61" y="26"/>
                        <a:pt x="54" y="28"/>
                        <a:pt x="54" y="34"/>
                      </a:cubicBezTo>
                      <a:cubicBezTo>
                        <a:pt x="52" y="40"/>
                        <a:pt x="58" y="39"/>
                        <a:pt x="60" y="45"/>
                      </a:cubicBezTo>
                      <a:cubicBezTo>
                        <a:pt x="60" y="50"/>
                        <a:pt x="67" y="51"/>
                        <a:pt x="70" y="56"/>
                      </a:cubicBezTo>
                      <a:cubicBezTo>
                        <a:pt x="73" y="62"/>
                        <a:pt x="70" y="65"/>
                        <a:pt x="72" y="68"/>
                      </a:cubicBezTo>
                      <a:cubicBezTo>
                        <a:pt x="73" y="71"/>
                        <a:pt x="73" y="75"/>
                        <a:pt x="75" y="75"/>
                      </a:cubicBezTo>
                      <a:cubicBezTo>
                        <a:pt x="76" y="76"/>
                        <a:pt x="78" y="76"/>
                        <a:pt x="78" y="79"/>
                      </a:cubicBezTo>
                      <a:cubicBezTo>
                        <a:pt x="76" y="81"/>
                        <a:pt x="72" y="76"/>
                        <a:pt x="73" y="79"/>
                      </a:cubicBezTo>
                      <a:cubicBezTo>
                        <a:pt x="72" y="79"/>
                        <a:pt x="69" y="78"/>
                        <a:pt x="67" y="79"/>
                      </a:cubicBezTo>
                      <a:cubicBezTo>
                        <a:pt x="66" y="81"/>
                        <a:pt x="64" y="87"/>
                        <a:pt x="63" y="89"/>
                      </a:cubicBezTo>
                      <a:cubicBezTo>
                        <a:pt x="61" y="89"/>
                        <a:pt x="49" y="89"/>
                        <a:pt x="48" y="87"/>
                      </a:cubicBezTo>
                      <a:cubicBezTo>
                        <a:pt x="46" y="87"/>
                        <a:pt x="37" y="76"/>
                        <a:pt x="34" y="75"/>
                      </a:cubicBezTo>
                      <a:cubicBezTo>
                        <a:pt x="32" y="71"/>
                        <a:pt x="29" y="70"/>
                        <a:pt x="26" y="67"/>
                      </a:cubicBezTo>
                      <a:cubicBezTo>
                        <a:pt x="25" y="67"/>
                        <a:pt x="23" y="65"/>
                        <a:pt x="22" y="65"/>
                      </a:cubicBezTo>
                      <a:cubicBezTo>
                        <a:pt x="19" y="62"/>
                        <a:pt x="17" y="59"/>
                        <a:pt x="14" y="59"/>
                      </a:cubicBezTo>
                      <a:cubicBezTo>
                        <a:pt x="11" y="57"/>
                        <a:pt x="7" y="57"/>
                        <a:pt x="3" y="56"/>
                      </a:cubicBezTo>
                      <a:cubicBezTo>
                        <a:pt x="5" y="56"/>
                        <a:pt x="5" y="56"/>
                        <a:pt x="5" y="56"/>
                      </a:cubicBezTo>
                      <a:cubicBezTo>
                        <a:pt x="5" y="53"/>
                        <a:pt x="3" y="54"/>
                        <a:pt x="2" y="54"/>
                      </a:cubicBezTo>
                      <a:cubicBezTo>
                        <a:pt x="2" y="53"/>
                        <a:pt x="2" y="53"/>
                        <a:pt x="2" y="53"/>
                      </a:cubicBezTo>
                      <a:cubicBezTo>
                        <a:pt x="3" y="53"/>
                        <a:pt x="3" y="53"/>
                        <a:pt x="3" y="53"/>
                      </a:cubicBezTo>
                      <a:cubicBezTo>
                        <a:pt x="3" y="53"/>
                        <a:pt x="3" y="53"/>
                        <a:pt x="3" y="51"/>
                      </a:cubicBezTo>
                      <a:cubicBezTo>
                        <a:pt x="2" y="50"/>
                        <a:pt x="2" y="47"/>
                        <a:pt x="0" y="43"/>
                      </a:cubicBezTo>
                      <a:cubicBezTo>
                        <a:pt x="3" y="40"/>
                        <a:pt x="8" y="39"/>
                        <a:pt x="11" y="37"/>
                      </a:cubicBezTo>
                      <a:cubicBezTo>
                        <a:pt x="13" y="36"/>
                        <a:pt x="16" y="34"/>
                        <a:pt x="19" y="33"/>
                      </a:cubicBezTo>
                      <a:cubicBezTo>
                        <a:pt x="19" y="31"/>
                        <a:pt x="20" y="30"/>
                        <a:pt x="20" y="28"/>
                      </a:cubicBezTo>
                      <a:cubicBezTo>
                        <a:pt x="20" y="28"/>
                        <a:pt x="20" y="28"/>
                        <a:pt x="20" y="28"/>
                      </a:cubicBezTo>
                      <a:cubicBezTo>
                        <a:pt x="20" y="28"/>
                        <a:pt x="20" y="28"/>
                        <a:pt x="20" y="26"/>
                      </a:cubicBezTo>
                      <a:cubicBezTo>
                        <a:pt x="20" y="26"/>
                        <a:pt x="20" y="25"/>
                        <a:pt x="20" y="23"/>
                      </a:cubicBezTo>
                      <a:cubicBezTo>
                        <a:pt x="20" y="22"/>
                        <a:pt x="22" y="19"/>
                        <a:pt x="22" y="17"/>
                      </a:cubicBezTo>
                      <a:cubicBezTo>
                        <a:pt x="20" y="16"/>
                        <a:pt x="20" y="14"/>
                        <a:pt x="20" y="11"/>
                      </a:cubicBezTo>
                      <a:cubicBezTo>
                        <a:pt x="22" y="9"/>
                        <a:pt x="23" y="9"/>
                        <a:pt x="25" y="9"/>
                      </a:cubicBezTo>
                      <a:cubicBezTo>
                        <a:pt x="26" y="8"/>
                        <a:pt x="28" y="5"/>
                        <a:pt x="29" y="3"/>
                      </a:cubicBezTo>
                      <a:cubicBezTo>
                        <a:pt x="31" y="3"/>
                        <a:pt x="31" y="2"/>
                        <a:pt x="32" y="0"/>
                      </a:cubicBezTo>
                      <a:cubicBezTo>
                        <a:pt x="32" y="0"/>
                        <a:pt x="32" y="0"/>
                        <a:pt x="32" y="0"/>
                      </a:cubicBezTo>
                      <a:cubicBezTo>
                        <a:pt x="32" y="0"/>
                        <a:pt x="32" y="0"/>
                        <a:pt x="32" y="0"/>
                      </a:cubicBezTo>
                      <a:cubicBezTo>
                        <a:pt x="34" y="0"/>
                        <a:pt x="34" y="2"/>
                        <a:pt x="34" y="2"/>
                      </a:cubicBezTo>
                      <a:cubicBezTo>
                        <a:pt x="34" y="0"/>
                        <a:pt x="34" y="0"/>
                        <a:pt x="34" y="0"/>
                      </a:cubicBezTo>
                      <a:cubicBezTo>
                        <a:pt x="35" y="0"/>
                        <a:pt x="35" y="0"/>
                        <a:pt x="35" y="0"/>
                      </a:cubicBezTo>
                      <a:cubicBezTo>
                        <a:pt x="37" y="0"/>
                        <a:pt x="37" y="2"/>
                        <a:pt x="38" y="2"/>
                      </a:cubicBezTo>
                      <a:cubicBezTo>
                        <a:pt x="41" y="3"/>
                        <a:pt x="41" y="0"/>
                        <a:pt x="43" y="2"/>
                      </a:cubicBezTo>
                      <a:cubicBezTo>
                        <a:pt x="44" y="2"/>
                        <a:pt x="43" y="3"/>
                        <a:pt x="44" y="5"/>
                      </a:cubicBezTo>
                      <a:cubicBezTo>
                        <a:pt x="46" y="3"/>
                        <a:pt x="46" y="3"/>
                        <a:pt x="46" y="3"/>
                      </a:cubicBezTo>
                      <a:cubicBezTo>
                        <a:pt x="48" y="3"/>
                        <a:pt x="48" y="3"/>
                        <a:pt x="48"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40" name="Freeform 79">
                  <a:extLst>
                    <a:ext uri="{FF2B5EF4-FFF2-40B4-BE49-F238E27FC236}">
                      <a16:creationId xmlns:a16="http://schemas.microsoft.com/office/drawing/2014/main" id="{22A2A24B-A9DF-7CC2-D1B1-E0966358A6E5}"/>
                    </a:ext>
                  </a:extLst>
                </p:cNvPr>
                <p:cNvSpPr>
                  <a:spLocks/>
                </p:cNvSpPr>
                <p:nvPr/>
              </p:nvSpPr>
              <p:spPr bwMode="auto">
                <a:xfrm>
                  <a:off x="6173740" y="4197554"/>
                  <a:ext cx="43383" cy="53023"/>
                </a:xfrm>
                <a:custGeom>
                  <a:avLst/>
                  <a:gdLst/>
                  <a:ahLst/>
                  <a:cxnLst>
                    <a:cxn ang="0">
                      <a:pos x="14" y="17"/>
                    </a:cxn>
                    <a:cxn ang="0">
                      <a:pos x="8" y="15"/>
                    </a:cxn>
                    <a:cxn ang="0">
                      <a:pos x="6" y="12"/>
                    </a:cxn>
                    <a:cxn ang="0">
                      <a:pos x="0" y="10"/>
                    </a:cxn>
                    <a:cxn ang="0">
                      <a:pos x="5" y="1"/>
                    </a:cxn>
                    <a:cxn ang="0">
                      <a:pos x="11" y="1"/>
                    </a:cxn>
                    <a:cxn ang="0">
                      <a:pos x="9" y="6"/>
                    </a:cxn>
                    <a:cxn ang="0">
                      <a:pos x="12" y="9"/>
                    </a:cxn>
                    <a:cxn ang="0">
                      <a:pos x="14" y="17"/>
                    </a:cxn>
                  </a:cxnLst>
                  <a:rect l="0" t="0" r="r" b="b"/>
                  <a:pathLst>
                    <a:path w="14" h="17">
                      <a:moveTo>
                        <a:pt x="14" y="17"/>
                      </a:moveTo>
                      <a:cubicBezTo>
                        <a:pt x="14" y="17"/>
                        <a:pt x="9" y="17"/>
                        <a:pt x="8" y="15"/>
                      </a:cubicBezTo>
                      <a:cubicBezTo>
                        <a:pt x="8" y="15"/>
                        <a:pt x="8" y="12"/>
                        <a:pt x="6" y="12"/>
                      </a:cubicBezTo>
                      <a:cubicBezTo>
                        <a:pt x="6" y="10"/>
                        <a:pt x="0" y="10"/>
                        <a:pt x="0" y="10"/>
                      </a:cubicBezTo>
                      <a:cubicBezTo>
                        <a:pt x="1" y="9"/>
                        <a:pt x="3" y="3"/>
                        <a:pt x="5" y="1"/>
                      </a:cubicBezTo>
                      <a:cubicBezTo>
                        <a:pt x="6" y="0"/>
                        <a:pt x="9" y="1"/>
                        <a:pt x="11" y="1"/>
                      </a:cubicBezTo>
                      <a:cubicBezTo>
                        <a:pt x="14" y="9"/>
                        <a:pt x="11" y="3"/>
                        <a:pt x="9" y="6"/>
                      </a:cubicBezTo>
                      <a:cubicBezTo>
                        <a:pt x="8" y="9"/>
                        <a:pt x="12" y="6"/>
                        <a:pt x="12" y="9"/>
                      </a:cubicBezTo>
                      <a:cubicBezTo>
                        <a:pt x="12" y="13"/>
                        <a:pt x="14" y="10"/>
                        <a:pt x="14" y="17"/>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41" name="Freeform 80">
                  <a:extLst>
                    <a:ext uri="{FF2B5EF4-FFF2-40B4-BE49-F238E27FC236}">
                      <a16:creationId xmlns:a16="http://schemas.microsoft.com/office/drawing/2014/main" id="{04067250-7CDB-EFEA-074E-B13406FB5DF1}"/>
                    </a:ext>
                  </a:extLst>
                </p:cNvPr>
                <p:cNvSpPr>
                  <a:spLocks/>
                </p:cNvSpPr>
                <p:nvPr/>
              </p:nvSpPr>
              <p:spPr bwMode="auto">
                <a:xfrm>
                  <a:off x="6302283" y="4355015"/>
                  <a:ext cx="199241" cy="268327"/>
                </a:xfrm>
                <a:custGeom>
                  <a:avLst/>
                  <a:gdLst/>
                  <a:ahLst/>
                  <a:cxnLst>
                    <a:cxn ang="0">
                      <a:pos x="1" y="62"/>
                    </a:cxn>
                    <a:cxn ang="0">
                      <a:pos x="0" y="67"/>
                    </a:cxn>
                    <a:cxn ang="0">
                      <a:pos x="6" y="78"/>
                    </a:cxn>
                    <a:cxn ang="0">
                      <a:pos x="8" y="82"/>
                    </a:cxn>
                    <a:cxn ang="0">
                      <a:pos x="11" y="86"/>
                    </a:cxn>
                    <a:cxn ang="0">
                      <a:pos x="14" y="86"/>
                    </a:cxn>
                    <a:cxn ang="0">
                      <a:pos x="23" y="82"/>
                    </a:cxn>
                    <a:cxn ang="0">
                      <a:pos x="32" y="73"/>
                    </a:cxn>
                    <a:cxn ang="0">
                      <a:pos x="44" y="64"/>
                    </a:cxn>
                    <a:cxn ang="0">
                      <a:pos x="47" y="51"/>
                    </a:cxn>
                    <a:cxn ang="0">
                      <a:pos x="54" y="45"/>
                    </a:cxn>
                    <a:cxn ang="0">
                      <a:pos x="63" y="34"/>
                    </a:cxn>
                    <a:cxn ang="0">
                      <a:pos x="61" y="26"/>
                    </a:cxn>
                    <a:cxn ang="0">
                      <a:pos x="54" y="15"/>
                    </a:cxn>
                    <a:cxn ang="0">
                      <a:pos x="46" y="14"/>
                    </a:cxn>
                    <a:cxn ang="0">
                      <a:pos x="37" y="1"/>
                    </a:cxn>
                    <a:cxn ang="0">
                      <a:pos x="34" y="3"/>
                    </a:cxn>
                    <a:cxn ang="0">
                      <a:pos x="32" y="6"/>
                    </a:cxn>
                    <a:cxn ang="0">
                      <a:pos x="32" y="9"/>
                    </a:cxn>
                    <a:cxn ang="0">
                      <a:pos x="32" y="11"/>
                    </a:cxn>
                    <a:cxn ang="0">
                      <a:pos x="29" y="12"/>
                    </a:cxn>
                    <a:cxn ang="0">
                      <a:pos x="29" y="17"/>
                    </a:cxn>
                    <a:cxn ang="0">
                      <a:pos x="28" y="25"/>
                    </a:cxn>
                    <a:cxn ang="0">
                      <a:pos x="31" y="32"/>
                    </a:cxn>
                    <a:cxn ang="0">
                      <a:pos x="29" y="39"/>
                    </a:cxn>
                    <a:cxn ang="0">
                      <a:pos x="26" y="53"/>
                    </a:cxn>
                    <a:cxn ang="0">
                      <a:pos x="14" y="57"/>
                    </a:cxn>
                    <a:cxn ang="0">
                      <a:pos x="1" y="62"/>
                    </a:cxn>
                  </a:cxnLst>
                  <a:rect l="0" t="0" r="r" b="b"/>
                  <a:pathLst>
                    <a:path w="64" h="86">
                      <a:moveTo>
                        <a:pt x="1" y="62"/>
                      </a:moveTo>
                      <a:cubicBezTo>
                        <a:pt x="1" y="64"/>
                        <a:pt x="0" y="65"/>
                        <a:pt x="0" y="67"/>
                      </a:cubicBezTo>
                      <a:cubicBezTo>
                        <a:pt x="1" y="70"/>
                        <a:pt x="5" y="75"/>
                        <a:pt x="6" y="78"/>
                      </a:cubicBezTo>
                      <a:cubicBezTo>
                        <a:pt x="8" y="79"/>
                        <a:pt x="6" y="79"/>
                        <a:pt x="8" y="82"/>
                      </a:cubicBezTo>
                      <a:cubicBezTo>
                        <a:pt x="8" y="84"/>
                        <a:pt x="9" y="86"/>
                        <a:pt x="11" y="86"/>
                      </a:cubicBezTo>
                      <a:cubicBezTo>
                        <a:pt x="11" y="86"/>
                        <a:pt x="12" y="86"/>
                        <a:pt x="14" y="86"/>
                      </a:cubicBezTo>
                      <a:cubicBezTo>
                        <a:pt x="15" y="86"/>
                        <a:pt x="17" y="82"/>
                        <a:pt x="23" y="82"/>
                      </a:cubicBezTo>
                      <a:cubicBezTo>
                        <a:pt x="29" y="84"/>
                        <a:pt x="26" y="73"/>
                        <a:pt x="32" y="73"/>
                      </a:cubicBezTo>
                      <a:cubicBezTo>
                        <a:pt x="41" y="73"/>
                        <a:pt x="35" y="65"/>
                        <a:pt x="44" y="64"/>
                      </a:cubicBezTo>
                      <a:cubicBezTo>
                        <a:pt x="52" y="62"/>
                        <a:pt x="44" y="61"/>
                        <a:pt x="47" y="51"/>
                      </a:cubicBezTo>
                      <a:cubicBezTo>
                        <a:pt x="52" y="40"/>
                        <a:pt x="50" y="54"/>
                        <a:pt x="54" y="45"/>
                      </a:cubicBezTo>
                      <a:cubicBezTo>
                        <a:pt x="57" y="39"/>
                        <a:pt x="60" y="42"/>
                        <a:pt x="63" y="34"/>
                      </a:cubicBezTo>
                      <a:cubicBezTo>
                        <a:pt x="64" y="28"/>
                        <a:pt x="64" y="28"/>
                        <a:pt x="61" y="26"/>
                      </a:cubicBezTo>
                      <a:cubicBezTo>
                        <a:pt x="60" y="25"/>
                        <a:pt x="57" y="15"/>
                        <a:pt x="54" y="15"/>
                      </a:cubicBezTo>
                      <a:cubicBezTo>
                        <a:pt x="50" y="17"/>
                        <a:pt x="52" y="14"/>
                        <a:pt x="46" y="14"/>
                      </a:cubicBezTo>
                      <a:cubicBezTo>
                        <a:pt x="41" y="14"/>
                        <a:pt x="37" y="6"/>
                        <a:pt x="37" y="1"/>
                      </a:cubicBezTo>
                      <a:cubicBezTo>
                        <a:pt x="34" y="3"/>
                        <a:pt x="35" y="6"/>
                        <a:pt x="34" y="3"/>
                      </a:cubicBezTo>
                      <a:cubicBezTo>
                        <a:pt x="32" y="0"/>
                        <a:pt x="32" y="3"/>
                        <a:pt x="32" y="6"/>
                      </a:cubicBezTo>
                      <a:cubicBezTo>
                        <a:pt x="32" y="9"/>
                        <a:pt x="31" y="9"/>
                        <a:pt x="32" y="9"/>
                      </a:cubicBezTo>
                      <a:cubicBezTo>
                        <a:pt x="34" y="9"/>
                        <a:pt x="35" y="11"/>
                        <a:pt x="32" y="11"/>
                      </a:cubicBezTo>
                      <a:cubicBezTo>
                        <a:pt x="31" y="12"/>
                        <a:pt x="29" y="12"/>
                        <a:pt x="29" y="12"/>
                      </a:cubicBezTo>
                      <a:cubicBezTo>
                        <a:pt x="31" y="14"/>
                        <a:pt x="31" y="12"/>
                        <a:pt x="29" y="17"/>
                      </a:cubicBezTo>
                      <a:cubicBezTo>
                        <a:pt x="26" y="21"/>
                        <a:pt x="28" y="23"/>
                        <a:pt x="28" y="25"/>
                      </a:cubicBezTo>
                      <a:cubicBezTo>
                        <a:pt x="28" y="26"/>
                        <a:pt x="31" y="31"/>
                        <a:pt x="31" y="32"/>
                      </a:cubicBezTo>
                      <a:cubicBezTo>
                        <a:pt x="31" y="34"/>
                        <a:pt x="29" y="37"/>
                        <a:pt x="29" y="39"/>
                      </a:cubicBezTo>
                      <a:cubicBezTo>
                        <a:pt x="29" y="40"/>
                        <a:pt x="26" y="51"/>
                        <a:pt x="26" y="53"/>
                      </a:cubicBezTo>
                      <a:cubicBezTo>
                        <a:pt x="24" y="54"/>
                        <a:pt x="17" y="56"/>
                        <a:pt x="14" y="57"/>
                      </a:cubicBezTo>
                      <a:cubicBezTo>
                        <a:pt x="9" y="59"/>
                        <a:pt x="6" y="61"/>
                        <a:pt x="1" y="62"/>
                      </a:cubicBezTo>
                    </a:path>
                  </a:pathLst>
                </a:custGeom>
                <a:solidFill>
                  <a:schemeClr val="accent1">
                    <a:lumMod val="40000"/>
                    <a:lumOff val="60000"/>
                  </a:schemeClr>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42" name="Freeform 81">
                  <a:extLst>
                    <a:ext uri="{FF2B5EF4-FFF2-40B4-BE49-F238E27FC236}">
                      <a16:creationId xmlns:a16="http://schemas.microsoft.com/office/drawing/2014/main" id="{7BE33D23-ABD4-A423-5439-88BEC25A85C7}"/>
                    </a:ext>
                  </a:extLst>
                </p:cNvPr>
                <p:cNvSpPr>
                  <a:spLocks/>
                </p:cNvSpPr>
                <p:nvPr/>
              </p:nvSpPr>
              <p:spPr bwMode="auto">
                <a:xfrm>
                  <a:off x="6067692" y="4549432"/>
                  <a:ext cx="268333" cy="202450"/>
                </a:xfrm>
                <a:custGeom>
                  <a:avLst/>
                  <a:gdLst/>
                  <a:ahLst/>
                  <a:cxnLst>
                    <a:cxn ang="0">
                      <a:pos x="77" y="0"/>
                    </a:cxn>
                    <a:cxn ang="0">
                      <a:pos x="75" y="5"/>
                    </a:cxn>
                    <a:cxn ang="0">
                      <a:pos x="81" y="16"/>
                    </a:cxn>
                    <a:cxn ang="0">
                      <a:pos x="83" y="20"/>
                    </a:cxn>
                    <a:cxn ang="0">
                      <a:pos x="86" y="23"/>
                    </a:cxn>
                    <a:cxn ang="0">
                      <a:pos x="77" y="36"/>
                    </a:cxn>
                    <a:cxn ang="0">
                      <a:pos x="69" y="39"/>
                    </a:cxn>
                    <a:cxn ang="0">
                      <a:pos x="61" y="42"/>
                    </a:cxn>
                    <a:cxn ang="0">
                      <a:pos x="46" y="50"/>
                    </a:cxn>
                    <a:cxn ang="0">
                      <a:pos x="31" y="56"/>
                    </a:cxn>
                    <a:cxn ang="0">
                      <a:pos x="23" y="61"/>
                    </a:cxn>
                    <a:cxn ang="0">
                      <a:pos x="19" y="62"/>
                    </a:cxn>
                    <a:cxn ang="0">
                      <a:pos x="16" y="64"/>
                    </a:cxn>
                    <a:cxn ang="0">
                      <a:pos x="13" y="64"/>
                    </a:cxn>
                    <a:cxn ang="0">
                      <a:pos x="8" y="62"/>
                    </a:cxn>
                    <a:cxn ang="0">
                      <a:pos x="7" y="56"/>
                    </a:cxn>
                    <a:cxn ang="0">
                      <a:pos x="5" y="47"/>
                    </a:cxn>
                    <a:cxn ang="0">
                      <a:pos x="4" y="40"/>
                    </a:cxn>
                    <a:cxn ang="0">
                      <a:pos x="2" y="37"/>
                    </a:cxn>
                    <a:cxn ang="0">
                      <a:pos x="2" y="33"/>
                    </a:cxn>
                    <a:cxn ang="0">
                      <a:pos x="4" y="26"/>
                    </a:cxn>
                    <a:cxn ang="0">
                      <a:pos x="7" y="23"/>
                    </a:cxn>
                    <a:cxn ang="0">
                      <a:pos x="7" y="22"/>
                    </a:cxn>
                    <a:cxn ang="0">
                      <a:pos x="7" y="17"/>
                    </a:cxn>
                    <a:cxn ang="0">
                      <a:pos x="7" y="17"/>
                    </a:cxn>
                    <a:cxn ang="0">
                      <a:pos x="8" y="16"/>
                    </a:cxn>
                    <a:cxn ang="0">
                      <a:pos x="11" y="17"/>
                    </a:cxn>
                    <a:cxn ang="0">
                      <a:pos x="13" y="17"/>
                    </a:cxn>
                    <a:cxn ang="0">
                      <a:pos x="13" y="17"/>
                    </a:cxn>
                    <a:cxn ang="0">
                      <a:pos x="13" y="17"/>
                    </a:cxn>
                    <a:cxn ang="0">
                      <a:pos x="14" y="17"/>
                    </a:cxn>
                    <a:cxn ang="0">
                      <a:pos x="31" y="23"/>
                    </a:cxn>
                    <a:cxn ang="0">
                      <a:pos x="31" y="26"/>
                    </a:cxn>
                    <a:cxn ang="0">
                      <a:pos x="31" y="34"/>
                    </a:cxn>
                    <a:cxn ang="0">
                      <a:pos x="46" y="16"/>
                    </a:cxn>
                    <a:cxn ang="0">
                      <a:pos x="51" y="8"/>
                    </a:cxn>
                    <a:cxn ang="0">
                      <a:pos x="65" y="5"/>
                    </a:cxn>
                    <a:cxn ang="0">
                      <a:pos x="77" y="0"/>
                    </a:cxn>
                  </a:cxnLst>
                  <a:rect l="0" t="0" r="r" b="b"/>
                  <a:pathLst>
                    <a:path w="86" h="65">
                      <a:moveTo>
                        <a:pt x="77" y="0"/>
                      </a:moveTo>
                      <a:cubicBezTo>
                        <a:pt x="77" y="2"/>
                        <a:pt x="75" y="3"/>
                        <a:pt x="75" y="5"/>
                      </a:cubicBezTo>
                      <a:cubicBezTo>
                        <a:pt x="77" y="8"/>
                        <a:pt x="80" y="12"/>
                        <a:pt x="81" y="16"/>
                      </a:cubicBezTo>
                      <a:cubicBezTo>
                        <a:pt x="83" y="17"/>
                        <a:pt x="81" y="17"/>
                        <a:pt x="83" y="20"/>
                      </a:cubicBezTo>
                      <a:cubicBezTo>
                        <a:pt x="83" y="22"/>
                        <a:pt x="84" y="23"/>
                        <a:pt x="86" y="23"/>
                      </a:cubicBezTo>
                      <a:cubicBezTo>
                        <a:pt x="74" y="30"/>
                        <a:pt x="83" y="34"/>
                        <a:pt x="77" y="36"/>
                      </a:cubicBezTo>
                      <a:cubicBezTo>
                        <a:pt x="74" y="36"/>
                        <a:pt x="77" y="37"/>
                        <a:pt x="69" y="39"/>
                      </a:cubicBezTo>
                      <a:cubicBezTo>
                        <a:pt x="63" y="40"/>
                        <a:pt x="63" y="43"/>
                        <a:pt x="61" y="42"/>
                      </a:cubicBezTo>
                      <a:cubicBezTo>
                        <a:pt x="54" y="42"/>
                        <a:pt x="52" y="53"/>
                        <a:pt x="46" y="50"/>
                      </a:cubicBezTo>
                      <a:cubicBezTo>
                        <a:pt x="42" y="48"/>
                        <a:pt x="40" y="57"/>
                        <a:pt x="31" y="56"/>
                      </a:cubicBezTo>
                      <a:cubicBezTo>
                        <a:pt x="25" y="56"/>
                        <a:pt x="26" y="61"/>
                        <a:pt x="23" y="61"/>
                      </a:cubicBezTo>
                      <a:cubicBezTo>
                        <a:pt x="20" y="61"/>
                        <a:pt x="23" y="64"/>
                        <a:pt x="19" y="62"/>
                      </a:cubicBezTo>
                      <a:cubicBezTo>
                        <a:pt x="16" y="62"/>
                        <a:pt x="17" y="64"/>
                        <a:pt x="16" y="64"/>
                      </a:cubicBezTo>
                      <a:cubicBezTo>
                        <a:pt x="14" y="64"/>
                        <a:pt x="14" y="65"/>
                        <a:pt x="13" y="64"/>
                      </a:cubicBezTo>
                      <a:cubicBezTo>
                        <a:pt x="10" y="62"/>
                        <a:pt x="10" y="65"/>
                        <a:pt x="8" y="62"/>
                      </a:cubicBezTo>
                      <a:cubicBezTo>
                        <a:pt x="8" y="57"/>
                        <a:pt x="7" y="59"/>
                        <a:pt x="7" y="56"/>
                      </a:cubicBezTo>
                      <a:cubicBezTo>
                        <a:pt x="8" y="53"/>
                        <a:pt x="5" y="51"/>
                        <a:pt x="5" y="47"/>
                      </a:cubicBezTo>
                      <a:cubicBezTo>
                        <a:pt x="5" y="43"/>
                        <a:pt x="4" y="43"/>
                        <a:pt x="4" y="40"/>
                      </a:cubicBezTo>
                      <a:cubicBezTo>
                        <a:pt x="4" y="39"/>
                        <a:pt x="0" y="39"/>
                        <a:pt x="2" y="37"/>
                      </a:cubicBezTo>
                      <a:cubicBezTo>
                        <a:pt x="5" y="36"/>
                        <a:pt x="2" y="36"/>
                        <a:pt x="2" y="33"/>
                      </a:cubicBezTo>
                      <a:cubicBezTo>
                        <a:pt x="4" y="31"/>
                        <a:pt x="4" y="30"/>
                        <a:pt x="4" y="26"/>
                      </a:cubicBezTo>
                      <a:cubicBezTo>
                        <a:pt x="5" y="25"/>
                        <a:pt x="7" y="23"/>
                        <a:pt x="7" y="23"/>
                      </a:cubicBezTo>
                      <a:cubicBezTo>
                        <a:pt x="7" y="22"/>
                        <a:pt x="7" y="22"/>
                        <a:pt x="7" y="22"/>
                      </a:cubicBezTo>
                      <a:cubicBezTo>
                        <a:pt x="7" y="20"/>
                        <a:pt x="7" y="19"/>
                        <a:pt x="7" y="17"/>
                      </a:cubicBezTo>
                      <a:cubicBezTo>
                        <a:pt x="8" y="17"/>
                        <a:pt x="7" y="17"/>
                        <a:pt x="7" y="17"/>
                      </a:cubicBezTo>
                      <a:cubicBezTo>
                        <a:pt x="8" y="16"/>
                        <a:pt x="8" y="16"/>
                        <a:pt x="8" y="16"/>
                      </a:cubicBezTo>
                      <a:cubicBezTo>
                        <a:pt x="10" y="16"/>
                        <a:pt x="11" y="17"/>
                        <a:pt x="11" y="17"/>
                      </a:cubicBezTo>
                      <a:cubicBezTo>
                        <a:pt x="13" y="17"/>
                        <a:pt x="13" y="17"/>
                        <a:pt x="13" y="17"/>
                      </a:cubicBezTo>
                      <a:cubicBezTo>
                        <a:pt x="13" y="17"/>
                        <a:pt x="13" y="17"/>
                        <a:pt x="13" y="17"/>
                      </a:cubicBezTo>
                      <a:cubicBezTo>
                        <a:pt x="13" y="17"/>
                        <a:pt x="13" y="17"/>
                        <a:pt x="13" y="17"/>
                      </a:cubicBezTo>
                      <a:cubicBezTo>
                        <a:pt x="14" y="17"/>
                        <a:pt x="14" y="17"/>
                        <a:pt x="14" y="17"/>
                      </a:cubicBezTo>
                      <a:cubicBezTo>
                        <a:pt x="16" y="16"/>
                        <a:pt x="31" y="23"/>
                        <a:pt x="31" y="23"/>
                      </a:cubicBezTo>
                      <a:cubicBezTo>
                        <a:pt x="31" y="23"/>
                        <a:pt x="31" y="25"/>
                        <a:pt x="31" y="26"/>
                      </a:cubicBezTo>
                      <a:cubicBezTo>
                        <a:pt x="31" y="28"/>
                        <a:pt x="31" y="31"/>
                        <a:pt x="31" y="34"/>
                      </a:cubicBezTo>
                      <a:cubicBezTo>
                        <a:pt x="36" y="28"/>
                        <a:pt x="42" y="22"/>
                        <a:pt x="46" y="16"/>
                      </a:cubicBezTo>
                      <a:cubicBezTo>
                        <a:pt x="46" y="14"/>
                        <a:pt x="49" y="9"/>
                        <a:pt x="51" y="8"/>
                      </a:cubicBezTo>
                      <a:cubicBezTo>
                        <a:pt x="54" y="6"/>
                        <a:pt x="61" y="5"/>
                        <a:pt x="65" y="5"/>
                      </a:cubicBezTo>
                      <a:cubicBezTo>
                        <a:pt x="69" y="3"/>
                        <a:pt x="72" y="2"/>
                        <a:pt x="77"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43" name="Freeform 82">
                  <a:extLst>
                    <a:ext uri="{FF2B5EF4-FFF2-40B4-BE49-F238E27FC236}">
                      <a16:creationId xmlns:a16="http://schemas.microsoft.com/office/drawing/2014/main" id="{A0F56224-695F-6B3E-89B1-4A2DBBC9A5BE}"/>
                    </a:ext>
                  </a:extLst>
                </p:cNvPr>
                <p:cNvSpPr>
                  <a:spLocks/>
                </p:cNvSpPr>
                <p:nvPr/>
              </p:nvSpPr>
              <p:spPr bwMode="auto">
                <a:xfrm>
                  <a:off x="5241807" y="4096328"/>
                  <a:ext cx="404908" cy="437036"/>
                </a:xfrm>
                <a:custGeom>
                  <a:avLst/>
                  <a:gdLst/>
                  <a:ahLst/>
                  <a:cxnLst>
                    <a:cxn ang="0">
                      <a:pos x="119" y="140"/>
                    </a:cxn>
                    <a:cxn ang="0">
                      <a:pos x="119" y="135"/>
                    </a:cxn>
                    <a:cxn ang="0">
                      <a:pos x="129" y="135"/>
                    </a:cxn>
                    <a:cxn ang="0">
                      <a:pos x="129" y="115"/>
                    </a:cxn>
                    <a:cxn ang="0">
                      <a:pos x="129" y="39"/>
                    </a:cxn>
                    <a:cxn ang="0">
                      <a:pos x="127" y="28"/>
                    </a:cxn>
                    <a:cxn ang="0">
                      <a:pos x="129" y="18"/>
                    </a:cxn>
                    <a:cxn ang="0">
                      <a:pos x="129" y="16"/>
                    </a:cxn>
                    <a:cxn ang="0">
                      <a:pos x="124" y="11"/>
                    </a:cxn>
                    <a:cxn ang="0">
                      <a:pos x="116" y="10"/>
                    </a:cxn>
                    <a:cxn ang="0">
                      <a:pos x="109" y="4"/>
                    </a:cxn>
                    <a:cxn ang="0">
                      <a:pos x="100" y="4"/>
                    </a:cxn>
                    <a:cxn ang="0">
                      <a:pos x="89" y="10"/>
                    </a:cxn>
                    <a:cxn ang="0">
                      <a:pos x="87" y="25"/>
                    </a:cxn>
                    <a:cxn ang="0">
                      <a:pos x="77" y="27"/>
                    </a:cxn>
                    <a:cxn ang="0">
                      <a:pos x="61" y="21"/>
                    </a:cxn>
                    <a:cxn ang="0">
                      <a:pos x="52" y="13"/>
                    </a:cxn>
                    <a:cxn ang="0">
                      <a:pos x="43" y="5"/>
                    </a:cxn>
                    <a:cxn ang="0">
                      <a:pos x="31" y="4"/>
                    </a:cxn>
                    <a:cxn ang="0">
                      <a:pos x="22" y="0"/>
                    </a:cxn>
                    <a:cxn ang="0">
                      <a:pos x="20" y="8"/>
                    </a:cxn>
                    <a:cxn ang="0">
                      <a:pos x="11" y="14"/>
                    </a:cxn>
                    <a:cxn ang="0">
                      <a:pos x="5" y="30"/>
                    </a:cxn>
                    <a:cxn ang="0">
                      <a:pos x="8" y="53"/>
                    </a:cxn>
                    <a:cxn ang="0">
                      <a:pos x="8" y="64"/>
                    </a:cxn>
                    <a:cxn ang="0">
                      <a:pos x="6" y="76"/>
                    </a:cxn>
                    <a:cxn ang="0">
                      <a:pos x="9" y="87"/>
                    </a:cxn>
                    <a:cxn ang="0">
                      <a:pos x="19" y="90"/>
                    </a:cxn>
                    <a:cxn ang="0">
                      <a:pos x="25" y="100"/>
                    </a:cxn>
                    <a:cxn ang="0">
                      <a:pos x="40" y="106"/>
                    </a:cxn>
                    <a:cxn ang="0">
                      <a:pos x="48" y="104"/>
                    </a:cxn>
                    <a:cxn ang="0">
                      <a:pos x="57" y="100"/>
                    </a:cxn>
                    <a:cxn ang="0">
                      <a:pos x="119" y="140"/>
                    </a:cxn>
                  </a:cxnLst>
                  <a:rect l="0" t="0" r="r" b="b"/>
                  <a:pathLst>
                    <a:path w="130" h="140">
                      <a:moveTo>
                        <a:pt x="119" y="140"/>
                      </a:moveTo>
                      <a:cubicBezTo>
                        <a:pt x="119" y="135"/>
                        <a:pt x="119" y="135"/>
                        <a:pt x="119" y="135"/>
                      </a:cubicBezTo>
                      <a:cubicBezTo>
                        <a:pt x="129" y="135"/>
                        <a:pt x="129" y="135"/>
                        <a:pt x="129" y="135"/>
                      </a:cubicBezTo>
                      <a:cubicBezTo>
                        <a:pt x="129" y="115"/>
                        <a:pt x="129" y="115"/>
                        <a:pt x="129" y="115"/>
                      </a:cubicBezTo>
                      <a:cubicBezTo>
                        <a:pt x="129" y="39"/>
                        <a:pt x="129" y="39"/>
                        <a:pt x="129" y="39"/>
                      </a:cubicBezTo>
                      <a:cubicBezTo>
                        <a:pt x="129" y="36"/>
                        <a:pt x="124" y="35"/>
                        <a:pt x="127" y="28"/>
                      </a:cubicBezTo>
                      <a:cubicBezTo>
                        <a:pt x="130" y="24"/>
                        <a:pt x="125" y="21"/>
                        <a:pt x="129" y="18"/>
                      </a:cubicBezTo>
                      <a:cubicBezTo>
                        <a:pt x="129" y="16"/>
                        <a:pt x="129" y="16"/>
                        <a:pt x="129" y="16"/>
                      </a:cubicBezTo>
                      <a:cubicBezTo>
                        <a:pt x="129" y="14"/>
                        <a:pt x="129" y="11"/>
                        <a:pt x="124" y="11"/>
                      </a:cubicBezTo>
                      <a:cubicBezTo>
                        <a:pt x="119" y="11"/>
                        <a:pt x="121" y="11"/>
                        <a:pt x="116" y="10"/>
                      </a:cubicBezTo>
                      <a:cubicBezTo>
                        <a:pt x="112" y="10"/>
                        <a:pt x="116" y="7"/>
                        <a:pt x="109" y="4"/>
                      </a:cubicBezTo>
                      <a:cubicBezTo>
                        <a:pt x="103" y="0"/>
                        <a:pt x="101" y="2"/>
                        <a:pt x="100" y="4"/>
                      </a:cubicBezTo>
                      <a:cubicBezTo>
                        <a:pt x="98" y="5"/>
                        <a:pt x="96" y="2"/>
                        <a:pt x="89" y="10"/>
                      </a:cubicBezTo>
                      <a:cubicBezTo>
                        <a:pt x="86" y="14"/>
                        <a:pt x="92" y="21"/>
                        <a:pt x="87" y="25"/>
                      </a:cubicBezTo>
                      <a:cubicBezTo>
                        <a:pt x="83" y="32"/>
                        <a:pt x="80" y="32"/>
                        <a:pt x="77" y="27"/>
                      </a:cubicBezTo>
                      <a:cubicBezTo>
                        <a:pt x="74" y="24"/>
                        <a:pt x="67" y="21"/>
                        <a:pt x="61" y="21"/>
                      </a:cubicBezTo>
                      <a:cubicBezTo>
                        <a:pt x="57" y="19"/>
                        <a:pt x="54" y="19"/>
                        <a:pt x="52" y="13"/>
                      </a:cubicBezTo>
                      <a:cubicBezTo>
                        <a:pt x="51" y="5"/>
                        <a:pt x="46" y="8"/>
                        <a:pt x="43" y="5"/>
                      </a:cubicBezTo>
                      <a:cubicBezTo>
                        <a:pt x="41" y="4"/>
                        <a:pt x="35" y="2"/>
                        <a:pt x="31" y="4"/>
                      </a:cubicBezTo>
                      <a:cubicBezTo>
                        <a:pt x="28" y="4"/>
                        <a:pt x="23" y="0"/>
                        <a:pt x="22" y="0"/>
                      </a:cubicBezTo>
                      <a:cubicBezTo>
                        <a:pt x="19" y="5"/>
                        <a:pt x="23" y="7"/>
                        <a:pt x="20" y="8"/>
                      </a:cubicBezTo>
                      <a:cubicBezTo>
                        <a:pt x="17" y="10"/>
                        <a:pt x="15" y="11"/>
                        <a:pt x="11" y="14"/>
                      </a:cubicBezTo>
                      <a:cubicBezTo>
                        <a:pt x="6" y="19"/>
                        <a:pt x="15" y="24"/>
                        <a:pt x="5" y="30"/>
                      </a:cubicBezTo>
                      <a:cubicBezTo>
                        <a:pt x="9" y="44"/>
                        <a:pt x="6" y="47"/>
                        <a:pt x="8" y="53"/>
                      </a:cubicBezTo>
                      <a:cubicBezTo>
                        <a:pt x="9" y="58"/>
                        <a:pt x="6" y="59"/>
                        <a:pt x="8" y="64"/>
                      </a:cubicBezTo>
                      <a:cubicBezTo>
                        <a:pt x="9" y="72"/>
                        <a:pt x="0" y="69"/>
                        <a:pt x="6" y="76"/>
                      </a:cubicBezTo>
                      <a:cubicBezTo>
                        <a:pt x="11" y="84"/>
                        <a:pt x="8" y="83"/>
                        <a:pt x="9" y="87"/>
                      </a:cubicBezTo>
                      <a:cubicBezTo>
                        <a:pt x="12" y="92"/>
                        <a:pt x="12" y="87"/>
                        <a:pt x="19" y="90"/>
                      </a:cubicBezTo>
                      <a:cubicBezTo>
                        <a:pt x="23" y="94"/>
                        <a:pt x="22" y="94"/>
                        <a:pt x="25" y="100"/>
                      </a:cubicBezTo>
                      <a:cubicBezTo>
                        <a:pt x="28" y="103"/>
                        <a:pt x="37" y="101"/>
                        <a:pt x="40" y="106"/>
                      </a:cubicBezTo>
                      <a:cubicBezTo>
                        <a:pt x="43" y="111"/>
                        <a:pt x="41" y="109"/>
                        <a:pt x="48" y="104"/>
                      </a:cubicBezTo>
                      <a:cubicBezTo>
                        <a:pt x="51" y="103"/>
                        <a:pt x="55" y="100"/>
                        <a:pt x="57" y="100"/>
                      </a:cubicBezTo>
                      <a:cubicBezTo>
                        <a:pt x="78" y="112"/>
                        <a:pt x="119" y="140"/>
                        <a:pt x="119" y="14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44" name="Freeform 84">
                  <a:extLst>
                    <a:ext uri="{FF2B5EF4-FFF2-40B4-BE49-F238E27FC236}">
                      <a16:creationId xmlns:a16="http://schemas.microsoft.com/office/drawing/2014/main" id="{D4C14C47-6025-5C67-2665-4081F084F908}"/>
                    </a:ext>
                  </a:extLst>
                </p:cNvPr>
                <p:cNvSpPr>
                  <a:spLocks/>
                </p:cNvSpPr>
                <p:nvPr/>
              </p:nvSpPr>
              <p:spPr bwMode="auto">
                <a:xfrm>
                  <a:off x="5818641" y="4012777"/>
                  <a:ext cx="59451" cy="36955"/>
                </a:xfrm>
                <a:custGeom>
                  <a:avLst/>
                  <a:gdLst/>
                  <a:ahLst/>
                  <a:cxnLst>
                    <a:cxn ang="0">
                      <a:pos x="2" y="9"/>
                    </a:cxn>
                    <a:cxn ang="0">
                      <a:pos x="0" y="6"/>
                    </a:cxn>
                    <a:cxn ang="0">
                      <a:pos x="5" y="6"/>
                    </a:cxn>
                    <a:cxn ang="0">
                      <a:pos x="8" y="3"/>
                    </a:cxn>
                    <a:cxn ang="0">
                      <a:pos x="17" y="0"/>
                    </a:cxn>
                    <a:cxn ang="0">
                      <a:pos x="17" y="1"/>
                    </a:cxn>
                    <a:cxn ang="0">
                      <a:pos x="14" y="6"/>
                    </a:cxn>
                    <a:cxn ang="0">
                      <a:pos x="11" y="7"/>
                    </a:cxn>
                    <a:cxn ang="0">
                      <a:pos x="6" y="10"/>
                    </a:cxn>
                    <a:cxn ang="0">
                      <a:pos x="5" y="10"/>
                    </a:cxn>
                    <a:cxn ang="0">
                      <a:pos x="2" y="9"/>
                    </a:cxn>
                  </a:cxnLst>
                  <a:rect l="0" t="0" r="r" b="b"/>
                  <a:pathLst>
                    <a:path w="19" h="12">
                      <a:moveTo>
                        <a:pt x="2" y="9"/>
                      </a:moveTo>
                      <a:cubicBezTo>
                        <a:pt x="0" y="6"/>
                        <a:pt x="0" y="6"/>
                        <a:pt x="0" y="6"/>
                      </a:cubicBezTo>
                      <a:cubicBezTo>
                        <a:pt x="2" y="7"/>
                        <a:pt x="2" y="4"/>
                        <a:pt x="5" y="6"/>
                      </a:cubicBezTo>
                      <a:cubicBezTo>
                        <a:pt x="6" y="6"/>
                        <a:pt x="3" y="3"/>
                        <a:pt x="8" y="3"/>
                      </a:cubicBezTo>
                      <a:cubicBezTo>
                        <a:pt x="12" y="4"/>
                        <a:pt x="15" y="1"/>
                        <a:pt x="17" y="0"/>
                      </a:cubicBezTo>
                      <a:cubicBezTo>
                        <a:pt x="19" y="0"/>
                        <a:pt x="19" y="0"/>
                        <a:pt x="17" y="1"/>
                      </a:cubicBezTo>
                      <a:cubicBezTo>
                        <a:pt x="14" y="4"/>
                        <a:pt x="12" y="4"/>
                        <a:pt x="14" y="6"/>
                      </a:cubicBezTo>
                      <a:cubicBezTo>
                        <a:pt x="15" y="7"/>
                        <a:pt x="12" y="6"/>
                        <a:pt x="11" y="7"/>
                      </a:cubicBezTo>
                      <a:cubicBezTo>
                        <a:pt x="9" y="10"/>
                        <a:pt x="6" y="10"/>
                        <a:pt x="6" y="10"/>
                      </a:cubicBezTo>
                      <a:cubicBezTo>
                        <a:pt x="6" y="12"/>
                        <a:pt x="6" y="10"/>
                        <a:pt x="5" y="10"/>
                      </a:cubicBezTo>
                      <a:cubicBezTo>
                        <a:pt x="3" y="10"/>
                        <a:pt x="2" y="10"/>
                        <a:pt x="2" y="9"/>
                      </a:cubicBezTo>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45" name="Freeform 85">
                  <a:extLst>
                    <a:ext uri="{FF2B5EF4-FFF2-40B4-BE49-F238E27FC236}">
                      <a16:creationId xmlns:a16="http://schemas.microsoft.com/office/drawing/2014/main" id="{70A0E15E-E346-4A43-4D9B-A5665371FFFA}"/>
                    </a:ext>
                  </a:extLst>
                </p:cNvPr>
                <p:cNvSpPr>
                  <a:spLocks/>
                </p:cNvSpPr>
                <p:nvPr/>
              </p:nvSpPr>
              <p:spPr bwMode="auto">
                <a:xfrm>
                  <a:off x="5373563" y="3996710"/>
                  <a:ext cx="8034" cy="9640"/>
                </a:xfrm>
                <a:custGeom>
                  <a:avLst/>
                  <a:gdLst/>
                  <a:ahLst/>
                  <a:cxnLst>
                    <a:cxn ang="0">
                      <a:pos x="1" y="2"/>
                    </a:cxn>
                    <a:cxn ang="0">
                      <a:pos x="3" y="3"/>
                    </a:cxn>
                    <a:cxn ang="0">
                      <a:pos x="1" y="2"/>
                    </a:cxn>
                  </a:cxnLst>
                  <a:rect l="0" t="0" r="r" b="b"/>
                  <a:pathLst>
                    <a:path w="3" h="3">
                      <a:moveTo>
                        <a:pt x="1" y="2"/>
                      </a:moveTo>
                      <a:cubicBezTo>
                        <a:pt x="1" y="0"/>
                        <a:pt x="3" y="3"/>
                        <a:pt x="3" y="3"/>
                      </a:cubicBezTo>
                      <a:cubicBezTo>
                        <a:pt x="1" y="3"/>
                        <a:pt x="0" y="2"/>
                        <a:pt x="1"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46" name="Freeform 86">
                  <a:extLst>
                    <a:ext uri="{FF2B5EF4-FFF2-40B4-BE49-F238E27FC236}">
                      <a16:creationId xmlns:a16="http://schemas.microsoft.com/office/drawing/2014/main" id="{CD5045A3-2B0E-025C-2EE1-C759160C4285}"/>
                    </a:ext>
                  </a:extLst>
                </p:cNvPr>
                <p:cNvSpPr>
                  <a:spLocks/>
                </p:cNvSpPr>
                <p:nvPr/>
              </p:nvSpPr>
              <p:spPr bwMode="auto">
                <a:xfrm>
                  <a:off x="4809582" y="3956540"/>
                  <a:ext cx="510957" cy="599318"/>
                </a:xfrm>
                <a:custGeom>
                  <a:avLst/>
                  <a:gdLst/>
                  <a:ahLst/>
                  <a:cxnLst>
                    <a:cxn ang="0">
                      <a:pos x="0" y="102"/>
                    </a:cxn>
                    <a:cxn ang="0">
                      <a:pos x="0" y="106"/>
                    </a:cxn>
                    <a:cxn ang="0">
                      <a:pos x="32" y="129"/>
                    </a:cxn>
                    <a:cxn ang="0">
                      <a:pos x="77" y="168"/>
                    </a:cxn>
                    <a:cxn ang="0">
                      <a:pos x="80" y="173"/>
                    </a:cxn>
                    <a:cxn ang="0">
                      <a:pos x="85" y="178"/>
                    </a:cxn>
                    <a:cxn ang="0">
                      <a:pos x="91" y="181"/>
                    </a:cxn>
                    <a:cxn ang="0">
                      <a:pos x="94" y="188"/>
                    </a:cxn>
                    <a:cxn ang="0">
                      <a:pos x="102" y="188"/>
                    </a:cxn>
                    <a:cxn ang="0">
                      <a:pos x="129" y="171"/>
                    </a:cxn>
                    <a:cxn ang="0">
                      <a:pos x="164" y="145"/>
                    </a:cxn>
                    <a:cxn ang="0">
                      <a:pos x="158" y="136"/>
                    </a:cxn>
                    <a:cxn ang="0">
                      <a:pos x="148" y="133"/>
                    </a:cxn>
                    <a:cxn ang="0">
                      <a:pos x="145" y="122"/>
                    </a:cxn>
                    <a:cxn ang="0">
                      <a:pos x="147" y="109"/>
                    </a:cxn>
                    <a:cxn ang="0">
                      <a:pos x="147" y="98"/>
                    </a:cxn>
                    <a:cxn ang="0">
                      <a:pos x="144" y="75"/>
                    </a:cxn>
                    <a:cxn ang="0">
                      <a:pos x="133" y="49"/>
                    </a:cxn>
                    <a:cxn ang="0">
                      <a:pos x="127" y="36"/>
                    </a:cxn>
                    <a:cxn ang="0">
                      <a:pos x="133" y="28"/>
                    </a:cxn>
                    <a:cxn ang="0">
                      <a:pos x="135" y="18"/>
                    </a:cxn>
                    <a:cxn ang="0">
                      <a:pos x="133" y="10"/>
                    </a:cxn>
                    <a:cxn ang="0">
                      <a:pos x="136" y="4"/>
                    </a:cxn>
                    <a:cxn ang="0">
                      <a:pos x="132" y="5"/>
                    </a:cxn>
                    <a:cxn ang="0">
                      <a:pos x="127" y="2"/>
                    </a:cxn>
                    <a:cxn ang="0">
                      <a:pos x="123" y="4"/>
                    </a:cxn>
                    <a:cxn ang="0">
                      <a:pos x="115" y="5"/>
                    </a:cxn>
                    <a:cxn ang="0">
                      <a:pos x="109" y="7"/>
                    </a:cxn>
                    <a:cxn ang="0">
                      <a:pos x="98" y="5"/>
                    </a:cxn>
                    <a:cxn ang="0">
                      <a:pos x="91" y="7"/>
                    </a:cxn>
                    <a:cxn ang="0">
                      <a:pos x="83" y="8"/>
                    </a:cxn>
                    <a:cxn ang="0">
                      <a:pos x="70" y="14"/>
                    </a:cxn>
                    <a:cxn ang="0">
                      <a:pos x="65" y="16"/>
                    </a:cxn>
                    <a:cxn ang="0">
                      <a:pos x="59" y="19"/>
                    </a:cxn>
                    <a:cxn ang="0">
                      <a:pos x="51" y="24"/>
                    </a:cxn>
                    <a:cxn ang="0">
                      <a:pos x="59" y="50"/>
                    </a:cxn>
                    <a:cxn ang="0">
                      <a:pos x="59" y="55"/>
                    </a:cxn>
                    <a:cxn ang="0">
                      <a:pos x="45" y="58"/>
                    </a:cxn>
                    <a:cxn ang="0">
                      <a:pos x="38" y="63"/>
                    </a:cxn>
                    <a:cxn ang="0">
                      <a:pos x="36" y="70"/>
                    </a:cxn>
                    <a:cxn ang="0">
                      <a:pos x="27" y="77"/>
                    </a:cxn>
                    <a:cxn ang="0">
                      <a:pos x="7" y="86"/>
                    </a:cxn>
                    <a:cxn ang="0">
                      <a:pos x="0" y="91"/>
                    </a:cxn>
                    <a:cxn ang="0">
                      <a:pos x="0" y="102"/>
                    </a:cxn>
                  </a:cxnLst>
                  <a:rect l="0" t="0" r="r" b="b"/>
                  <a:pathLst>
                    <a:path w="164" h="192">
                      <a:moveTo>
                        <a:pt x="0" y="102"/>
                      </a:moveTo>
                      <a:cubicBezTo>
                        <a:pt x="0" y="106"/>
                        <a:pt x="0" y="106"/>
                        <a:pt x="0" y="106"/>
                      </a:cubicBezTo>
                      <a:cubicBezTo>
                        <a:pt x="32" y="129"/>
                        <a:pt x="32" y="129"/>
                        <a:pt x="32" y="129"/>
                      </a:cubicBezTo>
                      <a:cubicBezTo>
                        <a:pt x="32" y="129"/>
                        <a:pt x="76" y="167"/>
                        <a:pt x="77" y="168"/>
                      </a:cubicBezTo>
                      <a:cubicBezTo>
                        <a:pt x="80" y="171"/>
                        <a:pt x="77" y="171"/>
                        <a:pt x="80" y="173"/>
                      </a:cubicBezTo>
                      <a:cubicBezTo>
                        <a:pt x="83" y="175"/>
                        <a:pt x="82" y="179"/>
                        <a:pt x="85" y="178"/>
                      </a:cubicBezTo>
                      <a:cubicBezTo>
                        <a:pt x="89" y="178"/>
                        <a:pt x="86" y="181"/>
                        <a:pt x="91" y="181"/>
                      </a:cubicBezTo>
                      <a:cubicBezTo>
                        <a:pt x="95" y="181"/>
                        <a:pt x="95" y="185"/>
                        <a:pt x="94" y="188"/>
                      </a:cubicBezTo>
                      <a:cubicBezTo>
                        <a:pt x="92" y="190"/>
                        <a:pt x="94" y="192"/>
                        <a:pt x="102" y="188"/>
                      </a:cubicBezTo>
                      <a:cubicBezTo>
                        <a:pt x="123" y="188"/>
                        <a:pt x="120" y="178"/>
                        <a:pt x="129" y="171"/>
                      </a:cubicBezTo>
                      <a:cubicBezTo>
                        <a:pt x="138" y="164"/>
                        <a:pt x="159" y="148"/>
                        <a:pt x="164" y="145"/>
                      </a:cubicBezTo>
                      <a:cubicBezTo>
                        <a:pt x="161" y="139"/>
                        <a:pt x="162" y="139"/>
                        <a:pt x="158" y="136"/>
                      </a:cubicBezTo>
                      <a:cubicBezTo>
                        <a:pt x="152" y="133"/>
                        <a:pt x="152" y="137"/>
                        <a:pt x="148" y="133"/>
                      </a:cubicBezTo>
                      <a:cubicBezTo>
                        <a:pt x="147" y="128"/>
                        <a:pt x="150" y="129"/>
                        <a:pt x="145" y="122"/>
                      </a:cubicBezTo>
                      <a:cubicBezTo>
                        <a:pt x="139" y="114"/>
                        <a:pt x="148" y="117"/>
                        <a:pt x="147" y="109"/>
                      </a:cubicBezTo>
                      <a:cubicBezTo>
                        <a:pt x="145" y="105"/>
                        <a:pt x="148" y="103"/>
                        <a:pt x="147" y="98"/>
                      </a:cubicBezTo>
                      <a:cubicBezTo>
                        <a:pt x="145" y="92"/>
                        <a:pt x="148" y="89"/>
                        <a:pt x="144" y="75"/>
                      </a:cubicBezTo>
                      <a:cubicBezTo>
                        <a:pt x="141" y="47"/>
                        <a:pt x="136" y="58"/>
                        <a:pt x="133" y="49"/>
                      </a:cubicBezTo>
                      <a:cubicBezTo>
                        <a:pt x="133" y="46"/>
                        <a:pt x="127" y="39"/>
                        <a:pt x="127" y="36"/>
                      </a:cubicBezTo>
                      <a:cubicBezTo>
                        <a:pt x="129" y="33"/>
                        <a:pt x="133" y="30"/>
                        <a:pt x="133" y="28"/>
                      </a:cubicBezTo>
                      <a:cubicBezTo>
                        <a:pt x="133" y="22"/>
                        <a:pt x="136" y="25"/>
                        <a:pt x="135" y="18"/>
                      </a:cubicBezTo>
                      <a:cubicBezTo>
                        <a:pt x="133" y="13"/>
                        <a:pt x="135" y="10"/>
                        <a:pt x="133" y="10"/>
                      </a:cubicBezTo>
                      <a:cubicBezTo>
                        <a:pt x="132" y="8"/>
                        <a:pt x="136" y="7"/>
                        <a:pt x="136" y="4"/>
                      </a:cubicBezTo>
                      <a:cubicBezTo>
                        <a:pt x="135" y="4"/>
                        <a:pt x="133" y="4"/>
                        <a:pt x="132" y="5"/>
                      </a:cubicBezTo>
                      <a:cubicBezTo>
                        <a:pt x="130" y="7"/>
                        <a:pt x="130" y="4"/>
                        <a:pt x="127" y="2"/>
                      </a:cubicBezTo>
                      <a:cubicBezTo>
                        <a:pt x="124" y="0"/>
                        <a:pt x="126" y="5"/>
                        <a:pt x="123" y="4"/>
                      </a:cubicBezTo>
                      <a:cubicBezTo>
                        <a:pt x="118" y="2"/>
                        <a:pt x="120" y="4"/>
                        <a:pt x="115" y="5"/>
                      </a:cubicBezTo>
                      <a:cubicBezTo>
                        <a:pt x="111" y="5"/>
                        <a:pt x="112" y="8"/>
                        <a:pt x="109" y="7"/>
                      </a:cubicBezTo>
                      <a:cubicBezTo>
                        <a:pt x="108" y="4"/>
                        <a:pt x="102" y="4"/>
                        <a:pt x="98" y="5"/>
                      </a:cubicBezTo>
                      <a:cubicBezTo>
                        <a:pt x="94" y="7"/>
                        <a:pt x="92" y="4"/>
                        <a:pt x="91" y="7"/>
                      </a:cubicBezTo>
                      <a:cubicBezTo>
                        <a:pt x="89" y="8"/>
                        <a:pt x="88" y="8"/>
                        <a:pt x="83" y="8"/>
                      </a:cubicBezTo>
                      <a:cubicBezTo>
                        <a:pt x="77" y="8"/>
                        <a:pt x="70" y="11"/>
                        <a:pt x="70" y="14"/>
                      </a:cubicBezTo>
                      <a:cubicBezTo>
                        <a:pt x="68" y="19"/>
                        <a:pt x="67" y="14"/>
                        <a:pt x="65" y="16"/>
                      </a:cubicBezTo>
                      <a:cubicBezTo>
                        <a:pt x="62" y="19"/>
                        <a:pt x="62" y="14"/>
                        <a:pt x="59" y="19"/>
                      </a:cubicBezTo>
                      <a:cubicBezTo>
                        <a:pt x="58" y="21"/>
                        <a:pt x="54" y="25"/>
                        <a:pt x="51" y="24"/>
                      </a:cubicBezTo>
                      <a:cubicBezTo>
                        <a:pt x="58" y="27"/>
                        <a:pt x="53" y="47"/>
                        <a:pt x="59" y="50"/>
                      </a:cubicBezTo>
                      <a:cubicBezTo>
                        <a:pt x="62" y="52"/>
                        <a:pt x="59" y="52"/>
                        <a:pt x="59" y="55"/>
                      </a:cubicBezTo>
                      <a:cubicBezTo>
                        <a:pt x="59" y="58"/>
                        <a:pt x="48" y="53"/>
                        <a:pt x="45" y="58"/>
                      </a:cubicBezTo>
                      <a:cubicBezTo>
                        <a:pt x="42" y="61"/>
                        <a:pt x="36" y="58"/>
                        <a:pt x="38" y="63"/>
                      </a:cubicBezTo>
                      <a:cubicBezTo>
                        <a:pt x="41" y="67"/>
                        <a:pt x="42" y="67"/>
                        <a:pt x="36" y="70"/>
                      </a:cubicBezTo>
                      <a:cubicBezTo>
                        <a:pt x="30" y="72"/>
                        <a:pt x="30" y="72"/>
                        <a:pt x="27" y="77"/>
                      </a:cubicBezTo>
                      <a:cubicBezTo>
                        <a:pt x="27" y="78"/>
                        <a:pt x="9" y="83"/>
                        <a:pt x="7" y="86"/>
                      </a:cubicBezTo>
                      <a:cubicBezTo>
                        <a:pt x="0" y="91"/>
                        <a:pt x="0" y="91"/>
                        <a:pt x="0" y="91"/>
                      </a:cubicBezTo>
                      <a:cubicBezTo>
                        <a:pt x="0" y="102"/>
                        <a:pt x="0" y="102"/>
                        <a:pt x="0" y="102"/>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47" name="Freeform 87">
                  <a:extLst>
                    <a:ext uri="{FF2B5EF4-FFF2-40B4-BE49-F238E27FC236}">
                      <a16:creationId xmlns:a16="http://schemas.microsoft.com/office/drawing/2014/main" id="{571C4830-D89B-4303-095F-99B127188ADC}"/>
                    </a:ext>
                  </a:extLst>
                </p:cNvPr>
                <p:cNvSpPr>
                  <a:spLocks/>
                </p:cNvSpPr>
                <p:nvPr/>
              </p:nvSpPr>
              <p:spPr bwMode="auto">
                <a:xfrm>
                  <a:off x="5204851" y="3953327"/>
                  <a:ext cx="109261" cy="237799"/>
                </a:xfrm>
                <a:custGeom>
                  <a:avLst/>
                  <a:gdLst/>
                  <a:ahLst/>
                  <a:cxnLst>
                    <a:cxn ang="0">
                      <a:pos x="9" y="5"/>
                    </a:cxn>
                    <a:cxn ang="0">
                      <a:pos x="6" y="11"/>
                    </a:cxn>
                    <a:cxn ang="0">
                      <a:pos x="8" y="19"/>
                    </a:cxn>
                    <a:cxn ang="0">
                      <a:pos x="6" y="30"/>
                    </a:cxn>
                    <a:cxn ang="0">
                      <a:pos x="0" y="37"/>
                    </a:cxn>
                    <a:cxn ang="0">
                      <a:pos x="6" y="50"/>
                    </a:cxn>
                    <a:cxn ang="0">
                      <a:pos x="17" y="76"/>
                    </a:cxn>
                    <a:cxn ang="0">
                      <a:pos x="23" y="61"/>
                    </a:cxn>
                    <a:cxn ang="0">
                      <a:pos x="32" y="54"/>
                    </a:cxn>
                    <a:cxn ang="0">
                      <a:pos x="34" y="47"/>
                    </a:cxn>
                    <a:cxn ang="0">
                      <a:pos x="29" y="42"/>
                    </a:cxn>
                    <a:cxn ang="0">
                      <a:pos x="28" y="40"/>
                    </a:cxn>
                    <a:cxn ang="0">
                      <a:pos x="21" y="36"/>
                    </a:cxn>
                    <a:cxn ang="0">
                      <a:pos x="29" y="23"/>
                    </a:cxn>
                    <a:cxn ang="0">
                      <a:pos x="26" y="17"/>
                    </a:cxn>
                    <a:cxn ang="0">
                      <a:pos x="25" y="11"/>
                    </a:cxn>
                    <a:cxn ang="0">
                      <a:pos x="29" y="5"/>
                    </a:cxn>
                    <a:cxn ang="0">
                      <a:pos x="23" y="8"/>
                    </a:cxn>
                    <a:cxn ang="0">
                      <a:pos x="20" y="2"/>
                    </a:cxn>
                    <a:cxn ang="0">
                      <a:pos x="11" y="5"/>
                    </a:cxn>
                    <a:cxn ang="0">
                      <a:pos x="9" y="5"/>
                    </a:cxn>
                  </a:cxnLst>
                  <a:rect l="0" t="0" r="r" b="b"/>
                  <a:pathLst>
                    <a:path w="35" h="76">
                      <a:moveTo>
                        <a:pt x="9" y="5"/>
                      </a:moveTo>
                      <a:cubicBezTo>
                        <a:pt x="9" y="8"/>
                        <a:pt x="5" y="9"/>
                        <a:pt x="6" y="11"/>
                      </a:cubicBezTo>
                      <a:cubicBezTo>
                        <a:pt x="8" y="11"/>
                        <a:pt x="6" y="14"/>
                        <a:pt x="8" y="19"/>
                      </a:cubicBezTo>
                      <a:cubicBezTo>
                        <a:pt x="9" y="26"/>
                        <a:pt x="6" y="23"/>
                        <a:pt x="6" y="30"/>
                      </a:cubicBezTo>
                      <a:cubicBezTo>
                        <a:pt x="6" y="31"/>
                        <a:pt x="2" y="34"/>
                        <a:pt x="0" y="37"/>
                      </a:cubicBezTo>
                      <a:cubicBezTo>
                        <a:pt x="0" y="40"/>
                        <a:pt x="6" y="47"/>
                        <a:pt x="6" y="50"/>
                      </a:cubicBezTo>
                      <a:cubicBezTo>
                        <a:pt x="9" y="59"/>
                        <a:pt x="14" y="48"/>
                        <a:pt x="17" y="76"/>
                      </a:cubicBezTo>
                      <a:cubicBezTo>
                        <a:pt x="28" y="70"/>
                        <a:pt x="18" y="65"/>
                        <a:pt x="23" y="61"/>
                      </a:cubicBezTo>
                      <a:cubicBezTo>
                        <a:pt x="28" y="57"/>
                        <a:pt x="29" y="56"/>
                        <a:pt x="32" y="54"/>
                      </a:cubicBezTo>
                      <a:cubicBezTo>
                        <a:pt x="35" y="53"/>
                        <a:pt x="31" y="51"/>
                        <a:pt x="34" y="47"/>
                      </a:cubicBezTo>
                      <a:cubicBezTo>
                        <a:pt x="31" y="45"/>
                        <a:pt x="31" y="45"/>
                        <a:pt x="29" y="42"/>
                      </a:cubicBezTo>
                      <a:cubicBezTo>
                        <a:pt x="29" y="39"/>
                        <a:pt x="28" y="42"/>
                        <a:pt x="28" y="40"/>
                      </a:cubicBezTo>
                      <a:cubicBezTo>
                        <a:pt x="26" y="40"/>
                        <a:pt x="21" y="40"/>
                        <a:pt x="21" y="36"/>
                      </a:cubicBezTo>
                      <a:cubicBezTo>
                        <a:pt x="20" y="33"/>
                        <a:pt x="32" y="26"/>
                        <a:pt x="29" y="23"/>
                      </a:cubicBezTo>
                      <a:cubicBezTo>
                        <a:pt x="28" y="20"/>
                        <a:pt x="31" y="20"/>
                        <a:pt x="26" y="17"/>
                      </a:cubicBezTo>
                      <a:cubicBezTo>
                        <a:pt x="23" y="16"/>
                        <a:pt x="23" y="12"/>
                        <a:pt x="25" y="11"/>
                      </a:cubicBezTo>
                      <a:cubicBezTo>
                        <a:pt x="28" y="9"/>
                        <a:pt x="31" y="6"/>
                        <a:pt x="29" y="5"/>
                      </a:cubicBezTo>
                      <a:cubicBezTo>
                        <a:pt x="28" y="2"/>
                        <a:pt x="25" y="8"/>
                        <a:pt x="23" y="8"/>
                      </a:cubicBezTo>
                      <a:cubicBezTo>
                        <a:pt x="21" y="6"/>
                        <a:pt x="25" y="3"/>
                        <a:pt x="20" y="2"/>
                      </a:cubicBezTo>
                      <a:cubicBezTo>
                        <a:pt x="14" y="0"/>
                        <a:pt x="12" y="5"/>
                        <a:pt x="11" y="5"/>
                      </a:cubicBezTo>
                      <a:cubicBezTo>
                        <a:pt x="11" y="5"/>
                        <a:pt x="11" y="5"/>
                        <a:pt x="9" y="5"/>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48" name="Freeform 88">
                  <a:extLst>
                    <a:ext uri="{FF2B5EF4-FFF2-40B4-BE49-F238E27FC236}">
                      <a16:creationId xmlns:a16="http://schemas.microsoft.com/office/drawing/2014/main" id="{9B9ABB31-85EA-5A45-252E-68291571A08C}"/>
                    </a:ext>
                  </a:extLst>
                </p:cNvPr>
                <p:cNvSpPr>
                  <a:spLocks/>
                </p:cNvSpPr>
                <p:nvPr/>
              </p:nvSpPr>
              <p:spPr bwMode="auto">
                <a:xfrm>
                  <a:off x="5629040" y="4141317"/>
                  <a:ext cx="282793" cy="332598"/>
                </a:xfrm>
                <a:custGeom>
                  <a:avLst/>
                  <a:gdLst/>
                  <a:ahLst/>
                  <a:cxnLst>
                    <a:cxn ang="0">
                      <a:pos x="82" y="24"/>
                    </a:cxn>
                    <a:cxn ang="0">
                      <a:pos x="77" y="41"/>
                    </a:cxn>
                    <a:cxn ang="0">
                      <a:pos x="70" y="36"/>
                    </a:cxn>
                    <a:cxn ang="0">
                      <a:pos x="67" y="27"/>
                    </a:cxn>
                    <a:cxn ang="0">
                      <a:pos x="64" y="19"/>
                    </a:cxn>
                    <a:cxn ang="0">
                      <a:pos x="64" y="27"/>
                    </a:cxn>
                    <a:cxn ang="0">
                      <a:pos x="71" y="44"/>
                    </a:cxn>
                    <a:cxn ang="0">
                      <a:pos x="74" y="52"/>
                    </a:cxn>
                    <a:cxn ang="0">
                      <a:pos x="83" y="74"/>
                    </a:cxn>
                    <a:cxn ang="0">
                      <a:pos x="88" y="82"/>
                    </a:cxn>
                    <a:cxn ang="0">
                      <a:pos x="88" y="91"/>
                    </a:cxn>
                    <a:cxn ang="0">
                      <a:pos x="82" y="96"/>
                    </a:cxn>
                    <a:cxn ang="0">
                      <a:pos x="76" y="102"/>
                    </a:cxn>
                    <a:cxn ang="0">
                      <a:pos x="68" y="102"/>
                    </a:cxn>
                    <a:cxn ang="0">
                      <a:pos x="54" y="102"/>
                    </a:cxn>
                    <a:cxn ang="0">
                      <a:pos x="54" y="100"/>
                    </a:cxn>
                    <a:cxn ang="0">
                      <a:pos x="53" y="102"/>
                    </a:cxn>
                    <a:cxn ang="0">
                      <a:pos x="4" y="102"/>
                    </a:cxn>
                    <a:cxn ang="0">
                      <a:pos x="4" y="25"/>
                    </a:cxn>
                    <a:cxn ang="0">
                      <a:pos x="3" y="14"/>
                    </a:cxn>
                    <a:cxn ang="0">
                      <a:pos x="4" y="3"/>
                    </a:cxn>
                    <a:cxn ang="0">
                      <a:pos x="16" y="3"/>
                    </a:cxn>
                    <a:cxn ang="0">
                      <a:pos x="24" y="6"/>
                    </a:cxn>
                    <a:cxn ang="0">
                      <a:pos x="30" y="8"/>
                    </a:cxn>
                    <a:cxn ang="0">
                      <a:pos x="39" y="9"/>
                    </a:cxn>
                    <a:cxn ang="0">
                      <a:pos x="45" y="5"/>
                    </a:cxn>
                    <a:cxn ang="0">
                      <a:pos x="50" y="2"/>
                    </a:cxn>
                    <a:cxn ang="0">
                      <a:pos x="56" y="3"/>
                    </a:cxn>
                    <a:cxn ang="0">
                      <a:pos x="59" y="3"/>
                    </a:cxn>
                    <a:cxn ang="0">
                      <a:pos x="61" y="5"/>
                    </a:cxn>
                    <a:cxn ang="0">
                      <a:pos x="57" y="3"/>
                    </a:cxn>
                    <a:cxn ang="0">
                      <a:pos x="57" y="5"/>
                    </a:cxn>
                    <a:cxn ang="0">
                      <a:pos x="59" y="6"/>
                    </a:cxn>
                    <a:cxn ang="0">
                      <a:pos x="61" y="6"/>
                    </a:cxn>
                    <a:cxn ang="0">
                      <a:pos x="62" y="6"/>
                    </a:cxn>
                    <a:cxn ang="0">
                      <a:pos x="68" y="6"/>
                    </a:cxn>
                    <a:cxn ang="0">
                      <a:pos x="76" y="5"/>
                    </a:cxn>
                    <a:cxn ang="0">
                      <a:pos x="77" y="6"/>
                    </a:cxn>
                    <a:cxn ang="0">
                      <a:pos x="82" y="24"/>
                    </a:cxn>
                  </a:cxnLst>
                  <a:rect l="0" t="0" r="r" b="b"/>
                  <a:pathLst>
                    <a:path w="91" h="107">
                      <a:moveTo>
                        <a:pt x="82" y="24"/>
                      </a:moveTo>
                      <a:cubicBezTo>
                        <a:pt x="77" y="38"/>
                        <a:pt x="79" y="38"/>
                        <a:pt x="77" y="41"/>
                      </a:cubicBezTo>
                      <a:cubicBezTo>
                        <a:pt x="76" y="44"/>
                        <a:pt x="74" y="41"/>
                        <a:pt x="70" y="36"/>
                      </a:cubicBezTo>
                      <a:cubicBezTo>
                        <a:pt x="67" y="33"/>
                        <a:pt x="70" y="30"/>
                        <a:pt x="67" y="27"/>
                      </a:cubicBezTo>
                      <a:cubicBezTo>
                        <a:pt x="62" y="22"/>
                        <a:pt x="65" y="20"/>
                        <a:pt x="64" y="19"/>
                      </a:cubicBezTo>
                      <a:cubicBezTo>
                        <a:pt x="59" y="25"/>
                        <a:pt x="64" y="22"/>
                        <a:pt x="64" y="27"/>
                      </a:cubicBezTo>
                      <a:cubicBezTo>
                        <a:pt x="64" y="33"/>
                        <a:pt x="71" y="39"/>
                        <a:pt x="71" y="44"/>
                      </a:cubicBezTo>
                      <a:cubicBezTo>
                        <a:pt x="71" y="47"/>
                        <a:pt x="74" y="49"/>
                        <a:pt x="74" y="52"/>
                      </a:cubicBezTo>
                      <a:cubicBezTo>
                        <a:pt x="73" y="56"/>
                        <a:pt x="79" y="63"/>
                        <a:pt x="83" y="74"/>
                      </a:cubicBezTo>
                      <a:cubicBezTo>
                        <a:pt x="86" y="82"/>
                        <a:pt x="91" y="82"/>
                        <a:pt x="88" y="82"/>
                      </a:cubicBezTo>
                      <a:cubicBezTo>
                        <a:pt x="85" y="82"/>
                        <a:pt x="86" y="88"/>
                        <a:pt x="88" y="91"/>
                      </a:cubicBezTo>
                      <a:cubicBezTo>
                        <a:pt x="85" y="96"/>
                        <a:pt x="83" y="91"/>
                        <a:pt x="82" y="96"/>
                      </a:cubicBezTo>
                      <a:cubicBezTo>
                        <a:pt x="80" y="100"/>
                        <a:pt x="77" y="99"/>
                        <a:pt x="76" y="102"/>
                      </a:cubicBezTo>
                      <a:cubicBezTo>
                        <a:pt x="74" y="105"/>
                        <a:pt x="71" y="107"/>
                        <a:pt x="68" y="102"/>
                      </a:cubicBezTo>
                      <a:cubicBezTo>
                        <a:pt x="54" y="102"/>
                        <a:pt x="54" y="102"/>
                        <a:pt x="54" y="102"/>
                      </a:cubicBezTo>
                      <a:cubicBezTo>
                        <a:pt x="54" y="100"/>
                        <a:pt x="54" y="100"/>
                        <a:pt x="54" y="100"/>
                      </a:cubicBezTo>
                      <a:cubicBezTo>
                        <a:pt x="53" y="102"/>
                        <a:pt x="53" y="102"/>
                        <a:pt x="53" y="102"/>
                      </a:cubicBezTo>
                      <a:cubicBezTo>
                        <a:pt x="4" y="102"/>
                        <a:pt x="4" y="102"/>
                        <a:pt x="4" y="102"/>
                      </a:cubicBezTo>
                      <a:cubicBezTo>
                        <a:pt x="4" y="25"/>
                        <a:pt x="4" y="25"/>
                        <a:pt x="4" y="25"/>
                      </a:cubicBezTo>
                      <a:cubicBezTo>
                        <a:pt x="4" y="22"/>
                        <a:pt x="0" y="20"/>
                        <a:pt x="3" y="14"/>
                      </a:cubicBezTo>
                      <a:cubicBezTo>
                        <a:pt x="6" y="9"/>
                        <a:pt x="1" y="6"/>
                        <a:pt x="4" y="3"/>
                      </a:cubicBezTo>
                      <a:cubicBezTo>
                        <a:pt x="6" y="3"/>
                        <a:pt x="7" y="0"/>
                        <a:pt x="16" y="3"/>
                      </a:cubicBezTo>
                      <a:cubicBezTo>
                        <a:pt x="27" y="5"/>
                        <a:pt x="22" y="6"/>
                        <a:pt x="24" y="6"/>
                      </a:cubicBezTo>
                      <a:cubicBezTo>
                        <a:pt x="27" y="5"/>
                        <a:pt x="27" y="8"/>
                        <a:pt x="30" y="8"/>
                      </a:cubicBezTo>
                      <a:cubicBezTo>
                        <a:pt x="32" y="6"/>
                        <a:pt x="36" y="13"/>
                        <a:pt x="39" y="9"/>
                      </a:cubicBezTo>
                      <a:cubicBezTo>
                        <a:pt x="45" y="3"/>
                        <a:pt x="44" y="6"/>
                        <a:pt x="45" y="5"/>
                      </a:cubicBezTo>
                      <a:cubicBezTo>
                        <a:pt x="47" y="2"/>
                        <a:pt x="47" y="3"/>
                        <a:pt x="50" y="2"/>
                      </a:cubicBezTo>
                      <a:cubicBezTo>
                        <a:pt x="53" y="0"/>
                        <a:pt x="54" y="5"/>
                        <a:pt x="56" y="3"/>
                      </a:cubicBezTo>
                      <a:cubicBezTo>
                        <a:pt x="57" y="2"/>
                        <a:pt x="57" y="2"/>
                        <a:pt x="59" y="3"/>
                      </a:cubicBezTo>
                      <a:cubicBezTo>
                        <a:pt x="61" y="5"/>
                        <a:pt x="61" y="5"/>
                        <a:pt x="61" y="5"/>
                      </a:cubicBezTo>
                      <a:cubicBezTo>
                        <a:pt x="59" y="5"/>
                        <a:pt x="57" y="3"/>
                        <a:pt x="57" y="3"/>
                      </a:cubicBezTo>
                      <a:cubicBezTo>
                        <a:pt x="57" y="5"/>
                        <a:pt x="56" y="5"/>
                        <a:pt x="57" y="5"/>
                      </a:cubicBezTo>
                      <a:cubicBezTo>
                        <a:pt x="57" y="6"/>
                        <a:pt x="59" y="5"/>
                        <a:pt x="59" y="6"/>
                      </a:cubicBezTo>
                      <a:cubicBezTo>
                        <a:pt x="61" y="8"/>
                        <a:pt x="62" y="6"/>
                        <a:pt x="61" y="6"/>
                      </a:cubicBezTo>
                      <a:cubicBezTo>
                        <a:pt x="61" y="5"/>
                        <a:pt x="61" y="5"/>
                        <a:pt x="62" y="6"/>
                      </a:cubicBezTo>
                      <a:cubicBezTo>
                        <a:pt x="65" y="9"/>
                        <a:pt x="67" y="5"/>
                        <a:pt x="68" y="6"/>
                      </a:cubicBezTo>
                      <a:cubicBezTo>
                        <a:pt x="70" y="8"/>
                        <a:pt x="68" y="8"/>
                        <a:pt x="76" y="5"/>
                      </a:cubicBezTo>
                      <a:cubicBezTo>
                        <a:pt x="76" y="5"/>
                        <a:pt x="76" y="6"/>
                        <a:pt x="77" y="6"/>
                      </a:cubicBezTo>
                      <a:cubicBezTo>
                        <a:pt x="79" y="11"/>
                        <a:pt x="80" y="17"/>
                        <a:pt x="82" y="24"/>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49" name="Freeform 89">
                  <a:extLst>
                    <a:ext uri="{FF2B5EF4-FFF2-40B4-BE49-F238E27FC236}">
                      <a16:creationId xmlns:a16="http://schemas.microsoft.com/office/drawing/2014/main" id="{78F9AF43-17BC-415C-D8F6-DDB69059E513}"/>
                    </a:ext>
                  </a:extLst>
                </p:cNvPr>
                <p:cNvSpPr>
                  <a:spLocks/>
                </p:cNvSpPr>
                <p:nvPr/>
              </p:nvSpPr>
              <p:spPr bwMode="auto">
                <a:xfrm>
                  <a:off x="5902194" y="3953327"/>
                  <a:ext cx="165499" cy="168709"/>
                </a:xfrm>
                <a:custGeom>
                  <a:avLst/>
                  <a:gdLst/>
                  <a:ahLst/>
                  <a:cxnLst>
                    <a:cxn ang="0">
                      <a:pos x="2" y="29"/>
                    </a:cxn>
                    <a:cxn ang="0">
                      <a:pos x="5" y="29"/>
                    </a:cxn>
                    <a:cxn ang="0">
                      <a:pos x="5" y="29"/>
                    </a:cxn>
                    <a:cxn ang="0">
                      <a:pos x="5" y="31"/>
                    </a:cxn>
                    <a:cxn ang="0">
                      <a:pos x="8" y="34"/>
                    </a:cxn>
                    <a:cxn ang="0">
                      <a:pos x="5" y="37"/>
                    </a:cxn>
                    <a:cxn ang="0">
                      <a:pos x="6" y="39"/>
                    </a:cxn>
                    <a:cxn ang="0">
                      <a:pos x="3" y="39"/>
                    </a:cxn>
                    <a:cxn ang="0">
                      <a:pos x="2" y="40"/>
                    </a:cxn>
                    <a:cxn ang="0">
                      <a:pos x="3" y="40"/>
                    </a:cxn>
                    <a:cxn ang="0">
                      <a:pos x="0" y="45"/>
                    </a:cxn>
                    <a:cxn ang="0">
                      <a:pos x="0" y="45"/>
                    </a:cxn>
                    <a:cxn ang="0">
                      <a:pos x="0" y="45"/>
                    </a:cxn>
                    <a:cxn ang="0">
                      <a:pos x="0" y="48"/>
                    </a:cxn>
                    <a:cxn ang="0">
                      <a:pos x="0" y="49"/>
                    </a:cxn>
                    <a:cxn ang="0">
                      <a:pos x="2" y="49"/>
                    </a:cxn>
                    <a:cxn ang="0">
                      <a:pos x="3" y="52"/>
                    </a:cxn>
                    <a:cxn ang="0">
                      <a:pos x="9" y="54"/>
                    </a:cxn>
                    <a:cxn ang="0">
                      <a:pos x="18" y="48"/>
                    </a:cxn>
                    <a:cxn ang="0">
                      <a:pos x="24" y="43"/>
                    </a:cxn>
                    <a:cxn ang="0">
                      <a:pos x="35" y="37"/>
                    </a:cxn>
                    <a:cxn ang="0">
                      <a:pos x="43" y="32"/>
                    </a:cxn>
                    <a:cxn ang="0">
                      <a:pos x="44" y="28"/>
                    </a:cxn>
                    <a:cxn ang="0">
                      <a:pos x="44" y="28"/>
                    </a:cxn>
                    <a:cxn ang="0">
                      <a:pos x="44" y="26"/>
                    </a:cxn>
                    <a:cxn ang="0">
                      <a:pos x="44" y="23"/>
                    </a:cxn>
                    <a:cxn ang="0">
                      <a:pos x="46" y="17"/>
                    </a:cxn>
                    <a:cxn ang="0">
                      <a:pos x="44" y="11"/>
                    </a:cxn>
                    <a:cxn ang="0">
                      <a:pos x="49" y="9"/>
                    </a:cxn>
                    <a:cxn ang="0">
                      <a:pos x="53" y="3"/>
                    </a:cxn>
                    <a:cxn ang="0">
                      <a:pos x="53" y="2"/>
                    </a:cxn>
                    <a:cxn ang="0">
                      <a:pos x="52" y="2"/>
                    </a:cxn>
                    <a:cxn ang="0">
                      <a:pos x="47" y="3"/>
                    </a:cxn>
                    <a:cxn ang="0">
                      <a:pos x="41" y="3"/>
                    </a:cxn>
                    <a:cxn ang="0">
                      <a:pos x="27" y="8"/>
                    </a:cxn>
                    <a:cxn ang="0">
                      <a:pos x="21" y="5"/>
                    </a:cxn>
                    <a:cxn ang="0">
                      <a:pos x="14" y="8"/>
                    </a:cxn>
                    <a:cxn ang="0">
                      <a:pos x="12" y="8"/>
                    </a:cxn>
                    <a:cxn ang="0">
                      <a:pos x="8" y="6"/>
                    </a:cxn>
                    <a:cxn ang="0">
                      <a:pos x="8" y="11"/>
                    </a:cxn>
                    <a:cxn ang="0">
                      <a:pos x="8" y="12"/>
                    </a:cxn>
                    <a:cxn ang="0">
                      <a:pos x="6" y="12"/>
                    </a:cxn>
                    <a:cxn ang="0">
                      <a:pos x="3" y="17"/>
                    </a:cxn>
                    <a:cxn ang="0">
                      <a:pos x="2" y="15"/>
                    </a:cxn>
                    <a:cxn ang="0">
                      <a:pos x="2" y="22"/>
                    </a:cxn>
                    <a:cxn ang="0">
                      <a:pos x="2" y="29"/>
                    </a:cxn>
                  </a:cxnLst>
                  <a:rect l="0" t="0" r="r" b="b"/>
                  <a:pathLst>
                    <a:path w="53" h="54">
                      <a:moveTo>
                        <a:pt x="2" y="29"/>
                      </a:moveTo>
                      <a:cubicBezTo>
                        <a:pt x="3" y="29"/>
                        <a:pt x="3" y="29"/>
                        <a:pt x="5" y="29"/>
                      </a:cubicBezTo>
                      <a:cubicBezTo>
                        <a:pt x="5" y="29"/>
                        <a:pt x="5" y="29"/>
                        <a:pt x="5" y="29"/>
                      </a:cubicBezTo>
                      <a:cubicBezTo>
                        <a:pt x="6" y="31"/>
                        <a:pt x="5" y="31"/>
                        <a:pt x="5" y="31"/>
                      </a:cubicBezTo>
                      <a:cubicBezTo>
                        <a:pt x="6" y="31"/>
                        <a:pt x="8" y="32"/>
                        <a:pt x="8" y="34"/>
                      </a:cubicBezTo>
                      <a:cubicBezTo>
                        <a:pt x="8" y="36"/>
                        <a:pt x="5" y="36"/>
                        <a:pt x="5" y="37"/>
                      </a:cubicBezTo>
                      <a:cubicBezTo>
                        <a:pt x="5" y="37"/>
                        <a:pt x="6" y="37"/>
                        <a:pt x="6" y="39"/>
                      </a:cubicBezTo>
                      <a:cubicBezTo>
                        <a:pt x="3" y="39"/>
                        <a:pt x="3" y="39"/>
                        <a:pt x="3" y="39"/>
                      </a:cubicBezTo>
                      <a:cubicBezTo>
                        <a:pt x="3" y="39"/>
                        <a:pt x="3" y="39"/>
                        <a:pt x="2" y="40"/>
                      </a:cubicBezTo>
                      <a:cubicBezTo>
                        <a:pt x="3" y="40"/>
                        <a:pt x="3" y="40"/>
                        <a:pt x="3" y="40"/>
                      </a:cubicBezTo>
                      <a:cubicBezTo>
                        <a:pt x="3" y="42"/>
                        <a:pt x="0" y="45"/>
                        <a:pt x="0" y="45"/>
                      </a:cubicBezTo>
                      <a:cubicBezTo>
                        <a:pt x="0" y="45"/>
                        <a:pt x="0" y="45"/>
                        <a:pt x="0" y="45"/>
                      </a:cubicBezTo>
                      <a:cubicBezTo>
                        <a:pt x="0" y="45"/>
                        <a:pt x="0" y="45"/>
                        <a:pt x="0" y="45"/>
                      </a:cubicBezTo>
                      <a:cubicBezTo>
                        <a:pt x="0" y="46"/>
                        <a:pt x="0" y="48"/>
                        <a:pt x="0" y="48"/>
                      </a:cubicBezTo>
                      <a:cubicBezTo>
                        <a:pt x="0" y="49"/>
                        <a:pt x="0" y="49"/>
                        <a:pt x="0" y="49"/>
                      </a:cubicBezTo>
                      <a:cubicBezTo>
                        <a:pt x="0" y="51"/>
                        <a:pt x="0" y="49"/>
                        <a:pt x="2" y="49"/>
                      </a:cubicBezTo>
                      <a:cubicBezTo>
                        <a:pt x="3" y="51"/>
                        <a:pt x="3" y="51"/>
                        <a:pt x="3" y="52"/>
                      </a:cubicBezTo>
                      <a:cubicBezTo>
                        <a:pt x="5" y="52"/>
                        <a:pt x="8" y="54"/>
                        <a:pt x="9" y="54"/>
                      </a:cubicBezTo>
                      <a:cubicBezTo>
                        <a:pt x="11" y="54"/>
                        <a:pt x="15" y="49"/>
                        <a:pt x="18" y="48"/>
                      </a:cubicBezTo>
                      <a:cubicBezTo>
                        <a:pt x="20" y="46"/>
                        <a:pt x="23" y="45"/>
                        <a:pt x="24" y="43"/>
                      </a:cubicBezTo>
                      <a:cubicBezTo>
                        <a:pt x="27" y="40"/>
                        <a:pt x="32" y="39"/>
                        <a:pt x="35" y="37"/>
                      </a:cubicBezTo>
                      <a:cubicBezTo>
                        <a:pt x="37" y="36"/>
                        <a:pt x="40" y="34"/>
                        <a:pt x="43" y="32"/>
                      </a:cubicBezTo>
                      <a:cubicBezTo>
                        <a:pt x="43" y="31"/>
                        <a:pt x="44" y="29"/>
                        <a:pt x="44" y="28"/>
                      </a:cubicBezTo>
                      <a:cubicBezTo>
                        <a:pt x="44" y="28"/>
                        <a:pt x="44" y="28"/>
                        <a:pt x="44" y="28"/>
                      </a:cubicBezTo>
                      <a:cubicBezTo>
                        <a:pt x="44" y="28"/>
                        <a:pt x="44" y="28"/>
                        <a:pt x="44" y="26"/>
                      </a:cubicBezTo>
                      <a:cubicBezTo>
                        <a:pt x="44" y="26"/>
                        <a:pt x="44" y="25"/>
                        <a:pt x="44" y="23"/>
                      </a:cubicBezTo>
                      <a:cubicBezTo>
                        <a:pt x="44" y="22"/>
                        <a:pt x="46" y="19"/>
                        <a:pt x="46" y="17"/>
                      </a:cubicBezTo>
                      <a:cubicBezTo>
                        <a:pt x="44" y="15"/>
                        <a:pt x="44" y="14"/>
                        <a:pt x="44" y="11"/>
                      </a:cubicBezTo>
                      <a:cubicBezTo>
                        <a:pt x="46" y="9"/>
                        <a:pt x="47" y="9"/>
                        <a:pt x="49" y="9"/>
                      </a:cubicBezTo>
                      <a:cubicBezTo>
                        <a:pt x="50" y="8"/>
                        <a:pt x="52" y="5"/>
                        <a:pt x="53" y="3"/>
                      </a:cubicBezTo>
                      <a:cubicBezTo>
                        <a:pt x="53" y="2"/>
                        <a:pt x="53" y="2"/>
                        <a:pt x="53" y="2"/>
                      </a:cubicBezTo>
                      <a:cubicBezTo>
                        <a:pt x="53" y="2"/>
                        <a:pt x="52" y="0"/>
                        <a:pt x="52" y="2"/>
                      </a:cubicBezTo>
                      <a:cubicBezTo>
                        <a:pt x="50" y="3"/>
                        <a:pt x="49" y="3"/>
                        <a:pt x="47" y="3"/>
                      </a:cubicBezTo>
                      <a:cubicBezTo>
                        <a:pt x="44" y="3"/>
                        <a:pt x="43" y="3"/>
                        <a:pt x="41" y="3"/>
                      </a:cubicBezTo>
                      <a:cubicBezTo>
                        <a:pt x="37" y="5"/>
                        <a:pt x="34" y="8"/>
                        <a:pt x="27" y="8"/>
                      </a:cubicBezTo>
                      <a:cubicBezTo>
                        <a:pt x="24" y="8"/>
                        <a:pt x="24" y="6"/>
                        <a:pt x="21" y="5"/>
                      </a:cubicBezTo>
                      <a:cubicBezTo>
                        <a:pt x="18" y="5"/>
                        <a:pt x="17" y="8"/>
                        <a:pt x="14" y="8"/>
                      </a:cubicBezTo>
                      <a:cubicBezTo>
                        <a:pt x="12" y="8"/>
                        <a:pt x="12" y="8"/>
                        <a:pt x="12" y="8"/>
                      </a:cubicBezTo>
                      <a:cubicBezTo>
                        <a:pt x="11" y="8"/>
                        <a:pt x="8" y="6"/>
                        <a:pt x="8" y="6"/>
                      </a:cubicBezTo>
                      <a:cubicBezTo>
                        <a:pt x="8" y="6"/>
                        <a:pt x="6" y="9"/>
                        <a:pt x="8" y="11"/>
                      </a:cubicBezTo>
                      <a:cubicBezTo>
                        <a:pt x="8" y="12"/>
                        <a:pt x="8" y="12"/>
                        <a:pt x="8" y="12"/>
                      </a:cubicBezTo>
                      <a:cubicBezTo>
                        <a:pt x="6" y="12"/>
                        <a:pt x="6" y="12"/>
                        <a:pt x="6" y="12"/>
                      </a:cubicBezTo>
                      <a:cubicBezTo>
                        <a:pt x="5" y="12"/>
                        <a:pt x="5" y="17"/>
                        <a:pt x="3" y="17"/>
                      </a:cubicBezTo>
                      <a:cubicBezTo>
                        <a:pt x="3" y="17"/>
                        <a:pt x="3" y="15"/>
                        <a:pt x="2" y="15"/>
                      </a:cubicBezTo>
                      <a:cubicBezTo>
                        <a:pt x="2" y="17"/>
                        <a:pt x="0" y="19"/>
                        <a:pt x="2" y="22"/>
                      </a:cubicBezTo>
                      <a:cubicBezTo>
                        <a:pt x="3" y="23"/>
                        <a:pt x="2" y="25"/>
                        <a:pt x="2" y="29"/>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50" name="Freeform 90">
                  <a:extLst>
                    <a:ext uri="{FF2B5EF4-FFF2-40B4-BE49-F238E27FC236}">
                      <a16:creationId xmlns:a16="http://schemas.microsoft.com/office/drawing/2014/main" id="{711FBA32-C91A-71E1-A9D0-E11823C6D461}"/>
                    </a:ext>
                  </a:extLst>
                </p:cNvPr>
                <p:cNvSpPr>
                  <a:spLocks/>
                </p:cNvSpPr>
                <p:nvPr/>
              </p:nvSpPr>
              <p:spPr bwMode="auto">
                <a:xfrm>
                  <a:off x="5887733" y="4043305"/>
                  <a:ext cx="36956" cy="53023"/>
                </a:xfrm>
                <a:custGeom>
                  <a:avLst/>
                  <a:gdLst/>
                  <a:ahLst/>
                  <a:cxnLst>
                    <a:cxn ang="0">
                      <a:pos x="5" y="16"/>
                    </a:cxn>
                    <a:cxn ang="0">
                      <a:pos x="3" y="16"/>
                    </a:cxn>
                    <a:cxn ang="0">
                      <a:pos x="3" y="17"/>
                    </a:cxn>
                    <a:cxn ang="0">
                      <a:pos x="0" y="17"/>
                    </a:cxn>
                    <a:cxn ang="0">
                      <a:pos x="3" y="11"/>
                    </a:cxn>
                    <a:cxn ang="0">
                      <a:pos x="5" y="6"/>
                    </a:cxn>
                    <a:cxn ang="0">
                      <a:pos x="6" y="0"/>
                    </a:cxn>
                    <a:cxn ang="0">
                      <a:pos x="9" y="0"/>
                    </a:cxn>
                    <a:cxn ang="0">
                      <a:pos x="9" y="0"/>
                    </a:cxn>
                    <a:cxn ang="0">
                      <a:pos x="9" y="2"/>
                    </a:cxn>
                    <a:cxn ang="0">
                      <a:pos x="12" y="5"/>
                    </a:cxn>
                    <a:cxn ang="0">
                      <a:pos x="9" y="8"/>
                    </a:cxn>
                    <a:cxn ang="0">
                      <a:pos x="11" y="10"/>
                    </a:cxn>
                    <a:cxn ang="0">
                      <a:pos x="8" y="10"/>
                    </a:cxn>
                    <a:cxn ang="0">
                      <a:pos x="6" y="11"/>
                    </a:cxn>
                    <a:cxn ang="0">
                      <a:pos x="8" y="11"/>
                    </a:cxn>
                    <a:cxn ang="0">
                      <a:pos x="5" y="16"/>
                    </a:cxn>
                  </a:cxnLst>
                  <a:rect l="0" t="0" r="r" b="b"/>
                  <a:pathLst>
                    <a:path w="12" h="17">
                      <a:moveTo>
                        <a:pt x="5" y="16"/>
                      </a:moveTo>
                      <a:cubicBezTo>
                        <a:pt x="3" y="16"/>
                        <a:pt x="3" y="14"/>
                        <a:pt x="3" y="16"/>
                      </a:cubicBezTo>
                      <a:cubicBezTo>
                        <a:pt x="3" y="17"/>
                        <a:pt x="3" y="17"/>
                        <a:pt x="3" y="17"/>
                      </a:cubicBezTo>
                      <a:cubicBezTo>
                        <a:pt x="3" y="17"/>
                        <a:pt x="2" y="17"/>
                        <a:pt x="0" y="17"/>
                      </a:cubicBezTo>
                      <a:cubicBezTo>
                        <a:pt x="2" y="13"/>
                        <a:pt x="2" y="14"/>
                        <a:pt x="3" y="11"/>
                      </a:cubicBezTo>
                      <a:cubicBezTo>
                        <a:pt x="3" y="6"/>
                        <a:pt x="5" y="10"/>
                        <a:pt x="5" y="6"/>
                      </a:cubicBezTo>
                      <a:cubicBezTo>
                        <a:pt x="3" y="2"/>
                        <a:pt x="8" y="3"/>
                        <a:pt x="6" y="0"/>
                      </a:cubicBezTo>
                      <a:cubicBezTo>
                        <a:pt x="8" y="0"/>
                        <a:pt x="8" y="0"/>
                        <a:pt x="9" y="0"/>
                      </a:cubicBezTo>
                      <a:cubicBezTo>
                        <a:pt x="9" y="0"/>
                        <a:pt x="9" y="0"/>
                        <a:pt x="9" y="0"/>
                      </a:cubicBezTo>
                      <a:cubicBezTo>
                        <a:pt x="11" y="2"/>
                        <a:pt x="9" y="2"/>
                        <a:pt x="9" y="2"/>
                      </a:cubicBezTo>
                      <a:cubicBezTo>
                        <a:pt x="11" y="2"/>
                        <a:pt x="12" y="3"/>
                        <a:pt x="12" y="5"/>
                      </a:cubicBezTo>
                      <a:cubicBezTo>
                        <a:pt x="12" y="6"/>
                        <a:pt x="9" y="6"/>
                        <a:pt x="9" y="8"/>
                      </a:cubicBezTo>
                      <a:cubicBezTo>
                        <a:pt x="9" y="8"/>
                        <a:pt x="11" y="8"/>
                        <a:pt x="11" y="10"/>
                      </a:cubicBezTo>
                      <a:cubicBezTo>
                        <a:pt x="8" y="10"/>
                        <a:pt x="8" y="10"/>
                        <a:pt x="8" y="10"/>
                      </a:cubicBezTo>
                      <a:cubicBezTo>
                        <a:pt x="8" y="10"/>
                        <a:pt x="8" y="10"/>
                        <a:pt x="6" y="11"/>
                      </a:cubicBezTo>
                      <a:cubicBezTo>
                        <a:pt x="8" y="11"/>
                        <a:pt x="8" y="11"/>
                        <a:pt x="8" y="11"/>
                      </a:cubicBezTo>
                      <a:cubicBezTo>
                        <a:pt x="8" y="13"/>
                        <a:pt x="5" y="16"/>
                        <a:pt x="5" y="16"/>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51" name="Freeform 91">
                  <a:extLst>
                    <a:ext uri="{FF2B5EF4-FFF2-40B4-BE49-F238E27FC236}">
                      <a16:creationId xmlns:a16="http://schemas.microsoft.com/office/drawing/2014/main" id="{38621561-053A-AE36-6971-58E9B158E378}"/>
                    </a:ext>
                  </a:extLst>
                </p:cNvPr>
                <p:cNvSpPr>
                  <a:spLocks/>
                </p:cNvSpPr>
                <p:nvPr/>
              </p:nvSpPr>
              <p:spPr bwMode="auto">
                <a:xfrm>
                  <a:off x="5884519" y="4088294"/>
                  <a:ext cx="109261" cy="136574"/>
                </a:xfrm>
                <a:custGeom>
                  <a:avLst/>
                  <a:gdLst/>
                  <a:ahLst/>
                  <a:cxnLst>
                    <a:cxn ang="0">
                      <a:pos x="6" y="7"/>
                    </a:cxn>
                    <a:cxn ang="0">
                      <a:pos x="5" y="10"/>
                    </a:cxn>
                    <a:cxn ang="0">
                      <a:pos x="5" y="11"/>
                    </a:cxn>
                    <a:cxn ang="0">
                      <a:pos x="5" y="19"/>
                    </a:cxn>
                    <a:cxn ang="0">
                      <a:pos x="5" y="24"/>
                    </a:cxn>
                    <a:cxn ang="0">
                      <a:pos x="2" y="34"/>
                    </a:cxn>
                    <a:cxn ang="0">
                      <a:pos x="0" y="40"/>
                    </a:cxn>
                    <a:cxn ang="0">
                      <a:pos x="0" y="42"/>
                    </a:cxn>
                    <a:cxn ang="0">
                      <a:pos x="9" y="44"/>
                    </a:cxn>
                    <a:cxn ang="0">
                      <a:pos x="15" y="37"/>
                    </a:cxn>
                    <a:cxn ang="0">
                      <a:pos x="21" y="36"/>
                    </a:cxn>
                    <a:cxn ang="0">
                      <a:pos x="21" y="33"/>
                    </a:cxn>
                    <a:cxn ang="0">
                      <a:pos x="24" y="30"/>
                    </a:cxn>
                    <a:cxn ang="0">
                      <a:pos x="17" y="20"/>
                    </a:cxn>
                    <a:cxn ang="0">
                      <a:pos x="21" y="19"/>
                    </a:cxn>
                    <a:cxn ang="0">
                      <a:pos x="33" y="13"/>
                    </a:cxn>
                    <a:cxn ang="0">
                      <a:pos x="35" y="13"/>
                    </a:cxn>
                    <a:cxn ang="0">
                      <a:pos x="32" y="11"/>
                    </a:cxn>
                    <a:cxn ang="0">
                      <a:pos x="32" y="10"/>
                    </a:cxn>
                    <a:cxn ang="0">
                      <a:pos x="33" y="10"/>
                    </a:cxn>
                    <a:cxn ang="0">
                      <a:pos x="33" y="8"/>
                    </a:cxn>
                    <a:cxn ang="0">
                      <a:pos x="30" y="0"/>
                    </a:cxn>
                    <a:cxn ang="0">
                      <a:pos x="24" y="5"/>
                    </a:cxn>
                    <a:cxn ang="0">
                      <a:pos x="15" y="11"/>
                    </a:cxn>
                    <a:cxn ang="0">
                      <a:pos x="9" y="10"/>
                    </a:cxn>
                    <a:cxn ang="0">
                      <a:pos x="8" y="7"/>
                    </a:cxn>
                    <a:cxn ang="0">
                      <a:pos x="6" y="7"/>
                    </a:cxn>
                  </a:cxnLst>
                  <a:rect l="0" t="0" r="r" b="b"/>
                  <a:pathLst>
                    <a:path w="35" h="44">
                      <a:moveTo>
                        <a:pt x="6" y="7"/>
                      </a:moveTo>
                      <a:cubicBezTo>
                        <a:pt x="5" y="7"/>
                        <a:pt x="5" y="8"/>
                        <a:pt x="5" y="10"/>
                      </a:cubicBezTo>
                      <a:cubicBezTo>
                        <a:pt x="5" y="11"/>
                        <a:pt x="5" y="11"/>
                        <a:pt x="5" y="11"/>
                      </a:cubicBezTo>
                      <a:cubicBezTo>
                        <a:pt x="5" y="13"/>
                        <a:pt x="6" y="17"/>
                        <a:pt x="5" y="19"/>
                      </a:cubicBezTo>
                      <a:cubicBezTo>
                        <a:pt x="5" y="20"/>
                        <a:pt x="5" y="22"/>
                        <a:pt x="5" y="24"/>
                      </a:cubicBezTo>
                      <a:cubicBezTo>
                        <a:pt x="5" y="25"/>
                        <a:pt x="2" y="30"/>
                        <a:pt x="2" y="34"/>
                      </a:cubicBezTo>
                      <a:cubicBezTo>
                        <a:pt x="2" y="36"/>
                        <a:pt x="0" y="40"/>
                        <a:pt x="0" y="40"/>
                      </a:cubicBezTo>
                      <a:cubicBezTo>
                        <a:pt x="0" y="40"/>
                        <a:pt x="0" y="40"/>
                        <a:pt x="0" y="42"/>
                      </a:cubicBezTo>
                      <a:cubicBezTo>
                        <a:pt x="2" y="42"/>
                        <a:pt x="8" y="44"/>
                        <a:pt x="9" y="44"/>
                      </a:cubicBezTo>
                      <a:cubicBezTo>
                        <a:pt x="12" y="44"/>
                        <a:pt x="12" y="39"/>
                        <a:pt x="15" y="37"/>
                      </a:cubicBezTo>
                      <a:cubicBezTo>
                        <a:pt x="15" y="36"/>
                        <a:pt x="20" y="37"/>
                        <a:pt x="21" y="36"/>
                      </a:cubicBezTo>
                      <a:cubicBezTo>
                        <a:pt x="21" y="34"/>
                        <a:pt x="21" y="33"/>
                        <a:pt x="21" y="33"/>
                      </a:cubicBezTo>
                      <a:cubicBezTo>
                        <a:pt x="23" y="31"/>
                        <a:pt x="24" y="31"/>
                        <a:pt x="24" y="30"/>
                      </a:cubicBezTo>
                      <a:cubicBezTo>
                        <a:pt x="17" y="20"/>
                        <a:pt x="17" y="20"/>
                        <a:pt x="17" y="20"/>
                      </a:cubicBezTo>
                      <a:cubicBezTo>
                        <a:pt x="17" y="19"/>
                        <a:pt x="20" y="19"/>
                        <a:pt x="21" y="19"/>
                      </a:cubicBezTo>
                      <a:cubicBezTo>
                        <a:pt x="23" y="17"/>
                        <a:pt x="32" y="16"/>
                        <a:pt x="33" y="13"/>
                      </a:cubicBezTo>
                      <a:cubicBezTo>
                        <a:pt x="35" y="13"/>
                        <a:pt x="35" y="13"/>
                        <a:pt x="35" y="13"/>
                      </a:cubicBezTo>
                      <a:cubicBezTo>
                        <a:pt x="35" y="10"/>
                        <a:pt x="33" y="11"/>
                        <a:pt x="32" y="11"/>
                      </a:cubicBezTo>
                      <a:cubicBezTo>
                        <a:pt x="32" y="10"/>
                        <a:pt x="32" y="10"/>
                        <a:pt x="32" y="10"/>
                      </a:cubicBezTo>
                      <a:cubicBezTo>
                        <a:pt x="33" y="10"/>
                        <a:pt x="33" y="10"/>
                        <a:pt x="33" y="10"/>
                      </a:cubicBezTo>
                      <a:cubicBezTo>
                        <a:pt x="33" y="10"/>
                        <a:pt x="33" y="10"/>
                        <a:pt x="33" y="8"/>
                      </a:cubicBezTo>
                      <a:cubicBezTo>
                        <a:pt x="32" y="7"/>
                        <a:pt x="32" y="4"/>
                        <a:pt x="30" y="0"/>
                      </a:cubicBezTo>
                      <a:cubicBezTo>
                        <a:pt x="29" y="2"/>
                        <a:pt x="26" y="4"/>
                        <a:pt x="24" y="5"/>
                      </a:cubicBezTo>
                      <a:cubicBezTo>
                        <a:pt x="21" y="7"/>
                        <a:pt x="17" y="11"/>
                        <a:pt x="15" y="11"/>
                      </a:cubicBezTo>
                      <a:cubicBezTo>
                        <a:pt x="14" y="11"/>
                        <a:pt x="11" y="10"/>
                        <a:pt x="9" y="10"/>
                      </a:cubicBezTo>
                      <a:cubicBezTo>
                        <a:pt x="9" y="8"/>
                        <a:pt x="9" y="8"/>
                        <a:pt x="8" y="7"/>
                      </a:cubicBezTo>
                      <a:cubicBezTo>
                        <a:pt x="6" y="7"/>
                        <a:pt x="6" y="8"/>
                        <a:pt x="6" y="7"/>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52" name="Freeform 92">
                  <a:extLst>
                    <a:ext uri="{FF2B5EF4-FFF2-40B4-BE49-F238E27FC236}">
                      <a16:creationId xmlns:a16="http://schemas.microsoft.com/office/drawing/2014/main" id="{AAB177B3-85E0-AAF0-16C2-23BB85A50D55}"/>
                    </a:ext>
                  </a:extLst>
                </p:cNvPr>
                <p:cNvSpPr>
                  <a:spLocks/>
                </p:cNvSpPr>
                <p:nvPr/>
              </p:nvSpPr>
              <p:spPr bwMode="auto">
                <a:xfrm>
                  <a:off x="6037163" y="4761523"/>
                  <a:ext cx="265119" cy="422575"/>
                </a:xfrm>
                <a:custGeom>
                  <a:avLst/>
                  <a:gdLst/>
                  <a:ahLst/>
                  <a:cxnLst>
                    <a:cxn ang="0">
                      <a:pos x="5" y="136"/>
                    </a:cxn>
                    <a:cxn ang="0">
                      <a:pos x="0" y="126"/>
                    </a:cxn>
                    <a:cxn ang="0">
                      <a:pos x="0" y="92"/>
                    </a:cxn>
                    <a:cxn ang="0">
                      <a:pos x="8" y="81"/>
                    </a:cxn>
                    <a:cxn ang="0">
                      <a:pos x="12" y="78"/>
                    </a:cxn>
                    <a:cxn ang="0">
                      <a:pos x="18" y="73"/>
                    </a:cxn>
                    <a:cxn ang="0">
                      <a:pos x="33" y="69"/>
                    </a:cxn>
                    <a:cxn ang="0">
                      <a:pos x="49" y="48"/>
                    </a:cxn>
                    <a:cxn ang="0">
                      <a:pos x="53" y="41"/>
                    </a:cxn>
                    <a:cxn ang="0">
                      <a:pos x="38" y="38"/>
                    </a:cxn>
                    <a:cxn ang="0">
                      <a:pos x="23" y="30"/>
                    </a:cxn>
                    <a:cxn ang="0">
                      <a:pos x="18" y="25"/>
                    </a:cxn>
                    <a:cxn ang="0">
                      <a:pos x="15" y="20"/>
                    </a:cxn>
                    <a:cxn ang="0">
                      <a:pos x="15" y="13"/>
                    </a:cxn>
                    <a:cxn ang="0">
                      <a:pos x="18" y="6"/>
                    </a:cxn>
                    <a:cxn ang="0">
                      <a:pos x="27" y="17"/>
                    </a:cxn>
                    <a:cxn ang="0">
                      <a:pos x="41" y="14"/>
                    </a:cxn>
                    <a:cxn ang="0">
                      <a:pos x="53" y="11"/>
                    </a:cxn>
                    <a:cxn ang="0">
                      <a:pos x="62" y="8"/>
                    </a:cxn>
                    <a:cxn ang="0">
                      <a:pos x="79" y="3"/>
                    </a:cxn>
                    <a:cxn ang="0">
                      <a:pos x="80" y="16"/>
                    </a:cxn>
                    <a:cxn ang="0">
                      <a:pos x="77" y="24"/>
                    </a:cxn>
                    <a:cxn ang="0">
                      <a:pos x="68" y="48"/>
                    </a:cxn>
                    <a:cxn ang="0">
                      <a:pos x="35" y="98"/>
                    </a:cxn>
                    <a:cxn ang="0">
                      <a:pos x="12" y="122"/>
                    </a:cxn>
                    <a:cxn ang="0">
                      <a:pos x="5" y="136"/>
                    </a:cxn>
                  </a:cxnLst>
                  <a:rect l="0" t="0" r="r" b="b"/>
                  <a:pathLst>
                    <a:path w="85" h="136">
                      <a:moveTo>
                        <a:pt x="5" y="136"/>
                      </a:moveTo>
                      <a:cubicBezTo>
                        <a:pt x="3" y="131"/>
                        <a:pt x="0" y="133"/>
                        <a:pt x="0" y="126"/>
                      </a:cubicBezTo>
                      <a:cubicBezTo>
                        <a:pt x="0" y="119"/>
                        <a:pt x="0" y="92"/>
                        <a:pt x="0" y="92"/>
                      </a:cubicBezTo>
                      <a:cubicBezTo>
                        <a:pt x="0" y="92"/>
                        <a:pt x="5" y="84"/>
                        <a:pt x="8" y="81"/>
                      </a:cubicBezTo>
                      <a:cubicBezTo>
                        <a:pt x="9" y="78"/>
                        <a:pt x="9" y="78"/>
                        <a:pt x="12" y="78"/>
                      </a:cubicBezTo>
                      <a:cubicBezTo>
                        <a:pt x="18" y="78"/>
                        <a:pt x="11" y="77"/>
                        <a:pt x="18" y="73"/>
                      </a:cubicBezTo>
                      <a:cubicBezTo>
                        <a:pt x="27" y="69"/>
                        <a:pt x="27" y="77"/>
                        <a:pt x="33" y="69"/>
                      </a:cubicBezTo>
                      <a:cubicBezTo>
                        <a:pt x="39" y="61"/>
                        <a:pt x="42" y="56"/>
                        <a:pt x="49" y="48"/>
                      </a:cubicBezTo>
                      <a:cubicBezTo>
                        <a:pt x="56" y="41"/>
                        <a:pt x="56" y="41"/>
                        <a:pt x="53" y="41"/>
                      </a:cubicBezTo>
                      <a:cubicBezTo>
                        <a:pt x="52" y="41"/>
                        <a:pt x="49" y="42"/>
                        <a:pt x="38" y="38"/>
                      </a:cubicBezTo>
                      <a:cubicBezTo>
                        <a:pt x="27" y="33"/>
                        <a:pt x="26" y="34"/>
                        <a:pt x="23" y="30"/>
                      </a:cubicBezTo>
                      <a:cubicBezTo>
                        <a:pt x="20" y="27"/>
                        <a:pt x="18" y="28"/>
                        <a:pt x="18" y="25"/>
                      </a:cubicBezTo>
                      <a:cubicBezTo>
                        <a:pt x="17" y="22"/>
                        <a:pt x="17" y="24"/>
                        <a:pt x="15" y="20"/>
                      </a:cubicBezTo>
                      <a:cubicBezTo>
                        <a:pt x="14" y="16"/>
                        <a:pt x="12" y="16"/>
                        <a:pt x="15" y="13"/>
                      </a:cubicBezTo>
                      <a:cubicBezTo>
                        <a:pt x="18" y="6"/>
                        <a:pt x="18" y="6"/>
                        <a:pt x="18" y="6"/>
                      </a:cubicBezTo>
                      <a:cubicBezTo>
                        <a:pt x="21" y="11"/>
                        <a:pt x="20" y="14"/>
                        <a:pt x="27" y="17"/>
                      </a:cubicBezTo>
                      <a:cubicBezTo>
                        <a:pt x="32" y="20"/>
                        <a:pt x="33" y="11"/>
                        <a:pt x="41" y="14"/>
                      </a:cubicBezTo>
                      <a:cubicBezTo>
                        <a:pt x="47" y="17"/>
                        <a:pt x="45" y="10"/>
                        <a:pt x="53" y="11"/>
                      </a:cubicBezTo>
                      <a:cubicBezTo>
                        <a:pt x="61" y="11"/>
                        <a:pt x="52" y="8"/>
                        <a:pt x="62" y="8"/>
                      </a:cubicBezTo>
                      <a:cubicBezTo>
                        <a:pt x="73" y="10"/>
                        <a:pt x="74" y="0"/>
                        <a:pt x="79" y="3"/>
                      </a:cubicBezTo>
                      <a:cubicBezTo>
                        <a:pt x="83" y="5"/>
                        <a:pt x="76" y="8"/>
                        <a:pt x="80" y="16"/>
                      </a:cubicBezTo>
                      <a:cubicBezTo>
                        <a:pt x="85" y="22"/>
                        <a:pt x="79" y="13"/>
                        <a:pt x="77" y="24"/>
                      </a:cubicBezTo>
                      <a:cubicBezTo>
                        <a:pt x="77" y="30"/>
                        <a:pt x="73" y="34"/>
                        <a:pt x="68" y="48"/>
                      </a:cubicBezTo>
                      <a:cubicBezTo>
                        <a:pt x="59" y="72"/>
                        <a:pt x="47" y="89"/>
                        <a:pt x="35" y="98"/>
                      </a:cubicBezTo>
                      <a:cubicBezTo>
                        <a:pt x="21" y="109"/>
                        <a:pt x="21" y="111"/>
                        <a:pt x="12" y="122"/>
                      </a:cubicBezTo>
                      <a:cubicBezTo>
                        <a:pt x="5" y="131"/>
                        <a:pt x="9" y="130"/>
                        <a:pt x="5" y="136"/>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53" name="Freeform 93">
                  <a:extLst>
                    <a:ext uri="{FF2B5EF4-FFF2-40B4-BE49-F238E27FC236}">
                      <a16:creationId xmlns:a16="http://schemas.microsoft.com/office/drawing/2014/main" id="{13F653F0-E2F3-BA79-4C8E-9CB51D5EDDE3}"/>
                    </a:ext>
                  </a:extLst>
                </p:cNvPr>
                <p:cNvSpPr>
                  <a:spLocks/>
                </p:cNvSpPr>
                <p:nvPr userDrawn="1"/>
              </p:nvSpPr>
              <p:spPr bwMode="auto">
                <a:xfrm>
                  <a:off x="5828282" y="4669938"/>
                  <a:ext cx="382414" cy="364732"/>
                </a:xfrm>
                <a:custGeom>
                  <a:avLst/>
                  <a:gdLst/>
                  <a:ahLst/>
                  <a:cxnLst>
                    <a:cxn ang="0">
                      <a:pos x="26" y="104"/>
                    </a:cxn>
                    <a:cxn ang="0">
                      <a:pos x="38" y="109"/>
                    </a:cxn>
                    <a:cxn ang="0">
                      <a:pos x="49" y="114"/>
                    </a:cxn>
                    <a:cxn ang="0">
                      <a:pos x="53" y="115"/>
                    </a:cxn>
                    <a:cxn ang="0">
                      <a:pos x="61" y="109"/>
                    </a:cxn>
                    <a:cxn ang="0">
                      <a:pos x="67" y="109"/>
                    </a:cxn>
                    <a:cxn ang="0">
                      <a:pos x="75" y="110"/>
                    </a:cxn>
                    <a:cxn ang="0">
                      <a:pos x="79" y="107"/>
                    </a:cxn>
                    <a:cxn ang="0">
                      <a:pos x="85" y="103"/>
                    </a:cxn>
                    <a:cxn ang="0">
                      <a:pos x="101" y="98"/>
                    </a:cxn>
                    <a:cxn ang="0">
                      <a:pos x="116" y="78"/>
                    </a:cxn>
                    <a:cxn ang="0">
                      <a:pos x="120" y="70"/>
                    </a:cxn>
                    <a:cxn ang="0">
                      <a:pos x="105" y="67"/>
                    </a:cxn>
                    <a:cxn ang="0">
                      <a:pos x="90" y="59"/>
                    </a:cxn>
                    <a:cxn ang="0">
                      <a:pos x="85" y="54"/>
                    </a:cxn>
                    <a:cxn ang="0">
                      <a:pos x="82" y="50"/>
                    </a:cxn>
                    <a:cxn ang="0">
                      <a:pos x="82" y="42"/>
                    </a:cxn>
                    <a:cxn ang="0">
                      <a:pos x="73" y="40"/>
                    </a:cxn>
                    <a:cxn ang="0">
                      <a:pos x="78" y="26"/>
                    </a:cxn>
                    <a:cxn ang="0">
                      <a:pos x="72" y="17"/>
                    </a:cxn>
                    <a:cxn ang="0">
                      <a:pos x="64" y="9"/>
                    </a:cxn>
                    <a:cxn ang="0">
                      <a:pos x="56" y="6"/>
                    </a:cxn>
                    <a:cxn ang="0">
                      <a:pos x="52" y="6"/>
                    </a:cxn>
                    <a:cxn ang="0">
                      <a:pos x="44" y="3"/>
                    </a:cxn>
                    <a:cxn ang="0">
                      <a:pos x="38" y="7"/>
                    </a:cxn>
                    <a:cxn ang="0">
                      <a:pos x="32" y="7"/>
                    </a:cxn>
                    <a:cxn ang="0">
                      <a:pos x="29" y="23"/>
                    </a:cxn>
                    <a:cxn ang="0">
                      <a:pos x="21" y="31"/>
                    </a:cxn>
                    <a:cxn ang="0">
                      <a:pos x="18" y="43"/>
                    </a:cxn>
                    <a:cxn ang="0">
                      <a:pos x="14" y="43"/>
                    </a:cxn>
                    <a:cxn ang="0">
                      <a:pos x="14" y="51"/>
                    </a:cxn>
                    <a:cxn ang="0">
                      <a:pos x="9" y="67"/>
                    </a:cxn>
                    <a:cxn ang="0">
                      <a:pos x="5" y="70"/>
                    </a:cxn>
                    <a:cxn ang="0">
                      <a:pos x="12" y="78"/>
                    </a:cxn>
                    <a:cxn ang="0">
                      <a:pos x="18" y="87"/>
                    </a:cxn>
                    <a:cxn ang="0">
                      <a:pos x="24" y="96"/>
                    </a:cxn>
                    <a:cxn ang="0">
                      <a:pos x="26" y="104"/>
                    </a:cxn>
                  </a:cxnLst>
                  <a:rect l="0" t="0" r="r" b="b"/>
                  <a:pathLst>
                    <a:path w="123" h="117">
                      <a:moveTo>
                        <a:pt x="26" y="104"/>
                      </a:moveTo>
                      <a:cubicBezTo>
                        <a:pt x="31" y="109"/>
                        <a:pt x="31" y="101"/>
                        <a:pt x="38" y="109"/>
                      </a:cubicBezTo>
                      <a:cubicBezTo>
                        <a:pt x="46" y="117"/>
                        <a:pt x="46" y="112"/>
                        <a:pt x="49" y="114"/>
                      </a:cubicBezTo>
                      <a:cubicBezTo>
                        <a:pt x="52" y="115"/>
                        <a:pt x="53" y="114"/>
                        <a:pt x="53" y="115"/>
                      </a:cubicBezTo>
                      <a:cubicBezTo>
                        <a:pt x="56" y="117"/>
                        <a:pt x="55" y="112"/>
                        <a:pt x="61" y="109"/>
                      </a:cubicBezTo>
                      <a:cubicBezTo>
                        <a:pt x="66" y="106"/>
                        <a:pt x="66" y="107"/>
                        <a:pt x="67" y="109"/>
                      </a:cubicBezTo>
                      <a:cubicBezTo>
                        <a:pt x="69" y="110"/>
                        <a:pt x="72" y="110"/>
                        <a:pt x="75" y="110"/>
                      </a:cubicBezTo>
                      <a:cubicBezTo>
                        <a:pt x="76" y="107"/>
                        <a:pt x="76" y="107"/>
                        <a:pt x="79" y="107"/>
                      </a:cubicBezTo>
                      <a:cubicBezTo>
                        <a:pt x="85" y="107"/>
                        <a:pt x="78" y="106"/>
                        <a:pt x="85" y="103"/>
                      </a:cubicBezTo>
                      <a:cubicBezTo>
                        <a:pt x="94" y="98"/>
                        <a:pt x="94" y="106"/>
                        <a:pt x="101" y="98"/>
                      </a:cubicBezTo>
                      <a:cubicBezTo>
                        <a:pt x="107" y="90"/>
                        <a:pt x="110" y="85"/>
                        <a:pt x="116" y="78"/>
                      </a:cubicBezTo>
                      <a:cubicBezTo>
                        <a:pt x="123" y="70"/>
                        <a:pt x="123" y="70"/>
                        <a:pt x="120" y="70"/>
                      </a:cubicBezTo>
                      <a:cubicBezTo>
                        <a:pt x="119" y="70"/>
                        <a:pt x="116" y="71"/>
                        <a:pt x="105" y="67"/>
                      </a:cubicBezTo>
                      <a:cubicBezTo>
                        <a:pt x="94" y="62"/>
                        <a:pt x="93" y="64"/>
                        <a:pt x="90" y="59"/>
                      </a:cubicBezTo>
                      <a:cubicBezTo>
                        <a:pt x="87" y="56"/>
                        <a:pt x="85" y="57"/>
                        <a:pt x="85" y="54"/>
                      </a:cubicBezTo>
                      <a:cubicBezTo>
                        <a:pt x="84" y="51"/>
                        <a:pt x="84" y="53"/>
                        <a:pt x="82" y="50"/>
                      </a:cubicBezTo>
                      <a:cubicBezTo>
                        <a:pt x="81" y="45"/>
                        <a:pt x="79" y="45"/>
                        <a:pt x="82" y="42"/>
                      </a:cubicBezTo>
                      <a:cubicBezTo>
                        <a:pt x="81" y="37"/>
                        <a:pt x="76" y="43"/>
                        <a:pt x="73" y="40"/>
                      </a:cubicBezTo>
                      <a:cubicBezTo>
                        <a:pt x="73" y="31"/>
                        <a:pt x="75" y="36"/>
                        <a:pt x="78" y="26"/>
                      </a:cubicBezTo>
                      <a:cubicBezTo>
                        <a:pt x="73" y="23"/>
                        <a:pt x="75" y="20"/>
                        <a:pt x="72" y="17"/>
                      </a:cubicBezTo>
                      <a:cubicBezTo>
                        <a:pt x="69" y="15"/>
                        <a:pt x="67" y="9"/>
                        <a:pt x="64" y="9"/>
                      </a:cubicBezTo>
                      <a:cubicBezTo>
                        <a:pt x="62" y="7"/>
                        <a:pt x="61" y="6"/>
                        <a:pt x="56" y="6"/>
                      </a:cubicBezTo>
                      <a:cubicBezTo>
                        <a:pt x="52" y="4"/>
                        <a:pt x="53" y="7"/>
                        <a:pt x="52" y="6"/>
                      </a:cubicBezTo>
                      <a:cubicBezTo>
                        <a:pt x="50" y="3"/>
                        <a:pt x="50" y="12"/>
                        <a:pt x="44" y="3"/>
                      </a:cubicBezTo>
                      <a:cubicBezTo>
                        <a:pt x="41" y="0"/>
                        <a:pt x="41" y="12"/>
                        <a:pt x="38" y="7"/>
                      </a:cubicBezTo>
                      <a:cubicBezTo>
                        <a:pt x="37" y="3"/>
                        <a:pt x="38" y="11"/>
                        <a:pt x="32" y="7"/>
                      </a:cubicBezTo>
                      <a:cubicBezTo>
                        <a:pt x="31" y="17"/>
                        <a:pt x="27" y="18"/>
                        <a:pt x="29" y="23"/>
                      </a:cubicBezTo>
                      <a:cubicBezTo>
                        <a:pt x="23" y="23"/>
                        <a:pt x="24" y="29"/>
                        <a:pt x="21" y="31"/>
                      </a:cubicBezTo>
                      <a:cubicBezTo>
                        <a:pt x="18" y="34"/>
                        <a:pt x="20" y="42"/>
                        <a:pt x="18" y="43"/>
                      </a:cubicBezTo>
                      <a:cubicBezTo>
                        <a:pt x="17" y="45"/>
                        <a:pt x="17" y="39"/>
                        <a:pt x="14" y="43"/>
                      </a:cubicBezTo>
                      <a:cubicBezTo>
                        <a:pt x="12" y="48"/>
                        <a:pt x="15" y="46"/>
                        <a:pt x="14" y="51"/>
                      </a:cubicBezTo>
                      <a:cubicBezTo>
                        <a:pt x="11" y="57"/>
                        <a:pt x="15" y="68"/>
                        <a:pt x="9" y="67"/>
                      </a:cubicBezTo>
                      <a:cubicBezTo>
                        <a:pt x="2" y="64"/>
                        <a:pt x="6" y="68"/>
                        <a:pt x="5" y="70"/>
                      </a:cubicBezTo>
                      <a:cubicBezTo>
                        <a:pt x="0" y="73"/>
                        <a:pt x="9" y="71"/>
                        <a:pt x="12" y="78"/>
                      </a:cubicBezTo>
                      <a:cubicBezTo>
                        <a:pt x="15" y="82"/>
                        <a:pt x="17" y="79"/>
                        <a:pt x="18" y="87"/>
                      </a:cubicBezTo>
                      <a:cubicBezTo>
                        <a:pt x="20" y="95"/>
                        <a:pt x="20" y="95"/>
                        <a:pt x="24" y="96"/>
                      </a:cubicBezTo>
                      <a:cubicBezTo>
                        <a:pt x="27" y="96"/>
                        <a:pt x="24" y="98"/>
                        <a:pt x="26" y="104"/>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dirty="0">
                    <a:ln>
                      <a:noFill/>
                    </a:ln>
                    <a:solidFill>
                      <a:prstClr val="black"/>
                    </a:solidFill>
                    <a:effectLst/>
                    <a:uLnTx/>
                    <a:uFillTx/>
                    <a:ea typeface="+mn-ea"/>
                    <a:cs typeface="+mn-cs"/>
                  </a:endParaRPr>
                </a:p>
              </p:txBody>
            </p:sp>
            <p:sp>
              <p:nvSpPr>
                <p:cNvPr id="454" name="Freeform 94">
                  <a:extLst>
                    <a:ext uri="{FF2B5EF4-FFF2-40B4-BE49-F238E27FC236}">
                      <a16:creationId xmlns:a16="http://schemas.microsoft.com/office/drawing/2014/main" id="{C3999FC0-5A1C-588C-838B-093ADA732C64}"/>
                    </a:ext>
                  </a:extLst>
                </p:cNvPr>
                <p:cNvSpPr>
                  <a:spLocks/>
                </p:cNvSpPr>
                <p:nvPr/>
              </p:nvSpPr>
              <p:spPr bwMode="auto">
                <a:xfrm>
                  <a:off x="5915048" y="4579960"/>
                  <a:ext cx="171925" cy="181563"/>
                </a:xfrm>
                <a:custGeom>
                  <a:avLst/>
                  <a:gdLst/>
                  <a:ahLst/>
                  <a:cxnLst>
                    <a:cxn ang="0">
                      <a:pos x="4" y="37"/>
                    </a:cxn>
                    <a:cxn ang="0">
                      <a:pos x="10" y="37"/>
                    </a:cxn>
                    <a:cxn ang="0">
                      <a:pos x="16" y="32"/>
                    </a:cxn>
                    <a:cxn ang="0">
                      <a:pos x="23" y="35"/>
                    </a:cxn>
                    <a:cxn ang="0">
                      <a:pos x="28" y="35"/>
                    </a:cxn>
                    <a:cxn ang="0">
                      <a:pos x="36" y="38"/>
                    </a:cxn>
                    <a:cxn ang="0">
                      <a:pos x="43" y="46"/>
                    </a:cxn>
                    <a:cxn ang="0">
                      <a:pos x="49" y="55"/>
                    </a:cxn>
                    <a:cxn ang="0">
                      <a:pos x="55" y="52"/>
                    </a:cxn>
                    <a:cxn ang="0">
                      <a:pos x="51" y="49"/>
                    </a:cxn>
                    <a:cxn ang="0">
                      <a:pos x="49" y="46"/>
                    </a:cxn>
                    <a:cxn ang="0">
                      <a:pos x="46" y="43"/>
                    </a:cxn>
                    <a:cxn ang="0">
                      <a:pos x="42" y="37"/>
                    </a:cxn>
                    <a:cxn ang="0">
                      <a:pos x="36" y="32"/>
                    </a:cxn>
                    <a:cxn ang="0">
                      <a:pos x="31" y="27"/>
                    </a:cxn>
                    <a:cxn ang="0">
                      <a:pos x="28" y="30"/>
                    </a:cxn>
                    <a:cxn ang="0">
                      <a:pos x="25" y="23"/>
                    </a:cxn>
                    <a:cxn ang="0">
                      <a:pos x="19" y="0"/>
                    </a:cxn>
                    <a:cxn ang="0">
                      <a:pos x="11" y="7"/>
                    </a:cxn>
                    <a:cxn ang="0">
                      <a:pos x="7" y="12"/>
                    </a:cxn>
                    <a:cxn ang="0">
                      <a:pos x="2" y="29"/>
                    </a:cxn>
                    <a:cxn ang="0">
                      <a:pos x="4" y="37"/>
                    </a:cxn>
                  </a:cxnLst>
                  <a:rect l="0" t="0" r="r" b="b"/>
                  <a:pathLst>
                    <a:path w="55" h="58">
                      <a:moveTo>
                        <a:pt x="4" y="37"/>
                      </a:moveTo>
                      <a:cubicBezTo>
                        <a:pt x="10" y="40"/>
                        <a:pt x="8" y="32"/>
                        <a:pt x="10" y="37"/>
                      </a:cubicBezTo>
                      <a:cubicBezTo>
                        <a:pt x="13" y="41"/>
                        <a:pt x="13" y="29"/>
                        <a:pt x="16" y="32"/>
                      </a:cubicBezTo>
                      <a:cubicBezTo>
                        <a:pt x="22" y="41"/>
                        <a:pt x="22" y="32"/>
                        <a:pt x="23" y="35"/>
                      </a:cubicBezTo>
                      <a:cubicBezTo>
                        <a:pt x="25" y="37"/>
                        <a:pt x="23" y="34"/>
                        <a:pt x="28" y="35"/>
                      </a:cubicBezTo>
                      <a:cubicBezTo>
                        <a:pt x="33" y="35"/>
                        <a:pt x="34" y="37"/>
                        <a:pt x="36" y="38"/>
                      </a:cubicBezTo>
                      <a:cubicBezTo>
                        <a:pt x="39" y="38"/>
                        <a:pt x="40" y="44"/>
                        <a:pt x="43" y="46"/>
                      </a:cubicBezTo>
                      <a:cubicBezTo>
                        <a:pt x="46" y="49"/>
                        <a:pt x="45" y="52"/>
                        <a:pt x="49" y="55"/>
                      </a:cubicBezTo>
                      <a:cubicBezTo>
                        <a:pt x="51" y="54"/>
                        <a:pt x="51" y="58"/>
                        <a:pt x="55" y="52"/>
                      </a:cubicBezTo>
                      <a:cubicBezTo>
                        <a:pt x="54" y="50"/>
                        <a:pt x="52" y="52"/>
                        <a:pt x="51" y="49"/>
                      </a:cubicBezTo>
                      <a:cubicBezTo>
                        <a:pt x="51" y="47"/>
                        <a:pt x="51" y="49"/>
                        <a:pt x="49" y="46"/>
                      </a:cubicBezTo>
                      <a:cubicBezTo>
                        <a:pt x="46" y="40"/>
                        <a:pt x="48" y="46"/>
                        <a:pt x="46" y="43"/>
                      </a:cubicBezTo>
                      <a:cubicBezTo>
                        <a:pt x="45" y="38"/>
                        <a:pt x="45" y="44"/>
                        <a:pt x="42" y="37"/>
                      </a:cubicBezTo>
                      <a:cubicBezTo>
                        <a:pt x="37" y="30"/>
                        <a:pt x="39" y="37"/>
                        <a:pt x="36" y="32"/>
                      </a:cubicBezTo>
                      <a:cubicBezTo>
                        <a:pt x="34" y="27"/>
                        <a:pt x="34" y="35"/>
                        <a:pt x="31" y="27"/>
                      </a:cubicBezTo>
                      <a:cubicBezTo>
                        <a:pt x="28" y="21"/>
                        <a:pt x="29" y="30"/>
                        <a:pt x="28" y="30"/>
                      </a:cubicBezTo>
                      <a:cubicBezTo>
                        <a:pt x="28" y="29"/>
                        <a:pt x="28" y="27"/>
                        <a:pt x="25" y="23"/>
                      </a:cubicBezTo>
                      <a:cubicBezTo>
                        <a:pt x="23" y="18"/>
                        <a:pt x="23" y="7"/>
                        <a:pt x="19" y="0"/>
                      </a:cubicBezTo>
                      <a:cubicBezTo>
                        <a:pt x="16" y="9"/>
                        <a:pt x="13" y="4"/>
                        <a:pt x="11" y="7"/>
                      </a:cubicBezTo>
                      <a:cubicBezTo>
                        <a:pt x="8" y="13"/>
                        <a:pt x="5" y="6"/>
                        <a:pt x="7" y="12"/>
                      </a:cubicBezTo>
                      <a:cubicBezTo>
                        <a:pt x="7" y="21"/>
                        <a:pt x="4" y="26"/>
                        <a:pt x="2" y="29"/>
                      </a:cubicBezTo>
                      <a:cubicBezTo>
                        <a:pt x="0" y="30"/>
                        <a:pt x="4" y="34"/>
                        <a:pt x="4" y="37"/>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55" name="Freeform 95">
                  <a:extLst>
                    <a:ext uri="{FF2B5EF4-FFF2-40B4-BE49-F238E27FC236}">
                      <a16:creationId xmlns:a16="http://schemas.microsoft.com/office/drawing/2014/main" id="{1FA4F041-6713-A6C9-9937-08410CBD3AF7}"/>
                    </a:ext>
                  </a:extLst>
                </p:cNvPr>
                <p:cNvSpPr>
                  <a:spLocks/>
                </p:cNvSpPr>
                <p:nvPr/>
              </p:nvSpPr>
              <p:spPr bwMode="auto">
                <a:xfrm>
                  <a:off x="6054838" y="4742242"/>
                  <a:ext cx="44990" cy="65877"/>
                </a:xfrm>
                <a:custGeom>
                  <a:avLst/>
                  <a:gdLst/>
                  <a:ahLst/>
                  <a:cxnLst>
                    <a:cxn ang="0">
                      <a:pos x="9" y="19"/>
                    </a:cxn>
                    <a:cxn ang="0">
                      <a:pos x="0" y="17"/>
                    </a:cxn>
                    <a:cxn ang="0">
                      <a:pos x="5" y="3"/>
                    </a:cxn>
                    <a:cxn ang="0">
                      <a:pos x="11" y="0"/>
                    </a:cxn>
                    <a:cxn ang="0">
                      <a:pos x="11" y="10"/>
                    </a:cxn>
                    <a:cxn ang="0">
                      <a:pos x="12" y="13"/>
                    </a:cxn>
                    <a:cxn ang="0">
                      <a:pos x="9" y="19"/>
                    </a:cxn>
                  </a:cxnLst>
                  <a:rect l="0" t="0" r="r" b="b"/>
                  <a:pathLst>
                    <a:path w="14" h="21">
                      <a:moveTo>
                        <a:pt x="9" y="19"/>
                      </a:moveTo>
                      <a:cubicBezTo>
                        <a:pt x="8" y="14"/>
                        <a:pt x="3" y="21"/>
                        <a:pt x="0" y="17"/>
                      </a:cubicBezTo>
                      <a:cubicBezTo>
                        <a:pt x="0" y="8"/>
                        <a:pt x="2" y="13"/>
                        <a:pt x="5" y="3"/>
                      </a:cubicBezTo>
                      <a:cubicBezTo>
                        <a:pt x="6" y="2"/>
                        <a:pt x="6" y="6"/>
                        <a:pt x="11" y="0"/>
                      </a:cubicBezTo>
                      <a:cubicBezTo>
                        <a:pt x="12" y="5"/>
                        <a:pt x="14" y="6"/>
                        <a:pt x="11" y="10"/>
                      </a:cubicBezTo>
                      <a:cubicBezTo>
                        <a:pt x="3" y="14"/>
                        <a:pt x="9" y="11"/>
                        <a:pt x="12" y="13"/>
                      </a:cubicBezTo>
                      <a:cubicBezTo>
                        <a:pt x="9" y="19"/>
                        <a:pt x="9" y="19"/>
                        <a:pt x="9" y="19"/>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56" name="Freeform 96">
                  <a:extLst>
                    <a:ext uri="{FF2B5EF4-FFF2-40B4-BE49-F238E27FC236}">
                      <a16:creationId xmlns:a16="http://schemas.microsoft.com/office/drawing/2014/main" id="{D2BFA9A3-8D4B-5140-463A-4C8EE80D840B}"/>
                    </a:ext>
                  </a:extLst>
                </p:cNvPr>
                <p:cNvSpPr>
                  <a:spLocks/>
                </p:cNvSpPr>
                <p:nvPr/>
              </p:nvSpPr>
              <p:spPr bwMode="auto">
                <a:xfrm>
                  <a:off x="5323753" y="4960760"/>
                  <a:ext cx="482035" cy="600925"/>
                </a:xfrm>
                <a:custGeom>
                  <a:avLst/>
                  <a:gdLst/>
                  <a:ahLst/>
                  <a:cxnLst>
                    <a:cxn ang="0">
                      <a:pos x="138" y="114"/>
                    </a:cxn>
                    <a:cxn ang="0">
                      <a:pos x="148" y="136"/>
                    </a:cxn>
                    <a:cxn ang="0">
                      <a:pos x="130" y="148"/>
                    </a:cxn>
                    <a:cxn ang="0">
                      <a:pos x="129" y="170"/>
                    </a:cxn>
                    <a:cxn ang="0">
                      <a:pos x="141" y="181"/>
                    </a:cxn>
                    <a:cxn ang="0">
                      <a:pos x="132" y="182"/>
                    </a:cxn>
                    <a:cxn ang="0">
                      <a:pos x="119" y="171"/>
                    </a:cxn>
                    <a:cxn ang="0">
                      <a:pos x="107" y="171"/>
                    </a:cxn>
                    <a:cxn ang="0">
                      <a:pos x="93" y="162"/>
                    </a:cxn>
                    <a:cxn ang="0">
                      <a:pos x="84" y="164"/>
                    </a:cxn>
                    <a:cxn ang="0">
                      <a:pos x="78" y="153"/>
                    </a:cxn>
                    <a:cxn ang="0">
                      <a:pos x="77" y="128"/>
                    </a:cxn>
                    <a:cxn ang="0">
                      <a:pos x="64" y="123"/>
                    </a:cxn>
                    <a:cxn ang="0">
                      <a:pos x="57" y="133"/>
                    </a:cxn>
                    <a:cxn ang="0">
                      <a:pos x="41" y="133"/>
                    </a:cxn>
                    <a:cxn ang="0">
                      <a:pos x="35" y="117"/>
                    </a:cxn>
                    <a:cxn ang="0">
                      <a:pos x="8" y="112"/>
                    </a:cxn>
                    <a:cxn ang="0">
                      <a:pos x="0" y="112"/>
                    </a:cxn>
                    <a:cxn ang="0">
                      <a:pos x="8" y="101"/>
                    </a:cxn>
                    <a:cxn ang="0">
                      <a:pos x="19" y="103"/>
                    </a:cxn>
                    <a:cxn ang="0">
                      <a:pos x="32" y="86"/>
                    </a:cxn>
                    <a:cxn ang="0">
                      <a:pos x="46" y="53"/>
                    </a:cxn>
                    <a:cxn ang="0">
                      <a:pos x="48" y="30"/>
                    </a:cxn>
                    <a:cxn ang="0">
                      <a:pos x="52" y="13"/>
                    </a:cxn>
                    <a:cxn ang="0">
                      <a:pos x="67" y="13"/>
                    </a:cxn>
                    <a:cxn ang="0">
                      <a:pos x="93" y="8"/>
                    </a:cxn>
                    <a:cxn ang="0">
                      <a:pos x="116" y="6"/>
                    </a:cxn>
                    <a:cxn ang="0">
                      <a:pos x="130" y="13"/>
                    </a:cxn>
                    <a:cxn ang="0">
                      <a:pos x="142" y="14"/>
                    </a:cxn>
                    <a:cxn ang="0">
                      <a:pos x="150" y="33"/>
                    </a:cxn>
                    <a:cxn ang="0">
                      <a:pos x="139" y="69"/>
                    </a:cxn>
                    <a:cxn ang="0">
                      <a:pos x="133" y="83"/>
                    </a:cxn>
                    <a:cxn ang="0">
                      <a:pos x="138" y="100"/>
                    </a:cxn>
                  </a:cxnLst>
                  <a:rect l="0" t="0" r="r" b="b"/>
                  <a:pathLst>
                    <a:path w="155" h="193">
                      <a:moveTo>
                        <a:pt x="138" y="100"/>
                      </a:moveTo>
                      <a:cubicBezTo>
                        <a:pt x="136" y="106"/>
                        <a:pt x="139" y="109"/>
                        <a:pt x="138" y="114"/>
                      </a:cubicBezTo>
                      <a:cubicBezTo>
                        <a:pt x="136" y="119"/>
                        <a:pt x="144" y="125"/>
                        <a:pt x="145" y="128"/>
                      </a:cubicBezTo>
                      <a:cubicBezTo>
                        <a:pt x="145" y="133"/>
                        <a:pt x="147" y="134"/>
                        <a:pt x="148" y="136"/>
                      </a:cubicBezTo>
                      <a:cubicBezTo>
                        <a:pt x="142" y="137"/>
                        <a:pt x="133" y="136"/>
                        <a:pt x="133" y="140"/>
                      </a:cubicBezTo>
                      <a:cubicBezTo>
                        <a:pt x="133" y="147"/>
                        <a:pt x="127" y="145"/>
                        <a:pt x="130" y="148"/>
                      </a:cubicBezTo>
                      <a:cubicBezTo>
                        <a:pt x="135" y="154"/>
                        <a:pt x="129" y="153"/>
                        <a:pt x="130" y="157"/>
                      </a:cubicBezTo>
                      <a:cubicBezTo>
                        <a:pt x="133" y="161"/>
                        <a:pt x="127" y="167"/>
                        <a:pt x="129" y="170"/>
                      </a:cubicBezTo>
                      <a:cubicBezTo>
                        <a:pt x="130" y="173"/>
                        <a:pt x="132" y="176"/>
                        <a:pt x="135" y="178"/>
                      </a:cubicBezTo>
                      <a:cubicBezTo>
                        <a:pt x="139" y="179"/>
                        <a:pt x="141" y="168"/>
                        <a:pt x="141" y="181"/>
                      </a:cubicBezTo>
                      <a:cubicBezTo>
                        <a:pt x="139" y="193"/>
                        <a:pt x="139" y="184"/>
                        <a:pt x="138" y="186"/>
                      </a:cubicBezTo>
                      <a:cubicBezTo>
                        <a:pt x="135" y="189"/>
                        <a:pt x="135" y="189"/>
                        <a:pt x="132" y="182"/>
                      </a:cubicBezTo>
                      <a:cubicBezTo>
                        <a:pt x="129" y="178"/>
                        <a:pt x="127" y="176"/>
                        <a:pt x="124" y="176"/>
                      </a:cubicBezTo>
                      <a:cubicBezTo>
                        <a:pt x="122" y="176"/>
                        <a:pt x="121" y="173"/>
                        <a:pt x="119" y="171"/>
                      </a:cubicBezTo>
                      <a:cubicBezTo>
                        <a:pt x="119" y="168"/>
                        <a:pt x="118" y="167"/>
                        <a:pt x="118" y="171"/>
                      </a:cubicBezTo>
                      <a:cubicBezTo>
                        <a:pt x="116" y="175"/>
                        <a:pt x="115" y="173"/>
                        <a:pt x="107" y="171"/>
                      </a:cubicBezTo>
                      <a:cubicBezTo>
                        <a:pt x="101" y="170"/>
                        <a:pt x="109" y="162"/>
                        <a:pt x="101" y="167"/>
                      </a:cubicBezTo>
                      <a:cubicBezTo>
                        <a:pt x="95" y="170"/>
                        <a:pt x="101" y="162"/>
                        <a:pt x="93" y="162"/>
                      </a:cubicBezTo>
                      <a:cubicBezTo>
                        <a:pt x="93" y="164"/>
                        <a:pt x="93" y="164"/>
                        <a:pt x="90" y="164"/>
                      </a:cubicBezTo>
                      <a:cubicBezTo>
                        <a:pt x="89" y="162"/>
                        <a:pt x="87" y="165"/>
                        <a:pt x="84" y="164"/>
                      </a:cubicBezTo>
                      <a:cubicBezTo>
                        <a:pt x="81" y="164"/>
                        <a:pt x="83" y="167"/>
                        <a:pt x="80" y="167"/>
                      </a:cubicBezTo>
                      <a:cubicBezTo>
                        <a:pt x="77" y="165"/>
                        <a:pt x="83" y="159"/>
                        <a:pt x="78" y="153"/>
                      </a:cubicBezTo>
                      <a:cubicBezTo>
                        <a:pt x="74" y="147"/>
                        <a:pt x="78" y="140"/>
                        <a:pt x="77" y="136"/>
                      </a:cubicBezTo>
                      <a:cubicBezTo>
                        <a:pt x="75" y="131"/>
                        <a:pt x="77" y="131"/>
                        <a:pt x="77" y="128"/>
                      </a:cubicBezTo>
                      <a:cubicBezTo>
                        <a:pt x="77" y="125"/>
                        <a:pt x="64" y="129"/>
                        <a:pt x="67" y="125"/>
                      </a:cubicBezTo>
                      <a:cubicBezTo>
                        <a:pt x="67" y="123"/>
                        <a:pt x="66" y="122"/>
                        <a:pt x="64" y="123"/>
                      </a:cubicBezTo>
                      <a:cubicBezTo>
                        <a:pt x="63" y="125"/>
                        <a:pt x="58" y="122"/>
                        <a:pt x="58" y="126"/>
                      </a:cubicBezTo>
                      <a:cubicBezTo>
                        <a:pt x="58" y="131"/>
                        <a:pt x="57" y="128"/>
                        <a:pt x="57" y="133"/>
                      </a:cubicBezTo>
                      <a:cubicBezTo>
                        <a:pt x="58" y="136"/>
                        <a:pt x="54" y="134"/>
                        <a:pt x="52" y="134"/>
                      </a:cubicBezTo>
                      <a:cubicBezTo>
                        <a:pt x="51" y="133"/>
                        <a:pt x="43" y="137"/>
                        <a:pt x="41" y="133"/>
                      </a:cubicBezTo>
                      <a:cubicBezTo>
                        <a:pt x="40" y="128"/>
                        <a:pt x="38" y="129"/>
                        <a:pt x="38" y="125"/>
                      </a:cubicBezTo>
                      <a:cubicBezTo>
                        <a:pt x="38" y="122"/>
                        <a:pt x="37" y="122"/>
                        <a:pt x="35" y="117"/>
                      </a:cubicBezTo>
                      <a:cubicBezTo>
                        <a:pt x="35" y="112"/>
                        <a:pt x="35" y="112"/>
                        <a:pt x="25" y="114"/>
                      </a:cubicBezTo>
                      <a:cubicBezTo>
                        <a:pt x="12" y="114"/>
                        <a:pt x="14" y="112"/>
                        <a:pt x="8" y="112"/>
                      </a:cubicBezTo>
                      <a:cubicBezTo>
                        <a:pt x="6" y="112"/>
                        <a:pt x="6" y="112"/>
                        <a:pt x="3" y="112"/>
                      </a:cubicBezTo>
                      <a:cubicBezTo>
                        <a:pt x="2" y="114"/>
                        <a:pt x="2" y="114"/>
                        <a:pt x="0" y="112"/>
                      </a:cubicBezTo>
                      <a:cubicBezTo>
                        <a:pt x="5" y="112"/>
                        <a:pt x="2" y="106"/>
                        <a:pt x="3" y="103"/>
                      </a:cubicBezTo>
                      <a:cubicBezTo>
                        <a:pt x="6" y="101"/>
                        <a:pt x="6" y="101"/>
                        <a:pt x="8" y="101"/>
                      </a:cubicBezTo>
                      <a:cubicBezTo>
                        <a:pt x="11" y="106"/>
                        <a:pt x="14" y="97"/>
                        <a:pt x="17" y="98"/>
                      </a:cubicBezTo>
                      <a:cubicBezTo>
                        <a:pt x="20" y="100"/>
                        <a:pt x="15" y="103"/>
                        <a:pt x="19" y="103"/>
                      </a:cubicBezTo>
                      <a:cubicBezTo>
                        <a:pt x="23" y="105"/>
                        <a:pt x="26" y="95"/>
                        <a:pt x="28" y="95"/>
                      </a:cubicBezTo>
                      <a:cubicBezTo>
                        <a:pt x="31" y="95"/>
                        <a:pt x="34" y="89"/>
                        <a:pt x="32" y="86"/>
                      </a:cubicBezTo>
                      <a:cubicBezTo>
                        <a:pt x="29" y="80"/>
                        <a:pt x="37" y="67"/>
                        <a:pt x="41" y="66"/>
                      </a:cubicBezTo>
                      <a:cubicBezTo>
                        <a:pt x="46" y="62"/>
                        <a:pt x="43" y="59"/>
                        <a:pt x="46" y="53"/>
                      </a:cubicBezTo>
                      <a:cubicBezTo>
                        <a:pt x="48" y="48"/>
                        <a:pt x="45" y="50"/>
                        <a:pt x="46" y="42"/>
                      </a:cubicBezTo>
                      <a:cubicBezTo>
                        <a:pt x="48" y="34"/>
                        <a:pt x="45" y="36"/>
                        <a:pt x="48" y="30"/>
                      </a:cubicBezTo>
                      <a:cubicBezTo>
                        <a:pt x="52" y="25"/>
                        <a:pt x="52" y="24"/>
                        <a:pt x="52" y="22"/>
                      </a:cubicBezTo>
                      <a:cubicBezTo>
                        <a:pt x="51" y="17"/>
                        <a:pt x="49" y="14"/>
                        <a:pt x="52" y="13"/>
                      </a:cubicBezTo>
                      <a:cubicBezTo>
                        <a:pt x="54" y="11"/>
                        <a:pt x="54" y="3"/>
                        <a:pt x="61" y="6"/>
                      </a:cubicBezTo>
                      <a:cubicBezTo>
                        <a:pt x="67" y="10"/>
                        <a:pt x="64" y="13"/>
                        <a:pt x="67" y="13"/>
                      </a:cubicBezTo>
                      <a:cubicBezTo>
                        <a:pt x="77" y="13"/>
                        <a:pt x="81" y="19"/>
                        <a:pt x="84" y="11"/>
                      </a:cubicBezTo>
                      <a:cubicBezTo>
                        <a:pt x="87" y="3"/>
                        <a:pt x="84" y="14"/>
                        <a:pt x="93" y="8"/>
                      </a:cubicBezTo>
                      <a:cubicBezTo>
                        <a:pt x="101" y="3"/>
                        <a:pt x="101" y="10"/>
                        <a:pt x="104" y="5"/>
                      </a:cubicBezTo>
                      <a:cubicBezTo>
                        <a:pt x="107" y="0"/>
                        <a:pt x="115" y="10"/>
                        <a:pt x="116" y="6"/>
                      </a:cubicBezTo>
                      <a:cubicBezTo>
                        <a:pt x="119" y="3"/>
                        <a:pt x="119" y="6"/>
                        <a:pt x="122" y="6"/>
                      </a:cubicBezTo>
                      <a:cubicBezTo>
                        <a:pt x="125" y="11"/>
                        <a:pt x="129" y="16"/>
                        <a:pt x="130" y="13"/>
                      </a:cubicBezTo>
                      <a:cubicBezTo>
                        <a:pt x="133" y="10"/>
                        <a:pt x="135" y="16"/>
                        <a:pt x="136" y="11"/>
                      </a:cubicBezTo>
                      <a:cubicBezTo>
                        <a:pt x="139" y="8"/>
                        <a:pt x="141" y="10"/>
                        <a:pt x="142" y="14"/>
                      </a:cubicBezTo>
                      <a:cubicBezTo>
                        <a:pt x="145" y="19"/>
                        <a:pt x="145" y="16"/>
                        <a:pt x="148" y="22"/>
                      </a:cubicBezTo>
                      <a:cubicBezTo>
                        <a:pt x="148" y="30"/>
                        <a:pt x="145" y="31"/>
                        <a:pt x="150" y="33"/>
                      </a:cubicBezTo>
                      <a:cubicBezTo>
                        <a:pt x="155" y="36"/>
                        <a:pt x="148" y="39"/>
                        <a:pt x="144" y="44"/>
                      </a:cubicBezTo>
                      <a:cubicBezTo>
                        <a:pt x="139" y="48"/>
                        <a:pt x="139" y="59"/>
                        <a:pt x="139" y="69"/>
                      </a:cubicBezTo>
                      <a:cubicBezTo>
                        <a:pt x="130" y="75"/>
                        <a:pt x="138" y="75"/>
                        <a:pt x="135" y="78"/>
                      </a:cubicBezTo>
                      <a:cubicBezTo>
                        <a:pt x="132" y="80"/>
                        <a:pt x="133" y="80"/>
                        <a:pt x="133" y="83"/>
                      </a:cubicBezTo>
                      <a:cubicBezTo>
                        <a:pt x="135" y="86"/>
                        <a:pt x="136" y="86"/>
                        <a:pt x="135" y="90"/>
                      </a:cubicBezTo>
                      <a:cubicBezTo>
                        <a:pt x="135" y="95"/>
                        <a:pt x="138" y="97"/>
                        <a:pt x="138" y="10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57" name="Freeform 97">
                  <a:extLst>
                    <a:ext uri="{FF2B5EF4-FFF2-40B4-BE49-F238E27FC236}">
                      <a16:creationId xmlns:a16="http://schemas.microsoft.com/office/drawing/2014/main" id="{69D44297-C85B-131D-C1B8-B0B2E814A2F2}"/>
                    </a:ext>
                  </a:extLst>
                </p:cNvPr>
                <p:cNvSpPr>
                  <a:spLocks/>
                </p:cNvSpPr>
                <p:nvPr/>
              </p:nvSpPr>
              <p:spPr bwMode="auto">
                <a:xfrm>
                  <a:off x="5855597" y="4978435"/>
                  <a:ext cx="202455" cy="297249"/>
                </a:xfrm>
                <a:custGeom>
                  <a:avLst/>
                  <a:gdLst/>
                  <a:ahLst/>
                  <a:cxnLst>
                    <a:cxn ang="0">
                      <a:pos x="2" y="8"/>
                    </a:cxn>
                    <a:cxn ang="0">
                      <a:pos x="8" y="22"/>
                    </a:cxn>
                    <a:cxn ang="0">
                      <a:pos x="6" y="41"/>
                    </a:cxn>
                    <a:cxn ang="0">
                      <a:pos x="2" y="59"/>
                    </a:cxn>
                    <a:cxn ang="0">
                      <a:pos x="29" y="78"/>
                    </a:cxn>
                    <a:cxn ang="0">
                      <a:pos x="32" y="86"/>
                    </a:cxn>
                    <a:cxn ang="0">
                      <a:pos x="44" y="95"/>
                    </a:cxn>
                    <a:cxn ang="0">
                      <a:pos x="49" y="86"/>
                    </a:cxn>
                    <a:cxn ang="0">
                      <a:pos x="52" y="78"/>
                    </a:cxn>
                    <a:cxn ang="0">
                      <a:pos x="56" y="70"/>
                    </a:cxn>
                    <a:cxn ang="0">
                      <a:pos x="62" y="66"/>
                    </a:cxn>
                    <a:cxn ang="0">
                      <a:pos x="58" y="56"/>
                    </a:cxn>
                    <a:cxn ang="0">
                      <a:pos x="58" y="22"/>
                    </a:cxn>
                    <a:cxn ang="0">
                      <a:pos x="65" y="11"/>
                    </a:cxn>
                    <a:cxn ang="0">
                      <a:pos x="58" y="10"/>
                    </a:cxn>
                    <a:cxn ang="0">
                      <a:pos x="52" y="10"/>
                    </a:cxn>
                    <a:cxn ang="0">
                      <a:pos x="44" y="16"/>
                    </a:cxn>
                    <a:cxn ang="0">
                      <a:pos x="40" y="14"/>
                    </a:cxn>
                    <a:cxn ang="0">
                      <a:pos x="29" y="10"/>
                    </a:cxn>
                    <a:cxn ang="0">
                      <a:pos x="17" y="5"/>
                    </a:cxn>
                    <a:cxn ang="0">
                      <a:pos x="14" y="2"/>
                    </a:cxn>
                    <a:cxn ang="0">
                      <a:pos x="8" y="2"/>
                    </a:cxn>
                    <a:cxn ang="0">
                      <a:pos x="2" y="8"/>
                    </a:cxn>
                  </a:cxnLst>
                  <a:rect l="0" t="0" r="r" b="b"/>
                  <a:pathLst>
                    <a:path w="65" h="95">
                      <a:moveTo>
                        <a:pt x="2" y="8"/>
                      </a:moveTo>
                      <a:cubicBezTo>
                        <a:pt x="8" y="16"/>
                        <a:pt x="5" y="17"/>
                        <a:pt x="8" y="22"/>
                      </a:cubicBezTo>
                      <a:cubicBezTo>
                        <a:pt x="11" y="27"/>
                        <a:pt x="11" y="34"/>
                        <a:pt x="6" y="41"/>
                      </a:cubicBezTo>
                      <a:cubicBezTo>
                        <a:pt x="0" y="47"/>
                        <a:pt x="3" y="52"/>
                        <a:pt x="2" y="59"/>
                      </a:cubicBezTo>
                      <a:cubicBezTo>
                        <a:pt x="18" y="70"/>
                        <a:pt x="24" y="75"/>
                        <a:pt x="29" y="78"/>
                      </a:cubicBezTo>
                      <a:cubicBezTo>
                        <a:pt x="35" y="81"/>
                        <a:pt x="29" y="81"/>
                        <a:pt x="32" y="86"/>
                      </a:cubicBezTo>
                      <a:cubicBezTo>
                        <a:pt x="37" y="89"/>
                        <a:pt x="43" y="95"/>
                        <a:pt x="44" y="95"/>
                      </a:cubicBezTo>
                      <a:cubicBezTo>
                        <a:pt x="47" y="91"/>
                        <a:pt x="49" y="91"/>
                        <a:pt x="49" y="86"/>
                      </a:cubicBezTo>
                      <a:cubicBezTo>
                        <a:pt x="49" y="80"/>
                        <a:pt x="52" y="86"/>
                        <a:pt x="52" y="78"/>
                      </a:cubicBezTo>
                      <a:cubicBezTo>
                        <a:pt x="50" y="72"/>
                        <a:pt x="58" y="75"/>
                        <a:pt x="56" y="70"/>
                      </a:cubicBezTo>
                      <a:cubicBezTo>
                        <a:pt x="56" y="67"/>
                        <a:pt x="58" y="72"/>
                        <a:pt x="62" y="66"/>
                      </a:cubicBezTo>
                      <a:cubicBezTo>
                        <a:pt x="61" y="61"/>
                        <a:pt x="58" y="63"/>
                        <a:pt x="58" y="56"/>
                      </a:cubicBezTo>
                      <a:cubicBezTo>
                        <a:pt x="58" y="48"/>
                        <a:pt x="58" y="22"/>
                        <a:pt x="58" y="22"/>
                      </a:cubicBezTo>
                      <a:cubicBezTo>
                        <a:pt x="58" y="22"/>
                        <a:pt x="62" y="14"/>
                        <a:pt x="65" y="11"/>
                      </a:cubicBezTo>
                      <a:cubicBezTo>
                        <a:pt x="62" y="11"/>
                        <a:pt x="59" y="11"/>
                        <a:pt x="58" y="10"/>
                      </a:cubicBezTo>
                      <a:cubicBezTo>
                        <a:pt x="56" y="8"/>
                        <a:pt x="56" y="6"/>
                        <a:pt x="52" y="10"/>
                      </a:cubicBezTo>
                      <a:cubicBezTo>
                        <a:pt x="46" y="13"/>
                        <a:pt x="47" y="17"/>
                        <a:pt x="44" y="16"/>
                      </a:cubicBezTo>
                      <a:cubicBezTo>
                        <a:pt x="44" y="14"/>
                        <a:pt x="43" y="16"/>
                        <a:pt x="40" y="14"/>
                      </a:cubicBezTo>
                      <a:cubicBezTo>
                        <a:pt x="37" y="13"/>
                        <a:pt x="37" y="17"/>
                        <a:pt x="29" y="10"/>
                      </a:cubicBezTo>
                      <a:cubicBezTo>
                        <a:pt x="21" y="2"/>
                        <a:pt x="21" y="10"/>
                        <a:pt x="17" y="5"/>
                      </a:cubicBezTo>
                      <a:cubicBezTo>
                        <a:pt x="15" y="5"/>
                        <a:pt x="12" y="5"/>
                        <a:pt x="14" y="2"/>
                      </a:cubicBezTo>
                      <a:cubicBezTo>
                        <a:pt x="14" y="0"/>
                        <a:pt x="11" y="2"/>
                        <a:pt x="8" y="2"/>
                      </a:cubicBezTo>
                      <a:cubicBezTo>
                        <a:pt x="5" y="3"/>
                        <a:pt x="3" y="6"/>
                        <a:pt x="2" y="8"/>
                      </a:cubicBezTo>
                    </a:path>
                  </a:pathLst>
                </a:custGeom>
                <a:solidFill>
                  <a:schemeClr val="accent1">
                    <a:lumMod val="40000"/>
                    <a:lumOff val="60000"/>
                  </a:schemeClr>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58" name="Freeform 98">
                  <a:extLst>
                    <a:ext uri="{FF2B5EF4-FFF2-40B4-BE49-F238E27FC236}">
                      <a16:creationId xmlns:a16="http://schemas.microsoft.com/office/drawing/2014/main" id="{8D17FA9E-0462-923C-C9FB-07D27C1C79C8}"/>
                    </a:ext>
                  </a:extLst>
                </p:cNvPr>
                <p:cNvSpPr>
                  <a:spLocks/>
                </p:cNvSpPr>
                <p:nvPr/>
              </p:nvSpPr>
              <p:spPr bwMode="auto">
                <a:xfrm>
                  <a:off x="5755977" y="5004143"/>
                  <a:ext cx="131756" cy="175135"/>
                </a:xfrm>
                <a:custGeom>
                  <a:avLst/>
                  <a:gdLst/>
                  <a:ahLst/>
                  <a:cxnLst>
                    <a:cxn ang="0">
                      <a:pos x="9" y="8"/>
                    </a:cxn>
                    <a:cxn ang="0">
                      <a:pos x="11" y="19"/>
                    </a:cxn>
                    <a:cxn ang="0">
                      <a:pos x="5" y="30"/>
                    </a:cxn>
                    <a:cxn ang="0">
                      <a:pos x="0" y="55"/>
                    </a:cxn>
                    <a:cxn ang="0">
                      <a:pos x="3" y="56"/>
                    </a:cxn>
                    <a:cxn ang="0">
                      <a:pos x="6" y="52"/>
                    </a:cxn>
                    <a:cxn ang="0">
                      <a:pos x="33" y="52"/>
                    </a:cxn>
                    <a:cxn ang="0">
                      <a:pos x="38" y="33"/>
                    </a:cxn>
                    <a:cxn ang="0">
                      <a:pos x="39" y="14"/>
                    </a:cxn>
                    <a:cxn ang="0">
                      <a:pos x="33" y="0"/>
                    </a:cxn>
                    <a:cxn ang="0">
                      <a:pos x="29" y="5"/>
                    </a:cxn>
                    <a:cxn ang="0">
                      <a:pos x="27" y="3"/>
                    </a:cxn>
                    <a:cxn ang="0">
                      <a:pos x="18" y="6"/>
                    </a:cxn>
                    <a:cxn ang="0">
                      <a:pos x="15" y="5"/>
                    </a:cxn>
                    <a:cxn ang="0">
                      <a:pos x="9" y="8"/>
                    </a:cxn>
                  </a:cxnLst>
                  <a:rect l="0" t="0" r="r" b="b"/>
                  <a:pathLst>
                    <a:path w="42" h="56">
                      <a:moveTo>
                        <a:pt x="9" y="8"/>
                      </a:moveTo>
                      <a:cubicBezTo>
                        <a:pt x="9" y="16"/>
                        <a:pt x="6" y="17"/>
                        <a:pt x="11" y="19"/>
                      </a:cubicBezTo>
                      <a:cubicBezTo>
                        <a:pt x="15" y="22"/>
                        <a:pt x="9" y="25"/>
                        <a:pt x="5" y="30"/>
                      </a:cubicBezTo>
                      <a:cubicBezTo>
                        <a:pt x="0" y="34"/>
                        <a:pt x="0" y="45"/>
                        <a:pt x="0" y="55"/>
                      </a:cubicBezTo>
                      <a:cubicBezTo>
                        <a:pt x="3" y="53"/>
                        <a:pt x="0" y="56"/>
                        <a:pt x="3" y="56"/>
                      </a:cubicBezTo>
                      <a:cubicBezTo>
                        <a:pt x="5" y="55"/>
                        <a:pt x="5" y="53"/>
                        <a:pt x="6" y="52"/>
                      </a:cubicBezTo>
                      <a:cubicBezTo>
                        <a:pt x="9" y="52"/>
                        <a:pt x="29" y="52"/>
                        <a:pt x="33" y="52"/>
                      </a:cubicBezTo>
                      <a:cubicBezTo>
                        <a:pt x="35" y="44"/>
                        <a:pt x="32" y="39"/>
                        <a:pt x="38" y="33"/>
                      </a:cubicBezTo>
                      <a:cubicBezTo>
                        <a:pt x="42" y="27"/>
                        <a:pt x="42" y="19"/>
                        <a:pt x="39" y="14"/>
                      </a:cubicBezTo>
                      <a:cubicBezTo>
                        <a:pt x="36" y="10"/>
                        <a:pt x="39" y="8"/>
                        <a:pt x="33" y="0"/>
                      </a:cubicBezTo>
                      <a:cubicBezTo>
                        <a:pt x="32" y="3"/>
                        <a:pt x="32" y="5"/>
                        <a:pt x="29" y="5"/>
                      </a:cubicBezTo>
                      <a:cubicBezTo>
                        <a:pt x="26" y="5"/>
                        <a:pt x="29" y="5"/>
                        <a:pt x="27" y="3"/>
                      </a:cubicBezTo>
                      <a:cubicBezTo>
                        <a:pt x="23" y="3"/>
                        <a:pt x="20" y="10"/>
                        <a:pt x="18" y="6"/>
                      </a:cubicBezTo>
                      <a:cubicBezTo>
                        <a:pt x="17" y="5"/>
                        <a:pt x="17" y="3"/>
                        <a:pt x="15" y="5"/>
                      </a:cubicBezTo>
                      <a:cubicBezTo>
                        <a:pt x="14" y="8"/>
                        <a:pt x="12" y="0"/>
                        <a:pt x="9" y="8"/>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59" name="Freeform 99">
                  <a:extLst>
                    <a:ext uri="{FF2B5EF4-FFF2-40B4-BE49-F238E27FC236}">
                      <a16:creationId xmlns:a16="http://schemas.microsoft.com/office/drawing/2014/main" id="{1E7AD57D-9E8B-8F30-9305-65D51CF8BA1F}"/>
                    </a:ext>
                  </a:extLst>
                </p:cNvPr>
                <p:cNvSpPr>
                  <a:spLocks/>
                </p:cNvSpPr>
                <p:nvPr/>
              </p:nvSpPr>
              <p:spPr bwMode="auto">
                <a:xfrm>
                  <a:off x="5304470" y="5309426"/>
                  <a:ext cx="318143" cy="384013"/>
                </a:xfrm>
                <a:custGeom>
                  <a:avLst/>
                  <a:gdLst/>
                  <a:ahLst/>
                  <a:cxnLst>
                    <a:cxn ang="0">
                      <a:pos x="95" y="117"/>
                    </a:cxn>
                    <a:cxn ang="0">
                      <a:pos x="84" y="100"/>
                    </a:cxn>
                    <a:cxn ang="0">
                      <a:pos x="84" y="73"/>
                    </a:cxn>
                    <a:cxn ang="0">
                      <a:pos x="98" y="72"/>
                    </a:cxn>
                    <a:cxn ang="0">
                      <a:pos x="99" y="65"/>
                    </a:cxn>
                    <a:cxn ang="0">
                      <a:pos x="99" y="59"/>
                    </a:cxn>
                    <a:cxn ang="0">
                      <a:pos x="99" y="50"/>
                    </a:cxn>
                    <a:cxn ang="0">
                      <a:pos x="96" y="51"/>
                    </a:cxn>
                    <a:cxn ang="0">
                      <a:pos x="90" y="51"/>
                    </a:cxn>
                    <a:cxn ang="0">
                      <a:pos x="85" y="55"/>
                    </a:cxn>
                    <a:cxn ang="0">
                      <a:pos x="84" y="41"/>
                    </a:cxn>
                    <a:cxn ang="0">
                      <a:pos x="82" y="24"/>
                    </a:cxn>
                    <a:cxn ang="0">
                      <a:pos x="82" y="16"/>
                    </a:cxn>
                    <a:cxn ang="0">
                      <a:pos x="73" y="13"/>
                    </a:cxn>
                    <a:cxn ang="0">
                      <a:pos x="70" y="11"/>
                    </a:cxn>
                    <a:cxn ang="0">
                      <a:pos x="64" y="14"/>
                    </a:cxn>
                    <a:cxn ang="0">
                      <a:pos x="63" y="20"/>
                    </a:cxn>
                    <a:cxn ang="0">
                      <a:pos x="58" y="22"/>
                    </a:cxn>
                    <a:cxn ang="0">
                      <a:pos x="47" y="20"/>
                    </a:cxn>
                    <a:cxn ang="0">
                      <a:pos x="44" y="13"/>
                    </a:cxn>
                    <a:cxn ang="0">
                      <a:pos x="41" y="5"/>
                    </a:cxn>
                    <a:cxn ang="0">
                      <a:pos x="31" y="2"/>
                    </a:cxn>
                    <a:cxn ang="0">
                      <a:pos x="14" y="0"/>
                    </a:cxn>
                    <a:cxn ang="0">
                      <a:pos x="8" y="3"/>
                    </a:cxn>
                    <a:cxn ang="0">
                      <a:pos x="14" y="28"/>
                    </a:cxn>
                    <a:cxn ang="0">
                      <a:pos x="18" y="47"/>
                    </a:cxn>
                    <a:cxn ang="0">
                      <a:pos x="14" y="67"/>
                    </a:cxn>
                    <a:cxn ang="0">
                      <a:pos x="5" y="96"/>
                    </a:cxn>
                    <a:cxn ang="0">
                      <a:pos x="2" y="114"/>
                    </a:cxn>
                    <a:cxn ang="0">
                      <a:pos x="12" y="110"/>
                    </a:cxn>
                    <a:cxn ang="0">
                      <a:pos x="22" y="115"/>
                    </a:cxn>
                    <a:cxn ang="0">
                      <a:pos x="50" y="115"/>
                    </a:cxn>
                    <a:cxn ang="0">
                      <a:pos x="58" y="117"/>
                    </a:cxn>
                    <a:cxn ang="0">
                      <a:pos x="72" y="120"/>
                    </a:cxn>
                    <a:cxn ang="0">
                      <a:pos x="76" y="120"/>
                    </a:cxn>
                    <a:cxn ang="0">
                      <a:pos x="79" y="121"/>
                    </a:cxn>
                    <a:cxn ang="0">
                      <a:pos x="95" y="117"/>
                    </a:cxn>
                  </a:cxnLst>
                  <a:rect l="0" t="0" r="r" b="b"/>
                  <a:pathLst>
                    <a:path w="102" h="123">
                      <a:moveTo>
                        <a:pt x="95" y="117"/>
                      </a:moveTo>
                      <a:cubicBezTo>
                        <a:pt x="90" y="112"/>
                        <a:pt x="84" y="106"/>
                        <a:pt x="84" y="100"/>
                      </a:cubicBezTo>
                      <a:cubicBezTo>
                        <a:pt x="84" y="96"/>
                        <a:pt x="84" y="78"/>
                        <a:pt x="84" y="73"/>
                      </a:cubicBezTo>
                      <a:cubicBezTo>
                        <a:pt x="84" y="70"/>
                        <a:pt x="88" y="72"/>
                        <a:pt x="98" y="72"/>
                      </a:cubicBezTo>
                      <a:cubicBezTo>
                        <a:pt x="101" y="72"/>
                        <a:pt x="98" y="69"/>
                        <a:pt x="99" y="65"/>
                      </a:cubicBezTo>
                      <a:cubicBezTo>
                        <a:pt x="102" y="64"/>
                        <a:pt x="98" y="64"/>
                        <a:pt x="99" y="59"/>
                      </a:cubicBezTo>
                      <a:cubicBezTo>
                        <a:pt x="101" y="53"/>
                        <a:pt x="99" y="51"/>
                        <a:pt x="99" y="50"/>
                      </a:cubicBezTo>
                      <a:cubicBezTo>
                        <a:pt x="99" y="51"/>
                        <a:pt x="99" y="51"/>
                        <a:pt x="96" y="51"/>
                      </a:cubicBezTo>
                      <a:cubicBezTo>
                        <a:pt x="95" y="50"/>
                        <a:pt x="93" y="53"/>
                        <a:pt x="90" y="51"/>
                      </a:cubicBezTo>
                      <a:cubicBezTo>
                        <a:pt x="87" y="51"/>
                        <a:pt x="88" y="55"/>
                        <a:pt x="85" y="55"/>
                      </a:cubicBezTo>
                      <a:cubicBezTo>
                        <a:pt x="82" y="53"/>
                        <a:pt x="88" y="47"/>
                        <a:pt x="84" y="41"/>
                      </a:cubicBezTo>
                      <a:cubicBezTo>
                        <a:pt x="79" y="34"/>
                        <a:pt x="84" y="28"/>
                        <a:pt x="82" y="24"/>
                      </a:cubicBezTo>
                      <a:cubicBezTo>
                        <a:pt x="81" y="19"/>
                        <a:pt x="82" y="19"/>
                        <a:pt x="82" y="16"/>
                      </a:cubicBezTo>
                      <a:cubicBezTo>
                        <a:pt x="82" y="13"/>
                        <a:pt x="70" y="17"/>
                        <a:pt x="73" y="13"/>
                      </a:cubicBezTo>
                      <a:cubicBezTo>
                        <a:pt x="73" y="11"/>
                        <a:pt x="72" y="10"/>
                        <a:pt x="70" y="11"/>
                      </a:cubicBezTo>
                      <a:cubicBezTo>
                        <a:pt x="69" y="13"/>
                        <a:pt x="64" y="10"/>
                        <a:pt x="64" y="14"/>
                      </a:cubicBezTo>
                      <a:cubicBezTo>
                        <a:pt x="64" y="19"/>
                        <a:pt x="63" y="16"/>
                        <a:pt x="63" y="20"/>
                      </a:cubicBezTo>
                      <a:cubicBezTo>
                        <a:pt x="64" y="24"/>
                        <a:pt x="60" y="22"/>
                        <a:pt x="58" y="22"/>
                      </a:cubicBezTo>
                      <a:cubicBezTo>
                        <a:pt x="56" y="20"/>
                        <a:pt x="49" y="25"/>
                        <a:pt x="47" y="20"/>
                      </a:cubicBezTo>
                      <a:cubicBezTo>
                        <a:pt x="46" y="16"/>
                        <a:pt x="44" y="17"/>
                        <a:pt x="44" y="13"/>
                      </a:cubicBezTo>
                      <a:cubicBezTo>
                        <a:pt x="44" y="10"/>
                        <a:pt x="43" y="10"/>
                        <a:pt x="41" y="5"/>
                      </a:cubicBezTo>
                      <a:cubicBezTo>
                        <a:pt x="41" y="0"/>
                        <a:pt x="41" y="0"/>
                        <a:pt x="31" y="2"/>
                      </a:cubicBezTo>
                      <a:cubicBezTo>
                        <a:pt x="18" y="2"/>
                        <a:pt x="20" y="0"/>
                        <a:pt x="14" y="0"/>
                      </a:cubicBezTo>
                      <a:cubicBezTo>
                        <a:pt x="9" y="3"/>
                        <a:pt x="6" y="2"/>
                        <a:pt x="8" y="3"/>
                      </a:cubicBezTo>
                      <a:cubicBezTo>
                        <a:pt x="8" y="6"/>
                        <a:pt x="17" y="25"/>
                        <a:pt x="14" y="28"/>
                      </a:cubicBezTo>
                      <a:cubicBezTo>
                        <a:pt x="11" y="33"/>
                        <a:pt x="15" y="41"/>
                        <a:pt x="18" y="47"/>
                      </a:cubicBezTo>
                      <a:cubicBezTo>
                        <a:pt x="20" y="53"/>
                        <a:pt x="20" y="62"/>
                        <a:pt x="14" y="67"/>
                      </a:cubicBezTo>
                      <a:cubicBezTo>
                        <a:pt x="5" y="73"/>
                        <a:pt x="8" y="90"/>
                        <a:pt x="5" y="96"/>
                      </a:cubicBezTo>
                      <a:cubicBezTo>
                        <a:pt x="0" y="103"/>
                        <a:pt x="3" y="104"/>
                        <a:pt x="2" y="114"/>
                      </a:cubicBezTo>
                      <a:cubicBezTo>
                        <a:pt x="8" y="114"/>
                        <a:pt x="8" y="114"/>
                        <a:pt x="12" y="110"/>
                      </a:cubicBezTo>
                      <a:cubicBezTo>
                        <a:pt x="18" y="107"/>
                        <a:pt x="17" y="115"/>
                        <a:pt x="22" y="115"/>
                      </a:cubicBezTo>
                      <a:cubicBezTo>
                        <a:pt x="26" y="115"/>
                        <a:pt x="46" y="115"/>
                        <a:pt x="50" y="115"/>
                      </a:cubicBezTo>
                      <a:cubicBezTo>
                        <a:pt x="55" y="115"/>
                        <a:pt x="56" y="114"/>
                        <a:pt x="58" y="117"/>
                      </a:cubicBezTo>
                      <a:cubicBezTo>
                        <a:pt x="60" y="123"/>
                        <a:pt x="69" y="118"/>
                        <a:pt x="72" y="120"/>
                      </a:cubicBezTo>
                      <a:cubicBezTo>
                        <a:pt x="75" y="121"/>
                        <a:pt x="75" y="121"/>
                        <a:pt x="76" y="120"/>
                      </a:cubicBezTo>
                      <a:cubicBezTo>
                        <a:pt x="76" y="118"/>
                        <a:pt x="78" y="121"/>
                        <a:pt x="79" y="121"/>
                      </a:cubicBezTo>
                      <a:cubicBezTo>
                        <a:pt x="82" y="120"/>
                        <a:pt x="95" y="117"/>
                        <a:pt x="95" y="117"/>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60" name="Freeform 100">
                  <a:extLst>
                    <a:ext uri="{FF2B5EF4-FFF2-40B4-BE49-F238E27FC236}">
                      <a16:creationId xmlns:a16="http://schemas.microsoft.com/office/drawing/2014/main" id="{17CF3674-0BCC-12AF-4815-C43DE2FFE415}"/>
                    </a:ext>
                  </a:extLst>
                </p:cNvPr>
                <p:cNvSpPr>
                  <a:spLocks/>
                </p:cNvSpPr>
                <p:nvPr/>
              </p:nvSpPr>
              <p:spPr bwMode="auto">
                <a:xfrm>
                  <a:off x="5566377" y="5381729"/>
                  <a:ext cx="289221" cy="313317"/>
                </a:xfrm>
                <a:custGeom>
                  <a:avLst/>
                  <a:gdLst/>
                  <a:ahLst/>
                  <a:cxnLst>
                    <a:cxn ang="0">
                      <a:pos x="26" y="95"/>
                    </a:cxn>
                    <a:cxn ang="0">
                      <a:pos x="11" y="94"/>
                    </a:cxn>
                    <a:cxn ang="0">
                      <a:pos x="0" y="76"/>
                    </a:cxn>
                    <a:cxn ang="0">
                      <a:pos x="0" y="50"/>
                    </a:cxn>
                    <a:cxn ang="0">
                      <a:pos x="14" y="48"/>
                    </a:cxn>
                    <a:cxn ang="0">
                      <a:pos x="15" y="42"/>
                    </a:cxn>
                    <a:cxn ang="0">
                      <a:pos x="15" y="36"/>
                    </a:cxn>
                    <a:cxn ang="0">
                      <a:pos x="15" y="27"/>
                    </a:cxn>
                    <a:cxn ang="0">
                      <a:pos x="23" y="31"/>
                    </a:cxn>
                    <a:cxn ang="0">
                      <a:pos x="29" y="36"/>
                    </a:cxn>
                    <a:cxn ang="0">
                      <a:pos x="40" y="36"/>
                    </a:cxn>
                    <a:cxn ang="0">
                      <a:pos x="41" y="36"/>
                    </a:cxn>
                    <a:cxn ang="0">
                      <a:pos x="46" y="41"/>
                    </a:cxn>
                    <a:cxn ang="0">
                      <a:pos x="53" y="47"/>
                    </a:cxn>
                    <a:cxn ang="0">
                      <a:pos x="59" y="50"/>
                    </a:cxn>
                    <a:cxn ang="0">
                      <a:pos x="63" y="45"/>
                    </a:cxn>
                    <a:cxn ang="0">
                      <a:pos x="56" y="42"/>
                    </a:cxn>
                    <a:cxn ang="0">
                      <a:pos x="50" y="35"/>
                    </a:cxn>
                    <a:cxn ang="0">
                      <a:pos x="52" y="22"/>
                    </a:cxn>
                    <a:cxn ang="0">
                      <a:pos x="52" y="13"/>
                    </a:cxn>
                    <a:cxn ang="0">
                      <a:pos x="55" y="5"/>
                    </a:cxn>
                    <a:cxn ang="0">
                      <a:pos x="70" y="0"/>
                    </a:cxn>
                    <a:cxn ang="0">
                      <a:pos x="76" y="6"/>
                    </a:cxn>
                    <a:cxn ang="0">
                      <a:pos x="79" y="8"/>
                    </a:cxn>
                    <a:cxn ang="0">
                      <a:pos x="87" y="13"/>
                    </a:cxn>
                    <a:cxn ang="0">
                      <a:pos x="90" y="16"/>
                    </a:cxn>
                    <a:cxn ang="0">
                      <a:pos x="90" y="20"/>
                    </a:cxn>
                    <a:cxn ang="0">
                      <a:pos x="91" y="27"/>
                    </a:cxn>
                    <a:cxn ang="0">
                      <a:pos x="90" y="31"/>
                    </a:cxn>
                    <a:cxn ang="0">
                      <a:pos x="90" y="38"/>
                    </a:cxn>
                    <a:cxn ang="0">
                      <a:pos x="90" y="44"/>
                    </a:cxn>
                    <a:cxn ang="0">
                      <a:pos x="85" y="53"/>
                    </a:cxn>
                    <a:cxn ang="0">
                      <a:pos x="88" y="58"/>
                    </a:cxn>
                    <a:cxn ang="0">
                      <a:pos x="66" y="67"/>
                    </a:cxn>
                    <a:cxn ang="0">
                      <a:pos x="67" y="73"/>
                    </a:cxn>
                    <a:cxn ang="0">
                      <a:pos x="56" y="76"/>
                    </a:cxn>
                    <a:cxn ang="0">
                      <a:pos x="52" y="84"/>
                    </a:cxn>
                    <a:cxn ang="0">
                      <a:pos x="40" y="97"/>
                    </a:cxn>
                    <a:cxn ang="0">
                      <a:pos x="32" y="97"/>
                    </a:cxn>
                    <a:cxn ang="0">
                      <a:pos x="26" y="95"/>
                    </a:cxn>
                  </a:cxnLst>
                  <a:rect l="0" t="0" r="r" b="b"/>
                  <a:pathLst>
                    <a:path w="93" h="101">
                      <a:moveTo>
                        <a:pt x="26" y="95"/>
                      </a:moveTo>
                      <a:cubicBezTo>
                        <a:pt x="23" y="90"/>
                        <a:pt x="18" y="92"/>
                        <a:pt x="11" y="94"/>
                      </a:cubicBezTo>
                      <a:cubicBezTo>
                        <a:pt x="6" y="89"/>
                        <a:pt x="0" y="83"/>
                        <a:pt x="0" y="76"/>
                      </a:cubicBezTo>
                      <a:cubicBezTo>
                        <a:pt x="0" y="73"/>
                        <a:pt x="0" y="55"/>
                        <a:pt x="0" y="50"/>
                      </a:cubicBezTo>
                      <a:cubicBezTo>
                        <a:pt x="0" y="47"/>
                        <a:pt x="5" y="48"/>
                        <a:pt x="14" y="48"/>
                      </a:cubicBezTo>
                      <a:cubicBezTo>
                        <a:pt x="17" y="48"/>
                        <a:pt x="14" y="45"/>
                        <a:pt x="15" y="42"/>
                      </a:cubicBezTo>
                      <a:cubicBezTo>
                        <a:pt x="18" y="41"/>
                        <a:pt x="14" y="41"/>
                        <a:pt x="15" y="36"/>
                      </a:cubicBezTo>
                      <a:cubicBezTo>
                        <a:pt x="17" y="30"/>
                        <a:pt x="15" y="28"/>
                        <a:pt x="15" y="27"/>
                      </a:cubicBezTo>
                      <a:cubicBezTo>
                        <a:pt x="23" y="27"/>
                        <a:pt x="17" y="35"/>
                        <a:pt x="23" y="31"/>
                      </a:cubicBezTo>
                      <a:cubicBezTo>
                        <a:pt x="31" y="27"/>
                        <a:pt x="23" y="35"/>
                        <a:pt x="29" y="36"/>
                      </a:cubicBezTo>
                      <a:cubicBezTo>
                        <a:pt x="37" y="38"/>
                        <a:pt x="38" y="39"/>
                        <a:pt x="40" y="36"/>
                      </a:cubicBezTo>
                      <a:cubicBezTo>
                        <a:pt x="40" y="31"/>
                        <a:pt x="41" y="33"/>
                        <a:pt x="41" y="36"/>
                      </a:cubicBezTo>
                      <a:cubicBezTo>
                        <a:pt x="43" y="38"/>
                        <a:pt x="44" y="41"/>
                        <a:pt x="46" y="41"/>
                      </a:cubicBezTo>
                      <a:cubicBezTo>
                        <a:pt x="49" y="41"/>
                        <a:pt x="50" y="42"/>
                        <a:pt x="53" y="47"/>
                      </a:cubicBezTo>
                      <a:cubicBezTo>
                        <a:pt x="56" y="53"/>
                        <a:pt x="56" y="53"/>
                        <a:pt x="59" y="50"/>
                      </a:cubicBezTo>
                      <a:cubicBezTo>
                        <a:pt x="61" y="48"/>
                        <a:pt x="61" y="58"/>
                        <a:pt x="63" y="45"/>
                      </a:cubicBezTo>
                      <a:cubicBezTo>
                        <a:pt x="63" y="33"/>
                        <a:pt x="61" y="44"/>
                        <a:pt x="56" y="42"/>
                      </a:cubicBezTo>
                      <a:cubicBezTo>
                        <a:pt x="53" y="41"/>
                        <a:pt x="52" y="38"/>
                        <a:pt x="50" y="35"/>
                      </a:cubicBezTo>
                      <a:cubicBezTo>
                        <a:pt x="49" y="31"/>
                        <a:pt x="55" y="25"/>
                        <a:pt x="52" y="22"/>
                      </a:cubicBezTo>
                      <a:cubicBezTo>
                        <a:pt x="50" y="17"/>
                        <a:pt x="56" y="19"/>
                        <a:pt x="52" y="13"/>
                      </a:cubicBezTo>
                      <a:cubicBezTo>
                        <a:pt x="49" y="10"/>
                        <a:pt x="55" y="11"/>
                        <a:pt x="55" y="5"/>
                      </a:cubicBezTo>
                      <a:cubicBezTo>
                        <a:pt x="55" y="0"/>
                        <a:pt x="64" y="2"/>
                        <a:pt x="70" y="0"/>
                      </a:cubicBezTo>
                      <a:cubicBezTo>
                        <a:pt x="72" y="5"/>
                        <a:pt x="75" y="3"/>
                        <a:pt x="76" y="6"/>
                      </a:cubicBezTo>
                      <a:cubicBezTo>
                        <a:pt x="78" y="10"/>
                        <a:pt x="78" y="5"/>
                        <a:pt x="79" y="8"/>
                      </a:cubicBezTo>
                      <a:cubicBezTo>
                        <a:pt x="81" y="11"/>
                        <a:pt x="79" y="8"/>
                        <a:pt x="87" y="13"/>
                      </a:cubicBezTo>
                      <a:cubicBezTo>
                        <a:pt x="87" y="16"/>
                        <a:pt x="87" y="13"/>
                        <a:pt x="90" y="16"/>
                      </a:cubicBezTo>
                      <a:cubicBezTo>
                        <a:pt x="91" y="17"/>
                        <a:pt x="88" y="17"/>
                        <a:pt x="90" y="20"/>
                      </a:cubicBezTo>
                      <a:cubicBezTo>
                        <a:pt x="93" y="22"/>
                        <a:pt x="93" y="24"/>
                        <a:pt x="91" y="27"/>
                      </a:cubicBezTo>
                      <a:cubicBezTo>
                        <a:pt x="88" y="28"/>
                        <a:pt x="91" y="30"/>
                        <a:pt x="90" y="31"/>
                      </a:cubicBezTo>
                      <a:cubicBezTo>
                        <a:pt x="88" y="33"/>
                        <a:pt x="90" y="35"/>
                        <a:pt x="90" y="38"/>
                      </a:cubicBezTo>
                      <a:cubicBezTo>
                        <a:pt x="88" y="42"/>
                        <a:pt x="93" y="44"/>
                        <a:pt x="90" y="44"/>
                      </a:cubicBezTo>
                      <a:cubicBezTo>
                        <a:pt x="85" y="44"/>
                        <a:pt x="88" y="50"/>
                        <a:pt x="85" y="53"/>
                      </a:cubicBezTo>
                      <a:cubicBezTo>
                        <a:pt x="84" y="55"/>
                        <a:pt x="87" y="56"/>
                        <a:pt x="88" y="58"/>
                      </a:cubicBezTo>
                      <a:cubicBezTo>
                        <a:pt x="87" y="59"/>
                        <a:pt x="67" y="67"/>
                        <a:pt x="66" y="67"/>
                      </a:cubicBezTo>
                      <a:cubicBezTo>
                        <a:pt x="64" y="67"/>
                        <a:pt x="66" y="72"/>
                        <a:pt x="67" y="73"/>
                      </a:cubicBezTo>
                      <a:cubicBezTo>
                        <a:pt x="64" y="75"/>
                        <a:pt x="61" y="73"/>
                        <a:pt x="56" y="76"/>
                      </a:cubicBezTo>
                      <a:cubicBezTo>
                        <a:pt x="52" y="80"/>
                        <a:pt x="56" y="83"/>
                        <a:pt x="52" y="84"/>
                      </a:cubicBezTo>
                      <a:cubicBezTo>
                        <a:pt x="46" y="87"/>
                        <a:pt x="43" y="92"/>
                        <a:pt x="40" y="97"/>
                      </a:cubicBezTo>
                      <a:cubicBezTo>
                        <a:pt x="37" y="101"/>
                        <a:pt x="35" y="95"/>
                        <a:pt x="32" y="97"/>
                      </a:cubicBezTo>
                      <a:cubicBezTo>
                        <a:pt x="31" y="98"/>
                        <a:pt x="31" y="95"/>
                        <a:pt x="26" y="95"/>
                      </a:cubicBezTo>
                    </a:path>
                  </a:pathLst>
                </a:custGeom>
                <a:solidFill>
                  <a:schemeClr val="accent1">
                    <a:lumMod val="40000"/>
                    <a:lumOff val="60000"/>
                  </a:schemeClr>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61" name="Freeform 101">
                  <a:extLst>
                    <a:ext uri="{FF2B5EF4-FFF2-40B4-BE49-F238E27FC236}">
                      <a16:creationId xmlns:a16="http://schemas.microsoft.com/office/drawing/2014/main" id="{D7437965-0109-0B88-CCF9-4DA600F2FF3D}"/>
                    </a:ext>
                  </a:extLst>
                </p:cNvPr>
                <p:cNvSpPr>
                  <a:spLocks/>
                </p:cNvSpPr>
                <p:nvPr/>
              </p:nvSpPr>
              <p:spPr bwMode="auto">
                <a:xfrm>
                  <a:off x="5765617" y="5455640"/>
                  <a:ext cx="271546" cy="507733"/>
                </a:xfrm>
                <a:custGeom>
                  <a:avLst/>
                  <a:gdLst/>
                  <a:ahLst/>
                  <a:cxnLst>
                    <a:cxn ang="0">
                      <a:pos x="17" y="163"/>
                    </a:cxn>
                    <a:cxn ang="0">
                      <a:pos x="23" y="163"/>
                    </a:cxn>
                    <a:cxn ang="0">
                      <a:pos x="21" y="156"/>
                    </a:cxn>
                    <a:cxn ang="0">
                      <a:pos x="34" y="145"/>
                    </a:cxn>
                    <a:cxn ang="0">
                      <a:pos x="43" y="132"/>
                    </a:cxn>
                    <a:cxn ang="0">
                      <a:pos x="44" y="120"/>
                    </a:cxn>
                    <a:cxn ang="0">
                      <a:pos x="41" y="114"/>
                    </a:cxn>
                    <a:cxn ang="0">
                      <a:pos x="38" y="101"/>
                    </a:cxn>
                    <a:cxn ang="0">
                      <a:pos x="37" y="93"/>
                    </a:cxn>
                    <a:cxn ang="0">
                      <a:pos x="43" y="87"/>
                    </a:cxn>
                    <a:cxn ang="0">
                      <a:pos x="53" y="78"/>
                    </a:cxn>
                    <a:cxn ang="0">
                      <a:pos x="69" y="65"/>
                    </a:cxn>
                    <a:cxn ang="0">
                      <a:pos x="82" y="48"/>
                    </a:cxn>
                    <a:cxn ang="0">
                      <a:pos x="85" y="42"/>
                    </a:cxn>
                    <a:cxn ang="0">
                      <a:pos x="82" y="31"/>
                    </a:cxn>
                    <a:cxn ang="0">
                      <a:pos x="82" y="12"/>
                    </a:cxn>
                    <a:cxn ang="0">
                      <a:pos x="82" y="0"/>
                    </a:cxn>
                    <a:cxn ang="0">
                      <a:pos x="70" y="8"/>
                    </a:cxn>
                    <a:cxn ang="0">
                      <a:pos x="63" y="8"/>
                    </a:cxn>
                    <a:cxn ang="0">
                      <a:pos x="55" y="11"/>
                    </a:cxn>
                    <a:cxn ang="0">
                      <a:pos x="47" y="11"/>
                    </a:cxn>
                    <a:cxn ang="0">
                      <a:pos x="37" y="9"/>
                    </a:cxn>
                    <a:cxn ang="0">
                      <a:pos x="35" y="14"/>
                    </a:cxn>
                    <a:cxn ang="0">
                      <a:pos x="35" y="26"/>
                    </a:cxn>
                    <a:cxn ang="0">
                      <a:pos x="43" y="36"/>
                    </a:cxn>
                    <a:cxn ang="0">
                      <a:pos x="46" y="48"/>
                    </a:cxn>
                    <a:cxn ang="0">
                      <a:pos x="44" y="56"/>
                    </a:cxn>
                    <a:cxn ang="0">
                      <a:pos x="41" y="61"/>
                    </a:cxn>
                    <a:cxn ang="0">
                      <a:pos x="40" y="65"/>
                    </a:cxn>
                    <a:cxn ang="0">
                      <a:pos x="35" y="56"/>
                    </a:cxn>
                    <a:cxn ang="0">
                      <a:pos x="35" y="47"/>
                    </a:cxn>
                    <a:cxn ang="0">
                      <a:pos x="29" y="39"/>
                    </a:cxn>
                    <a:cxn ang="0">
                      <a:pos x="24" y="34"/>
                    </a:cxn>
                    <a:cxn ang="0">
                      <a:pos x="2" y="43"/>
                    </a:cxn>
                    <a:cxn ang="0">
                      <a:pos x="3" y="50"/>
                    </a:cxn>
                    <a:cxn ang="0">
                      <a:pos x="12" y="56"/>
                    </a:cxn>
                    <a:cxn ang="0">
                      <a:pos x="21" y="61"/>
                    </a:cxn>
                    <a:cxn ang="0">
                      <a:pos x="23" y="67"/>
                    </a:cxn>
                    <a:cxn ang="0">
                      <a:pos x="21" y="82"/>
                    </a:cxn>
                    <a:cxn ang="0">
                      <a:pos x="21" y="87"/>
                    </a:cxn>
                    <a:cxn ang="0">
                      <a:pos x="23" y="96"/>
                    </a:cxn>
                    <a:cxn ang="0">
                      <a:pos x="17" y="109"/>
                    </a:cxn>
                    <a:cxn ang="0">
                      <a:pos x="9" y="118"/>
                    </a:cxn>
                    <a:cxn ang="0">
                      <a:pos x="15" y="156"/>
                    </a:cxn>
                    <a:cxn ang="0">
                      <a:pos x="17" y="163"/>
                    </a:cxn>
                  </a:cxnLst>
                  <a:rect l="0" t="0" r="r" b="b"/>
                  <a:pathLst>
                    <a:path w="87" h="163">
                      <a:moveTo>
                        <a:pt x="17" y="163"/>
                      </a:moveTo>
                      <a:cubicBezTo>
                        <a:pt x="23" y="163"/>
                        <a:pt x="23" y="163"/>
                        <a:pt x="23" y="163"/>
                      </a:cubicBezTo>
                      <a:cubicBezTo>
                        <a:pt x="24" y="152"/>
                        <a:pt x="21" y="160"/>
                        <a:pt x="21" y="156"/>
                      </a:cubicBezTo>
                      <a:cubicBezTo>
                        <a:pt x="20" y="152"/>
                        <a:pt x="26" y="148"/>
                        <a:pt x="34" y="145"/>
                      </a:cubicBezTo>
                      <a:cubicBezTo>
                        <a:pt x="41" y="142"/>
                        <a:pt x="44" y="137"/>
                        <a:pt x="43" y="132"/>
                      </a:cubicBezTo>
                      <a:cubicBezTo>
                        <a:pt x="41" y="129"/>
                        <a:pt x="44" y="129"/>
                        <a:pt x="44" y="120"/>
                      </a:cubicBezTo>
                      <a:cubicBezTo>
                        <a:pt x="43" y="110"/>
                        <a:pt x="43" y="121"/>
                        <a:pt x="41" y="114"/>
                      </a:cubicBezTo>
                      <a:cubicBezTo>
                        <a:pt x="40" y="104"/>
                        <a:pt x="41" y="106"/>
                        <a:pt x="38" y="101"/>
                      </a:cubicBezTo>
                      <a:cubicBezTo>
                        <a:pt x="35" y="98"/>
                        <a:pt x="37" y="96"/>
                        <a:pt x="37" y="93"/>
                      </a:cubicBezTo>
                      <a:cubicBezTo>
                        <a:pt x="37" y="90"/>
                        <a:pt x="38" y="95"/>
                        <a:pt x="43" y="87"/>
                      </a:cubicBezTo>
                      <a:cubicBezTo>
                        <a:pt x="49" y="81"/>
                        <a:pt x="47" y="87"/>
                        <a:pt x="53" y="78"/>
                      </a:cubicBezTo>
                      <a:cubicBezTo>
                        <a:pt x="58" y="67"/>
                        <a:pt x="64" y="67"/>
                        <a:pt x="69" y="65"/>
                      </a:cubicBezTo>
                      <a:cubicBezTo>
                        <a:pt x="75" y="64"/>
                        <a:pt x="78" y="57"/>
                        <a:pt x="82" y="48"/>
                      </a:cubicBezTo>
                      <a:cubicBezTo>
                        <a:pt x="85" y="42"/>
                        <a:pt x="82" y="47"/>
                        <a:pt x="85" y="42"/>
                      </a:cubicBezTo>
                      <a:cubicBezTo>
                        <a:pt x="87" y="37"/>
                        <a:pt x="82" y="40"/>
                        <a:pt x="82" y="31"/>
                      </a:cubicBezTo>
                      <a:cubicBezTo>
                        <a:pt x="84" y="23"/>
                        <a:pt x="84" y="18"/>
                        <a:pt x="82" y="12"/>
                      </a:cubicBezTo>
                      <a:cubicBezTo>
                        <a:pt x="81" y="3"/>
                        <a:pt x="87" y="8"/>
                        <a:pt x="82" y="0"/>
                      </a:cubicBezTo>
                      <a:cubicBezTo>
                        <a:pt x="79" y="3"/>
                        <a:pt x="76" y="4"/>
                        <a:pt x="70" y="8"/>
                      </a:cubicBezTo>
                      <a:cubicBezTo>
                        <a:pt x="64" y="11"/>
                        <a:pt x="63" y="3"/>
                        <a:pt x="63" y="8"/>
                      </a:cubicBezTo>
                      <a:cubicBezTo>
                        <a:pt x="61" y="12"/>
                        <a:pt x="56" y="12"/>
                        <a:pt x="55" y="11"/>
                      </a:cubicBezTo>
                      <a:cubicBezTo>
                        <a:pt x="53" y="9"/>
                        <a:pt x="50" y="14"/>
                        <a:pt x="47" y="11"/>
                      </a:cubicBezTo>
                      <a:cubicBezTo>
                        <a:pt x="44" y="6"/>
                        <a:pt x="44" y="12"/>
                        <a:pt x="37" y="9"/>
                      </a:cubicBezTo>
                      <a:cubicBezTo>
                        <a:pt x="35" y="11"/>
                        <a:pt x="37" y="12"/>
                        <a:pt x="35" y="14"/>
                      </a:cubicBezTo>
                      <a:cubicBezTo>
                        <a:pt x="34" y="17"/>
                        <a:pt x="35" y="22"/>
                        <a:pt x="35" y="26"/>
                      </a:cubicBezTo>
                      <a:cubicBezTo>
                        <a:pt x="37" y="29"/>
                        <a:pt x="38" y="29"/>
                        <a:pt x="43" y="36"/>
                      </a:cubicBezTo>
                      <a:cubicBezTo>
                        <a:pt x="49" y="42"/>
                        <a:pt x="46" y="43"/>
                        <a:pt x="46" y="48"/>
                      </a:cubicBezTo>
                      <a:cubicBezTo>
                        <a:pt x="46" y="53"/>
                        <a:pt x="46" y="54"/>
                        <a:pt x="44" y="56"/>
                      </a:cubicBezTo>
                      <a:cubicBezTo>
                        <a:pt x="41" y="56"/>
                        <a:pt x="40" y="57"/>
                        <a:pt x="41" y="61"/>
                      </a:cubicBezTo>
                      <a:cubicBezTo>
                        <a:pt x="41" y="64"/>
                        <a:pt x="41" y="67"/>
                        <a:pt x="40" y="65"/>
                      </a:cubicBezTo>
                      <a:cubicBezTo>
                        <a:pt x="38" y="65"/>
                        <a:pt x="40" y="62"/>
                        <a:pt x="35" y="56"/>
                      </a:cubicBezTo>
                      <a:cubicBezTo>
                        <a:pt x="31" y="51"/>
                        <a:pt x="35" y="53"/>
                        <a:pt x="35" y="47"/>
                      </a:cubicBezTo>
                      <a:cubicBezTo>
                        <a:pt x="37" y="40"/>
                        <a:pt x="35" y="37"/>
                        <a:pt x="29" y="39"/>
                      </a:cubicBezTo>
                      <a:cubicBezTo>
                        <a:pt x="27" y="40"/>
                        <a:pt x="26" y="37"/>
                        <a:pt x="24" y="34"/>
                      </a:cubicBezTo>
                      <a:cubicBezTo>
                        <a:pt x="23" y="36"/>
                        <a:pt x="3" y="43"/>
                        <a:pt x="2" y="43"/>
                      </a:cubicBezTo>
                      <a:cubicBezTo>
                        <a:pt x="0" y="43"/>
                        <a:pt x="2" y="48"/>
                        <a:pt x="3" y="50"/>
                      </a:cubicBezTo>
                      <a:cubicBezTo>
                        <a:pt x="2" y="57"/>
                        <a:pt x="8" y="51"/>
                        <a:pt x="12" y="56"/>
                      </a:cubicBezTo>
                      <a:cubicBezTo>
                        <a:pt x="17" y="59"/>
                        <a:pt x="18" y="57"/>
                        <a:pt x="21" y="61"/>
                      </a:cubicBezTo>
                      <a:cubicBezTo>
                        <a:pt x="24" y="62"/>
                        <a:pt x="21" y="62"/>
                        <a:pt x="23" y="67"/>
                      </a:cubicBezTo>
                      <a:cubicBezTo>
                        <a:pt x="24" y="70"/>
                        <a:pt x="23" y="82"/>
                        <a:pt x="21" y="82"/>
                      </a:cubicBezTo>
                      <a:cubicBezTo>
                        <a:pt x="20" y="82"/>
                        <a:pt x="23" y="84"/>
                        <a:pt x="21" y="87"/>
                      </a:cubicBezTo>
                      <a:cubicBezTo>
                        <a:pt x="20" y="92"/>
                        <a:pt x="26" y="90"/>
                        <a:pt x="23" y="96"/>
                      </a:cubicBezTo>
                      <a:cubicBezTo>
                        <a:pt x="17" y="104"/>
                        <a:pt x="20" y="106"/>
                        <a:pt x="17" y="109"/>
                      </a:cubicBezTo>
                      <a:cubicBezTo>
                        <a:pt x="15" y="112"/>
                        <a:pt x="9" y="118"/>
                        <a:pt x="9" y="118"/>
                      </a:cubicBezTo>
                      <a:cubicBezTo>
                        <a:pt x="12" y="126"/>
                        <a:pt x="17" y="146"/>
                        <a:pt x="15" y="156"/>
                      </a:cubicBezTo>
                      <a:cubicBezTo>
                        <a:pt x="17" y="163"/>
                        <a:pt x="17" y="163"/>
                        <a:pt x="17" y="163"/>
                      </a:cubicBezTo>
                      <a:close/>
                    </a:path>
                  </a:pathLst>
                </a:custGeom>
                <a:solidFill>
                  <a:schemeClr val="accent1">
                    <a:lumMod val="40000"/>
                    <a:lumOff val="60000"/>
                  </a:schemeClr>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62" name="Freeform 102">
                  <a:extLst>
                    <a:ext uri="{FF2B5EF4-FFF2-40B4-BE49-F238E27FC236}">
                      <a16:creationId xmlns:a16="http://schemas.microsoft.com/office/drawing/2014/main" id="{AE5C2991-84C2-8E52-7C1B-5ECBBFE4F9FB}"/>
                    </a:ext>
                  </a:extLst>
                </p:cNvPr>
                <p:cNvSpPr>
                  <a:spLocks/>
                </p:cNvSpPr>
                <p:nvPr/>
              </p:nvSpPr>
              <p:spPr bwMode="auto">
                <a:xfrm>
                  <a:off x="5304470" y="5645236"/>
                  <a:ext cx="342245" cy="390441"/>
                </a:xfrm>
                <a:custGeom>
                  <a:avLst/>
                  <a:gdLst/>
                  <a:ahLst/>
                  <a:cxnLst>
                    <a:cxn ang="0">
                      <a:pos x="2" y="6"/>
                    </a:cxn>
                    <a:cxn ang="0">
                      <a:pos x="15" y="42"/>
                    </a:cxn>
                    <a:cxn ang="0">
                      <a:pos x="23" y="68"/>
                    </a:cxn>
                    <a:cxn ang="0">
                      <a:pos x="29" y="101"/>
                    </a:cxn>
                    <a:cxn ang="0">
                      <a:pos x="40" y="121"/>
                    </a:cxn>
                    <a:cxn ang="0">
                      <a:pos x="46" y="116"/>
                    </a:cxn>
                    <a:cxn ang="0">
                      <a:pos x="51" y="124"/>
                    </a:cxn>
                    <a:cxn ang="0">
                      <a:pos x="60" y="124"/>
                    </a:cxn>
                    <a:cxn ang="0">
                      <a:pos x="69" y="119"/>
                    </a:cxn>
                    <a:cxn ang="0">
                      <a:pos x="69" y="82"/>
                    </a:cxn>
                    <a:cxn ang="0">
                      <a:pos x="69" y="54"/>
                    </a:cxn>
                    <a:cxn ang="0">
                      <a:pos x="77" y="54"/>
                    </a:cxn>
                    <a:cxn ang="0">
                      <a:pos x="77" y="17"/>
                    </a:cxn>
                    <a:cxn ang="0">
                      <a:pos x="87" y="14"/>
                    </a:cxn>
                    <a:cxn ang="0">
                      <a:pos x="96" y="15"/>
                    </a:cxn>
                    <a:cxn ang="0">
                      <a:pos x="102" y="14"/>
                    </a:cxn>
                    <a:cxn ang="0">
                      <a:pos x="110" y="11"/>
                    </a:cxn>
                    <a:cxn ang="0">
                      <a:pos x="95" y="9"/>
                    </a:cxn>
                    <a:cxn ang="0">
                      <a:pos x="80" y="14"/>
                    </a:cxn>
                    <a:cxn ang="0">
                      <a:pos x="77" y="12"/>
                    </a:cxn>
                    <a:cxn ang="0">
                      <a:pos x="72" y="12"/>
                    </a:cxn>
                    <a:cxn ang="0">
                      <a:pos x="58" y="9"/>
                    </a:cxn>
                    <a:cxn ang="0">
                      <a:pos x="51" y="8"/>
                    </a:cxn>
                    <a:cxn ang="0">
                      <a:pos x="22" y="8"/>
                    </a:cxn>
                    <a:cxn ang="0">
                      <a:pos x="12" y="3"/>
                    </a:cxn>
                    <a:cxn ang="0">
                      <a:pos x="2" y="6"/>
                    </a:cxn>
                  </a:cxnLst>
                  <a:rect l="0" t="0" r="r" b="b"/>
                  <a:pathLst>
                    <a:path w="110" h="125">
                      <a:moveTo>
                        <a:pt x="2" y="6"/>
                      </a:moveTo>
                      <a:cubicBezTo>
                        <a:pt x="0" y="15"/>
                        <a:pt x="11" y="25"/>
                        <a:pt x="15" y="42"/>
                      </a:cubicBezTo>
                      <a:cubicBezTo>
                        <a:pt x="19" y="57"/>
                        <a:pt x="26" y="49"/>
                        <a:pt x="23" y="68"/>
                      </a:cubicBezTo>
                      <a:cubicBezTo>
                        <a:pt x="23" y="76"/>
                        <a:pt x="28" y="90"/>
                        <a:pt x="29" y="101"/>
                      </a:cubicBezTo>
                      <a:cubicBezTo>
                        <a:pt x="29" y="113"/>
                        <a:pt x="37" y="118"/>
                        <a:pt x="40" y="121"/>
                      </a:cubicBezTo>
                      <a:cubicBezTo>
                        <a:pt x="44" y="119"/>
                        <a:pt x="43" y="113"/>
                        <a:pt x="46" y="116"/>
                      </a:cubicBezTo>
                      <a:cubicBezTo>
                        <a:pt x="49" y="119"/>
                        <a:pt x="44" y="121"/>
                        <a:pt x="51" y="124"/>
                      </a:cubicBezTo>
                      <a:cubicBezTo>
                        <a:pt x="55" y="125"/>
                        <a:pt x="58" y="122"/>
                        <a:pt x="60" y="124"/>
                      </a:cubicBezTo>
                      <a:cubicBezTo>
                        <a:pt x="61" y="125"/>
                        <a:pt x="64" y="121"/>
                        <a:pt x="69" y="119"/>
                      </a:cubicBezTo>
                      <a:cubicBezTo>
                        <a:pt x="69" y="82"/>
                        <a:pt x="69" y="82"/>
                        <a:pt x="69" y="82"/>
                      </a:cubicBezTo>
                      <a:cubicBezTo>
                        <a:pt x="69" y="54"/>
                        <a:pt x="69" y="54"/>
                        <a:pt x="69" y="54"/>
                      </a:cubicBezTo>
                      <a:cubicBezTo>
                        <a:pt x="77" y="54"/>
                        <a:pt x="77" y="54"/>
                        <a:pt x="77" y="54"/>
                      </a:cubicBezTo>
                      <a:cubicBezTo>
                        <a:pt x="77" y="17"/>
                        <a:pt x="77" y="17"/>
                        <a:pt x="77" y="17"/>
                      </a:cubicBezTo>
                      <a:cubicBezTo>
                        <a:pt x="77" y="17"/>
                        <a:pt x="81" y="15"/>
                        <a:pt x="87" y="14"/>
                      </a:cubicBezTo>
                      <a:cubicBezTo>
                        <a:pt x="93" y="14"/>
                        <a:pt x="95" y="12"/>
                        <a:pt x="96" y="15"/>
                      </a:cubicBezTo>
                      <a:cubicBezTo>
                        <a:pt x="98" y="20"/>
                        <a:pt x="99" y="14"/>
                        <a:pt x="102" y="14"/>
                      </a:cubicBezTo>
                      <a:cubicBezTo>
                        <a:pt x="105" y="14"/>
                        <a:pt x="105" y="12"/>
                        <a:pt x="110" y="11"/>
                      </a:cubicBezTo>
                      <a:cubicBezTo>
                        <a:pt x="107" y="6"/>
                        <a:pt x="102" y="8"/>
                        <a:pt x="95" y="9"/>
                      </a:cubicBezTo>
                      <a:cubicBezTo>
                        <a:pt x="95" y="9"/>
                        <a:pt x="83" y="12"/>
                        <a:pt x="80" y="14"/>
                      </a:cubicBezTo>
                      <a:cubicBezTo>
                        <a:pt x="78" y="14"/>
                        <a:pt x="77" y="11"/>
                        <a:pt x="77" y="12"/>
                      </a:cubicBezTo>
                      <a:cubicBezTo>
                        <a:pt x="75" y="14"/>
                        <a:pt x="75" y="14"/>
                        <a:pt x="72" y="12"/>
                      </a:cubicBezTo>
                      <a:cubicBezTo>
                        <a:pt x="69" y="11"/>
                        <a:pt x="60" y="15"/>
                        <a:pt x="58" y="9"/>
                      </a:cubicBezTo>
                      <a:cubicBezTo>
                        <a:pt x="57" y="6"/>
                        <a:pt x="55" y="8"/>
                        <a:pt x="51" y="8"/>
                      </a:cubicBezTo>
                      <a:cubicBezTo>
                        <a:pt x="46" y="8"/>
                        <a:pt x="26" y="8"/>
                        <a:pt x="22" y="8"/>
                      </a:cubicBezTo>
                      <a:cubicBezTo>
                        <a:pt x="17" y="8"/>
                        <a:pt x="19" y="0"/>
                        <a:pt x="12" y="3"/>
                      </a:cubicBezTo>
                      <a:cubicBezTo>
                        <a:pt x="8" y="6"/>
                        <a:pt x="8" y="6"/>
                        <a:pt x="2" y="6"/>
                      </a:cubicBezTo>
                    </a:path>
                  </a:pathLst>
                </a:custGeom>
                <a:solidFill>
                  <a:schemeClr val="accent1">
                    <a:lumMod val="40000"/>
                    <a:lumOff val="60000"/>
                  </a:schemeClr>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63" name="Freeform 103">
                  <a:extLst>
                    <a:ext uri="{FF2B5EF4-FFF2-40B4-BE49-F238E27FC236}">
                      <a16:creationId xmlns:a16="http://schemas.microsoft.com/office/drawing/2014/main" id="{A3C069D2-0A9D-49C1-28ED-22358A089B87}"/>
                    </a:ext>
                  </a:extLst>
                </p:cNvPr>
                <p:cNvSpPr>
                  <a:spLocks/>
                </p:cNvSpPr>
                <p:nvPr/>
              </p:nvSpPr>
              <p:spPr bwMode="auto">
                <a:xfrm>
                  <a:off x="5519780" y="5677371"/>
                  <a:ext cx="226556" cy="295642"/>
                </a:xfrm>
                <a:custGeom>
                  <a:avLst/>
                  <a:gdLst/>
                  <a:ahLst/>
                  <a:cxnLst>
                    <a:cxn ang="0">
                      <a:pos x="41" y="0"/>
                    </a:cxn>
                    <a:cxn ang="0">
                      <a:pos x="34" y="3"/>
                    </a:cxn>
                    <a:cxn ang="0">
                      <a:pos x="27" y="5"/>
                    </a:cxn>
                    <a:cxn ang="0">
                      <a:pos x="18" y="3"/>
                    </a:cxn>
                    <a:cxn ang="0">
                      <a:pos x="8" y="7"/>
                    </a:cxn>
                    <a:cxn ang="0">
                      <a:pos x="8" y="44"/>
                    </a:cxn>
                    <a:cxn ang="0">
                      <a:pos x="0" y="44"/>
                    </a:cxn>
                    <a:cxn ang="0">
                      <a:pos x="0" y="72"/>
                    </a:cxn>
                    <a:cxn ang="0">
                      <a:pos x="5" y="88"/>
                    </a:cxn>
                    <a:cxn ang="0">
                      <a:pos x="6" y="94"/>
                    </a:cxn>
                    <a:cxn ang="0">
                      <a:pos x="17" y="89"/>
                    </a:cxn>
                    <a:cxn ang="0">
                      <a:pos x="30" y="80"/>
                    </a:cxn>
                    <a:cxn ang="0">
                      <a:pos x="46" y="75"/>
                    </a:cxn>
                    <a:cxn ang="0">
                      <a:pos x="55" y="63"/>
                    </a:cxn>
                    <a:cxn ang="0">
                      <a:pos x="62" y="53"/>
                    </a:cxn>
                    <a:cxn ang="0">
                      <a:pos x="73" y="46"/>
                    </a:cxn>
                    <a:cxn ang="0">
                      <a:pos x="65" y="39"/>
                    </a:cxn>
                    <a:cxn ang="0">
                      <a:pos x="61" y="30"/>
                    </a:cxn>
                    <a:cxn ang="0">
                      <a:pos x="58" y="25"/>
                    </a:cxn>
                    <a:cxn ang="0">
                      <a:pos x="47" y="16"/>
                    </a:cxn>
                    <a:cxn ang="0">
                      <a:pos x="41" y="0"/>
                    </a:cxn>
                  </a:cxnLst>
                  <a:rect l="0" t="0" r="r" b="b"/>
                  <a:pathLst>
                    <a:path w="73" h="95">
                      <a:moveTo>
                        <a:pt x="41" y="0"/>
                      </a:moveTo>
                      <a:cubicBezTo>
                        <a:pt x="37" y="2"/>
                        <a:pt x="37" y="3"/>
                        <a:pt x="34" y="3"/>
                      </a:cubicBezTo>
                      <a:cubicBezTo>
                        <a:pt x="30" y="3"/>
                        <a:pt x="29" y="10"/>
                        <a:pt x="27" y="5"/>
                      </a:cubicBezTo>
                      <a:cubicBezTo>
                        <a:pt x="26" y="2"/>
                        <a:pt x="24" y="3"/>
                        <a:pt x="18" y="3"/>
                      </a:cubicBezTo>
                      <a:cubicBezTo>
                        <a:pt x="12" y="5"/>
                        <a:pt x="8" y="7"/>
                        <a:pt x="8" y="7"/>
                      </a:cubicBezTo>
                      <a:cubicBezTo>
                        <a:pt x="8" y="44"/>
                        <a:pt x="8" y="44"/>
                        <a:pt x="8" y="44"/>
                      </a:cubicBezTo>
                      <a:cubicBezTo>
                        <a:pt x="0" y="44"/>
                        <a:pt x="0" y="44"/>
                        <a:pt x="0" y="44"/>
                      </a:cubicBezTo>
                      <a:cubicBezTo>
                        <a:pt x="0" y="72"/>
                        <a:pt x="0" y="72"/>
                        <a:pt x="0" y="72"/>
                      </a:cubicBezTo>
                      <a:cubicBezTo>
                        <a:pt x="3" y="75"/>
                        <a:pt x="6" y="84"/>
                        <a:pt x="5" y="88"/>
                      </a:cubicBezTo>
                      <a:cubicBezTo>
                        <a:pt x="3" y="89"/>
                        <a:pt x="3" y="94"/>
                        <a:pt x="6" y="94"/>
                      </a:cubicBezTo>
                      <a:cubicBezTo>
                        <a:pt x="9" y="92"/>
                        <a:pt x="11" y="95"/>
                        <a:pt x="17" y="89"/>
                      </a:cubicBezTo>
                      <a:cubicBezTo>
                        <a:pt x="21" y="83"/>
                        <a:pt x="20" y="72"/>
                        <a:pt x="30" y="80"/>
                      </a:cubicBezTo>
                      <a:cubicBezTo>
                        <a:pt x="41" y="86"/>
                        <a:pt x="43" y="80"/>
                        <a:pt x="46" y="75"/>
                      </a:cubicBezTo>
                      <a:cubicBezTo>
                        <a:pt x="47" y="69"/>
                        <a:pt x="53" y="70"/>
                        <a:pt x="55" y="63"/>
                      </a:cubicBezTo>
                      <a:cubicBezTo>
                        <a:pt x="56" y="56"/>
                        <a:pt x="61" y="58"/>
                        <a:pt x="62" y="53"/>
                      </a:cubicBezTo>
                      <a:cubicBezTo>
                        <a:pt x="64" y="49"/>
                        <a:pt x="68" y="50"/>
                        <a:pt x="73" y="46"/>
                      </a:cubicBezTo>
                      <a:cubicBezTo>
                        <a:pt x="72" y="41"/>
                        <a:pt x="70" y="41"/>
                        <a:pt x="65" y="39"/>
                      </a:cubicBezTo>
                      <a:cubicBezTo>
                        <a:pt x="62" y="38"/>
                        <a:pt x="59" y="35"/>
                        <a:pt x="61" y="30"/>
                      </a:cubicBezTo>
                      <a:cubicBezTo>
                        <a:pt x="61" y="25"/>
                        <a:pt x="58" y="30"/>
                        <a:pt x="58" y="25"/>
                      </a:cubicBezTo>
                      <a:cubicBezTo>
                        <a:pt x="58" y="22"/>
                        <a:pt x="49" y="22"/>
                        <a:pt x="47" y="16"/>
                      </a:cubicBezTo>
                      <a:cubicBezTo>
                        <a:pt x="46" y="11"/>
                        <a:pt x="43" y="8"/>
                        <a:pt x="41" y="0"/>
                      </a:cubicBezTo>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64" name="Freeform 104">
                  <a:extLst>
                    <a:ext uri="{FF2B5EF4-FFF2-40B4-BE49-F238E27FC236}">
                      <a16:creationId xmlns:a16="http://schemas.microsoft.com/office/drawing/2014/main" id="{CC0D526C-562D-6C71-63BF-6F22E071901C}"/>
                    </a:ext>
                  </a:extLst>
                </p:cNvPr>
                <p:cNvSpPr>
                  <a:spLocks/>
                </p:cNvSpPr>
                <p:nvPr/>
              </p:nvSpPr>
              <p:spPr bwMode="auto">
                <a:xfrm>
                  <a:off x="5646715" y="5608281"/>
                  <a:ext cx="199241" cy="215305"/>
                </a:xfrm>
                <a:custGeom>
                  <a:avLst/>
                  <a:gdLst/>
                  <a:ahLst/>
                  <a:cxnLst>
                    <a:cxn ang="0">
                      <a:pos x="0" y="22"/>
                    </a:cxn>
                    <a:cxn ang="0">
                      <a:pos x="6" y="38"/>
                    </a:cxn>
                    <a:cxn ang="0">
                      <a:pos x="17" y="47"/>
                    </a:cxn>
                    <a:cxn ang="0">
                      <a:pos x="20" y="52"/>
                    </a:cxn>
                    <a:cxn ang="0">
                      <a:pos x="24" y="61"/>
                    </a:cxn>
                    <a:cxn ang="0">
                      <a:pos x="32" y="67"/>
                    </a:cxn>
                    <a:cxn ang="0">
                      <a:pos x="43" y="69"/>
                    </a:cxn>
                    <a:cxn ang="0">
                      <a:pos x="47" y="69"/>
                    </a:cxn>
                    <a:cxn ang="0">
                      <a:pos x="55" y="59"/>
                    </a:cxn>
                    <a:cxn ang="0">
                      <a:pos x="61" y="47"/>
                    </a:cxn>
                    <a:cxn ang="0">
                      <a:pos x="59" y="38"/>
                    </a:cxn>
                    <a:cxn ang="0">
                      <a:pos x="59" y="33"/>
                    </a:cxn>
                    <a:cxn ang="0">
                      <a:pos x="61" y="17"/>
                    </a:cxn>
                    <a:cxn ang="0">
                      <a:pos x="59" y="11"/>
                    </a:cxn>
                    <a:cxn ang="0">
                      <a:pos x="50" y="7"/>
                    </a:cxn>
                    <a:cxn ang="0">
                      <a:pos x="41" y="0"/>
                    </a:cxn>
                    <a:cxn ang="0">
                      <a:pos x="31" y="3"/>
                    </a:cxn>
                    <a:cxn ang="0">
                      <a:pos x="26" y="11"/>
                    </a:cxn>
                    <a:cxn ang="0">
                      <a:pos x="14" y="24"/>
                    </a:cxn>
                    <a:cxn ang="0">
                      <a:pos x="6" y="24"/>
                    </a:cxn>
                    <a:cxn ang="0">
                      <a:pos x="0" y="22"/>
                    </a:cxn>
                  </a:cxnLst>
                  <a:rect l="0" t="0" r="r" b="b"/>
                  <a:pathLst>
                    <a:path w="64" h="69">
                      <a:moveTo>
                        <a:pt x="0" y="22"/>
                      </a:moveTo>
                      <a:cubicBezTo>
                        <a:pt x="2" y="30"/>
                        <a:pt x="5" y="33"/>
                        <a:pt x="6" y="38"/>
                      </a:cubicBezTo>
                      <a:cubicBezTo>
                        <a:pt x="8" y="44"/>
                        <a:pt x="17" y="44"/>
                        <a:pt x="17" y="47"/>
                      </a:cubicBezTo>
                      <a:cubicBezTo>
                        <a:pt x="17" y="52"/>
                        <a:pt x="20" y="47"/>
                        <a:pt x="20" y="52"/>
                      </a:cubicBezTo>
                      <a:cubicBezTo>
                        <a:pt x="18" y="56"/>
                        <a:pt x="21" y="59"/>
                        <a:pt x="24" y="61"/>
                      </a:cubicBezTo>
                      <a:cubicBezTo>
                        <a:pt x="29" y="63"/>
                        <a:pt x="31" y="63"/>
                        <a:pt x="32" y="67"/>
                      </a:cubicBezTo>
                      <a:cubicBezTo>
                        <a:pt x="37" y="66"/>
                        <a:pt x="40" y="69"/>
                        <a:pt x="43" y="69"/>
                      </a:cubicBezTo>
                      <a:cubicBezTo>
                        <a:pt x="44" y="67"/>
                        <a:pt x="46" y="69"/>
                        <a:pt x="47" y="69"/>
                      </a:cubicBezTo>
                      <a:cubicBezTo>
                        <a:pt x="47" y="69"/>
                        <a:pt x="53" y="63"/>
                        <a:pt x="55" y="59"/>
                      </a:cubicBezTo>
                      <a:cubicBezTo>
                        <a:pt x="58" y="56"/>
                        <a:pt x="55" y="55"/>
                        <a:pt x="61" y="47"/>
                      </a:cubicBezTo>
                      <a:cubicBezTo>
                        <a:pt x="64" y="41"/>
                        <a:pt x="58" y="42"/>
                        <a:pt x="59" y="38"/>
                      </a:cubicBezTo>
                      <a:cubicBezTo>
                        <a:pt x="61" y="35"/>
                        <a:pt x="58" y="33"/>
                        <a:pt x="59" y="33"/>
                      </a:cubicBezTo>
                      <a:cubicBezTo>
                        <a:pt x="61" y="33"/>
                        <a:pt x="62" y="21"/>
                        <a:pt x="61" y="17"/>
                      </a:cubicBezTo>
                      <a:cubicBezTo>
                        <a:pt x="59" y="13"/>
                        <a:pt x="62" y="13"/>
                        <a:pt x="59" y="11"/>
                      </a:cubicBezTo>
                      <a:cubicBezTo>
                        <a:pt x="56" y="8"/>
                        <a:pt x="55" y="10"/>
                        <a:pt x="50" y="7"/>
                      </a:cubicBezTo>
                      <a:cubicBezTo>
                        <a:pt x="46" y="2"/>
                        <a:pt x="40" y="8"/>
                        <a:pt x="41" y="0"/>
                      </a:cubicBezTo>
                      <a:cubicBezTo>
                        <a:pt x="38" y="2"/>
                        <a:pt x="35" y="0"/>
                        <a:pt x="31" y="3"/>
                      </a:cubicBezTo>
                      <a:cubicBezTo>
                        <a:pt x="26" y="7"/>
                        <a:pt x="31" y="10"/>
                        <a:pt x="26" y="11"/>
                      </a:cubicBezTo>
                      <a:cubicBezTo>
                        <a:pt x="20" y="14"/>
                        <a:pt x="17" y="19"/>
                        <a:pt x="14" y="24"/>
                      </a:cubicBezTo>
                      <a:cubicBezTo>
                        <a:pt x="11" y="28"/>
                        <a:pt x="9" y="22"/>
                        <a:pt x="6" y="24"/>
                      </a:cubicBezTo>
                      <a:cubicBezTo>
                        <a:pt x="5" y="25"/>
                        <a:pt x="5" y="22"/>
                        <a:pt x="0" y="22"/>
                      </a:cubicBezTo>
                    </a:path>
                  </a:pathLst>
                </a:custGeom>
                <a:solidFill>
                  <a:schemeClr val="accent1">
                    <a:lumMod val="40000"/>
                    <a:lumOff val="60000"/>
                  </a:schemeClr>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65" name="Freeform 105">
                  <a:extLst>
                    <a:ext uri="{FF2B5EF4-FFF2-40B4-BE49-F238E27FC236}">
                      <a16:creationId xmlns:a16="http://schemas.microsoft.com/office/drawing/2014/main" id="{8ACD3430-C709-7AD6-3FED-44084DC70A15}"/>
                    </a:ext>
                  </a:extLst>
                </p:cNvPr>
                <p:cNvSpPr>
                  <a:spLocks/>
                </p:cNvSpPr>
                <p:nvPr/>
              </p:nvSpPr>
              <p:spPr bwMode="auto">
                <a:xfrm>
                  <a:off x="5429800" y="5813946"/>
                  <a:ext cx="408123" cy="414542"/>
                </a:xfrm>
                <a:custGeom>
                  <a:avLst/>
                  <a:gdLst/>
                  <a:ahLst/>
                  <a:cxnLst>
                    <a:cxn ang="0">
                      <a:pos x="102" y="1"/>
                    </a:cxn>
                    <a:cxn ang="0">
                      <a:pos x="113" y="3"/>
                    </a:cxn>
                    <a:cxn ang="0">
                      <a:pos x="117" y="3"/>
                    </a:cxn>
                    <a:cxn ang="0">
                      <a:pos x="123" y="40"/>
                    </a:cxn>
                    <a:cxn ang="0">
                      <a:pos x="114" y="43"/>
                    </a:cxn>
                    <a:cxn ang="0">
                      <a:pos x="122" y="54"/>
                    </a:cxn>
                    <a:cxn ang="0">
                      <a:pos x="125" y="48"/>
                    </a:cxn>
                    <a:cxn ang="0">
                      <a:pos x="131" y="48"/>
                    </a:cxn>
                    <a:cxn ang="0">
                      <a:pos x="116" y="81"/>
                    </a:cxn>
                    <a:cxn ang="0">
                      <a:pos x="102" y="101"/>
                    </a:cxn>
                    <a:cxn ang="0">
                      <a:pos x="84" y="119"/>
                    </a:cxn>
                    <a:cxn ang="0">
                      <a:pos x="73" y="123"/>
                    </a:cxn>
                    <a:cxn ang="0">
                      <a:pos x="67" y="124"/>
                    </a:cxn>
                    <a:cxn ang="0">
                      <a:pos x="56" y="124"/>
                    </a:cxn>
                    <a:cxn ang="0">
                      <a:pos x="47" y="124"/>
                    </a:cxn>
                    <a:cxn ang="0">
                      <a:pos x="41" y="127"/>
                    </a:cxn>
                    <a:cxn ang="0">
                      <a:pos x="34" y="129"/>
                    </a:cxn>
                    <a:cxn ang="0">
                      <a:pos x="29" y="132"/>
                    </a:cxn>
                    <a:cxn ang="0">
                      <a:pos x="24" y="132"/>
                    </a:cxn>
                    <a:cxn ang="0">
                      <a:pos x="23" y="129"/>
                    </a:cxn>
                    <a:cxn ang="0">
                      <a:pos x="20" y="126"/>
                    </a:cxn>
                    <a:cxn ang="0">
                      <a:pos x="17" y="126"/>
                    </a:cxn>
                    <a:cxn ang="0">
                      <a:pos x="15" y="123"/>
                    </a:cxn>
                    <a:cxn ang="0">
                      <a:pos x="12" y="116"/>
                    </a:cxn>
                    <a:cxn ang="0">
                      <a:pos x="12" y="110"/>
                    </a:cxn>
                    <a:cxn ang="0">
                      <a:pos x="11" y="95"/>
                    </a:cxn>
                    <a:cxn ang="0">
                      <a:pos x="0" y="67"/>
                    </a:cxn>
                    <a:cxn ang="0">
                      <a:pos x="6" y="62"/>
                    </a:cxn>
                    <a:cxn ang="0">
                      <a:pos x="11" y="70"/>
                    </a:cxn>
                    <a:cxn ang="0">
                      <a:pos x="20" y="70"/>
                    </a:cxn>
                    <a:cxn ang="0">
                      <a:pos x="29" y="65"/>
                    </a:cxn>
                    <a:cxn ang="0">
                      <a:pos x="29" y="28"/>
                    </a:cxn>
                    <a:cxn ang="0">
                      <a:pos x="34" y="43"/>
                    </a:cxn>
                    <a:cxn ang="0">
                      <a:pos x="35" y="50"/>
                    </a:cxn>
                    <a:cxn ang="0">
                      <a:pos x="46" y="45"/>
                    </a:cxn>
                    <a:cxn ang="0">
                      <a:pos x="59" y="36"/>
                    </a:cxn>
                    <a:cxn ang="0">
                      <a:pos x="75" y="31"/>
                    </a:cxn>
                    <a:cxn ang="0">
                      <a:pos x="84" y="19"/>
                    </a:cxn>
                    <a:cxn ang="0">
                      <a:pos x="91" y="9"/>
                    </a:cxn>
                    <a:cxn ang="0">
                      <a:pos x="102" y="1"/>
                    </a:cxn>
                  </a:cxnLst>
                  <a:rect l="0" t="0" r="r" b="b"/>
                  <a:pathLst>
                    <a:path w="131" h="133">
                      <a:moveTo>
                        <a:pt x="102" y="1"/>
                      </a:moveTo>
                      <a:cubicBezTo>
                        <a:pt x="107" y="0"/>
                        <a:pt x="110" y="3"/>
                        <a:pt x="113" y="3"/>
                      </a:cubicBezTo>
                      <a:cubicBezTo>
                        <a:pt x="114" y="1"/>
                        <a:pt x="116" y="3"/>
                        <a:pt x="117" y="3"/>
                      </a:cubicBezTo>
                      <a:cubicBezTo>
                        <a:pt x="120" y="11"/>
                        <a:pt x="125" y="31"/>
                        <a:pt x="123" y="40"/>
                      </a:cubicBezTo>
                      <a:cubicBezTo>
                        <a:pt x="117" y="36"/>
                        <a:pt x="116" y="39"/>
                        <a:pt x="114" y="43"/>
                      </a:cubicBezTo>
                      <a:cubicBezTo>
                        <a:pt x="113" y="50"/>
                        <a:pt x="119" y="54"/>
                        <a:pt x="122" y="54"/>
                      </a:cubicBezTo>
                      <a:cubicBezTo>
                        <a:pt x="125" y="54"/>
                        <a:pt x="122" y="48"/>
                        <a:pt x="125" y="48"/>
                      </a:cubicBezTo>
                      <a:cubicBezTo>
                        <a:pt x="131" y="48"/>
                        <a:pt x="131" y="48"/>
                        <a:pt x="131" y="48"/>
                      </a:cubicBezTo>
                      <a:cubicBezTo>
                        <a:pt x="128" y="74"/>
                        <a:pt x="123" y="62"/>
                        <a:pt x="116" y="81"/>
                      </a:cubicBezTo>
                      <a:cubicBezTo>
                        <a:pt x="108" y="98"/>
                        <a:pt x="105" y="95"/>
                        <a:pt x="102" y="101"/>
                      </a:cubicBezTo>
                      <a:cubicBezTo>
                        <a:pt x="94" y="112"/>
                        <a:pt x="87" y="116"/>
                        <a:pt x="84" y="119"/>
                      </a:cubicBezTo>
                      <a:cubicBezTo>
                        <a:pt x="79" y="123"/>
                        <a:pt x="73" y="119"/>
                        <a:pt x="73" y="123"/>
                      </a:cubicBezTo>
                      <a:cubicBezTo>
                        <a:pt x="75" y="126"/>
                        <a:pt x="69" y="121"/>
                        <a:pt x="67" y="124"/>
                      </a:cubicBezTo>
                      <a:cubicBezTo>
                        <a:pt x="64" y="129"/>
                        <a:pt x="58" y="123"/>
                        <a:pt x="56" y="124"/>
                      </a:cubicBezTo>
                      <a:cubicBezTo>
                        <a:pt x="53" y="126"/>
                        <a:pt x="50" y="123"/>
                        <a:pt x="47" y="124"/>
                      </a:cubicBezTo>
                      <a:cubicBezTo>
                        <a:pt x="44" y="124"/>
                        <a:pt x="46" y="126"/>
                        <a:pt x="41" y="127"/>
                      </a:cubicBezTo>
                      <a:cubicBezTo>
                        <a:pt x="37" y="129"/>
                        <a:pt x="38" y="127"/>
                        <a:pt x="34" y="129"/>
                      </a:cubicBezTo>
                      <a:cubicBezTo>
                        <a:pt x="29" y="129"/>
                        <a:pt x="31" y="133"/>
                        <a:pt x="29" y="132"/>
                      </a:cubicBezTo>
                      <a:cubicBezTo>
                        <a:pt x="28" y="132"/>
                        <a:pt x="26" y="133"/>
                        <a:pt x="24" y="132"/>
                      </a:cubicBezTo>
                      <a:cubicBezTo>
                        <a:pt x="24" y="130"/>
                        <a:pt x="23" y="132"/>
                        <a:pt x="23" y="129"/>
                      </a:cubicBezTo>
                      <a:cubicBezTo>
                        <a:pt x="23" y="126"/>
                        <a:pt x="20" y="130"/>
                        <a:pt x="20" y="126"/>
                      </a:cubicBezTo>
                      <a:cubicBezTo>
                        <a:pt x="20" y="124"/>
                        <a:pt x="17" y="124"/>
                        <a:pt x="17" y="126"/>
                      </a:cubicBezTo>
                      <a:cubicBezTo>
                        <a:pt x="15" y="129"/>
                        <a:pt x="14" y="124"/>
                        <a:pt x="15" y="123"/>
                      </a:cubicBezTo>
                      <a:cubicBezTo>
                        <a:pt x="17" y="121"/>
                        <a:pt x="15" y="119"/>
                        <a:pt x="12" y="116"/>
                      </a:cubicBezTo>
                      <a:cubicBezTo>
                        <a:pt x="9" y="112"/>
                        <a:pt x="11" y="109"/>
                        <a:pt x="12" y="110"/>
                      </a:cubicBezTo>
                      <a:cubicBezTo>
                        <a:pt x="14" y="112"/>
                        <a:pt x="18" y="105"/>
                        <a:pt x="11" y="95"/>
                      </a:cubicBezTo>
                      <a:cubicBezTo>
                        <a:pt x="3" y="81"/>
                        <a:pt x="6" y="74"/>
                        <a:pt x="0" y="67"/>
                      </a:cubicBezTo>
                      <a:cubicBezTo>
                        <a:pt x="5" y="65"/>
                        <a:pt x="3" y="59"/>
                        <a:pt x="6" y="62"/>
                      </a:cubicBezTo>
                      <a:cubicBezTo>
                        <a:pt x="9" y="65"/>
                        <a:pt x="5" y="67"/>
                        <a:pt x="11" y="70"/>
                      </a:cubicBezTo>
                      <a:cubicBezTo>
                        <a:pt x="15" y="71"/>
                        <a:pt x="18" y="68"/>
                        <a:pt x="20" y="70"/>
                      </a:cubicBezTo>
                      <a:cubicBezTo>
                        <a:pt x="21" y="71"/>
                        <a:pt x="24" y="67"/>
                        <a:pt x="29" y="65"/>
                      </a:cubicBezTo>
                      <a:cubicBezTo>
                        <a:pt x="29" y="28"/>
                        <a:pt x="29" y="28"/>
                        <a:pt x="29" y="28"/>
                      </a:cubicBezTo>
                      <a:cubicBezTo>
                        <a:pt x="32" y="31"/>
                        <a:pt x="35" y="40"/>
                        <a:pt x="34" y="43"/>
                      </a:cubicBezTo>
                      <a:cubicBezTo>
                        <a:pt x="32" y="45"/>
                        <a:pt x="32" y="50"/>
                        <a:pt x="35" y="50"/>
                      </a:cubicBezTo>
                      <a:cubicBezTo>
                        <a:pt x="38" y="48"/>
                        <a:pt x="40" y="51"/>
                        <a:pt x="46" y="45"/>
                      </a:cubicBezTo>
                      <a:cubicBezTo>
                        <a:pt x="50" y="39"/>
                        <a:pt x="49" y="28"/>
                        <a:pt x="59" y="36"/>
                      </a:cubicBezTo>
                      <a:cubicBezTo>
                        <a:pt x="70" y="42"/>
                        <a:pt x="72" y="36"/>
                        <a:pt x="75" y="31"/>
                      </a:cubicBezTo>
                      <a:cubicBezTo>
                        <a:pt x="76" y="25"/>
                        <a:pt x="82" y="26"/>
                        <a:pt x="84" y="19"/>
                      </a:cubicBezTo>
                      <a:cubicBezTo>
                        <a:pt x="85" y="12"/>
                        <a:pt x="90" y="14"/>
                        <a:pt x="91" y="9"/>
                      </a:cubicBezTo>
                      <a:cubicBezTo>
                        <a:pt x="93" y="5"/>
                        <a:pt x="98" y="6"/>
                        <a:pt x="102" y="1"/>
                      </a:cubicBezTo>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66" name="Freeform 106">
                  <a:extLst>
                    <a:ext uri="{FF2B5EF4-FFF2-40B4-BE49-F238E27FC236}">
                      <a16:creationId xmlns:a16="http://schemas.microsoft.com/office/drawing/2014/main" id="{D54A5D3A-302B-B757-C6CE-DF9BE9FBCD77}"/>
                    </a:ext>
                  </a:extLst>
                </p:cNvPr>
                <p:cNvSpPr>
                  <a:spLocks/>
                </p:cNvSpPr>
                <p:nvPr/>
              </p:nvSpPr>
              <p:spPr bwMode="auto">
                <a:xfrm>
                  <a:off x="5685278" y="6009970"/>
                  <a:ext cx="70699" cy="85158"/>
                </a:xfrm>
                <a:custGeom>
                  <a:avLst/>
                  <a:gdLst/>
                  <a:ahLst/>
                  <a:cxnLst>
                    <a:cxn ang="0">
                      <a:pos x="8" y="25"/>
                    </a:cxn>
                    <a:cxn ang="0">
                      <a:pos x="3" y="13"/>
                    </a:cxn>
                    <a:cxn ang="0">
                      <a:pos x="15" y="3"/>
                    </a:cxn>
                    <a:cxn ang="0">
                      <a:pos x="20" y="14"/>
                    </a:cxn>
                    <a:cxn ang="0">
                      <a:pos x="11" y="22"/>
                    </a:cxn>
                    <a:cxn ang="0">
                      <a:pos x="8" y="25"/>
                    </a:cxn>
                  </a:cxnLst>
                  <a:rect l="0" t="0" r="r" b="b"/>
                  <a:pathLst>
                    <a:path w="23" h="27">
                      <a:moveTo>
                        <a:pt x="8" y="25"/>
                      </a:moveTo>
                      <a:cubicBezTo>
                        <a:pt x="5" y="21"/>
                        <a:pt x="0" y="18"/>
                        <a:pt x="3" y="13"/>
                      </a:cubicBezTo>
                      <a:cubicBezTo>
                        <a:pt x="6" y="8"/>
                        <a:pt x="14" y="0"/>
                        <a:pt x="15" y="3"/>
                      </a:cubicBezTo>
                      <a:cubicBezTo>
                        <a:pt x="18" y="7"/>
                        <a:pt x="23" y="8"/>
                        <a:pt x="20" y="14"/>
                      </a:cubicBezTo>
                      <a:cubicBezTo>
                        <a:pt x="18" y="19"/>
                        <a:pt x="12" y="19"/>
                        <a:pt x="11" y="22"/>
                      </a:cubicBezTo>
                      <a:cubicBezTo>
                        <a:pt x="9" y="25"/>
                        <a:pt x="9" y="27"/>
                        <a:pt x="8" y="25"/>
                      </a:cubicBezTo>
                    </a:path>
                  </a:pathLst>
                </a:custGeom>
                <a:solidFill>
                  <a:schemeClr val="accent1">
                    <a:lumMod val="40000"/>
                    <a:lumOff val="60000"/>
                  </a:schemeClr>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67" name="Freeform 107">
                  <a:extLst>
                    <a:ext uri="{FF2B5EF4-FFF2-40B4-BE49-F238E27FC236}">
                      <a16:creationId xmlns:a16="http://schemas.microsoft.com/office/drawing/2014/main" id="{3EBB304F-E6B1-BA46-EC40-FF4D1A692882}"/>
                    </a:ext>
                  </a:extLst>
                </p:cNvPr>
                <p:cNvSpPr>
                  <a:spLocks/>
                </p:cNvSpPr>
                <p:nvPr/>
              </p:nvSpPr>
              <p:spPr bwMode="auto">
                <a:xfrm>
                  <a:off x="5781685" y="5923204"/>
                  <a:ext cx="36956" cy="59450"/>
                </a:xfrm>
                <a:custGeom>
                  <a:avLst/>
                  <a:gdLst/>
                  <a:ahLst/>
                  <a:cxnLst>
                    <a:cxn ang="0">
                      <a:pos x="10" y="5"/>
                    </a:cxn>
                    <a:cxn ang="0">
                      <a:pos x="12" y="13"/>
                    </a:cxn>
                    <a:cxn ang="0">
                      <a:pos x="9" y="19"/>
                    </a:cxn>
                    <a:cxn ang="0">
                      <a:pos x="1" y="8"/>
                    </a:cxn>
                    <a:cxn ang="0">
                      <a:pos x="10" y="5"/>
                    </a:cxn>
                  </a:cxnLst>
                  <a:rect l="0" t="0" r="r" b="b"/>
                  <a:pathLst>
                    <a:path w="12" h="19">
                      <a:moveTo>
                        <a:pt x="10" y="5"/>
                      </a:moveTo>
                      <a:cubicBezTo>
                        <a:pt x="12" y="13"/>
                        <a:pt x="12" y="13"/>
                        <a:pt x="12" y="13"/>
                      </a:cubicBezTo>
                      <a:cubicBezTo>
                        <a:pt x="9" y="13"/>
                        <a:pt x="12" y="19"/>
                        <a:pt x="9" y="19"/>
                      </a:cubicBezTo>
                      <a:cubicBezTo>
                        <a:pt x="6" y="19"/>
                        <a:pt x="0" y="15"/>
                        <a:pt x="1" y="8"/>
                      </a:cubicBezTo>
                      <a:cubicBezTo>
                        <a:pt x="3" y="4"/>
                        <a:pt x="4" y="0"/>
                        <a:pt x="10" y="5"/>
                      </a:cubicBezTo>
                    </a:path>
                  </a:pathLst>
                </a:custGeom>
                <a:solidFill>
                  <a:schemeClr val="accent1">
                    <a:lumMod val="40000"/>
                    <a:lumOff val="60000"/>
                  </a:schemeClr>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68" name="Freeform 108">
                  <a:extLst>
                    <a:ext uri="{FF2B5EF4-FFF2-40B4-BE49-F238E27FC236}">
                      <a16:creationId xmlns:a16="http://schemas.microsoft.com/office/drawing/2014/main" id="{0791B0C5-F63B-FF0A-4F27-D2A373AD4906}"/>
                    </a:ext>
                  </a:extLst>
                </p:cNvPr>
                <p:cNvSpPr>
                  <a:spLocks/>
                </p:cNvSpPr>
                <p:nvPr/>
              </p:nvSpPr>
              <p:spPr bwMode="auto">
                <a:xfrm>
                  <a:off x="5828282" y="5421898"/>
                  <a:ext cx="86766" cy="242620"/>
                </a:xfrm>
                <a:custGeom>
                  <a:avLst/>
                  <a:gdLst/>
                  <a:ahLst/>
                  <a:cxnLst>
                    <a:cxn ang="0">
                      <a:pos x="4" y="45"/>
                    </a:cxn>
                    <a:cxn ang="0">
                      <a:pos x="9" y="50"/>
                    </a:cxn>
                    <a:cxn ang="0">
                      <a:pos x="15" y="58"/>
                    </a:cxn>
                    <a:cxn ang="0">
                      <a:pos x="15" y="67"/>
                    </a:cxn>
                    <a:cxn ang="0">
                      <a:pos x="19" y="76"/>
                    </a:cxn>
                    <a:cxn ang="0">
                      <a:pos x="21" y="72"/>
                    </a:cxn>
                    <a:cxn ang="0">
                      <a:pos x="24" y="67"/>
                    </a:cxn>
                    <a:cxn ang="0">
                      <a:pos x="25" y="59"/>
                    </a:cxn>
                    <a:cxn ang="0">
                      <a:pos x="22" y="47"/>
                    </a:cxn>
                    <a:cxn ang="0">
                      <a:pos x="15" y="37"/>
                    </a:cxn>
                    <a:cxn ang="0">
                      <a:pos x="15" y="25"/>
                    </a:cxn>
                    <a:cxn ang="0">
                      <a:pos x="16" y="20"/>
                    </a:cxn>
                    <a:cxn ang="0">
                      <a:pos x="15" y="11"/>
                    </a:cxn>
                    <a:cxn ang="0">
                      <a:pos x="10" y="2"/>
                    </a:cxn>
                    <a:cxn ang="0">
                      <a:pos x="3" y="0"/>
                    </a:cxn>
                    <a:cxn ang="0">
                      <a:pos x="6" y="3"/>
                    </a:cxn>
                    <a:cxn ang="0">
                      <a:pos x="6" y="8"/>
                    </a:cxn>
                    <a:cxn ang="0">
                      <a:pos x="7" y="14"/>
                    </a:cxn>
                    <a:cxn ang="0">
                      <a:pos x="6" y="19"/>
                    </a:cxn>
                    <a:cxn ang="0">
                      <a:pos x="6" y="25"/>
                    </a:cxn>
                    <a:cxn ang="0">
                      <a:pos x="6" y="31"/>
                    </a:cxn>
                    <a:cxn ang="0">
                      <a:pos x="1" y="41"/>
                    </a:cxn>
                    <a:cxn ang="0">
                      <a:pos x="4" y="45"/>
                    </a:cxn>
                  </a:cxnLst>
                  <a:rect l="0" t="0" r="r" b="b"/>
                  <a:pathLst>
                    <a:path w="28" h="78">
                      <a:moveTo>
                        <a:pt x="4" y="45"/>
                      </a:moveTo>
                      <a:cubicBezTo>
                        <a:pt x="6" y="48"/>
                        <a:pt x="7" y="51"/>
                        <a:pt x="9" y="50"/>
                      </a:cubicBezTo>
                      <a:cubicBezTo>
                        <a:pt x="15" y="48"/>
                        <a:pt x="16" y="51"/>
                        <a:pt x="15" y="58"/>
                      </a:cubicBezTo>
                      <a:cubicBezTo>
                        <a:pt x="15" y="64"/>
                        <a:pt x="10" y="62"/>
                        <a:pt x="15" y="67"/>
                      </a:cubicBezTo>
                      <a:cubicBezTo>
                        <a:pt x="19" y="73"/>
                        <a:pt x="18" y="76"/>
                        <a:pt x="19" y="76"/>
                      </a:cubicBezTo>
                      <a:cubicBezTo>
                        <a:pt x="21" y="78"/>
                        <a:pt x="21" y="75"/>
                        <a:pt x="21" y="72"/>
                      </a:cubicBezTo>
                      <a:cubicBezTo>
                        <a:pt x="19" y="69"/>
                        <a:pt x="21" y="67"/>
                        <a:pt x="24" y="67"/>
                      </a:cubicBezTo>
                      <a:cubicBezTo>
                        <a:pt x="25" y="65"/>
                        <a:pt x="25" y="64"/>
                        <a:pt x="25" y="59"/>
                      </a:cubicBezTo>
                      <a:cubicBezTo>
                        <a:pt x="25" y="55"/>
                        <a:pt x="28" y="53"/>
                        <a:pt x="22" y="47"/>
                      </a:cubicBezTo>
                      <a:cubicBezTo>
                        <a:pt x="18" y="41"/>
                        <a:pt x="16" y="41"/>
                        <a:pt x="15" y="37"/>
                      </a:cubicBezTo>
                      <a:cubicBezTo>
                        <a:pt x="15" y="33"/>
                        <a:pt x="13" y="28"/>
                        <a:pt x="15" y="25"/>
                      </a:cubicBezTo>
                      <a:cubicBezTo>
                        <a:pt x="16" y="24"/>
                        <a:pt x="15" y="22"/>
                        <a:pt x="16" y="20"/>
                      </a:cubicBezTo>
                      <a:cubicBezTo>
                        <a:pt x="13" y="16"/>
                        <a:pt x="16" y="16"/>
                        <a:pt x="15" y="11"/>
                      </a:cubicBezTo>
                      <a:cubicBezTo>
                        <a:pt x="13" y="6"/>
                        <a:pt x="12" y="3"/>
                        <a:pt x="10" y="2"/>
                      </a:cubicBezTo>
                      <a:cubicBezTo>
                        <a:pt x="7" y="2"/>
                        <a:pt x="4" y="2"/>
                        <a:pt x="3" y="0"/>
                      </a:cubicBezTo>
                      <a:cubicBezTo>
                        <a:pt x="3" y="3"/>
                        <a:pt x="3" y="0"/>
                        <a:pt x="6" y="3"/>
                      </a:cubicBezTo>
                      <a:cubicBezTo>
                        <a:pt x="7" y="5"/>
                        <a:pt x="4" y="5"/>
                        <a:pt x="6" y="8"/>
                      </a:cubicBezTo>
                      <a:cubicBezTo>
                        <a:pt x="9" y="10"/>
                        <a:pt x="9" y="11"/>
                        <a:pt x="7" y="14"/>
                      </a:cubicBezTo>
                      <a:cubicBezTo>
                        <a:pt x="4" y="16"/>
                        <a:pt x="7" y="17"/>
                        <a:pt x="6" y="19"/>
                      </a:cubicBezTo>
                      <a:cubicBezTo>
                        <a:pt x="4" y="20"/>
                        <a:pt x="6" y="22"/>
                        <a:pt x="6" y="25"/>
                      </a:cubicBezTo>
                      <a:cubicBezTo>
                        <a:pt x="4" y="30"/>
                        <a:pt x="9" y="31"/>
                        <a:pt x="6" y="31"/>
                      </a:cubicBezTo>
                      <a:cubicBezTo>
                        <a:pt x="1" y="31"/>
                        <a:pt x="4" y="37"/>
                        <a:pt x="1" y="41"/>
                      </a:cubicBezTo>
                      <a:cubicBezTo>
                        <a:pt x="0" y="42"/>
                        <a:pt x="3" y="44"/>
                        <a:pt x="4" y="45"/>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69" name="Freeform 109">
                  <a:extLst>
                    <a:ext uri="{FF2B5EF4-FFF2-40B4-BE49-F238E27FC236}">
                      <a16:creationId xmlns:a16="http://schemas.microsoft.com/office/drawing/2014/main" id="{DADA6DBB-B81F-23A3-D598-2E4E5C7415A1}"/>
                    </a:ext>
                  </a:extLst>
                </p:cNvPr>
                <p:cNvSpPr>
                  <a:spLocks/>
                </p:cNvSpPr>
                <p:nvPr/>
              </p:nvSpPr>
              <p:spPr bwMode="auto">
                <a:xfrm>
                  <a:off x="5347854" y="4408038"/>
                  <a:ext cx="274759" cy="499700"/>
                </a:xfrm>
                <a:custGeom>
                  <a:avLst/>
                  <a:gdLst/>
                  <a:ahLst/>
                  <a:cxnLst>
                    <a:cxn ang="0">
                      <a:pos x="18" y="159"/>
                    </a:cxn>
                    <a:cxn ang="0">
                      <a:pos x="26" y="157"/>
                    </a:cxn>
                    <a:cxn ang="0">
                      <a:pos x="31" y="157"/>
                    </a:cxn>
                    <a:cxn ang="0">
                      <a:pos x="46" y="151"/>
                    </a:cxn>
                    <a:cxn ang="0">
                      <a:pos x="46" y="145"/>
                    </a:cxn>
                    <a:cxn ang="0">
                      <a:pos x="62" y="138"/>
                    </a:cxn>
                    <a:cxn ang="0">
                      <a:pos x="67" y="129"/>
                    </a:cxn>
                    <a:cxn ang="0">
                      <a:pos x="77" y="126"/>
                    </a:cxn>
                    <a:cxn ang="0">
                      <a:pos x="74" y="118"/>
                    </a:cxn>
                    <a:cxn ang="0">
                      <a:pos x="73" y="110"/>
                    </a:cxn>
                    <a:cxn ang="0">
                      <a:pos x="68" y="109"/>
                    </a:cxn>
                    <a:cxn ang="0">
                      <a:pos x="71" y="100"/>
                    </a:cxn>
                    <a:cxn ang="0">
                      <a:pos x="73" y="92"/>
                    </a:cxn>
                    <a:cxn ang="0">
                      <a:pos x="76" y="87"/>
                    </a:cxn>
                    <a:cxn ang="0">
                      <a:pos x="77" y="82"/>
                    </a:cxn>
                    <a:cxn ang="0">
                      <a:pos x="84" y="78"/>
                    </a:cxn>
                    <a:cxn ang="0">
                      <a:pos x="85" y="76"/>
                    </a:cxn>
                    <a:cxn ang="0">
                      <a:pos x="85" y="40"/>
                    </a:cxn>
                    <a:cxn ang="0">
                      <a:pos x="23" y="0"/>
                    </a:cxn>
                    <a:cxn ang="0">
                      <a:pos x="14" y="5"/>
                    </a:cxn>
                    <a:cxn ang="0">
                      <a:pos x="18" y="27"/>
                    </a:cxn>
                    <a:cxn ang="0">
                      <a:pos x="20" y="44"/>
                    </a:cxn>
                    <a:cxn ang="0">
                      <a:pos x="17" y="68"/>
                    </a:cxn>
                    <a:cxn ang="0">
                      <a:pos x="3" y="98"/>
                    </a:cxn>
                    <a:cxn ang="0">
                      <a:pos x="8" y="104"/>
                    </a:cxn>
                    <a:cxn ang="0">
                      <a:pos x="12" y="107"/>
                    </a:cxn>
                    <a:cxn ang="0">
                      <a:pos x="14" y="114"/>
                    </a:cxn>
                    <a:cxn ang="0">
                      <a:pos x="20" y="134"/>
                    </a:cxn>
                    <a:cxn ang="0">
                      <a:pos x="11" y="135"/>
                    </a:cxn>
                    <a:cxn ang="0">
                      <a:pos x="8" y="140"/>
                    </a:cxn>
                    <a:cxn ang="0">
                      <a:pos x="17" y="152"/>
                    </a:cxn>
                    <a:cxn ang="0">
                      <a:pos x="18" y="159"/>
                    </a:cxn>
                  </a:cxnLst>
                  <a:rect l="0" t="0" r="r" b="b"/>
                  <a:pathLst>
                    <a:path w="88" h="160">
                      <a:moveTo>
                        <a:pt x="18" y="159"/>
                      </a:moveTo>
                      <a:cubicBezTo>
                        <a:pt x="21" y="160"/>
                        <a:pt x="24" y="159"/>
                        <a:pt x="26" y="157"/>
                      </a:cubicBezTo>
                      <a:cubicBezTo>
                        <a:pt x="27" y="154"/>
                        <a:pt x="27" y="160"/>
                        <a:pt x="31" y="157"/>
                      </a:cubicBezTo>
                      <a:cubicBezTo>
                        <a:pt x="37" y="152"/>
                        <a:pt x="41" y="157"/>
                        <a:pt x="46" y="151"/>
                      </a:cubicBezTo>
                      <a:cubicBezTo>
                        <a:pt x="49" y="146"/>
                        <a:pt x="44" y="146"/>
                        <a:pt x="46" y="145"/>
                      </a:cubicBezTo>
                      <a:cubicBezTo>
                        <a:pt x="47" y="143"/>
                        <a:pt x="56" y="146"/>
                        <a:pt x="62" y="138"/>
                      </a:cubicBezTo>
                      <a:cubicBezTo>
                        <a:pt x="67" y="131"/>
                        <a:pt x="68" y="134"/>
                        <a:pt x="67" y="129"/>
                      </a:cubicBezTo>
                      <a:cubicBezTo>
                        <a:pt x="67" y="128"/>
                        <a:pt x="74" y="124"/>
                        <a:pt x="77" y="126"/>
                      </a:cubicBezTo>
                      <a:cubicBezTo>
                        <a:pt x="79" y="120"/>
                        <a:pt x="74" y="123"/>
                        <a:pt x="74" y="118"/>
                      </a:cubicBezTo>
                      <a:cubicBezTo>
                        <a:pt x="74" y="114"/>
                        <a:pt x="73" y="115"/>
                        <a:pt x="73" y="110"/>
                      </a:cubicBezTo>
                      <a:cubicBezTo>
                        <a:pt x="73" y="106"/>
                        <a:pt x="70" y="110"/>
                        <a:pt x="68" y="109"/>
                      </a:cubicBezTo>
                      <a:cubicBezTo>
                        <a:pt x="67" y="104"/>
                        <a:pt x="74" y="104"/>
                        <a:pt x="71" y="100"/>
                      </a:cubicBezTo>
                      <a:cubicBezTo>
                        <a:pt x="68" y="95"/>
                        <a:pt x="76" y="96"/>
                        <a:pt x="73" y="92"/>
                      </a:cubicBezTo>
                      <a:cubicBezTo>
                        <a:pt x="71" y="87"/>
                        <a:pt x="76" y="92"/>
                        <a:pt x="76" y="87"/>
                      </a:cubicBezTo>
                      <a:cubicBezTo>
                        <a:pt x="74" y="84"/>
                        <a:pt x="77" y="87"/>
                        <a:pt x="77" y="82"/>
                      </a:cubicBezTo>
                      <a:cubicBezTo>
                        <a:pt x="77" y="78"/>
                        <a:pt x="81" y="78"/>
                        <a:pt x="84" y="78"/>
                      </a:cubicBezTo>
                      <a:cubicBezTo>
                        <a:pt x="88" y="79"/>
                        <a:pt x="85" y="76"/>
                        <a:pt x="85" y="76"/>
                      </a:cubicBezTo>
                      <a:cubicBezTo>
                        <a:pt x="85" y="40"/>
                        <a:pt x="85" y="40"/>
                        <a:pt x="85" y="40"/>
                      </a:cubicBezTo>
                      <a:cubicBezTo>
                        <a:pt x="85" y="40"/>
                        <a:pt x="44" y="13"/>
                        <a:pt x="23" y="0"/>
                      </a:cubicBezTo>
                      <a:cubicBezTo>
                        <a:pt x="21" y="0"/>
                        <a:pt x="17" y="3"/>
                        <a:pt x="14" y="5"/>
                      </a:cubicBezTo>
                      <a:cubicBezTo>
                        <a:pt x="18" y="14"/>
                        <a:pt x="14" y="17"/>
                        <a:pt x="18" y="27"/>
                      </a:cubicBezTo>
                      <a:cubicBezTo>
                        <a:pt x="24" y="37"/>
                        <a:pt x="20" y="33"/>
                        <a:pt x="20" y="44"/>
                      </a:cubicBezTo>
                      <a:cubicBezTo>
                        <a:pt x="20" y="53"/>
                        <a:pt x="18" y="67"/>
                        <a:pt x="17" y="68"/>
                      </a:cubicBezTo>
                      <a:cubicBezTo>
                        <a:pt x="15" y="70"/>
                        <a:pt x="0" y="89"/>
                        <a:pt x="3" y="98"/>
                      </a:cubicBezTo>
                      <a:cubicBezTo>
                        <a:pt x="8" y="104"/>
                        <a:pt x="8" y="104"/>
                        <a:pt x="8" y="104"/>
                      </a:cubicBezTo>
                      <a:cubicBezTo>
                        <a:pt x="17" y="104"/>
                        <a:pt x="8" y="106"/>
                        <a:pt x="12" y="107"/>
                      </a:cubicBezTo>
                      <a:cubicBezTo>
                        <a:pt x="15" y="109"/>
                        <a:pt x="12" y="114"/>
                        <a:pt x="14" y="114"/>
                      </a:cubicBezTo>
                      <a:cubicBezTo>
                        <a:pt x="17" y="115"/>
                        <a:pt x="12" y="129"/>
                        <a:pt x="20" y="134"/>
                      </a:cubicBezTo>
                      <a:cubicBezTo>
                        <a:pt x="15" y="137"/>
                        <a:pt x="12" y="135"/>
                        <a:pt x="11" y="135"/>
                      </a:cubicBezTo>
                      <a:cubicBezTo>
                        <a:pt x="8" y="134"/>
                        <a:pt x="6" y="138"/>
                        <a:pt x="8" y="140"/>
                      </a:cubicBezTo>
                      <a:cubicBezTo>
                        <a:pt x="14" y="149"/>
                        <a:pt x="17" y="148"/>
                        <a:pt x="17" y="152"/>
                      </a:cubicBezTo>
                      <a:cubicBezTo>
                        <a:pt x="18" y="159"/>
                        <a:pt x="20" y="156"/>
                        <a:pt x="18" y="159"/>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70" name="Freeform 110">
                  <a:extLst>
                    <a:ext uri="{FF2B5EF4-FFF2-40B4-BE49-F238E27FC236}">
                      <a16:creationId xmlns:a16="http://schemas.microsoft.com/office/drawing/2014/main" id="{A69FC1F1-36CD-8D97-FFF9-8634E034FEFA}"/>
                    </a:ext>
                  </a:extLst>
                </p:cNvPr>
                <p:cNvSpPr>
                  <a:spLocks/>
                </p:cNvSpPr>
                <p:nvPr/>
              </p:nvSpPr>
              <p:spPr bwMode="auto">
                <a:xfrm>
                  <a:off x="5023284" y="4408038"/>
                  <a:ext cx="403302" cy="367946"/>
                </a:xfrm>
                <a:custGeom>
                  <a:avLst/>
                  <a:gdLst/>
                  <a:ahLst/>
                  <a:cxnLst>
                    <a:cxn ang="0">
                      <a:pos x="32" y="44"/>
                    </a:cxn>
                    <a:cxn ang="0">
                      <a:pos x="32" y="72"/>
                    </a:cxn>
                    <a:cxn ang="0">
                      <a:pos x="29" y="79"/>
                    </a:cxn>
                    <a:cxn ang="0">
                      <a:pos x="26" y="81"/>
                    </a:cxn>
                    <a:cxn ang="0">
                      <a:pos x="14" y="82"/>
                    </a:cxn>
                    <a:cxn ang="0">
                      <a:pos x="2" y="86"/>
                    </a:cxn>
                    <a:cxn ang="0">
                      <a:pos x="3" y="95"/>
                    </a:cxn>
                    <a:cxn ang="0">
                      <a:pos x="6" y="100"/>
                    </a:cxn>
                    <a:cxn ang="0">
                      <a:pos x="8" y="101"/>
                    </a:cxn>
                    <a:cxn ang="0">
                      <a:pos x="8" y="104"/>
                    </a:cxn>
                    <a:cxn ang="0">
                      <a:pos x="14" y="109"/>
                    </a:cxn>
                    <a:cxn ang="0">
                      <a:pos x="17" y="112"/>
                    </a:cxn>
                    <a:cxn ang="0">
                      <a:pos x="19" y="117"/>
                    </a:cxn>
                    <a:cxn ang="0">
                      <a:pos x="20" y="112"/>
                    </a:cxn>
                    <a:cxn ang="0">
                      <a:pos x="23" y="112"/>
                    </a:cxn>
                    <a:cxn ang="0">
                      <a:pos x="28" y="118"/>
                    </a:cxn>
                    <a:cxn ang="0">
                      <a:pos x="31" y="109"/>
                    </a:cxn>
                    <a:cxn ang="0">
                      <a:pos x="32" y="100"/>
                    </a:cxn>
                    <a:cxn ang="0">
                      <a:pos x="40" y="98"/>
                    </a:cxn>
                    <a:cxn ang="0">
                      <a:pos x="45" y="96"/>
                    </a:cxn>
                    <a:cxn ang="0">
                      <a:pos x="52" y="103"/>
                    </a:cxn>
                    <a:cxn ang="0">
                      <a:pos x="63" y="101"/>
                    </a:cxn>
                    <a:cxn ang="0">
                      <a:pos x="72" y="107"/>
                    </a:cxn>
                    <a:cxn ang="0">
                      <a:pos x="84" y="101"/>
                    </a:cxn>
                    <a:cxn ang="0">
                      <a:pos x="100" y="103"/>
                    </a:cxn>
                    <a:cxn ang="0">
                      <a:pos x="107" y="98"/>
                    </a:cxn>
                    <a:cxn ang="0">
                      <a:pos x="121" y="68"/>
                    </a:cxn>
                    <a:cxn ang="0">
                      <a:pos x="124" y="44"/>
                    </a:cxn>
                    <a:cxn ang="0">
                      <a:pos x="123" y="27"/>
                    </a:cxn>
                    <a:cxn ang="0">
                      <a:pos x="118" y="5"/>
                    </a:cxn>
                    <a:cxn ang="0">
                      <a:pos x="110" y="6"/>
                    </a:cxn>
                    <a:cxn ang="0">
                      <a:pos x="95" y="0"/>
                    </a:cxn>
                    <a:cxn ang="0">
                      <a:pos x="60" y="27"/>
                    </a:cxn>
                    <a:cxn ang="0">
                      <a:pos x="32" y="44"/>
                    </a:cxn>
                  </a:cxnLst>
                  <a:rect l="0" t="0" r="r" b="b"/>
                  <a:pathLst>
                    <a:path w="129" h="118">
                      <a:moveTo>
                        <a:pt x="32" y="44"/>
                      </a:moveTo>
                      <a:cubicBezTo>
                        <a:pt x="32" y="44"/>
                        <a:pt x="34" y="70"/>
                        <a:pt x="32" y="72"/>
                      </a:cubicBezTo>
                      <a:cubicBezTo>
                        <a:pt x="31" y="75"/>
                        <a:pt x="32" y="79"/>
                        <a:pt x="29" y="79"/>
                      </a:cubicBezTo>
                      <a:cubicBezTo>
                        <a:pt x="26" y="79"/>
                        <a:pt x="28" y="82"/>
                        <a:pt x="26" y="81"/>
                      </a:cubicBezTo>
                      <a:cubicBezTo>
                        <a:pt x="25" y="81"/>
                        <a:pt x="23" y="82"/>
                        <a:pt x="14" y="82"/>
                      </a:cubicBezTo>
                      <a:cubicBezTo>
                        <a:pt x="6" y="82"/>
                        <a:pt x="11" y="87"/>
                        <a:pt x="2" y="86"/>
                      </a:cubicBezTo>
                      <a:cubicBezTo>
                        <a:pt x="0" y="92"/>
                        <a:pt x="2" y="89"/>
                        <a:pt x="3" y="95"/>
                      </a:cubicBezTo>
                      <a:cubicBezTo>
                        <a:pt x="3" y="100"/>
                        <a:pt x="5" y="96"/>
                        <a:pt x="6" y="100"/>
                      </a:cubicBezTo>
                      <a:cubicBezTo>
                        <a:pt x="9" y="101"/>
                        <a:pt x="9" y="103"/>
                        <a:pt x="8" y="101"/>
                      </a:cubicBezTo>
                      <a:cubicBezTo>
                        <a:pt x="6" y="101"/>
                        <a:pt x="6" y="104"/>
                        <a:pt x="8" y="104"/>
                      </a:cubicBezTo>
                      <a:cubicBezTo>
                        <a:pt x="9" y="106"/>
                        <a:pt x="12" y="110"/>
                        <a:pt x="14" y="109"/>
                      </a:cubicBezTo>
                      <a:cubicBezTo>
                        <a:pt x="16" y="106"/>
                        <a:pt x="19" y="110"/>
                        <a:pt x="17" y="112"/>
                      </a:cubicBezTo>
                      <a:cubicBezTo>
                        <a:pt x="16" y="112"/>
                        <a:pt x="17" y="114"/>
                        <a:pt x="19" y="117"/>
                      </a:cubicBezTo>
                      <a:cubicBezTo>
                        <a:pt x="20" y="114"/>
                        <a:pt x="17" y="112"/>
                        <a:pt x="20" y="112"/>
                      </a:cubicBezTo>
                      <a:cubicBezTo>
                        <a:pt x="22" y="112"/>
                        <a:pt x="20" y="109"/>
                        <a:pt x="23" y="112"/>
                      </a:cubicBezTo>
                      <a:cubicBezTo>
                        <a:pt x="26" y="115"/>
                        <a:pt x="26" y="115"/>
                        <a:pt x="28" y="118"/>
                      </a:cubicBezTo>
                      <a:cubicBezTo>
                        <a:pt x="29" y="115"/>
                        <a:pt x="26" y="110"/>
                        <a:pt x="31" y="109"/>
                      </a:cubicBezTo>
                      <a:cubicBezTo>
                        <a:pt x="34" y="106"/>
                        <a:pt x="31" y="103"/>
                        <a:pt x="32" y="100"/>
                      </a:cubicBezTo>
                      <a:cubicBezTo>
                        <a:pt x="35" y="98"/>
                        <a:pt x="35" y="98"/>
                        <a:pt x="40" y="98"/>
                      </a:cubicBezTo>
                      <a:cubicBezTo>
                        <a:pt x="43" y="98"/>
                        <a:pt x="42" y="95"/>
                        <a:pt x="45" y="96"/>
                      </a:cubicBezTo>
                      <a:cubicBezTo>
                        <a:pt x="48" y="98"/>
                        <a:pt x="51" y="96"/>
                        <a:pt x="52" y="103"/>
                      </a:cubicBezTo>
                      <a:cubicBezTo>
                        <a:pt x="55" y="109"/>
                        <a:pt x="60" y="101"/>
                        <a:pt x="63" y="101"/>
                      </a:cubicBezTo>
                      <a:cubicBezTo>
                        <a:pt x="64" y="101"/>
                        <a:pt x="68" y="106"/>
                        <a:pt x="72" y="107"/>
                      </a:cubicBezTo>
                      <a:cubicBezTo>
                        <a:pt x="78" y="107"/>
                        <a:pt x="77" y="103"/>
                        <a:pt x="84" y="101"/>
                      </a:cubicBezTo>
                      <a:cubicBezTo>
                        <a:pt x="94" y="100"/>
                        <a:pt x="98" y="107"/>
                        <a:pt x="100" y="103"/>
                      </a:cubicBezTo>
                      <a:cubicBezTo>
                        <a:pt x="101" y="98"/>
                        <a:pt x="103" y="101"/>
                        <a:pt x="107" y="98"/>
                      </a:cubicBezTo>
                      <a:cubicBezTo>
                        <a:pt x="104" y="89"/>
                        <a:pt x="119" y="70"/>
                        <a:pt x="121" y="68"/>
                      </a:cubicBezTo>
                      <a:cubicBezTo>
                        <a:pt x="123" y="67"/>
                        <a:pt x="124" y="53"/>
                        <a:pt x="124" y="44"/>
                      </a:cubicBezTo>
                      <a:cubicBezTo>
                        <a:pt x="124" y="33"/>
                        <a:pt x="129" y="37"/>
                        <a:pt x="123" y="27"/>
                      </a:cubicBezTo>
                      <a:cubicBezTo>
                        <a:pt x="118" y="17"/>
                        <a:pt x="123" y="14"/>
                        <a:pt x="118" y="5"/>
                      </a:cubicBezTo>
                      <a:cubicBezTo>
                        <a:pt x="112" y="9"/>
                        <a:pt x="113" y="11"/>
                        <a:pt x="110" y="6"/>
                      </a:cubicBezTo>
                      <a:cubicBezTo>
                        <a:pt x="107" y="2"/>
                        <a:pt x="98" y="3"/>
                        <a:pt x="95" y="0"/>
                      </a:cubicBezTo>
                      <a:cubicBezTo>
                        <a:pt x="90" y="3"/>
                        <a:pt x="69" y="19"/>
                        <a:pt x="60" y="27"/>
                      </a:cubicBezTo>
                      <a:cubicBezTo>
                        <a:pt x="51" y="33"/>
                        <a:pt x="54" y="44"/>
                        <a:pt x="32" y="44"/>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71" name="Freeform 111">
                  <a:extLst>
                    <a:ext uri="{FF2B5EF4-FFF2-40B4-BE49-F238E27FC236}">
                      <a16:creationId xmlns:a16="http://schemas.microsoft.com/office/drawing/2014/main" id="{0AC38CAD-682A-0678-14EC-9043E439879E}"/>
                    </a:ext>
                  </a:extLst>
                </p:cNvPr>
                <p:cNvSpPr>
                  <a:spLocks/>
                </p:cNvSpPr>
                <p:nvPr/>
              </p:nvSpPr>
              <p:spPr bwMode="auto">
                <a:xfrm>
                  <a:off x="4714782" y="4358229"/>
                  <a:ext cx="414549" cy="477205"/>
                </a:xfrm>
                <a:custGeom>
                  <a:avLst/>
                  <a:gdLst/>
                  <a:ahLst/>
                  <a:cxnLst>
                    <a:cxn ang="0">
                      <a:pos x="101" y="101"/>
                    </a:cxn>
                    <a:cxn ang="0">
                      <a:pos x="113" y="98"/>
                    </a:cxn>
                    <a:cxn ang="0">
                      <a:pos x="126" y="97"/>
                    </a:cxn>
                    <a:cxn ang="0">
                      <a:pos x="129" y="95"/>
                    </a:cxn>
                    <a:cxn ang="0">
                      <a:pos x="132" y="87"/>
                    </a:cxn>
                    <a:cxn ang="0">
                      <a:pos x="132" y="59"/>
                    </a:cxn>
                    <a:cxn ang="0">
                      <a:pos x="124" y="59"/>
                    </a:cxn>
                    <a:cxn ang="0">
                      <a:pos x="121" y="51"/>
                    </a:cxn>
                    <a:cxn ang="0">
                      <a:pos x="115" y="48"/>
                    </a:cxn>
                    <a:cxn ang="0">
                      <a:pos x="110" y="44"/>
                    </a:cxn>
                    <a:cxn ang="0">
                      <a:pos x="107" y="39"/>
                    </a:cxn>
                    <a:cxn ang="0">
                      <a:pos x="61" y="0"/>
                    </a:cxn>
                    <a:cxn ang="0">
                      <a:pos x="46" y="0"/>
                    </a:cxn>
                    <a:cxn ang="0">
                      <a:pos x="54" y="86"/>
                    </a:cxn>
                    <a:cxn ang="0">
                      <a:pos x="55" y="97"/>
                    </a:cxn>
                    <a:cxn ang="0">
                      <a:pos x="26" y="97"/>
                    </a:cxn>
                    <a:cxn ang="0">
                      <a:pos x="23" y="97"/>
                    </a:cxn>
                    <a:cxn ang="0">
                      <a:pos x="16" y="97"/>
                    </a:cxn>
                    <a:cxn ang="0">
                      <a:pos x="11" y="100"/>
                    </a:cxn>
                    <a:cxn ang="0">
                      <a:pos x="5" y="97"/>
                    </a:cxn>
                    <a:cxn ang="0">
                      <a:pos x="2" y="104"/>
                    </a:cxn>
                    <a:cxn ang="0">
                      <a:pos x="3" y="111"/>
                    </a:cxn>
                    <a:cxn ang="0">
                      <a:pos x="3" y="115"/>
                    </a:cxn>
                    <a:cxn ang="0">
                      <a:pos x="8" y="120"/>
                    </a:cxn>
                    <a:cxn ang="0">
                      <a:pos x="8" y="126"/>
                    </a:cxn>
                    <a:cxn ang="0">
                      <a:pos x="11" y="129"/>
                    </a:cxn>
                    <a:cxn ang="0">
                      <a:pos x="13" y="131"/>
                    </a:cxn>
                    <a:cxn ang="0">
                      <a:pos x="20" y="129"/>
                    </a:cxn>
                    <a:cxn ang="0">
                      <a:pos x="23" y="128"/>
                    </a:cxn>
                    <a:cxn ang="0">
                      <a:pos x="26" y="126"/>
                    </a:cxn>
                    <a:cxn ang="0">
                      <a:pos x="28" y="131"/>
                    </a:cxn>
                    <a:cxn ang="0">
                      <a:pos x="29" y="134"/>
                    </a:cxn>
                    <a:cxn ang="0">
                      <a:pos x="31" y="137"/>
                    </a:cxn>
                    <a:cxn ang="0">
                      <a:pos x="31" y="140"/>
                    </a:cxn>
                    <a:cxn ang="0">
                      <a:pos x="32" y="145"/>
                    </a:cxn>
                    <a:cxn ang="0">
                      <a:pos x="35" y="150"/>
                    </a:cxn>
                    <a:cxn ang="0">
                      <a:pos x="45" y="148"/>
                    </a:cxn>
                    <a:cxn ang="0">
                      <a:pos x="49" y="146"/>
                    </a:cxn>
                    <a:cxn ang="0">
                      <a:pos x="55" y="146"/>
                    </a:cxn>
                    <a:cxn ang="0">
                      <a:pos x="55" y="140"/>
                    </a:cxn>
                    <a:cxn ang="0">
                      <a:pos x="57" y="132"/>
                    </a:cxn>
                    <a:cxn ang="0">
                      <a:pos x="63" y="129"/>
                    </a:cxn>
                    <a:cxn ang="0">
                      <a:pos x="63" y="125"/>
                    </a:cxn>
                    <a:cxn ang="0">
                      <a:pos x="66" y="122"/>
                    </a:cxn>
                    <a:cxn ang="0">
                      <a:pos x="66" y="117"/>
                    </a:cxn>
                    <a:cxn ang="0">
                      <a:pos x="69" y="118"/>
                    </a:cxn>
                    <a:cxn ang="0">
                      <a:pos x="72" y="115"/>
                    </a:cxn>
                    <a:cxn ang="0">
                      <a:pos x="77" y="114"/>
                    </a:cxn>
                    <a:cxn ang="0">
                      <a:pos x="81" y="109"/>
                    </a:cxn>
                    <a:cxn ang="0">
                      <a:pos x="86" y="104"/>
                    </a:cxn>
                    <a:cxn ang="0">
                      <a:pos x="95" y="100"/>
                    </a:cxn>
                    <a:cxn ang="0">
                      <a:pos x="98" y="101"/>
                    </a:cxn>
                    <a:cxn ang="0">
                      <a:pos x="101" y="101"/>
                    </a:cxn>
                  </a:cxnLst>
                  <a:rect l="0" t="0" r="r" b="b"/>
                  <a:pathLst>
                    <a:path w="133" h="153">
                      <a:moveTo>
                        <a:pt x="101" y="101"/>
                      </a:moveTo>
                      <a:cubicBezTo>
                        <a:pt x="110" y="103"/>
                        <a:pt x="106" y="98"/>
                        <a:pt x="113" y="98"/>
                      </a:cubicBezTo>
                      <a:cubicBezTo>
                        <a:pt x="123" y="98"/>
                        <a:pt x="124" y="97"/>
                        <a:pt x="126" y="97"/>
                      </a:cubicBezTo>
                      <a:cubicBezTo>
                        <a:pt x="127" y="98"/>
                        <a:pt x="126" y="95"/>
                        <a:pt x="129" y="95"/>
                      </a:cubicBezTo>
                      <a:cubicBezTo>
                        <a:pt x="132" y="95"/>
                        <a:pt x="130" y="90"/>
                        <a:pt x="132" y="87"/>
                      </a:cubicBezTo>
                      <a:cubicBezTo>
                        <a:pt x="133" y="86"/>
                        <a:pt x="132" y="59"/>
                        <a:pt x="132" y="59"/>
                      </a:cubicBezTo>
                      <a:cubicBezTo>
                        <a:pt x="124" y="62"/>
                        <a:pt x="123" y="61"/>
                        <a:pt x="124" y="59"/>
                      </a:cubicBezTo>
                      <a:cubicBezTo>
                        <a:pt x="126" y="56"/>
                        <a:pt x="126" y="51"/>
                        <a:pt x="121" y="51"/>
                      </a:cubicBezTo>
                      <a:cubicBezTo>
                        <a:pt x="116" y="51"/>
                        <a:pt x="120" y="48"/>
                        <a:pt x="115" y="48"/>
                      </a:cubicBezTo>
                      <a:cubicBezTo>
                        <a:pt x="112" y="50"/>
                        <a:pt x="113" y="45"/>
                        <a:pt x="110" y="44"/>
                      </a:cubicBezTo>
                      <a:cubicBezTo>
                        <a:pt x="107" y="42"/>
                        <a:pt x="110" y="42"/>
                        <a:pt x="107" y="39"/>
                      </a:cubicBezTo>
                      <a:cubicBezTo>
                        <a:pt x="106" y="37"/>
                        <a:pt x="61" y="0"/>
                        <a:pt x="61" y="0"/>
                      </a:cubicBezTo>
                      <a:cubicBezTo>
                        <a:pt x="46" y="0"/>
                        <a:pt x="46" y="0"/>
                        <a:pt x="46" y="0"/>
                      </a:cubicBezTo>
                      <a:cubicBezTo>
                        <a:pt x="46" y="0"/>
                        <a:pt x="54" y="81"/>
                        <a:pt x="54" y="86"/>
                      </a:cubicBezTo>
                      <a:cubicBezTo>
                        <a:pt x="55" y="90"/>
                        <a:pt x="58" y="83"/>
                        <a:pt x="55" y="97"/>
                      </a:cubicBezTo>
                      <a:cubicBezTo>
                        <a:pt x="55" y="97"/>
                        <a:pt x="31" y="97"/>
                        <a:pt x="26" y="97"/>
                      </a:cubicBezTo>
                      <a:cubicBezTo>
                        <a:pt x="23" y="97"/>
                        <a:pt x="25" y="93"/>
                        <a:pt x="23" y="97"/>
                      </a:cubicBezTo>
                      <a:cubicBezTo>
                        <a:pt x="23" y="98"/>
                        <a:pt x="19" y="98"/>
                        <a:pt x="16" y="97"/>
                      </a:cubicBezTo>
                      <a:cubicBezTo>
                        <a:pt x="11" y="95"/>
                        <a:pt x="13" y="103"/>
                        <a:pt x="11" y="100"/>
                      </a:cubicBezTo>
                      <a:cubicBezTo>
                        <a:pt x="10" y="97"/>
                        <a:pt x="8" y="92"/>
                        <a:pt x="5" y="97"/>
                      </a:cubicBezTo>
                      <a:cubicBezTo>
                        <a:pt x="2" y="101"/>
                        <a:pt x="8" y="101"/>
                        <a:pt x="2" y="104"/>
                      </a:cubicBezTo>
                      <a:cubicBezTo>
                        <a:pt x="0" y="109"/>
                        <a:pt x="3" y="106"/>
                        <a:pt x="3" y="111"/>
                      </a:cubicBezTo>
                      <a:cubicBezTo>
                        <a:pt x="3" y="115"/>
                        <a:pt x="2" y="112"/>
                        <a:pt x="3" y="115"/>
                      </a:cubicBezTo>
                      <a:cubicBezTo>
                        <a:pt x="5" y="120"/>
                        <a:pt x="5" y="115"/>
                        <a:pt x="8" y="120"/>
                      </a:cubicBezTo>
                      <a:cubicBezTo>
                        <a:pt x="10" y="123"/>
                        <a:pt x="8" y="123"/>
                        <a:pt x="8" y="126"/>
                      </a:cubicBezTo>
                      <a:cubicBezTo>
                        <a:pt x="6" y="131"/>
                        <a:pt x="10" y="132"/>
                        <a:pt x="11" y="129"/>
                      </a:cubicBezTo>
                      <a:cubicBezTo>
                        <a:pt x="11" y="128"/>
                        <a:pt x="13" y="129"/>
                        <a:pt x="13" y="131"/>
                      </a:cubicBezTo>
                      <a:cubicBezTo>
                        <a:pt x="16" y="134"/>
                        <a:pt x="14" y="126"/>
                        <a:pt x="20" y="129"/>
                      </a:cubicBezTo>
                      <a:cubicBezTo>
                        <a:pt x="23" y="132"/>
                        <a:pt x="22" y="129"/>
                        <a:pt x="23" y="128"/>
                      </a:cubicBezTo>
                      <a:cubicBezTo>
                        <a:pt x="26" y="128"/>
                        <a:pt x="22" y="125"/>
                        <a:pt x="26" y="126"/>
                      </a:cubicBezTo>
                      <a:cubicBezTo>
                        <a:pt x="29" y="128"/>
                        <a:pt x="28" y="129"/>
                        <a:pt x="28" y="131"/>
                      </a:cubicBezTo>
                      <a:cubicBezTo>
                        <a:pt x="29" y="131"/>
                        <a:pt x="28" y="134"/>
                        <a:pt x="29" y="134"/>
                      </a:cubicBezTo>
                      <a:cubicBezTo>
                        <a:pt x="31" y="134"/>
                        <a:pt x="34" y="137"/>
                        <a:pt x="31" y="137"/>
                      </a:cubicBezTo>
                      <a:cubicBezTo>
                        <a:pt x="29" y="139"/>
                        <a:pt x="29" y="143"/>
                        <a:pt x="31" y="140"/>
                      </a:cubicBezTo>
                      <a:cubicBezTo>
                        <a:pt x="32" y="139"/>
                        <a:pt x="34" y="140"/>
                        <a:pt x="32" y="145"/>
                      </a:cubicBezTo>
                      <a:cubicBezTo>
                        <a:pt x="32" y="148"/>
                        <a:pt x="34" y="145"/>
                        <a:pt x="35" y="150"/>
                      </a:cubicBezTo>
                      <a:cubicBezTo>
                        <a:pt x="42" y="142"/>
                        <a:pt x="40" y="153"/>
                        <a:pt x="45" y="148"/>
                      </a:cubicBezTo>
                      <a:cubicBezTo>
                        <a:pt x="48" y="143"/>
                        <a:pt x="49" y="140"/>
                        <a:pt x="49" y="146"/>
                      </a:cubicBezTo>
                      <a:cubicBezTo>
                        <a:pt x="49" y="151"/>
                        <a:pt x="52" y="146"/>
                        <a:pt x="55" y="146"/>
                      </a:cubicBezTo>
                      <a:cubicBezTo>
                        <a:pt x="57" y="142"/>
                        <a:pt x="54" y="140"/>
                        <a:pt x="55" y="140"/>
                      </a:cubicBezTo>
                      <a:cubicBezTo>
                        <a:pt x="57" y="139"/>
                        <a:pt x="57" y="134"/>
                        <a:pt x="57" y="132"/>
                      </a:cubicBezTo>
                      <a:cubicBezTo>
                        <a:pt x="55" y="131"/>
                        <a:pt x="61" y="132"/>
                        <a:pt x="63" y="129"/>
                      </a:cubicBezTo>
                      <a:cubicBezTo>
                        <a:pt x="65" y="126"/>
                        <a:pt x="65" y="126"/>
                        <a:pt x="63" y="125"/>
                      </a:cubicBezTo>
                      <a:cubicBezTo>
                        <a:pt x="63" y="123"/>
                        <a:pt x="68" y="125"/>
                        <a:pt x="66" y="122"/>
                      </a:cubicBezTo>
                      <a:cubicBezTo>
                        <a:pt x="65" y="120"/>
                        <a:pt x="65" y="118"/>
                        <a:pt x="66" y="117"/>
                      </a:cubicBezTo>
                      <a:cubicBezTo>
                        <a:pt x="68" y="115"/>
                        <a:pt x="66" y="118"/>
                        <a:pt x="69" y="118"/>
                      </a:cubicBezTo>
                      <a:cubicBezTo>
                        <a:pt x="72" y="120"/>
                        <a:pt x="72" y="117"/>
                        <a:pt x="72" y="115"/>
                      </a:cubicBezTo>
                      <a:cubicBezTo>
                        <a:pt x="72" y="112"/>
                        <a:pt x="77" y="117"/>
                        <a:pt x="77" y="114"/>
                      </a:cubicBezTo>
                      <a:cubicBezTo>
                        <a:pt x="77" y="109"/>
                        <a:pt x="78" y="108"/>
                        <a:pt x="81" y="109"/>
                      </a:cubicBezTo>
                      <a:cubicBezTo>
                        <a:pt x="84" y="111"/>
                        <a:pt x="81" y="106"/>
                        <a:pt x="86" y="104"/>
                      </a:cubicBezTo>
                      <a:cubicBezTo>
                        <a:pt x="95" y="101"/>
                        <a:pt x="92" y="98"/>
                        <a:pt x="95" y="100"/>
                      </a:cubicBezTo>
                      <a:cubicBezTo>
                        <a:pt x="97" y="101"/>
                        <a:pt x="97" y="100"/>
                        <a:pt x="98" y="101"/>
                      </a:cubicBezTo>
                      <a:cubicBezTo>
                        <a:pt x="100" y="101"/>
                        <a:pt x="100" y="101"/>
                        <a:pt x="101" y="10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72" name="Freeform 112">
                  <a:extLst>
                    <a:ext uri="{FF2B5EF4-FFF2-40B4-BE49-F238E27FC236}">
                      <a16:creationId xmlns:a16="http://schemas.microsoft.com/office/drawing/2014/main" id="{998BC64C-70FD-1EE7-B79B-865B83541320}"/>
                    </a:ext>
                  </a:extLst>
                </p:cNvPr>
                <p:cNvSpPr>
                  <a:spLocks/>
                </p:cNvSpPr>
                <p:nvPr/>
              </p:nvSpPr>
              <p:spPr bwMode="auto">
                <a:xfrm>
                  <a:off x="4597487" y="4287531"/>
                  <a:ext cx="308502" cy="398474"/>
                </a:xfrm>
                <a:custGeom>
                  <a:avLst/>
                  <a:gdLst/>
                  <a:ahLst/>
                  <a:cxnLst>
                    <a:cxn ang="0">
                      <a:pos x="7" y="112"/>
                    </a:cxn>
                    <a:cxn ang="0">
                      <a:pos x="22" y="109"/>
                    </a:cxn>
                    <a:cxn ang="0">
                      <a:pos x="29" y="114"/>
                    </a:cxn>
                    <a:cxn ang="0">
                      <a:pos x="40" y="128"/>
                    </a:cxn>
                    <a:cxn ang="0">
                      <a:pos x="43" y="120"/>
                    </a:cxn>
                    <a:cxn ang="0">
                      <a:pos x="49" y="123"/>
                    </a:cxn>
                    <a:cxn ang="0">
                      <a:pos x="54" y="120"/>
                    </a:cxn>
                    <a:cxn ang="0">
                      <a:pos x="61" y="120"/>
                    </a:cxn>
                    <a:cxn ang="0">
                      <a:pos x="64" y="120"/>
                    </a:cxn>
                    <a:cxn ang="0">
                      <a:pos x="93" y="120"/>
                    </a:cxn>
                    <a:cxn ang="0">
                      <a:pos x="92" y="109"/>
                    </a:cxn>
                    <a:cxn ang="0">
                      <a:pos x="84" y="23"/>
                    </a:cxn>
                    <a:cxn ang="0">
                      <a:pos x="99" y="23"/>
                    </a:cxn>
                    <a:cxn ang="0">
                      <a:pos x="67" y="0"/>
                    </a:cxn>
                    <a:cxn ang="0">
                      <a:pos x="67" y="14"/>
                    </a:cxn>
                    <a:cxn ang="0">
                      <a:pos x="42" y="14"/>
                    </a:cxn>
                    <a:cxn ang="0">
                      <a:pos x="42" y="39"/>
                    </a:cxn>
                    <a:cxn ang="0">
                      <a:pos x="34" y="61"/>
                    </a:cxn>
                    <a:cxn ang="0">
                      <a:pos x="3" y="61"/>
                    </a:cxn>
                    <a:cxn ang="0">
                      <a:pos x="2" y="67"/>
                    </a:cxn>
                    <a:cxn ang="0">
                      <a:pos x="3" y="64"/>
                    </a:cxn>
                    <a:cxn ang="0">
                      <a:pos x="5" y="69"/>
                    </a:cxn>
                    <a:cxn ang="0">
                      <a:pos x="8" y="75"/>
                    </a:cxn>
                    <a:cxn ang="0">
                      <a:pos x="7" y="81"/>
                    </a:cxn>
                    <a:cxn ang="0">
                      <a:pos x="8" y="101"/>
                    </a:cxn>
                    <a:cxn ang="0">
                      <a:pos x="7" y="112"/>
                    </a:cxn>
                  </a:cxnLst>
                  <a:rect l="0" t="0" r="r" b="b"/>
                  <a:pathLst>
                    <a:path w="99" h="128">
                      <a:moveTo>
                        <a:pt x="7" y="112"/>
                      </a:moveTo>
                      <a:cubicBezTo>
                        <a:pt x="7" y="107"/>
                        <a:pt x="17" y="109"/>
                        <a:pt x="22" y="109"/>
                      </a:cubicBezTo>
                      <a:cubicBezTo>
                        <a:pt x="25" y="107"/>
                        <a:pt x="28" y="112"/>
                        <a:pt x="29" y="114"/>
                      </a:cubicBezTo>
                      <a:cubicBezTo>
                        <a:pt x="32" y="115"/>
                        <a:pt x="37" y="125"/>
                        <a:pt x="40" y="128"/>
                      </a:cubicBezTo>
                      <a:cubicBezTo>
                        <a:pt x="46" y="125"/>
                        <a:pt x="40" y="125"/>
                        <a:pt x="43" y="120"/>
                      </a:cubicBezTo>
                      <a:cubicBezTo>
                        <a:pt x="46" y="115"/>
                        <a:pt x="48" y="120"/>
                        <a:pt x="49" y="123"/>
                      </a:cubicBezTo>
                      <a:cubicBezTo>
                        <a:pt x="51" y="126"/>
                        <a:pt x="49" y="118"/>
                        <a:pt x="54" y="120"/>
                      </a:cubicBezTo>
                      <a:cubicBezTo>
                        <a:pt x="57" y="121"/>
                        <a:pt x="61" y="121"/>
                        <a:pt x="61" y="120"/>
                      </a:cubicBezTo>
                      <a:cubicBezTo>
                        <a:pt x="63" y="117"/>
                        <a:pt x="61" y="120"/>
                        <a:pt x="64" y="120"/>
                      </a:cubicBezTo>
                      <a:cubicBezTo>
                        <a:pt x="69" y="120"/>
                        <a:pt x="93" y="120"/>
                        <a:pt x="93" y="120"/>
                      </a:cubicBezTo>
                      <a:cubicBezTo>
                        <a:pt x="96" y="106"/>
                        <a:pt x="93" y="114"/>
                        <a:pt x="92" y="109"/>
                      </a:cubicBezTo>
                      <a:cubicBezTo>
                        <a:pt x="92" y="104"/>
                        <a:pt x="84" y="23"/>
                        <a:pt x="84" y="23"/>
                      </a:cubicBezTo>
                      <a:cubicBezTo>
                        <a:pt x="99" y="23"/>
                        <a:pt x="99" y="23"/>
                        <a:pt x="99" y="23"/>
                      </a:cubicBezTo>
                      <a:cubicBezTo>
                        <a:pt x="67" y="0"/>
                        <a:pt x="67" y="0"/>
                        <a:pt x="67" y="0"/>
                      </a:cubicBezTo>
                      <a:cubicBezTo>
                        <a:pt x="67" y="14"/>
                        <a:pt x="67" y="14"/>
                        <a:pt x="67" y="14"/>
                      </a:cubicBezTo>
                      <a:cubicBezTo>
                        <a:pt x="42" y="14"/>
                        <a:pt x="42" y="14"/>
                        <a:pt x="42" y="14"/>
                      </a:cubicBezTo>
                      <a:cubicBezTo>
                        <a:pt x="42" y="39"/>
                        <a:pt x="42" y="39"/>
                        <a:pt x="42" y="39"/>
                      </a:cubicBezTo>
                      <a:cubicBezTo>
                        <a:pt x="32" y="44"/>
                        <a:pt x="31" y="42"/>
                        <a:pt x="34" y="61"/>
                      </a:cubicBezTo>
                      <a:cubicBezTo>
                        <a:pt x="34" y="61"/>
                        <a:pt x="5" y="61"/>
                        <a:pt x="3" y="61"/>
                      </a:cubicBezTo>
                      <a:cubicBezTo>
                        <a:pt x="2" y="61"/>
                        <a:pt x="0" y="64"/>
                        <a:pt x="2" y="67"/>
                      </a:cubicBezTo>
                      <a:cubicBezTo>
                        <a:pt x="3" y="67"/>
                        <a:pt x="2" y="62"/>
                        <a:pt x="3" y="64"/>
                      </a:cubicBezTo>
                      <a:cubicBezTo>
                        <a:pt x="5" y="64"/>
                        <a:pt x="3" y="69"/>
                        <a:pt x="5" y="69"/>
                      </a:cubicBezTo>
                      <a:cubicBezTo>
                        <a:pt x="7" y="67"/>
                        <a:pt x="8" y="72"/>
                        <a:pt x="8" y="75"/>
                      </a:cubicBezTo>
                      <a:cubicBezTo>
                        <a:pt x="8" y="79"/>
                        <a:pt x="3" y="79"/>
                        <a:pt x="7" y="81"/>
                      </a:cubicBezTo>
                      <a:cubicBezTo>
                        <a:pt x="8" y="82"/>
                        <a:pt x="11" y="93"/>
                        <a:pt x="8" y="101"/>
                      </a:cubicBezTo>
                      <a:cubicBezTo>
                        <a:pt x="7" y="107"/>
                        <a:pt x="5" y="109"/>
                        <a:pt x="7" y="11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73" name="Freeform 113">
                  <a:extLst>
                    <a:ext uri="{FF2B5EF4-FFF2-40B4-BE49-F238E27FC236}">
                      <a16:creationId xmlns:a16="http://schemas.microsoft.com/office/drawing/2014/main" id="{6B43E26C-78C9-7F5F-2CFA-20484ECE0F94}"/>
                    </a:ext>
                  </a:extLst>
                </p:cNvPr>
                <p:cNvSpPr>
                  <a:spLocks/>
                </p:cNvSpPr>
                <p:nvPr/>
              </p:nvSpPr>
              <p:spPr bwMode="auto">
                <a:xfrm>
                  <a:off x="5092376" y="4705287"/>
                  <a:ext cx="298861" cy="298855"/>
                </a:xfrm>
                <a:custGeom>
                  <a:avLst/>
                  <a:gdLst/>
                  <a:ahLst/>
                  <a:cxnLst>
                    <a:cxn ang="0">
                      <a:pos x="90" y="9"/>
                    </a:cxn>
                    <a:cxn ang="0">
                      <a:pos x="93" y="22"/>
                    </a:cxn>
                    <a:cxn ang="0">
                      <a:pos x="84" y="39"/>
                    </a:cxn>
                    <a:cxn ang="0">
                      <a:pos x="77" y="54"/>
                    </a:cxn>
                    <a:cxn ang="0">
                      <a:pos x="70" y="70"/>
                    </a:cxn>
                    <a:cxn ang="0">
                      <a:pos x="64" y="71"/>
                    </a:cxn>
                    <a:cxn ang="0">
                      <a:pos x="56" y="73"/>
                    </a:cxn>
                    <a:cxn ang="0">
                      <a:pos x="50" y="79"/>
                    </a:cxn>
                    <a:cxn ang="0">
                      <a:pos x="45" y="92"/>
                    </a:cxn>
                    <a:cxn ang="0">
                      <a:pos x="42" y="88"/>
                    </a:cxn>
                    <a:cxn ang="0">
                      <a:pos x="35" y="93"/>
                    </a:cxn>
                    <a:cxn ang="0">
                      <a:pos x="32" y="95"/>
                    </a:cxn>
                    <a:cxn ang="0">
                      <a:pos x="26" y="96"/>
                    </a:cxn>
                    <a:cxn ang="0">
                      <a:pos x="18" y="81"/>
                    </a:cxn>
                    <a:cxn ang="0">
                      <a:pos x="9" y="75"/>
                    </a:cxn>
                    <a:cxn ang="0">
                      <a:pos x="4" y="75"/>
                    </a:cxn>
                    <a:cxn ang="0">
                      <a:pos x="0" y="76"/>
                    </a:cxn>
                    <a:cxn ang="0">
                      <a:pos x="0" y="54"/>
                    </a:cxn>
                    <a:cxn ang="0">
                      <a:pos x="3" y="47"/>
                    </a:cxn>
                    <a:cxn ang="0">
                      <a:pos x="7" y="36"/>
                    </a:cxn>
                    <a:cxn ang="0">
                      <a:pos x="6" y="23"/>
                    </a:cxn>
                    <a:cxn ang="0">
                      <a:pos x="9" y="14"/>
                    </a:cxn>
                    <a:cxn ang="0">
                      <a:pos x="10" y="5"/>
                    </a:cxn>
                    <a:cxn ang="0">
                      <a:pos x="18" y="3"/>
                    </a:cxn>
                    <a:cxn ang="0">
                      <a:pos x="23" y="2"/>
                    </a:cxn>
                    <a:cxn ang="0">
                      <a:pos x="30" y="8"/>
                    </a:cxn>
                    <a:cxn ang="0">
                      <a:pos x="41" y="6"/>
                    </a:cxn>
                    <a:cxn ang="0">
                      <a:pos x="50" y="13"/>
                    </a:cxn>
                    <a:cxn ang="0">
                      <a:pos x="62" y="6"/>
                    </a:cxn>
                    <a:cxn ang="0">
                      <a:pos x="77" y="8"/>
                    </a:cxn>
                    <a:cxn ang="0">
                      <a:pos x="85" y="3"/>
                    </a:cxn>
                    <a:cxn ang="0">
                      <a:pos x="90" y="9"/>
                    </a:cxn>
                  </a:cxnLst>
                  <a:rect l="0" t="0" r="r" b="b"/>
                  <a:pathLst>
                    <a:path w="96" h="96">
                      <a:moveTo>
                        <a:pt x="90" y="9"/>
                      </a:moveTo>
                      <a:cubicBezTo>
                        <a:pt x="88" y="22"/>
                        <a:pt x="96" y="14"/>
                        <a:pt x="93" y="22"/>
                      </a:cubicBezTo>
                      <a:cubicBezTo>
                        <a:pt x="91" y="31"/>
                        <a:pt x="88" y="23"/>
                        <a:pt x="84" y="39"/>
                      </a:cubicBezTo>
                      <a:cubicBezTo>
                        <a:pt x="80" y="53"/>
                        <a:pt x="80" y="53"/>
                        <a:pt x="77" y="54"/>
                      </a:cubicBezTo>
                      <a:cubicBezTo>
                        <a:pt x="74" y="56"/>
                        <a:pt x="73" y="65"/>
                        <a:pt x="70" y="70"/>
                      </a:cubicBezTo>
                      <a:cubicBezTo>
                        <a:pt x="67" y="76"/>
                        <a:pt x="68" y="76"/>
                        <a:pt x="64" y="71"/>
                      </a:cubicBezTo>
                      <a:cubicBezTo>
                        <a:pt x="61" y="67"/>
                        <a:pt x="56" y="68"/>
                        <a:pt x="56" y="73"/>
                      </a:cubicBezTo>
                      <a:cubicBezTo>
                        <a:pt x="55" y="76"/>
                        <a:pt x="52" y="73"/>
                        <a:pt x="50" y="79"/>
                      </a:cubicBezTo>
                      <a:cubicBezTo>
                        <a:pt x="47" y="84"/>
                        <a:pt x="49" y="85"/>
                        <a:pt x="45" y="92"/>
                      </a:cubicBezTo>
                      <a:cubicBezTo>
                        <a:pt x="42" y="88"/>
                        <a:pt x="42" y="88"/>
                        <a:pt x="42" y="88"/>
                      </a:cubicBezTo>
                      <a:cubicBezTo>
                        <a:pt x="47" y="95"/>
                        <a:pt x="36" y="95"/>
                        <a:pt x="35" y="93"/>
                      </a:cubicBezTo>
                      <a:cubicBezTo>
                        <a:pt x="33" y="92"/>
                        <a:pt x="36" y="95"/>
                        <a:pt x="32" y="95"/>
                      </a:cubicBezTo>
                      <a:cubicBezTo>
                        <a:pt x="30" y="96"/>
                        <a:pt x="30" y="96"/>
                        <a:pt x="26" y="96"/>
                      </a:cubicBezTo>
                      <a:cubicBezTo>
                        <a:pt x="21" y="96"/>
                        <a:pt x="20" y="84"/>
                        <a:pt x="18" y="81"/>
                      </a:cubicBezTo>
                      <a:cubicBezTo>
                        <a:pt x="13" y="76"/>
                        <a:pt x="12" y="75"/>
                        <a:pt x="9" y="75"/>
                      </a:cubicBezTo>
                      <a:cubicBezTo>
                        <a:pt x="4" y="76"/>
                        <a:pt x="6" y="73"/>
                        <a:pt x="4" y="75"/>
                      </a:cubicBezTo>
                      <a:cubicBezTo>
                        <a:pt x="4" y="76"/>
                        <a:pt x="3" y="76"/>
                        <a:pt x="0" y="76"/>
                      </a:cubicBezTo>
                      <a:cubicBezTo>
                        <a:pt x="1" y="67"/>
                        <a:pt x="0" y="62"/>
                        <a:pt x="0" y="54"/>
                      </a:cubicBezTo>
                      <a:cubicBezTo>
                        <a:pt x="0" y="47"/>
                        <a:pt x="1" y="51"/>
                        <a:pt x="3" y="47"/>
                      </a:cubicBezTo>
                      <a:cubicBezTo>
                        <a:pt x="3" y="42"/>
                        <a:pt x="4" y="44"/>
                        <a:pt x="7" y="36"/>
                      </a:cubicBezTo>
                      <a:cubicBezTo>
                        <a:pt x="10" y="28"/>
                        <a:pt x="4" y="28"/>
                        <a:pt x="6" y="23"/>
                      </a:cubicBezTo>
                      <a:cubicBezTo>
                        <a:pt x="7" y="20"/>
                        <a:pt x="4" y="16"/>
                        <a:pt x="9" y="14"/>
                      </a:cubicBezTo>
                      <a:cubicBezTo>
                        <a:pt x="12" y="11"/>
                        <a:pt x="9" y="8"/>
                        <a:pt x="10" y="5"/>
                      </a:cubicBezTo>
                      <a:cubicBezTo>
                        <a:pt x="13" y="3"/>
                        <a:pt x="13" y="3"/>
                        <a:pt x="18" y="3"/>
                      </a:cubicBezTo>
                      <a:cubicBezTo>
                        <a:pt x="21" y="3"/>
                        <a:pt x="20" y="0"/>
                        <a:pt x="23" y="2"/>
                      </a:cubicBezTo>
                      <a:cubicBezTo>
                        <a:pt x="26" y="3"/>
                        <a:pt x="29" y="2"/>
                        <a:pt x="30" y="8"/>
                      </a:cubicBezTo>
                      <a:cubicBezTo>
                        <a:pt x="33" y="14"/>
                        <a:pt x="38" y="6"/>
                        <a:pt x="41" y="6"/>
                      </a:cubicBezTo>
                      <a:cubicBezTo>
                        <a:pt x="42" y="6"/>
                        <a:pt x="45" y="11"/>
                        <a:pt x="50" y="13"/>
                      </a:cubicBezTo>
                      <a:cubicBezTo>
                        <a:pt x="56" y="13"/>
                        <a:pt x="55" y="8"/>
                        <a:pt x="62" y="6"/>
                      </a:cubicBezTo>
                      <a:cubicBezTo>
                        <a:pt x="71" y="5"/>
                        <a:pt x="76" y="13"/>
                        <a:pt x="77" y="8"/>
                      </a:cubicBezTo>
                      <a:cubicBezTo>
                        <a:pt x="79" y="3"/>
                        <a:pt x="80" y="6"/>
                        <a:pt x="85" y="3"/>
                      </a:cubicBezTo>
                      <a:cubicBezTo>
                        <a:pt x="90" y="9"/>
                        <a:pt x="90" y="9"/>
                        <a:pt x="90" y="9"/>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74" name="Freeform 114">
                  <a:extLst>
                    <a:ext uri="{FF2B5EF4-FFF2-40B4-BE49-F238E27FC236}">
                      <a16:creationId xmlns:a16="http://schemas.microsoft.com/office/drawing/2014/main" id="{8E398A3C-7BB2-EB98-17A1-0618FFF4874A}"/>
                    </a:ext>
                  </a:extLst>
                </p:cNvPr>
                <p:cNvSpPr>
                  <a:spLocks/>
                </p:cNvSpPr>
                <p:nvPr/>
              </p:nvSpPr>
              <p:spPr bwMode="auto">
                <a:xfrm>
                  <a:off x="5376776" y="4798478"/>
                  <a:ext cx="326177" cy="268327"/>
                </a:xfrm>
                <a:custGeom>
                  <a:avLst/>
                  <a:gdLst/>
                  <a:ahLst/>
                  <a:cxnLst>
                    <a:cxn ang="0">
                      <a:pos x="105" y="58"/>
                    </a:cxn>
                    <a:cxn ang="0">
                      <a:pos x="99" y="58"/>
                    </a:cxn>
                    <a:cxn ang="0">
                      <a:pos x="87" y="57"/>
                    </a:cxn>
                    <a:cxn ang="0">
                      <a:pos x="76" y="60"/>
                    </a:cxn>
                    <a:cxn ang="0">
                      <a:pos x="67" y="63"/>
                    </a:cxn>
                    <a:cxn ang="0">
                      <a:pos x="50" y="65"/>
                    </a:cxn>
                    <a:cxn ang="0">
                      <a:pos x="44" y="58"/>
                    </a:cxn>
                    <a:cxn ang="0">
                      <a:pos x="35" y="65"/>
                    </a:cxn>
                    <a:cxn ang="0">
                      <a:pos x="35" y="74"/>
                    </a:cxn>
                    <a:cxn ang="0">
                      <a:pos x="28" y="72"/>
                    </a:cxn>
                    <a:cxn ang="0">
                      <a:pos x="20" y="72"/>
                    </a:cxn>
                    <a:cxn ang="0">
                      <a:pos x="15" y="86"/>
                    </a:cxn>
                    <a:cxn ang="0">
                      <a:pos x="8" y="71"/>
                    </a:cxn>
                    <a:cxn ang="0">
                      <a:pos x="5" y="65"/>
                    </a:cxn>
                    <a:cxn ang="0">
                      <a:pos x="2" y="52"/>
                    </a:cxn>
                    <a:cxn ang="0">
                      <a:pos x="2" y="48"/>
                    </a:cxn>
                    <a:cxn ang="0">
                      <a:pos x="9" y="34"/>
                    </a:cxn>
                    <a:cxn ang="0">
                      <a:pos x="17" y="32"/>
                    </a:cxn>
                    <a:cxn ang="0">
                      <a:pos x="21" y="32"/>
                    </a:cxn>
                    <a:cxn ang="0">
                      <a:pos x="37" y="26"/>
                    </a:cxn>
                    <a:cxn ang="0">
                      <a:pos x="37" y="20"/>
                    </a:cxn>
                    <a:cxn ang="0">
                      <a:pos x="53" y="14"/>
                    </a:cxn>
                    <a:cxn ang="0">
                      <a:pos x="58" y="4"/>
                    </a:cxn>
                    <a:cxn ang="0">
                      <a:pos x="69" y="1"/>
                    </a:cxn>
                    <a:cxn ang="0">
                      <a:pos x="73" y="17"/>
                    </a:cxn>
                    <a:cxn ang="0">
                      <a:pos x="78" y="24"/>
                    </a:cxn>
                    <a:cxn ang="0">
                      <a:pos x="85" y="29"/>
                    </a:cxn>
                    <a:cxn ang="0">
                      <a:pos x="90" y="37"/>
                    </a:cxn>
                    <a:cxn ang="0">
                      <a:pos x="96" y="44"/>
                    </a:cxn>
                    <a:cxn ang="0">
                      <a:pos x="101" y="51"/>
                    </a:cxn>
                    <a:cxn ang="0">
                      <a:pos x="105" y="58"/>
                    </a:cxn>
                  </a:cxnLst>
                  <a:rect l="0" t="0" r="r" b="b"/>
                  <a:pathLst>
                    <a:path w="105" h="86">
                      <a:moveTo>
                        <a:pt x="105" y="58"/>
                      </a:moveTo>
                      <a:cubicBezTo>
                        <a:pt x="102" y="58"/>
                        <a:pt x="102" y="55"/>
                        <a:pt x="99" y="58"/>
                      </a:cubicBezTo>
                      <a:cubicBezTo>
                        <a:pt x="97" y="62"/>
                        <a:pt x="90" y="52"/>
                        <a:pt x="87" y="57"/>
                      </a:cubicBezTo>
                      <a:cubicBezTo>
                        <a:pt x="84" y="62"/>
                        <a:pt x="84" y="55"/>
                        <a:pt x="76" y="60"/>
                      </a:cubicBezTo>
                      <a:cubicBezTo>
                        <a:pt x="67" y="66"/>
                        <a:pt x="70" y="55"/>
                        <a:pt x="67" y="63"/>
                      </a:cubicBezTo>
                      <a:cubicBezTo>
                        <a:pt x="64" y="71"/>
                        <a:pt x="59" y="65"/>
                        <a:pt x="50" y="65"/>
                      </a:cubicBezTo>
                      <a:cubicBezTo>
                        <a:pt x="47" y="65"/>
                        <a:pt x="50" y="62"/>
                        <a:pt x="44" y="58"/>
                      </a:cubicBezTo>
                      <a:cubicBezTo>
                        <a:pt x="37" y="55"/>
                        <a:pt x="37" y="63"/>
                        <a:pt x="35" y="65"/>
                      </a:cubicBezTo>
                      <a:cubicBezTo>
                        <a:pt x="32" y="66"/>
                        <a:pt x="34" y="69"/>
                        <a:pt x="35" y="74"/>
                      </a:cubicBezTo>
                      <a:cubicBezTo>
                        <a:pt x="32" y="71"/>
                        <a:pt x="31" y="75"/>
                        <a:pt x="28" y="72"/>
                      </a:cubicBezTo>
                      <a:cubicBezTo>
                        <a:pt x="25" y="71"/>
                        <a:pt x="25" y="74"/>
                        <a:pt x="20" y="72"/>
                      </a:cubicBezTo>
                      <a:cubicBezTo>
                        <a:pt x="15" y="72"/>
                        <a:pt x="18" y="80"/>
                        <a:pt x="15" y="86"/>
                      </a:cubicBezTo>
                      <a:cubicBezTo>
                        <a:pt x="14" y="75"/>
                        <a:pt x="11" y="74"/>
                        <a:pt x="8" y="71"/>
                      </a:cubicBezTo>
                      <a:cubicBezTo>
                        <a:pt x="5" y="68"/>
                        <a:pt x="8" y="65"/>
                        <a:pt x="5" y="65"/>
                      </a:cubicBezTo>
                      <a:cubicBezTo>
                        <a:pt x="3" y="63"/>
                        <a:pt x="2" y="58"/>
                        <a:pt x="2" y="52"/>
                      </a:cubicBezTo>
                      <a:cubicBezTo>
                        <a:pt x="3" y="48"/>
                        <a:pt x="0" y="49"/>
                        <a:pt x="2" y="48"/>
                      </a:cubicBezTo>
                      <a:cubicBezTo>
                        <a:pt x="5" y="46"/>
                        <a:pt x="6" y="40"/>
                        <a:pt x="9" y="34"/>
                      </a:cubicBezTo>
                      <a:cubicBezTo>
                        <a:pt x="12" y="35"/>
                        <a:pt x="15" y="34"/>
                        <a:pt x="17" y="32"/>
                      </a:cubicBezTo>
                      <a:cubicBezTo>
                        <a:pt x="18" y="29"/>
                        <a:pt x="18" y="35"/>
                        <a:pt x="21" y="32"/>
                      </a:cubicBezTo>
                      <a:cubicBezTo>
                        <a:pt x="28" y="27"/>
                        <a:pt x="32" y="32"/>
                        <a:pt x="37" y="26"/>
                      </a:cubicBezTo>
                      <a:cubicBezTo>
                        <a:pt x="40" y="21"/>
                        <a:pt x="35" y="21"/>
                        <a:pt x="37" y="20"/>
                      </a:cubicBezTo>
                      <a:cubicBezTo>
                        <a:pt x="38" y="18"/>
                        <a:pt x="47" y="21"/>
                        <a:pt x="53" y="14"/>
                      </a:cubicBezTo>
                      <a:cubicBezTo>
                        <a:pt x="58" y="6"/>
                        <a:pt x="59" y="9"/>
                        <a:pt x="58" y="4"/>
                      </a:cubicBezTo>
                      <a:cubicBezTo>
                        <a:pt x="58" y="3"/>
                        <a:pt x="66" y="0"/>
                        <a:pt x="69" y="1"/>
                      </a:cubicBezTo>
                      <a:cubicBezTo>
                        <a:pt x="72" y="6"/>
                        <a:pt x="76" y="10"/>
                        <a:pt x="73" y="17"/>
                      </a:cubicBezTo>
                      <a:cubicBezTo>
                        <a:pt x="72" y="27"/>
                        <a:pt x="81" y="21"/>
                        <a:pt x="78" y="24"/>
                      </a:cubicBezTo>
                      <a:cubicBezTo>
                        <a:pt x="76" y="29"/>
                        <a:pt x="82" y="26"/>
                        <a:pt x="85" y="29"/>
                      </a:cubicBezTo>
                      <a:cubicBezTo>
                        <a:pt x="88" y="34"/>
                        <a:pt x="84" y="32"/>
                        <a:pt x="90" y="37"/>
                      </a:cubicBezTo>
                      <a:cubicBezTo>
                        <a:pt x="94" y="41"/>
                        <a:pt x="96" y="41"/>
                        <a:pt x="96" y="44"/>
                      </a:cubicBezTo>
                      <a:cubicBezTo>
                        <a:pt x="94" y="48"/>
                        <a:pt x="96" y="48"/>
                        <a:pt x="101" y="51"/>
                      </a:cubicBezTo>
                      <a:cubicBezTo>
                        <a:pt x="104" y="51"/>
                        <a:pt x="102" y="55"/>
                        <a:pt x="105" y="58"/>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75" name="Freeform 115">
                  <a:extLst>
                    <a:ext uri="{FF2B5EF4-FFF2-40B4-BE49-F238E27FC236}">
                      <a16:creationId xmlns:a16="http://schemas.microsoft.com/office/drawing/2014/main" id="{961DB19F-EABF-B64B-6676-09CA08BED663}"/>
                    </a:ext>
                  </a:extLst>
                </p:cNvPr>
                <p:cNvSpPr>
                  <a:spLocks/>
                </p:cNvSpPr>
                <p:nvPr/>
              </p:nvSpPr>
              <p:spPr bwMode="auto">
                <a:xfrm>
                  <a:off x="5232166" y="4732602"/>
                  <a:ext cx="194421" cy="351879"/>
                </a:xfrm>
                <a:custGeom>
                  <a:avLst/>
                  <a:gdLst/>
                  <a:ahLst/>
                  <a:cxnLst>
                    <a:cxn ang="0">
                      <a:pos x="39" y="107"/>
                    </a:cxn>
                    <a:cxn ang="0">
                      <a:pos x="49" y="107"/>
                    </a:cxn>
                    <a:cxn ang="0">
                      <a:pos x="56" y="109"/>
                    </a:cxn>
                    <a:cxn ang="0">
                      <a:pos x="60" y="112"/>
                    </a:cxn>
                    <a:cxn ang="0">
                      <a:pos x="62" y="107"/>
                    </a:cxn>
                    <a:cxn ang="0">
                      <a:pos x="54" y="92"/>
                    </a:cxn>
                    <a:cxn ang="0">
                      <a:pos x="51" y="85"/>
                    </a:cxn>
                    <a:cxn ang="0">
                      <a:pos x="48" y="73"/>
                    </a:cxn>
                    <a:cxn ang="0">
                      <a:pos x="48" y="68"/>
                    </a:cxn>
                    <a:cxn ang="0">
                      <a:pos x="56" y="54"/>
                    </a:cxn>
                    <a:cxn ang="0">
                      <a:pos x="54" y="48"/>
                    </a:cxn>
                    <a:cxn ang="0">
                      <a:pos x="45" y="36"/>
                    </a:cxn>
                    <a:cxn ang="0">
                      <a:pos x="48" y="31"/>
                    </a:cxn>
                    <a:cxn ang="0">
                      <a:pos x="57" y="30"/>
                    </a:cxn>
                    <a:cxn ang="0">
                      <a:pos x="51" y="9"/>
                    </a:cxn>
                    <a:cxn ang="0">
                      <a:pos x="49" y="3"/>
                    </a:cxn>
                    <a:cxn ang="0">
                      <a:pos x="45" y="0"/>
                    </a:cxn>
                    <a:cxn ang="0">
                      <a:pos x="48" y="13"/>
                    </a:cxn>
                    <a:cxn ang="0">
                      <a:pos x="39" y="30"/>
                    </a:cxn>
                    <a:cxn ang="0">
                      <a:pos x="32" y="45"/>
                    </a:cxn>
                    <a:cxn ang="0">
                      <a:pos x="25" y="61"/>
                    </a:cxn>
                    <a:cxn ang="0">
                      <a:pos x="19" y="62"/>
                    </a:cxn>
                    <a:cxn ang="0">
                      <a:pos x="11" y="64"/>
                    </a:cxn>
                    <a:cxn ang="0">
                      <a:pos x="5" y="70"/>
                    </a:cxn>
                    <a:cxn ang="0">
                      <a:pos x="0" y="82"/>
                    </a:cxn>
                    <a:cxn ang="0">
                      <a:pos x="3" y="85"/>
                    </a:cxn>
                    <a:cxn ang="0">
                      <a:pos x="5" y="90"/>
                    </a:cxn>
                    <a:cxn ang="0">
                      <a:pos x="9" y="88"/>
                    </a:cxn>
                    <a:cxn ang="0">
                      <a:pos x="9" y="93"/>
                    </a:cxn>
                    <a:cxn ang="0">
                      <a:pos x="9" y="96"/>
                    </a:cxn>
                    <a:cxn ang="0">
                      <a:pos x="9" y="105"/>
                    </a:cxn>
                    <a:cxn ang="0">
                      <a:pos x="22" y="107"/>
                    </a:cxn>
                    <a:cxn ang="0">
                      <a:pos x="31" y="105"/>
                    </a:cxn>
                    <a:cxn ang="0">
                      <a:pos x="39" y="107"/>
                    </a:cxn>
                  </a:cxnLst>
                  <a:rect l="0" t="0" r="r" b="b"/>
                  <a:pathLst>
                    <a:path w="62" h="113">
                      <a:moveTo>
                        <a:pt x="39" y="107"/>
                      </a:moveTo>
                      <a:cubicBezTo>
                        <a:pt x="49" y="107"/>
                        <a:pt x="49" y="107"/>
                        <a:pt x="49" y="107"/>
                      </a:cubicBezTo>
                      <a:cubicBezTo>
                        <a:pt x="49" y="107"/>
                        <a:pt x="52" y="109"/>
                        <a:pt x="56" y="109"/>
                      </a:cubicBezTo>
                      <a:cubicBezTo>
                        <a:pt x="59" y="110"/>
                        <a:pt x="60" y="113"/>
                        <a:pt x="60" y="112"/>
                      </a:cubicBezTo>
                      <a:cubicBezTo>
                        <a:pt x="62" y="112"/>
                        <a:pt x="60" y="109"/>
                        <a:pt x="62" y="107"/>
                      </a:cubicBezTo>
                      <a:cubicBezTo>
                        <a:pt x="60" y="96"/>
                        <a:pt x="57" y="95"/>
                        <a:pt x="54" y="92"/>
                      </a:cubicBezTo>
                      <a:cubicBezTo>
                        <a:pt x="51" y="88"/>
                        <a:pt x="54" y="85"/>
                        <a:pt x="51" y="85"/>
                      </a:cubicBezTo>
                      <a:cubicBezTo>
                        <a:pt x="49" y="84"/>
                        <a:pt x="48" y="79"/>
                        <a:pt x="48" y="73"/>
                      </a:cubicBezTo>
                      <a:cubicBezTo>
                        <a:pt x="49" y="68"/>
                        <a:pt x="46" y="70"/>
                        <a:pt x="48" y="68"/>
                      </a:cubicBezTo>
                      <a:cubicBezTo>
                        <a:pt x="51" y="67"/>
                        <a:pt x="52" y="61"/>
                        <a:pt x="56" y="54"/>
                      </a:cubicBezTo>
                      <a:cubicBezTo>
                        <a:pt x="57" y="51"/>
                        <a:pt x="56" y="54"/>
                        <a:pt x="54" y="48"/>
                      </a:cubicBezTo>
                      <a:cubicBezTo>
                        <a:pt x="54" y="44"/>
                        <a:pt x="51" y="45"/>
                        <a:pt x="45" y="36"/>
                      </a:cubicBezTo>
                      <a:cubicBezTo>
                        <a:pt x="43" y="34"/>
                        <a:pt x="45" y="30"/>
                        <a:pt x="48" y="31"/>
                      </a:cubicBezTo>
                      <a:cubicBezTo>
                        <a:pt x="49" y="31"/>
                        <a:pt x="52" y="33"/>
                        <a:pt x="57" y="30"/>
                      </a:cubicBezTo>
                      <a:cubicBezTo>
                        <a:pt x="49" y="25"/>
                        <a:pt x="54" y="11"/>
                        <a:pt x="51" y="9"/>
                      </a:cubicBezTo>
                      <a:cubicBezTo>
                        <a:pt x="49" y="9"/>
                        <a:pt x="52" y="5"/>
                        <a:pt x="49" y="3"/>
                      </a:cubicBezTo>
                      <a:cubicBezTo>
                        <a:pt x="45" y="2"/>
                        <a:pt x="54" y="0"/>
                        <a:pt x="45" y="0"/>
                      </a:cubicBezTo>
                      <a:cubicBezTo>
                        <a:pt x="43" y="13"/>
                        <a:pt x="51" y="5"/>
                        <a:pt x="48" y="13"/>
                      </a:cubicBezTo>
                      <a:cubicBezTo>
                        <a:pt x="46" y="22"/>
                        <a:pt x="43" y="14"/>
                        <a:pt x="39" y="30"/>
                      </a:cubicBezTo>
                      <a:cubicBezTo>
                        <a:pt x="36" y="44"/>
                        <a:pt x="36" y="44"/>
                        <a:pt x="32" y="45"/>
                      </a:cubicBezTo>
                      <a:cubicBezTo>
                        <a:pt x="29" y="47"/>
                        <a:pt x="28" y="56"/>
                        <a:pt x="25" y="61"/>
                      </a:cubicBezTo>
                      <a:cubicBezTo>
                        <a:pt x="22" y="67"/>
                        <a:pt x="23" y="67"/>
                        <a:pt x="19" y="62"/>
                      </a:cubicBezTo>
                      <a:cubicBezTo>
                        <a:pt x="16" y="57"/>
                        <a:pt x="11" y="59"/>
                        <a:pt x="11" y="64"/>
                      </a:cubicBezTo>
                      <a:cubicBezTo>
                        <a:pt x="9" y="67"/>
                        <a:pt x="6" y="64"/>
                        <a:pt x="5" y="70"/>
                      </a:cubicBezTo>
                      <a:cubicBezTo>
                        <a:pt x="2" y="74"/>
                        <a:pt x="3" y="76"/>
                        <a:pt x="0" y="82"/>
                      </a:cubicBezTo>
                      <a:cubicBezTo>
                        <a:pt x="0" y="87"/>
                        <a:pt x="2" y="81"/>
                        <a:pt x="3" y="85"/>
                      </a:cubicBezTo>
                      <a:cubicBezTo>
                        <a:pt x="3" y="88"/>
                        <a:pt x="3" y="88"/>
                        <a:pt x="5" y="90"/>
                      </a:cubicBezTo>
                      <a:cubicBezTo>
                        <a:pt x="8" y="92"/>
                        <a:pt x="6" y="87"/>
                        <a:pt x="9" y="88"/>
                      </a:cubicBezTo>
                      <a:cubicBezTo>
                        <a:pt x="11" y="90"/>
                        <a:pt x="6" y="90"/>
                        <a:pt x="9" y="93"/>
                      </a:cubicBezTo>
                      <a:cubicBezTo>
                        <a:pt x="11" y="95"/>
                        <a:pt x="8" y="93"/>
                        <a:pt x="9" y="96"/>
                      </a:cubicBezTo>
                      <a:cubicBezTo>
                        <a:pt x="12" y="99"/>
                        <a:pt x="9" y="102"/>
                        <a:pt x="9" y="105"/>
                      </a:cubicBezTo>
                      <a:cubicBezTo>
                        <a:pt x="12" y="109"/>
                        <a:pt x="14" y="107"/>
                        <a:pt x="22" y="107"/>
                      </a:cubicBezTo>
                      <a:cubicBezTo>
                        <a:pt x="23" y="105"/>
                        <a:pt x="23" y="105"/>
                        <a:pt x="31" y="105"/>
                      </a:cubicBezTo>
                      <a:cubicBezTo>
                        <a:pt x="40" y="105"/>
                        <a:pt x="37" y="105"/>
                        <a:pt x="39" y="107"/>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76" name="Freeform 116">
                  <a:extLst>
                    <a:ext uri="{FF2B5EF4-FFF2-40B4-BE49-F238E27FC236}">
                      <a16:creationId xmlns:a16="http://schemas.microsoft.com/office/drawing/2014/main" id="{64C8616F-EFC2-47AA-CB9C-90847E61028F}"/>
                    </a:ext>
                  </a:extLst>
                </p:cNvPr>
                <p:cNvSpPr>
                  <a:spLocks/>
                </p:cNvSpPr>
                <p:nvPr/>
              </p:nvSpPr>
              <p:spPr bwMode="auto">
                <a:xfrm>
                  <a:off x="5320538" y="5266043"/>
                  <a:ext cx="27315" cy="43383"/>
                </a:xfrm>
                <a:custGeom>
                  <a:avLst/>
                  <a:gdLst/>
                  <a:ahLst/>
                  <a:cxnLst>
                    <a:cxn ang="0">
                      <a:pos x="0" y="6"/>
                    </a:cxn>
                    <a:cxn ang="0">
                      <a:pos x="6" y="2"/>
                    </a:cxn>
                    <a:cxn ang="0">
                      <a:pos x="9" y="3"/>
                    </a:cxn>
                    <a:cxn ang="0">
                      <a:pos x="4" y="5"/>
                    </a:cxn>
                    <a:cxn ang="0">
                      <a:pos x="1" y="14"/>
                    </a:cxn>
                    <a:cxn ang="0">
                      <a:pos x="1" y="11"/>
                    </a:cxn>
                    <a:cxn ang="0">
                      <a:pos x="0" y="6"/>
                    </a:cxn>
                  </a:cxnLst>
                  <a:rect l="0" t="0" r="r" b="b"/>
                  <a:pathLst>
                    <a:path w="9" h="14">
                      <a:moveTo>
                        <a:pt x="0" y="6"/>
                      </a:moveTo>
                      <a:cubicBezTo>
                        <a:pt x="1" y="3"/>
                        <a:pt x="4" y="2"/>
                        <a:pt x="6" y="2"/>
                      </a:cubicBezTo>
                      <a:cubicBezTo>
                        <a:pt x="6" y="0"/>
                        <a:pt x="8" y="2"/>
                        <a:pt x="9" y="3"/>
                      </a:cubicBezTo>
                      <a:cubicBezTo>
                        <a:pt x="8" y="3"/>
                        <a:pt x="8" y="3"/>
                        <a:pt x="4" y="5"/>
                      </a:cubicBezTo>
                      <a:cubicBezTo>
                        <a:pt x="3" y="8"/>
                        <a:pt x="6" y="14"/>
                        <a:pt x="1" y="14"/>
                      </a:cubicBezTo>
                      <a:cubicBezTo>
                        <a:pt x="1" y="13"/>
                        <a:pt x="0" y="14"/>
                        <a:pt x="1" y="11"/>
                      </a:cubicBezTo>
                      <a:cubicBezTo>
                        <a:pt x="1" y="10"/>
                        <a:pt x="1" y="8"/>
                        <a:pt x="0" y="6"/>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77" name="Freeform 117">
                  <a:extLst>
                    <a:ext uri="{FF2B5EF4-FFF2-40B4-BE49-F238E27FC236}">
                      <a16:creationId xmlns:a16="http://schemas.microsoft.com/office/drawing/2014/main" id="{8C459EAE-264D-6CE8-2AC6-833E0A46D920}"/>
                    </a:ext>
                  </a:extLst>
                </p:cNvPr>
                <p:cNvSpPr>
                  <a:spLocks/>
                </p:cNvSpPr>
                <p:nvPr/>
              </p:nvSpPr>
              <p:spPr bwMode="auto">
                <a:xfrm>
                  <a:off x="5294830" y="5020210"/>
                  <a:ext cx="189600" cy="269934"/>
                </a:xfrm>
                <a:custGeom>
                  <a:avLst/>
                  <a:gdLst/>
                  <a:ahLst/>
                  <a:cxnLst>
                    <a:cxn ang="0">
                      <a:pos x="18" y="16"/>
                    </a:cxn>
                    <a:cxn ang="0">
                      <a:pos x="17" y="23"/>
                    </a:cxn>
                    <a:cxn ang="0">
                      <a:pos x="23" y="23"/>
                    </a:cxn>
                    <a:cxn ang="0">
                      <a:pos x="26" y="30"/>
                    </a:cxn>
                    <a:cxn ang="0">
                      <a:pos x="23" y="37"/>
                    </a:cxn>
                    <a:cxn ang="0">
                      <a:pos x="28" y="43"/>
                    </a:cxn>
                    <a:cxn ang="0">
                      <a:pos x="26" y="56"/>
                    </a:cxn>
                    <a:cxn ang="0">
                      <a:pos x="25" y="60"/>
                    </a:cxn>
                    <a:cxn ang="0">
                      <a:pos x="22" y="59"/>
                    </a:cxn>
                    <a:cxn ang="0">
                      <a:pos x="14" y="56"/>
                    </a:cxn>
                    <a:cxn ang="0">
                      <a:pos x="12" y="57"/>
                    </a:cxn>
                    <a:cxn ang="0">
                      <a:pos x="6" y="60"/>
                    </a:cxn>
                    <a:cxn ang="0">
                      <a:pos x="6" y="68"/>
                    </a:cxn>
                    <a:cxn ang="0">
                      <a:pos x="5" y="73"/>
                    </a:cxn>
                    <a:cxn ang="0">
                      <a:pos x="0" y="74"/>
                    </a:cxn>
                    <a:cxn ang="0">
                      <a:pos x="6" y="82"/>
                    </a:cxn>
                    <a:cxn ang="0">
                      <a:pos x="8" y="85"/>
                    </a:cxn>
                    <a:cxn ang="0">
                      <a:pos x="14" y="81"/>
                    </a:cxn>
                    <a:cxn ang="0">
                      <a:pos x="17" y="82"/>
                    </a:cxn>
                    <a:cxn ang="0">
                      <a:pos x="26" y="79"/>
                    </a:cxn>
                    <a:cxn ang="0">
                      <a:pos x="28" y="84"/>
                    </a:cxn>
                    <a:cxn ang="0">
                      <a:pos x="37" y="76"/>
                    </a:cxn>
                    <a:cxn ang="0">
                      <a:pos x="41" y="67"/>
                    </a:cxn>
                    <a:cxn ang="0">
                      <a:pos x="50" y="47"/>
                    </a:cxn>
                    <a:cxn ang="0">
                      <a:pos x="55" y="34"/>
                    </a:cxn>
                    <a:cxn ang="0">
                      <a:pos x="55" y="23"/>
                    </a:cxn>
                    <a:cxn ang="0">
                      <a:pos x="57" y="11"/>
                    </a:cxn>
                    <a:cxn ang="0">
                      <a:pos x="61" y="3"/>
                    </a:cxn>
                    <a:cxn ang="0">
                      <a:pos x="54" y="2"/>
                    </a:cxn>
                    <a:cxn ang="0">
                      <a:pos x="46" y="2"/>
                    </a:cxn>
                    <a:cxn ang="0">
                      <a:pos x="41" y="16"/>
                    </a:cxn>
                    <a:cxn ang="0">
                      <a:pos x="40" y="20"/>
                    </a:cxn>
                    <a:cxn ang="0">
                      <a:pos x="35" y="17"/>
                    </a:cxn>
                    <a:cxn ang="0">
                      <a:pos x="29" y="16"/>
                    </a:cxn>
                    <a:cxn ang="0">
                      <a:pos x="18" y="16"/>
                    </a:cxn>
                  </a:cxnLst>
                  <a:rect l="0" t="0" r="r" b="b"/>
                  <a:pathLst>
                    <a:path w="61" h="87">
                      <a:moveTo>
                        <a:pt x="18" y="16"/>
                      </a:moveTo>
                      <a:cubicBezTo>
                        <a:pt x="18" y="19"/>
                        <a:pt x="15" y="19"/>
                        <a:pt x="17" y="23"/>
                      </a:cubicBezTo>
                      <a:cubicBezTo>
                        <a:pt x="18" y="26"/>
                        <a:pt x="22" y="23"/>
                        <a:pt x="23" y="23"/>
                      </a:cubicBezTo>
                      <a:cubicBezTo>
                        <a:pt x="26" y="23"/>
                        <a:pt x="28" y="26"/>
                        <a:pt x="26" y="30"/>
                      </a:cubicBezTo>
                      <a:cubicBezTo>
                        <a:pt x="25" y="34"/>
                        <a:pt x="25" y="28"/>
                        <a:pt x="23" y="37"/>
                      </a:cubicBezTo>
                      <a:cubicBezTo>
                        <a:pt x="22" y="42"/>
                        <a:pt x="28" y="40"/>
                        <a:pt x="28" y="43"/>
                      </a:cubicBezTo>
                      <a:cubicBezTo>
                        <a:pt x="26" y="47"/>
                        <a:pt x="28" y="53"/>
                        <a:pt x="26" y="56"/>
                      </a:cubicBezTo>
                      <a:cubicBezTo>
                        <a:pt x="25" y="59"/>
                        <a:pt x="28" y="60"/>
                        <a:pt x="25" y="60"/>
                      </a:cubicBezTo>
                      <a:cubicBezTo>
                        <a:pt x="22" y="62"/>
                        <a:pt x="23" y="56"/>
                        <a:pt x="22" y="59"/>
                      </a:cubicBezTo>
                      <a:cubicBezTo>
                        <a:pt x="18" y="62"/>
                        <a:pt x="17" y="62"/>
                        <a:pt x="14" y="56"/>
                      </a:cubicBezTo>
                      <a:cubicBezTo>
                        <a:pt x="11" y="51"/>
                        <a:pt x="11" y="54"/>
                        <a:pt x="12" y="57"/>
                      </a:cubicBezTo>
                      <a:cubicBezTo>
                        <a:pt x="12" y="60"/>
                        <a:pt x="9" y="60"/>
                        <a:pt x="6" y="60"/>
                      </a:cubicBezTo>
                      <a:cubicBezTo>
                        <a:pt x="3" y="60"/>
                        <a:pt x="5" y="67"/>
                        <a:pt x="6" y="68"/>
                      </a:cubicBezTo>
                      <a:cubicBezTo>
                        <a:pt x="8" y="70"/>
                        <a:pt x="8" y="74"/>
                        <a:pt x="5" y="73"/>
                      </a:cubicBezTo>
                      <a:cubicBezTo>
                        <a:pt x="3" y="71"/>
                        <a:pt x="3" y="71"/>
                        <a:pt x="0" y="74"/>
                      </a:cubicBezTo>
                      <a:cubicBezTo>
                        <a:pt x="5" y="79"/>
                        <a:pt x="5" y="79"/>
                        <a:pt x="6" y="82"/>
                      </a:cubicBezTo>
                      <a:cubicBezTo>
                        <a:pt x="6" y="84"/>
                        <a:pt x="8" y="85"/>
                        <a:pt x="8" y="85"/>
                      </a:cubicBezTo>
                      <a:cubicBezTo>
                        <a:pt x="9" y="82"/>
                        <a:pt x="12" y="81"/>
                        <a:pt x="14" y="81"/>
                      </a:cubicBezTo>
                      <a:cubicBezTo>
                        <a:pt x="14" y="79"/>
                        <a:pt x="15" y="81"/>
                        <a:pt x="17" y="82"/>
                      </a:cubicBezTo>
                      <a:cubicBezTo>
                        <a:pt x="20" y="87"/>
                        <a:pt x="23" y="77"/>
                        <a:pt x="26" y="79"/>
                      </a:cubicBezTo>
                      <a:cubicBezTo>
                        <a:pt x="29" y="81"/>
                        <a:pt x="25" y="84"/>
                        <a:pt x="28" y="84"/>
                      </a:cubicBezTo>
                      <a:cubicBezTo>
                        <a:pt x="32" y="85"/>
                        <a:pt x="35" y="76"/>
                        <a:pt x="37" y="76"/>
                      </a:cubicBezTo>
                      <a:cubicBezTo>
                        <a:pt x="40" y="76"/>
                        <a:pt x="43" y="70"/>
                        <a:pt x="41" y="67"/>
                      </a:cubicBezTo>
                      <a:cubicBezTo>
                        <a:pt x="38" y="60"/>
                        <a:pt x="46" y="48"/>
                        <a:pt x="50" y="47"/>
                      </a:cubicBezTo>
                      <a:cubicBezTo>
                        <a:pt x="55" y="43"/>
                        <a:pt x="52" y="40"/>
                        <a:pt x="55" y="34"/>
                      </a:cubicBezTo>
                      <a:cubicBezTo>
                        <a:pt x="57" y="30"/>
                        <a:pt x="54" y="31"/>
                        <a:pt x="55" y="23"/>
                      </a:cubicBezTo>
                      <a:cubicBezTo>
                        <a:pt x="57" y="16"/>
                        <a:pt x="54" y="17"/>
                        <a:pt x="57" y="11"/>
                      </a:cubicBezTo>
                      <a:cubicBezTo>
                        <a:pt x="61" y="6"/>
                        <a:pt x="61" y="5"/>
                        <a:pt x="61" y="3"/>
                      </a:cubicBezTo>
                      <a:cubicBezTo>
                        <a:pt x="58" y="0"/>
                        <a:pt x="57" y="5"/>
                        <a:pt x="54" y="2"/>
                      </a:cubicBezTo>
                      <a:cubicBezTo>
                        <a:pt x="50" y="0"/>
                        <a:pt x="50" y="3"/>
                        <a:pt x="46" y="2"/>
                      </a:cubicBezTo>
                      <a:cubicBezTo>
                        <a:pt x="41" y="2"/>
                        <a:pt x="44" y="9"/>
                        <a:pt x="41" y="16"/>
                      </a:cubicBezTo>
                      <a:cubicBezTo>
                        <a:pt x="40" y="17"/>
                        <a:pt x="41" y="20"/>
                        <a:pt x="40" y="20"/>
                      </a:cubicBezTo>
                      <a:cubicBezTo>
                        <a:pt x="40" y="22"/>
                        <a:pt x="38" y="19"/>
                        <a:pt x="35" y="17"/>
                      </a:cubicBezTo>
                      <a:cubicBezTo>
                        <a:pt x="32" y="17"/>
                        <a:pt x="29" y="16"/>
                        <a:pt x="29" y="16"/>
                      </a:cubicBezTo>
                      <a:cubicBezTo>
                        <a:pt x="18" y="16"/>
                        <a:pt x="18" y="16"/>
                        <a:pt x="18" y="16"/>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78" name="Freeform 118">
                  <a:extLst>
                    <a:ext uri="{FF2B5EF4-FFF2-40B4-BE49-F238E27FC236}">
                      <a16:creationId xmlns:a16="http://schemas.microsoft.com/office/drawing/2014/main" id="{020ADF88-5B26-3ACF-636F-59FE4BE23472}"/>
                    </a:ext>
                  </a:extLst>
                </p:cNvPr>
                <p:cNvSpPr>
                  <a:spLocks/>
                </p:cNvSpPr>
                <p:nvPr/>
              </p:nvSpPr>
              <p:spPr bwMode="auto">
                <a:xfrm>
                  <a:off x="5232166" y="5063593"/>
                  <a:ext cx="149431" cy="189597"/>
                </a:xfrm>
                <a:custGeom>
                  <a:avLst/>
                  <a:gdLst/>
                  <a:ahLst/>
                  <a:cxnLst>
                    <a:cxn ang="0">
                      <a:pos x="22" y="1"/>
                    </a:cxn>
                    <a:cxn ang="0">
                      <a:pos x="31" y="0"/>
                    </a:cxn>
                    <a:cxn ang="0">
                      <a:pos x="39" y="1"/>
                    </a:cxn>
                    <a:cxn ang="0">
                      <a:pos x="37" y="9"/>
                    </a:cxn>
                    <a:cxn ang="0">
                      <a:pos x="43" y="9"/>
                    </a:cxn>
                    <a:cxn ang="0">
                      <a:pos x="46" y="15"/>
                    </a:cxn>
                    <a:cxn ang="0">
                      <a:pos x="43" y="23"/>
                    </a:cxn>
                    <a:cxn ang="0">
                      <a:pos x="48" y="29"/>
                    </a:cxn>
                    <a:cxn ang="0">
                      <a:pos x="46" y="42"/>
                    </a:cxn>
                    <a:cxn ang="0">
                      <a:pos x="45" y="47"/>
                    </a:cxn>
                    <a:cxn ang="0">
                      <a:pos x="42" y="45"/>
                    </a:cxn>
                    <a:cxn ang="0">
                      <a:pos x="34" y="42"/>
                    </a:cxn>
                    <a:cxn ang="0">
                      <a:pos x="32" y="44"/>
                    </a:cxn>
                    <a:cxn ang="0">
                      <a:pos x="26" y="47"/>
                    </a:cxn>
                    <a:cxn ang="0">
                      <a:pos x="26" y="54"/>
                    </a:cxn>
                    <a:cxn ang="0">
                      <a:pos x="25" y="59"/>
                    </a:cxn>
                    <a:cxn ang="0">
                      <a:pos x="20" y="61"/>
                    </a:cxn>
                    <a:cxn ang="0">
                      <a:pos x="12" y="50"/>
                    </a:cxn>
                    <a:cxn ang="0">
                      <a:pos x="6" y="44"/>
                    </a:cxn>
                    <a:cxn ang="0">
                      <a:pos x="3" y="34"/>
                    </a:cxn>
                    <a:cxn ang="0">
                      <a:pos x="3" y="29"/>
                    </a:cxn>
                    <a:cxn ang="0">
                      <a:pos x="6" y="23"/>
                    </a:cxn>
                    <a:cxn ang="0">
                      <a:pos x="8" y="22"/>
                    </a:cxn>
                    <a:cxn ang="0">
                      <a:pos x="11" y="20"/>
                    </a:cxn>
                    <a:cxn ang="0">
                      <a:pos x="6" y="17"/>
                    </a:cxn>
                    <a:cxn ang="0">
                      <a:pos x="8" y="17"/>
                    </a:cxn>
                    <a:cxn ang="0">
                      <a:pos x="8" y="12"/>
                    </a:cxn>
                    <a:cxn ang="0">
                      <a:pos x="22" y="12"/>
                    </a:cxn>
                    <a:cxn ang="0">
                      <a:pos x="22" y="1"/>
                    </a:cxn>
                  </a:cxnLst>
                  <a:rect l="0" t="0" r="r" b="b"/>
                  <a:pathLst>
                    <a:path w="48" h="61">
                      <a:moveTo>
                        <a:pt x="22" y="1"/>
                      </a:moveTo>
                      <a:cubicBezTo>
                        <a:pt x="23" y="0"/>
                        <a:pt x="23" y="0"/>
                        <a:pt x="31" y="0"/>
                      </a:cubicBezTo>
                      <a:cubicBezTo>
                        <a:pt x="40" y="0"/>
                        <a:pt x="37" y="0"/>
                        <a:pt x="39" y="1"/>
                      </a:cubicBezTo>
                      <a:cubicBezTo>
                        <a:pt x="39" y="4"/>
                        <a:pt x="35" y="4"/>
                        <a:pt x="37" y="9"/>
                      </a:cubicBezTo>
                      <a:cubicBezTo>
                        <a:pt x="39" y="12"/>
                        <a:pt x="42" y="9"/>
                        <a:pt x="43" y="9"/>
                      </a:cubicBezTo>
                      <a:cubicBezTo>
                        <a:pt x="46" y="9"/>
                        <a:pt x="48" y="12"/>
                        <a:pt x="46" y="15"/>
                      </a:cubicBezTo>
                      <a:cubicBezTo>
                        <a:pt x="45" y="20"/>
                        <a:pt x="45" y="14"/>
                        <a:pt x="43" y="23"/>
                      </a:cubicBezTo>
                      <a:cubicBezTo>
                        <a:pt x="42" y="28"/>
                        <a:pt x="48" y="26"/>
                        <a:pt x="48" y="29"/>
                      </a:cubicBezTo>
                      <a:cubicBezTo>
                        <a:pt x="46" y="33"/>
                        <a:pt x="48" y="39"/>
                        <a:pt x="46" y="42"/>
                      </a:cubicBezTo>
                      <a:cubicBezTo>
                        <a:pt x="45" y="45"/>
                        <a:pt x="48" y="47"/>
                        <a:pt x="45" y="47"/>
                      </a:cubicBezTo>
                      <a:cubicBezTo>
                        <a:pt x="42" y="48"/>
                        <a:pt x="43" y="42"/>
                        <a:pt x="42" y="45"/>
                      </a:cubicBezTo>
                      <a:cubicBezTo>
                        <a:pt x="39" y="48"/>
                        <a:pt x="37" y="48"/>
                        <a:pt x="34" y="42"/>
                      </a:cubicBezTo>
                      <a:cubicBezTo>
                        <a:pt x="31" y="37"/>
                        <a:pt x="31" y="40"/>
                        <a:pt x="32" y="44"/>
                      </a:cubicBezTo>
                      <a:cubicBezTo>
                        <a:pt x="32" y="47"/>
                        <a:pt x="29" y="47"/>
                        <a:pt x="26" y="47"/>
                      </a:cubicBezTo>
                      <a:cubicBezTo>
                        <a:pt x="23" y="47"/>
                        <a:pt x="25" y="53"/>
                        <a:pt x="26" y="54"/>
                      </a:cubicBezTo>
                      <a:cubicBezTo>
                        <a:pt x="28" y="56"/>
                        <a:pt x="28" y="61"/>
                        <a:pt x="25" y="59"/>
                      </a:cubicBezTo>
                      <a:cubicBezTo>
                        <a:pt x="23" y="58"/>
                        <a:pt x="23" y="58"/>
                        <a:pt x="20" y="61"/>
                      </a:cubicBezTo>
                      <a:cubicBezTo>
                        <a:pt x="16" y="56"/>
                        <a:pt x="22" y="59"/>
                        <a:pt x="12" y="50"/>
                      </a:cubicBezTo>
                      <a:cubicBezTo>
                        <a:pt x="9" y="47"/>
                        <a:pt x="8" y="45"/>
                        <a:pt x="6" y="44"/>
                      </a:cubicBezTo>
                      <a:cubicBezTo>
                        <a:pt x="5" y="40"/>
                        <a:pt x="5" y="39"/>
                        <a:pt x="3" y="34"/>
                      </a:cubicBezTo>
                      <a:cubicBezTo>
                        <a:pt x="0" y="29"/>
                        <a:pt x="0" y="26"/>
                        <a:pt x="3" y="29"/>
                      </a:cubicBezTo>
                      <a:cubicBezTo>
                        <a:pt x="5" y="31"/>
                        <a:pt x="6" y="26"/>
                        <a:pt x="6" y="23"/>
                      </a:cubicBezTo>
                      <a:cubicBezTo>
                        <a:pt x="6" y="18"/>
                        <a:pt x="6" y="18"/>
                        <a:pt x="8" y="22"/>
                      </a:cubicBezTo>
                      <a:cubicBezTo>
                        <a:pt x="9" y="23"/>
                        <a:pt x="14" y="22"/>
                        <a:pt x="11" y="20"/>
                      </a:cubicBezTo>
                      <a:cubicBezTo>
                        <a:pt x="8" y="20"/>
                        <a:pt x="6" y="18"/>
                        <a:pt x="6" y="17"/>
                      </a:cubicBezTo>
                      <a:cubicBezTo>
                        <a:pt x="8" y="15"/>
                        <a:pt x="8" y="17"/>
                        <a:pt x="8" y="17"/>
                      </a:cubicBezTo>
                      <a:cubicBezTo>
                        <a:pt x="9" y="15"/>
                        <a:pt x="8" y="14"/>
                        <a:pt x="8" y="12"/>
                      </a:cubicBezTo>
                      <a:cubicBezTo>
                        <a:pt x="16" y="12"/>
                        <a:pt x="17" y="14"/>
                        <a:pt x="22" y="12"/>
                      </a:cubicBezTo>
                      <a:cubicBezTo>
                        <a:pt x="22" y="1"/>
                        <a:pt x="22" y="1"/>
                        <a:pt x="22" y="1"/>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79" name="Freeform 119">
                  <a:extLst>
                    <a:ext uri="{FF2B5EF4-FFF2-40B4-BE49-F238E27FC236}">
                      <a16:creationId xmlns:a16="http://schemas.microsoft.com/office/drawing/2014/main" id="{23035721-68A9-3FB7-AD12-308C85EAAB52}"/>
                    </a:ext>
                  </a:extLst>
                </p:cNvPr>
                <p:cNvSpPr>
                  <a:spLocks/>
                </p:cNvSpPr>
                <p:nvPr/>
              </p:nvSpPr>
              <p:spPr bwMode="auto">
                <a:xfrm>
                  <a:off x="5251447" y="5063593"/>
                  <a:ext cx="49810" cy="43383"/>
                </a:xfrm>
                <a:custGeom>
                  <a:avLst/>
                  <a:gdLst/>
                  <a:ahLst/>
                  <a:cxnLst>
                    <a:cxn ang="0">
                      <a:pos x="3" y="0"/>
                    </a:cxn>
                    <a:cxn ang="0">
                      <a:pos x="16" y="1"/>
                    </a:cxn>
                    <a:cxn ang="0">
                      <a:pos x="16" y="13"/>
                    </a:cxn>
                    <a:cxn ang="0">
                      <a:pos x="2" y="13"/>
                    </a:cxn>
                    <a:cxn ang="0">
                      <a:pos x="0" y="11"/>
                    </a:cxn>
                    <a:cxn ang="0">
                      <a:pos x="3" y="0"/>
                    </a:cxn>
                  </a:cxnLst>
                  <a:rect l="0" t="0" r="r" b="b"/>
                  <a:pathLst>
                    <a:path w="16" h="14">
                      <a:moveTo>
                        <a:pt x="3" y="0"/>
                      </a:moveTo>
                      <a:cubicBezTo>
                        <a:pt x="6" y="3"/>
                        <a:pt x="8" y="1"/>
                        <a:pt x="16" y="1"/>
                      </a:cubicBezTo>
                      <a:cubicBezTo>
                        <a:pt x="16" y="13"/>
                        <a:pt x="16" y="13"/>
                        <a:pt x="16" y="13"/>
                      </a:cubicBezTo>
                      <a:cubicBezTo>
                        <a:pt x="11" y="14"/>
                        <a:pt x="9" y="13"/>
                        <a:pt x="2" y="13"/>
                      </a:cubicBezTo>
                      <a:cubicBezTo>
                        <a:pt x="3" y="11"/>
                        <a:pt x="0" y="14"/>
                        <a:pt x="0" y="11"/>
                      </a:cubicBezTo>
                      <a:cubicBezTo>
                        <a:pt x="0" y="8"/>
                        <a:pt x="5" y="8"/>
                        <a:pt x="3"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80" name="Freeform 120">
                  <a:extLst>
                    <a:ext uri="{FF2B5EF4-FFF2-40B4-BE49-F238E27FC236}">
                      <a16:creationId xmlns:a16="http://schemas.microsoft.com/office/drawing/2014/main" id="{FF0726CE-A2A3-79D6-2B8F-496BC72AB9FC}"/>
                    </a:ext>
                  </a:extLst>
                </p:cNvPr>
                <p:cNvSpPr>
                  <a:spLocks/>
                </p:cNvSpPr>
                <p:nvPr/>
              </p:nvSpPr>
              <p:spPr bwMode="auto">
                <a:xfrm>
                  <a:off x="5224132" y="5020210"/>
                  <a:ext cx="17675" cy="17674"/>
                </a:xfrm>
                <a:custGeom>
                  <a:avLst/>
                  <a:gdLst/>
                  <a:ahLst/>
                  <a:cxnLst>
                    <a:cxn ang="0">
                      <a:pos x="3" y="6"/>
                    </a:cxn>
                    <a:cxn ang="0">
                      <a:pos x="3" y="2"/>
                    </a:cxn>
                    <a:cxn ang="0">
                      <a:pos x="5" y="3"/>
                    </a:cxn>
                    <a:cxn ang="0">
                      <a:pos x="3" y="6"/>
                    </a:cxn>
                  </a:cxnLst>
                  <a:rect l="0" t="0" r="r" b="b"/>
                  <a:pathLst>
                    <a:path w="6" h="6">
                      <a:moveTo>
                        <a:pt x="3" y="6"/>
                      </a:moveTo>
                      <a:cubicBezTo>
                        <a:pt x="0" y="5"/>
                        <a:pt x="3" y="3"/>
                        <a:pt x="3" y="2"/>
                      </a:cubicBezTo>
                      <a:cubicBezTo>
                        <a:pt x="5" y="0"/>
                        <a:pt x="6" y="0"/>
                        <a:pt x="5" y="3"/>
                      </a:cubicBezTo>
                      <a:cubicBezTo>
                        <a:pt x="3" y="6"/>
                        <a:pt x="3" y="6"/>
                        <a:pt x="3" y="6"/>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81" name="Freeform 121">
                  <a:extLst>
                    <a:ext uri="{FF2B5EF4-FFF2-40B4-BE49-F238E27FC236}">
                      <a16:creationId xmlns:a16="http://schemas.microsoft.com/office/drawing/2014/main" id="{88D8326E-00F3-51F8-4E69-649E2B265DAF}"/>
                    </a:ext>
                  </a:extLst>
                </p:cNvPr>
                <p:cNvSpPr>
                  <a:spLocks/>
                </p:cNvSpPr>
                <p:nvPr/>
              </p:nvSpPr>
              <p:spPr bwMode="auto">
                <a:xfrm>
                  <a:off x="5175929" y="5123042"/>
                  <a:ext cx="16068" cy="11247"/>
                </a:xfrm>
                <a:custGeom>
                  <a:avLst/>
                  <a:gdLst/>
                  <a:ahLst/>
                  <a:cxnLst>
                    <a:cxn ang="0">
                      <a:pos x="3" y="0"/>
                    </a:cxn>
                    <a:cxn ang="0">
                      <a:pos x="2" y="4"/>
                    </a:cxn>
                    <a:cxn ang="0">
                      <a:pos x="3" y="0"/>
                    </a:cxn>
                  </a:cxnLst>
                  <a:rect l="0" t="0" r="r" b="b"/>
                  <a:pathLst>
                    <a:path w="5" h="4">
                      <a:moveTo>
                        <a:pt x="3" y="0"/>
                      </a:moveTo>
                      <a:cubicBezTo>
                        <a:pt x="5" y="1"/>
                        <a:pt x="3" y="4"/>
                        <a:pt x="2" y="4"/>
                      </a:cubicBezTo>
                      <a:cubicBezTo>
                        <a:pt x="0" y="3"/>
                        <a:pt x="2" y="0"/>
                        <a:pt x="3"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82" name="Freeform 122">
                  <a:extLst>
                    <a:ext uri="{FF2B5EF4-FFF2-40B4-BE49-F238E27FC236}">
                      <a16:creationId xmlns:a16="http://schemas.microsoft.com/office/drawing/2014/main" id="{25E20EA7-A15B-D7BD-9473-E8BDAA1EC744}"/>
                    </a:ext>
                  </a:extLst>
                </p:cNvPr>
                <p:cNvSpPr>
                  <a:spLocks/>
                </p:cNvSpPr>
                <p:nvPr/>
              </p:nvSpPr>
              <p:spPr bwMode="auto">
                <a:xfrm>
                  <a:off x="5728661" y="5163211"/>
                  <a:ext cx="56237" cy="59450"/>
                </a:xfrm>
                <a:custGeom>
                  <a:avLst/>
                  <a:gdLst/>
                  <a:ahLst/>
                  <a:cxnLst>
                    <a:cxn ang="0">
                      <a:pos x="3" y="18"/>
                    </a:cxn>
                    <a:cxn ang="0">
                      <a:pos x="6" y="18"/>
                    </a:cxn>
                    <a:cxn ang="0">
                      <a:pos x="11" y="16"/>
                    </a:cxn>
                    <a:cxn ang="0">
                      <a:pos x="12" y="15"/>
                    </a:cxn>
                    <a:cxn ang="0">
                      <a:pos x="17" y="15"/>
                    </a:cxn>
                    <a:cxn ang="0">
                      <a:pos x="18" y="8"/>
                    </a:cxn>
                    <a:cxn ang="0">
                      <a:pos x="15" y="0"/>
                    </a:cxn>
                    <a:cxn ang="0">
                      <a:pos x="12" y="5"/>
                    </a:cxn>
                    <a:cxn ang="0">
                      <a:pos x="9" y="3"/>
                    </a:cxn>
                    <a:cxn ang="0">
                      <a:pos x="5" y="13"/>
                    </a:cxn>
                    <a:cxn ang="0">
                      <a:pos x="3" y="18"/>
                    </a:cxn>
                  </a:cxnLst>
                  <a:rect l="0" t="0" r="r" b="b"/>
                  <a:pathLst>
                    <a:path w="18" h="19">
                      <a:moveTo>
                        <a:pt x="3" y="18"/>
                      </a:moveTo>
                      <a:cubicBezTo>
                        <a:pt x="5" y="15"/>
                        <a:pt x="6" y="16"/>
                        <a:pt x="6" y="18"/>
                      </a:cubicBezTo>
                      <a:cubicBezTo>
                        <a:pt x="6" y="19"/>
                        <a:pt x="11" y="19"/>
                        <a:pt x="11" y="16"/>
                      </a:cubicBezTo>
                      <a:cubicBezTo>
                        <a:pt x="11" y="13"/>
                        <a:pt x="12" y="13"/>
                        <a:pt x="12" y="15"/>
                      </a:cubicBezTo>
                      <a:cubicBezTo>
                        <a:pt x="12" y="15"/>
                        <a:pt x="14" y="13"/>
                        <a:pt x="17" y="15"/>
                      </a:cubicBezTo>
                      <a:cubicBezTo>
                        <a:pt x="18" y="15"/>
                        <a:pt x="18" y="13"/>
                        <a:pt x="18" y="8"/>
                      </a:cubicBezTo>
                      <a:cubicBezTo>
                        <a:pt x="17" y="2"/>
                        <a:pt x="15" y="3"/>
                        <a:pt x="15" y="0"/>
                      </a:cubicBezTo>
                      <a:cubicBezTo>
                        <a:pt x="14" y="2"/>
                        <a:pt x="14" y="3"/>
                        <a:pt x="12" y="5"/>
                      </a:cubicBezTo>
                      <a:cubicBezTo>
                        <a:pt x="9" y="5"/>
                        <a:pt x="12" y="2"/>
                        <a:pt x="9" y="3"/>
                      </a:cubicBezTo>
                      <a:cubicBezTo>
                        <a:pt x="0" y="10"/>
                        <a:pt x="8" y="10"/>
                        <a:pt x="5" y="13"/>
                      </a:cubicBezTo>
                      <a:cubicBezTo>
                        <a:pt x="2" y="15"/>
                        <a:pt x="3" y="15"/>
                        <a:pt x="3" y="18"/>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83" name="Freeform 123">
                  <a:extLst>
                    <a:ext uri="{FF2B5EF4-FFF2-40B4-BE49-F238E27FC236}">
                      <a16:creationId xmlns:a16="http://schemas.microsoft.com/office/drawing/2014/main" id="{22EBEA4D-190E-28A7-7482-2829DCA31AAC}"/>
                    </a:ext>
                  </a:extLst>
                </p:cNvPr>
                <p:cNvSpPr>
                  <a:spLocks/>
                </p:cNvSpPr>
                <p:nvPr/>
              </p:nvSpPr>
              <p:spPr bwMode="auto">
                <a:xfrm>
                  <a:off x="5738302" y="5203380"/>
                  <a:ext cx="57844" cy="69090"/>
                </a:xfrm>
                <a:custGeom>
                  <a:avLst/>
                  <a:gdLst/>
                  <a:ahLst/>
                  <a:cxnLst>
                    <a:cxn ang="0">
                      <a:pos x="14" y="2"/>
                    </a:cxn>
                    <a:cxn ang="0">
                      <a:pos x="12" y="5"/>
                    </a:cxn>
                    <a:cxn ang="0">
                      <a:pos x="14" y="11"/>
                    </a:cxn>
                    <a:cxn ang="0">
                      <a:pos x="5" y="22"/>
                    </a:cxn>
                    <a:cxn ang="0">
                      <a:pos x="2" y="13"/>
                    </a:cxn>
                    <a:cxn ang="0">
                      <a:pos x="0" y="5"/>
                    </a:cxn>
                    <a:cxn ang="0">
                      <a:pos x="3" y="5"/>
                    </a:cxn>
                    <a:cxn ang="0">
                      <a:pos x="8" y="3"/>
                    </a:cxn>
                    <a:cxn ang="0">
                      <a:pos x="9" y="2"/>
                    </a:cxn>
                    <a:cxn ang="0">
                      <a:pos x="14" y="2"/>
                    </a:cxn>
                  </a:cxnLst>
                  <a:rect l="0" t="0" r="r" b="b"/>
                  <a:pathLst>
                    <a:path w="19" h="22">
                      <a:moveTo>
                        <a:pt x="14" y="2"/>
                      </a:moveTo>
                      <a:cubicBezTo>
                        <a:pt x="14" y="3"/>
                        <a:pt x="12" y="3"/>
                        <a:pt x="12" y="5"/>
                      </a:cubicBezTo>
                      <a:cubicBezTo>
                        <a:pt x="12" y="6"/>
                        <a:pt x="19" y="6"/>
                        <a:pt x="14" y="11"/>
                      </a:cubicBezTo>
                      <a:cubicBezTo>
                        <a:pt x="9" y="16"/>
                        <a:pt x="11" y="20"/>
                        <a:pt x="5" y="22"/>
                      </a:cubicBezTo>
                      <a:cubicBezTo>
                        <a:pt x="5" y="17"/>
                        <a:pt x="2" y="17"/>
                        <a:pt x="2" y="13"/>
                      </a:cubicBezTo>
                      <a:cubicBezTo>
                        <a:pt x="3" y="8"/>
                        <a:pt x="2" y="8"/>
                        <a:pt x="0" y="5"/>
                      </a:cubicBezTo>
                      <a:cubicBezTo>
                        <a:pt x="2" y="2"/>
                        <a:pt x="3" y="3"/>
                        <a:pt x="3" y="5"/>
                      </a:cubicBezTo>
                      <a:cubicBezTo>
                        <a:pt x="3" y="6"/>
                        <a:pt x="8" y="6"/>
                        <a:pt x="8" y="3"/>
                      </a:cubicBezTo>
                      <a:cubicBezTo>
                        <a:pt x="8" y="0"/>
                        <a:pt x="9" y="0"/>
                        <a:pt x="9" y="2"/>
                      </a:cubicBezTo>
                      <a:cubicBezTo>
                        <a:pt x="9" y="2"/>
                        <a:pt x="11" y="0"/>
                        <a:pt x="14"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84" name="Freeform 124">
                  <a:extLst>
                    <a:ext uri="{FF2B5EF4-FFF2-40B4-BE49-F238E27FC236}">
                      <a16:creationId xmlns:a16="http://schemas.microsoft.com/office/drawing/2014/main" id="{9075BD58-E0C7-C6EC-61DC-F710F5F0695F}"/>
                    </a:ext>
                  </a:extLst>
                </p:cNvPr>
                <p:cNvSpPr>
                  <a:spLocks/>
                </p:cNvSpPr>
                <p:nvPr/>
              </p:nvSpPr>
              <p:spPr bwMode="auto">
                <a:xfrm>
                  <a:off x="4883494" y="4663511"/>
                  <a:ext cx="199241" cy="184776"/>
                </a:xfrm>
                <a:custGeom>
                  <a:avLst/>
                  <a:gdLst/>
                  <a:ahLst/>
                  <a:cxnLst>
                    <a:cxn ang="0">
                      <a:pos x="24" y="58"/>
                    </a:cxn>
                    <a:cxn ang="0">
                      <a:pos x="23" y="48"/>
                    </a:cxn>
                    <a:cxn ang="0">
                      <a:pos x="23" y="42"/>
                    </a:cxn>
                    <a:cxn ang="0">
                      <a:pos x="38" y="42"/>
                    </a:cxn>
                    <a:cxn ang="0">
                      <a:pos x="41" y="42"/>
                    </a:cxn>
                    <a:cxn ang="0">
                      <a:pos x="44" y="41"/>
                    </a:cxn>
                    <a:cxn ang="0">
                      <a:pos x="49" y="44"/>
                    </a:cxn>
                    <a:cxn ang="0">
                      <a:pos x="52" y="42"/>
                    </a:cxn>
                    <a:cxn ang="0">
                      <a:pos x="64" y="34"/>
                    </a:cxn>
                    <a:cxn ang="0">
                      <a:pos x="62" y="30"/>
                    </a:cxn>
                    <a:cxn ang="0">
                      <a:pos x="59" y="27"/>
                    </a:cxn>
                    <a:cxn ang="0">
                      <a:pos x="53" y="22"/>
                    </a:cxn>
                    <a:cxn ang="0">
                      <a:pos x="53" y="19"/>
                    </a:cxn>
                    <a:cxn ang="0">
                      <a:pos x="52" y="17"/>
                    </a:cxn>
                    <a:cxn ang="0">
                      <a:pos x="49" y="13"/>
                    </a:cxn>
                    <a:cxn ang="0">
                      <a:pos x="47" y="3"/>
                    </a:cxn>
                    <a:cxn ang="0">
                      <a:pos x="44" y="3"/>
                    </a:cxn>
                    <a:cxn ang="0">
                      <a:pos x="41" y="2"/>
                    </a:cxn>
                    <a:cxn ang="0">
                      <a:pos x="32" y="6"/>
                    </a:cxn>
                    <a:cxn ang="0">
                      <a:pos x="27" y="11"/>
                    </a:cxn>
                    <a:cxn ang="0">
                      <a:pos x="23" y="16"/>
                    </a:cxn>
                    <a:cxn ang="0">
                      <a:pos x="18" y="17"/>
                    </a:cxn>
                    <a:cxn ang="0">
                      <a:pos x="15" y="20"/>
                    </a:cxn>
                    <a:cxn ang="0">
                      <a:pos x="12" y="19"/>
                    </a:cxn>
                    <a:cxn ang="0">
                      <a:pos x="12" y="23"/>
                    </a:cxn>
                    <a:cxn ang="0">
                      <a:pos x="9" y="27"/>
                    </a:cxn>
                    <a:cxn ang="0">
                      <a:pos x="9" y="31"/>
                    </a:cxn>
                    <a:cxn ang="0">
                      <a:pos x="3" y="34"/>
                    </a:cxn>
                    <a:cxn ang="0">
                      <a:pos x="1" y="42"/>
                    </a:cxn>
                    <a:cxn ang="0">
                      <a:pos x="1" y="48"/>
                    </a:cxn>
                    <a:cxn ang="0">
                      <a:pos x="7" y="54"/>
                    </a:cxn>
                    <a:cxn ang="0">
                      <a:pos x="15" y="53"/>
                    </a:cxn>
                    <a:cxn ang="0">
                      <a:pos x="24" y="58"/>
                    </a:cxn>
                  </a:cxnLst>
                  <a:rect l="0" t="0" r="r" b="b"/>
                  <a:pathLst>
                    <a:path w="64" h="59">
                      <a:moveTo>
                        <a:pt x="24" y="58"/>
                      </a:moveTo>
                      <a:cubicBezTo>
                        <a:pt x="23" y="54"/>
                        <a:pt x="23" y="50"/>
                        <a:pt x="23" y="48"/>
                      </a:cubicBezTo>
                      <a:cubicBezTo>
                        <a:pt x="23" y="48"/>
                        <a:pt x="20" y="42"/>
                        <a:pt x="23" y="42"/>
                      </a:cubicBezTo>
                      <a:cubicBezTo>
                        <a:pt x="26" y="42"/>
                        <a:pt x="36" y="42"/>
                        <a:pt x="38" y="42"/>
                      </a:cubicBezTo>
                      <a:cubicBezTo>
                        <a:pt x="39" y="42"/>
                        <a:pt x="39" y="44"/>
                        <a:pt x="41" y="42"/>
                      </a:cubicBezTo>
                      <a:cubicBezTo>
                        <a:pt x="42" y="42"/>
                        <a:pt x="42" y="41"/>
                        <a:pt x="44" y="41"/>
                      </a:cubicBezTo>
                      <a:cubicBezTo>
                        <a:pt x="49" y="42"/>
                        <a:pt x="49" y="44"/>
                        <a:pt x="49" y="44"/>
                      </a:cubicBezTo>
                      <a:cubicBezTo>
                        <a:pt x="50" y="44"/>
                        <a:pt x="52" y="42"/>
                        <a:pt x="52" y="42"/>
                      </a:cubicBezTo>
                      <a:cubicBezTo>
                        <a:pt x="58" y="36"/>
                        <a:pt x="59" y="42"/>
                        <a:pt x="64" y="34"/>
                      </a:cubicBezTo>
                      <a:cubicBezTo>
                        <a:pt x="62" y="31"/>
                        <a:pt x="61" y="30"/>
                        <a:pt x="62" y="30"/>
                      </a:cubicBezTo>
                      <a:cubicBezTo>
                        <a:pt x="64" y="28"/>
                        <a:pt x="61" y="23"/>
                        <a:pt x="59" y="27"/>
                      </a:cubicBezTo>
                      <a:cubicBezTo>
                        <a:pt x="58" y="28"/>
                        <a:pt x="55" y="23"/>
                        <a:pt x="53" y="22"/>
                      </a:cubicBezTo>
                      <a:cubicBezTo>
                        <a:pt x="52" y="22"/>
                        <a:pt x="52" y="19"/>
                        <a:pt x="53" y="19"/>
                      </a:cubicBezTo>
                      <a:cubicBezTo>
                        <a:pt x="55" y="20"/>
                        <a:pt x="55" y="19"/>
                        <a:pt x="52" y="17"/>
                      </a:cubicBezTo>
                      <a:cubicBezTo>
                        <a:pt x="50" y="14"/>
                        <a:pt x="49" y="17"/>
                        <a:pt x="49" y="13"/>
                      </a:cubicBezTo>
                      <a:cubicBezTo>
                        <a:pt x="47" y="6"/>
                        <a:pt x="45" y="9"/>
                        <a:pt x="47" y="3"/>
                      </a:cubicBezTo>
                      <a:cubicBezTo>
                        <a:pt x="45" y="3"/>
                        <a:pt x="45" y="3"/>
                        <a:pt x="44" y="3"/>
                      </a:cubicBezTo>
                      <a:cubicBezTo>
                        <a:pt x="42" y="2"/>
                        <a:pt x="42" y="3"/>
                        <a:pt x="41" y="2"/>
                      </a:cubicBezTo>
                      <a:cubicBezTo>
                        <a:pt x="38" y="0"/>
                        <a:pt x="41" y="3"/>
                        <a:pt x="32" y="6"/>
                      </a:cubicBezTo>
                      <a:cubicBezTo>
                        <a:pt x="27" y="8"/>
                        <a:pt x="30" y="13"/>
                        <a:pt x="27" y="11"/>
                      </a:cubicBezTo>
                      <a:cubicBezTo>
                        <a:pt x="24" y="9"/>
                        <a:pt x="23" y="11"/>
                        <a:pt x="23" y="16"/>
                      </a:cubicBezTo>
                      <a:cubicBezTo>
                        <a:pt x="23" y="19"/>
                        <a:pt x="18" y="14"/>
                        <a:pt x="18" y="17"/>
                      </a:cubicBezTo>
                      <a:cubicBezTo>
                        <a:pt x="18" y="19"/>
                        <a:pt x="18" y="22"/>
                        <a:pt x="15" y="20"/>
                      </a:cubicBezTo>
                      <a:cubicBezTo>
                        <a:pt x="12" y="20"/>
                        <a:pt x="14" y="17"/>
                        <a:pt x="12" y="19"/>
                      </a:cubicBezTo>
                      <a:cubicBezTo>
                        <a:pt x="10" y="20"/>
                        <a:pt x="10" y="22"/>
                        <a:pt x="12" y="23"/>
                      </a:cubicBezTo>
                      <a:cubicBezTo>
                        <a:pt x="14" y="27"/>
                        <a:pt x="9" y="25"/>
                        <a:pt x="9" y="27"/>
                      </a:cubicBezTo>
                      <a:cubicBezTo>
                        <a:pt x="10" y="28"/>
                        <a:pt x="10" y="28"/>
                        <a:pt x="9" y="31"/>
                      </a:cubicBezTo>
                      <a:cubicBezTo>
                        <a:pt x="7" y="34"/>
                        <a:pt x="1" y="33"/>
                        <a:pt x="3" y="34"/>
                      </a:cubicBezTo>
                      <a:cubicBezTo>
                        <a:pt x="3" y="36"/>
                        <a:pt x="3" y="41"/>
                        <a:pt x="1" y="42"/>
                      </a:cubicBezTo>
                      <a:cubicBezTo>
                        <a:pt x="0" y="42"/>
                        <a:pt x="3" y="44"/>
                        <a:pt x="1" y="48"/>
                      </a:cubicBezTo>
                      <a:cubicBezTo>
                        <a:pt x="7" y="50"/>
                        <a:pt x="1" y="50"/>
                        <a:pt x="7" y="54"/>
                      </a:cubicBezTo>
                      <a:cubicBezTo>
                        <a:pt x="14" y="59"/>
                        <a:pt x="9" y="53"/>
                        <a:pt x="15" y="53"/>
                      </a:cubicBezTo>
                      <a:cubicBezTo>
                        <a:pt x="21" y="53"/>
                        <a:pt x="20" y="58"/>
                        <a:pt x="24" y="58"/>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85" name="Freeform 125">
                  <a:extLst>
                    <a:ext uri="{FF2B5EF4-FFF2-40B4-BE49-F238E27FC236}">
                      <a16:creationId xmlns:a16="http://schemas.microsoft.com/office/drawing/2014/main" id="{9091601C-BF69-0FDF-F5E9-FED3CDFBEB45}"/>
                    </a:ext>
                  </a:extLst>
                </p:cNvPr>
                <p:cNvSpPr>
                  <a:spLocks/>
                </p:cNvSpPr>
                <p:nvPr/>
              </p:nvSpPr>
              <p:spPr bwMode="auto">
                <a:xfrm>
                  <a:off x="5039352" y="4748669"/>
                  <a:ext cx="86766" cy="192810"/>
                </a:xfrm>
                <a:custGeom>
                  <a:avLst/>
                  <a:gdLst/>
                  <a:ahLst/>
                  <a:cxnLst>
                    <a:cxn ang="0">
                      <a:pos x="14" y="7"/>
                    </a:cxn>
                    <a:cxn ang="0">
                      <a:pos x="2" y="15"/>
                    </a:cxn>
                    <a:cxn ang="0">
                      <a:pos x="5" y="25"/>
                    </a:cxn>
                    <a:cxn ang="0">
                      <a:pos x="6" y="32"/>
                    </a:cxn>
                    <a:cxn ang="0">
                      <a:pos x="8" y="54"/>
                    </a:cxn>
                    <a:cxn ang="0">
                      <a:pos x="6" y="56"/>
                    </a:cxn>
                    <a:cxn ang="0">
                      <a:pos x="8" y="62"/>
                    </a:cxn>
                    <a:cxn ang="0">
                      <a:pos x="17" y="62"/>
                    </a:cxn>
                    <a:cxn ang="0">
                      <a:pos x="17" y="40"/>
                    </a:cxn>
                    <a:cxn ang="0">
                      <a:pos x="20" y="32"/>
                    </a:cxn>
                    <a:cxn ang="0">
                      <a:pos x="25" y="22"/>
                    </a:cxn>
                    <a:cxn ang="0">
                      <a:pos x="23" y="9"/>
                    </a:cxn>
                    <a:cxn ang="0">
                      <a:pos x="19" y="3"/>
                    </a:cxn>
                    <a:cxn ang="0">
                      <a:pos x="16" y="3"/>
                    </a:cxn>
                    <a:cxn ang="0">
                      <a:pos x="14" y="7"/>
                    </a:cxn>
                  </a:cxnLst>
                  <a:rect l="0" t="0" r="r" b="b"/>
                  <a:pathLst>
                    <a:path w="28" h="62">
                      <a:moveTo>
                        <a:pt x="14" y="7"/>
                      </a:moveTo>
                      <a:cubicBezTo>
                        <a:pt x="9" y="15"/>
                        <a:pt x="8" y="9"/>
                        <a:pt x="2" y="15"/>
                      </a:cubicBezTo>
                      <a:cubicBezTo>
                        <a:pt x="0" y="22"/>
                        <a:pt x="2" y="23"/>
                        <a:pt x="5" y="25"/>
                      </a:cubicBezTo>
                      <a:cubicBezTo>
                        <a:pt x="8" y="25"/>
                        <a:pt x="5" y="32"/>
                        <a:pt x="6" y="32"/>
                      </a:cubicBezTo>
                      <a:cubicBezTo>
                        <a:pt x="9" y="34"/>
                        <a:pt x="8" y="51"/>
                        <a:pt x="8" y="54"/>
                      </a:cubicBezTo>
                      <a:cubicBezTo>
                        <a:pt x="8" y="56"/>
                        <a:pt x="6" y="54"/>
                        <a:pt x="6" y="56"/>
                      </a:cubicBezTo>
                      <a:cubicBezTo>
                        <a:pt x="8" y="58"/>
                        <a:pt x="9" y="61"/>
                        <a:pt x="8" y="62"/>
                      </a:cubicBezTo>
                      <a:cubicBezTo>
                        <a:pt x="13" y="62"/>
                        <a:pt x="14" y="62"/>
                        <a:pt x="17" y="62"/>
                      </a:cubicBezTo>
                      <a:cubicBezTo>
                        <a:pt x="19" y="53"/>
                        <a:pt x="17" y="48"/>
                        <a:pt x="17" y="40"/>
                      </a:cubicBezTo>
                      <a:cubicBezTo>
                        <a:pt x="17" y="32"/>
                        <a:pt x="19" y="37"/>
                        <a:pt x="20" y="32"/>
                      </a:cubicBezTo>
                      <a:cubicBezTo>
                        <a:pt x="20" y="28"/>
                        <a:pt x="22" y="29"/>
                        <a:pt x="25" y="22"/>
                      </a:cubicBezTo>
                      <a:cubicBezTo>
                        <a:pt x="28" y="14"/>
                        <a:pt x="22" y="14"/>
                        <a:pt x="23" y="9"/>
                      </a:cubicBezTo>
                      <a:cubicBezTo>
                        <a:pt x="22" y="6"/>
                        <a:pt x="22" y="6"/>
                        <a:pt x="19" y="3"/>
                      </a:cubicBezTo>
                      <a:cubicBezTo>
                        <a:pt x="16" y="0"/>
                        <a:pt x="17" y="3"/>
                        <a:pt x="16" y="3"/>
                      </a:cubicBezTo>
                      <a:cubicBezTo>
                        <a:pt x="13" y="3"/>
                        <a:pt x="16" y="4"/>
                        <a:pt x="14" y="7"/>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86" name="Freeform 126">
                  <a:extLst>
                    <a:ext uri="{FF2B5EF4-FFF2-40B4-BE49-F238E27FC236}">
                      <a16:creationId xmlns:a16="http://schemas.microsoft.com/office/drawing/2014/main" id="{9094A8D5-8C7F-69E8-8210-F9986952669B}"/>
                    </a:ext>
                  </a:extLst>
                </p:cNvPr>
                <p:cNvSpPr>
                  <a:spLocks/>
                </p:cNvSpPr>
                <p:nvPr/>
              </p:nvSpPr>
              <p:spPr bwMode="auto">
                <a:xfrm>
                  <a:off x="4809582" y="4798478"/>
                  <a:ext cx="157465" cy="202450"/>
                </a:xfrm>
                <a:custGeom>
                  <a:avLst/>
                  <a:gdLst/>
                  <a:ahLst/>
                  <a:cxnLst>
                    <a:cxn ang="0">
                      <a:pos x="48" y="15"/>
                    </a:cxn>
                    <a:cxn ang="0">
                      <a:pos x="48" y="29"/>
                    </a:cxn>
                    <a:cxn ang="0">
                      <a:pos x="44" y="43"/>
                    </a:cxn>
                    <a:cxn ang="0">
                      <a:pos x="45" y="52"/>
                    </a:cxn>
                    <a:cxn ang="0">
                      <a:pos x="47" y="57"/>
                    </a:cxn>
                    <a:cxn ang="0">
                      <a:pos x="44" y="57"/>
                    </a:cxn>
                    <a:cxn ang="0">
                      <a:pos x="39" y="57"/>
                    </a:cxn>
                    <a:cxn ang="0">
                      <a:pos x="35" y="57"/>
                    </a:cxn>
                    <a:cxn ang="0">
                      <a:pos x="21" y="59"/>
                    </a:cxn>
                    <a:cxn ang="0">
                      <a:pos x="9" y="65"/>
                    </a:cxn>
                    <a:cxn ang="0">
                      <a:pos x="10" y="52"/>
                    </a:cxn>
                    <a:cxn ang="0">
                      <a:pos x="7" y="48"/>
                    </a:cxn>
                    <a:cxn ang="0">
                      <a:pos x="1" y="43"/>
                    </a:cxn>
                    <a:cxn ang="0">
                      <a:pos x="1" y="32"/>
                    </a:cxn>
                    <a:cxn ang="0">
                      <a:pos x="6" y="29"/>
                    </a:cxn>
                    <a:cxn ang="0">
                      <a:pos x="3" y="26"/>
                    </a:cxn>
                    <a:cxn ang="0">
                      <a:pos x="9" y="26"/>
                    </a:cxn>
                    <a:cxn ang="0">
                      <a:pos x="7" y="20"/>
                    </a:cxn>
                    <a:cxn ang="0">
                      <a:pos x="4" y="14"/>
                    </a:cxn>
                    <a:cxn ang="0">
                      <a:pos x="6" y="9"/>
                    </a:cxn>
                    <a:cxn ang="0">
                      <a:pos x="15" y="7"/>
                    </a:cxn>
                    <a:cxn ang="0">
                      <a:pos x="20" y="6"/>
                    </a:cxn>
                    <a:cxn ang="0">
                      <a:pos x="26" y="6"/>
                    </a:cxn>
                    <a:cxn ang="0">
                      <a:pos x="32" y="12"/>
                    </a:cxn>
                    <a:cxn ang="0">
                      <a:pos x="39" y="10"/>
                    </a:cxn>
                    <a:cxn ang="0">
                      <a:pos x="48" y="15"/>
                    </a:cxn>
                  </a:cxnLst>
                  <a:rect l="0" t="0" r="r" b="b"/>
                  <a:pathLst>
                    <a:path w="51" h="65">
                      <a:moveTo>
                        <a:pt x="48" y="15"/>
                      </a:moveTo>
                      <a:cubicBezTo>
                        <a:pt x="47" y="18"/>
                        <a:pt x="51" y="29"/>
                        <a:pt x="48" y="29"/>
                      </a:cubicBezTo>
                      <a:cubicBezTo>
                        <a:pt x="47" y="31"/>
                        <a:pt x="45" y="37"/>
                        <a:pt x="44" y="43"/>
                      </a:cubicBezTo>
                      <a:cubicBezTo>
                        <a:pt x="42" y="45"/>
                        <a:pt x="45" y="51"/>
                        <a:pt x="45" y="52"/>
                      </a:cubicBezTo>
                      <a:cubicBezTo>
                        <a:pt x="47" y="54"/>
                        <a:pt x="48" y="59"/>
                        <a:pt x="47" y="57"/>
                      </a:cubicBezTo>
                      <a:cubicBezTo>
                        <a:pt x="47" y="57"/>
                        <a:pt x="47" y="57"/>
                        <a:pt x="44" y="57"/>
                      </a:cubicBezTo>
                      <a:cubicBezTo>
                        <a:pt x="42" y="57"/>
                        <a:pt x="44" y="59"/>
                        <a:pt x="39" y="57"/>
                      </a:cubicBezTo>
                      <a:cubicBezTo>
                        <a:pt x="35" y="57"/>
                        <a:pt x="38" y="57"/>
                        <a:pt x="35" y="57"/>
                      </a:cubicBezTo>
                      <a:cubicBezTo>
                        <a:pt x="30" y="59"/>
                        <a:pt x="30" y="57"/>
                        <a:pt x="21" y="59"/>
                      </a:cubicBezTo>
                      <a:cubicBezTo>
                        <a:pt x="12" y="62"/>
                        <a:pt x="12" y="65"/>
                        <a:pt x="9" y="65"/>
                      </a:cubicBezTo>
                      <a:cubicBezTo>
                        <a:pt x="9" y="60"/>
                        <a:pt x="10" y="57"/>
                        <a:pt x="10" y="52"/>
                      </a:cubicBezTo>
                      <a:cubicBezTo>
                        <a:pt x="10" y="49"/>
                        <a:pt x="7" y="51"/>
                        <a:pt x="7" y="48"/>
                      </a:cubicBezTo>
                      <a:cubicBezTo>
                        <a:pt x="7" y="45"/>
                        <a:pt x="0" y="46"/>
                        <a:pt x="1" y="43"/>
                      </a:cubicBezTo>
                      <a:cubicBezTo>
                        <a:pt x="3" y="40"/>
                        <a:pt x="4" y="38"/>
                        <a:pt x="1" y="32"/>
                      </a:cubicBezTo>
                      <a:cubicBezTo>
                        <a:pt x="4" y="35"/>
                        <a:pt x="6" y="32"/>
                        <a:pt x="6" y="29"/>
                      </a:cubicBezTo>
                      <a:cubicBezTo>
                        <a:pt x="6" y="26"/>
                        <a:pt x="4" y="29"/>
                        <a:pt x="3" y="26"/>
                      </a:cubicBezTo>
                      <a:cubicBezTo>
                        <a:pt x="3" y="24"/>
                        <a:pt x="4" y="24"/>
                        <a:pt x="9" y="26"/>
                      </a:cubicBezTo>
                      <a:cubicBezTo>
                        <a:pt x="9" y="21"/>
                        <a:pt x="4" y="23"/>
                        <a:pt x="7" y="20"/>
                      </a:cubicBezTo>
                      <a:cubicBezTo>
                        <a:pt x="9" y="17"/>
                        <a:pt x="4" y="17"/>
                        <a:pt x="4" y="14"/>
                      </a:cubicBezTo>
                      <a:cubicBezTo>
                        <a:pt x="6" y="10"/>
                        <a:pt x="3" y="10"/>
                        <a:pt x="6" y="9"/>
                      </a:cubicBezTo>
                      <a:cubicBezTo>
                        <a:pt x="12" y="1"/>
                        <a:pt x="10" y="12"/>
                        <a:pt x="15" y="7"/>
                      </a:cubicBezTo>
                      <a:cubicBezTo>
                        <a:pt x="18" y="3"/>
                        <a:pt x="20" y="0"/>
                        <a:pt x="20" y="6"/>
                      </a:cubicBezTo>
                      <a:cubicBezTo>
                        <a:pt x="20" y="10"/>
                        <a:pt x="23" y="6"/>
                        <a:pt x="26" y="6"/>
                      </a:cubicBezTo>
                      <a:cubicBezTo>
                        <a:pt x="32" y="7"/>
                        <a:pt x="26" y="7"/>
                        <a:pt x="32" y="12"/>
                      </a:cubicBezTo>
                      <a:cubicBezTo>
                        <a:pt x="38" y="17"/>
                        <a:pt x="33" y="10"/>
                        <a:pt x="39" y="10"/>
                      </a:cubicBezTo>
                      <a:cubicBezTo>
                        <a:pt x="45" y="10"/>
                        <a:pt x="44" y="15"/>
                        <a:pt x="48" y="15"/>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87" name="Freeform 127">
                  <a:extLst>
                    <a:ext uri="{FF2B5EF4-FFF2-40B4-BE49-F238E27FC236}">
                      <a16:creationId xmlns:a16="http://schemas.microsoft.com/office/drawing/2014/main" id="{9DF7E6D4-F111-CA6F-5F50-78235B3F6A47}"/>
                    </a:ext>
                  </a:extLst>
                </p:cNvPr>
                <p:cNvSpPr>
                  <a:spLocks/>
                </p:cNvSpPr>
                <p:nvPr/>
              </p:nvSpPr>
              <p:spPr bwMode="auto">
                <a:xfrm>
                  <a:off x="4939731" y="4792051"/>
                  <a:ext cx="115688" cy="202450"/>
                </a:xfrm>
                <a:custGeom>
                  <a:avLst/>
                  <a:gdLst/>
                  <a:ahLst/>
                  <a:cxnLst>
                    <a:cxn ang="0">
                      <a:pos x="26" y="0"/>
                    </a:cxn>
                    <a:cxn ang="0">
                      <a:pos x="29" y="14"/>
                    </a:cxn>
                    <a:cxn ang="0">
                      <a:pos x="31" y="22"/>
                    </a:cxn>
                    <a:cxn ang="0">
                      <a:pos x="31" y="33"/>
                    </a:cxn>
                    <a:cxn ang="0">
                      <a:pos x="32" y="40"/>
                    </a:cxn>
                    <a:cxn ang="0">
                      <a:pos x="37" y="50"/>
                    </a:cxn>
                    <a:cxn ang="0">
                      <a:pos x="32" y="53"/>
                    </a:cxn>
                    <a:cxn ang="0">
                      <a:pos x="18" y="59"/>
                    </a:cxn>
                    <a:cxn ang="0">
                      <a:pos x="9" y="64"/>
                    </a:cxn>
                    <a:cxn ang="0">
                      <a:pos x="1" y="61"/>
                    </a:cxn>
                    <a:cxn ang="0">
                      <a:pos x="4" y="59"/>
                    </a:cxn>
                    <a:cxn ang="0">
                      <a:pos x="3" y="54"/>
                    </a:cxn>
                    <a:cxn ang="0">
                      <a:pos x="1" y="45"/>
                    </a:cxn>
                    <a:cxn ang="0">
                      <a:pos x="6" y="31"/>
                    </a:cxn>
                    <a:cxn ang="0">
                      <a:pos x="6" y="17"/>
                    </a:cxn>
                    <a:cxn ang="0">
                      <a:pos x="4" y="8"/>
                    </a:cxn>
                    <a:cxn ang="0">
                      <a:pos x="4" y="2"/>
                    </a:cxn>
                    <a:cxn ang="0">
                      <a:pos x="20" y="2"/>
                    </a:cxn>
                    <a:cxn ang="0">
                      <a:pos x="23" y="2"/>
                    </a:cxn>
                    <a:cxn ang="0">
                      <a:pos x="26" y="0"/>
                    </a:cxn>
                  </a:cxnLst>
                  <a:rect l="0" t="0" r="r" b="b"/>
                  <a:pathLst>
                    <a:path w="37" h="65">
                      <a:moveTo>
                        <a:pt x="26" y="0"/>
                      </a:moveTo>
                      <a:cubicBezTo>
                        <a:pt x="26" y="9"/>
                        <a:pt x="31" y="6"/>
                        <a:pt x="29" y="14"/>
                      </a:cubicBezTo>
                      <a:cubicBezTo>
                        <a:pt x="28" y="22"/>
                        <a:pt x="32" y="14"/>
                        <a:pt x="31" y="22"/>
                      </a:cubicBezTo>
                      <a:cubicBezTo>
                        <a:pt x="29" y="28"/>
                        <a:pt x="34" y="23"/>
                        <a:pt x="31" y="33"/>
                      </a:cubicBezTo>
                      <a:cubicBezTo>
                        <a:pt x="29" y="42"/>
                        <a:pt x="32" y="34"/>
                        <a:pt x="32" y="40"/>
                      </a:cubicBezTo>
                      <a:cubicBezTo>
                        <a:pt x="31" y="45"/>
                        <a:pt x="34" y="47"/>
                        <a:pt x="37" y="50"/>
                      </a:cubicBezTo>
                      <a:cubicBezTo>
                        <a:pt x="34" y="51"/>
                        <a:pt x="37" y="53"/>
                        <a:pt x="32" y="53"/>
                      </a:cubicBezTo>
                      <a:cubicBezTo>
                        <a:pt x="23" y="54"/>
                        <a:pt x="24" y="59"/>
                        <a:pt x="18" y="59"/>
                      </a:cubicBezTo>
                      <a:cubicBezTo>
                        <a:pt x="14" y="61"/>
                        <a:pt x="12" y="65"/>
                        <a:pt x="9" y="64"/>
                      </a:cubicBezTo>
                      <a:cubicBezTo>
                        <a:pt x="8" y="61"/>
                        <a:pt x="3" y="61"/>
                        <a:pt x="1" y="61"/>
                      </a:cubicBezTo>
                      <a:cubicBezTo>
                        <a:pt x="0" y="61"/>
                        <a:pt x="3" y="61"/>
                        <a:pt x="4" y="59"/>
                      </a:cubicBezTo>
                      <a:cubicBezTo>
                        <a:pt x="6" y="61"/>
                        <a:pt x="4" y="56"/>
                        <a:pt x="3" y="54"/>
                      </a:cubicBezTo>
                      <a:cubicBezTo>
                        <a:pt x="3" y="53"/>
                        <a:pt x="0" y="47"/>
                        <a:pt x="1" y="45"/>
                      </a:cubicBezTo>
                      <a:cubicBezTo>
                        <a:pt x="3" y="39"/>
                        <a:pt x="4" y="33"/>
                        <a:pt x="6" y="31"/>
                      </a:cubicBezTo>
                      <a:cubicBezTo>
                        <a:pt x="9" y="31"/>
                        <a:pt x="4" y="20"/>
                        <a:pt x="6" y="17"/>
                      </a:cubicBezTo>
                      <a:cubicBezTo>
                        <a:pt x="4" y="14"/>
                        <a:pt x="4" y="9"/>
                        <a:pt x="4" y="8"/>
                      </a:cubicBezTo>
                      <a:cubicBezTo>
                        <a:pt x="4" y="8"/>
                        <a:pt x="1" y="2"/>
                        <a:pt x="4" y="2"/>
                      </a:cubicBezTo>
                      <a:cubicBezTo>
                        <a:pt x="8" y="2"/>
                        <a:pt x="18" y="2"/>
                        <a:pt x="20" y="2"/>
                      </a:cubicBezTo>
                      <a:cubicBezTo>
                        <a:pt x="21" y="2"/>
                        <a:pt x="21" y="3"/>
                        <a:pt x="23" y="2"/>
                      </a:cubicBezTo>
                      <a:cubicBezTo>
                        <a:pt x="24" y="2"/>
                        <a:pt x="24" y="0"/>
                        <a:pt x="26"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88" name="Freeform 128">
                  <a:extLst>
                    <a:ext uri="{FF2B5EF4-FFF2-40B4-BE49-F238E27FC236}">
                      <a16:creationId xmlns:a16="http://schemas.microsoft.com/office/drawing/2014/main" id="{E84984A8-CD2D-B1CD-21AB-421D5AD24E9E}"/>
                    </a:ext>
                  </a:extLst>
                </p:cNvPr>
                <p:cNvSpPr>
                  <a:spLocks/>
                </p:cNvSpPr>
                <p:nvPr/>
              </p:nvSpPr>
              <p:spPr bwMode="auto">
                <a:xfrm>
                  <a:off x="5020071" y="4792051"/>
                  <a:ext cx="48203" cy="155855"/>
                </a:xfrm>
                <a:custGeom>
                  <a:avLst/>
                  <a:gdLst/>
                  <a:ahLst/>
                  <a:cxnLst>
                    <a:cxn ang="0">
                      <a:pos x="0" y="0"/>
                    </a:cxn>
                    <a:cxn ang="0">
                      <a:pos x="4" y="3"/>
                    </a:cxn>
                    <a:cxn ang="0">
                      <a:pos x="8" y="2"/>
                    </a:cxn>
                    <a:cxn ang="0">
                      <a:pos x="11" y="11"/>
                    </a:cxn>
                    <a:cxn ang="0">
                      <a:pos x="12" y="19"/>
                    </a:cxn>
                    <a:cxn ang="0">
                      <a:pos x="14" y="40"/>
                    </a:cxn>
                    <a:cxn ang="0">
                      <a:pos x="12" y="42"/>
                    </a:cxn>
                    <a:cxn ang="0">
                      <a:pos x="14" y="48"/>
                    </a:cxn>
                    <a:cxn ang="0">
                      <a:pos x="11" y="50"/>
                    </a:cxn>
                    <a:cxn ang="0">
                      <a:pos x="6" y="40"/>
                    </a:cxn>
                    <a:cxn ang="0">
                      <a:pos x="4" y="33"/>
                    </a:cxn>
                    <a:cxn ang="0">
                      <a:pos x="4" y="22"/>
                    </a:cxn>
                    <a:cxn ang="0">
                      <a:pos x="3" y="14"/>
                    </a:cxn>
                    <a:cxn ang="0">
                      <a:pos x="0" y="0"/>
                    </a:cxn>
                  </a:cxnLst>
                  <a:rect l="0" t="0" r="r" b="b"/>
                  <a:pathLst>
                    <a:path w="15" h="50">
                      <a:moveTo>
                        <a:pt x="0" y="0"/>
                      </a:moveTo>
                      <a:cubicBezTo>
                        <a:pt x="4" y="2"/>
                        <a:pt x="4" y="3"/>
                        <a:pt x="4" y="3"/>
                      </a:cubicBezTo>
                      <a:cubicBezTo>
                        <a:pt x="6" y="3"/>
                        <a:pt x="8" y="2"/>
                        <a:pt x="8" y="2"/>
                      </a:cubicBezTo>
                      <a:cubicBezTo>
                        <a:pt x="6" y="8"/>
                        <a:pt x="8" y="9"/>
                        <a:pt x="11" y="11"/>
                      </a:cubicBezTo>
                      <a:cubicBezTo>
                        <a:pt x="14" y="11"/>
                        <a:pt x="11" y="19"/>
                        <a:pt x="12" y="19"/>
                      </a:cubicBezTo>
                      <a:cubicBezTo>
                        <a:pt x="15" y="20"/>
                        <a:pt x="14" y="37"/>
                        <a:pt x="14" y="40"/>
                      </a:cubicBezTo>
                      <a:cubicBezTo>
                        <a:pt x="14" y="42"/>
                        <a:pt x="12" y="40"/>
                        <a:pt x="12" y="42"/>
                      </a:cubicBezTo>
                      <a:cubicBezTo>
                        <a:pt x="14" y="44"/>
                        <a:pt x="15" y="47"/>
                        <a:pt x="14" y="48"/>
                      </a:cubicBezTo>
                      <a:cubicBezTo>
                        <a:pt x="12" y="50"/>
                        <a:pt x="11" y="50"/>
                        <a:pt x="11" y="50"/>
                      </a:cubicBezTo>
                      <a:cubicBezTo>
                        <a:pt x="8" y="47"/>
                        <a:pt x="4" y="45"/>
                        <a:pt x="6" y="40"/>
                      </a:cubicBezTo>
                      <a:cubicBezTo>
                        <a:pt x="6" y="34"/>
                        <a:pt x="3" y="42"/>
                        <a:pt x="4" y="33"/>
                      </a:cubicBezTo>
                      <a:cubicBezTo>
                        <a:pt x="8" y="23"/>
                        <a:pt x="3" y="28"/>
                        <a:pt x="4" y="22"/>
                      </a:cubicBezTo>
                      <a:cubicBezTo>
                        <a:pt x="6" y="14"/>
                        <a:pt x="1" y="22"/>
                        <a:pt x="3" y="14"/>
                      </a:cubicBezTo>
                      <a:cubicBezTo>
                        <a:pt x="4" y="6"/>
                        <a:pt x="0" y="9"/>
                        <a:pt x="0"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89" name="Freeform 129">
                  <a:extLst>
                    <a:ext uri="{FF2B5EF4-FFF2-40B4-BE49-F238E27FC236}">
                      <a16:creationId xmlns:a16="http://schemas.microsoft.com/office/drawing/2014/main" id="{5C2930C0-5632-77FD-10A7-B044F9285FB2}"/>
                    </a:ext>
                  </a:extLst>
                </p:cNvPr>
                <p:cNvSpPr>
                  <a:spLocks/>
                </p:cNvSpPr>
                <p:nvPr/>
              </p:nvSpPr>
              <p:spPr bwMode="auto">
                <a:xfrm>
                  <a:off x="4697107" y="4003136"/>
                  <a:ext cx="305289" cy="271541"/>
                </a:xfrm>
                <a:custGeom>
                  <a:avLst/>
                  <a:gdLst/>
                  <a:ahLst/>
                  <a:cxnLst>
                    <a:cxn ang="0">
                      <a:pos x="35" y="87"/>
                    </a:cxn>
                    <a:cxn ang="0">
                      <a:pos x="0" y="87"/>
                    </a:cxn>
                    <a:cxn ang="0">
                      <a:pos x="16" y="79"/>
                    </a:cxn>
                    <a:cxn ang="0">
                      <a:pos x="26" y="65"/>
                    </a:cxn>
                    <a:cxn ang="0">
                      <a:pos x="29" y="43"/>
                    </a:cxn>
                    <a:cxn ang="0">
                      <a:pos x="32" y="34"/>
                    </a:cxn>
                    <a:cxn ang="0">
                      <a:pos x="45" y="24"/>
                    </a:cxn>
                    <a:cxn ang="0">
                      <a:pos x="60" y="1"/>
                    </a:cxn>
                    <a:cxn ang="0">
                      <a:pos x="66" y="7"/>
                    </a:cxn>
                    <a:cxn ang="0">
                      <a:pos x="76" y="7"/>
                    </a:cxn>
                    <a:cxn ang="0">
                      <a:pos x="81" y="6"/>
                    </a:cxn>
                    <a:cxn ang="0">
                      <a:pos x="87" y="9"/>
                    </a:cxn>
                    <a:cxn ang="0">
                      <a:pos x="95" y="35"/>
                    </a:cxn>
                    <a:cxn ang="0">
                      <a:pos x="95" y="40"/>
                    </a:cxn>
                    <a:cxn ang="0">
                      <a:pos x="81" y="43"/>
                    </a:cxn>
                    <a:cxn ang="0">
                      <a:pos x="73" y="48"/>
                    </a:cxn>
                    <a:cxn ang="0">
                      <a:pos x="72" y="55"/>
                    </a:cxn>
                    <a:cxn ang="0">
                      <a:pos x="63" y="62"/>
                    </a:cxn>
                    <a:cxn ang="0">
                      <a:pos x="43" y="71"/>
                    </a:cxn>
                    <a:cxn ang="0">
                      <a:pos x="35" y="76"/>
                    </a:cxn>
                    <a:cxn ang="0">
                      <a:pos x="35" y="87"/>
                    </a:cxn>
                  </a:cxnLst>
                  <a:rect l="0" t="0" r="r" b="b"/>
                  <a:pathLst>
                    <a:path w="98" h="87">
                      <a:moveTo>
                        <a:pt x="35" y="87"/>
                      </a:moveTo>
                      <a:cubicBezTo>
                        <a:pt x="0" y="87"/>
                        <a:pt x="0" y="87"/>
                        <a:pt x="0" y="87"/>
                      </a:cubicBezTo>
                      <a:cubicBezTo>
                        <a:pt x="2" y="80"/>
                        <a:pt x="10" y="85"/>
                        <a:pt x="16" y="79"/>
                      </a:cubicBezTo>
                      <a:cubicBezTo>
                        <a:pt x="20" y="71"/>
                        <a:pt x="20" y="79"/>
                        <a:pt x="26" y="65"/>
                      </a:cubicBezTo>
                      <a:cubicBezTo>
                        <a:pt x="29" y="59"/>
                        <a:pt x="23" y="51"/>
                        <a:pt x="29" y="43"/>
                      </a:cubicBezTo>
                      <a:cubicBezTo>
                        <a:pt x="34" y="37"/>
                        <a:pt x="28" y="38"/>
                        <a:pt x="32" y="34"/>
                      </a:cubicBezTo>
                      <a:cubicBezTo>
                        <a:pt x="37" y="29"/>
                        <a:pt x="32" y="29"/>
                        <a:pt x="45" y="24"/>
                      </a:cubicBezTo>
                      <a:cubicBezTo>
                        <a:pt x="57" y="20"/>
                        <a:pt x="54" y="3"/>
                        <a:pt x="60" y="1"/>
                      </a:cubicBezTo>
                      <a:cubicBezTo>
                        <a:pt x="64" y="0"/>
                        <a:pt x="60" y="4"/>
                        <a:pt x="66" y="7"/>
                      </a:cubicBezTo>
                      <a:cubicBezTo>
                        <a:pt x="72" y="10"/>
                        <a:pt x="73" y="6"/>
                        <a:pt x="76" y="7"/>
                      </a:cubicBezTo>
                      <a:cubicBezTo>
                        <a:pt x="80" y="9"/>
                        <a:pt x="81" y="3"/>
                        <a:pt x="81" y="6"/>
                      </a:cubicBezTo>
                      <a:cubicBezTo>
                        <a:pt x="81" y="10"/>
                        <a:pt x="86" y="9"/>
                        <a:pt x="87" y="9"/>
                      </a:cubicBezTo>
                      <a:cubicBezTo>
                        <a:pt x="93" y="12"/>
                        <a:pt x="89" y="32"/>
                        <a:pt x="95" y="35"/>
                      </a:cubicBezTo>
                      <a:cubicBezTo>
                        <a:pt x="98" y="37"/>
                        <a:pt x="95" y="37"/>
                        <a:pt x="95" y="40"/>
                      </a:cubicBezTo>
                      <a:cubicBezTo>
                        <a:pt x="95" y="43"/>
                        <a:pt x="84" y="38"/>
                        <a:pt x="81" y="43"/>
                      </a:cubicBezTo>
                      <a:cubicBezTo>
                        <a:pt x="78" y="46"/>
                        <a:pt x="72" y="43"/>
                        <a:pt x="73" y="48"/>
                      </a:cubicBezTo>
                      <a:cubicBezTo>
                        <a:pt x="76" y="52"/>
                        <a:pt x="78" y="52"/>
                        <a:pt x="72" y="55"/>
                      </a:cubicBezTo>
                      <a:cubicBezTo>
                        <a:pt x="66" y="57"/>
                        <a:pt x="66" y="57"/>
                        <a:pt x="63" y="62"/>
                      </a:cubicBezTo>
                      <a:cubicBezTo>
                        <a:pt x="63" y="63"/>
                        <a:pt x="45" y="68"/>
                        <a:pt x="43" y="71"/>
                      </a:cubicBezTo>
                      <a:cubicBezTo>
                        <a:pt x="35" y="76"/>
                        <a:pt x="35" y="76"/>
                        <a:pt x="35" y="76"/>
                      </a:cubicBezTo>
                      <a:cubicBezTo>
                        <a:pt x="35" y="87"/>
                        <a:pt x="35" y="87"/>
                        <a:pt x="35" y="87"/>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90" name="Freeform 130">
                  <a:extLst>
                    <a:ext uri="{FF2B5EF4-FFF2-40B4-BE49-F238E27FC236}">
                      <a16:creationId xmlns:a16="http://schemas.microsoft.com/office/drawing/2014/main" id="{F52EE29C-0FE1-7266-3A2A-5F2709E2D935}"/>
                    </a:ext>
                  </a:extLst>
                </p:cNvPr>
                <p:cNvSpPr>
                  <a:spLocks/>
                </p:cNvSpPr>
                <p:nvPr/>
              </p:nvSpPr>
              <p:spPr bwMode="auto">
                <a:xfrm>
                  <a:off x="4597487" y="4274677"/>
                  <a:ext cx="212095" cy="221731"/>
                </a:xfrm>
                <a:custGeom>
                  <a:avLst/>
                  <a:gdLst/>
                  <a:ahLst/>
                  <a:cxnLst>
                    <a:cxn ang="0">
                      <a:pos x="68" y="4"/>
                    </a:cxn>
                    <a:cxn ang="0">
                      <a:pos x="68" y="18"/>
                    </a:cxn>
                    <a:cxn ang="0">
                      <a:pos x="42" y="18"/>
                    </a:cxn>
                    <a:cxn ang="0">
                      <a:pos x="42" y="43"/>
                    </a:cxn>
                    <a:cxn ang="0">
                      <a:pos x="34" y="65"/>
                    </a:cxn>
                    <a:cxn ang="0">
                      <a:pos x="3" y="65"/>
                    </a:cxn>
                    <a:cxn ang="0">
                      <a:pos x="2" y="71"/>
                    </a:cxn>
                    <a:cxn ang="0">
                      <a:pos x="2" y="60"/>
                    </a:cxn>
                    <a:cxn ang="0">
                      <a:pos x="8" y="51"/>
                    </a:cxn>
                    <a:cxn ang="0">
                      <a:pos x="11" y="42"/>
                    </a:cxn>
                    <a:cxn ang="0">
                      <a:pos x="13" y="37"/>
                    </a:cxn>
                    <a:cxn ang="0">
                      <a:pos x="19" y="26"/>
                    </a:cxn>
                    <a:cxn ang="0">
                      <a:pos x="22" y="18"/>
                    </a:cxn>
                    <a:cxn ang="0">
                      <a:pos x="33" y="0"/>
                    </a:cxn>
                    <a:cxn ang="0">
                      <a:pos x="68" y="0"/>
                    </a:cxn>
                    <a:cxn ang="0">
                      <a:pos x="68" y="4"/>
                    </a:cxn>
                  </a:cxnLst>
                  <a:rect l="0" t="0" r="r" b="b"/>
                  <a:pathLst>
                    <a:path w="68" h="71">
                      <a:moveTo>
                        <a:pt x="68" y="4"/>
                      </a:moveTo>
                      <a:cubicBezTo>
                        <a:pt x="68" y="18"/>
                        <a:pt x="68" y="18"/>
                        <a:pt x="68" y="18"/>
                      </a:cubicBezTo>
                      <a:cubicBezTo>
                        <a:pt x="42" y="18"/>
                        <a:pt x="42" y="18"/>
                        <a:pt x="42" y="18"/>
                      </a:cubicBezTo>
                      <a:cubicBezTo>
                        <a:pt x="42" y="43"/>
                        <a:pt x="42" y="43"/>
                        <a:pt x="42" y="43"/>
                      </a:cubicBezTo>
                      <a:cubicBezTo>
                        <a:pt x="33" y="48"/>
                        <a:pt x="31" y="46"/>
                        <a:pt x="34" y="65"/>
                      </a:cubicBezTo>
                      <a:cubicBezTo>
                        <a:pt x="34" y="65"/>
                        <a:pt x="5" y="65"/>
                        <a:pt x="3" y="65"/>
                      </a:cubicBezTo>
                      <a:cubicBezTo>
                        <a:pt x="2" y="65"/>
                        <a:pt x="0" y="68"/>
                        <a:pt x="2" y="71"/>
                      </a:cubicBezTo>
                      <a:cubicBezTo>
                        <a:pt x="0" y="71"/>
                        <a:pt x="0" y="68"/>
                        <a:pt x="2" y="60"/>
                      </a:cubicBezTo>
                      <a:cubicBezTo>
                        <a:pt x="3" y="54"/>
                        <a:pt x="7" y="57"/>
                        <a:pt x="8" y="51"/>
                      </a:cubicBezTo>
                      <a:cubicBezTo>
                        <a:pt x="8" y="45"/>
                        <a:pt x="13" y="42"/>
                        <a:pt x="11" y="42"/>
                      </a:cubicBezTo>
                      <a:cubicBezTo>
                        <a:pt x="10" y="42"/>
                        <a:pt x="8" y="42"/>
                        <a:pt x="13" y="37"/>
                      </a:cubicBezTo>
                      <a:cubicBezTo>
                        <a:pt x="17" y="32"/>
                        <a:pt x="19" y="34"/>
                        <a:pt x="19" y="26"/>
                      </a:cubicBezTo>
                      <a:cubicBezTo>
                        <a:pt x="20" y="18"/>
                        <a:pt x="20" y="23"/>
                        <a:pt x="22" y="18"/>
                      </a:cubicBezTo>
                      <a:cubicBezTo>
                        <a:pt x="23" y="9"/>
                        <a:pt x="26" y="18"/>
                        <a:pt x="33" y="0"/>
                      </a:cubicBezTo>
                      <a:cubicBezTo>
                        <a:pt x="68" y="0"/>
                        <a:pt x="68" y="0"/>
                        <a:pt x="68" y="0"/>
                      </a:cubicBezTo>
                      <a:cubicBezTo>
                        <a:pt x="68" y="4"/>
                        <a:pt x="68" y="4"/>
                        <a:pt x="68" y="4"/>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91" name="Freeform 131">
                  <a:extLst>
                    <a:ext uri="{FF2B5EF4-FFF2-40B4-BE49-F238E27FC236}">
                      <a16:creationId xmlns:a16="http://schemas.microsoft.com/office/drawing/2014/main" id="{396C1605-1C64-D625-400D-8AED1626935E}"/>
                    </a:ext>
                  </a:extLst>
                </p:cNvPr>
                <p:cNvSpPr>
                  <a:spLocks/>
                </p:cNvSpPr>
                <p:nvPr/>
              </p:nvSpPr>
              <p:spPr bwMode="auto">
                <a:xfrm>
                  <a:off x="4624803" y="4258610"/>
                  <a:ext cx="19281" cy="16068"/>
                </a:xfrm>
                <a:custGeom>
                  <a:avLst/>
                  <a:gdLst/>
                  <a:ahLst/>
                  <a:cxnLst>
                    <a:cxn ang="0">
                      <a:pos x="3" y="5"/>
                    </a:cxn>
                    <a:cxn ang="0">
                      <a:pos x="3" y="0"/>
                    </a:cxn>
                    <a:cxn ang="0">
                      <a:pos x="3" y="5"/>
                    </a:cxn>
                  </a:cxnLst>
                  <a:rect l="0" t="0" r="r" b="b"/>
                  <a:pathLst>
                    <a:path w="6" h="5">
                      <a:moveTo>
                        <a:pt x="3" y="5"/>
                      </a:moveTo>
                      <a:cubicBezTo>
                        <a:pt x="0" y="5"/>
                        <a:pt x="2" y="0"/>
                        <a:pt x="3" y="0"/>
                      </a:cubicBezTo>
                      <a:cubicBezTo>
                        <a:pt x="6" y="2"/>
                        <a:pt x="5" y="5"/>
                        <a:pt x="3" y="5"/>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92" name="Freeform 132">
                  <a:extLst>
                    <a:ext uri="{FF2B5EF4-FFF2-40B4-BE49-F238E27FC236}">
                      <a16:creationId xmlns:a16="http://schemas.microsoft.com/office/drawing/2014/main" id="{E7DAC0E6-09C6-448F-FEC0-AF183C91097F}"/>
                    </a:ext>
                  </a:extLst>
                </p:cNvPr>
                <p:cNvSpPr>
                  <a:spLocks/>
                </p:cNvSpPr>
                <p:nvPr/>
              </p:nvSpPr>
              <p:spPr bwMode="auto">
                <a:xfrm>
                  <a:off x="4658545" y="4240935"/>
                  <a:ext cx="25709" cy="24102"/>
                </a:xfrm>
                <a:custGeom>
                  <a:avLst/>
                  <a:gdLst/>
                  <a:ahLst/>
                  <a:cxnLst>
                    <a:cxn ang="0">
                      <a:pos x="5" y="6"/>
                    </a:cxn>
                    <a:cxn ang="0">
                      <a:pos x="2" y="6"/>
                    </a:cxn>
                    <a:cxn ang="0">
                      <a:pos x="6" y="0"/>
                    </a:cxn>
                    <a:cxn ang="0">
                      <a:pos x="5" y="6"/>
                    </a:cxn>
                  </a:cxnLst>
                  <a:rect l="0" t="0" r="r" b="b"/>
                  <a:pathLst>
                    <a:path w="8" h="8">
                      <a:moveTo>
                        <a:pt x="5" y="6"/>
                      </a:moveTo>
                      <a:cubicBezTo>
                        <a:pt x="0" y="8"/>
                        <a:pt x="0" y="8"/>
                        <a:pt x="2" y="6"/>
                      </a:cubicBezTo>
                      <a:cubicBezTo>
                        <a:pt x="5" y="4"/>
                        <a:pt x="5" y="0"/>
                        <a:pt x="6" y="0"/>
                      </a:cubicBezTo>
                      <a:cubicBezTo>
                        <a:pt x="8" y="1"/>
                        <a:pt x="6" y="6"/>
                        <a:pt x="5" y="6"/>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93" name="Freeform 133">
                  <a:extLst>
                    <a:ext uri="{FF2B5EF4-FFF2-40B4-BE49-F238E27FC236}">
                      <a16:creationId xmlns:a16="http://schemas.microsoft.com/office/drawing/2014/main" id="{1C284494-2BCD-2E3B-FF83-F8F7E32DD997}"/>
                    </a:ext>
                  </a:extLst>
                </p:cNvPr>
                <p:cNvSpPr>
                  <a:spLocks/>
                </p:cNvSpPr>
                <p:nvPr/>
              </p:nvSpPr>
              <p:spPr bwMode="auto">
                <a:xfrm>
                  <a:off x="4677826" y="4224867"/>
                  <a:ext cx="9641" cy="16068"/>
                </a:xfrm>
                <a:custGeom>
                  <a:avLst/>
                  <a:gdLst/>
                  <a:ahLst/>
                  <a:cxnLst>
                    <a:cxn ang="0">
                      <a:pos x="0" y="3"/>
                    </a:cxn>
                    <a:cxn ang="0">
                      <a:pos x="3" y="0"/>
                    </a:cxn>
                    <a:cxn ang="0">
                      <a:pos x="2" y="3"/>
                    </a:cxn>
                    <a:cxn ang="0">
                      <a:pos x="0" y="3"/>
                    </a:cxn>
                  </a:cxnLst>
                  <a:rect l="0" t="0" r="r" b="b"/>
                  <a:pathLst>
                    <a:path w="3" h="5">
                      <a:moveTo>
                        <a:pt x="0" y="3"/>
                      </a:moveTo>
                      <a:cubicBezTo>
                        <a:pt x="0" y="0"/>
                        <a:pt x="2" y="1"/>
                        <a:pt x="3" y="0"/>
                      </a:cubicBezTo>
                      <a:cubicBezTo>
                        <a:pt x="3" y="0"/>
                        <a:pt x="3" y="1"/>
                        <a:pt x="2" y="3"/>
                      </a:cubicBezTo>
                      <a:cubicBezTo>
                        <a:pt x="2" y="3"/>
                        <a:pt x="0" y="5"/>
                        <a:pt x="0"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94" name="Freeform 134">
                  <a:extLst>
                    <a:ext uri="{FF2B5EF4-FFF2-40B4-BE49-F238E27FC236}">
                      <a16:creationId xmlns:a16="http://schemas.microsoft.com/office/drawing/2014/main" id="{D0784C44-10E2-A8CD-3036-BF316B73A62A}"/>
                    </a:ext>
                  </a:extLst>
                </p:cNvPr>
                <p:cNvSpPr>
                  <a:spLocks/>
                </p:cNvSpPr>
                <p:nvPr/>
              </p:nvSpPr>
              <p:spPr bwMode="auto">
                <a:xfrm>
                  <a:off x="4597487" y="4244148"/>
                  <a:ext cx="24102" cy="24102"/>
                </a:xfrm>
                <a:custGeom>
                  <a:avLst/>
                  <a:gdLst/>
                  <a:ahLst/>
                  <a:cxnLst>
                    <a:cxn ang="0">
                      <a:pos x="3" y="6"/>
                    </a:cxn>
                    <a:cxn ang="0">
                      <a:pos x="2" y="3"/>
                    </a:cxn>
                    <a:cxn ang="0">
                      <a:pos x="8" y="0"/>
                    </a:cxn>
                    <a:cxn ang="0">
                      <a:pos x="6" y="5"/>
                    </a:cxn>
                    <a:cxn ang="0">
                      <a:pos x="3" y="6"/>
                    </a:cxn>
                  </a:cxnLst>
                  <a:rect l="0" t="0" r="r" b="b"/>
                  <a:pathLst>
                    <a:path w="8" h="8">
                      <a:moveTo>
                        <a:pt x="3" y="6"/>
                      </a:moveTo>
                      <a:cubicBezTo>
                        <a:pt x="2" y="3"/>
                        <a:pt x="0" y="3"/>
                        <a:pt x="2" y="3"/>
                      </a:cubicBezTo>
                      <a:cubicBezTo>
                        <a:pt x="5" y="2"/>
                        <a:pt x="8" y="0"/>
                        <a:pt x="8" y="0"/>
                      </a:cubicBezTo>
                      <a:cubicBezTo>
                        <a:pt x="8" y="2"/>
                        <a:pt x="6" y="2"/>
                        <a:pt x="6" y="5"/>
                      </a:cubicBezTo>
                      <a:cubicBezTo>
                        <a:pt x="5" y="6"/>
                        <a:pt x="3" y="8"/>
                        <a:pt x="3" y="6"/>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95" name="Freeform 135">
                  <a:extLst>
                    <a:ext uri="{FF2B5EF4-FFF2-40B4-BE49-F238E27FC236}">
                      <a16:creationId xmlns:a16="http://schemas.microsoft.com/office/drawing/2014/main" id="{20E0A22A-B98D-2E27-D059-4576693ABA0F}"/>
                    </a:ext>
                  </a:extLst>
                </p:cNvPr>
                <p:cNvSpPr>
                  <a:spLocks/>
                </p:cNvSpPr>
                <p:nvPr/>
              </p:nvSpPr>
              <p:spPr bwMode="auto">
                <a:xfrm>
                  <a:off x="4574992" y="4234509"/>
                  <a:ext cx="9641" cy="17674"/>
                </a:xfrm>
                <a:custGeom>
                  <a:avLst/>
                  <a:gdLst/>
                  <a:ahLst/>
                  <a:cxnLst>
                    <a:cxn ang="0">
                      <a:pos x="1" y="2"/>
                    </a:cxn>
                    <a:cxn ang="0">
                      <a:pos x="1" y="5"/>
                    </a:cxn>
                    <a:cxn ang="0">
                      <a:pos x="1" y="2"/>
                    </a:cxn>
                  </a:cxnLst>
                  <a:rect l="0" t="0" r="r" b="b"/>
                  <a:pathLst>
                    <a:path w="3" h="6">
                      <a:moveTo>
                        <a:pt x="1" y="2"/>
                      </a:moveTo>
                      <a:cubicBezTo>
                        <a:pt x="1" y="0"/>
                        <a:pt x="3" y="3"/>
                        <a:pt x="1" y="5"/>
                      </a:cubicBezTo>
                      <a:cubicBezTo>
                        <a:pt x="1" y="6"/>
                        <a:pt x="0" y="2"/>
                        <a:pt x="1"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96" name="Freeform 136">
                  <a:extLst>
                    <a:ext uri="{FF2B5EF4-FFF2-40B4-BE49-F238E27FC236}">
                      <a16:creationId xmlns:a16="http://schemas.microsoft.com/office/drawing/2014/main" id="{A7802408-619F-B4FF-8379-7B52AA4D4B39}"/>
                    </a:ext>
                  </a:extLst>
                </p:cNvPr>
                <p:cNvSpPr>
                  <a:spLocks/>
                </p:cNvSpPr>
                <p:nvPr/>
              </p:nvSpPr>
              <p:spPr bwMode="auto">
                <a:xfrm>
                  <a:off x="4587847" y="4258610"/>
                  <a:ext cx="9641" cy="6427"/>
                </a:xfrm>
                <a:custGeom>
                  <a:avLst/>
                  <a:gdLst/>
                  <a:ahLst/>
                  <a:cxnLst>
                    <a:cxn ang="0">
                      <a:pos x="2" y="0"/>
                    </a:cxn>
                    <a:cxn ang="0">
                      <a:pos x="3" y="2"/>
                    </a:cxn>
                    <a:cxn ang="0">
                      <a:pos x="2" y="0"/>
                    </a:cxn>
                  </a:cxnLst>
                  <a:rect l="0" t="0" r="r" b="b"/>
                  <a:pathLst>
                    <a:path w="3" h="2">
                      <a:moveTo>
                        <a:pt x="2" y="0"/>
                      </a:moveTo>
                      <a:cubicBezTo>
                        <a:pt x="3" y="0"/>
                        <a:pt x="3" y="2"/>
                        <a:pt x="3" y="2"/>
                      </a:cubicBezTo>
                      <a:cubicBezTo>
                        <a:pt x="2" y="2"/>
                        <a:pt x="0" y="0"/>
                        <a:pt x="2"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97" name="Freeform 137">
                  <a:extLst>
                    <a:ext uri="{FF2B5EF4-FFF2-40B4-BE49-F238E27FC236}">
                      <a16:creationId xmlns:a16="http://schemas.microsoft.com/office/drawing/2014/main" id="{79F38522-1DA0-E779-56EE-CADC37594ED3}"/>
                    </a:ext>
                  </a:extLst>
                </p:cNvPr>
                <p:cNvSpPr>
                  <a:spLocks/>
                </p:cNvSpPr>
                <p:nvPr/>
              </p:nvSpPr>
              <p:spPr bwMode="auto">
                <a:xfrm>
                  <a:off x="4568565" y="4268250"/>
                  <a:ext cx="9641" cy="9640"/>
                </a:xfrm>
                <a:custGeom>
                  <a:avLst/>
                  <a:gdLst/>
                  <a:ahLst/>
                  <a:cxnLst>
                    <a:cxn ang="0">
                      <a:pos x="2" y="0"/>
                    </a:cxn>
                    <a:cxn ang="0">
                      <a:pos x="3" y="2"/>
                    </a:cxn>
                    <a:cxn ang="0">
                      <a:pos x="2" y="0"/>
                    </a:cxn>
                  </a:cxnLst>
                  <a:rect l="0" t="0" r="r" b="b"/>
                  <a:pathLst>
                    <a:path w="3" h="3">
                      <a:moveTo>
                        <a:pt x="2" y="0"/>
                      </a:moveTo>
                      <a:cubicBezTo>
                        <a:pt x="3" y="0"/>
                        <a:pt x="3" y="0"/>
                        <a:pt x="3" y="2"/>
                      </a:cubicBezTo>
                      <a:cubicBezTo>
                        <a:pt x="2" y="3"/>
                        <a:pt x="0" y="2"/>
                        <a:pt x="2"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98" name="Freeform 138">
                  <a:extLst>
                    <a:ext uri="{FF2B5EF4-FFF2-40B4-BE49-F238E27FC236}">
                      <a16:creationId xmlns:a16="http://schemas.microsoft.com/office/drawing/2014/main" id="{DFD75261-C16D-D3CA-1A3A-E8654E79DD1D}"/>
                    </a:ext>
                  </a:extLst>
                </p:cNvPr>
                <p:cNvSpPr>
                  <a:spLocks/>
                </p:cNvSpPr>
                <p:nvPr/>
              </p:nvSpPr>
              <p:spPr bwMode="auto">
                <a:xfrm>
                  <a:off x="4740491" y="4872389"/>
                  <a:ext cx="99621" cy="131754"/>
                </a:xfrm>
                <a:custGeom>
                  <a:avLst/>
                  <a:gdLst/>
                  <a:ahLst/>
                  <a:cxnLst>
                    <a:cxn ang="0">
                      <a:pos x="9" y="0"/>
                    </a:cxn>
                    <a:cxn ang="0">
                      <a:pos x="16" y="3"/>
                    </a:cxn>
                    <a:cxn ang="0">
                      <a:pos x="16" y="10"/>
                    </a:cxn>
                    <a:cxn ang="0">
                      <a:pos x="19" y="13"/>
                    </a:cxn>
                    <a:cxn ang="0">
                      <a:pos x="23" y="8"/>
                    </a:cxn>
                    <a:cxn ang="0">
                      <a:pos x="23" y="19"/>
                    </a:cxn>
                    <a:cxn ang="0">
                      <a:pos x="29" y="24"/>
                    </a:cxn>
                    <a:cxn ang="0">
                      <a:pos x="32" y="28"/>
                    </a:cxn>
                    <a:cxn ang="0">
                      <a:pos x="31" y="41"/>
                    </a:cxn>
                    <a:cxn ang="0">
                      <a:pos x="26" y="39"/>
                    </a:cxn>
                    <a:cxn ang="0">
                      <a:pos x="13" y="28"/>
                    </a:cxn>
                    <a:cxn ang="0">
                      <a:pos x="5" y="22"/>
                    </a:cxn>
                    <a:cxn ang="0">
                      <a:pos x="0" y="16"/>
                    </a:cxn>
                    <a:cxn ang="0">
                      <a:pos x="6" y="6"/>
                    </a:cxn>
                    <a:cxn ang="0">
                      <a:pos x="9" y="0"/>
                    </a:cxn>
                  </a:cxnLst>
                  <a:rect l="0" t="0" r="r" b="b"/>
                  <a:pathLst>
                    <a:path w="32" h="42">
                      <a:moveTo>
                        <a:pt x="9" y="0"/>
                      </a:moveTo>
                      <a:cubicBezTo>
                        <a:pt x="11" y="0"/>
                        <a:pt x="17" y="0"/>
                        <a:pt x="16" y="3"/>
                      </a:cubicBezTo>
                      <a:cubicBezTo>
                        <a:pt x="16" y="5"/>
                        <a:pt x="17" y="6"/>
                        <a:pt x="16" y="10"/>
                      </a:cubicBezTo>
                      <a:cubicBezTo>
                        <a:pt x="16" y="13"/>
                        <a:pt x="17" y="10"/>
                        <a:pt x="19" y="13"/>
                      </a:cubicBezTo>
                      <a:cubicBezTo>
                        <a:pt x="20" y="16"/>
                        <a:pt x="22" y="6"/>
                        <a:pt x="23" y="8"/>
                      </a:cubicBezTo>
                      <a:cubicBezTo>
                        <a:pt x="26" y="14"/>
                        <a:pt x="25" y="16"/>
                        <a:pt x="23" y="19"/>
                      </a:cubicBezTo>
                      <a:cubicBezTo>
                        <a:pt x="22" y="22"/>
                        <a:pt x="29" y="20"/>
                        <a:pt x="29" y="24"/>
                      </a:cubicBezTo>
                      <a:cubicBezTo>
                        <a:pt x="29" y="27"/>
                        <a:pt x="32" y="25"/>
                        <a:pt x="32" y="28"/>
                      </a:cubicBezTo>
                      <a:cubicBezTo>
                        <a:pt x="32" y="33"/>
                        <a:pt x="31" y="36"/>
                        <a:pt x="31" y="41"/>
                      </a:cubicBezTo>
                      <a:cubicBezTo>
                        <a:pt x="29" y="42"/>
                        <a:pt x="31" y="41"/>
                        <a:pt x="26" y="39"/>
                      </a:cubicBezTo>
                      <a:cubicBezTo>
                        <a:pt x="23" y="38"/>
                        <a:pt x="17" y="34"/>
                        <a:pt x="13" y="28"/>
                      </a:cubicBezTo>
                      <a:cubicBezTo>
                        <a:pt x="8" y="22"/>
                        <a:pt x="6" y="24"/>
                        <a:pt x="5" y="22"/>
                      </a:cubicBezTo>
                      <a:cubicBezTo>
                        <a:pt x="5" y="19"/>
                        <a:pt x="2" y="19"/>
                        <a:pt x="0" y="16"/>
                      </a:cubicBezTo>
                      <a:cubicBezTo>
                        <a:pt x="5" y="8"/>
                        <a:pt x="6" y="10"/>
                        <a:pt x="6" y="6"/>
                      </a:cubicBezTo>
                      <a:cubicBezTo>
                        <a:pt x="6" y="3"/>
                        <a:pt x="9" y="5"/>
                        <a:pt x="9"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499" name="Freeform 139">
                  <a:extLst>
                    <a:ext uri="{FF2B5EF4-FFF2-40B4-BE49-F238E27FC236}">
                      <a16:creationId xmlns:a16="http://schemas.microsoft.com/office/drawing/2014/main" id="{2D6B4F8F-0352-DAFC-F585-A60437515EE1}"/>
                    </a:ext>
                  </a:extLst>
                </p:cNvPr>
                <p:cNvSpPr>
                  <a:spLocks/>
                </p:cNvSpPr>
                <p:nvPr/>
              </p:nvSpPr>
              <p:spPr bwMode="auto">
                <a:xfrm>
                  <a:off x="4693894" y="4825793"/>
                  <a:ext cx="73912" cy="96405"/>
                </a:xfrm>
                <a:custGeom>
                  <a:avLst/>
                  <a:gdLst/>
                  <a:ahLst/>
                  <a:cxnLst>
                    <a:cxn ang="0">
                      <a:pos x="15" y="31"/>
                    </a:cxn>
                    <a:cxn ang="0">
                      <a:pos x="21" y="21"/>
                    </a:cxn>
                    <a:cxn ang="0">
                      <a:pos x="24" y="15"/>
                    </a:cxn>
                    <a:cxn ang="0">
                      <a:pos x="23" y="12"/>
                    </a:cxn>
                    <a:cxn ang="0">
                      <a:pos x="21" y="9"/>
                    </a:cxn>
                    <a:cxn ang="0">
                      <a:pos x="18" y="3"/>
                    </a:cxn>
                    <a:cxn ang="0">
                      <a:pos x="11" y="1"/>
                    </a:cxn>
                    <a:cxn ang="0">
                      <a:pos x="6" y="3"/>
                    </a:cxn>
                    <a:cxn ang="0">
                      <a:pos x="0" y="11"/>
                    </a:cxn>
                    <a:cxn ang="0">
                      <a:pos x="0" y="14"/>
                    </a:cxn>
                    <a:cxn ang="0">
                      <a:pos x="3" y="15"/>
                    </a:cxn>
                    <a:cxn ang="0">
                      <a:pos x="0" y="17"/>
                    </a:cxn>
                    <a:cxn ang="0">
                      <a:pos x="3" y="20"/>
                    </a:cxn>
                    <a:cxn ang="0">
                      <a:pos x="3" y="21"/>
                    </a:cxn>
                    <a:cxn ang="0">
                      <a:pos x="6" y="24"/>
                    </a:cxn>
                    <a:cxn ang="0">
                      <a:pos x="8" y="28"/>
                    </a:cxn>
                    <a:cxn ang="0">
                      <a:pos x="15" y="31"/>
                    </a:cxn>
                  </a:cxnLst>
                  <a:rect l="0" t="0" r="r" b="b"/>
                  <a:pathLst>
                    <a:path w="24" h="31">
                      <a:moveTo>
                        <a:pt x="15" y="31"/>
                      </a:moveTo>
                      <a:cubicBezTo>
                        <a:pt x="20" y="23"/>
                        <a:pt x="21" y="24"/>
                        <a:pt x="21" y="21"/>
                      </a:cubicBezTo>
                      <a:cubicBezTo>
                        <a:pt x="21" y="18"/>
                        <a:pt x="24" y="20"/>
                        <a:pt x="24" y="15"/>
                      </a:cubicBezTo>
                      <a:cubicBezTo>
                        <a:pt x="20" y="20"/>
                        <a:pt x="23" y="14"/>
                        <a:pt x="23" y="12"/>
                      </a:cubicBezTo>
                      <a:cubicBezTo>
                        <a:pt x="21" y="9"/>
                        <a:pt x="21" y="9"/>
                        <a:pt x="21" y="9"/>
                      </a:cubicBezTo>
                      <a:cubicBezTo>
                        <a:pt x="21" y="6"/>
                        <a:pt x="20" y="7"/>
                        <a:pt x="18" y="3"/>
                      </a:cubicBezTo>
                      <a:cubicBezTo>
                        <a:pt x="17" y="0"/>
                        <a:pt x="11" y="0"/>
                        <a:pt x="11" y="1"/>
                      </a:cubicBezTo>
                      <a:cubicBezTo>
                        <a:pt x="11" y="3"/>
                        <a:pt x="8" y="0"/>
                        <a:pt x="6" y="3"/>
                      </a:cubicBezTo>
                      <a:cubicBezTo>
                        <a:pt x="6" y="7"/>
                        <a:pt x="3" y="9"/>
                        <a:pt x="0" y="11"/>
                      </a:cubicBezTo>
                      <a:cubicBezTo>
                        <a:pt x="3" y="12"/>
                        <a:pt x="0" y="12"/>
                        <a:pt x="0" y="14"/>
                      </a:cubicBezTo>
                      <a:cubicBezTo>
                        <a:pt x="1" y="15"/>
                        <a:pt x="1" y="14"/>
                        <a:pt x="3" y="15"/>
                      </a:cubicBezTo>
                      <a:cubicBezTo>
                        <a:pt x="1" y="17"/>
                        <a:pt x="0" y="14"/>
                        <a:pt x="0" y="17"/>
                      </a:cubicBezTo>
                      <a:cubicBezTo>
                        <a:pt x="1" y="20"/>
                        <a:pt x="3" y="17"/>
                        <a:pt x="3" y="20"/>
                      </a:cubicBezTo>
                      <a:cubicBezTo>
                        <a:pt x="4" y="21"/>
                        <a:pt x="1" y="20"/>
                        <a:pt x="3" y="21"/>
                      </a:cubicBezTo>
                      <a:cubicBezTo>
                        <a:pt x="3" y="23"/>
                        <a:pt x="6" y="23"/>
                        <a:pt x="6" y="24"/>
                      </a:cubicBezTo>
                      <a:cubicBezTo>
                        <a:pt x="8" y="26"/>
                        <a:pt x="4" y="26"/>
                        <a:pt x="8" y="28"/>
                      </a:cubicBezTo>
                      <a:cubicBezTo>
                        <a:pt x="11" y="28"/>
                        <a:pt x="14" y="29"/>
                        <a:pt x="15" y="31"/>
                      </a:cubicBezTo>
                    </a:path>
                  </a:pathLst>
                </a:custGeom>
                <a:solidFill>
                  <a:schemeClr val="accent1">
                    <a:lumMod val="40000"/>
                    <a:lumOff val="60000"/>
                  </a:schemeClr>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00" name="Freeform 140">
                  <a:extLst>
                    <a:ext uri="{FF2B5EF4-FFF2-40B4-BE49-F238E27FC236}">
                      <a16:creationId xmlns:a16="http://schemas.microsoft.com/office/drawing/2014/main" id="{A40A4D04-04AD-997F-5461-C4A348A23216}"/>
                    </a:ext>
                  </a:extLst>
                </p:cNvPr>
                <p:cNvSpPr>
                  <a:spLocks/>
                </p:cNvSpPr>
                <p:nvPr/>
              </p:nvSpPr>
              <p:spPr bwMode="auto">
                <a:xfrm>
                  <a:off x="4587847" y="4623342"/>
                  <a:ext cx="159071" cy="134967"/>
                </a:xfrm>
                <a:custGeom>
                  <a:avLst/>
                  <a:gdLst/>
                  <a:ahLst/>
                  <a:cxnLst>
                    <a:cxn ang="0">
                      <a:pos x="8" y="30"/>
                    </a:cxn>
                    <a:cxn ang="0">
                      <a:pos x="3" y="20"/>
                    </a:cxn>
                    <a:cxn ang="0">
                      <a:pos x="2" y="18"/>
                    </a:cxn>
                    <a:cxn ang="0">
                      <a:pos x="10" y="4"/>
                    </a:cxn>
                    <a:cxn ang="0">
                      <a:pos x="25" y="1"/>
                    </a:cxn>
                    <a:cxn ang="0">
                      <a:pos x="33" y="6"/>
                    </a:cxn>
                    <a:cxn ang="0">
                      <a:pos x="43" y="20"/>
                    </a:cxn>
                    <a:cxn ang="0">
                      <a:pos x="45" y="26"/>
                    </a:cxn>
                    <a:cxn ang="0">
                      <a:pos x="45" y="30"/>
                    </a:cxn>
                    <a:cxn ang="0">
                      <a:pos x="49" y="35"/>
                    </a:cxn>
                    <a:cxn ang="0">
                      <a:pos x="49" y="41"/>
                    </a:cxn>
                    <a:cxn ang="0">
                      <a:pos x="43" y="41"/>
                    </a:cxn>
                    <a:cxn ang="0">
                      <a:pos x="31" y="40"/>
                    </a:cxn>
                    <a:cxn ang="0">
                      <a:pos x="19" y="40"/>
                    </a:cxn>
                    <a:cxn ang="0">
                      <a:pos x="17" y="41"/>
                    </a:cxn>
                    <a:cxn ang="0">
                      <a:pos x="8" y="43"/>
                    </a:cxn>
                    <a:cxn ang="0">
                      <a:pos x="7" y="41"/>
                    </a:cxn>
                    <a:cxn ang="0">
                      <a:pos x="16" y="40"/>
                    </a:cxn>
                    <a:cxn ang="0">
                      <a:pos x="11" y="40"/>
                    </a:cxn>
                    <a:cxn ang="0">
                      <a:pos x="8" y="40"/>
                    </a:cxn>
                    <a:cxn ang="0">
                      <a:pos x="7" y="35"/>
                    </a:cxn>
                    <a:cxn ang="0">
                      <a:pos x="14" y="33"/>
                    </a:cxn>
                    <a:cxn ang="0">
                      <a:pos x="19" y="32"/>
                    </a:cxn>
                    <a:cxn ang="0">
                      <a:pos x="25" y="32"/>
                    </a:cxn>
                    <a:cxn ang="0">
                      <a:pos x="31" y="30"/>
                    </a:cxn>
                    <a:cxn ang="0">
                      <a:pos x="25" y="30"/>
                    </a:cxn>
                    <a:cxn ang="0">
                      <a:pos x="22" y="29"/>
                    </a:cxn>
                    <a:cxn ang="0">
                      <a:pos x="17" y="30"/>
                    </a:cxn>
                    <a:cxn ang="0">
                      <a:pos x="8" y="30"/>
                    </a:cxn>
                  </a:cxnLst>
                  <a:rect l="0" t="0" r="r" b="b"/>
                  <a:pathLst>
                    <a:path w="51" h="43">
                      <a:moveTo>
                        <a:pt x="8" y="30"/>
                      </a:moveTo>
                      <a:cubicBezTo>
                        <a:pt x="5" y="27"/>
                        <a:pt x="5" y="18"/>
                        <a:pt x="3" y="20"/>
                      </a:cubicBezTo>
                      <a:cubicBezTo>
                        <a:pt x="0" y="20"/>
                        <a:pt x="0" y="18"/>
                        <a:pt x="2" y="18"/>
                      </a:cubicBezTo>
                      <a:cubicBezTo>
                        <a:pt x="7" y="15"/>
                        <a:pt x="10" y="7"/>
                        <a:pt x="10" y="4"/>
                      </a:cubicBezTo>
                      <a:cubicBezTo>
                        <a:pt x="10" y="0"/>
                        <a:pt x="20" y="1"/>
                        <a:pt x="25" y="1"/>
                      </a:cubicBezTo>
                      <a:cubicBezTo>
                        <a:pt x="28" y="0"/>
                        <a:pt x="31" y="4"/>
                        <a:pt x="33" y="6"/>
                      </a:cubicBezTo>
                      <a:cubicBezTo>
                        <a:pt x="36" y="7"/>
                        <a:pt x="40" y="17"/>
                        <a:pt x="43" y="20"/>
                      </a:cubicBezTo>
                      <a:cubicBezTo>
                        <a:pt x="42" y="24"/>
                        <a:pt x="45" y="21"/>
                        <a:pt x="45" y="26"/>
                      </a:cubicBezTo>
                      <a:cubicBezTo>
                        <a:pt x="45" y="30"/>
                        <a:pt x="43" y="27"/>
                        <a:pt x="45" y="30"/>
                      </a:cubicBezTo>
                      <a:cubicBezTo>
                        <a:pt x="46" y="35"/>
                        <a:pt x="46" y="30"/>
                        <a:pt x="49" y="35"/>
                      </a:cubicBezTo>
                      <a:cubicBezTo>
                        <a:pt x="51" y="38"/>
                        <a:pt x="49" y="38"/>
                        <a:pt x="49" y="41"/>
                      </a:cubicBezTo>
                      <a:cubicBezTo>
                        <a:pt x="48" y="41"/>
                        <a:pt x="45" y="40"/>
                        <a:pt x="43" y="41"/>
                      </a:cubicBezTo>
                      <a:cubicBezTo>
                        <a:pt x="40" y="43"/>
                        <a:pt x="37" y="40"/>
                        <a:pt x="31" y="40"/>
                      </a:cubicBezTo>
                      <a:cubicBezTo>
                        <a:pt x="28" y="40"/>
                        <a:pt x="22" y="38"/>
                        <a:pt x="19" y="40"/>
                      </a:cubicBezTo>
                      <a:cubicBezTo>
                        <a:pt x="14" y="40"/>
                        <a:pt x="20" y="40"/>
                        <a:pt x="17" y="41"/>
                      </a:cubicBezTo>
                      <a:cubicBezTo>
                        <a:pt x="14" y="43"/>
                        <a:pt x="11" y="41"/>
                        <a:pt x="8" y="43"/>
                      </a:cubicBezTo>
                      <a:cubicBezTo>
                        <a:pt x="8" y="41"/>
                        <a:pt x="7" y="43"/>
                        <a:pt x="7" y="41"/>
                      </a:cubicBezTo>
                      <a:cubicBezTo>
                        <a:pt x="10" y="38"/>
                        <a:pt x="8" y="41"/>
                        <a:pt x="16" y="40"/>
                      </a:cubicBezTo>
                      <a:cubicBezTo>
                        <a:pt x="14" y="40"/>
                        <a:pt x="13" y="38"/>
                        <a:pt x="11" y="40"/>
                      </a:cubicBezTo>
                      <a:cubicBezTo>
                        <a:pt x="10" y="40"/>
                        <a:pt x="10" y="38"/>
                        <a:pt x="8" y="40"/>
                      </a:cubicBezTo>
                      <a:cubicBezTo>
                        <a:pt x="7" y="41"/>
                        <a:pt x="8" y="38"/>
                        <a:pt x="7" y="35"/>
                      </a:cubicBezTo>
                      <a:cubicBezTo>
                        <a:pt x="10" y="33"/>
                        <a:pt x="16" y="37"/>
                        <a:pt x="14" y="33"/>
                      </a:cubicBezTo>
                      <a:cubicBezTo>
                        <a:pt x="14" y="32"/>
                        <a:pt x="19" y="33"/>
                        <a:pt x="19" y="32"/>
                      </a:cubicBezTo>
                      <a:cubicBezTo>
                        <a:pt x="20" y="29"/>
                        <a:pt x="19" y="30"/>
                        <a:pt x="25" y="32"/>
                      </a:cubicBezTo>
                      <a:cubicBezTo>
                        <a:pt x="28" y="33"/>
                        <a:pt x="31" y="33"/>
                        <a:pt x="31" y="30"/>
                      </a:cubicBezTo>
                      <a:cubicBezTo>
                        <a:pt x="29" y="29"/>
                        <a:pt x="26" y="33"/>
                        <a:pt x="25" y="30"/>
                      </a:cubicBezTo>
                      <a:cubicBezTo>
                        <a:pt x="23" y="27"/>
                        <a:pt x="23" y="30"/>
                        <a:pt x="22" y="29"/>
                      </a:cubicBezTo>
                      <a:cubicBezTo>
                        <a:pt x="22" y="27"/>
                        <a:pt x="19" y="29"/>
                        <a:pt x="17" y="30"/>
                      </a:cubicBezTo>
                      <a:cubicBezTo>
                        <a:pt x="17" y="30"/>
                        <a:pt x="16" y="30"/>
                        <a:pt x="8" y="3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01" name="Freeform 141">
                  <a:extLst>
                    <a:ext uri="{FF2B5EF4-FFF2-40B4-BE49-F238E27FC236}">
                      <a16:creationId xmlns:a16="http://schemas.microsoft.com/office/drawing/2014/main" id="{5863A12F-DDE6-BEB0-3981-A01983B2ABDD}"/>
                    </a:ext>
                  </a:extLst>
                </p:cNvPr>
                <p:cNvSpPr>
                  <a:spLocks/>
                </p:cNvSpPr>
                <p:nvPr/>
              </p:nvSpPr>
              <p:spPr bwMode="auto">
                <a:xfrm>
                  <a:off x="4603914" y="4711714"/>
                  <a:ext cx="80339" cy="27315"/>
                </a:xfrm>
                <a:custGeom>
                  <a:avLst/>
                  <a:gdLst/>
                  <a:ahLst/>
                  <a:cxnLst>
                    <a:cxn ang="0">
                      <a:pos x="3" y="3"/>
                    </a:cxn>
                    <a:cxn ang="0">
                      <a:pos x="12" y="4"/>
                    </a:cxn>
                    <a:cxn ang="0">
                      <a:pos x="3" y="4"/>
                    </a:cxn>
                    <a:cxn ang="0">
                      <a:pos x="1" y="7"/>
                    </a:cxn>
                    <a:cxn ang="0">
                      <a:pos x="9" y="6"/>
                    </a:cxn>
                    <a:cxn ang="0">
                      <a:pos x="14" y="4"/>
                    </a:cxn>
                    <a:cxn ang="0">
                      <a:pos x="20" y="4"/>
                    </a:cxn>
                    <a:cxn ang="0">
                      <a:pos x="26" y="3"/>
                    </a:cxn>
                    <a:cxn ang="0">
                      <a:pos x="20" y="3"/>
                    </a:cxn>
                    <a:cxn ang="0">
                      <a:pos x="17" y="1"/>
                    </a:cxn>
                    <a:cxn ang="0">
                      <a:pos x="12" y="3"/>
                    </a:cxn>
                    <a:cxn ang="0">
                      <a:pos x="3" y="3"/>
                    </a:cxn>
                  </a:cxnLst>
                  <a:rect l="0" t="0" r="r" b="b"/>
                  <a:pathLst>
                    <a:path w="26" h="9">
                      <a:moveTo>
                        <a:pt x="3" y="3"/>
                      </a:moveTo>
                      <a:cubicBezTo>
                        <a:pt x="5" y="6"/>
                        <a:pt x="6" y="3"/>
                        <a:pt x="12" y="4"/>
                      </a:cubicBezTo>
                      <a:cubicBezTo>
                        <a:pt x="6" y="4"/>
                        <a:pt x="5" y="7"/>
                        <a:pt x="3" y="4"/>
                      </a:cubicBezTo>
                      <a:cubicBezTo>
                        <a:pt x="1" y="3"/>
                        <a:pt x="0" y="6"/>
                        <a:pt x="1" y="7"/>
                      </a:cubicBezTo>
                      <a:cubicBezTo>
                        <a:pt x="5" y="6"/>
                        <a:pt x="11" y="9"/>
                        <a:pt x="9" y="6"/>
                      </a:cubicBezTo>
                      <a:cubicBezTo>
                        <a:pt x="9" y="4"/>
                        <a:pt x="14" y="6"/>
                        <a:pt x="14" y="4"/>
                      </a:cubicBezTo>
                      <a:cubicBezTo>
                        <a:pt x="15" y="1"/>
                        <a:pt x="14" y="3"/>
                        <a:pt x="20" y="4"/>
                      </a:cubicBezTo>
                      <a:cubicBezTo>
                        <a:pt x="23" y="6"/>
                        <a:pt x="26" y="6"/>
                        <a:pt x="26" y="3"/>
                      </a:cubicBezTo>
                      <a:cubicBezTo>
                        <a:pt x="24" y="1"/>
                        <a:pt x="21" y="6"/>
                        <a:pt x="20" y="3"/>
                      </a:cubicBezTo>
                      <a:cubicBezTo>
                        <a:pt x="18" y="0"/>
                        <a:pt x="18" y="3"/>
                        <a:pt x="17" y="1"/>
                      </a:cubicBezTo>
                      <a:cubicBezTo>
                        <a:pt x="17" y="0"/>
                        <a:pt x="14" y="1"/>
                        <a:pt x="12" y="3"/>
                      </a:cubicBezTo>
                      <a:cubicBezTo>
                        <a:pt x="12" y="3"/>
                        <a:pt x="11" y="3"/>
                        <a:pt x="3"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02" name="Freeform 142">
                  <a:extLst>
                    <a:ext uri="{FF2B5EF4-FFF2-40B4-BE49-F238E27FC236}">
                      <a16:creationId xmlns:a16="http://schemas.microsoft.com/office/drawing/2014/main" id="{7E3FB57D-D3AE-9557-438F-9C94576F710F}"/>
                    </a:ext>
                  </a:extLst>
                </p:cNvPr>
                <p:cNvSpPr>
                  <a:spLocks/>
                </p:cNvSpPr>
                <p:nvPr/>
              </p:nvSpPr>
              <p:spPr bwMode="auto">
                <a:xfrm>
                  <a:off x="4650511" y="4748669"/>
                  <a:ext cx="186387" cy="173529"/>
                </a:xfrm>
                <a:custGeom>
                  <a:avLst/>
                  <a:gdLst/>
                  <a:ahLst/>
                  <a:cxnLst>
                    <a:cxn ang="0">
                      <a:pos x="38" y="40"/>
                    </a:cxn>
                    <a:cxn ang="0">
                      <a:pos x="37" y="37"/>
                    </a:cxn>
                    <a:cxn ang="0">
                      <a:pos x="35" y="34"/>
                    </a:cxn>
                    <a:cxn ang="0">
                      <a:pos x="32" y="28"/>
                    </a:cxn>
                    <a:cxn ang="0">
                      <a:pos x="25" y="26"/>
                    </a:cxn>
                    <a:cxn ang="0">
                      <a:pos x="20" y="28"/>
                    </a:cxn>
                    <a:cxn ang="0">
                      <a:pos x="14" y="35"/>
                    </a:cxn>
                    <a:cxn ang="0">
                      <a:pos x="14" y="34"/>
                    </a:cxn>
                    <a:cxn ang="0">
                      <a:pos x="13" y="31"/>
                    </a:cxn>
                    <a:cxn ang="0">
                      <a:pos x="13" y="29"/>
                    </a:cxn>
                    <a:cxn ang="0">
                      <a:pos x="8" y="25"/>
                    </a:cxn>
                    <a:cxn ang="0">
                      <a:pos x="5" y="23"/>
                    </a:cxn>
                    <a:cxn ang="0">
                      <a:pos x="5" y="18"/>
                    </a:cxn>
                    <a:cxn ang="0">
                      <a:pos x="3" y="18"/>
                    </a:cxn>
                    <a:cxn ang="0">
                      <a:pos x="3" y="15"/>
                    </a:cxn>
                    <a:cxn ang="0">
                      <a:pos x="0" y="18"/>
                    </a:cxn>
                    <a:cxn ang="0">
                      <a:pos x="0" y="17"/>
                    </a:cxn>
                    <a:cxn ang="0">
                      <a:pos x="6" y="9"/>
                    </a:cxn>
                    <a:cxn ang="0">
                      <a:pos x="10" y="9"/>
                    </a:cxn>
                    <a:cxn ang="0">
                      <a:pos x="10" y="4"/>
                    </a:cxn>
                    <a:cxn ang="0">
                      <a:pos x="11" y="0"/>
                    </a:cxn>
                    <a:cxn ang="0">
                      <a:pos x="23" y="1"/>
                    </a:cxn>
                    <a:cxn ang="0">
                      <a:pos x="29" y="1"/>
                    </a:cxn>
                    <a:cxn ang="0">
                      <a:pos x="32" y="4"/>
                    </a:cxn>
                    <a:cxn ang="0">
                      <a:pos x="34" y="6"/>
                    </a:cxn>
                    <a:cxn ang="0">
                      <a:pos x="42" y="4"/>
                    </a:cxn>
                    <a:cxn ang="0">
                      <a:pos x="45" y="3"/>
                    </a:cxn>
                    <a:cxn ang="0">
                      <a:pos x="48" y="1"/>
                    </a:cxn>
                    <a:cxn ang="0">
                      <a:pos x="49" y="6"/>
                    </a:cxn>
                    <a:cxn ang="0">
                      <a:pos x="51" y="9"/>
                    </a:cxn>
                    <a:cxn ang="0">
                      <a:pos x="52" y="12"/>
                    </a:cxn>
                    <a:cxn ang="0">
                      <a:pos x="52" y="15"/>
                    </a:cxn>
                    <a:cxn ang="0">
                      <a:pos x="54" y="20"/>
                    </a:cxn>
                    <a:cxn ang="0">
                      <a:pos x="57" y="25"/>
                    </a:cxn>
                    <a:cxn ang="0">
                      <a:pos x="55" y="29"/>
                    </a:cxn>
                    <a:cxn ang="0">
                      <a:pos x="58" y="35"/>
                    </a:cxn>
                    <a:cxn ang="0">
                      <a:pos x="60" y="42"/>
                    </a:cxn>
                    <a:cxn ang="0">
                      <a:pos x="54" y="42"/>
                    </a:cxn>
                    <a:cxn ang="0">
                      <a:pos x="57" y="45"/>
                    </a:cxn>
                    <a:cxn ang="0">
                      <a:pos x="52" y="48"/>
                    </a:cxn>
                    <a:cxn ang="0">
                      <a:pos x="48" y="53"/>
                    </a:cxn>
                    <a:cxn ang="0">
                      <a:pos x="45" y="49"/>
                    </a:cxn>
                    <a:cxn ang="0">
                      <a:pos x="45" y="43"/>
                    </a:cxn>
                    <a:cxn ang="0">
                      <a:pos x="38" y="40"/>
                    </a:cxn>
                  </a:cxnLst>
                  <a:rect l="0" t="0" r="r" b="b"/>
                  <a:pathLst>
                    <a:path w="60" h="56">
                      <a:moveTo>
                        <a:pt x="38" y="40"/>
                      </a:moveTo>
                      <a:cubicBezTo>
                        <a:pt x="34" y="45"/>
                        <a:pt x="37" y="39"/>
                        <a:pt x="37" y="37"/>
                      </a:cubicBezTo>
                      <a:cubicBezTo>
                        <a:pt x="35" y="34"/>
                        <a:pt x="35" y="34"/>
                        <a:pt x="35" y="34"/>
                      </a:cubicBezTo>
                      <a:cubicBezTo>
                        <a:pt x="35" y="31"/>
                        <a:pt x="34" y="32"/>
                        <a:pt x="32" y="28"/>
                      </a:cubicBezTo>
                      <a:cubicBezTo>
                        <a:pt x="31" y="25"/>
                        <a:pt x="25" y="25"/>
                        <a:pt x="25" y="26"/>
                      </a:cubicBezTo>
                      <a:cubicBezTo>
                        <a:pt x="25" y="28"/>
                        <a:pt x="22" y="25"/>
                        <a:pt x="20" y="28"/>
                      </a:cubicBezTo>
                      <a:cubicBezTo>
                        <a:pt x="20" y="32"/>
                        <a:pt x="17" y="34"/>
                        <a:pt x="14" y="35"/>
                      </a:cubicBezTo>
                      <a:cubicBezTo>
                        <a:pt x="14" y="34"/>
                        <a:pt x="16" y="34"/>
                        <a:pt x="14" y="34"/>
                      </a:cubicBezTo>
                      <a:cubicBezTo>
                        <a:pt x="13" y="32"/>
                        <a:pt x="14" y="32"/>
                        <a:pt x="13" y="31"/>
                      </a:cubicBezTo>
                      <a:cubicBezTo>
                        <a:pt x="11" y="31"/>
                        <a:pt x="11" y="31"/>
                        <a:pt x="13" y="29"/>
                      </a:cubicBezTo>
                      <a:cubicBezTo>
                        <a:pt x="13" y="28"/>
                        <a:pt x="10" y="28"/>
                        <a:pt x="8" y="25"/>
                      </a:cubicBezTo>
                      <a:cubicBezTo>
                        <a:pt x="8" y="23"/>
                        <a:pt x="5" y="25"/>
                        <a:pt x="5" y="23"/>
                      </a:cubicBezTo>
                      <a:cubicBezTo>
                        <a:pt x="5" y="20"/>
                        <a:pt x="3" y="23"/>
                        <a:pt x="5" y="18"/>
                      </a:cubicBezTo>
                      <a:cubicBezTo>
                        <a:pt x="5" y="15"/>
                        <a:pt x="3" y="20"/>
                        <a:pt x="3" y="18"/>
                      </a:cubicBezTo>
                      <a:cubicBezTo>
                        <a:pt x="2" y="17"/>
                        <a:pt x="5" y="15"/>
                        <a:pt x="3" y="15"/>
                      </a:cubicBezTo>
                      <a:cubicBezTo>
                        <a:pt x="0" y="15"/>
                        <a:pt x="2" y="18"/>
                        <a:pt x="0" y="18"/>
                      </a:cubicBezTo>
                      <a:cubicBezTo>
                        <a:pt x="0" y="17"/>
                        <a:pt x="0" y="17"/>
                        <a:pt x="0" y="17"/>
                      </a:cubicBezTo>
                      <a:cubicBezTo>
                        <a:pt x="3" y="9"/>
                        <a:pt x="5" y="12"/>
                        <a:pt x="6" y="9"/>
                      </a:cubicBezTo>
                      <a:cubicBezTo>
                        <a:pt x="8" y="7"/>
                        <a:pt x="8" y="11"/>
                        <a:pt x="10" y="9"/>
                      </a:cubicBezTo>
                      <a:cubicBezTo>
                        <a:pt x="13" y="9"/>
                        <a:pt x="13" y="6"/>
                        <a:pt x="10" y="4"/>
                      </a:cubicBezTo>
                      <a:cubicBezTo>
                        <a:pt x="8" y="3"/>
                        <a:pt x="13" y="4"/>
                        <a:pt x="11" y="0"/>
                      </a:cubicBezTo>
                      <a:cubicBezTo>
                        <a:pt x="17" y="0"/>
                        <a:pt x="20" y="3"/>
                        <a:pt x="23" y="1"/>
                      </a:cubicBezTo>
                      <a:cubicBezTo>
                        <a:pt x="25" y="0"/>
                        <a:pt x="28" y="1"/>
                        <a:pt x="29" y="1"/>
                      </a:cubicBezTo>
                      <a:cubicBezTo>
                        <a:pt x="28" y="6"/>
                        <a:pt x="31" y="7"/>
                        <a:pt x="32" y="4"/>
                      </a:cubicBezTo>
                      <a:cubicBezTo>
                        <a:pt x="32" y="3"/>
                        <a:pt x="34" y="4"/>
                        <a:pt x="34" y="6"/>
                      </a:cubicBezTo>
                      <a:cubicBezTo>
                        <a:pt x="37" y="9"/>
                        <a:pt x="35" y="1"/>
                        <a:pt x="42" y="4"/>
                      </a:cubicBezTo>
                      <a:cubicBezTo>
                        <a:pt x="45" y="7"/>
                        <a:pt x="43" y="4"/>
                        <a:pt x="45" y="3"/>
                      </a:cubicBezTo>
                      <a:cubicBezTo>
                        <a:pt x="48" y="3"/>
                        <a:pt x="43" y="0"/>
                        <a:pt x="48" y="1"/>
                      </a:cubicBezTo>
                      <a:cubicBezTo>
                        <a:pt x="51" y="3"/>
                        <a:pt x="49" y="4"/>
                        <a:pt x="49" y="6"/>
                      </a:cubicBezTo>
                      <a:cubicBezTo>
                        <a:pt x="51" y="6"/>
                        <a:pt x="49" y="9"/>
                        <a:pt x="51" y="9"/>
                      </a:cubicBezTo>
                      <a:cubicBezTo>
                        <a:pt x="52" y="9"/>
                        <a:pt x="55" y="12"/>
                        <a:pt x="52" y="12"/>
                      </a:cubicBezTo>
                      <a:cubicBezTo>
                        <a:pt x="51" y="14"/>
                        <a:pt x="51" y="18"/>
                        <a:pt x="52" y="15"/>
                      </a:cubicBezTo>
                      <a:cubicBezTo>
                        <a:pt x="54" y="14"/>
                        <a:pt x="55" y="15"/>
                        <a:pt x="54" y="20"/>
                      </a:cubicBezTo>
                      <a:cubicBezTo>
                        <a:pt x="54" y="23"/>
                        <a:pt x="55" y="20"/>
                        <a:pt x="57" y="25"/>
                      </a:cubicBezTo>
                      <a:cubicBezTo>
                        <a:pt x="54" y="26"/>
                        <a:pt x="57" y="26"/>
                        <a:pt x="55" y="29"/>
                      </a:cubicBezTo>
                      <a:cubicBezTo>
                        <a:pt x="55" y="32"/>
                        <a:pt x="60" y="32"/>
                        <a:pt x="58" y="35"/>
                      </a:cubicBezTo>
                      <a:cubicBezTo>
                        <a:pt x="55" y="39"/>
                        <a:pt x="60" y="37"/>
                        <a:pt x="60" y="42"/>
                      </a:cubicBezTo>
                      <a:cubicBezTo>
                        <a:pt x="55" y="40"/>
                        <a:pt x="54" y="40"/>
                        <a:pt x="54" y="42"/>
                      </a:cubicBezTo>
                      <a:cubicBezTo>
                        <a:pt x="55" y="45"/>
                        <a:pt x="57" y="42"/>
                        <a:pt x="57" y="45"/>
                      </a:cubicBezTo>
                      <a:cubicBezTo>
                        <a:pt x="57" y="48"/>
                        <a:pt x="55" y="51"/>
                        <a:pt x="52" y="48"/>
                      </a:cubicBezTo>
                      <a:cubicBezTo>
                        <a:pt x="51" y="46"/>
                        <a:pt x="49" y="56"/>
                        <a:pt x="48" y="53"/>
                      </a:cubicBezTo>
                      <a:cubicBezTo>
                        <a:pt x="46" y="49"/>
                        <a:pt x="45" y="53"/>
                        <a:pt x="45" y="49"/>
                      </a:cubicBezTo>
                      <a:cubicBezTo>
                        <a:pt x="46" y="46"/>
                        <a:pt x="45" y="45"/>
                        <a:pt x="45" y="43"/>
                      </a:cubicBezTo>
                      <a:cubicBezTo>
                        <a:pt x="46" y="40"/>
                        <a:pt x="40" y="40"/>
                        <a:pt x="38" y="4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03" name="Freeform 143">
                  <a:extLst>
                    <a:ext uri="{FF2B5EF4-FFF2-40B4-BE49-F238E27FC236}">
                      <a16:creationId xmlns:a16="http://schemas.microsoft.com/office/drawing/2014/main" id="{378DEBED-36EB-F4A5-0771-877187486134}"/>
                    </a:ext>
                  </a:extLst>
                </p:cNvPr>
                <p:cNvSpPr>
                  <a:spLocks/>
                </p:cNvSpPr>
                <p:nvPr/>
              </p:nvSpPr>
              <p:spPr bwMode="auto">
                <a:xfrm>
                  <a:off x="4611948" y="4742242"/>
                  <a:ext cx="75519" cy="59450"/>
                </a:xfrm>
                <a:custGeom>
                  <a:avLst/>
                  <a:gdLst/>
                  <a:ahLst/>
                  <a:cxnLst>
                    <a:cxn ang="0">
                      <a:pos x="12" y="19"/>
                    </a:cxn>
                    <a:cxn ang="0">
                      <a:pos x="18" y="11"/>
                    </a:cxn>
                    <a:cxn ang="0">
                      <a:pos x="21" y="11"/>
                    </a:cxn>
                    <a:cxn ang="0">
                      <a:pos x="21" y="7"/>
                    </a:cxn>
                    <a:cxn ang="0">
                      <a:pos x="23" y="2"/>
                    </a:cxn>
                    <a:cxn ang="0">
                      <a:pos x="11" y="2"/>
                    </a:cxn>
                    <a:cxn ang="0">
                      <a:pos x="9" y="3"/>
                    </a:cxn>
                    <a:cxn ang="0">
                      <a:pos x="0" y="5"/>
                    </a:cxn>
                    <a:cxn ang="0">
                      <a:pos x="3" y="7"/>
                    </a:cxn>
                    <a:cxn ang="0">
                      <a:pos x="5" y="8"/>
                    </a:cxn>
                    <a:cxn ang="0">
                      <a:pos x="6" y="11"/>
                    </a:cxn>
                    <a:cxn ang="0">
                      <a:pos x="9" y="10"/>
                    </a:cxn>
                    <a:cxn ang="0">
                      <a:pos x="9" y="14"/>
                    </a:cxn>
                    <a:cxn ang="0">
                      <a:pos x="9" y="16"/>
                    </a:cxn>
                    <a:cxn ang="0">
                      <a:pos x="11" y="18"/>
                    </a:cxn>
                    <a:cxn ang="0">
                      <a:pos x="12" y="16"/>
                    </a:cxn>
                    <a:cxn ang="0">
                      <a:pos x="12" y="19"/>
                    </a:cxn>
                  </a:cxnLst>
                  <a:rect l="0" t="0" r="r" b="b"/>
                  <a:pathLst>
                    <a:path w="24" h="19">
                      <a:moveTo>
                        <a:pt x="12" y="19"/>
                      </a:moveTo>
                      <a:cubicBezTo>
                        <a:pt x="15" y="11"/>
                        <a:pt x="17" y="14"/>
                        <a:pt x="18" y="11"/>
                      </a:cubicBezTo>
                      <a:cubicBezTo>
                        <a:pt x="20" y="10"/>
                        <a:pt x="20" y="13"/>
                        <a:pt x="21" y="11"/>
                      </a:cubicBezTo>
                      <a:cubicBezTo>
                        <a:pt x="24" y="11"/>
                        <a:pt x="24" y="8"/>
                        <a:pt x="21" y="7"/>
                      </a:cubicBezTo>
                      <a:cubicBezTo>
                        <a:pt x="20" y="5"/>
                        <a:pt x="24" y="7"/>
                        <a:pt x="23" y="2"/>
                      </a:cubicBezTo>
                      <a:cubicBezTo>
                        <a:pt x="20" y="2"/>
                        <a:pt x="14" y="0"/>
                        <a:pt x="11" y="2"/>
                      </a:cubicBezTo>
                      <a:cubicBezTo>
                        <a:pt x="6" y="2"/>
                        <a:pt x="12" y="2"/>
                        <a:pt x="9" y="3"/>
                      </a:cubicBezTo>
                      <a:cubicBezTo>
                        <a:pt x="6" y="5"/>
                        <a:pt x="3" y="3"/>
                        <a:pt x="0" y="5"/>
                      </a:cubicBezTo>
                      <a:cubicBezTo>
                        <a:pt x="1" y="7"/>
                        <a:pt x="5" y="5"/>
                        <a:pt x="3" y="7"/>
                      </a:cubicBezTo>
                      <a:cubicBezTo>
                        <a:pt x="1" y="10"/>
                        <a:pt x="3" y="10"/>
                        <a:pt x="5" y="8"/>
                      </a:cubicBezTo>
                      <a:cubicBezTo>
                        <a:pt x="8" y="8"/>
                        <a:pt x="3" y="13"/>
                        <a:pt x="6" y="11"/>
                      </a:cubicBezTo>
                      <a:cubicBezTo>
                        <a:pt x="9" y="8"/>
                        <a:pt x="12" y="8"/>
                        <a:pt x="9" y="10"/>
                      </a:cubicBezTo>
                      <a:cubicBezTo>
                        <a:pt x="8" y="11"/>
                        <a:pt x="11" y="11"/>
                        <a:pt x="9" y="14"/>
                      </a:cubicBezTo>
                      <a:cubicBezTo>
                        <a:pt x="8" y="16"/>
                        <a:pt x="9" y="14"/>
                        <a:pt x="9" y="16"/>
                      </a:cubicBezTo>
                      <a:cubicBezTo>
                        <a:pt x="9" y="18"/>
                        <a:pt x="11" y="16"/>
                        <a:pt x="11" y="18"/>
                      </a:cubicBezTo>
                      <a:cubicBezTo>
                        <a:pt x="11" y="19"/>
                        <a:pt x="12" y="18"/>
                        <a:pt x="12" y="16"/>
                      </a:cubicBezTo>
                      <a:cubicBezTo>
                        <a:pt x="12" y="19"/>
                        <a:pt x="12" y="18"/>
                        <a:pt x="12" y="19"/>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04" name="Freeform 144">
                  <a:extLst>
                    <a:ext uri="{FF2B5EF4-FFF2-40B4-BE49-F238E27FC236}">
                      <a16:creationId xmlns:a16="http://schemas.microsoft.com/office/drawing/2014/main" id="{CEEA0680-6E11-1CD2-D395-EE32B0C3D927}"/>
                    </a:ext>
                  </a:extLst>
                </p:cNvPr>
                <p:cNvSpPr>
                  <a:spLocks/>
                </p:cNvSpPr>
                <p:nvPr/>
              </p:nvSpPr>
              <p:spPr bwMode="auto">
                <a:xfrm>
                  <a:off x="4621589" y="4766344"/>
                  <a:ext cx="3213" cy="9640"/>
                </a:xfrm>
                <a:custGeom>
                  <a:avLst/>
                  <a:gdLst/>
                  <a:ahLst/>
                  <a:cxnLst>
                    <a:cxn ang="0">
                      <a:pos x="0" y="1"/>
                    </a:cxn>
                    <a:cxn ang="0">
                      <a:pos x="1" y="1"/>
                    </a:cxn>
                    <a:cxn ang="0">
                      <a:pos x="0" y="1"/>
                    </a:cxn>
                  </a:cxnLst>
                  <a:rect l="0" t="0" r="r" b="b"/>
                  <a:pathLst>
                    <a:path w="1" h="3">
                      <a:moveTo>
                        <a:pt x="0" y="1"/>
                      </a:moveTo>
                      <a:cubicBezTo>
                        <a:pt x="0" y="1"/>
                        <a:pt x="1" y="0"/>
                        <a:pt x="1" y="1"/>
                      </a:cubicBezTo>
                      <a:cubicBezTo>
                        <a:pt x="1" y="3"/>
                        <a:pt x="1" y="3"/>
                        <a:pt x="0"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05" name="Freeform 145">
                  <a:extLst>
                    <a:ext uri="{FF2B5EF4-FFF2-40B4-BE49-F238E27FC236}">
                      <a16:creationId xmlns:a16="http://schemas.microsoft.com/office/drawing/2014/main" id="{2389507D-3CEC-9025-DC37-5CC709A78F86}"/>
                    </a:ext>
                  </a:extLst>
                </p:cNvPr>
                <p:cNvSpPr>
                  <a:spLocks/>
                </p:cNvSpPr>
                <p:nvPr/>
              </p:nvSpPr>
              <p:spPr bwMode="auto">
                <a:xfrm>
                  <a:off x="4621589" y="4775984"/>
                  <a:ext cx="9641" cy="12854"/>
                </a:xfrm>
                <a:custGeom>
                  <a:avLst/>
                  <a:gdLst/>
                  <a:ahLst/>
                  <a:cxnLst>
                    <a:cxn ang="0">
                      <a:pos x="1" y="4"/>
                    </a:cxn>
                    <a:cxn ang="0">
                      <a:pos x="1" y="2"/>
                    </a:cxn>
                    <a:cxn ang="0">
                      <a:pos x="1" y="4"/>
                    </a:cxn>
                  </a:cxnLst>
                  <a:rect l="0" t="0" r="r" b="b"/>
                  <a:pathLst>
                    <a:path w="3" h="4">
                      <a:moveTo>
                        <a:pt x="1" y="4"/>
                      </a:moveTo>
                      <a:cubicBezTo>
                        <a:pt x="0" y="2"/>
                        <a:pt x="1" y="0"/>
                        <a:pt x="1" y="2"/>
                      </a:cubicBezTo>
                      <a:cubicBezTo>
                        <a:pt x="3" y="2"/>
                        <a:pt x="1" y="4"/>
                        <a:pt x="1" y="4"/>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06" name="Freeform 146">
                  <a:extLst>
                    <a:ext uri="{FF2B5EF4-FFF2-40B4-BE49-F238E27FC236}">
                      <a16:creationId xmlns:a16="http://schemas.microsoft.com/office/drawing/2014/main" id="{4A79FA19-96B5-ED99-AB60-18077730248D}"/>
                    </a:ext>
                  </a:extLst>
                </p:cNvPr>
                <p:cNvSpPr>
                  <a:spLocks/>
                </p:cNvSpPr>
                <p:nvPr/>
              </p:nvSpPr>
              <p:spPr bwMode="auto">
                <a:xfrm>
                  <a:off x="4621589" y="4792051"/>
                  <a:ext cx="3213" cy="9640"/>
                </a:xfrm>
                <a:custGeom>
                  <a:avLst/>
                  <a:gdLst/>
                  <a:ahLst/>
                  <a:cxnLst>
                    <a:cxn ang="0">
                      <a:pos x="0" y="2"/>
                    </a:cxn>
                    <a:cxn ang="0">
                      <a:pos x="1" y="2"/>
                    </a:cxn>
                    <a:cxn ang="0">
                      <a:pos x="0" y="2"/>
                    </a:cxn>
                  </a:cxnLst>
                  <a:rect l="0" t="0" r="r" b="b"/>
                  <a:pathLst>
                    <a:path w="1" h="3">
                      <a:moveTo>
                        <a:pt x="0" y="2"/>
                      </a:moveTo>
                      <a:cubicBezTo>
                        <a:pt x="0" y="0"/>
                        <a:pt x="1" y="0"/>
                        <a:pt x="1" y="2"/>
                      </a:cubicBezTo>
                      <a:cubicBezTo>
                        <a:pt x="1" y="3"/>
                        <a:pt x="0" y="2"/>
                        <a:pt x="0"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07" name="Freeform 147">
                  <a:extLst>
                    <a:ext uri="{FF2B5EF4-FFF2-40B4-BE49-F238E27FC236}">
                      <a16:creationId xmlns:a16="http://schemas.microsoft.com/office/drawing/2014/main" id="{4942DE69-2172-F2D8-FD55-F3857BD9E208}"/>
                    </a:ext>
                  </a:extLst>
                </p:cNvPr>
                <p:cNvSpPr>
                  <a:spLocks/>
                </p:cNvSpPr>
                <p:nvPr/>
              </p:nvSpPr>
              <p:spPr bwMode="auto">
                <a:xfrm>
                  <a:off x="4624803" y="4792051"/>
                  <a:ext cx="6427" cy="6427"/>
                </a:xfrm>
                <a:custGeom>
                  <a:avLst/>
                  <a:gdLst/>
                  <a:ahLst/>
                  <a:cxnLst>
                    <a:cxn ang="0">
                      <a:pos x="0" y="2"/>
                    </a:cxn>
                    <a:cxn ang="0">
                      <a:pos x="0" y="0"/>
                    </a:cxn>
                    <a:cxn ang="0">
                      <a:pos x="0" y="2"/>
                    </a:cxn>
                  </a:cxnLst>
                  <a:rect l="0" t="0" r="r" b="b"/>
                  <a:pathLst>
                    <a:path w="2" h="2">
                      <a:moveTo>
                        <a:pt x="0" y="2"/>
                      </a:moveTo>
                      <a:cubicBezTo>
                        <a:pt x="0" y="0"/>
                        <a:pt x="0" y="0"/>
                        <a:pt x="0" y="0"/>
                      </a:cubicBezTo>
                      <a:cubicBezTo>
                        <a:pt x="2" y="0"/>
                        <a:pt x="2" y="2"/>
                        <a:pt x="0"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08" name="Freeform 148">
                  <a:extLst>
                    <a:ext uri="{FF2B5EF4-FFF2-40B4-BE49-F238E27FC236}">
                      <a16:creationId xmlns:a16="http://schemas.microsoft.com/office/drawing/2014/main" id="{B3E20DF9-8F6A-8C28-97B5-367CD6CDBB79}"/>
                    </a:ext>
                  </a:extLst>
                </p:cNvPr>
                <p:cNvSpPr>
                  <a:spLocks/>
                </p:cNvSpPr>
                <p:nvPr/>
              </p:nvSpPr>
              <p:spPr bwMode="auto">
                <a:xfrm>
                  <a:off x="4631229" y="4788838"/>
                  <a:ext cx="3213" cy="3213"/>
                </a:xfrm>
                <a:custGeom>
                  <a:avLst/>
                  <a:gdLst/>
                  <a:ahLst/>
                  <a:cxnLst>
                    <a:cxn ang="0">
                      <a:pos x="0" y="1"/>
                    </a:cxn>
                    <a:cxn ang="0">
                      <a:pos x="1" y="0"/>
                    </a:cxn>
                    <a:cxn ang="0">
                      <a:pos x="0" y="1"/>
                    </a:cxn>
                  </a:cxnLst>
                  <a:rect l="0" t="0" r="r" b="b"/>
                  <a:pathLst>
                    <a:path w="1" h="1">
                      <a:moveTo>
                        <a:pt x="0" y="1"/>
                      </a:moveTo>
                      <a:cubicBezTo>
                        <a:pt x="1" y="0"/>
                        <a:pt x="1" y="0"/>
                        <a:pt x="1" y="0"/>
                      </a:cubicBezTo>
                      <a:cubicBezTo>
                        <a:pt x="1" y="1"/>
                        <a:pt x="1" y="1"/>
                        <a:pt x="0"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09" name="Freeform 149">
                  <a:extLst>
                    <a:ext uri="{FF2B5EF4-FFF2-40B4-BE49-F238E27FC236}">
                      <a16:creationId xmlns:a16="http://schemas.microsoft.com/office/drawing/2014/main" id="{B8D0439C-94F6-0F24-0007-59D46869F654}"/>
                    </a:ext>
                  </a:extLst>
                </p:cNvPr>
                <p:cNvSpPr>
                  <a:spLocks/>
                </p:cNvSpPr>
                <p:nvPr/>
              </p:nvSpPr>
              <p:spPr bwMode="auto">
                <a:xfrm>
                  <a:off x="4615162" y="4775984"/>
                  <a:ext cx="6427" cy="6427"/>
                </a:xfrm>
                <a:custGeom>
                  <a:avLst/>
                  <a:gdLst/>
                  <a:ahLst/>
                  <a:cxnLst>
                    <a:cxn ang="0">
                      <a:pos x="0" y="2"/>
                    </a:cxn>
                    <a:cxn ang="0">
                      <a:pos x="2" y="2"/>
                    </a:cxn>
                    <a:cxn ang="0">
                      <a:pos x="0" y="2"/>
                    </a:cxn>
                  </a:cxnLst>
                  <a:rect l="0" t="0" r="r" b="b"/>
                  <a:pathLst>
                    <a:path w="2" h="2">
                      <a:moveTo>
                        <a:pt x="0" y="2"/>
                      </a:moveTo>
                      <a:cubicBezTo>
                        <a:pt x="0" y="2"/>
                        <a:pt x="2" y="0"/>
                        <a:pt x="2" y="2"/>
                      </a:cubicBezTo>
                      <a:cubicBezTo>
                        <a:pt x="0" y="2"/>
                        <a:pt x="0" y="2"/>
                        <a:pt x="0"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10" name="Freeform 150">
                  <a:extLst>
                    <a:ext uri="{FF2B5EF4-FFF2-40B4-BE49-F238E27FC236}">
                      <a16:creationId xmlns:a16="http://schemas.microsoft.com/office/drawing/2014/main" id="{BB512CEC-0037-7783-F9B8-F1E56CC12630}"/>
                    </a:ext>
                  </a:extLst>
                </p:cNvPr>
                <p:cNvSpPr>
                  <a:spLocks/>
                </p:cNvSpPr>
                <p:nvPr/>
              </p:nvSpPr>
              <p:spPr bwMode="auto">
                <a:xfrm>
                  <a:off x="4634443" y="4775984"/>
                  <a:ext cx="6427" cy="6427"/>
                </a:xfrm>
                <a:custGeom>
                  <a:avLst/>
                  <a:gdLst/>
                  <a:ahLst/>
                  <a:cxnLst>
                    <a:cxn ang="0">
                      <a:pos x="0" y="2"/>
                    </a:cxn>
                    <a:cxn ang="0">
                      <a:pos x="2" y="2"/>
                    </a:cxn>
                    <a:cxn ang="0">
                      <a:pos x="0" y="2"/>
                    </a:cxn>
                  </a:cxnLst>
                  <a:rect l="0" t="0" r="r" b="b"/>
                  <a:pathLst>
                    <a:path w="2" h="2">
                      <a:moveTo>
                        <a:pt x="0" y="2"/>
                      </a:moveTo>
                      <a:cubicBezTo>
                        <a:pt x="0" y="2"/>
                        <a:pt x="0" y="0"/>
                        <a:pt x="2" y="2"/>
                      </a:cubicBezTo>
                      <a:cubicBezTo>
                        <a:pt x="0" y="2"/>
                        <a:pt x="0" y="2"/>
                        <a:pt x="0"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11" name="Freeform 151">
                  <a:extLst>
                    <a:ext uri="{FF2B5EF4-FFF2-40B4-BE49-F238E27FC236}">
                      <a16:creationId xmlns:a16="http://schemas.microsoft.com/office/drawing/2014/main" id="{D20526D3-7936-F66C-646B-668A91EBBD1A}"/>
                    </a:ext>
                  </a:extLst>
                </p:cNvPr>
                <p:cNvSpPr>
                  <a:spLocks/>
                </p:cNvSpPr>
                <p:nvPr/>
              </p:nvSpPr>
              <p:spPr bwMode="auto">
                <a:xfrm>
                  <a:off x="4431989" y="4661905"/>
                  <a:ext cx="16068" cy="17674"/>
                </a:xfrm>
                <a:custGeom>
                  <a:avLst/>
                  <a:gdLst/>
                  <a:ahLst/>
                  <a:cxnLst>
                    <a:cxn ang="0">
                      <a:pos x="2" y="6"/>
                    </a:cxn>
                    <a:cxn ang="0">
                      <a:pos x="2" y="1"/>
                    </a:cxn>
                    <a:cxn ang="0">
                      <a:pos x="2" y="6"/>
                    </a:cxn>
                  </a:cxnLst>
                  <a:rect l="0" t="0" r="r" b="b"/>
                  <a:pathLst>
                    <a:path w="5" h="6">
                      <a:moveTo>
                        <a:pt x="2" y="6"/>
                      </a:moveTo>
                      <a:cubicBezTo>
                        <a:pt x="0" y="6"/>
                        <a:pt x="0" y="0"/>
                        <a:pt x="2" y="1"/>
                      </a:cubicBezTo>
                      <a:cubicBezTo>
                        <a:pt x="3" y="3"/>
                        <a:pt x="5" y="5"/>
                        <a:pt x="2" y="6"/>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12" name="Freeform 152">
                  <a:extLst>
                    <a:ext uri="{FF2B5EF4-FFF2-40B4-BE49-F238E27FC236}">
                      <a16:creationId xmlns:a16="http://schemas.microsoft.com/office/drawing/2014/main" id="{62471912-B768-9E11-D222-DA4D018C7E5B}"/>
                    </a:ext>
                  </a:extLst>
                </p:cNvPr>
                <p:cNvSpPr>
                  <a:spLocks/>
                </p:cNvSpPr>
                <p:nvPr/>
              </p:nvSpPr>
              <p:spPr bwMode="auto">
                <a:xfrm>
                  <a:off x="4449663" y="4636197"/>
                  <a:ext cx="16068" cy="9640"/>
                </a:xfrm>
                <a:custGeom>
                  <a:avLst/>
                  <a:gdLst/>
                  <a:ahLst/>
                  <a:cxnLst>
                    <a:cxn ang="0">
                      <a:pos x="2" y="2"/>
                    </a:cxn>
                    <a:cxn ang="0">
                      <a:pos x="3" y="2"/>
                    </a:cxn>
                    <a:cxn ang="0">
                      <a:pos x="2" y="2"/>
                    </a:cxn>
                  </a:cxnLst>
                  <a:rect l="0" t="0" r="r" b="b"/>
                  <a:pathLst>
                    <a:path w="5" h="3">
                      <a:moveTo>
                        <a:pt x="2" y="2"/>
                      </a:moveTo>
                      <a:cubicBezTo>
                        <a:pt x="2" y="0"/>
                        <a:pt x="5" y="0"/>
                        <a:pt x="3" y="2"/>
                      </a:cubicBezTo>
                      <a:cubicBezTo>
                        <a:pt x="2" y="3"/>
                        <a:pt x="0" y="3"/>
                        <a:pt x="2"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13" name="Freeform 156">
                  <a:extLst>
                    <a:ext uri="{FF2B5EF4-FFF2-40B4-BE49-F238E27FC236}">
                      <a16:creationId xmlns:a16="http://schemas.microsoft.com/office/drawing/2014/main" id="{8B14BC08-3A1B-D178-48CD-D3FFC298EA0E}"/>
                    </a:ext>
                  </a:extLst>
                </p:cNvPr>
                <p:cNvSpPr>
                  <a:spLocks/>
                </p:cNvSpPr>
                <p:nvPr/>
              </p:nvSpPr>
              <p:spPr bwMode="auto">
                <a:xfrm>
                  <a:off x="4441629" y="4663511"/>
                  <a:ext cx="8034" cy="6427"/>
                </a:xfrm>
                <a:custGeom>
                  <a:avLst/>
                  <a:gdLst/>
                  <a:ahLst/>
                  <a:cxnLst>
                    <a:cxn ang="0">
                      <a:pos x="2" y="2"/>
                    </a:cxn>
                    <a:cxn ang="0">
                      <a:pos x="2" y="0"/>
                    </a:cxn>
                    <a:cxn ang="0">
                      <a:pos x="2" y="2"/>
                    </a:cxn>
                  </a:cxnLst>
                  <a:rect l="0" t="0" r="r" b="b"/>
                  <a:pathLst>
                    <a:path w="3" h="2">
                      <a:moveTo>
                        <a:pt x="2" y="2"/>
                      </a:moveTo>
                      <a:cubicBezTo>
                        <a:pt x="0" y="2"/>
                        <a:pt x="2" y="0"/>
                        <a:pt x="2" y="0"/>
                      </a:cubicBezTo>
                      <a:cubicBezTo>
                        <a:pt x="3" y="0"/>
                        <a:pt x="3" y="2"/>
                        <a:pt x="2"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14" name="Freeform 159">
                  <a:extLst>
                    <a:ext uri="{FF2B5EF4-FFF2-40B4-BE49-F238E27FC236}">
                      <a16:creationId xmlns:a16="http://schemas.microsoft.com/office/drawing/2014/main" id="{CA547FBA-4A81-FCB9-1262-A09CB9556E43}"/>
                    </a:ext>
                  </a:extLst>
                </p:cNvPr>
                <p:cNvSpPr>
                  <a:spLocks/>
                </p:cNvSpPr>
                <p:nvPr/>
              </p:nvSpPr>
              <p:spPr bwMode="auto">
                <a:xfrm>
                  <a:off x="5682065" y="3561280"/>
                  <a:ext cx="89980" cy="109260"/>
                </a:xfrm>
                <a:custGeom>
                  <a:avLst/>
                  <a:gdLst/>
                  <a:ahLst/>
                  <a:cxnLst>
                    <a:cxn ang="0">
                      <a:pos x="12" y="35"/>
                    </a:cxn>
                    <a:cxn ang="0">
                      <a:pos x="12" y="31"/>
                    </a:cxn>
                    <a:cxn ang="0">
                      <a:pos x="10" y="18"/>
                    </a:cxn>
                    <a:cxn ang="0">
                      <a:pos x="7" y="12"/>
                    </a:cxn>
                    <a:cxn ang="0">
                      <a:pos x="0" y="3"/>
                    </a:cxn>
                    <a:cxn ang="0">
                      <a:pos x="6" y="1"/>
                    </a:cxn>
                    <a:cxn ang="0">
                      <a:pos x="15" y="5"/>
                    </a:cxn>
                    <a:cxn ang="0">
                      <a:pos x="19" y="6"/>
                    </a:cxn>
                    <a:cxn ang="0">
                      <a:pos x="19" y="9"/>
                    </a:cxn>
                    <a:cxn ang="0">
                      <a:pos x="22" y="14"/>
                    </a:cxn>
                    <a:cxn ang="0">
                      <a:pos x="24" y="18"/>
                    </a:cxn>
                    <a:cxn ang="0">
                      <a:pos x="25" y="25"/>
                    </a:cxn>
                    <a:cxn ang="0">
                      <a:pos x="25" y="25"/>
                    </a:cxn>
                    <a:cxn ang="0">
                      <a:pos x="19" y="25"/>
                    </a:cxn>
                    <a:cxn ang="0">
                      <a:pos x="18" y="26"/>
                    </a:cxn>
                    <a:cxn ang="0">
                      <a:pos x="15" y="34"/>
                    </a:cxn>
                    <a:cxn ang="0">
                      <a:pos x="12" y="35"/>
                    </a:cxn>
                  </a:cxnLst>
                  <a:rect l="0" t="0" r="r" b="b"/>
                  <a:pathLst>
                    <a:path w="29" h="35">
                      <a:moveTo>
                        <a:pt x="12" y="35"/>
                      </a:moveTo>
                      <a:cubicBezTo>
                        <a:pt x="10" y="34"/>
                        <a:pt x="12" y="34"/>
                        <a:pt x="12" y="31"/>
                      </a:cubicBezTo>
                      <a:cubicBezTo>
                        <a:pt x="10" y="26"/>
                        <a:pt x="15" y="23"/>
                        <a:pt x="10" y="18"/>
                      </a:cubicBezTo>
                      <a:cubicBezTo>
                        <a:pt x="6" y="12"/>
                        <a:pt x="7" y="14"/>
                        <a:pt x="7" y="12"/>
                      </a:cubicBezTo>
                      <a:cubicBezTo>
                        <a:pt x="4" y="11"/>
                        <a:pt x="3" y="1"/>
                        <a:pt x="0" y="3"/>
                      </a:cubicBezTo>
                      <a:cubicBezTo>
                        <a:pt x="1" y="1"/>
                        <a:pt x="4" y="1"/>
                        <a:pt x="6" y="1"/>
                      </a:cubicBezTo>
                      <a:cubicBezTo>
                        <a:pt x="7" y="0"/>
                        <a:pt x="13" y="5"/>
                        <a:pt x="15" y="5"/>
                      </a:cubicBezTo>
                      <a:cubicBezTo>
                        <a:pt x="16" y="3"/>
                        <a:pt x="16" y="8"/>
                        <a:pt x="19" y="6"/>
                      </a:cubicBezTo>
                      <a:cubicBezTo>
                        <a:pt x="21" y="6"/>
                        <a:pt x="21" y="8"/>
                        <a:pt x="19" y="9"/>
                      </a:cubicBezTo>
                      <a:cubicBezTo>
                        <a:pt x="18" y="12"/>
                        <a:pt x="21" y="14"/>
                        <a:pt x="22" y="14"/>
                      </a:cubicBezTo>
                      <a:cubicBezTo>
                        <a:pt x="24" y="14"/>
                        <a:pt x="21" y="17"/>
                        <a:pt x="24" y="18"/>
                      </a:cubicBezTo>
                      <a:cubicBezTo>
                        <a:pt x="27" y="20"/>
                        <a:pt x="24" y="23"/>
                        <a:pt x="25" y="25"/>
                      </a:cubicBezTo>
                      <a:cubicBezTo>
                        <a:pt x="29" y="25"/>
                        <a:pt x="25" y="26"/>
                        <a:pt x="25" y="25"/>
                      </a:cubicBezTo>
                      <a:cubicBezTo>
                        <a:pt x="24" y="25"/>
                        <a:pt x="21" y="26"/>
                        <a:pt x="19" y="25"/>
                      </a:cubicBezTo>
                      <a:cubicBezTo>
                        <a:pt x="18" y="23"/>
                        <a:pt x="16" y="25"/>
                        <a:pt x="18" y="26"/>
                      </a:cubicBezTo>
                      <a:cubicBezTo>
                        <a:pt x="19" y="29"/>
                        <a:pt x="13" y="32"/>
                        <a:pt x="15" y="34"/>
                      </a:cubicBezTo>
                      <a:cubicBezTo>
                        <a:pt x="15" y="35"/>
                        <a:pt x="13" y="35"/>
                        <a:pt x="12" y="35"/>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15" name="Freeform 160">
                  <a:extLst>
                    <a:ext uri="{FF2B5EF4-FFF2-40B4-BE49-F238E27FC236}">
                      <a16:creationId xmlns:a16="http://schemas.microsoft.com/office/drawing/2014/main" id="{AA1B7EB4-EDAE-6D3A-2B76-31692DEAB853}"/>
                    </a:ext>
                  </a:extLst>
                </p:cNvPr>
                <p:cNvSpPr>
                  <a:spLocks/>
                </p:cNvSpPr>
                <p:nvPr/>
              </p:nvSpPr>
              <p:spPr bwMode="auto">
                <a:xfrm>
                  <a:off x="5526206" y="3570920"/>
                  <a:ext cx="229770" cy="167103"/>
                </a:xfrm>
                <a:custGeom>
                  <a:avLst/>
                  <a:gdLst/>
                  <a:ahLst/>
                  <a:cxnLst>
                    <a:cxn ang="0">
                      <a:pos x="21" y="3"/>
                    </a:cxn>
                    <a:cxn ang="0">
                      <a:pos x="15" y="6"/>
                    </a:cxn>
                    <a:cxn ang="0">
                      <a:pos x="12" y="11"/>
                    </a:cxn>
                    <a:cxn ang="0">
                      <a:pos x="10" y="15"/>
                    </a:cxn>
                    <a:cxn ang="0">
                      <a:pos x="6" y="23"/>
                    </a:cxn>
                    <a:cxn ang="0">
                      <a:pos x="3" y="23"/>
                    </a:cxn>
                    <a:cxn ang="0">
                      <a:pos x="3" y="23"/>
                    </a:cxn>
                    <a:cxn ang="0">
                      <a:pos x="0" y="25"/>
                    </a:cxn>
                    <a:cxn ang="0">
                      <a:pos x="3" y="30"/>
                    </a:cxn>
                    <a:cxn ang="0">
                      <a:pos x="9" y="36"/>
                    </a:cxn>
                    <a:cxn ang="0">
                      <a:pos x="13" y="42"/>
                    </a:cxn>
                    <a:cxn ang="0">
                      <a:pos x="16" y="40"/>
                    </a:cxn>
                    <a:cxn ang="0">
                      <a:pos x="18" y="47"/>
                    </a:cxn>
                    <a:cxn ang="0">
                      <a:pos x="19" y="51"/>
                    </a:cxn>
                    <a:cxn ang="0">
                      <a:pos x="25" y="51"/>
                    </a:cxn>
                    <a:cxn ang="0">
                      <a:pos x="33" y="51"/>
                    </a:cxn>
                    <a:cxn ang="0">
                      <a:pos x="42" y="51"/>
                    </a:cxn>
                    <a:cxn ang="0">
                      <a:pos x="54" y="50"/>
                    </a:cxn>
                    <a:cxn ang="0">
                      <a:pos x="60" y="51"/>
                    </a:cxn>
                    <a:cxn ang="0">
                      <a:pos x="65" y="53"/>
                    </a:cxn>
                    <a:cxn ang="0">
                      <a:pos x="71" y="40"/>
                    </a:cxn>
                    <a:cxn ang="0">
                      <a:pos x="74" y="36"/>
                    </a:cxn>
                    <a:cxn ang="0">
                      <a:pos x="69" y="34"/>
                    </a:cxn>
                    <a:cxn ang="0">
                      <a:pos x="66" y="36"/>
                    </a:cxn>
                    <a:cxn ang="0">
                      <a:pos x="62" y="33"/>
                    </a:cxn>
                    <a:cxn ang="0">
                      <a:pos x="62" y="28"/>
                    </a:cxn>
                    <a:cxn ang="0">
                      <a:pos x="60" y="15"/>
                    </a:cxn>
                    <a:cxn ang="0">
                      <a:pos x="57" y="9"/>
                    </a:cxn>
                    <a:cxn ang="0">
                      <a:pos x="50" y="0"/>
                    </a:cxn>
                    <a:cxn ang="0">
                      <a:pos x="44" y="5"/>
                    </a:cxn>
                    <a:cxn ang="0">
                      <a:pos x="38" y="6"/>
                    </a:cxn>
                    <a:cxn ang="0">
                      <a:pos x="33" y="3"/>
                    </a:cxn>
                    <a:cxn ang="0">
                      <a:pos x="27" y="3"/>
                    </a:cxn>
                    <a:cxn ang="0">
                      <a:pos x="22" y="3"/>
                    </a:cxn>
                    <a:cxn ang="0">
                      <a:pos x="21" y="3"/>
                    </a:cxn>
                  </a:cxnLst>
                  <a:rect l="0" t="0" r="r" b="b"/>
                  <a:pathLst>
                    <a:path w="74" h="54">
                      <a:moveTo>
                        <a:pt x="21" y="3"/>
                      </a:moveTo>
                      <a:cubicBezTo>
                        <a:pt x="18" y="8"/>
                        <a:pt x="16" y="5"/>
                        <a:pt x="15" y="6"/>
                      </a:cubicBezTo>
                      <a:cubicBezTo>
                        <a:pt x="13" y="8"/>
                        <a:pt x="15" y="8"/>
                        <a:pt x="12" y="11"/>
                      </a:cubicBezTo>
                      <a:cubicBezTo>
                        <a:pt x="9" y="14"/>
                        <a:pt x="12" y="14"/>
                        <a:pt x="10" y="15"/>
                      </a:cubicBezTo>
                      <a:cubicBezTo>
                        <a:pt x="9" y="19"/>
                        <a:pt x="6" y="23"/>
                        <a:pt x="6" y="23"/>
                      </a:cubicBezTo>
                      <a:cubicBezTo>
                        <a:pt x="4" y="23"/>
                        <a:pt x="4" y="22"/>
                        <a:pt x="3" y="23"/>
                      </a:cubicBezTo>
                      <a:cubicBezTo>
                        <a:pt x="3" y="23"/>
                        <a:pt x="4" y="23"/>
                        <a:pt x="3" y="23"/>
                      </a:cubicBezTo>
                      <a:cubicBezTo>
                        <a:pt x="1" y="23"/>
                        <a:pt x="0" y="23"/>
                        <a:pt x="0" y="25"/>
                      </a:cubicBezTo>
                      <a:cubicBezTo>
                        <a:pt x="1" y="28"/>
                        <a:pt x="4" y="28"/>
                        <a:pt x="3" y="30"/>
                      </a:cubicBezTo>
                      <a:cubicBezTo>
                        <a:pt x="3" y="34"/>
                        <a:pt x="10" y="34"/>
                        <a:pt x="9" y="36"/>
                      </a:cubicBezTo>
                      <a:cubicBezTo>
                        <a:pt x="7" y="39"/>
                        <a:pt x="9" y="42"/>
                        <a:pt x="13" y="42"/>
                      </a:cubicBezTo>
                      <a:cubicBezTo>
                        <a:pt x="16" y="44"/>
                        <a:pt x="15" y="40"/>
                        <a:pt x="16" y="40"/>
                      </a:cubicBezTo>
                      <a:cubicBezTo>
                        <a:pt x="22" y="45"/>
                        <a:pt x="13" y="42"/>
                        <a:pt x="18" y="47"/>
                      </a:cubicBezTo>
                      <a:cubicBezTo>
                        <a:pt x="24" y="50"/>
                        <a:pt x="18" y="50"/>
                        <a:pt x="19" y="51"/>
                      </a:cubicBezTo>
                      <a:cubicBezTo>
                        <a:pt x="21" y="53"/>
                        <a:pt x="22" y="50"/>
                        <a:pt x="25" y="51"/>
                      </a:cubicBezTo>
                      <a:cubicBezTo>
                        <a:pt x="30" y="54"/>
                        <a:pt x="30" y="51"/>
                        <a:pt x="33" y="51"/>
                      </a:cubicBezTo>
                      <a:cubicBezTo>
                        <a:pt x="36" y="53"/>
                        <a:pt x="39" y="54"/>
                        <a:pt x="42" y="51"/>
                      </a:cubicBezTo>
                      <a:cubicBezTo>
                        <a:pt x="45" y="50"/>
                        <a:pt x="53" y="47"/>
                        <a:pt x="54" y="50"/>
                      </a:cubicBezTo>
                      <a:cubicBezTo>
                        <a:pt x="56" y="51"/>
                        <a:pt x="57" y="48"/>
                        <a:pt x="60" y="51"/>
                      </a:cubicBezTo>
                      <a:cubicBezTo>
                        <a:pt x="60" y="53"/>
                        <a:pt x="63" y="53"/>
                        <a:pt x="65" y="53"/>
                      </a:cubicBezTo>
                      <a:cubicBezTo>
                        <a:pt x="65" y="45"/>
                        <a:pt x="66" y="42"/>
                        <a:pt x="71" y="40"/>
                      </a:cubicBezTo>
                      <a:cubicBezTo>
                        <a:pt x="74" y="40"/>
                        <a:pt x="74" y="39"/>
                        <a:pt x="74" y="36"/>
                      </a:cubicBezTo>
                      <a:cubicBezTo>
                        <a:pt x="73" y="33"/>
                        <a:pt x="69" y="34"/>
                        <a:pt x="69" y="34"/>
                      </a:cubicBezTo>
                      <a:cubicBezTo>
                        <a:pt x="68" y="36"/>
                        <a:pt x="66" y="34"/>
                        <a:pt x="66" y="36"/>
                      </a:cubicBezTo>
                      <a:cubicBezTo>
                        <a:pt x="65" y="37"/>
                        <a:pt x="63" y="36"/>
                        <a:pt x="62" y="33"/>
                      </a:cubicBezTo>
                      <a:cubicBezTo>
                        <a:pt x="60" y="31"/>
                        <a:pt x="62" y="33"/>
                        <a:pt x="62" y="28"/>
                      </a:cubicBezTo>
                      <a:cubicBezTo>
                        <a:pt x="60" y="25"/>
                        <a:pt x="65" y="20"/>
                        <a:pt x="60" y="15"/>
                      </a:cubicBezTo>
                      <a:cubicBezTo>
                        <a:pt x="56" y="11"/>
                        <a:pt x="59" y="11"/>
                        <a:pt x="57" y="9"/>
                      </a:cubicBezTo>
                      <a:cubicBezTo>
                        <a:pt x="54" y="8"/>
                        <a:pt x="54" y="0"/>
                        <a:pt x="50" y="0"/>
                      </a:cubicBezTo>
                      <a:cubicBezTo>
                        <a:pt x="47" y="1"/>
                        <a:pt x="48" y="3"/>
                        <a:pt x="44" y="5"/>
                      </a:cubicBezTo>
                      <a:cubicBezTo>
                        <a:pt x="39" y="5"/>
                        <a:pt x="39" y="5"/>
                        <a:pt x="38" y="6"/>
                      </a:cubicBezTo>
                      <a:cubicBezTo>
                        <a:pt x="36" y="8"/>
                        <a:pt x="35" y="3"/>
                        <a:pt x="33" y="3"/>
                      </a:cubicBezTo>
                      <a:cubicBezTo>
                        <a:pt x="30" y="5"/>
                        <a:pt x="30" y="3"/>
                        <a:pt x="27" y="3"/>
                      </a:cubicBezTo>
                      <a:cubicBezTo>
                        <a:pt x="24" y="3"/>
                        <a:pt x="22" y="1"/>
                        <a:pt x="22" y="3"/>
                      </a:cubicBezTo>
                      <a:cubicBezTo>
                        <a:pt x="21" y="5"/>
                        <a:pt x="21" y="3"/>
                        <a:pt x="21" y="3"/>
                      </a:cubicBezTo>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16" name="Freeform 161">
                  <a:extLst>
                    <a:ext uri="{FF2B5EF4-FFF2-40B4-BE49-F238E27FC236}">
                      <a16:creationId xmlns:a16="http://schemas.microsoft.com/office/drawing/2014/main" id="{E4020EDB-2D70-26BD-DF5A-4BC48ADFD02F}"/>
                    </a:ext>
                  </a:extLst>
                </p:cNvPr>
                <p:cNvSpPr>
                  <a:spLocks/>
                </p:cNvSpPr>
                <p:nvPr/>
              </p:nvSpPr>
              <p:spPr bwMode="auto">
                <a:xfrm>
                  <a:off x="5665996" y="3787831"/>
                  <a:ext cx="77125" cy="78731"/>
                </a:xfrm>
                <a:custGeom>
                  <a:avLst/>
                  <a:gdLst/>
                  <a:ahLst/>
                  <a:cxnLst>
                    <a:cxn ang="0">
                      <a:pos x="2" y="5"/>
                    </a:cxn>
                    <a:cxn ang="0">
                      <a:pos x="3" y="11"/>
                    </a:cxn>
                    <a:cxn ang="0">
                      <a:pos x="0" y="16"/>
                    </a:cxn>
                    <a:cxn ang="0">
                      <a:pos x="5" y="17"/>
                    </a:cxn>
                    <a:cxn ang="0">
                      <a:pos x="2" y="22"/>
                    </a:cxn>
                    <a:cxn ang="0">
                      <a:pos x="5" y="20"/>
                    </a:cxn>
                    <a:cxn ang="0">
                      <a:pos x="11" y="16"/>
                    </a:cxn>
                    <a:cxn ang="0">
                      <a:pos x="15" y="14"/>
                    </a:cxn>
                    <a:cxn ang="0">
                      <a:pos x="23" y="12"/>
                    </a:cxn>
                    <a:cxn ang="0">
                      <a:pos x="20" y="9"/>
                    </a:cxn>
                    <a:cxn ang="0">
                      <a:pos x="15" y="2"/>
                    </a:cxn>
                    <a:cxn ang="0">
                      <a:pos x="12" y="3"/>
                    </a:cxn>
                    <a:cxn ang="0">
                      <a:pos x="8" y="2"/>
                    </a:cxn>
                    <a:cxn ang="0">
                      <a:pos x="5" y="3"/>
                    </a:cxn>
                    <a:cxn ang="0">
                      <a:pos x="2" y="5"/>
                    </a:cxn>
                  </a:cxnLst>
                  <a:rect l="0" t="0" r="r" b="b"/>
                  <a:pathLst>
                    <a:path w="25" h="25">
                      <a:moveTo>
                        <a:pt x="2" y="5"/>
                      </a:moveTo>
                      <a:cubicBezTo>
                        <a:pt x="5" y="8"/>
                        <a:pt x="5" y="9"/>
                        <a:pt x="3" y="11"/>
                      </a:cubicBezTo>
                      <a:cubicBezTo>
                        <a:pt x="2" y="11"/>
                        <a:pt x="3" y="14"/>
                        <a:pt x="0" y="16"/>
                      </a:cubicBezTo>
                      <a:cubicBezTo>
                        <a:pt x="0" y="20"/>
                        <a:pt x="9" y="16"/>
                        <a:pt x="5" y="17"/>
                      </a:cubicBezTo>
                      <a:cubicBezTo>
                        <a:pt x="2" y="20"/>
                        <a:pt x="2" y="19"/>
                        <a:pt x="2" y="22"/>
                      </a:cubicBezTo>
                      <a:cubicBezTo>
                        <a:pt x="0" y="25"/>
                        <a:pt x="2" y="22"/>
                        <a:pt x="5" y="20"/>
                      </a:cubicBezTo>
                      <a:cubicBezTo>
                        <a:pt x="8" y="17"/>
                        <a:pt x="9" y="19"/>
                        <a:pt x="11" y="16"/>
                      </a:cubicBezTo>
                      <a:cubicBezTo>
                        <a:pt x="14" y="9"/>
                        <a:pt x="14" y="16"/>
                        <a:pt x="15" y="14"/>
                      </a:cubicBezTo>
                      <a:cubicBezTo>
                        <a:pt x="18" y="11"/>
                        <a:pt x="21" y="16"/>
                        <a:pt x="23" y="12"/>
                      </a:cubicBezTo>
                      <a:cubicBezTo>
                        <a:pt x="25" y="9"/>
                        <a:pt x="23" y="11"/>
                        <a:pt x="20" y="9"/>
                      </a:cubicBezTo>
                      <a:cubicBezTo>
                        <a:pt x="15" y="6"/>
                        <a:pt x="15" y="5"/>
                        <a:pt x="15" y="2"/>
                      </a:cubicBezTo>
                      <a:cubicBezTo>
                        <a:pt x="14" y="2"/>
                        <a:pt x="14" y="3"/>
                        <a:pt x="12" y="3"/>
                      </a:cubicBezTo>
                      <a:cubicBezTo>
                        <a:pt x="11" y="3"/>
                        <a:pt x="9" y="0"/>
                        <a:pt x="8" y="2"/>
                      </a:cubicBezTo>
                      <a:cubicBezTo>
                        <a:pt x="6" y="3"/>
                        <a:pt x="5" y="0"/>
                        <a:pt x="5" y="3"/>
                      </a:cubicBezTo>
                      <a:cubicBezTo>
                        <a:pt x="3" y="5"/>
                        <a:pt x="2" y="3"/>
                        <a:pt x="2" y="5"/>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17" name="Freeform 162">
                  <a:extLst>
                    <a:ext uri="{FF2B5EF4-FFF2-40B4-BE49-F238E27FC236}">
                      <a16:creationId xmlns:a16="http://schemas.microsoft.com/office/drawing/2014/main" id="{6EEA0360-9FB4-1FDE-3673-605803A13BDE}"/>
                    </a:ext>
                  </a:extLst>
                </p:cNvPr>
                <p:cNvSpPr>
                  <a:spLocks/>
                </p:cNvSpPr>
                <p:nvPr/>
              </p:nvSpPr>
              <p:spPr bwMode="auto">
                <a:xfrm>
                  <a:off x="5600118" y="3130670"/>
                  <a:ext cx="125329" cy="89979"/>
                </a:xfrm>
                <a:custGeom>
                  <a:avLst/>
                  <a:gdLst/>
                  <a:ahLst/>
                  <a:cxnLst>
                    <a:cxn ang="0">
                      <a:pos x="7" y="18"/>
                    </a:cxn>
                    <a:cxn ang="0">
                      <a:pos x="1" y="15"/>
                    </a:cxn>
                    <a:cxn ang="0">
                      <a:pos x="1" y="9"/>
                    </a:cxn>
                    <a:cxn ang="0">
                      <a:pos x="4" y="4"/>
                    </a:cxn>
                    <a:cxn ang="0">
                      <a:pos x="13" y="3"/>
                    </a:cxn>
                    <a:cxn ang="0">
                      <a:pos x="18" y="1"/>
                    </a:cxn>
                    <a:cxn ang="0">
                      <a:pos x="27" y="3"/>
                    </a:cxn>
                    <a:cxn ang="0">
                      <a:pos x="36" y="3"/>
                    </a:cxn>
                    <a:cxn ang="0">
                      <a:pos x="35" y="8"/>
                    </a:cxn>
                    <a:cxn ang="0">
                      <a:pos x="32" y="15"/>
                    </a:cxn>
                    <a:cxn ang="0">
                      <a:pos x="33" y="22"/>
                    </a:cxn>
                    <a:cxn ang="0">
                      <a:pos x="32" y="28"/>
                    </a:cxn>
                    <a:cxn ang="0">
                      <a:pos x="26" y="28"/>
                    </a:cxn>
                    <a:cxn ang="0">
                      <a:pos x="20" y="25"/>
                    </a:cxn>
                    <a:cxn ang="0">
                      <a:pos x="15" y="22"/>
                    </a:cxn>
                    <a:cxn ang="0">
                      <a:pos x="7" y="25"/>
                    </a:cxn>
                    <a:cxn ang="0">
                      <a:pos x="7" y="18"/>
                    </a:cxn>
                  </a:cxnLst>
                  <a:rect l="0" t="0" r="r" b="b"/>
                  <a:pathLst>
                    <a:path w="40" h="29">
                      <a:moveTo>
                        <a:pt x="7" y="18"/>
                      </a:moveTo>
                      <a:cubicBezTo>
                        <a:pt x="3" y="20"/>
                        <a:pt x="3" y="17"/>
                        <a:pt x="1" y="15"/>
                      </a:cubicBezTo>
                      <a:cubicBezTo>
                        <a:pt x="0" y="12"/>
                        <a:pt x="0" y="12"/>
                        <a:pt x="1" y="9"/>
                      </a:cubicBezTo>
                      <a:cubicBezTo>
                        <a:pt x="1" y="6"/>
                        <a:pt x="4" y="8"/>
                        <a:pt x="4" y="4"/>
                      </a:cubicBezTo>
                      <a:cubicBezTo>
                        <a:pt x="6" y="3"/>
                        <a:pt x="10" y="3"/>
                        <a:pt x="13" y="3"/>
                      </a:cubicBezTo>
                      <a:cubicBezTo>
                        <a:pt x="18" y="3"/>
                        <a:pt x="13" y="0"/>
                        <a:pt x="18" y="1"/>
                      </a:cubicBezTo>
                      <a:cubicBezTo>
                        <a:pt x="23" y="3"/>
                        <a:pt x="26" y="1"/>
                        <a:pt x="27" y="3"/>
                      </a:cubicBezTo>
                      <a:cubicBezTo>
                        <a:pt x="30" y="4"/>
                        <a:pt x="33" y="4"/>
                        <a:pt x="36" y="3"/>
                      </a:cubicBezTo>
                      <a:cubicBezTo>
                        <a:pt x="40" y="6"/>
                        <a:pt x="35" y="4"/>
                        <a:pt x="35" y="8"/>
                      </a:cubicBezTo>
                      <a:cubicBezTo>
                        <a:pt x="35" y="12"/>
                        <a:pt x="30" y="9"/>
                        <a:pt x="32" y="15"/>
                      </a:cubicBezTo>
                      <a:cubicBezTo>
                        <a:pt x="35" y="20"/>
                        <a:pt x="30" y="17"/>
                        <a:pt x="33" y="22"/>
                      </a:cubicBezTo>
                      <a:cubicBezTo>
                        <a:pt x="36" y="26"/>
                        <a:pt x="33" y="23"/>
                        <a:pt x="32" y="28"/>
                      </a:cubicBezTo>
                      <a:cubicBezTo>
                        <a:pt x="29" y="29"/>
                        <a:pt x="30" y="26"/>
                        <a:pt x="26" y="28"/>
                      </a:cubicBezTo>
                      <a:cubicBezTo>
                        <a:pt x="23" y="29"/>
                        <a:pt x="21" y="25"/>
                        <a:pt x="20" y="25"/>
                      </a:cubicBezTo>
                      <a:cubicBezTo>
                        <a:pt x="18" y="25"/>
                        <a:pt x="17" y="22"/>
                        <a:pt x="15" y="22"/>
                      </a:cubicBezTo>
                      <a:cubicBezTo>
                        <a:pt x="12" y="20"/>
                        <a:pt x="12" y="23"/>
                        <a:pt x="7" y="25"/>
                      </a:cubicBezTo>
                      <a:cubicBezTo>
                        <a:pt x="9" y="18"/>
                        <a:pt x="10" y="15"/>
                        <a:pt x="7" y="18"/>
                      </a:cubicBezTo>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18" name="Freeform 163">
                  <a:extLst>
                    <a:ext uri="{FF2B5EF4-FFF2-40B4-BE49-F238E27FC236}">
                      <a16:creationId xmlns:a16="http://schemas.microsoft.com/office/drawing/2014/main" id="{AEB9E964-AF63-C456-C858-49D55B9A2747}"/>
                    </a:ext>
                  </a:extLst>
                </p:cNvPr>
                <p:cNvSpPr>
                  <a:spLocks/>
                </p:cNvSpPr>
                <p:nvPr/>
              </p:nvSpPr>
              <p:spPr bwMode="auto">
                <a:xfrm>
                  <a:off x="5537455" y="3190120"/>
                  <a:ext cx="187993" cy="99618"/>
                </a:xfrm>
                <a:custGeom>
                  <a:avLst/>
                  <a:gdLst/>
                  <a:ahLst/>
                  <a:cxnLst>
                    <a:cxn ang="0">
                      <a:pos x="0" y="27"/>
                    </a:cxn>
                    <a:cxn ang="0">
                      <a:pos x="15" y="24"/>
                    </a:cxn>
                    <a:cxn ang="0">
                      <a:pos x="26" y="24"/>
                    </a:cxn>
                    <a:cxn ang="0">
                      <a:pos x="32" y="22"/>
                    </a:cxn>
                    <a:cxn ang="0">
                      <a:pos x="35" y="26"/>
                    </a:cxn>
                    <a:cxn ang="0">
                      <a:pos x="46" y="32"/>
                    </a:cxn>
                    <a:cxn ang="0">
                      <a:pos x="53" y="30"/>
                    </a:cxn>
                    <a:cxn ang="0">
                      <a:pos x="58" y="27"/>
                    </a:cxn>
                    <a:cxn ang="0">
                      <a:pos x="56" y="21"/>
                    </a:cxn>
                    <a:cxn ang="0">
                      <a:pos x="55" y="18"/>
                    </a:cxn>
                    <a:cxn ang="0">
                      <a:pos x="55" y="13"/>
                    </a:cxn>
                    <a:cxn ang="0">
                      <a:pos x="52" y="8"/>
                    </a:cxn>
                    <a:cxn ang="0">
                      <a:pos x="46" y="8"/>
                    </a:cxn>
                    <a:cxn ang="0">
                      <a:pos x="40" y="5"/>
                    </a:cxn>
                    <a:cxn ang="0">
                      <a:pos x="35" y="2"/>
                    </a:cxn>
                    <a:cxn ang="0">
                      <a:pos x="27" y="5"/>
                    </a:cxn>
                    <a:cxn ang="0">
                      <a:pos x="24" y="15"/>
                    </a:cxn>
                    <a:cxn ang="0">
                      <a:pos x="15" y="10"/>
                    </a:cxn>
                    <a:cxn ang="0">
                      <a:pos x="12" y="7"/>
                    </a:cxn>
                    <a:cxn ang="0">
                      <a:pos x="4" y="10"/>
                    </a:cxn>
                    <a:cxn ang="0">
                      <a:pos x="4" y="13"/>
                    </a:cxn>
                    <a:cxn ang="0">
                      <a:pos x="1" y="19"/>
                    </a:cxn>
                    <a:cxn ang="0">
                      <a:pos x="0" y="27"/>
                    </a:cxn>
                  </a:cxnLst>
                  <a:rect l="0" t="0" r="r" b="b"/>
                  <a:pathLst>
                    <a:path w="60" h="32">
                      <a:moveTo>
                        <a:pt x="0" y="27"/>
                      </a:moveTo>
                      <a:cubicBezTo>
                        <a:pt x="7" y="22"/>
                        <a:pt x="9" y="22"/>
                        <a:pt x="15" y="24"/>
                      </a:cubicBezTo>
                      <a:cubicBezTo>
                        <a:pt x="21" y="24"/>
                        <a:pt x="23" y="22"/>
                        <a:pt x="26" y="24"/>
                      </a:cubicBezTo>
                      <a:cubicBezTo>
                        <a:pt x="30" y="26"/>
                        <a:pt x="30" y="22"/>
                        <a:pt x="32" y="22"/>
                      </a:cubicBezTo>
                      <a:cubicBezTo>
                        <a:pt x="33" y="24"/>
                        <a:pt x="30" y="26"/>
                        <a:pt x="35" y="26"/>
                      </a:cubicBezTo>
                      <a:cubicBezTo>
                        <a:pt x="40" y="26"/>
                        <a:pt x="41" y="30"/>
                        <a:pt x="46" y="32"/>
                      </a:cubicBezTo>
                      <a:cubicBezTo>
                        <a:pt x="50" y="29"/>
                        <a:pt x="52" y="32"/>
                        <a:pt x="53" y="30"/>
                      </a:cubicBezTo>
                      <a:cubicBezTo>
                        <a:pt x="55" y="27"/>
                        <a:pt x="55" y="27"/>
                        <a:pt x="58" y="27"/>
                      </a:cubicBezTo>
                      <a:cubicBezTo>
                        <a:pt x="58" y="27"/>
                        <a:pt x="60" y="24"/>
                        <a:pt x="56" y="21"/>
                      </a:cubicBezTo>
                      <a:cubicBezTo>
                        <a:pt x="55" y="18"/>
                        <a:pt x="56" y="18"/>
                        <a:pt x="55" y="18"/>
                      </a:cubicBezTo>
                      <a:cubicBezTo>
                        <a:pt x="53" y="18"/>
                        <a:pt x="55" y="15"/>
                        <a:pt x="55" y="13"/>
                      </a:cubicBezTo>
                      <a:cubicBezTo>
                        <a:pt x="56" y="11"/>
                        <a:pt x="53" y="11"/>
                        <a:pt x="52" y="8"/>
                      </a:cubicBezTo>
                      <a:cubicBezTo>
                        <a:pt x="49" y="10"/>
                        <a:pt x="50" y="7"/>
                        <a:pt x="46" y="8"/>
                      </a:cubicBezTo>
                      <a:cubicBezTo>
                        <a:pt x="43" y="10"/>
                        <a:pt x="41" y="5"/>
                        <a:pt x="40" y="5"/>
                      </a:cubicBezTo>
                      <a:cubicBezTo>
                        <a:pt x="38" y="5"/>
                        <a:pt x="37" y="2"/>
                        <a:pt x="35" y="2"/>
                      </a:cubicBezTo>
                      <a:cubicBezTo>
                        <a:pt x="32" y="0"/>
                        <a:pt x="32" y="3"/>
                        <a:pt x="27" y="5"/>
                      </a:cubicBezTo>
                      <a:cubicBezTo>
                        <a:pt x="26" y="8"/>
                        <a:pt x="30" y="13"/>
                        <a:pt x="24" y="15"/>
                      </a:cubicBezTo>
                      <a:cubicBezTo>
                        <a:pt x="17" y="18"/>
                        <a:pt x="20" y="11"/>
                        <a:pt x="15" y="10"/>
                      </a:cubicBezTo>
                      <a:cubicBezTo>
                        <a:pt x="10" y="8"/>
                        <a:pt x="15" y="5"/>
                        <a:pt x="12" y="7"/>
                      </a:cubicBezTo>
                      <a:cubicBezTo>
                        <a:pt x="7" y="8"/>
                        <a:pt x="6" y="8"/>
                        <a:pt x="4" y="10"/>
                      </a:cubicBezTo>
                      <a:cubicBezTo>
                        <a:pt x="4" y="11"/>
                        <a:pt x="3" y="11"/>
                        <a:pt x="4" y="13"/>
                      </a:cubicBezTo>
                      <a:cubicBezTo>
                        <a:pt x="4" y="16"/>
                        <a:pt x="1" y="16"/>
                        <a:pt x="1" y="19"/>
                      </a:cubicBezTo>
                      <a:cubicBezTo>
                        <a:pt x="0" y="22"/>
                        <a:pt x="0" y="24"/>
                        <a:pt x="0" y="27"/>
                      </a:cubicBezTo>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19" name="Freeform 164">
                  <a:extLst>
                    <a:ext uri="{FF2B5EF4-FFF2-40B4-BE49-F238E27FC236}">
                      <a16:creationId xmlns:a16="http://schemas.microsoft.com/office/drawing/2014/main" id="{159521FD-A744-E6D7-70A5-7C98FAF7A8BA}"/>
                    </a:ext>
                  </a:extLst>
                </p:cNvPr>
                <p:cNvSpPr>
                  <a:spLocks/>
                </p:cNvSpPr>
                <p:nvPr/>
              </p:nvSpPr>
              <p:spPr bwMode="auto">
                <a:xfrm>
                  <a:off x="5537455" y="3259210"/>
                  <a:ext cx="147824" cy="109260"/>
                </a:xfrm>
                <a:custGeom>
                  <a:avLst/>
                  <a:gdLst/>
                  <a:ahLst/>
                  <a:cxnLst>
                    <a:cxn ang="0">
                      <a:pos x="46" y="10"/>
                    </a:cxn>
                    <a:cxn ang="0">
                      <a:pos x="46" y="16"/>
                    </a:cxn>
                    <a:cxn ang="0">
                      <a:pos x="38" y="22"/>
                    </a:cxn>
                    <a:cxn ang="0">
                      <a:pos x="38" y="29"/>
                    </a:cxn>
                    <a:cxn ang="0">
                      <a:pos x="32" y="30"/>
                    </a:cxn>
                    <a:cxn ang="0">
                      <a:pos x="21" y="32"/>
                    </a:cxn>
                    <a:cxn ang="0">
                      <a:pos x="15" y="27"/>
                    </a:cxn>
                    <a:cxn ang="0">
                      <a:pos x="13" y="19"/>
                    </a:cxn>
                    <a:cxn ang="0">
                      <a:pos x="3" y="16"/>
                    </a:cxn>
                    <a:cxn ang="0">
                      <a:pos x="1" y="10"/>
                    </a:cxn>
                    <a:cxn ang="0">
                      <a:pos x="0" y="5"/>
                    </a:cxn>
                    <a:cxn ang="0">
                      <a:pos x="15" y="2"/>
                    </a:cxn>
                    <a:cxn ang="0">
                      <a:pos x="26" y="2"/>
                    </a:cxn>
                    <a:cxn ang="0">
                      <a:pos x="32" y="0"/>
                    </a:cxn>
                    <a:cxn ang="0">
                      <a:pos x="35" y="3"/>
                    </a:cxn>
                    <a:cxn ang="0">
                      <a:pos x="46" y="10"/>
                    </a:cxn>
                  </a:cxnLst>
                  <a:rect l="0" t="0" r="r" b="b"/>
                  <a:pathLst>
                    <a:path w="47" h="35">
                      <a:moveTo>
                        <a:pt x="46" y="10"/>
                      </a:moveTo>
                      <a:cubicBezTo>
                        <a:pt x="42" y="18"/>
                        <a:pt x="47" y="13"/>
                        <a:pt x="46" y="16"/>
                      </a:cubicBezTo>
                      <a:cubicBezTo>
                        <a:pt x="44" y="19"/>
                        <a:pt x="42" y="16"/>
                        <a:pt x="38" y="22"/>
                      </a:cubicBezTo>
                      <a:cubicBezTo>
                        <a:pt x="35" y="27"/>
                        <a:pt x="41" y="27"/>
                        <a:pt x="38" y="29"/>
                      </a:cubicBezTo>
                      <a:cubicBezTo>
                        <a:pt x="36" y="32"/>
                        <a:pt x="38" y="24"/>
                        <a:pt x="32" y="30"/>
                      </a:cubicBezTo>
                      <a:cubicBezTo>
                        <a:pt x="27" y="35"/>
                        <a:pt x="26" y="30"/>
                        <a:pt x="21" y="32"/>
                      </a:cubicBezTo>
                      <a:cubicBezTo>
                        <a:pt x="21" y="29"/>
                        <a:pt x="16" y="25"/>
                        <a:pt x="15" y="27"/>
                      </a:cubicBezTo>
                      <a:cubicBezTo>
                        <a:pt x="13" y="22"/>
                        <a:pt x="16" y="21"/>
                        <a:pt x="13" y="19"/>
                      </a:cubicBezTo>
                      <a:cubicBezTo>
                        <a:pt x="10" y="16"/>
                        <a:pt x="13" y="21"/>
                        <a:pt x="3" y="16"/>
                      </a:cubicBezTo>
                      <a:cubicBezTo>
                        <a:pt x="3" y="14"/>
                        <a:pt x="3" y="11"/>
                        <a:pt x="1" y="10"/>
                      </a:cubicBezTo>
                      <a:cubicBezTo>
                        <a:pt x="0" y="8"/>
                        <a:pt x="0" y="8"/>
                        <a:pt x="0" y="5"/>
                      </a:cubicBezTo>
                      <a:cubicBezTo>
                        <a:pt x="7" y="0"/>
                        <a:pt x="9" y="0"/>
                        <a:pt x="15" y="2"/>
                      </a:cubicBezTo>
                      <a:cubicBezTo>
                        <a:pt x="21" y="2"/>
                        <a:pt x="23" y="0"/>
                        <a:pt x="26" y="2"/>
                      </a:cubicBezTo>
                      <a:cubicBezTo>
                        <a:pt x="30" y="3"/>
                        <a:pt x="30" y="0"/>
                        <a:pt x="32" y="0"/>
                      </a:cubicBezTo>
                      <a:cubicBezTo>
                        <a:pt x="33" y="2"/>
                        <a:pt x="30" y="3"/>
                        <a:pt x="35" y="3"/>
                      </a:cubicBezTo>
                      <a:cubicBezTo>
                        <a:pt x="39" y="3"/>
                        <a:pt x="41" y="8"/>
                        <a:pt x="46" y="10"/>
                      </a:cubicBezTo>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20" name="Freeform 165">
                  <a:extLst>
                    <a:ext uri="{FF2B5EF4-FFF2-40B4-BE49-F238E27FC236}">
                      <a16:creationId xmlns:a16="http://schemas.microsoft.com/office/drawing/2014/main" id="{D197697F-EB62-4DCF-1E10-CCC1C89CE261}"/>
                    </a:ext>
                  </a:extLst>
                </p:cNvPr>
                <p:cNvSpPr>
                  <a:spLocks/>
                </p:cNvSpPr>
                <p:nvPr/>
              </p:nvSpPr>
              <p:spPr bwMode="auto">
                <a:xfrm>
                  <a:off x="5585658" y="3268851"/>
                  <a:ext cx="252265" cy="196024"/>
                </a:xfrm>
                <a:custGeom>
                  <a:avLst/>
                  <a:gdLst/>
                  <a:ahLst/>
                  <a:cxnLst>
                    <a:cxn ang="0">
                      <a:pos x="70" y="50"/>
                    </a:cxn>
                    <a:cxn ang="0">
                      <a:pos x="63" y="58"/>
                    </a:cxn>
                    <a:cxn ang="0">
                      <a:pos x="60" y="60"/>
                    </a:cxn>
                    <a:cxn ang="0">
                      <a:pos x="54" y="60"/>
                    </a:cxn>
                    <a:cxn ang="0">
                      <a:pos x="47" y="58"/>
                    </a:cxn>
                    <a:cxn ang="0">
                      <a:pos x="40" y="57"/>
                    </a:cxn>
                    <a:cxn ang="0">
                      <a:pos x="32" y="55"/>
                    </a:cxn>
                    <a:cxn ang="0">
                      <a:pos x="17" y="54"/>
                    </a:cxn>
                    <a:cxn ang="0">
                      <a:pos x="9" y="57"/>
                    </a:cxn>
                    <a:cxn ang="0">
                      <a:pos x="6" y="58"/>
                    </a:cxn>
                    <a:cxn ang="0">
                      <a:pos x="3" y="50"/>
                    </a:cxn>
                    <a:cxn ang="0">
                      <a:pos x="8" y="46"/>
                    </a:cxn>
                    <a:cxn ang="0">
                      <a:pos x="6" y="29"/>
                    </a:cxn>
                    <a:cxn ang="0">
                      <a:pos x="17" y="27"/>
                    </a:cxn>
                    <a:cxn ang="0">
                      <a:pos x="23" y="25"/>
                    </a:cxn>
                    <a:cxn ang="0">
                      <a:pos x="23" y="19"/>
                    </a:cxn>
                    <a:cxn ang="0">
                      <a:pos x="31" y="13"/>
                    </a:cxn>
                    <a:cxn ang="0">
                      <a:pos x="31" y="7"/>
                    </a:cxn>
                    <a:cxn ang="0">
                      <a:pos x="38" y="5"/>
                    </a:cxn>
                    <a:cxn ang="0">
                      <a:pos x="43" y="2"/>
                    </a:cxn>
                    <a:cxn ang="0">
                      <a:pos x="49" y="3"/>
                    </a:cxn>
                    <a:cxn ang="0">
                      <a:pos x="55" y="7"/>
                    </a:cxn>
                    <a:cxn ang="0">
                      <a:pos x="61" y="7"/>
                    </a:cxn>
                    <a:cxn ang="0">
                      <a:pos x="64" y="10"/>
                    </a:cxn>
                    <a:cxn ang="0">
                      <a:pos x="64" y="16"/>
                    </a:cxn>
                    <a:cxn ang="0">
                      <a:pos x="66" y="22"/>
                    </a:cxn>
                    <a:cxn ang="0">
                      <a:pos x="72" y="29"/>
                    </a:cxn>
                    <a:cxn ang="0">
                      <a:pos x="76" y="33"/>
                    </a:cxn>
                    <a:cxn ang="0">
                      <a:pos x="78" y="36"/>
                    </a:cxn>
                    <a:cxn ang="0">
                      <a:pos x="70" y="38"/>
                    </a:cxn>
                    <a:cxn ang="0">
                      <a:pos x="69" y="41"/>
                    </a:cxn>
                    <a:cxn ang="0">
                      <a:pos x="70" y="50"/>
                    </a:cxn>
                  </a:cxnLst>
                  <a:rect l="0" t="0" r="r" b="b"/>
                  <a:pathLst>
                    <a:path w="81" h="63">
                      <a:moveTo>
                        <a:pt x="70" y="50"/>
                      </a:moveTo>
                      <a:cubicBezTo>
                        <a:pt x="64" y="50"/>
                        <a:pt x="63" y="54"/>
                        <a:pt x="63" y="58"/>
                      </a:cubicBezTo>
                      <a:cubicBezTo>
                        <a:pt x="63" y="63"/>
                        <a:pt x="61" y="63"/>
                        <a:pt x="60" y="60"/>
                      </a:cubicBezTo>
                      <a:cubicBezTo>
                        <a:pt x="58" y="60"/>
                        <a:pt x="55" y="60"/>
                        <a:pt x="54" y="60"/>
                      </a:cubicBezTo>
                      <a:cubicBezTo>
                        <a:pt x="50" y="61"/>
                        <a:pt x="52" y="55"/>
                        <a:pt x="47" y="58"/>
                      </a:cubicBezTo>
                      <a:cubicBezTo>
                        <a:pt x="44" y="61"/>
                        <a:pt x="49" y="57"/>
                        <a:pt x="40" y="57"/>
                      </a:cubicBezTo>
                      <a:cubicBezTo>
                        <a:pt x="34" y="57"/>
                        <a:pt x="37" y="55"/>
                        <a:pt x="32" y="55"/>
                      </a:cubicBezTo>
                      <a:cubicBezTo>
                        <a:pt x="29" y="57"/>
                        <a:pt x="28" y="52"/>
                        <a:pt x="17" y="54"/>
                      </a:cubicBezTo>
                      <a:cubicBezTo>
                        <a:pt x="8" y="55"/>
                        <a:pt x="12" y="58"/>
                        <a:pt x="9" y="57"/>
                      </a:cubicBezTo>
                      <a:cubicBezTo>
                        <a:pt x="8" y="57"/>
                        <a:pt x="6" y="58"/>
                        <a:pt x="6" y="58"/>
                      </a:cubicBezTo>
                      <a:cubicBezTo>
                        <a:pt x="5" y="55"/>
                        <a:pt x="9" y="52"/>
                        <a:pt x="3" y="50"/>
                      </a:cubicBezTo>
                      <a:cubicBezTo>
                        <a:pt x="0" y="49"/>
                        <a:pt x="5" y="46"/>
                        <a:pt x="8" y="46"/>
                      </a:cubicBezTo>
                      <a:cubicBezTo>
                        <a:pt x="11" y="44"/>
                        <a:pt x="8" y="38"/>
                        <a:pt x="6" y="29"/>
                      </a:cubicBezTo>
                      <a:cubicBezTo>
                        <a:pt x="11" y="27"/>
                        <a:pt x="12" y="32"/>
                        <a:pt x="17" y="27"/>
                      </a:cubicBezTo>
                      <a:cubicBezTo>
                        <a:pt x="23" y="21"/>
                        <a:pt x="21" y="29"/>
                        <a:pt x="23" y="25"/>
                      </a:cubicBezTo>
                      <a:cubicBezTo>
                        <a:pt x="26" y="24"/>
                        <a:pt x="20" y="24"/>
                        <a:pt x="23" y="19"/>
                      </a:cubicBezTo>
                      <a:cubicBezTo>
                        <a:pt x="28" y="13"/>
                        <a:pt x="29" y="16"/>
                        <a:pt x="31" y="13"/>
                      </a:cubicBezTo>
                      <a:cubicBezTo>
                        <a:pt x="32" y="10"/>
                        <a:pt x="28" y="14"/>
                        <a:pt x="31" y="7"/>
                      </a:cubicBezTo>
                      <a:cubicBezTo>
                        <a:pt x="35" y="3"/>
                        <a:pt x="37" y="7"/>
                        <a:pt x="38" y="5"/>
                      </a:cubicBezTo>
                      <a:cubicBezTo>
                        <a:pt x="40" y="2"/>
                        <a:pt x="40" y="2"/>
                        <a:pt x="43" y="2"/>
                      </a:cubicBezTo>
                      <a:cubicBezTo>
                        <a:pt x="47" y="0"/>
                        <a:pt x="44" y="3"/>
                        <a:pt x="49" y="3"/>
                      </a:cubicBezTo>
                      <a:cubicBezTo>
                        <a:pt x="55" y="2"/>
                        <a:pt x="50" y="8"/>
                        <a:pt x="55" y="7"/>
                      </a:cubicBezTo>
                      <a:cubicBezTo>
                        <a:pt x="58" y="3"/>
                        <a:pt x="61" y="5"/>
                        <a:pt x="61" y="7"/>
                      </a:cubicBezTo>
                      <a:cubicBezTo>
                        <a:pt x="63" y="8"/>
                        <a:pt x="66" y="7"/>
                        <a:pt x="64" y="10"/>
                      </a:cubicBezTo>
                      <a:cubicBezTo>
                        <a:pt x="63" y="14"/>
                        <a:pt x="67" y="14"/>
                        <a:pt x="64" y="16"/>
                      </a:cubicBezTo>
                      <a:cubicBezTo>
                        <a:pt x="61" y="19"/>
                        <a:pt x="66" y="18"/>
                        <a:pt x="66" y="22"/>
                      </a:cubicBezTo>
                      <a:cubicBezTo>
                        <a:pt x="67" y="29"/>
                        <a:pt x="73" y="27"/>
                        <a:pt x="72" y="29"/>
                      </a:cubicBezTo>
                      <a:cubicBezTo>
                        <a:pt x="69" y="33"/>
                        <a:pt x="76" y="29"/>
                        <a:pt x="76" y="33"/>
                      </a:cubicBezTo>
                      <a:cubicBezTo>
                        <a:pt x="76" y="35"/>
                        <a:pt x="81" y="35"/>
                        <a:pt x="78" y="36"/>
                      </a:cubicBezTo>
                      <a:cubicBezTo>
                        <a:pt x="75" y="38"/>
                        <a:pt x="75" y="41"/>
                        <a:pt x="70" y="38"/>
                      </a:cubicBezTo>
                      <a:cubicBezTo>
                        <a:pt x="69" y="36"/>
                        <a:pt x="67" y="39"/>
                        <a:pt x="69" y="41"/>
                      </a:cubicBezTo>
                      <a:cubicBezTo>
                        <a:pt x="72" y="46"/>
                        <a:pt x="67" y="46"/>
                        <a:pt x="70" y="5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21" name="Freeform 166">
                  <a:extLst>
                    <a:ext uri="{FF2B5EF4-FFF2-40B4-BE49-F238E27FC236}">
                      <a16:creationId xmlns:a16="http://schemas.microsoft.com/office/drawing/2014/main" id="{11C0DCEB-498C-26F0-7054-CBBAC3018B8B}"/>
                    </a:ext>
                  </a:extLst>
                </p:cNvPr>
                <p:cNvSpPr>
                  <a:spLocks/>
                </p:cNvSpPr>
                <p:nvPr/>
              </p:nvSpPr>
              <p:spPr bwMode="auto">
                <a:xfrm>
                  <a:off x="5363922" y="3323481"/>
                  <a:ext cx="265119" cy="221731"/>
                </a:xfrm>
                <a:custGeom>
                  <a:avLst/>
                  <a:gdLst/>
                  <a:ahLst/>
                  <a:cxnLst>
                    <a:cxn ang="0">
                      <a:pos x="77" y="40"/>
                    </a:cxn>
                    <a:cxn ang="0">
                      <a:pos x="79" y="47"/>
                    </a:cxn>
                    <a:cxn ang="0">
                      <a:pos x="80" y="50"/>
                    </a:cxn>
                    <a:cxn ang="0">
                      <a:pos x="79" y="54"/>
                    </a:cxn>
                    <a:cxn ang="0">
                      <a:pos x="71" y="62"/>
                    </a:cxn>
                    <a:cxn ang="0">
                      <a:pos x="71" y="68"/>
                    </a:cxn>
                    <a:cxn ang="0">
                      <a:pos x="68" y="70"/>
                    </a:cxn>
                    <a:cxn ang="0">
                      <a:pos x="63" y="67"/>
                    </a:cxn>
                    <a:cxn ang="0">
                      <a:pos x="53" y="65"/>
                    </a:cxn>
                    <a:cxn ang="0">
                      <a:pos x="48" y="68"/>
                    </a:cxn>
                    <a:cxn ang="0">
                      <a:pos x="47" y="67"/>
                    </a:cxn>
                    <a:cxn ang="0">
                      <a:pos x="42" y="65"/>
                    </a:cxn>
                    <a:cxn ang="0">
                      <a:pos x="41" y="65"/>
                    </a:cxn>
                    <a:cxn ang="0">
                      <a:pos x="39" y="65"/>
                    </a:cxn>
                    <a:cxn ang="0">
                      <a:pos x="35" y="59"/>
                    </a:cxn>
                    <a:cxn ang="0">
                      <a:pos x="30" y="57"/>
                    </a:cxn>
                    <a:cxn ang="0">
                      <a:pos x="28" y="56"/>
                    </a:cxn>
                    <a:cxn ang="0">
                      <a:pos x="24" y="54"/>
                    </a:cxn>
                    <a:cxn ang="0">
                      <a:pos x="21" y="56"/>
                    </a:cxn>
                    <a:cxn ang="0">
                      <a:pos x="21" y="51"/>
                    </a:cxn>
                    <a:cxn ang="0">
                      <a:pos x="15" y="50"/>
                    </a:cxn>
                    <a:cxn ang="0">
                      <a:pos x="9" y="48"/>
                    </a:cxn>
                    <a:cxn ang="0">
                      <a:pos x="6" y="39"/>
                    </a:cxn>
                    <a:cxn ang="0">
                      <a:pos x="6" y="31"/>
                    </a:cxn>
                    <a:cxn ang="0">
                      <a:pos x="4" y="26"/>
                    </a:cxn>
                    <a:cxn ang="0">
                      <a:pos x="3" y="14"/>
                    </a:cxn>
                    <a:cxn ang="0">
                      <a:pos x="6" y="14"/>
                    </a:cxn>
                    <a:cxn ang="0">
                      <a:pos x="6" y="12"/>
                    </a:cxn>
                    <a:cxn ang="0">
                      <a:pos x="3" y="12"/>
                    </a:cxn>
                    <a:cxn ang="0">
                      <a:pos x="3" y="11"/>
                    </a:cxn>
                    <a:cxn ang="0">
                      <a:pos x="15" y="8"/>
                    </a:cxn>
                    <a:cxn ang="0">
                      <a:pos x="22" y="3"/>
                    </a:cxn>
                    <a:cxn ang="0">
                      <a:pos x="30" y="0"/>
                    </a:cxn>
                    <a:cxn ang="0">
                      <a:pos x="39" y="3"/>
                    </a:cxn>
                    <a:cxn ang="0">
                      <a:pos x="38" y="3"/>
                    </a:cxn>
                    <a:cxn ang="0">
                      <a:pos x="38" y="5"/>
                    </a:cxn>
                    <a:cxn ang="0">
                      <a:pos x="45" y="5"/>
                    </a:cxn>
                    <a:cxn ang="0">
                      <a:pos x="71" y="6"/>
                    </a:cxn>
                    <a:cxn ang="0">
                      <a:pos x="77" y="11"/>
                    </a:cxn>
                    <a:cxn ang="0">
                      <a:pos x="79" y="28"/>
                    </a:cxn>
                    <a:cxn ang="0">
                      <a:pos x="74" y="33"/>
                    </a:cxn>
                    <a:cxn ang="0">
                      <a:pos x="77" y="40"/>
                    </a:cxn>
                  </a:cxnLst>
                  <a:rect l="0" t="0" r="r" b="b"/>
                  <a:pathLst>
                    <a:path w="85" h="71">
                      <a:moveTo>
                        <a:pt x="77" y="40"/>
                      </a:moveTo>
                      <a:cubicBezTo>
                        <a:pt x="79" y="43"/>
                        <a:pt x="76" y="42"/>
                        <a:pt x="79" y="47"/>
                      </a:cubicBezTo>
                      <a:cubicBezTo>
                        <a:pt x="85" y="51"/>
                        <a:pt x="79" y="48"/>
                        <a:pt x="80" y="50"/>
                      </a:cubicBezTo>
                      <a:cubicBezTo>
                        <a:pt x="82" y="51"/>
                        <a:pt x="83" y="53"/>
                        <a:pt x="79" y="54"/>
                      </a:cubicBezTo>
                      <a:cubicBezTo>
                        <a:pt x="77" y="54"/>
                        <a:pt x="72" y="59"/>
                        <a:pt x="71" y="62"/>
                      </a:cubicBezTo>
                      <a:cubicBezTo>
                        <a:pt x="68" y="65"/>
                        <a:pt x="71" y="67"/>
                        <a:pt x="71" y="68"/>
                      </a:cubicBezTo>
                      <a:cubicBezTo>
                        <a:pt x="69" y="70"/>
                        <a:pt x="74" y="71"/>
                        <a:pt x="68" y="70"/>
                      </a:cubicBezTo>
                      <a:cubicBezTo>
                        <a:pt x="63" y="68"/>
                        <a:pt x="65" y="67"/>
                        <a:pt x="63" y="67"/>
                      </a:cubicBezTo>
                      <a:cubicBezTo>
                        <a:pt x="59" y="65"/>
                        <a:pt x="54" y="65"/>
                        <a:pt x="53" y="65"/>
                      </a:cubicBezTo>
                      <a:cubicBezTo>
                        <a:pt x="50" y="65"/>
                        <a:pt x="50" y="70"/>
                        <a:pt x="48" y="68"/>
                      </a:cubicBezTo>
                      <a:cubicBezTo>
                        <a:pt x="48" y="68"/>
                        <a:pt x="47" y="68"/>
                        <a:pt x="47" y="67"/>
                      </a:cubicBezTo>
                      <a:cubicBezTo>
                        <a:pt x="48" y="64"/>
                        <a:pt x="44" y="62"/>
                        <a:pt x="42" y="65"/>
                      </a:cubicBezTo>
                      <a:cubicBezTo>
                        <a:pt x="42" y="67"/>
                        <a:pt x="41" y="67"/>
                        <a:pt x="41" y="65"/>
                      </a:cubicBezTo>
                      <a:cubicBezTo>
                        <a:pt x="41" y="65"/>
                        <a:pt x="41" y="65"/>
                        <a:pt x="39" y="65"/>
                      </a:cubicBezTo>
                      <a:cubicBezTo>
                        <a:pt x="39" y="62"/>
                        <a:pt x="38" y="61"/>
                        <a:pt x="35" y="59"/>
                      </a:cubicBezTo>
                      <a:cubicBezTo>
                        <a:pt x="32" y="57"/>
                        <a:pt x="33" y="59"/>
                        <a:pt x="30" y="57"/>
                      </a:cubicBezTo>
                      <a:cubicBezTo>
                        <a:pt x="28" y="56"/>
                        <a:pt x="32" y="56"/>
                        <a:pt x="28" y="56"/>
                      </a:cubicBezTo>
                      <a:cubicBezTo>
                        <a:pt x="25" y="54"/>
                        <a:pt x="22" y="53"/>
                        <a:pt x="24" y="54"/>
                      </a:cubicBezTo>
                      <a:cubicBezTo>
                        <a:pt x="25" y="56"/>
                        <a:pt x="24" y="59"/>
                        <a:pt x="21" y="56"/>
                      </a:cubicBezTo>
                      <a:cubicBezTo>
                        <a:pt x="16" y="51"/>
                        <a:pt x="21" y="53"/>
                        <a:pt x="21" y="51"/>
                      </a:cubicBezTo>
                      <a:cubicBezTo>
                        <a:pt x="19" y="50"/>
                        <a:pt x="19" y="51"/>
                        <a:pt x="15" y="50"/>
                      </a:cubicBezTo>
                      <a:cubicBezTo>
                        <a:pt x="9" y="47"/>
                        <a:pt x="12" y="45"/>
                        <a:pt x="9" y="48"/>
                      </a:cubicBezTo>
                      <a:cubicBezTo>
                        <a:pt x="10" y="39"/>
                        <a:pt x="7" y="43"/>
                        <a:pt x="6" y="39"/>
                      </a:cubicBezTo>
                      <a:cubicBezTo>
                        <a:pt x="6" y="36"/>
                        <a:pt x="9" y="36"/>
                        <a:pt x="6" y="31"/>
                      </a:cubicBezTo>
                      <a:cubicBezTo>
                        <a:pt x="4" y="29"/>
                        <a:pt x="9" y="29"/>
                        <a:pt x="4" y="26"/>
                      </a:cubicBezTo>
                      <a:cubicBezTo>
                        <a:pt x="0" y="23"/>
                        <a:pt x="6" y="22"/>
                        <a:pt x="3" y="14"/>
                      </a:cubicBezTo>
                      <a:cubicBezTo>
                        <a:pt x="6" y="14"/>
                        <a:pt x="6" y="15"/>
                        <a:pt x="6" y="14"/>
                      </a:cubicBezTo>
                      <a:cubicBezTo>
                        <a:pt x="6" y="12"/>
                        <a:pt x="6" y="12"/>
                        <a:pt x="6" y="12"/>
                      </a:cubicBezTo>
                      <a:cubicBezTo>
                        <a:pt x="4" y="12"/>
                        <a:pt x="4" y="14"/>
                        <a:pt x="3" y="12"/>
                      </a:cubicBezTo>
                      <a:cubicBezTo>
                        <a:pt x="3" y="11"/>
                        <a:pt x="3" y="11"/>
                        <a:pt x="3" y="11"/>
                      </a:cubicBezTo>
                      <a:cubicBezTo>
                        <a:pt x="7" y="12"/>
                        <a:pt x="7" y="9"/>
                        <a:pt x="15" y="8"/>
                      </a:cubicBezTo>
                      <a:cubicBezTo>
                        <a:pt x="22" y="6"/>
                        <a:pt x="18" y="5"/>
                        <a:pt x="22" y="3"/>
                      </a:cubicBezTo>
                      <a:cubicBezTo>
                        <a:pt x="28" y="1"/>
                        <a:pt x="22" y="1"/>
                        <a:pt x="30" y="0"/>
                      </a:cubicBezTo>
                      <a:cubicBezTo>
                        <a:pt x="36" y="0"/>
                        <a:pt x="35" y="0"/>
                        <a:pt x="39" y="3"/>
                      </a:cubicBezTo>
                      <a:cubicBezTo>
                        <a:pt x="41" y="3"/>
                        <a:pt x="39" y="5"/>
                        <a:pt x="38" y="3"/>
                      </a:cubicBezTo>
                      <a:cubicBezTo>
                        <a:pt x="36" y="0"/>
                        <a:pt x="36" y="1"/>
                        <a:pt x="38" y="5"/>
                      </a:cubicBezTo>
                      <a:cubicBezTo>
                        <a:pt x="38" y="6"/>
                        <a:pt x="44" y="6"/>
                        <a:pt x="45" y="5"/>
                      </a:cubicBezTo>
                      <a:cubicBezTo>
                        <a:pt x="56" y="6"/>
                        <a:pt x="65" y="8"/>
                        <a:pt x="71" y="6"/>
                      </a:cubicBezTo>
                      <a:cubicBezTo>
                        <a:pt x="72" y="5"/>
                        <a:pt x="77" y="8"/>
                        <a:pt x="77" y="11"/>
                      </a:cubicBezTo>
                      <a:cubicBezTo>
                        <a:pt x="79" y="20"/>
                        <a:pt x="82" y="26"/>
                        <a:pt x="79" y="28"/>
                      </a:cubicBezTo>
                      <a:cubicBezTo>
                        <a:pt x="76" y="28"/>
                        <a:pt x="71" y="31"/>
                        <a:pt x="74" y="33"/>
                      </a:cubicBezTo>
                      <a:cubicBezTo>
                        <a:pt x="80" y="34"/>
                        <a:pt x="76" y="37"/>
                        <a:pt x="77" y="40"/>
                      </a:cubicBezTo>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22" name="Freeform 167">
                  <a:extLst>
                    <a:ext uri="{FF2B5EF4-FFF2-40B4-BE49-F238E27FC236}">
                      <a16:creationId xmlns:a16="http://schemas.microsoft.com/office/drawing/2014/main" id="{F1786276-1FD0-490E-4A79-230C32201800}"/>
                    </a:ext>
                  </a:extLst>
                </p:cNvPr>
                <p:cNvSpPr>
                  <a:spLocks/>
                </p:cNvSpPr>
                <p:nvPr/>
              </p:nvSpPr>
              <p:spPr bwMode="auto">
                <a:xfrm>
                  <a:off x="4896349" y="3468088"/>
                  <a:ext cx="332604" cy="314923"/>
                </a:xfrm>
                <a:custGeom>
                  <a:avLst/>
                  <a:gdLst/>
                  <a:ahLst/>
                  <a:cxnLst>
                    <a:cxn ang="0">
                      <a:pos x="96" y="67"/>
                    </a:cxn>
                    <a:cxn ang="0">
                      <a:pos x="95" y="78"/>
                    </a:cxn>
                    <a:cxn ang="0">
                      <a:pos x="99" y="86"/>
                    </a:cxn>
                    <a:cxn ang="0">
                      <a:pos x="85" y="92"/>
                    </a:cxn>
                    <a:cxn ang="0">
                      <a:pos x="78" y="89"/>
                    </a:cxn>
                    <a:cxn ang="0">
                      <a:pos x="69" y="89"/>
                    </a:cxn>
                    <a:cxn ang="0">
                      <a:pos x="64" y="100"/>
                    </a:cxn>
                    <a:cxn ang="0">
                      <a:pos x="54" y="100"/>
                    </a:cxn>
                    <a:cxn ang="0">
                      <a:pos x="44" y="97"/>
                    </a:cxn>
                    <a:cxn ang="0">
                      <a:pos x="35" y="95"/>
                    </a:cxn>
                    <a:cxn ang="0">
                      <a:pos x="26" y="89"/>
                    </a:cxn>
                    <a:cxn ang="0">
                      <a:pos x="31" y="75"/>
                    </a:cxn>
                    <a:cxn ang="0">
                      <a:pos x="31" y="70"/>
                    </a:cxn>
                    <a:cxn ang="0">
                      <a:pos x="35" y="69"/>
                    </a:cxn>
                    <a:cxn ang="0">
                      <a:pos x="31" y="61"/>
                    </a:cxn>
                    <a:cxn ang="0">
                      <a:pos x="28" y="55"/>
                    </a:cxn>
                    <a:cxn ang="0">
                      <a:pos x="23" y="47"/>
                    </a:cxn>
                    <a:cxn ang="0">
                      <a:pos x="20" y="42"/>
                    </a:cxn>
                    <a:cxn ang="0">
                      <a:pos x="17" y="41"/>
                    </a:cxn>
                    <a:cxn ang="0">
                      <a:pos x="6" y="38"/>
                    </a:cxn>
                    <a:cxn ang="0">
                      <a:pos x="6" y="35"/>
                    </a:cxn>
                    <a:cxn ang="0">
                      <a:pos x="5" y="32"/>
                    </a:cxn>
                    <a:cxn ang="0">
                      <a:pos x="6" y="28"/>
                    </a:cxn>
                    <a:cxn ang="0">
                      <a:pos x="12" y="27"/>
                    </a:cxn>
                    <a:cxn ang="0">
                      <a:pos x="19" y="30"/>
                    </a:cxn>
                    <a:cxn ang="0">
                      <a:pos x="23" y="28"/>
                    </a:cxn>
                    <a:cxn ang="0">
                      <a:pos x="28" y="30"/>
                    </a:cxn>
                    <a:cxn ang="0">
                      <a:pos x="26" y="21"/>
                    </a:cxn>
                    <a:cxn ang="0">
                      <a:pos x="29" y="16"/>
                    </a:cxn>
                    <a:cxn ang="0">
                      <a:pos x="40" y="21"/>
                    </a:cxn>
                    <a:cxn ang="0">
                      <a:pos x="44" y="14"/>
                    </a:cxn>
                    <a:cxn ang="0">
                      <a:pos x="52" y="10"/>
                    </a:cxn>
                    <a:cxn ang="0">
                      <a:pos x="52" y="4"/>
                    </a:cxn>
                    <a:cxn ang="0">
                      <a:pos x="66" y="5"/>
                    </a:cxn>
                    <a:cxn ang="0">
                      <a:pos x="73" y="11"/>
                    </a:cxn>
                    <a:cxn ang="0">
                      <a:pos x="81" y="16"/>
                    </a:cxn>
                    <a:cxn ang="0">
                      <a:pos x="90" y="19"/>
                    </a:cxn>
                    <a:cxn ang="0">
                      <a:pos x="98" y="24"/>
                    </a:cxn>
                    <a:cxn ang="0">
                      <a:pos x="99" y="41"/>
                    </a:cxn>
                    <a:cxn ang="0">
                      <a:pos x="95" y="45"/>
                    </a:cxn>
                    <a:cxn ang="0">
                      <a:pos x="90" y="52"/>
                    </a:cxn>
                    <a:cxn ang="0">
                      <a:pos x="88" y="58"/>
                    </a:cxn>
                    <a:cxn ang="0">
                      <a:pos x="93" y="58"/>
                    </a:cxn>
                  </a:cxnLst>
                  <a:rect l="0" t="0" r="r" b="b"/>
                  <a:pathLst>
                    <a:path w="107" h="101">
                      <a:moveTo>
                        <a:pt x="95" y="61"/>
                      </a:moveTo>
                      <a:cubicBezTo>
                        <a:pt x="93" y="64"/>
                        <a:pt x="98" y="66"/>
                        <a:pt x="96" y="67"/>
                      </a:cubicBezTo>
                      <a:cubicBezTo>
                        <a:pt x="95" y="70"/>
                        <a:pt x="90" y="69"/>
                        <a:pt x="95" y="72"/>
                      </a:cubicBezTo>
                      <a:cubicBezTo>
                        <a:pt x="99" y="75"/>
                        <a:pt x="93" y="75"/>
                        <a:pt x="95" y="78"/>
                      </a:cubicBezTo>
                      <a:cubicBezTo>
                        <a:pt x="96" y="83"/>
                        <a:pt x="101" y="80"/>
                        <a:pt x="101" y="80"/>
                      </a:cubicBezTo>
                      <a:cubicBezTo>
                        <a:pt x="102" y="81"/>
                        <a:pt x="99" y="84"/>
                        <a:pt x="99" y="86"/>
                      </a:cubicBezTo>
                      <a:cubicBezTo>
                        <a:pt x="98" y="86"/>
                        <a:pt x="93" y="89"/>
                        <a:pt x="93" y="89"/>
                      </a:cubicBezTo>
                      <a:cubicBezTo>
                        <a:pt x="93" y="92"/>
                        <a:pt x="87" y="94"/>
                        <a:pt x="85" y="92"/>
                      </a:cubicBezTo>
                      <a:cubicBezTo>
                        <a:pt x="84" y="91"/>
                        <a:pt x="84" y="94"/>
                        <a:pt x="82" y="91"/>
                      </a:cubicBezTo>
                      <a:cubicBezTo>
                        <a:pt x="81" y="89"/>
                        <a:pt x="81" y="89"/>
                        <a:pt x="78" y="89"/>
                      </a:cubicBezTo>
                      <a:cubicBezTo>
                        <a:pt x="75" y="91"/>
                        <a:pt x="78" y="89"/>
                        <a:pt x="75" y="89"/>
                      </a:cubicBezTo>
                      <a:cubicBezTo>
                        <a:pt x="72" y="89"/>
                        <a:pt x="75" y="84"/>
                        <a:pt x="69" y="89"/>
                      </a:cubicBezTo>
                      <a:cubicBezTo>
                        <a:pt x="67" y="91"/>
                        <a:pt x="64" y="91"/>
                        <a:pt x="64" y="94"/>
                      </a:cubicBezTo>
                      <a:cubicBezTo>
                        <a:pt x="66" y="97"/>
                        <a:pt x="64" y="95"/>
                        <a:pt x="64" y="100"/>
                      </a:cubicBezTo>
                      <a:cubicBezTo>
                        <a:pt x="61" y="100"/>
                        <a:pt x="63" y="101"/>
                        <a:pt x="60" y="100"/>
                      </a:cubicBezTo>
                      <a:cubicBezTo>
                        <a:pt x="58" y="100"/>
                        <a:pt x="58" y="101"/>
                        <a:pt x="54" y="100"/>
                      </a:cubicBezTo>
                      <a:cubicBezTo>
                        <a:pt x="54" y="98"/>
                        <a:pt x="54" y="97"/>
                        <a:pt x="52" y="98"/>
                      </a:cubicBezTo>
                      <a:cubicBezTo>
                        <a:pt x="43" y="92"/>
                        <a:pt x="47" y="97"/>
                        <a:pt x="44" y="97"/>
                      </a:cubicBezTo>
                      <a:cubicBezTo>
                        <a:pt x="41" y="95"/>
                        <a:pt x="41" y="98"/>
                        <a:pt x="40" y="97"/>
                      </a:cubicBezTo>
                      <a:cubicBezTo>
                        <a:pt x="38" y="95"/>
                        <a:pt x="35" y="97"/>
                        <a:pt x="35" y="95"/>
                      </a:cubicBezTo>
                      <a:cubicBezTo>
                        <a:pt x="34" y="92"/>
                        <a:pt x="29" y="94"/>
                        <a:pt x="29" y="92"/>
                      </a:cubicBezTo>
                      <a:cubicBezTo>
                        <a:pt x="29" y="89"/>
                        <a:pt x="28" y="91"/>
                        <a:pt x="26" y="89"/>
                      </a:cubicBezTo>
                      <a:cubicBezTo>
                        <a:pt x="28" y="89"/>
                        <a:pt x="29" y="87"/>
                        <a:pt x="29" y="81"/>
                      </a:cubicBezTo>
                      <a:cubicBezTo>
                        <a:pt x="31" y="75"/>
                        <a:pt x="31" y="75"/>
                        <a:pt x="31" y="75"/>
                      </a:cubicBezTo>
                      <a:cubicBezTo>
                        <a:pt x="32" y="75"/>
                        <a:pt x="31" y="73"/>
                        <a:pt x="31" y="73"/>
                      </a:cubicBezTo>
                      <a:cubicBezTo>
                        <a:pt x="29" y="75"/>
                        <a:pt x="29" y="73"/>
                        <a:pt x="31" y="70"/>
                      </a:cubicBezTo>
                      <a:cubicBezTo>
                        <a:pt x="31" y="67"/>
                        <a:pt x="32" y="66"/>
                        <a:pt x="32" y="66"/>
                      </a:cubicBezTo>
                      <a:cubicBezTo>
                        <a:pt x="34" y="66"/>
                        <a:pt x="35" y="72"/>
                        <a:pt x="35" y="69"/>
                      </a:cubicBezTo>
                      <a:cubicBezTo>
                        <a:pt x="34" y="67"/>
                        <a:pt x="35" y="66"/>
                        <a:pt x="31" y="64"/>
                      </a:cubicBezTo>
                      <a:cubicBezTo>
                        <a:pt x="28" y="61"/>
                        <a:pt x="31" y="63"/>
                        <a:pt x="31" y="61"/>
                      </a:cubicBezTo>
                      <a:cubicBezTo>
                        <a:pt x="32" y="58"/>
                        <a:pt x="29" y="58"/>
                        <a:pt x="31" y="56"/>
                      </a:cubicBezTo>
                      <a:cubicBezTo>
                        <a:pt x="31" y="55"/>
                        <a:pt x="31" y="56"/>
                        <a:pt x="28" y="55"/>
                      </a:cubicBezTo>
                      <a:cubicBezTo>
                        <a:pt x="25" y="53"/>
                        <a:pt x="22" y="50"/>
                        <a:pt x="23" y="49"/>
                      </a:cubicBezTo>
                      <a:cubicBezTo>
                        <a:pt x="25" y="49"/>
                        <a:pt x="25" y="47"/>
                        <a:pt x="23" y="47"/>
                      </a:cubicBezTo>
                      <a:cubicBezTo>
                        <a:pt x="22" y="47"/>
                        <a:pt x="25" y="44"/>
                        <a:pt x="22" y="45"/>
                      </a:cubicBezTo>
                      <a:cubicBezTo>
                        <a:pt x="19" y="45"/>
                        <a:pt x="20" y="44"/>
                        <a:pt x="20" y="42"/>
                      </a:cubicBezTo>
                      <a:cubicBezTo>
                        <a:pt x="22" y="42"/>
                        <a:pt x="20" y="42"/>
                        <a:pt x="19" y="42"/>
                      </a:cubicBezTo>
                      <a:cubicBezTo>
                        <a:pt x="16" y="42"/>
                        <a:pt x="19" y="41"/>
                        <a:pt x="17" y="41"/>
                      </a:cubicBezTo>
                      <a:cubicBezTo>
                        <a:pt x="14" y="41"/>
                        <a:pt x="14" y="39"/>
                        <a:pt x="12" y="39"/>
                      </a:cubicBezTo>
                      <a:cubicBezTo>
                        <a:pt x="9" y="38"/>
                        <a:pt x="8" y="38"/>
                        <a:pt x="6" y="38"/>
                      </a:cubicBezTo>
                      <a:cubicBezTo>
                        <a:pt x="5" y="39"/>
                        <a:pt x="6" y="38"/>
                        <a:pt x="3" y="36"/>
                      </a:cubicBezTo>
                      <a:cubicBezTo>
                        <a:pt x="0" y="35"/>
                        <a:pt x="6" y="35"/>
                        <a:pt x="6" y="35"/>
                      </a:cubicBezTo>
                      <a:cubicBezTo>
                        <a:pt x="5" y="33"/>
                        <a:pt x="3" y="35"/>
                        <a:pt x="3" y="33"/>
                      </a:cubicBezTo>
                      <a:cubicBezTo>
                        <a:pt x="3" y="33"/>
                        <a:pt x="6" y="33"/>
                        <a:pt x="5" y="32"/>
                      </a:cubicBezTo>
                      <a:cubicBezTo>
                        <a:pt x="3" y="32"/>
                        <a:pt x="2" y="33"/>
                        <a:pt x="2" y="32"/>
                      </a:cubicBezTo>
                      <a:cubicBezTo>
                        <a:pt x="2" y="30"/>
                        <a:pt x="3" y="28"/>
                        <a:pt x="6" y="28"/>
                      </a:cubicBezTo>
                      <a:cubicBezTo>
                        <a:pt x="9" y="28"/>
                        <a:pt x="6" y="27"/>
                        <a:pt x="9" y="28"/>
                      </a:cubicBezTo>
                      <a:cubicBezTo>
                        <a:pt x="11" y="28"/>
                        <a:pt x="12" y="28"/>
                        <a:pt x="12" y="27"/>
                      </a:cubicBezTo>
                      <a:cubicBezTo>
                        <a:pt x="11" y="25"/>
                        <a:pt x="12" y="27"/>
                        <a:pt x="14" y="25"/>
                      </a:cubicBezTo>
                      <a:cubicBezTo>
                        <a:pt x="16" y="25"/>
                        <a:pt x="17" y="28"/>
                        <a:pt x="19" y="30"/>
                      </a:cubicBezTo>
                      <a:cubicBezTo>
                        <a:pt x="19" y="32"/>
                        <a:pt x="20" y="28"/>
                        <a:pt x="22" y="28"/>
                      </a:cubicBezTo>
                      <a:cubicBezTo>
                        <a:pt x="23" y="27"/>
                        <a:pt x="22" y="30"/>
                        <a:pt x="23" y="28"/>
                      </a:cubicBezTo>
                      <a:cubicBezTo>
                        <a:pt x="25" y="28"/>
                        <a:pt x="23" y="28"/>
                        <a:pt x="25" y="28"/>
                      </a:cubicBezTo>
                      <a:cubicBezTo>
                        <a:pt x="26" y="28"/>
                        <a:pt x="25" y="30"/>
                        <a:pt x="28" y="30"/>
                      </a:cubicBezTo>
                      <a:cubicBezTo>
                        <a:pt x="29" y="28"/>
                        <a:pt x="28" y="28"/>
                        <a:pt x="28" y="25"/>
                      </a:cubicBezTo>
                      <a:cubicBezTo>
                        <a:pt x="28" y="24"/>
                        <a:pt x="28" y="21"/>
                        <a:pt x="26" y="21"/>
                      </a:cubicBezTo>
                      <a:cubicBezTo>
                        <a:pt x="25" y="19"/>
                        <a:pt x="26" y="19"/>
                        <a:pt x="25" y="18"/>
                      </a:cubicBezTo>
                      <a:cubicBezTo>
                        <a:pt x="25" y="14"/>
                        <a:pt x="26" y="18"/>
                        <a:pt x="29" y="16"/>
                      </a:cubicBezTo>
                      <a:cubicBezTo>
                        <a:pt x="31" y="16"/>
                        <a:pt x="29" y="21"/>
                        <a:pt x="31" y="21"/>
                      </a:cubicBezTo>
                      <a:cubicBezTo>
                        <a:pt x="35" y="19"/>
                        <a:pt x="38" y="22"/>
                        <a:pt x="40" y="21"/>
                      </a:cubicBezTo>
                      <a:cubicBezTo>
                        <a:pt x="41" y="19"/>
                        <a:pt x="43" y="19"/>
                        <a:pt x="41" y="19"/>
                      </a:cubicBezTo>
                      <a:cubicBezTo>
                        <a:pt x="41" y="19"/>
                        <a:pt x="38" y="18"/>
                        <a:pt x="44" y="14"/>
                      </a:cubicBezTo>
                      <a:cubicBezTo>
                        <a:pt x="50" y="13"/>
                        <a:pt x="50" y="13"/>
                        <a:pt x="52" y="11"/>
                      </a:cubicBezTo>
                      <a:cubicBezTo>
                        <a:pt x="52" y="10"/>
                        <a:pt x="54" y="11"/>
                        <a:pt x="52" y="10"/>
                      </a:cubicBezTo>
                      <a:cubicBezTo>
                        <a:pt x="52" y="8"/>
                        <a:pt x="54" y="8"/>
                        <a:pt x="52" y="8"/>
                      </a:cubicBezTo>
                      <a:cubicBezTo>
                        <a:pt x="52" y="7"/>
                        <a:pt x="52" y="7"/>
                        <a:pt x="52" y="4"/>
                      </a:cubicBezTo>
                      <a:cubicBezTo>
                        <a:pt x="52" y="2"/>
                        <a:pt x="54" y="0"/>
                        <a:pt x="60" y="0"/>
                      </a:cubicBezTo>
                      <a:cubicBezTo>
                        <a:pt x="63" y="7"/>
                        <a:pt x="64" y="2"/>
                        <a:pt x="66" y="5"/>
                      </a:cubicBezTo>
                      <a:cubicBezTo>
                        <a:pt x="67" y="8"/>
                        <a:pt x="67" y="5"/>
                        <a:pt x="69" y="8"/>
                      </a:cubicBezTo>
                      <a:cubicBezTo>
                        <a:pt x="70" y="10"/>
                        <a:pt x="73" y="8"/>
                        <a:pt x="73" y="11"/>
                      </a:cubicBezTo>
                      <a:cubicBezTo>
                        <a:pt x="75" y="16"/>
                        <a:pt x="76" y="10"/>
                        <a:pt x="78" y="11"/>
                      </a:cubicBezTo>
                      <a:cubicBezTo>
                        <a:pt x="79" y="11"/>
                        <a:pt x="76" y="14"/>
                        <a:pt x="81" y="16"/>
                      </a:cubicBezTo>
                      <a:cubicBezTo>
                        <a:pt x="82" y="16"/>
                        <a:pt x="82" y="19"/>
                        <a:pt x="85" y="19"/>
                      </a:cubicBezTo>
                      <a:cubicBezTo>
                        <a:pt x="88" y="19"/>
                        <a:pt x="88" y="19"/>
                        <a:pt x="90" y="19"/>
                      </a:cubicBezTo>
                      <a:cubicBezTo>
                        <a:pt x="93" y="19"/>
                        <a:pt x="92" y="22"/>
                        <a:pt x="95" y="22"/>
                      </a:cubicBezTo>
                      <a:cubicBezTo>
                        <a:pt x="96" y="22"/>
                        <a:pt x="95" y="24"/>
                        <a:pt x="98" y="24"/>
                      </a:cubicBezTo>
                      <a:cubicBezTo>
                        <a:pt x="101" y="22"/>
                        <a:pt x="102" y="24"/>
                        <a:pt x="104" y="25"/>
                      </a:cubicBezTo>
                      <a:cubicBezTo>
                        <a:pt x="107" y="25"/>
                        <a:pt x="99" y="28"/>
                        <a:pt x="99" y="41"/>
                      </a:cubicBezTo>
                      <a:cubicBezTo>
                        <a:pt x="98" y="44"/>
                        <a:pt x="96" y="41"/>
                        <a:pt x="96" y="42"/>
                      </a:cubicBezTo>
                      <a:cubicBezTo>
                        <a:pt x="95" y="44"/>
                        <a:pt x="96" y="44"/>
                        <a:pt x="95" y="45"/>
                      </a:cubicBezTo>
                      <a:cubicBezTo>
                        <a:pt x="93" y="45"/>
                        <a:pt x="95" y="47"/>
                        <a:pt x="92" y="49"/>
                      </a:cubicBezTo>
                      <a:cubicBezTo>
                        <a:pt x="90" y="49"/>
                        <a:pt x="93" y="50"/>
                        <a:pt x="90" y="52"/>
                      </a:cubicBezTo>
                      <a:cubicBezTo>
                        <a:pt x="87" y="53"/>
                        <a:pt x="90" y="55"/>
                        <a:pt x="88" y="56"/>
                      </a:cubicBezTo>
                      <a:cubicBezTo>
                        <a:pt x="85" y="58"/>
                        <a:pt x="87" y="58"/>
                        <a:pt x="88" y="58"/>
                      </a:cubicBezTo>
                      <a:cubicBezTo>
                        <a:pt x="92" y="56"/>
                        <a:pt x="88" y="55"/>
                        <a:pt x="92" y="55"/>
                      </a:cubicBezTo>
                      <a:cubicBezTo>
                        <a:pt x="95" y="53"/>
                        <a:pt x="93" y="56"/>
                        <a:pt x="93" y="58"/>
                      </a:cubicBezTo>
                      <a:cubicBezTo>
                        <a:pt x="93" y="58"/>
                        <a:pt x="95" y="58"/>
                        <a:pt x="95" y="61"/>
                      </a:cubicBezTo>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23" name="Freeform 168">
                  <a:extLst>
                    <a:ext uri="{FF2B5EF4-FFF2-40B4-BE49-F238E27FC236}">
                      <a16:creationId xmlns:a16="http://schemas.microsoft.com/office/drawing/2014/main" id="{6F89A045-7509-C39B-73BB-41B73EC96704}"/>
                    </a:ext>
                  </a:extLst>
                </p:cNvPr>
                <p:cNvSpPr>
                  <a:spLocks/>
                </p:cNvSpPr>
                <p:nvPr/>
              </p:nvSpPr>
              <p:spPr bwMode="auto">
                <a:xfrm>
                  <a:off x="4777447" y="3787831"/>
                  <a:ext cx="99621" cy="184776"/>
                </a:xfrm>
                <a:custGeom>
                  <a:avLst/>
                  <a:gdLst/>
                  <a:ahLst/>
                  <a:cxnLst>
                    <a:cxn ang="0">
                      <a:pos x="8" y="3"/>
                    </a:cxn>
                    <a:cxn ang="0">
                      <a:pos x="14" y="0"/>
                    </a:cxn>
                    <a:cxn ang="0">
                      <a:pos x="13" y="3"/>
                    </a:cxn>
                    <a:cxn ang="0">
                      <a:pos x="17" y="3"/>
                    </a:cxn>
                    <a:cxn ang="0">
                      <a:pos x="23" y="2"/>
                    </a:cxn>
                    <a:cxn ang="0">
                      <a:pos x="28" y="6"/>
                    </a:cxn>
                    <a:cxn ang="0">
                      <a:pos x="23" y="14"/>
                    </a:cxn>
                    <a:cxn ang="0">
                      <a:pos x="23" y="23"/>
                    </a:cxn>
                    <a:cxn ang="0">
                      <a:pos x="20" y="28"/>
                    </a:cxn>
                    <a:cxn ang="0">
                      <a:pos x="20" y="33"/>
                    </a:cxn>
                    <a:cxn ang="0">
                      <a:pos x="22" y="37"/>
                    </a:cxn>
                    <a:cxn ang="0">
                      <a:pos x="22" y="43"/>
                    </a:cxn>
                    <a:cxn ang="0">
                      <a:pos x="22" y="47"/>
                    </a:cxn>
                    <a:cxn ang="0">
                      <a:pos x="19" y="54"/>
                    </a:cxn>
                    <a:cxn ang="0">
                      <a:pos x="14" y="57"/>
                    </a:cxn>
                    <a:cxn ang="0">
                      <a:pos x="8" y="57"/>
                    </a:cxn>
                    <a:cxn ang="0">
                      <a:pos x="8" y="54"/>
                    </a:cxn>
                    <a:cxn ang="0">
                      <a:pos x="8" y="45"/>
                    </a:cxn>
                    <a:cxn ang="0">
                      <a:pos x="5" y="42"/>
                    </a:cxn>
                    <a:cxn ang="0">
                      <a:pos x="5" y="40"/>
                    </a:cxn>
                    <a:cxn ang="0">
                      <a:pos x="3" y="39"/>
                    </a:cxn>
                    <a:cxn ang="0">
                      <a:pos x="3" y="33"/>
                    </a:cxn>
                    <a:cxn ang="0">
                      <a:pos x="6" y="28"/>
                    </a:cxn>
                    <a:cxn ang="0">
                      <a:pos x="8" y="22"/>
                    </a:cxn>
                    <a:cxn ang="0">
                      <a:pos x="9" y="11"/>
                    </a:cxn>
                    <a:cxn ang="0">
                      <a:pos x="8" y="6"/>
                    </a:cxn>
                    <a:cxn ang="0">
                      <a:pos x="8" y="3"/>
                    </a:cxn>
                  </a:cxnLst>
                  <a:rect l="0" t="0" r="r" b="b"/>
                  <a:pathLst>
                    <a:path w="32" h="59">
                      <a:moveTo>
                        <a:pt x="8" y="3"/>
                      </a:moveTo>
                      <a:cubicBezTo>
                        <a:pt x="13" y="0"/>
                        <a:pt x="13" y="0"/>
                        <a:pt x="14" y="0"/>
                      </a:cubicBezTo>
                      <a:cubicBezTo>
                        <a:pt x="16" y="2"/>
                        <a:pt x="11" y="3"/>
                        <a:pt x="13" y="3"/>
                      </a:cubicBezTo>
                      <a:cubicBezTo>
                        <a:pt x="14" y="5"/>
                        <a:pt x="14" y="2"/>
                        <a:pt x="17" y="3"/>
                      </a:cubicBezTo>
                      <a:cubicBezTo>
                        <a:pt x="22" y="5"/>
                        <a:pt x="19" y="2"/>
                        <a:pt x="23" y="2"/>
                      </a:cubicBezTo>
                      <a:cubicBezTo>
                        <a:pt x="28" y="3"/>
                        <a:pt x="25" y="5"/>
                        <a:pt x="28" y="6"/>
                      </a:cubicBezTo>
                      <a:cubicBezTo>
                        <a:pt x="32" y="6"/>
                        <a:pt x="23" y="12"/>
                        <a:pt x="23" y="14"/>
                      </a:cubicBezTo>
                      <a:cubicBezTo>
                        <a:pt x="25" y="22"/>
                        <a:pt x="22" y="22"/>
                        <a:pt x="23" y="23"/>
                      </a:cubicBezTo>
                      <a:cubicBezTo>
                        <a:pt x="23" y="26"/>
                        <a:pt x="23" y="28"/>
                        <a:pt x="20" y="28"/>
                      </a:cubicBezTo>
                      <a:cubicBezTo>
                        <a:pt x="17" y="28"/>
                        <a:pt x="20" y="28"/>
                        <a:pt x="20" y="33"/>
                      </a:cubicBezTo>
                      <a:cubicBezTo>
                        <a:pt x="22" y="36"/>
                        <a:pt x="25" y="33"/>
                        <a:pt x="22" y="37"/>
                      </a:cubicBezTo>
                      <a:cubicBezTo>
                        <a:pt x="19" y="42"/>
                        <a:pt x="20" y="43"/>
                        <a:pt x="22" y="43"/>
                      </a:cubicBezTo>
                      <a:cubicBezTo>
                        <a:pt x="23" y="43"/>
                        <a:pt x="25" y="43"/>
                        <a:pt x="22" y="47"/>
                      </a:cubicBezTo>
                      <a:cubicBezTo>
                        <a:pt x="19" y="48"/>
                        <a:pt x="19" y="53"/>
                        <a:pt x="19" y="54"/>
                      </a:cubicBezTo>
                      <a:cubicBezTo>
                        <a:pt x="16" y="56"/>
                        <a:pt x="17" y="59"/>
                        <a:pt x="14" y="57"/>
                      </a:cubicBezTo>
                      <a:cubicBezTo>
                        <a:pt x="9" y="56"/>
                        <a:pt x="8" y="56"/>
                        <a:pt x="8" y="57"/>
                      </a:cubicBezTo>
                      <a:cubicBezTo>
                        <a:pt x="6" y="57"/>
                        <a:pt x="6" y="57"/>
                        <a:pt x="8" y="54"/>
                      </a:cubicBezTo>
                      <a:cubicBezTo>
                        <a:pt x="9" y="47"/>
                        <a:pt x="6" y="48"/>
                        <a:pt x="8" y="45"/>
                      </a:cubicBezTo>
                      <a:cubicBezTo>
                        <a:pt x="9" y="40"/>
                        <a:pt x="6" y="40"/>
                        <a:pt x="5" y="42"/>
                      </a:cubicBezTo>
                      <a:cubicBezTo>
                        <a:pt x="5" y="40"/>
                        <a:pt x="5" y="40"/>
                        <a:pt x="5" y="40"/>
                      </a:cubicBezTo>
                      <a:cubicBezTo>
                        <a:pt x="5" y="39"/>
                        <a:pt x="6" y="39"/>
                        <a:pt x="3" y="39"/>
                      </a:cubicBezTo>
                      <a:cubicBezTo>
                        <a:pt x="0" y="39"/>
                        <a:pt x="5" y="34"/>
                        <a:pt x="3" y="33"/>
                      </a:cubicBezTo>
                      <a:cubicBezTo>
                        <a:pt x="3" y="29"/>
                        <a:pt x="5" y="33"/>
                        <a:pt x="6" y="28"/>
                      </a:cubicBezTo>
                      <a:cubicBezTo>
                        <a:pt x="8" y="23"/>
                        <a:pt x="8" y="23"/>
                        <a:pt x="8" y="22"/>
                      </a:cubicBezTo>
                      <a:cubicBezTo>
                        <a:pt x="8" y="20"/>
                        <a:pt x="11" y="14"/>
                        <a:pt x="9" y="11"/>
                      </a:cubicBezTo>
                      <a:cubicBezTo>
                        <a:pt x="8" y="9"/>
                        <a:pt x="8" y="8"/>
                        <a:pt x="8" y="6"/>
                      </a:cubicBezTo>
                      <a:cubicBezTo>
                        <a:pt x="8" y="5"/>
                        <a:pt x="6" y="5"/>
                        <a:pt x="8" y="3"/>
                      </a:cubicBezTo>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24" name="Freeform 169">
                  <a:extLst>
                    <a:ext uri="{FF2B5EF4-FFF2-40B4-BE49-F238E27FC236}">
                      <a16:creationId xmlns:a16="http://schemas.microsoft.com/office/drawing/2014/main" id="{3CC4865E-3AA6-4A67-91F5-7BF6E7F03EFE}"/>
                    </a:ext>
                  </a:extLst>
                </p:cNvPr>
                <p:cNvSpPr>
                  <a:spLocks/>
                </p:cNvSpPr>
                <p:nvPr/>
              </p:nvSpPr>
              <p:spPr bwMode="auto">
                <a:xfrm>
                  <a:off x="5232166" y="3760517"/>
                  <a:ext cx="25709" cy="56236"/>
                </a:xfrm>
                <a:custGeom>
                  <a:avLst/>
                  <a:gdLst/>
                  <a:ahLst/>
                  <a:cxnLst>
                    <a:cxn ang="0">
                      <a:pos x="7" y="0"/>
                    </a:cxn>
                    <a:cxn ang="0">
                      <a:pos x="5" y="3"/>
                    </a:cxn>
                    <a:cxn ang="0">
                      <a:pos x="2" y="4"/>
                    </a:cxn>
                    <a:cxn ang="0">
                      <a:pos x="0" y="12"/>
                    </a:cxn>
                    <a:cxn ang="0">
                      <a:pos x="0" y="13"/>
                    </a:cxn>
                    <a:cxn ang="0">
                      <a:pos x="2" y="13"/>
                    </a:cxn>
                    <a:cxn ang="0">
                      <a:pos x="2" y="16"/>
                    </a:cxn>
                    <a:cxn ang="0">
                      <a:pos x="5" y="18"/>
                    </a:cxn>
                    <a:cxn ang="0">
                      <a:pos x="5" y="16"/>
                    </a:cxn>
                    <a:cxn ang="0">
                      <a:pos x="7" y="12"/>
                    </a:cxn>
                    <a:cxn ang="0">
                      <a:pos x="8" y="7"/>
                    </a:cxn>
                    <a:cxn ang="0">
                      <a:pos x="7" y="3"/>
                    </a:cxn>
                    <a:cxn ang="0">
                      <a:pos x="7" y="0"/>
                    </a:cxn>
                  </a:cxnLst>
                  <a:rect l="0" t="0" r="r" b="b"/>
                  <a:pathLst>
                    <a:path w="8" h="18">
                      <a:moveTo>
                        <a:pt x="7" y="0"/>
                      </a:moveTo>
                      <a:cubicBezTo>
                        <a:pt x="5" y="0"/>
                        <a:pt x="7" y="4"/>
                        <a:pt x="5" y="3"/>
                      </a:cubicBezTo>
                      <a:cubicBezTo>
                        <a:pt x="3" y="3"/>
                        <a:pt x="2" y="4"/>
                        <a:pt x="2" y="4"/>
                      </a:cubicBezTo>
                      <a:cubicBezTo>
                        <a:pt x="0" y="4"/>
                        <a:pt x="0" y="12"/>
                        <a:pt x="0" y="12"/>
                      </a:cubicBezTo>
                      <a:cubicBezTo>
                        <a:pt x="2" y="12"/>
                        <a:pt x="2" y="12"/>
                        <a:pt x="0" y="13"/>
                      </a:cubicBezTo>
                      <a:cubicBezTo>
                        <a:pt x="0" y="13"/>
                        <a:pt x="0" y="13"/>
                        <a:pt x="2" y="13"/>
                      </a:cubicBezTo>
                      <a:cubicBezTo>
                        <a:pt x="3" y="15"/>
                        <a:pt x="0" y="15"/>
                        <a:pt x="2" y="16"/>
                      </a:cubicBezTo>
                      <a:cubicBezTo>
                        <a:pt x="5" y="18"/>
                        <a:pt x="3" y="18"/>
                        <a:pt x="5" y="18"/>
                      </a:cubicBezTo>
                      <a:cubicBezTo>
                        <a:pt x="7" y="18"/>
                        <a:pt x="5" y="16"/>
                        <a:pt x="5" y="16"/>
                      </a:cubicBezTo>
                      <a:cubicBezTo>
                        <a:pt x="7" y="15"/>
                        <a:pt x="7" y="13"/>
                        <a:pt x="7" y="12"/>
                      </a:cubicBezTo>
                      <a:cubicBezTo>
                        <a:pt x="7" y="10"/>
                        <a:pt x="8" y="10"/>
                        <a:pt x="8" y="7"/>
                      </a:cubicBezTo>
                      <a:cubicBezTo>
                        <a:pt x="8" y="3"/>
                        <a:pt x="7" y="4"/>
                        <a:pt x="7" y="3"/>
                      </a:cubicBezTo>
                      <a:cubicBezTo>
                        <a:pt x="8" y="1"/>
                        <a:pt x="8" y="0"/>
                        <a:pt x="7" y="0"/>
                      </a:cubicBezTo>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25" name="Freeform 170">
                  <a:extLst>
                    <a:ext uri="{FF2B5EF4-FFF2-40B4-BE49-F238E27FC236}">
                      <a16:creationId xmlns:a16="http://schemas.microsoft.com/office/drawing/2014/main" id="{DA6ED014-7B24-E0C6-16FA-C9D25D8B403E}"/>
                    </a:ext>
                  </a:extLst>
                </p:cNvPr>
                <p:cNvSpPr>
                  <a:spLocks noEditPoints="1"/>
                </p:cNvSpPr>
                <p:nvPr/>
              </p:nvSpPr>
              <p:spPr bwMode="auto">
                <a:xfrm>
                  <a:off x="5175929" y="3614302"/>
                  <a:ext cx="306895" cy="367946"/>
                </a:xfrm>
                <a:custGeom>
                  <a:avLst/>
                  <a:gdLst/>
                  <a:ahLst/>
                  <a:cxnLst>
                    <a:cxn ang="0">
                      <a:pos x="54" y="15"/>
                    </a:cxn>
                    <a:cxn ang="0">
                      <a:pos x="47" y="22"/>
                    </a:cxn>
                    <a:cxn ang="0">
                      <a:pos x="50" y="36"/>
                    </a:cxn>
                    <a:cxn ang="0">
                      <a:pos x="67" y="57"/>
                    </a:cxn>
                    <a:cxn ang="0">
                      <a:pos x="87" y="68"/>
                    </a:cxn>
                    <a:cxn ang="0">
                      <a:pos x="96" y="79"/>
                    </a:cxn>
                    <a:cxn ang="0">
                      <a:pos x="90" y="76"/>
                    </a:cxn>
                    <a:cxn ang="0">
                      <a:pos x="81" y="81"/>
                    </a:cxn>
                    <a:cxn ang="0">
                      <a:pos x="84" y="92"/>
                    </a:cxn>
                    <a:cxn ang="0">
                      <a:pos x="75" y="102"/>
                    </a:cxn>
                    <a:cxn ang="0">
                      <a:pos x="76" y="95"/>
                    </a:cxn>
                    <a:cxn ang="0">
                      <a:pos x="70" y="79"/>
                    </a:cxn>
                    <a:cxn ang="0">
                      <a:pos x="63" y="71"/>
                    </a:cxn>
                    <a:cxn ang="0">
                      <a:pos x="47" y="61"/>
                    </a:cxn>
                    <a:cxn ang="0">
                      <a:pos x="38" y="53"/>
                    </a:cxn>
                    <a:cxn ang="0">
                      <a:pos x="32" y="42"/>
                    </a:cxn>
                    <a:cxn ang="0">
                      <a:pos x="19" y="31"/>
                    </a:cxn>
                    <a:cxn ang="0">
                      <a:pos x="11" y="33"/>
                    </a:cxn>
                    <a:cxn ang="0">
                      <a:pos x="5" y="25"/>
                    </a:cxn>
                    <a:cxn ang="0">
                      <a:pos x="5" y="14"/>
                    </a:cxn>
                    <a:cxn ang="0">
                      <a:pos x="14" y="12"/>
                    </a:cxn>
                    <a:cxn ang="0">
                      <a:pos x="17" y="8"/>
                    </a:cxn>
                    <a:cxn ang="0">
                      <a:pos x="22" y="14"/>
                    </a:cxn>
                    <a:cxn ang="0">
                      <a:pos x="25" y="6"/>
                    </a:cxn>
                    <a:cxn ang="0">
                      <a:pos x="31" y="9"/>
                    </a:cxn>
                    <a:cxn ang="0">
                      <a:pos x="34" y="6"/>
                    </a:cxn>
                    <a:cxn ang="0">
                      <a:pos x="37" y="3"/>
                    </a:cxn>
                    <a:cxn ang="0">
                      <a:pos x="44" y="0"/>
                    </a:cxn>
                    <a:cxn ang="0">
                      <a:pos x="47" y="3"/>
                    </a:cxn>
                    <a:cxn ang="0">
                      <a:pos x="57" y="9"/>
                    </a:cxn>
                    <a:cxn ang="0">
                      <a:pos x="58" y="14"/>
                    </a:cxn>
                    <a:cxn ang="0">
                      <a:pos x="57" y="15"/>
                    </a:cxn>
                    <a:cxn ang="0">
                      <a:pos x="61" y="112"/>
                    </a:cxn>
                    <a:cxn ang="0">
                      <a:pos x="70" y="115"/>
                    </a:cxn>
                    <a:cxn ang="0">
                      <a:pos x="73" y="99"/>
                    </a:cxn>
                    <a:cxn ang="0">
                      <a:pos x="57" y="101"/>
                    </a:cxn>
                    <a:cxn ang="0">
                      <a:pos x="49" y="104"/>
                    </a:cxn>
                    <a:cxn ang="0">
                      <a:pos x="17" y="79"/>
                    </a:cxn>
                    <a:cxn ang="0">
                      <a:pos x="20" y="92"/>
                    </a:cxn>
                    <a:cxn ang="0">
                      <a:pos x="28" y="84"/>
                    </a:cxn>
                    <a:cxn ang="0">
                      <a:pos x="26" y="68"/>
                    </a:cxn>
                    <a:cxn ang="0">
                      <a:pos x="14" y="71"/>
                    </a:cxn>
                  </a:cxnLst>
                  <a:rect l="0" t="0" r="r" b="b"/>
                  <a:pathLst>
                    <a:path w="98" h="118">
                      <a:moveTo>
                        <a:pt x="57" y="15"/>
                      </a:moveTo>
                      <a:cubicBezTo>
                        <a:pt x="55" y="17"/>
                        <a:pt x="57" y="14"/>
                        <a:pt x="54" y="15"/>
                      </a:cubicBezTo>
                      <a:cubicBezTo>
                        <a:pt x="50" y="17"/>
                        <a:pt x="50" y="20"/>
                        <a:pt x="49" y="19"/>
                      </a:cubicBezTo>
                      <a:cubicBezTo>
                        <a:pt x="47" y="17"/>
                        <a:pt x="46" y="20"/>
                        <a:pt x="47" y="22"/>
                      </a:cubicBezTo>
                      <a:cubicBezTo>
                        <a:pt x="49" y="23"/>
                        <a:pt x="50" y="25"/>
                        <a:pt x="49" y="26"/>
                      </a:cubicBezTo>
                      <a:cubicBezTo>
                        <a:pt x="46" y="26"/>
                        <a:pt x="47" y="33"/>
                        <a:pt x="50" y="36"/>
                      </a:cubicBezTo>
                      <a:cubicBezTo>
                        <a:pt x="54" y="37"/>
                        <a:pt x="55" y="40"/>
                        <a:pt x="57" y="40"/>
                      </a:cubicBezTo>
                      <a:cubicBezTo>
                        <a:pt x="60" y="40"/>
                        <a:pt x="58" y="48"/>
                        <a:pt x="67" y="57"/>
                      </a:cubicBezTo>
                      <a:cubicBezTo>
                        <a:pt x="70" y="61"/>
                        <a:pt x="82" y="57"/>
                        <a:pt x="78" y="62"/>
                      </a:cubicBezTo>
                      <a:cubicBezTo>
                        <a:pt x="73" y="65"/>
                        <a:pt x="85" y="67"/>
                        <a:pt x="87" y="68"/>
                      </a:cubicBezTo>
                      <a:cubicBezTo>
                        <a:pt x="87" y="70"/>
                        <a:pt x="89" y="71"/>
                        <a:pt x="92" y="73"/>
                      </a:cubicBezTo>
                      <a:cubicBezTo>
                        <a:pt x="93" y="75"/>
                        <a:pt x="98" y="76"/>
                        <a:pt x="96" y="79"/>
                      </a:cubicBezTo>
                      <a:cubicBezTo>
                        <a:pt x="96" y="82"/>
                        <a:pt x="98" y="82"/>
                        <a:pt x="95" y="82"/>
                      </a:cubicBezTo>
                      <a:cubicBezTo>
                        <a:pt x="92" y="82"/>
                        <a:pt x="93" y="76"/>
                        <a:pt x="90" y="76"/>
                      </a:cubicBezTo>
                      <a:cubicBezTo>
                        <a:pt x="87" y="76"/>
                        <a:pt x="87" y="75"/>
                        <a:pt x="84" y="76"/>
                      </a:cubicBezTo>
                      <a:cubicBezTo>
                        <a:pt x="81" y="78"/>
                        <a:pt x="82" y="79"/>
                        <a:pt x="81" y="81"/>
                      </a:cubicBezTo>
                      <a:cubicBezTo>
                        <a:pt x="79" y="84"/>
                        <a:pt x="81" y="84"/>
                        <a:pt x="82" y="85"/>
                      </a:cubicBezTo>
                      <a:cubicBezTo>
                        <a:pt x="85" y="85"/>
                        <a:pt x="89" y="90"/>
                        <a:pt x="84" y="92"/>
                      </a:cubicBezTo>
                      <a:cubicBezTo>
                        <a:pt x="81" y="95"/>
                        <a:pt x="82" y="96"/>
                        <a:pt x="81" y="99"/>
                      </a:cubicBezTo>
                      <a:cubicBezTo>
                        <a:pt x="78" y="101"/>
                        <a:pt x="78" y="106"/>
                        <a:pt x="75" y="102"/>
                      </a:cubicBezTo>
                      <a:cubicBezTo>
                        <a:pt x="73" y="102"/>
                        <a:pt x="73" y="101"/>
                        <a:pt x="75" y="98"/>
                      </a:cubicBezTo>
                      <a:cubicBezTo>
                        <a:pt x="76" y="96"/>
                        <a:pt x="75" y="96"/>
                        <a:pt x="76" y="95"/>
                      </a:cubicBezTo>
                      <a:cubicBezTo>
                        <a:pt x="78" y="93"/>
                        <a:pt x="78" y="93"/>
                        <a:pt x="76" y="85"/>
                      </a:cubicBezTo>
                      <a:cubicBezTo>
                        <a:pt x="75" y="79"/>
                        <a:pt x="73" y="81"/>
                        <a:pt x="70" y="79"/>
                      </a:cubicBezTo>
                      <a:cubicBezTo>
                        <a:pt x="66" y="76"/>
                        <a:pt x="70" y="73"/>
                        <a:pt x="66" y="73"/>
                      </a:cubicBezTo>
                      <a:cubicBezTo>
                        <a:pt x="63" y="75"/>
                        <a:pt x="66" y="71"/>
                        <a:pt x="63" y="71"/>
                      </a:cubicBezTo>
                      <a:cubicBezTo>
                        <a:pt x="60" y="71"/>
                        <a:pt x="61" y="67"/>
                        <a:pt x="58" y="67"/>
                      </a:cubicBezTo>
                      <a:cubicBezTo>
                        <a:pt x="55" y="67"/>
                        <a:pt x="50" y="65"/>
                        <a:pt x="47" y="61"/>
                      </a:cubicBezTo>
                      <a:cubicBezTo>
                        <a:pt x="44" y="57"/>
                        <a:pt x="44" y="61"/>
                        <a:pt x="43" y="57"/>
                      </a:cubicBezTo>
                      <a:cubicBezTo>
                        <a:pt x="43" y="53"/>
                        <a:pt x="38" y="54"/>
                        <a:pt x="38" y="53"/>
                      </a:cubicBezTo>
                      <a:cubicBezTo>
                        <a:pt x="38" y="51"/>
                        <a:pt x="38" y="51"/>
                        <a:pt x="35" y="48"/>
                      </a:cubicBezTo>
                      <a:cubicBezTo>
                        <a:pt x="32" y="47"/>
                        <a:pt x="35" y="45"/>
                        <a:pt x="32" y="42"/>
                      </a:cubicBezTo>
                      <a:cubicBezTo>
                        <a:pt x="31" y="40"/>
                        <a:pt x="32" y="34"/>
                        <a:pt x="28" y="34"/>
                      </a:cubicBezTo>
                      <a:cubicBezTo>
                        <a:pt x="25" y="36"/>
                        <a:pt x="23" y="29"/>
                        <a:pt x="19" y="31"/>
                      </a:cubicBezTo>
                      <a:cubicBezTo>
                        <a:pt x="15" y="33"/>
                        <a:pt x="19" y="36"/>
                        <a:pt x="9" y="39"/>
                      </a:cubicBezTo>
                      <a:cubicBezTo>
                        <a:pt x="9" y="37"/>
                        <a:pt x="12" y="34"/>
                        <a:pt x="11" y="33"/>
                      </a:cubicBezTo>
                      <a:cubicBezTo>
                        <a:pt x="11" y="33"/>
                        <a:pt x="6" y="36"/>
                        <a:pt x="5" y="31"/>
                      </a:cubicBezTo>
                      <a:cubicBezTo>
                        <a:pt x="3" y="28"/>
                        <a:pt x="9" y="28"/>
                        <a:pt x="5" y="25"/>
                      </a:cubicBezTo>
                      <a:cubicBezTo>
                        <a:pt x="0" y="22"/>
                        <a:pt x="5" y="23"/>
                        <a:pt x="6" y="20"/>
                      </a:cubicBezTo>
                      <a:cubicBezTo>
                        <a:pt x="8" y="19"/>
                        <a:pt x="3" y="17"/>
                        <a:pt x="5" y="14"/>
                      </a:cubicBezTo>
                      <a:cubicBezTo>
                        <a:pt x="6" y="14"/>
                        <a:pt x="6" y="14"/>
                        <a:pt x="9" y="14"/>
                      </a:cubicBezTo>
                      <a:cubicBezTo>
                        <a:pt x="11" y="12"/>
                        <a:pt x="11" y="14"/>
                        <a:pt x="14" y="12"/>
                      </a:cubicBezTo>
                      <a:cubicBezTo>
                        <a:pt x="17" y="9"/>
                        <a:pt x="14" y="9"/>
                        <a:pt x="15" y="9"/>
                      </a:cubicBezTo>
                      <a:cubicBezTo>
                        <a:pt x="15" y="8"/>
                        <a:pt x="17" y="6"/>
                        <a:pt x="17" y="8"/>
                      </a:cubicBezTo>
                      <a:cubicBezTo>
                        <a:pt x="17" y="8"/>
                        <a:pt x="17" y="9"/>
                        <a:pt x="19" y="11"/>
                      </a:cubicBezTo>
                      <a:cubicBezTo>
                        <a:pt x="20" y="12"/>
                        <a:pt x="20" y="15"/>
                        <a:pt x="22" y="14"/>
                      </a:cubicBezTo>
                      <a:cubicBezTo>
                        <a:pt x="23" y="14"/>
                        <a:pt x="20" y="12"/>
                        <a:pt x="23" y="11"/>
                      </a:cubicBezTo>
                      <a:cubicBezTo>
                        <a:pt x="25" y="9"/>
                        <a:pt x="23" y="6"/>
                        <a:pt x="25" y="6"/>
                      </a:cubicBezTo>
                      <a:cubicBezTo>
                        <a:pt x="26" y="6"/>
                        <a:pt x="26" y="9"/>
                        <a:pt x="28" y="9"/>
                      </a:cubicBezTo>
                      <a:cubicBezTo>
                        <a:pt x="29" y="8"/>
                        <a:pt x="29" y="11"/>
                        <a:pt x="31" y="9"/>
                      </a:cubicBezTo>
                      <a:cubicBezTo>
                        <a:pt x="32" y="9"/>
                        <a:pt x="29" y="6"/>
                        <a:pt x="31" y="6"/>
                      </a:cubicBezTo>
                      <a:cubicBezTo>
                        <a:pt x="31" y="5"/>
                        <a:pt x="32" y="8"/>
                        <a:pt x="34" y="6"/>
                      </a:cubicBezTo>
                      <a:cubicBezTo>
                        <a:pt x="34" y="6"/>
                        <a:pt x="32" y="5"/>
                        <a:pt x="34" y="1"/>
                      </a:cubicBezTo>
                      <a:cubicBezTo>
                        <a:pt x="35" y="1"/>
                        <a:pt x="35" y="5"/>
                        <a:pt x="37" y="3"/>
                      </a:cubicBezTo>
                      <a:cubicBezTo>
                        <a:pt x="38" y="3"/>
                        <a:pt x="38" y="1"/>
                        <a:pt x="40" y="1"/>
                      </a:cubicBezTo>
                      <a:cubicBezTo>
                        <a:pt x="41" y="0"/>
                        <a:pt x="41" y="1"/>
                        <a:pt x="44" y="0"/>
                      </a:cubicBezTo>
                      <a:cubicBezTo>
                        <a:pt x="49" y="0"/>
                        <a:pt x="46" y="0"/>
                        <a:pt x="46" y="1"/>
                      </a:cubicBezTo>
                      <a:cubicBezTo>
                        <a:pt x="47" y="1"/>
                        <a:pt x="47" y="1"/>
                        <a:pt x="47" y="3"/>
                      </a:cubicBezTo>
                      <a:cubicBezTo>
                        <a:pt x="47" y="5"/>
                        <a:pt x="50" y="6"/>
                        <a:pt x="58" y="6"/>
                      </a:cubicBezTo>
                      <a:cubicBezTo>
                        <a:pt x="58" y="8"/>
                        <a:pt x="57" y="8"/>
                        <a:pt x="57" y="9"/>
                      </a:cubicBezTo>
                      <a:cubicBezTo>
                        <a:pt x="57" y="11"/>
                        <a:pt x="60" y="9"/>
                        <a:pt x="58" y="11"/>
                      </a:cubicBezTo>
                      <a:cubicBezTo>
                        <a:pt x="57" y="12"/>
                        <a:pt x="57" y="14"/>
                        <a:pt x="58" y="14"/>
                      </a:cubicBezTo>
                      <a:cubicBezTo>
                        <a:pt x="60" y="15"/>
                        <a:pt x="61" y="17"/>
                        <a:pt x="58" y="17"/>
                      </a:cubicBezTo>
                      <a:cubicBezTo>
                        <a:pt x="58" y="17"/>
                        <a:pt x="60" y="15"/>
                        <a:pt x="57" y="15"/>
                      </a:cubicBezTo>
                      <a:close/>
                      <a:moveTo>
                        <a:pt x="54" y="107"/>
                      </a:moveTo>
                      <a:cubicBezTo>
                        <a:pt x="55" y="109"/>
                        <a:pt x="58" y="112"/>
                        <a:pt x="61" y="112"/>
                      </a:cubicBezTo>
                      <a:cubicBezTo>
                        <a:pt x="64" y="112"/>
                        <a:pt x="64" y="115"/>
                        <a:pt x="67" y="115"/>
                      </a:cubicBezTo>
                      <a:cubicBezTo>
                        <a:pt x="70" y="116"/>
                        <a:pt x="70" y="118"/>
                        <a:pt x="70" y="115"/>
                      </a:cubicBezTo>
                      <a:cubicBezTo>
                        <a:pt x="70" y="113"/>
                        <a:pt x="72" y="110"/>
                        <a:pt x="70" y="109"/>
                      </a:cubicBezTo>
                      <a:cubicBezTo>
                        <a:pt x="69" y="109"/>
                        <a:pt x="73" y="101"/>
                        <a:pt x="73" y="99"/>
                      </a:cubicBezTo>
                      <a:cubicBezTo>
                        <a:pt x="75" y="98"/>
                        <a:pt x="70" y="101"/>
                        <a:pt x="69" y="101"/>
                      </a:cubicBezTo>
                      <a:cubicBezTo>
                        <a:pt x="66" y="99"/>
                        <a:pt x="61" y="104"/>
                        <a:pt x="57" y="101"/>
                      </a:cubicBezTo>
                      <a:cubicBezTo>
                        <a:pt x="54" y="96"/>
                        <a:pt x="54" y="104"/>
                        <a:pt x="52" y="101"/>
                      </a:cubicBezTo>
                      <a:cubicBezTo>
                        <a:pt x="50" y="99"/>
                        <a:pt x="49" y="101"/>
                        <a:pt x="49" y="104"/>
                      </a:cubicBezTo>
                      <a:cubicBezTo>
                        <a:pt x="49" y="107"/>
                        <a:pt x="50" y="107"/>
                        <a:pt x="54" y="107"/>
                      </a:cubicBezTo>
                      <a:close/>
                      <a:moveTo>
                        <a:pt x="17" y="79"/>
                      </a:moveTo>
                      <a:cubicBezTo>
                        <a:pt x="17" y="82"/>
                        <a:pt x="19" y="81"/>
                        <a:pt x="17" y="84"/>
                      </a:cubicBezTo>
                      <a:cubicBezTo>
                        <a:pt x="15" y="88"/>
                        <a:pt x="17" y="93"/>
                        <a:pt x="20" y="92"/>
                      </a:cubicBezTo>
                      <a:cubicBezTo>
                        <a:pt x="23" y="92"/>
                        <a:pt x="22" y="88"/>
                        <a:pt x="23" y="90"/>
                      </a:cubicBezTo>
                      <a:cubicBezTo>
                        <a:pt x="26" y="90"/>
                        <a:pt x="26" y="90"/>
                        <a:pt x="28" y="84"/>
                      </a:cubicBezTo>
                      <a:cubicBezTo>
                        <a:pt x="28" y="78"/>
                        <a:pt x="25" y="78"/>
                        <a:pt x="28" y="76"/>
                      </a:cubicBezTo>
                      <a:cubicBezTo>
                        <a:pt x="29" y="75"/>
                        <a:pt x="28" y="70"/>
                        <a:pt x="26" y="68"/>
                      </a:cubicBezTo>
                      <a:cubicBezTo>
                        <a:pt x="25" y="67"/>
                        <a:pt x="25" y="65"/>
                        <a:pt x="20" y="70"/>
                      </a:cubicBezTo>
                      <a:cubicBezTo>
                        <a:pt x="15" y="73"/>
                        <a:pt x="14" y="67"/>
                        <a:pt x="14" y="71"/>
                      </a:cubicBezTo>
                      <a:cubicBezTo>
                        <a:pt x="14" y="75"/>
                        <a:pt x="17" y="75"/>
                        <a:pt x="17" y="79"/>
                      </a:cubicBezTo>
                      <a:close/>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26" name="Freeform 171">
                  <a:extLst>
                    <a:ext uri="{FF2B5EF4-FFF2-40B4-BE49-F238E27FC236}">
                      <a16:creationId xmlns:a16="http://schemas.microsoft.com/office/drawing/2014/main" id="{7424AB30-0D62-4688-53EF-751A03392A0D}"/>
                    </a:ext>
                  </a:extLst>
                </p:cNvPr>
                <p:cNvSpPr>
                  <a:spLocks/>
                </p:cNvSpPr>
                <p:nvPr/>
              </p:nvSpPr>
              <p:spPr bwMode="auto">
                <a:xfrm>
                  <a:off x="5164680" y="3582167"/>
                  <a:ext cx="117295" cy="78731"/>
                </a:xfrm>
                <a:custGeom>
                  <a:avLst/>
                  <a:gdLst/>
                  <a:ahLst/>
                  <a:cxnLst>
                    <a:cxn ang="0">
                      <a:pos x="30" y="5"/>
                    </a:cxn>
                    <a:cxn ang="0">
                      <a:pos x="30" y="10"/>
                    </a:cxn>
                    <a:cxn ang="0">
                      <a:pos x="35" y="13"/>
                    </a:cxn>
                    <a:cxn ang="0">
                      <a:pos x="38" y="11"/>
                    </a:cxn>
                    <a:cxn ang="0">
                      <a:pos x="38" y="16"/>
                    </a:cxn>
                    <a:cxn ang="0">
                      <a:pos x="35" y="16"/>
                    </a:cxn>
                    <a:cxn ang="0">
                      <a:pos x="35" y="19"/>
                    </a:cxn>
                    <a:cxn ang="0">
                      <a:pos x="32" y="19"/>
                    </a:cxn>
                    <a:cxn ang="0">
                      <a:pos x="29" y="16"/>
                    </a:cxn>
                    <a:cxn ang="0">
                      <a:pos x="27" y="21"/>
                    </a:cxn>
                    <a:cxn ang="0">
                      <a:pos x="26" y="24"/>
                    </a:cxn>
                    <a:cxn ang="0">
                      <a:pos x="23" y="21"/>
                    </a:cxn>
                    <a:cxn ang="0">
                      <a:pos x="21" y="18"/>
                    </a:cxn>
                    <a:cxn ang="0">
                      <a:pos x="19" y="19"/>
                    </a:cxn>
                    <a:cxn ang="0">
                      <a:pos x="18" y="22"/>
                    </a:cxn>
                    <a:cxn ang="0">
                      <a:pos x="13" y="24"/>
                    </a:cxn>
                    <a:cxn ang="0">
                      <a:pos x="9" y="24"/>
                    </a:cxn>
                    <a:cxn ang="0">
                      <a:pos x="7" y="21"/>
                    </a:cxn>
                    <a:cxn ang="0">
                      <a:pos x="6" y="18"/>
                    </a:cxn>
                    <a:cxn ang="0">
                      <a:pos x="3" y="21"/>
                    </a:cxn>
                    <a:cxn ang="0">
                      <a:pos x="3" y="19"/>
                    </a:cxn>
                    <a:cxn ang="0">
                      <a:pos x="4" y="14"/>
                    </a:cxn>
                    <a:cxn ang="0">
                      <a:pos x="6" y="11"/>
                    </a:cxn>
                    <a:cxn ang="0">
                      <a:pos x="9" y="8"/>
                    </a:cxn>
                    <a:cxn ang="0">
                      <a:pos x="10" y="5"/>
                    </a:cxn>
                    <a:cxn ang="0">
                      <a:pos x="13" y="4"/>
                    </a:cxn>
                    <a:cxn ang="0">
                      <a:pos x="19" y="4"/>
                    </a:cxn>
                    <a:cxn ang="0">
                      <a:pos x="23" y="2"/>
                    </a:cxn>
                    <a:cxn ang="0">
                      <a:pos x="26" y="4"/>
                    </a:cxn>
                    <a:cxn ang="0">
                      <a:pos x="30" y="5"/>
                    </a:cxn>
                  </a:cxnLst>
                  <a:rect l="0" t="0" r="r" b="b"/>
                  <a:pathLst>
                    <a:path w="38" h="25">
                      <a:moveTo>
                        <a:pt x="30" y="5"/>
                      </a:moveTo>
                      <a:cubicBezTo>
                        <a:pt x="32" y="7"/>
                        <a:pt x="27" y="11"/>
                        <a:pt x="30" y="10"/>
                      </a:cubicBezTo>
                      <a:cubicBezTo>
                        <a:pt x="35" y="10"/>
                        <a:pt x="32" y="13"/>
                        <a:pt x="35" y="13"/>
                      </a:cubicBezTo>
                      <a:cubicBezTo>
                        <a:pt x="36" y="13"/>
                        <a:pt x="36" y="8"/>
                        <a:pt x="38" y="11"/>
                      </a:cubicBezTo>
                      <a:cubicBezTo>
                        <a:pt x="36" y="14"/>
                        <a:pt x="38" y="16"/>
                        <a:pt x="38" y="16"/>
                      </a:cubicBezTo>
                      <a:cubicBezTo>
                        <a:pt x="36" y="18"/>
                        <a:pt x="35" y="14"/>
                        <a:pt x="35" y="16"/>
                      </a:cubicBezTo>
                      <a:cubicBezTo>
                        <a:pt x="33" y="16"/>
                        <a:pt x="36" y="19"/>
                        <a:pt x="35" y="19"/>
                      </a:cubicBezTo>
                      <a:cubicBezTo>
                        <a:pt x="33" y="21"/>
                        <a:pt x="33" y="18"/>
                        <a:pt x="32" y="19"/>
                      </a:cubicBezTo>
                      <a:cubicBezTo>
                        <a:pt x="30" y="19"/>
                        <a:pt x="30" y="16"/>
                        <a:pt x="29" y="16"/>
                      </a:cubicBezTo>
                      <a:cubicBezTo>
                        <a:pt x="27" y="16"/>
                        <a:pt x="29" y="19"/>
                        <a:pt x="27" y="21"/>
                      </a:cubicBezTo>
                      <a:cubicBezTo>
                        <a:pt x="24" y="22"/>
                        <a:pt x="27" y="24"/>
                        <a:pt x="26" y="24"/>
                      </a:cubicBezTo>
                      <a:cubicBezTo>
                        <a:pt x="24" y="25"/>
                        <a:pt x="24" y="22"/>
                        <a:pt x="23" y="21"/>
                      </a:cubicBezTo>
                      <a:cubicBezTo>
                        <a:pt x="21" y="19"/>
                        <a:pt x="21" y="18"/>
                        <a:pt x="21" y="18"/>
                      </a:cubicBezTo>
                      <a:cubicBezTo>
                        <a:pt x="21" y="16"/>
                        <a:pt x="19" y="18"/>
                        <a:pt x="19" y="19"/>
                      </a:cubicBezTo>
                      <a:cubicBezTo>
                        <a:pt x="18" y="19"/>
                        <a:pt x="21" y="19"/>
                        <a:pt x="18" y="22"/>
                      </a:cubicBezTo>
                      <a:cubicBezTo>
                        <a:pt x="15" y="24"/>
                        <a:pt x="15" y="22"/>
                        <a:pt x="13" y="24"/>
                      </a:cubicBezTo>
                      <a:cubicBezTo>
                        <a:pt x="10" y="24"/>
                        <a:pt x="10" y="24"/>
                        <a:pt x="9" y="24"/>
                      </a:cubicBezTo>
                      <a:cubicBezTo>
                        <a:pt x="9" y="21"/>
                        <a:pt x="7" y="21"/>
                        <a:pt x="7" y="21"/>
                      </a:cubicBezTo>
                      <a:cubicBezTo>
                        <a:pt x="7" y="19"/>
                        <a:pt x="9" y="16"/>
                        <a:pt x="6" y="18"/>
                      </a:cubicBezTo>
                      <a:cubicBezTo>
                        <a:pt x="3" y="18"/>
                        <a:pt x="6" y="19"/>
                        <a:pt x="3" y="21"/>
                      </a:cubicBezTo>
                      <a:cubicBezTo>
                        <a:pt x="1" y="21"/>
                        <a:pt x="0" y="21"/>
                        <a:pt x="3" y="19"/>
                      </a:cubicBezTo>
                      <a:cubicBezTo>
                        <a:pt x="4" y="18"/>
                        <a:pt x="1" y="16"/>
                        <a:pt x="4" y="14"/>
                      </a:cubicBezTo>
                      <a:cubicBezTo>
                        <a:pt x="7" y="13"/>
                        <a:pt x="4" y="11"/>
                        <a:pt x="6" y="11"/>
                      </a:cubicBezTo>
                      <a:cubicBezTo>
                        <a:pt x="9" y="10"/>
                        <a:pt x="7" y="8"/>
                        <a:pt x="9" y="8"/>
                      </a:cubicBezTo>
                      <a:cubicBezTo>
                        <a:pt x="10" y="7"/>
                        <a:pt x="9" y="7"/>
                        <a:pt x="10" y="5"/>
                      </a:cubicBezTo>
                      <a:cubicBezTo>
                        <a:pt x="10" y="4"/>
                        <a:pt x="12" y="7"/>
                        <a:pt x="13" y="4"/>
                      </a:cubicBezTo>
                      <a:cubicBezTo>
                        <a:pt x="16" y="5"/>
                        <a:pt x="16" y="4"/>
                        <a:pt x="19" y="4"/>
                      </a:cubicBezTo>
                      <a:cubicBezTo>
                        <a:pt x="23" y="4"/>
                        <a:pt x="19" y="2"/>
                        <a:pt x="23" y="2"/>
                      </a:cubicBezTo>
                      <a:cubicBezTo>
                        <a:pt x="24" y="0"/>
                        <a:pt x="24" y="4"/>
                        <a:pt x="26" y="4"/>
                      </a:cubicBezTo>
                      <a:cubicBezTo>
                        <a:pt x="27" y="2"/>
                        <a:pt x="29" y="4"/>
                        <a:pt x="30" y="5"/>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27" name="Freeform 172">
                  <a:extLst>
                    <a:ext uri="{FF2B5EF4-FFF2-40B4-BE49-F238E27FC236}">
                      <a16:creationId xmlns:a16="http://schemas.microsoft.com/office/drawing/2014/main" id="{6EB94781-6044-5545-9681-11791DBC5347}"/>
                    </a:ext>
                  </a:extLst>
                </p:cNvPr>
                <p:cNvSpPr>
                  <a:spLocks/>
                </p:cNvSpPr>
                <p:nvPr/>
              </p:nvSpPr>
              <p:spPr bwMode="auto">
                <a:xfrm>
                  <a:off x="5248233" y="3535572"/>
                  <a:ext cx="199241" cy="106045"/>
                </a:xfrm>
                <a:custGeom>
                  <a:avLst/>
                  <a:gdLst/>
                  <a:ahLst/>
                  <a:cxnLst>
                    <a:cxn ang="0">
                      <a:pos x="3" y="20"/>
                    </a:cxn>
                    <a:cxn ang="0">
                      <a:pos x="9" y="22"/>
                    </a:cxn>
                    <a:cxn ang="0">
                      <a:pos x="10" y="19"/>
                    </a:cxn>
                    <a:cxn ang="0">
                      <a:pos x="13" y="20"/>
                    </a:cxn>
                    <a:cxn ang="0">
                      <a:pos x="20" y="19"/>
                    </a:cxn>
                    <a:cxn ang="0">
                      <a:pos x="24" y="17"/>
                    </a:cxn>
                    <a:cxn ang="0">
                      <a:pos x="27" y="19"/>
                    </a:cxn>
                    <a:cxn ang="0">
                      <a:pos x="30" y="20"/>
                    </a:cxn>
                    <a:cxn ang="0">
                      <a:pos x="30" y="16"/>
                    </a:cxn>
                    <a:cxn ang="0">
                      <a:pos x="29" y="11"/>
                    </a:cxn>
                    <a:cxn ang="0">
                      <a:pos x="33" y="10"/>
                    </a:cxn>
                    <a:cxn ang="0">
                      <a:pos x="37" y="5"/>
                    </a:cxn>
                    <a:cxn ang="0">
                      <a:pos x="40" y="8"/>
                    </a:cxn>
                    <a:cxn ang="0">
                      <a:pos x="46" y="4"/>
                    </a:cxn>
                    <a:cxn ang="0">
                      <a:pos x="49" y="4"/>
                    </a:cxn>
                    <a:cxn ang="0">
                      <a:pos x="56" y="5"/>
                    </a:cxn>
                    <a:cxn ang="0">
                      <a:pos x="63" y="7"/>
                    </a:cxn>
                    <a:cxn ang="0">
                      <a:pos x="63" y="14"/>
                    </a:cxn>
                    <a:cxn ang="0">
                      <a:pos x="63" y="17"/>
                    </a:cxn>
                    <a:cxn ang="0">
                      <a:pos x="58" y="17"/>
                    </a:cxn>
                    <a:cxn ang="0">
                      <a:pos x="60" y="20"/>
                    </a:cxn>
                    <a:cxn ang="0">
                      <a:pos x="58" y="22"/>
                    </a:cxn>
                    <a:cxn ang="0">
                      <a:pos x="58" y="25"/>
                    </a:cxn>
                    <a:cxn ang="0">
                      <a:pos x="55" y="27"/>
                    </a:cxn>
                    <a:cxn ang="0">
                      <a:pos x="55" y="28"/>
                    </a:cxn>
                    <a:cxn ang="0">
                      <a:pos x="52" y="30"/>
                    </a:cxn>
                    <a:cxn ang="0">
                      <a:pos x="49" y="30"/>
                    </a:cxn>
                    <a:cxn ang="0">
                      <a:pos x="44" y="33"/>
                    </a:cxn>
                    <a:cxn ang="0">
                      <a:pos x="41" y="33"/>
                    </a:cxn>
                    <a:cxn ang="0">
                      <a:pos x="35" y="31"/>
                    </a:cxn>
                    <a:cxn ang="0">
                      <a:pos x="24" y="28"/>
                    </a:cxn>
                    <a:cxn ang="0">
                      <a:pos x="23" y="27"/>
                    </a:cxn>
                    <a:cxn ang="0">
                      <a:pos x="21" y="25"/>
                    </a:cxn>
                    <a:cxn ang="0">
                      <a:pos x="17" y="27"/>
                    </a:cxn>
                    <a:cxn ang="0">
                      <a:pos x="13" y="28"/>
                    </a:cxn>
                    <a:cxn ang="0">
                      <a:pos x="10" y="27"/>
                    </a:cxn>
                    <a:cxn ang="0">
                      <a:pos x="7" y="28"/>
                    </a:cxn>
                    <a:cxn ang="0">
                      <a:pos x="3" y="25"/>
                    </a:cxn>
                    <a:cxn ang="0">
                      <a:pos x="3" y="20"/>
                    </a:cxn>
                  </a:cxnLst>
                  <a:rect l="0" t="0" r="r" b="b"/>
                  <a:pathLst>
                    <a:path w="64" h="34">
                      <a:moveTo>
                        <a:pt x="3" y="20"/>
                      </a:moveTo>
                      <a:cubicBezTo>
                        <a:pt x="6" y="17"/>
                        <a:pt x="7" y="22"/>
                        <a:pt x="9" y="22"/>
                      </a:cubicBezTo>
                      <a:cubicBezTo>
                        <a:pt x="10" y="22"/>
                        <a:pt x="9" y="19"/>
                        <a:pt x="10" y="19"/>
                      </a:cubicBezTo>
                      <a:cubicBezTo>
                        <a:pt x="12" y="20"/>
                        <a:pt x="13" y="19"/>
                        <a:pt x="13" y="20"/>
                      </a:cubicBezTo>
                      <a:cubicBezTo>
                        <a:pt x="15" y="22"/>
                        <a:pt x="17" y="20"/>
                        <a:pt x="20" y="19"/>
                      </a:cubicBezTo>
                      <a:cubicBezTo>
                        <a:pt x="21" y="17"/>
                        <a:pt x="23" y="20"/>
                        <a:pt x="24" y="17"/>
                      </a:cubicBezTo>
                      <a:cubicBezTo>
                        <a:pt x="24" y="16"/>
                        <a:pt x="26" y="19"/>
                        <a:pt x="27" y="19"/>
                      </a:cubicBezTo>
                      <a:cubicBezTo>
                        <a:pt x="29" y="17"/>
                        <a:pt x="29" y="22"/>
                        <a:pt x="30" y="20"/>
                      </a:cubicBezTo>
                      <a:cubicBezTo>
                        <a:pt x="32" y="19"/>
                        <a:pt x="27" y="17"/>
                        <a:pt x="30" y="16"/>
                      </a:cubicBezTo>
                      <a:cubicBezTo>
                        <a:pt x="32" y="16"/>
                        <a:pt x="27" y="14"/>
                        <a:pt x="29" y="11"/>
                      </a:cubicBezTo>
                      <a:cubicBezTo>
                        <a:pt x="32" y="10"/>
                        <a:pt x="33" y="11"/>
                        <a:pt x="33" y="10"/>
                      </a:cubicBezTo>
                      <a:cubicBezTo>
                        <a:pt x="33" y="7"/>
                        <a:pt x="37" y="10"/>
                        <a:pt x="37" y="5"/>
                      </a:cubicBezTo>
                      <a:cubicBezTo>
                        <a:pt x="40" y="7"/>
                        <a:pt x="37" y="8"/>
                        <a:pt x="40" y="8"/>
                      </a:cubicBezTo>
                      <a:cubicBezTo>
                        <a:pt x="43" y="7"/>
                        <a:pt x="46" y="7"/>
                        <a:pt x="46" y="4"/>
                      </a:cubicBezTo>
                      <a:cubicBezTo>
                        <a:pt x="46" y="0"/>
                        <a:pt x="47" y="4"/>
                        <a:pt x="49" y="4"/>
                      </a:cubicBezTo>
                      <a:cubicBezTo>
                        <a:pt x="50" y="4"/>
                        <a:pt x="55" y="7"/>
                        <a:pt x="56" y="5"/>
                      </a:cubicBezTo>
                      <a:cubicBezTo>
                        <a:pt x="60" y="4"/>
                        <a:pt x="61" y="7"/>
                        <a:pt x="63" y="7"/>
                      </a:cubicBezTo>
                      <a:cubicBezTo>
                        <a:pt x="61" y="10"/>
                        <a:pt x="60" y="10"/>
                        <a:pt x="63" y="14"/>
                      </a:cubicBezTo>
                      <a:cubicBezTo>
                        <a:pt x="63" y="16"/>
                        <a:pt x="64" y="17"/>
                        <a:pt x="63" y="17"/>
                      </a:cubicBezTo>
                      <a:cubicBezTo>
                        <a:pt x="61" y="17"/>
                        <a:pt x="58" y="17"/>
                        <a:pt x="58" y="17"/>
                      </a:cubicBezTo>
                      <a:cubicBezTo>
                        <a:pt x="58" y="19"/>
                        <a:pt x="60" y="19"/>
                        <a:pt x="60" y="20"/>
                      </a:cubicBezTo>
                      <a:cubicBezTo>
                        <a:pt x="60" y="22"/>
                        <a:pt x="58" y="20"/>
                        <a:pt x="58" y="22"/>
                      </a:cubicBezTo>
                      <a:cubicBezTo>
                        <a:pt x="58" y="25"/>
                        <a:pt x="58" y="25"/>
                        <a:pt x="58" y="25"/>
                      </a:cubicBezTo>
                      <a:cubicBezTo>
                        <a:pt x="58" y="25"/>
                        <a:pt x="56" y="27"/>
                        <a:pt x="55" y="27"/>
                      </a:cubicBezTo>
                      <a:cubicBezTo>
                        <a:pt x="55" y="28"/>
                        <a:pt x="53" y="27"/>
                        <a:pt x="55" y="28"/>
                      </a:cubicBezTo>
                      <a:cubicBezTo>
                        <a:pt x="55" y="30"/>
                        <a:pt x="55" y="30"/>
                        <a:pt x="52" y="30"/>
                      </a:cubicBezTo>
                      <a:cubicBezTo>
                        <a:pt x="50" y="30"/>
                        <a:pt x="52" y="31"/>
                        <a:pt x="49" y="30"/>
                      </a:cubicBezTo>
                      <a:cubicBezTo>
                        <a:pt x="46" y="30"/>
                        <a:pt x="46" y="30"/>
                        <a:pt x="44" y="33"/>
                      </a:cubicBezTo>
                      <a:cubicBezTo>
                        <a:pt x="41" y="34"/>
                        <a:pt x="43" y="31"/>
                        <a:pt x="41" y="33"/>
                      </a:cubicBezTo>
                      <a:cubicBezTo>
                        <a:pt x="38" y="33"/>
                        <a:pt x="40" y="31"/>
                        <a:pt x="35" y="31"/>
                      </a:cubicBezTo>
                      <a:cubicBezTo>
                        <a:pt x="27" y="31"/>
                        <a:pt x="24" y="30"/>
                        <a:pt x="24" y="28"/>
                      </a:cubicBezTo>
                      <a:cubicBezTo>
                        <a:pt x="24" y="27"/>
                        <a:pt x="24" y="27"/>
                        <a:pt x="23" y="27"/>
                      </a:cubicBezTo>
                      <a:cubicBezTo>
                        <a:pt x="23" y="25"/>
                        <a:pt x="26" y="25"/>
                        <a:pt x="21" y="25"/>
                      </a:cubicBezTo>
                      <a:cubicBezTo>
                        <a:pt x="18" y="27"/>
                        <a:pt x="18" y="25"/>
                        <a:pt x="17" y="27"/>
                      </a:cubicBezTo>
                      <a:cubicBezTo>
                        <a:pt x="15" y="27"/>
                        <a:pt x="15" y="28"/>
                        <a:pt x="13" y="28"/>
                      </a:cubicBezTo>
                      <a:cubicBezTo>
                        <a:pt x="12" y="30"/>
                        <a:pt x="12" y="27"/>
                        <a:pt x="10" y="27"/>
                      </a:cubicBezTo>
                      <a:cubicBezTo>
                        <a:pt x="9" y="24"/>
                        <a:pt x="9" y="28"/>
                        <a:pt x="7" y="28"/>
                      </a:cubicBezTo>
                      <a:cubicBezTo>
                        <a:pt x="4" y="28"/>
                        <a:pt x="7" y="25"/>
                        <a:pt x="3" y="25"/>
                      </a:cubicBezTo>
                      <a:cubicBezTo>
                        <a:pt x="0" y="27"/>
                        <a:pt x="4" y="22"/>
                        <a:pt x="3" y="20"/>
                      </a:cubicBezTo>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28" name="Freeform 173">
                  <a:extLst>
                    <a:ext uri="{FF2B5EF4-FFF2-40B4-BE49-F238E27FC236}">
                      <a16:creationId xmlns:a16="http://schemas.microsoft.com/office/drawing/2014/main" id="{451A61EF-5FB6-20A1-1A53-3461B86318F9}"/>
                    </a:ext>
                  </a:extLst>
                </p:cNvPr>
                <p:cNvSpPr>
                  <a:spLocks/>
                </p:cNvSpPr>
                <p:nvPr/>
              </p:nvSpPr>
              <p:spPr bwMode="auto">
                <a:xfrm>
                  <a:off x="5320538" y="3464874"/>
                  <a:ext cx="163892" cy="96405"/>
                </a:xfrm>
                <a:custGeom>
                  <a:avLst/>
                  <a:gdLst/>
                  <a:ahLst/>
                  <a:cxnLst>
                    <a:cxn ang="0">
                      <a:pos x="13" y="28"/>
                    </a:cxn>
                    <a:cxn ang="0">
                      <a:pos x="17" y="31"/>
                    </a:cxn>
                    <a:cxn ang="0">
                      <a:pos x="23" y="26"/>
                    </a:cxn>
                    <a:cxn ang="0">
                      <a:pos x="26" y="26"/>
                    </a:cxn>
                    <a:cxn ang="0">
                      <a:pos x="33" y="28"/>
                    </a:cxn>
                    <a:cxn ang="0">
                      <a:pos x="39" y="29"/>
                    </a:cxn>
                    <a:cxn ang="0">
                      <a:pos x="46" y="26"/>
                    </a:cxn>
                    <a:cxn ang="0">
                      <a:pos x="53" y="20"/>
                    </a:cxn>
                    <a:cxn ang="0">
                      <a:pos x="49" y="14"/>
                    </a:cxn>
                    <a:cxn ang="0">
                      <a:pos x="44" y="12"/>
                    </a:cxn>
                    <a:cxn ang="0">
                      <a:pos x="42" y="11"/>
                    </a:cxn>
                    <a:cxn ang="0">
                      <a:pos x="38" y="9"/>
                    </a:cxn>
                    <a:cxn ang="0">
                      <a:pos x="35" y="11"/>
                    </a:cxn>
                    <a:cxn ang="0">
                      <a:pos x="35" y="6"/>
                    </a:cxn>
                    <a:cxn ang="0">
                      <a:pos x="29" y="5"/>
                    </a:cxn>
                    <a:cxn ang="0">
                      <a:pos x="23" y="3"/>
                    </a:cxn>
                    <a:cxn ang="0">
                      <a:pos x="18" y="1"/>
                    </a:cxn>
                    <a:cxn ang="0">
                      <a:pos x="15" y="5"/>
                    </a:cxn>
                    <a:cxn ang="0">
                      <a:pos x="4" y="9"/>
                    </a:cxn>
                    <a:cxn ang="0">
                      <a:pos x="1" y="14"/>
                    </a:cxn>
                    <a:cxn ang="0">
                      <a:pos x="6" y="20"/>
                    </a:cxn>
                    <a:cxn ang="0">
                      <a:pos x="13" y="28"/>
                    </a:cxn>
                  </a:cxnLst>
                  <a:rect l="0" t="0" r="r" b="b"/>
                  <a:pathLst>
                    <a:path w="53" h="31">
                      <a:moveTo>
                        <a:pt x="13" y="28"/>
                      </a:moveTo>
                      <a:cubicBezTo>
                        <a:pt x="17" y="29"/>
                        <a:pt x="13" y="31"/>
                        <a:pt x="17" y="31"/>
                      </a:cubicBezTo>
                      <a:cubicBezTo>
                        <a:pt x="20" y="29"/>
                        <a:pt x="23" y="29"/>
                        <a:pt x="23" y="26"/>
                      </a:cubicBezTo>
                      <a:cubicBezTo>
                        <a:pt x="23" y="23"/>
                        <a:pt x="24" y="26"/>
                        <a:pt x="26" y="26"/>
                      </a:cubicBezTo>
                      <a:cubicBezTo>
                        <a:pt x="27" y="26"/>
                        <a:pt x="32" y="29"/>
                        <a:pt x="33" y="28"/>
                      </a:cubicBezTo>
                      <a:cubicBezTo>
                        <a:pt x="36" y="26"/>
                        <a:pt x="38" y="29"/>
                        <a:pt x="39" y="29"/>
                      </a:cubicBezTo>
                      <a:cubicBezTo>
                        <a:pt x="41" y="25"/>
                        <a:pt x="42" y="28"/>
                        <a:pt x="46" y="26"/>
                      </a:cubicBezTo>
                      <a:cubicBezTo>
                        <a:pt x="50" y="25"/>
                        <a:pt x="46" y="23"/>
                        <a:pt x="53" y="20"/>
                      </a:cubicBezTo>
                      <a:cubicBezTo>
                        <a:pt x="53" y="17"/>
                        <a:pt x="52" y="15"/>
                        <a:pt x="49" y="14"/>
                      </a:cubicBezTo>
                      <a:cubicBezTo>
                        <a:pt x="46" y="12"/>
                        <a:pt x="47" y="14"/>
                        <a:pt x="44" y="12"/>
                      </a:cubicBezTo>
                      <a:cubicBezTo>
                        <a:pt x="42" y="11"/>
                        <a:pt x="46" y="11"/>
                        <a:pt x="42" y="11"/>
                      </a:cubicBezTo>
                      <a:cubicBezTo>
                        <a:pt x="39" y="9"/>
                        <a:pt x="36" y="8"/>
                        <a:pt x="38" y="9"/>
                      </a:cubicBezTo>
                      <a:cubicBezTo>
                        <a:pt x="39" y="11"/>
                        <a:pt x="38" y="14"/>
                        <a:pt x="35" y="11"/>
                      </a:cubicBezTo>
                      <a:cubicBezTo>
                        <a:pt x="30" y="6"/>
                        <a:pt x="35" y="8"/>
                        <a:pt x="35" y="6"/>
                      </a:cubicBezTo>
                      <a:cubicBezTo>
                        <a:pt x="33" y="5"/>
                        <a:pt x="33" y="6"/>
                        <a:pt x="29" y="5"/>
                      </a:cubicBezTo>
                      <a:cubicBezTo>
                        <a:pt x="23" y="1"/>
                        <a:pt x="26" y="0"/>
                        <a:pt x="23" y="3"/>
                      </a:cubicBezTo>
                      <a:cubicBezTo>
                        <a:pt x="20" y="5"/>
                        <a:pt x="18" y="1"/>
                        <a:pt x="18" y="1"/>
                      </a:cubicBezTo>
                      <a:cubicBezTo>
                        <a:pt x="17" y="1"/>
                        <a:pt x="20" y="3"/>
                        <a:pt x="15" y="5"/>
                      </a:cubicBezTo>
                      <a:cubicBezTo>
                        <a:pt x="10" y="5"/>
                        <a:pt x="9" y="8"/>
                        <a:pt x="4" y="9"/>
                      </a:cubicBezTo>
                      <a:cubicBezTo>
                        <a:pt x="1" y="11"/>
                        <a:pt x="0" y="11"/>
                        <a:pt x="1" y="14"/>
                      </a:cubicBezTo>
                      <a:cubicBezTo>
                        <a:pt x="4" y="17"/>
                        <a:pt x="0" y="19"/>
                        <a:pt x="6" y="20"/>
                      </a:cubicBezTo>
                      <a:cubicBezTo>
                        <a:pt x="9" y="22"/>
                        <a:pt x="9" y="25"/>
                        <a:pt x="13" y="28"/>
                      </a:cubicBezTo>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29" name="Freeform 174">
                  <a:extLst>
                    <a:ext uri="{FF2B5EF4-FFF2-40B4-BE49-F238E27FC236}">
                      <a16:creationId xmlns:a16="http://schemas.microsoft.com/office/drawing/2014/main" id="{771A13DA-EBC7-1D38-BCF8-A2641F5A0F11}"/>
                    </a:ext>
                  </a:extLst>
                </p:cNvPr>
                <p:cNvSpPr>
                  <a:spLocks/>
                </p:cNvSpPr>
                <p:nvPr/>
              </p:nvSpPr>
              <p:spPr bwMode="auto">
                <a:xfrm>
                  <a:off x="5572803" y="3713921"/>
                  <a:ext cx="155858" cy="112473"/>
                </a:xfrm>
                <a:custGeom>
                  <a:avLst/>
                  <a:gdLst/>
                  <a:ahLst/>
                  <a:cxnLst>
                    <a:cxn ang="0">
                      <a:pos x="1" y="22"/>
                    </a:cxn>
                    <a:cxn ang="0">
                      <a:pos x="4" y="27"/>
                    </a:cxn>
                    <a:cxn ang="0">
                      <a:pos x="6" y="33"/>
                    </a:cxn>
                    <a:cxn ang="0">
                      <a:pos x="10" y="33"/>
                    </a:cxn>
                    <a:cxn ang="0">
                      <a:pos x="16" y="31"/>
                    </a:cxn>
                    <a:cxn ang="0">
                      <a:pos x="19" y="31"/>
                    </a:cxn>
                    <a:cxn ang="0">
                      <a:pos x="23" y="33"/>
                    </a:cxn>
                    <a:cxn ang="0">
                      <a:pos x="29" y="33"/>
                    </a:cxn>
                    <a:cxn ang="0">
                      <a:pos x="32" y="28"/>
                    </a:cxn>
                    <a:cxn ang="0">
                      <a:pos x="35" y="27"/>
                    </a:cxn>
                    <a:cxn ang="0">
                      <a:pos x="38" y="25"/>
                    </a:cxn>
                    <a:cxn ang="0">
                      <a:pos x="42" y="27"/>
                    </a:cxn>
                    <a:cxn ang="0">
                      <a:pos x="45" y="25"/>
                    </a:cxn>
                    <a:cxn ang="0">
                      <a:pos x="44" y="22"/>
                    </a:cxn>
                    <a:cxn ang="0">
                      <a:pos x="42" y="19"/>
                    </a:cxn>
                    <a:cxn ang="0">
                      <a:pos x="45" y="11"/>
                    </a:cxn>
                    <a:cxn ang="0">
                      <a:pos x="50" y="7"/>
                    </a:cxn>
                    <a:cxn ang="0">
                      <a:pos x="45" y="4"/>
                    </a:cxn>
                    <a:cxn ang="0">
                      <a:pos x="39" y="2"/>
                    </a:cxn>
                    <a:cxn ang="0">
                      <a:pos x="29" y="5"/>
                    </a:cxn>
                    <a:cxn ang="0">
                      <a:pos x="19" y="5"/>
                    </a:cxn>
                    <a:cxn ang="0">
                      <a:pos x="12" y="5"/>
                    </a:cxn>
                    <a:cxn ang="0">
                      <a:pos x="4" y="5"/>
                    </a:cxn>
                    <a:cxn ang="0">
                      <a:pos x="3" y="0"/>
                    </a:cxn>
                    <a:cxn ang="0">
                      <a:pos x="1" y="7"/>
                    </a:cxn>
                    <a:cxn ang="0">
                      <a:pos x="4" y="14"/>
                    </a:cxn>
                    <a:cxn ang="0">
                      <a:pos x="1" y="17"/>
                    </a:cxn>
                    <a:cxn ang="0">
                      <a:pos x="1" y="22"/>
                    </a:cxn>
                  </a:cxnLst>
                  <a:rect l="0" t="0" r="r" b="b"/>
                  <a:pathLst>
                    <a:path w="50" h="36">
                      <a:moveTo>
                        <a:pt x="1" y="22"/>
                      </a:moveTo>
                      <a:cubicBezTo>
                        <a:pt x="1" y="25"/>
                        <a:pt x="4" y="24"/>
                        <a:pt x="4" y="27"/>
                      </a:cubicBezTo>
                      <a:cubicBezTo>
                        <a:pt x="6" y="30"/>
                        <a:pt x="4" y="31"/>
                        <a:pt x="6" y="33"/>
                      </a:cubicBezTo>
                      <a:cubicBezTo>
                        <a:pt x="7" y="34"/>
                        <a:pt x="6" y="31"/>
                        <a:pt x="10" y="33"/>
                      </a:cubicBezTo>
                      <a:cubicBezTo>
                        <a:pt x="13" y="33"/>
                        <a:pt x="15" y="30"/>
                        <a:pt x="16" y="31"/>
                      </a:cubicBezTo>
                      <a:cubicBezTo>
                        <a:pt x="18" y="31"/>
                        <a:pt x="16" y="28"/>
                        <a:pt x="19" y="31"/>
                      </a:cubicBezTo>
                      <a:cubicBezTo>
                        <a:pt x="21" y="34"/>
                        <a:pt x="21" y="30"/>
                        <a:pt x="23" y="33"/>
                      </a:cubicBezTo>
                      <a:cubicBezTo>
                        <a:pt x="24" y="36"/>
                        <a:pt x="26" y="33"/>
                        <a:pt x="29" y="33"/>
                      </a:cubicBezTo>
                      <a:cubicBezTo>
                        <a:pt x="33" y="33"/>
                        <a:pt x="27" y="27"/>
                        <a:pt x="32" y="28"/>
                      </a:cubicBezTo>
                      <a:cubicBezTo>
                        <a:pt x="32" y="27"/>
                        <a:pt x="33" y="28"/>
                        <a:pt x="35" y="27"/>
                      </a:cubicBezTo>
                      <a:cubicBezTo>
                        <a:pt x="35" y="24"/>
                        <a:pt x="36" y="27"/>
                        <a:pt x="38" y="25"/>
                      </a:cubicBezTo>
                      <a:cubicBezTo>
                        <a:pt x="39" y="24"/>
                        <a:pt x="41" y="27"/>
                        <a:pt x="42" y="27"/>
                      </a:cubicBezTo>
                      <a:cubicBezTo>
                        <a:pt x="44" y="27"/>
                        <a:pt x="44" y="25"/>
                        <a:pt x="45" y="25"/>
                      </a:cubicBezTo>
                      <a:cubicBezTo>
                        <a:pt x="45" y="24"/>
                        <a:pt x="42" y="25"/>
                        <a:pt x="44" y="22"/>
                      </a:cubicBezTo>
                      <a:cubicBezTo>
                        <a:pt x="44" y="19"/>
                        <a:pt x="38" y="22"/>
                        <a:pt x="42" y="19"/>
                      </a:cubicBezTo>
                      <a:cubicBezTo>
                        <a:pt x="47" y="16"/>
                        <a:pt x="42" y="16"/>
                        <a:pt x="45" y="11"/>
                      </a:cubicBezTo>
                      <a:cubicBezTo>
                        <a:pt x="47" y="7"/>
                        <a:pt x="50" y="14"/>
                        <a:pt x="50" y="7"/>
                      </a:cubicBezTo>
                      <a:cubicBezTo>
                        <a:pt x="49" y="5"/>
                        <a:pt x="47" y="7"/>
                        <a:pt x="45" y="4"/>
                      </a:cubicBezTo>
                      <a:cubicBezTo>
                        <a:pt x="42" y="0"/>
                        <a:pt x="41" y="5"/>
                        <a:pt x="39" y="2"/>
                      </a:cubicBezTo>
                      <a:cubicBezTo>
                        <a:pt x="38" y="0"/>
                        <a:pt x="32" y="4"/>
                        <a:pt x="29" y="5"/>
                      </a:cubicBezTo>
                      <a:cubicBezTo>
                        <a:pt x="24" y="8"/>
                        <a:pt x="21" y="7"/>
                        <a:pt x="19" y="5"/>
                      </a:cubicBezTo>
                      <a:cubicBezTo>
                        <a:pt x="16" y="5"/>
                        <a:pt x="15" y="8"/>
                        <a:pt x="12" y="5"/>
                      </a:cubicBezTo>
                      <a:cubicBezTo>
                        <a:pt x="7" y="4"/>
                        <a:pt x="7" y="7"/>
                        <a:pt x="4" y="5"/>
                      </a:cubicBezTo>
                      <a:cubicBezTo>
                        <a:pt x="3" y="4"/>
                        <a:pt x="9" y="4"/>
                        <a:pt x="3" y="0"/>
                      </a:cubicBezTo>
                      <a:cubicBezTo>
                        <a:pt x="3" y="4"/>
                        <a:pt x="0" y="2"/>
                        <a:pt x="1" y="7"/>
                      </a:cubicBezTo>
                      <a:cubicBezTo>
                        <a:pt x="3" y="13"/>
                        <a:pt x="7" y="11"/>
                        <a:pt x="4" y="14"/>
                      </a:cubicBezTo>
                      <a:cubicBezTo>
                        <a:pt x="3" y="17"/>
                        <a:pt x="1" y="14"/>
                        <a:pt x="1" y="17"/>
                      </a:cubicBezTo>
                      <a:cubicBezTo>
                        <a:pt x="1" y="19"/>
                        <a:pt x="4" y="21"/>
                        <a:pt x="1" y="22"/>
                      </a:cubicBezTo>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30" name="Freeform 175">
                  <a:extLst>
                    <a:ext uri="{FF2B5EF4-FFF2-40B4-BE49-F238E27FC236}">
                      <a16:creationId xmlns:a16="http://schemas.microsoft.com/office/drawing/2014/main" id="{68A2834E-2158-9AB6-CD3F-E3DAA0E5B8C4}"/>
                    </a:ext>
                  </a:extLst>
                </p:cNvPr>
                <p:cNvSpPr>
                  <a:spLocks/>
                </p:cNvSpPr>
                <p:nvPr/>
              </p:nvSpPr>
              <p:spPr bwMode="auto">
                <a:xfrm>
                  <a:off x="5484431" y="3648044"/>
                  <a:ext cx="109261" cy="149428"/>
                </a:xfrm>
                <a:custGeom>
                  <a:avLst/>
                  <a:gdLst/>
                  <a:ahLst/>
                  <a:cxnLst>
                    <a:cxn ang="0">
                      <a:pos x="11" y="40"/>
                    </a:cxn>
                    <a:cxn ang="0">
                      <a:pos x="12" y="43"/>
                    </a:cxn>
                    <a:cxn ang="0">
                      <a:pos x="14" y="48"/>
                    </a:cxn>
                    <a:cxn ang="0">
                      <a:pos x="17" y="45"/>
                    </a:cxn>
                    <a:cxn ang="0">
                      <a:pos x="23" y="43"/>
                    </a:cxn>
                    <a:cxn ang="0">
                      <a:pos x="29" y="43"/>
                    </a:cxn>
                    <a:cxn ang="0">
                      <a:pos x="29" y="39"/>
                    </a:cxn>
                    <a:cxn ang="0">
                      <a:pos x="32" y="36"/>
                    </a:cxn>
                    <a:cxn ang="0">
                      <a:pos x="29" y="28"/>
                    </a:cxn>
                    <a:cxn ang="0">
                      <a:pos x="31" y="22"/>
                    </a:cxn>
                    <a:cxn ang="0">
                      <a:pos x="29" y="17"/>
                    </a:cxn>
                    <a:cxn ang="0">
                      <a:pos x="26" y="19"/>
                    </a:cxn>
                    <a:cxn ang="0">
                      <a:pos x="21" y="12"/>
                    </a:cxn>
                    <a:cxn ang="0">
                      <a:pos x="15" y="6"/>
                    </a:cxn>
                    <a:cxn ang="0">
                      <a:pos x="12" y="0"/>
                    </a:cxn>
                    <a:cxn ang="0">
                      <a:pos x="6" y="0"/>
                    </a:cxn>
                    <a:cxn ang="0">
                      <a:pos x="0" y="3"/>
                    </a:cxn>
                    <a:cxn ang="0">
                      <a:pos x="2" y="9"/>
                    </a:cxn>
                    <a:cxn ang="0">
                      <a:pos x="5" y="11"/>
                    </a:cxn>
                    <a:cxn ang="0">
                      <a:pos x="2" y="14"/>
                    </a:cxn>
                    <a:cxn ang="0">
                      <a:pos x="3" y="19"/>
                    </a:cxn>
                    <a:cxn ang="0">
                      <a:pos x="6" y="25"/>
                    </a:cxn>
                    <a:cxn ang="0">
                      <a:pos x="3" y="25"/>
                    </a:cxn>
                    <a:cxn ang="0">
                      <a:pos x="6" y="29"/>
                    </a:cxn>
                    <a:cxn ang="0">
                      <a:pos x="3" y="29"/>
                    </a:cxn>
                    <a:cxn ang="0">
                      <a:pos x="12" y="37"/>
                    </a:cxn>
                    <a:cxn ang="0">
                      <a:pos x="9" y="39"/>
                    </a:cxn>
                    <a:cxn ang="0">
                      <a:pos x="11" y="40"/>
                    </a:cxn>
                  </a:cxnLst>
                  <a:rect l="0" t="0" r="r" b="b"/>
                  <a:pathLst>
                    <a:path w="35" h="48">
                      <a:moveTo>
                        <a:pt x="11" y="40"/>
                      </a:moveTo>
                      <a:cubicBezTo>
                        <a:pt x="12" y="42"/>
                        <a:pt x="11" y="43"/>
                        <a:pt x="12" y="43"/>
                      </a:cubicBezTo>
                      <a:cubicBezTo>
                        <a:pt x="15" y="45"/>
                        <a:pt x="14" y="46"/>
                        <a:pt x="14" y="48"/>
                      </a:cubicBezTo>
                      <a:cubicBezTo>
                        <a:pt x="17" y="48"/>
                        <a:pt x="14" y="46"/>
                        <a:pt x="17" y="45"/>
                      </a:cubicBezTo>
                      <a:cubicBezTo>
                        <a:pt x="21" y="45"/>
                        <a:pt x="20" y="43"/>
                        <a:pt x="23" y="43"/>
                      </a:cubicBezTo>
                      <a:cubicBezTo>
                        <a:pt x="26" y="45"/>
                        <a:pt x="26" y="42"/>
                        <a:pt x="29" y="43"/>
                      </a:cubicBezTo>
                      <a:cubicBezTo>
                        <a:pt x="32" y="42"/>
                        <a:pt x="29" y="40"/>
                        <a:pt x="29" y="39"/>
                      </a:cubicBezTo>
                      <a:cubicBezTo>
                        <a:pt x="29" y="36"/>
                        <a:pt x="31" y="39"/>
                        <a:pt x="32" y="36"/>
                      </a:cubicBezTo>
                      <a:cubicBezTo>
                        <a:pt x="35" y="32"/>
                        <a:pt x="31" y="34"/>
                        <a:pt x="29" y="28"/>
                      </a:cubicBezTo>
                      <a:cubicBezTo>
                        <a:pt x="28" y="23"/>
                        <a:pt x="31" y="25"/>
                        <a:pt x="31" y="22"/>
                      </a:cubicBezTo>
                      <a:cubicBezTo>
                        <a:pt x="26" y="17"/>
                        <a:pt x="35" y="20"/>
                        <a:pt x="29" y="17"/>
                      </a:cubicBezTo>
                      <a:cubicBezTo>
                        <a:pt x="28" y="15"/>
                        <a:pt x="29" y="19"/>
                        <a:pt x="26" y="19"/>
                      </a:cubicBezTo>
                      <a:cubicBezTo>
                        <a:pt x="21" y="17"/>
                        <a:pt x="20" y="14"/>
                        <a:pt x="21" y="12"/>
                      </a:cubicBezTo>
                      <a:cubicBezTo>
                        <a:pt x="23" y="9"/>
                        <a:pt x="15" y="11"/>
                        <a:pt x="15" y="6"/>
                      </a:cubicBezTo>
                      <a:cubicBezTo>
                        <a:pt x="17" y="3"/>
                        <a:pt x="14" y="3"/>
                        <a:pt x="12" y="0"/>
                      </a:cubicBezTo>
                      <a:cubicBezTo>
                        <a:pt x="9" y="0"/>
                        <a:pt x="8" y="0"/>
                        <a:pt x="6" y="0"/>
                      </a:cubicBezTo>
                      <a:cubicBezTo>
                        <a:pt x="5" y="0"/>
                        <a:pt x="5" y="1"/>
                        <a:pt x="0" y="3"/>
                      </a:cubicBezTo>
                      <a:cubicBezTo>
                        <a:pt x="2" y="5"/>
                        <a:pt x="2" y="8"/>
                        <a:pt x="2" y="9"/>
                      </a:cubicBezTo>
                      <a:cubicBezTo>
                        <a:pt x="5" y="11"/>
                        <a:pt x="6" y="9"/>
                        <a:pt x="5" y="11"/>
                      </a:cubicBezTo>
                      <a:cubicBezTo>
                        <a:pt x="5" y="12"/>
                        <a:pt x="3" y="11"/>
                        <a:pt x="2" y="14"/>
                      </a:cubicBezTo>
                      <a:cubicBezTo>
                        <a:pt x="6" y="14"/>
                        <a:pt x="5" y="14"/>
                        <a:pt x="3" y="19"/>
                      </a:cubicBezTo>
                      <a:cubicBezTo>
                        <a:pt x="2" y="22"/>
                        <a:pt x="8" y="23"/>
                        <a:pt x="6" y="25"/>
                      </a:cubicBezTo>
                      <a:cubicBezTo>
                        <a:pt x="5" y="26"/>
                        <a:pt x="5" y="23"/>
                        <a:pt x="3" y="25"/>
                      </a:cubicBezTo>
                      <a:cubicBezTo>
                        <a:pt x="3" y="25"/>
                        <a:pt x="6" y="28"/>
                        <a:pt x="6" y="29"/>
                      </a:cubicBezTo>
                      <a:cubicBezTo>
                        <a:pt x="5" y="29"/>
                        <a:pt x="5" y="28"/>
                        <a:pt x="3" y="29"/>
                      </a:cubicBezTo>
                      <a:cubicBezTo>
                        <a:pt x="6" y="34"/>
                        <a:pt x="12" y="36"/>
                        <a:pt x="12" y="37"/>
                      </a:cubicBezTo>
                      <a:cubicBezTo>
                        <a:pt x="12" y="39"/>
                        <a:pt x="8" y="39"/>
                        <a:pt x="9" y="39"/>
                      </a:cubicBezTo>
                      <a:cubicBezTo>
                        <a:pt x="11" y="40"/>
                        <a:pt x="9" y="40"/>
                        <a:pt x="11" y="4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31" name="Freeform 176">
                  <a:extLst>
                    <a:ext uri="{FF2B5EF4-FFF2-40B4-BE49-F238E27FC236}">
                      <a16:creationId xmlns:a16="http://schemas.microsoft.com/office/drawing/2014/main" id="{AA91B715-3E70-6DB9-44E2-E472A3F0CE77}"/>
                    </a:ext>
                  </a:extLst>
                </p:cNvPr>
                <p:cNvSpPr>
                  <a:spLocks/>
                </p:cNvSpPr>
                <p:nvPr/>
              </p:nvSpPr>
              <p:spPr bwMode="auto">
                <a:xfrm>
                  <a:off x="5526206" y="3779798"/>
                  <a:ext cx="64271" cy="56236"/>
                </a:xfrm>
                <a:custGeom>
                  <a:avLst/>
                  <a:gdLst/>
                  <a:ahLst/>
                  <a:cxnLst>
                    <a:cxn ang="0">
                      <a:pos x="1" y="6"/>
                    </a:cxn>
                    <a:cxn ang="0">
                      <a:pos x="1" y="9"/>
                    </a:cxn>
                    <a:cxn ang="0">
                      <a:pos x="1" y="12"/>
                    </a:cxn>
                    <a:cxn ang="0">
                      <a:pos x="4" y="17"/>
                    </a:cxn>
                    <a:cxn ang="0">
                      <a:pos x="4" y="18"/>
                    </a:cxn>
                    <a:cxn ang="0">
                      <a:pos x="15" y="14"/>
                    </a:cxn>
                    <a:cxn ang="0">
                      <a:pos x="21" y="12"/>
                    </a:cxn>
                    <a:cxn ang="0">
                      <a:pos x="19" y="6"/>
                    </a:cxn>
                    <a:cxn ang="0">
                      <a:pos x="16" y="2"/>
                    </a:cxn>
                    <a:cxn ang="0">
                      <a:pos x="10" y="2"/>
                    </a:cxn>
                    <a:cxn ang="0">
                      <a:pos x="4" y="3"/>
                    </a:cxn>
                    <a:cxn ang="0">
                      <a:pos x="1" y="6"/>
                    </a:cxn>
                  </a:cxnLst>
                  <a:rect l="0" t="0" r="r" b="b"/>
                  <a:pathLst>
                    <a:path w="21" h="18">
                      <a:moveTo>
                        <a:pt x="1" y="6"/>
                      </a:moveTo>
                      <a:cubicBezTo>
                        <a:pt x="1" y="9"/>
                        <a:pt x="1" y="9"/>
                        <a:pt x="1" y="9"/>
                      </a:cubicBezTo>
                      <a:cubicBezTo>
                        <a:pt x="0" y="11"/>
                        <a:pt x="1" y="11"/>
                        <a:pt x="1" y="12"/>
                      </a:cubicBezTo>
                      <a:cubicBezTo>
                        <a:pt x="1" y="14"/>
                        <a:pt x="3" y="17"/>
                        <a:pt x="4" y="17"/>
                      </a:cubicBezTo>
                      <a:cubicBezTo>
                        <a:pt x="4" y="15"/>
                        <a:pt x="4" y="17"/>
                        <a:pt x="4" y="18"/>
                      </a:cubicBezTo>
                      <a:cubicBezTo>
                        <a:pt x="16" y="17"/>
                        <a:pt x="10" y="12"/>
                        <a:pt x="15" y="14"/>
                      </a:cubicBezTo>
                      <a:cubicBezTo>
                        <a:pt x="19" y="17"/>
                        <a:pt x="18" y="12"/>
                        <a:pt x="21" y="12"/>
                      </a:cubicBezTo>
                      <a:cubicBezTo>
                        <a:pt x="19" y="11"/>
                        <a:pt x="21" y="9"/>
                        <a:pt x="19" y="6"/>
                      </a:cubicBezTo>
                      <a:cubicBezTo>
                        <a:pt x="19" y="3"/>
                        <a:pt x="16" y="5"/>
                        <a:pt x="16" y="2"/>
                      </a:cubicBezTo>
                      <a:cubicBezTo>
                        <a:pt x="13" y="0"/>
                        <a:pt x="13" y="3"/>
                        <a:pt x="10" y="2"/>
                      </a:cubicBezTo>
                      <a:cubicBezTo>
                        <a:pt x="7" y="2"/>
                        <a:pt x="9" y="3"/>
                        <a:pt x="4" y="3"/>
                      </a:cubicBezTo>
                      <a:cubicBezTo>
                        <a:pt x="1" y="5"/>
                        <a:pt x="4" y="6"/>
                        <a:pt x="1" y="6"/>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32" name="Freeform 177">
                  <a:extLst>
                    <a:ext uri="{FF2B5EF4-FFF2-40B4-BE49-F238E27FC236}">
                      <a16:creationId xmlns:a16="http://schemas.microsoft.com/office/drawing/2014/main" id="{8747A612-0F87-E199-A61A-9E72F1763618}"/>
                    </a:ext>
                  </a:extLst>
                </p:cNvPr>
                <p:cNvSpPr>
                  <a:spLocks/>
                </p:cNvSpPr>
                <p:nvPr/>
              </p:nvSpPr>
              <p:spPr bwMode="auto">
                <a:xfrm>
                  <a:off x="5497284" y="3763730"/>
                  <a:ext cx="43383" cy="112473"/>
                </a:xfrm>
                <a:custGeom>
                  <a:avLst/>
                  <a:gdLst/>
                  <a:ahLst/>
                  <a:cxnLst>
                    <a:cxn ang="0">
                      <a:pos x="1" y="11"/>
                    </a:cxn>
                    <a:cxn ang="0">
                      <a:pos x="1" y="21"/>
                    </a:cxn>
                    <a:cxn ang="0">
                      <a:pos x="1" y="27"/>
                    </a:cxn>
                    <a:cxn ang="0">
                      <a:pos x="3" y="30"/>
                    </a:cxn>
                    <a:cxn ang="0">
                      <a:pos x="7" y="36"/>
                    </a:cxn>
                    <a:cxn ang="0">
                      <a:pos x="8" y="34"/>
                    </a:cxn>
                    <a:cxn ang="0">
                      <a:pos x="8" y="33"/>
                    </a:cxn>
                    <a:cxn ang="0">
                      <a:pos x="11" y="30"/>
                    </a:cxn>
                    <a:cxn ang="0">
                      <a:pos x="14" y="27"/>
                    </a:cxn>
                    <a:cxn ang="0">
                      <a:pos x="13" y="24"/>
                    </a:cxn>
                    <a:cxn ang="0">
                      <a:pos x="13" y="22"/>
                    </a:cxn>
                    <a:cxn ang="0">
                      <a:pos x="10" y="17"/>
                    </a:cxn>
                    <a:cxn ang="0">
                      <a:pos x="10" y="14"/>
                    </a:cxn>
                    <a:cxn ang="0">
                      <a:pos x="10" y="11"/>
                    </a:cxn>
                    <a:cxn ang="0">
                      <a:pos x="8" y="7"/>
                    </a:cxn>
                    <a:cxn ang="0">
                      <a:pos x="7" y="4"/>
                    </a:cxn>
                    <a:cxn ang="0">
                      <a:pos x="4" y="4"/>
                    </a:cxn>
                    <a:cxn ang="0">
                      <a:pos x="1" y="7"/>
                    </a:cxn>
                    <a:cxn ang="0">
                      <a:pos x="1" y="11"/>
                    </a:cxn>
                  </a:cxnLst>
                  <a:rect l="0" t="0" r="r" b="b"/>
                  <a:pathLst>
                    <a:path w="14" h="36">
                      <a:moveTo>
                        <a:pt x="1" y="11"/>
                      </a:moveTo>
                      <a:cubicBezTo>
                        <a:pt x="4" y="11"/>
                        <a:pt x="1" y="21"/>
                        <a:pt x="1" y="21"/>
                      </a:cubicBezTo>
                      <a:cubicBezTo>
                        <a:pt x="3" y="22"/>
                        <a:pt x="0" y="22"/>
                        <a:pt x="1" y="27"/>
                      </a:cubicBezTo>
                      <a:cubicBezTo>
                        <a:pt x="3" y="30"/>
                        <a:pt x="0" y="27"/>
                        <a:pt x="3" y="30"/>
                      </a:cubicBezTo>
                      <a:cubicBezTo>
                        <a:pt x="7" y="33"/>
                        <a:pt x="4" y="34"/>
                        <a:pt x="7" y="36"/>
                      </a:cubicBezTo>
                      <a:cubicBezTo>
                        <a:pt x="7" y="36"/>
                        <a:pt x="8" y="36"/>
                        <a:pt x="8" y="34"/>
                      </a:cubicBezTo>
                      <a:cubicBezTo>
                        <a:pt x="8" y="33"/>
                        <a:pt x="8" y="33"/>
                        <a:pt x="8" y="33"/>
                      </a:cubicBezTo>
                      <a:cubicBezTo>
                        <a:pt x="8" y="31"/>
                        <a:pt x="11" y="33"/>
                        <a:pt x="11" y="30"/>
                      </a:cubicBezTo>
                      <a:cubicBezTo>
                        <a:pt x="11" y="25"/>
                        <a:pt x="13" y="28"/>
                        <a:pt x="14" y="27"/>
                      </a:cubicBezTo>
                      <a:cubicBezTo>
                        <a:pt x="14" y="24"/>
                        <a:pt x="13" y="24"/>
                        <a:pt x="13" y="24"/>
                      </a:cubicBezTo>
                      <a:cubicBezTo>
                        <a:pt x="13" y="22"/>
                        <a:pt x="13" y="21"/>
                        <a:pt x="13" y="22"/>
                      </a:cubicBezTo>
                      <a:cubicBezTo>
                        <a:pt x="11" y="22"/>
                        <a:pt x="10" y="19"/>
                        <a:pt x="10" y="17"/>
                      </a:cubicBezTo>
                      <a:cubicBezTo>
                        <a:pt x="10" y="16"/>
                        <a:pt x="8" y="16"/>
                        <a:pt x="10" y="14"/>
                      </a:cubicBezTo>
                      <a:cubicBezTo>
                        <a:pt x="10" y="14"/>
                        <a:pt x="10" y="14"/>
                        <a:pt x="10" y="11"/>
                      </a:cubicBezTo>
                      <a:cubicBezTo>
                        <a:pt x="10" y="10"/>
                        <a:pt x="11" y="8"/>
                        <a:pt x="8" y="7"/>
                      </a:cubicBezTo>
                      <a:cubicBezTo>
                        <a:pt x="7" y="7"/>
                        <a:pt x="8" y="5"/>
                        <a:pt x="7" y="4"/>
                      </a:cubicBezTo>
                      <a:cubicBezTo>
                        <a:pt x="4" y="5"/>
                        <a:pt x="4" y="5"/>
                        <a:pt x="4" y="4"/>
                      </a:cubicBezTo>
                      <a:cubicBezTo>
                        <a:pt x="4" y="0"/>
                        <a:pt x="3" y="5"/>
                        <a:pt x="1" y="7"/>
                      </a:cubicBezTo>
                      <a:cubicBezTo>
                        <a:pt x="0" y="10"/>
                        <a:pt x="3" y="8"/>
                        <a:pt x="1" y="1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33" name="Freeform 178">
                  <a:extLst>
                    <a:ext uri="{FF2B5EF4-FFF2-40B4-BE49-F238E27FC236}">
                      <a16:creationId xmlns:a16="http://schemas.microsoft.com/office/drawing/2014/main" id="{AD414902-FCE1-41D3-9AB8-45C283F2FBFF}"/>
                    </a:ext>
                  </a:extLst>
                </p:cNvPr>
                <p:cNvSpPr>
                  <a:spLocks/>
                </p:cNvSpPr>
                <p:nvPr/>
              </p:nvSpPr>
              <p:spPr bwMode="auto">
                <a:xfrm>
                  <a:off x="5420159" y="3554853"/>
                  <a:ext cx="165499" cy="106045"/>
                </a:xfrm>
                <a:custGeom>
                  <a:avLst/>
                  <a:gdLst/>
                  <a:ahLst/>
                  <a:cxnLst>
                    <a:cxn ang="0">
                      <a:pos x="21" y="33"/>
                    </a:cxn>
                    <a:cxn ang="0">
                      <a:pos x="27" y="30"/>
                    </a:cxn>
                    <a:cxn ang="0">
                      <a:pos x="33" y="30"/>
                    </a:cxn>
                    <a:cxn ang="0">
                      <a:pos x="36" y="30"/>
                    </a:cxn>
                    <a:cxn ang="0">
                      <a:pos x="36" y="28"/>
                    </a:cxn>
                    <a:cxn ang="0">
                      <a:pos x="39" y="28"/>
                    </a:cxn>
                    <a:cxn ang="0">
                      <a:pos x="44" y="22"/>
                    </a:cxn>
                    <a:cxn ang="0">
                      <a:pos x="46" y="17"/>
                    </a:cxn>
                    <a:cxn ang="0">
                      <a:pos x="49" y="11"/>
                    </a:cxn>
                    <a:cxn ang="0">
                      <a:pos x="53" y="8"/>
                    </a:cxn>
                    <a:cxn ang="0">
                      <a:pos x="53" y="8"/>
                    </a:cxn>
                    <a:cxn ang="0">
                      <a:pos x="52" y="7"/>
                    </a:cxn>
                    <a:cxn ang="0">
                      <a:pos x="47" y="4"/>
                    </a:cxn>
                    <a:cxn ang="0">
                      <a:pos x="44" y="4"/>
                    </a:cxn>
                    <a:cxn ang="0">
                      <a:pos x="41" y="2"/>
                    </a:cxn>
                    <a:cxn ang="0">
                      <a:pos x="36" y="2"/>
                    </a:cxn>
                    <a:cxn ang="0">
                      <a:pos x="33" y="5"/>
                    </a:cxn>
                    <a:cxn ang="0">
                      <a:pos x="30" y="7"/>
                    </a:cxn>
                    <a:cxn ang="0">
                      <a:pos x="27" y="7"/>
                    </a:cxn>
                    <a:cxn ang="0">
                      <a:pos x="21" y="8"/>
                    </a:cxn>
                    <a:cxn ang="0">
                      <a:pos x="21" y="10"/>
                    </a:cxn>
                    <a:cxn ang="0">
                      <a:pos x="15" y="11"/>
                    </a:cxn>
                    <a:cxn ang="0">
                      <a:pos x="8" y="8"/>
                    </a:cxn>
                    <a:cxn ang="0">
                      <a:pos x="8" y="11"/>
                    </a:cxn>
                    <a:cxn ang="0">
                      <a:pos x="3" y="11"/>
                    </a:cxn>
                    <a:cxn ang="0">
                      <a:pos x="5" y="14"/>
                    </a:cxn>
                    <a:cxn ang="0">
                      <a:pos x="3" y="16"/>
                    </a:cxn>
                    <a:cxn ang="0">
                      <a:pos x="3" y="19"/>
                    </a:cxn>
                    <a:cxn ang="0">
                      <a:pos x="0" y="20"/>
                    </a:cxn>
                    <a:cxn ang="0">
                      <a:pos x="3" y="25"/>
                    </a:cxn>
                    <a:cxn ang="0">
                      <a:pos x="11" y="31"/>
                    </a:cxn>
                    <a:cxn ang="0">
                      <a:pos x="18" y="34"/>
                    </a:cxn>
                    <a:cxn ang="0">
                      <a:pos x="21" y="33"/>
                    </a:cxn>
                  </a:cxnLst>
                  <a:rect l="0" t="0" r="r" b="b"/>
                  <a:pathLst>
                    <a:path w="53" h="34">
                      <a:moveTo>
                        <a:pt x="21" y="33"/>
                      </a:moveTo>
                      <a:cubicBezTo>
                        <a:pt x="26" y="31"/>
                        <a:pt x="26" y="30"/>
                        <a:pt x="27" y="30"/>
                      </a:cubicBezTo>
                      <a:cubicBezTo>
                        <a:pt x="29" y="30"/>
                        <a:pt x="30" y="30"/>
                        <a:pt x="33" y="30"/>
                      </a:cubicBezTo>
                      <a:cubicBezTo>
                        <a:pt x="33" y="30"/>
                        <a:pt x="35" y="30"/>
                        <a:pt x="36" y="30"/>
                      </a:cubicBezTo>
                      <a:cubicBezTo>
                        <a:pt x="38" y="28"/>
                        <a:pt x="36" y="28"/>
                        <a:pt x="36" y="28"/>
                      </a:cubicBezTo>
                      <a:cubicBezTo>
                        <a:pt x="38" y="28"/>
                        <a:pt x="38" y="28"/>
                        <a:pt x="39" y="28"/>
                      </a:cubicBezTo>
                      <a:cubicBezTo>
                        <a:pt x="39" y="28"/>
                        <a:pt x="43" y="24"/>
                        <a:pt x="44" y="22"/>
                      </a:cubicBezTo>
                      <a:cubicBezTo>
                        <a:pt x="44" y="19"/>
                        <a:pt x="43" y="19"/>
                        <a:pt x="46" y="17"/>
                      </a:cubicBezTo>
                      <a:cubicBezTo>
                        <a:pt x="49" y="14"/>
                        <a:pt x="47" y="14"/>
                        <a:pt x="49" y="11"/>
                      </a:cubicBezTo>
                      <a:cubicBezTo>
                        <a:pt x="50" y="10"/>
                        <a:pt x="50" y="13"/>
                        <a:pt x="53" y="8"/>
                      </a:cubicBezTo>
                      <a:cubicBezTo>
                        <a:pt x="53" y="8"/>
                        <a:pt x="53" y="8"/>
                        <a:pt x="53" y="8"/>
                      </a:cubicBezTo>
                      <a:cubicBezTo>
                        <a:pt x="53" y="8"/>
                        <a:pt x="53" y="7"/>
                        <a:pt x="52" y="7"/>
                      </a:cubicBezTo>
                      <a:cubicBezTo>
                        <a:pt x="50" y="8"/>
                        <a:pt x="52" y="5"/>
                        <a:pt x="47" y="4"/>
                      </a:cubicBezTo>
                      <a:cubicBezTo>
                        <a:pt x="47" y="4"/>
                        <a:pt x="44" y="5"/>
                        <a:pt x="44" y="4"/>
                      </a:cubicBezTo>
                      <a:cubicBezTo>
                        <a:pt x="44" y="4"/>
                        <a:pt x="43" y="0"/>
                        <a:pt x="41" y="2"/>
                      </a:cubicBezTo>
                      <a:cubicBezTo>
                        <a:pt x="39" y="4"/>
                        <a:pt x="38" y="2"/>
                        <a:pt x="36" y="2"/>
                      </a:cubicBezTo>
                      <a:cubicBezTo>
                        <a:pt x="33" y="2"/>
                        <a:pt x="35" y="5"/>
                        <a:pt x="33" y="5"/>
                      </a:cubicBezTo>
                      <a:cubicBezTo>
                        <a:pt x="33" y="5"/>
                        <a:pt x="32" y="7"/>
                        <a:pt x="30" y="7"/>
                      </a:cubicBezTo>
                      <a:cubicBezTo>
                        <a:pt x="29" y="7"/>
                        <a:pt x="27" y="4"/>
                        <a:pt x="27" y="7"/>
                      </a:cubicBezTo>
                      <a:cubicBezTo>
                        <a:pt x="26" y="8"/>
                        <a:pt x="24" y="7"/>
                        <a:pt x="21" y="8"/>
                      </a:cubicBezTo>
                      <a:cubicBezTo>
                        <a:pt x="20" y="8"/>
                        <a:pt x="21" y="10"/>
                        <a:pt x="21" y="10"/>
                      </a:cubicBezTo>
                      <a:cubicBezTo>
                        <a:pt x="21" y="11"/>
                        <a:pt x="20" y="11"/>
                        <a:pt x="15" y="11"/>
                      </a:cubicBezTo>
                      <a:cubicBezTo>
                        <a:pt x="12" y="13"/>
                        <a:pt x="11" y="8"/>
                        <a:pt x="8" y="8"/>
                      </a:cubicBezTo>
                      <a:cubicBezTo>
                        <a:pt x="8" y="10"/>
                        <a:pt x="9" y="11"/>
                        <a:pt x="8" y="11"/>
                      </a:cubicBezTo>
                      <a:cubicBezTo>
                        <a:pt x="6" y="11"/>
                        <a:pt x="3" y="11"/>
                        <a:pt x="3" y="11"/>
                      </a:cubicBezTo>
                      <a:cubicBezTo>
                        <a:pt x="3" y="13"/>
                        <a:pt x="5" y="13"/>
                        <a:pt x="5" y="14"/>
                      </a:cubicBezTo>
                      <a:cubicBezTo>
                        <a:pt x="5" y="16"/>
                        <a:pt x="3" y="14"/>
                        <a:pt x="3" y="16"/>
                      </a:cubicBezTo>
                      <a:cubicBezTo>
                        <a:pt x="3" y="19"/>
                        <a:pt x="3" y="19"/>
                        <a:pt x="3" y="19"/>
                      </a:cubicBezTo>
                      <a:cubicBezTo>
                        <a:pt x="3" y="19"/>
                        <a:pt x="2" y="20"/>
                        <a:pt x="0" y="20"/>
                      </a:cubicBezTo>
                      <a:cubicBezTo>
                        <a:pt x="3" y="22"/>
                        <a:pt x="2" y="25"/>
                        <a:pt x="3" y="25"/>
                      </a:cubicBezTo>
                      <a:cubicBezTo>
                        <a:pt x="11" y="30"/>
                        <a:pt x="9" y="31"/>
                        <a:pt x="11" y="31"/>
                      </a:cubicBezTo>
                      <a:cubicBezTo>
                        <a:pt x="12" y="31"/>
                        <a:pt x="15" y="34"/>
                        <a:pt x="18" y="34"/>
                      </a:cubicBezTo>
                      <a:cubicBezTo>
                        <a:pt x="20" y="34"/>
                        <a:pt x="20" y="31"/>
                        <a:pt x="21" y="33"/>
                      </a:cubicBezTo>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34" name="Freeform 179">
                  <a:extLst>
                    <a:ext uri="{FF2B5EF4-FFF2-40B4-BE49-F238E27FC236}">
                      <a16:creationId xmlns:a16="http://schemas.microsoft.com/office/drawing/2014/main" id="{24C05E9D-4771-1EB4-7E4B-20E33691BB7B}"/>
                    </a:ext>
                  </a:extLst>
                </p:cNvPr>
                <p:cNvSpPr>
                  <a:spLocks/>
                </p:cNvSpPr>
                <p:nvPr/>
              </p:nvSpPr>
              <p:spPr bwMode="auto">
                <a:xfrm>
                  <a:off x="5434620" y="3514684"/>
                  <a:ext cx="147824" cy="77124"/>
                </a:xfrm>
                <a:custGeom>
                  <a:avLst/>
                  <a:gdLst/>
                  <a:ahLst/>
                  <a:cxnLst>
                    <a:cxn ang="0">
                      <a:pos x="45" y="8"/>
                    </a:cxn>
                    <a:cxn ang="0">
                      <a:pos x="41" y="5"/>
                    </a:cxn>
                    <a:cxn ang="0">
                      <a:pos x="30" y="4"/>
                    </a:cxn>
                    <a:cxn ang="0">
                      <a:pos x="25" y="7"/>
                    </a:cxn>
                    <a:cxn ang="0">
                      <a:pos x="24" y="5"/>
                    </a:cxn>
                    <a:cxn ang="0">
                      <a:pos x="19" y="4"/>
                    </a:cxn>
                    <a:cxn ang="0">
                      <a:pos x="18" y="4"/>
                    </a:cxn>
                    <a:cxn ang="0">
                      <a:pos x="16" y="4"/>
                    </a:cxn>
                    <a:cxn ang="0">
                      <a:pos x="9" y="10"/>
                    </a:cxn>
                    <a:cxn ang="0">
                      <a:pos x="3" y="13"/>
                    </a:cxn>
                    <a:cxn ang="0">
                      <a:pos x="3" y="21"/>
                    </a:cxn>
                    <a:cxn ang="0">
                      <a:pos x="10" y="24"/>
                    </a:cxn>
                    <a:cxn ang="0">
                      <a:pos x="16" y="22"/>
                    </a:cxn>
                    <a:cxn ang="0">
                      <a:pos x="16" y="21"/>
                    </a:cxn>
                    <a:cxn ang="0">
                      <a:pos x="22" y="19"/>
                    </a:cxn>
                    <a:cxn ang="0">
                      <a:pos x="25" y="19"/>
                    </a:cxn>
                    <a:cxn ang="0">
                      <a:pos x="28" y="18"/>
                    </a:cxn>
                    <a:cxn ang="0">
                      <a:pos x="31" y="14"/>
                    </a:cxn>
                    <a:cxn ang="0">
                      <a:pos x="36" y="14"/>
                    </a:cxn>
                    <a:cxn ang="0">
                      <a:pos x="39" y="16"/>
                    </a:cxn>
                    <a:cxn ang="0">
                      <a:pos x="42" y="16"/>
                    </a:cxn>
                    <a:cxn ang="0">
                      <a:pos x="45" y="11"/>
                    </a:cxn>
                    <a:cxn ang="0">
                      <a:pos x="45" y="8"/>
                    </a:cxn>
                  </a:cxnLst>
                  <a:rect l="0" t="0" r="r" b="b"/>
                  <a:pathLst>
                    <a:path w="47" h="25">
                      <a:moveTo>
                        <a:pt x="45" y="8"/>
                      </a:moveTo>
                      <a:cubicBezTo>
                        <a:pt x="41" y="7"/>
                        <a:pt x="42" y="5"/>
                        <a:pt x="41" y="5"/>
                      </a:cubicBezTo>
                      <a:cubicBezTo>
                        <a:pt x="36" y="4"/>
                        <a:pt x="31" y="4"/>
                        <a:pt x="30" y="4"/>
                      </a:cubicBezTo>
                      <a:cubicBezTo>
                        <a:pt x="27" y="4"/>
                        <a:pt x="27" y="8"/>
                        <a:pt x="25" y="7"/>
                      </a:cubicBezTo>
                      <a:cubicBezTo>
                        <a:pt x="25" y="7"/>
                        <a:pt x="24" y="7"/>
                        <a:pt x="24" y="5"/>
                      </a:cubicBezTo>
                      <a:cubicBezTo>
                        <a:pt x="25" y="2"/>
                        <a:pt x="21" y="0"/>
                        <a:pt x="19" y="4"/>
                      </a:cubicBezTo>
                      <a:cubicBezTo>
                        <a:pt x="19" y="5"/>
                        <a:pt x="18" y="5"/>
                        <a:pt x="18" y="4"/>
                      </a:cubicBezTo>
                      <a:cubicBezTo>
                        <a:pt x="18" y="4"/>
                        <a:pt x="18" y="4"/>
                        <a:pt x="16" y="4"/>
                      </a:cubicBezTo>
                      <a:cubicBezTo>
                        <a:pt x="9" y="7"/>
                        <a:pt x="13" y="8"/>
                        <a:pt x="9" y="10"/>
                      </a:cubicBezTo>
                      <a:cubicBezTo>
                        <a:pt x="6" y="11"/>
                        <a:pt x="4" y="8"/>
                        <a:pt x="3" y="13"/>
                      </a:cubicBezTo>
                      <a:cubicBezTo>
                        <a:pt x="1" y="16"/>
                        <a:pt x="0" y="16"/>
                        <a:pt x="3" y="21"/>
                      </a:cubicBezTo>
                      <a:cubicBezTo>
                        <a:pt x="6" y="21"/>
                        <a:pt x="7" y="25"/>
                        <a:pt x="10" y="24"/>
                      </a:cubicBezTo>
                      <a:cubicBezTo>
                        <a:pt x="15" y="24"/>
                        <a:pt x="16" y="24"/>
                        <a:pt x="16" y="22"/>
                      </a:cubicBezTo>
                      <a:cubicBezTo>
                        <a:pt x="16" y="22"/>
                        <a:pt x="15" y="21"/>
                        <a:pt x="16" y="21"/>
                      </a:cubicBezTo>
                      <a:cubicBezTo>
                        <a:pt x="19" y="19"/>
                        <a:pt x="21" y="21"/>
                        <a:pt x="22" y="19"/>
                      </a:cubicBezTo>
                      <a:cubicBezTo>
                        <a:pt x="22" y="16"/>
                        <a:pt x="24" y="19"/>
                        <a:pt x="25" y="19"/>
                      </a:cubicBezTo>
                      <a:cubicBezTo>
                        <a:pt x="27" y="19"/>
                        <a:pt x="28" y="18"/>
                        <a:pt x="28" y="18"/>
                      </a:cubicBezTo>
                      <a:cubicBezTo>
                        <a:pt x="30" y="18"/>
                        <a:pt x="28" y="14"/>
                        <a:pt x="31" y="14"/>
                      </a:cubicBezTo>
                      <a:cubicBezTo>
                        <a:pt x="33" y="14"/>
                        <a:pt x="34" y="16"/>
                        <a:pt x="36" y="14"/>
                      </a:cubicBezTo>
                      <a:cubicBezTo>
                        <a:pt x="38" y="13"/>
                        <a:pt x="39" y="16"/>
                        <a:pt x="39" y="16"/>
                      </a:cubicBezTo>
                      <a:cubicBezTo>
                        <a:pt x="39" y="18"/>
                        <a:pt x="42" y="16"/>
                        <a:pt x="42" y="16"/>
                      </a:cubicBezTo>
                      <a:cubicBezTo>
                        <a:pt x="44" y="11"/>
                        <a:pt x="45" y="13"/>
                        <a:pt x="45" y="11"/>
                      </a:cubicBezTo>
                      <a:cubicBezTo>
                        <a:pt x="45" y="10"/>
                        <a:pt x="47" y="10"/>
                        <a:pt x="45" y="8"/>
                      </a:cubicBezTo>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35" name="Freeform 180">
                  <a:extLst>
                    <a:ext uri="{FF2B5EF4-FFF2-40B4-BE49-F238E27FC236}">
                      <a16:creationId xmlns:a16="http://schemas.microsoft.com/office/drawing/2014/main" id="{A4BDD420-98BE-E731-1EE3-300A02F11295}"/>
                    </a:ext>
                  </a:extLst>
                </p:cNvPr>
                <p:cNvSpPr>
                  <a:spLocks/>
                </p:cNvSpPr>
                <p:nvPr/>
              </p:nvSpPr>
              <p:spPr bwMode="auto">
                <a:xfrm>
                  <a:off x="5354281" y="3617516"/>
                  <a:ext cx="75519" cy="59450"/>
                </a:xfrm>
                <a:custGeom>
                  <a:avLst/>
                  <a:gdLst/>
                  <a:ahLst/>
                  <a:cxnLst>
                    <a:cxn ang="0">
                      <a:pos x="21" y="0"/>
                    </a:cxn>
                    <a:cxn ang="0">
                      <a:pos x="24" y="5"/>
                    </a:cxn>
                    <a:cxn ang="0">
                      <a:pos x="23" y="5"/>
                    </a:cxn>
                    <a:cxn ang="0">
                      <a:pos x="23" y="7"/>
                    </a:cxn>
                    <a:cxn ang="0">
                      <a:pos x="17" y="10"/>
                    </a:cxn>
                    <a:cxn ang="0">
                      <a:pos x="18" y="13"/>
                    </a:cxn>
                    <a:cxn ang="0">
                      <a:pos x="15" y="17"/>
                    </a:cxn>
                    <a:cxn ang="0">
                      <a:pos x="12" y="17"/>
                    </a:cxn>
                    <a:cxn ang="0">
                      <a:pos x="9" y="16"/>
                    </a:cxn>
                    <a:cxn ang="0">
                      <a:pos x="1" y="17"/>
                    </a:cxn>
                    <a:cxn ang="0">
                      <a:pos x="1" y="16"/>
                    </a:cxn>
                    <a:cxn ang="0">
                      <a:pos x="1" y="13"/>
                    </a:cxn>
                    <a:cxn ang="0">
                      <a:pos x="1" y="10"/>
                    </a:cxn>
                    <a:cxn ang="0">
                      <a:pos x="0" y="8"/>
                    </a:cxn>
                    <a:cxn ang="0">
                      <a:pos x="1" y="5"/>
                    </a:cxn>
                    <a:cxn ang="0">
                      <a:pos x="7" y="7"/>
                    </a:cxn>
                    <a:cxn ang="0">
                      <a:pos x="10" y="7"/>
                    </a:cxn>
                    <a:cxn ang="0">
                      <a:pos x="15" y="3"/>
                    </a:cxn>
                    <a:cxn ang="0">
                      <a:pos x="18" y="3"/>
                    </a:cxn>
                    <a:cxn ang="0">
                      <a:pos x="21" y="2"/>
                    </a:cxn>
                    <a:cxn ang="0">
                      <a:pos x="21" y="0"/>
                    </a:cxn>
                  </a:cxnLst>
                  <a:rect l="0" t="0" r="r" b="b"/>
                  <a:pathLst>
                    <a:path w="24" h="19">
                      <a:moveTo>
                        <a:pt x="21" y="0"/>
                      </a:moveTo>
                      <a:cubicBezTo>
                        <a:pt x="24" y="2"/>
                        <a:pt x="23" y="5"/>
                        <a:pt x="24" y="5"/>
                      </a:cubicBezTo>
                      <a:cubicBezTo>
                        <a:pt x="23" y="5"/>
                        <a:pt x="23" y="5"/>
                        <a:pt x="23" y="5"/>
                      </a:cubicBezTo>
                      <a:cubicBezTo>
                        <a:pt x="21" y="5"/>
                        <a:pt x="23" y="7"/>
                        <a:pt x="23" y="7"/>
                      </a:cubicBezTo>
                      <a:cubicBezTo>
                        <a:pt x="21" y="8"/>
                        <a:pt x="18" y="8"/>
                        <a:pt x="17" y="10"/>
                      </a:cubicBezTo>
                      <a:cubicBezTo>
                        <a:pt x="17" y="10"/>
                        <a:pt x="18" y="11"/>
                        <a:pt x="18" y="13"/>
                      </a:cubicBezTo>
                      <a:cubicBezTo>
                        <a:pt x="18" y="14"/>
                        <a:pt x="15" y="14"/>
                        <a:pt x="15" y="17"/>
                      </a:cubicBezTo>
                      <a:cubicBezTo>
                        <a:pt x="15" y="19"/>
                        <a:pt x="13" y="17"/>
                        <a:pt x="12" y="17"/>
                      </a:cubicBezTo>
                      <a:cubicBezTo>
                        <a:pt x="10" y="16"/>
                        <a:pt x="12" y="19"/>
                        <a:pt x="9" y="16"/>
                      </a:cubicBezTo>
                      <a:cubicBezTo>
                        <a:pt x="7" y="14"/>
                        <a:pt x="10" y="17"/>
                        <a:pt x="1" y="17"/>
                      </a:cubicBezTo>
                      <a:cubicBezTo>
                        <a:pt x="1" y="16"/>
                        <a:pt x="1" y="17"/>
                        <a:pt x="1" y="16"/>
                      </a:cubicBezTo>
                      <a:cubicBezTo>
                        <a:pt x="4" y="16"/>
                        <a:pt x="3" y="14"/>
                        <a:pt x="1" y="13"/>
                      </a:cubicBezTo>
                      <a:cubicBezTo>
                        <a:pt x="0" y="13"/>
                        <a:pt x="0" y="11"/>
                        <a:pt x="1" y="10"/>
                      </a:cubicBezTo>
                      <a:cubicBezTo>
                        <a:pt x="3" y="8"/>
                        <a:pt x="0" y="10"/>
                        <a:pt x="0" y="8"/>
                      </a:cubicBezTo>
                      <a:cubicBezTo>
                        <a:pt x="0" y="7"/>
                        <a:pt x="1" y="7"/>
                        <a:pt x="1" y="5"/>
                      </a:cubicBezTo>
                      <a:cubicBezTo>
                        <a:pt x="6" y="5"/>
                        <a:pt x="4" y="7"/>
                        <a:pt x="7" y="7"/>
                      </a:cubicBezTo>
                      <a:cubicBezTo>
                        <a:pt x="9" y="5"/>
                        <a:pt x="7" y="8"/>
                        <a:pt x="10" y="7"/>
                      </a:cubicBezTo>
                      <a:cubicBezTo>
                        <a:pt x="12" y="3"/>
                        <a:pt x="12" y="3"/>
                        <a:pt x="15" y="3"/>
                      </a:cubicBezTo>
                      <a:cubicBezTo>
                        <a:pt x="18" y="5"/>
                        <a:pt x="17" y="3"/>
                        <a:pt x="18" y="3"/>
                      </a:cubicBezTo>
                      <a:cubicBezTo>
                        <a:pt x="21" y="3"/>
                        <a:pt x="21" y="3"/>
                        <a:pt x="21" y="2"/>
                      </a:cubicBezTo>
                      <a:cubicBezTo>
                        <a:pt x="20" y="0"/>
                        <a:pt x="21" y="2"/>
                        <a:pt x="21" y="0"/>
                      </a:cubicBezTo>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36" name="Freeform 181">
                  <a:extLst>
                    <a:ext uri="{FF2B5EF4-FFF2-40B4-BE49-F238E27FC236}">
                      <a16:creationId xmlns:a16="http://schemas.microsoft.com/office/drawing/2014/main" id="{26D3414D-3008-27AF-FD71-F14933945254}"/>
                    </a:ext>
                  </a:extLst>
                </p:cNvPr>
                <p:cNvSpPr>
                  <a:spLocks/>
                </p:cNvSpPr>
                <p:nvPr/>
              </p:nvSpPr>
              <p:spPr bwMode="auto">
                <a:xfrm>
                  <a:off x="5354281" y="3631976"/>
                  <a:ext cx="152644" cy="151035"/>
                </a:xfrm>
                <a:custGeom>
                  <a:avLst/>
                  <a:gdLst/>
                  <a:ahLst/>
                  <a:cxnLst>
                    <a:cxn ang="0">
                      <a:pos x="44" y="19"/>
                    </a:cxn>
                    <a:cxn ang="0">
                      <a:pos x="41" y="17"/>
                    </a:cxn>
                    <a:cxn ang="0">
                      <a:pos x="36" y="17"/>
                    </a:cxn>
                    <a:cxn ang="0">
                      <a:pos x="30" y="16"/>
                    </a:cxn>
                    <a:cxn ang="0">
                      <a:pos x="24" y="16"/>
                    </a:cxn>
                    <a:cxn ang="0">
                      <a:pos x="21" y="17"/>
                    </a:cxn>
                    <a:cxn ang="0">
                      <a:pos x="20" y="21"/>
                    </a:cxn>
                    <a:cxn ang="0">
                      <a:pos x="21" y="25"/>
                    </a:cxn>
                    <a:cxn ang="0">
                      <a:pos x="21" y="27"/>
                    </a:cxn>
                    <a:cxn ang="0">
                      <a:pos x="29" y="35"/>
                    </a:cxn>
                    <a:cxn ang="0">
                      <a:pos x="32" y="38"/>
                    </a:cxn>
                    <a:cxn ang="0">
                      <a:pos x="33" y="41"/>
                    </a:cxn>
                    <a:cxn ang="0">
                      <a:pos x="35" y="42"/>
                    </a:cxn>
                    <a:cxn ang="0">
                      <a:pos x="39" y="45"/>
                    </a:cxn>
                    <a:cxn ang="0">
                      <a:pos x="42" y="48"/>
                    </a:cxn>
                    <a:cxn ang="0">
                      <a:pos x="39" y="47"/>
                    </a:cxn>
                    <a:cxn ang="0">
                      <a:pos x="33" y="44"/>
                    </a:cxn>
                    <a:cxn ang="0">
                      <a:pos x="32" y="41"/>
                    </a:cxn>
                    <a:cxn ang="0">
                      <a:pos x="23" y="35"/>
                    </a:cxn>
                    <a:cxn ang="0">
                      <a:pos x="17" y="30"/>
                    </a:cxn>
                    <a:cxn ang="0">
                      <a:pos x="13" y="24"/>
                    </a:cxn>
                    <a:cxn ang="0">
                      <a:pos x="9" y="14"/>
                    </a:cxn>
                    <a:cxn ang="0">
                      <a:pos x="4" y="21"/>
                    </a:cxn>
                    <a:cxn ang="0">
                      <a:pos x="1" y="13"/>
                    </a:cxn>
                    <a:cxn ang="0">
                      <a:pos x="1" y="13"/>
                    </a:cxn>
                    <a:cxn ang="0">
                      <a:pos x="9" y="11"/>
                    </a:cxn>
                    <a:cxn ang="0">
                      <a:pos x="12" y="13"/>
                    </a:cxn>
                    <a:cxn ang="0">
                      <a:pos x="15" y="13"/>
                    </a:cxn>
                    <a:cxn ang="0">
                      <a:pos x="18" y="8"/>
                    </a:cxn>
                    <a:cxn ang="0">
                      <a:pos x="17" y="5"/>
                    </a:cxn>
                    <a:cxn ang="0">
                      <a:pos x="23" y="2"/>
                    </a:cxn>
                    <a:cxn ang="0">
                      <a:pos x="23" y="0"/>
                    </a:cxn>
                    <a:cxn ang="0">
                      <a:pos x="24" y="0"/>
                    </a:cxn>
                    <a:cxn ang="0">
                      <a:pos x="32" y="7"/>
                    </a:cxn>
                    <a:cxn ang="0">
                      <a:pos x="39" y="10"/>
                    </a:cxn>
                    <a:cxn ang="0">
                      <a:pos x="42" y="8"/>
                    </a:cxn>
                    <a:cxn ang="0">
                      <a:pos x="44" y="14"/>
                    </a:cxn>
                    <a:cxn ang="0">
                      <a:pos x="47" y="16"/>
                    </a:cxn>
                    <a:cxn ang="0">
                      <a:pos x="44" y="19"/>
                    </a:cxn>
                  </a:cxnLst>
                  <a:rect l="0" t="0" r="r" b="b"/>
                  <a:pathLst>
                    <a:path w="49" h="48">
                      <a:moveTo>
                        <a:pt x="44" y="19"/>
                      </a:moveTo>
                      <a:cubicBezTo>
                        <a:pt x="41" y="21"/>
                        <a:pt x="42" y="16"/>
                        <a:pt x="41" y="17"/>
                      </a:cubicBezTo>
                      <a:cubicBezTo>
                        <a:pt x="39" y="17"/>
                        <a:pt x="38" y="16"/>
                        <a:pt x="36" y="17"/>
                      </a:cubicBezTo>
                      <a:cubicBezTo>
                        <a:pt x="33" y="19"/>
                        <a:pt x="32" y="16"/>
                        <a:pt x="30" y="16"/>
                      </a:cubicBezTo>
                      <a:cubicBezTo>
                        <a:pt x="29" y="17"/>
                        <a:pt x="26" y="14"/>
                        <a:pt x="24" y="16"/>
                      </a:cubicBezTo>
                      <a:cubicBezTo>
                        <a:pt x="23" y="17"/>
                        <a:pt x="23" y="19"/>
                        <a:pt x="21" y="17"/>
                      </a:cubicBezTo>
                      <a:cubicBezTo>
                        <a:pt x="18" y="13"/>
                        <a:pt x="17" y="21"/>
                        <a:pt x="20" y="21"/>
                      </a:cubicBezTo>
                      <a:cubicBezTo>
                        <a:pt x="21" y="22"/>
                        <a:pt x="21" y="24"/>
                        <a:pt x="21" y="25"/>
                      </a:cubicBezTo>
                      <a:cubicBezTo>
                        <a:pt x="23" y="25"/>
                        <a:pt x="20" y="27"/>
                        <a:pt x="21" y="27"/>
                      </a:cubicBezTo>
                      <a:cubicBezTo>
                        <a:pt x="23" y="27"/>
                        <a:pt x="27" y="35"/>
                        <a:pt x="29" y="35"/>
                      </a:cubicBezTo>
                      <a:cubicBezTo>
                        <a:pt x="30" y="36"/>
                        <a:pt x="29" y="38"/>
                        <a:pt x="32" y="38"/>
                      </a:cubicBezTo>
                      <a:cubicBezTo>
                        <a:pt x="33" y="39"/>
                        <a:pt x="33" y="41"/>
                        <a:pt x="33" y="41"/>
                      </a:cubicBezTo>
                      <a:cubicBezTo>
                        <a:pt x="33" y="42"/>
                        <a:pt x="35" y="41"/>
                        <a:pt x="35" y="42"/>
                      </a:cubicBezTo>
                      <a:cubicBezTo>
                        <a:pt x="36" y="44"/>
                        <a:pt x="38" y="45"/>
                        <a:pt x="39" y="45"/>
                      </a:cubicBezTo>
                      <a:cubicBezTo>
                        <a:pt x="39" y="47"/>
                        <a:pt x="44" y="47"/>
                        <a:pt x="42" y="48"/>
                      </a:cubicBezTo>
                      <a:cubicBezTo>
                        <a:pt x="41" y="47"/>
                        <a:pt x="41" y="47"/>
                        <a:pt x="39" y="47"/>
                      </a:cubicBezTo>
                      <a:cubicBezTo>
                        <a:pt x="38" y="48"/>
                        <a:pt x="39" y="45"/>
                        <a:pt x="33" y="44"/>
                      </a:cubicBezTo>
                      <a:cubicBezTo>
                        <a:pt x="27" y="41"/>
                        <a:pt x="27" y="39"/>
                        <a:pt x="32" y="41"/>
                      </a:cubicBezTo>
                      <a:cubicBezTo>
                        <a:pt x="29" y="38"/>
                        <a:pt x="26" y="35"/>
                        <a:pt x="23" y="35"/>
                      </a:cubicBezTo>
                      <a:cubicBezTo>
                        <a:pt x="18" y="36"/>
                        <a:pt x="23" y="35"/>
                        <a:pt x="17" y="30"/>
                      </a:cubicBezTo>
                      <a:cubicBezTo>
                        <a:pt x="10" y="25"/>
                        <a:pt x="17" y="28"/>
                        <a:pt x="13" y="24"/>
                      </a:cubicBezTo>
                      <a:cubicBezTo>
                        <a:pt x="9" y="21"/>
                        <a:pt x="13" y="19"/>
                        <a:pt x="9" y="14"/>
                      </a:cubicBezTo>
                      <a:cubicBezTo>
                        <a:pt x="6" y="13"/>
                        <a:pt x="6" y="17"/>
                        <a:pt x="4" y="21"/>
                      </a:cubicBezTo>
                      <a:cubicBezTo>
                        <a:pt x="4" y="24"/>
                        <a:pt x="0" y="14"/>
                        <a:pt x="1" y="13"/>
                      </a:cubicBezTo>
                      <a:cubicBezTo>
                        <a:pt x="1" y="13"/>
                        <a:pt x="1" y="13"/>
                        <a:pt x="1" y="13"/>
                      </a:cubicBezTo>
                      <a:cubicBezTo>
                        <a:pt x="10" y="13"/>
                        <a:pt x="7" y="10"/>
                        <a:pt x="9" y="11"/>
                      </a:cubicBezTo>
                      <a:cubicBezTo>
                        <a:pt x="12" y="14"/>
                        <a:pt x="10" y="11"/>
                        <a:pt x="12" y="13"/>
                      </a:cubicBezTo>
                      <a:cubicBezTo>
                        <a:pt x="13" y="13"/>
                        <a:pt x="15" y="14"/>
                        <a:pt x="15" y="13"/>
                      </a:cubicBezTo>
                      <a:cubicBezTo>
                        <a:pt x="15" y="10"/>
                        <a:pt x="18" y="10"/>
                        <a:pt x="18" y="8"/>
                      </a:cubicBezTo>
                      <a:cubicBezTo>
                        <a:pt x="18" y="7"/>
                        <a:pt x="17" y="5"/>
                        <a:pt x="17" y="5"/>
                      </a:cubicBezTo>
                      <a:cubicBezTo>
                        <a:pt x="18" y="4"/>
                        <a:pt x="21" y="4"/>
                        <a:pt x="23" y="2"/>
                      </a:cubicBezTo>
                      <a:cubicBezTo>
                        <a:pt x="23" y="2"/>
                        <a:pt x="21" y="0"/>
                        <a:pt x="23" y="0"/>
                      </a:cubicBezTo>
                      <a:cubicBezTo>
                        <a:pt x="24" y="0"/>
                        <a:pt x="24" y="0"/>
                        <a:pt x="24" y="0"/>
                      </a:cubicBezTo>
                      <a:cubicBezTo>
                        <a:pt x="32" y="5"/>
                        <a:pt x="30" y="7"/>
                        <a:pt x="32" y="7"/>
                      </a:cubicBezTo>
                      <a:cubicBezTo>
                        <a:pt x="33" y="7"/>
                        <a:pt x="36" y="10"/>
                        <a:pt x="39" y="10"/>
                      </a:cubicBezTo>
                      <a:cubicBezTo>
                        <a:pt x="41" y="10"/>
                        <a:pt x="41" y="7"/>
                        <a:pt x="42" y="8"/>
                      </a:cubicBezTo>
                      <a:cubicBezTo>
                        <a:pt x="44" y="10"/>
                        <a:pt x="44" y="13"/>
                        <a:pt x="44" y="14"/>
                      </a:cubicBezTo>
                      <a:cubicBezTo>
                        <a:pt x="47" y="16"/>
                        <a:pt x="49" y="14"/>
                        <a:pt x="47" y="16"/>
                      </a:cubicBezTo>
                      <a:cubicBezTo>
                        <a:pt x="47" y="17"/>
                        <a:pt x="46" y="16"/>
                        <a:pt x="44" y="19"/>
                      </a:cubicBezTo>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37" name="Freeform 182">
                  <a:extLst>
                    <a:ext uri="{FF2B5EF4-FFF2-40B4-BE49-F238E27FC236}">
                      <a16:creationId xmlns:a16="http://schemas.microsoft.com/office/drawing/2014/main" id="{F1BEA66F-BD3C-B52F-2D10-653B3E8ABF2B}"/>
                    </a:ext>
                  </a:extLst>
                </p:cNvPr>
                <p:cNvSpPr>
                  <a:spLocks/>
                </p:cNvSpPr>
                <p:nvPr/>
              </p:nvSpPr>
              <p:spPr bwMode="auto">
                <a:xfrm>
                  <a:off x="5404091" y="3670538"/>
                  <a:ext cx="106047" cy="102832"/>
                </a:xfrm>
                <a:custGeom>
                  <a:avLst/>
                  <a:gdLst/>
                  <a:ahLst/>
                  <a:cxnLst>
                    <a:cxn ang="0">
                      <a:pos x="29" y="22"/>
                    </a:cxn>
                    <a:cxn ang="0">
                      <a:pos x="33" y="22"/>
                    </a:cxn>
                    <a:cxn ang="0">
                      <a:pos x="29" y="18"/>
                    </a:cxn>
                    <a:cxn ang="0">
                      <a:pos x="33" y="18"/>
                    </a:cxn>
                    <a:cxn ang="0">
                      <a:pos x="29" y="11"/>
                    </a:cxn>
                    <a:cxn ang="0">
                      <a:pos x="28" y="7"/>
                    </a:cxn>
                    <a:cxn ang="0">
                      <a:pos x="25" y="5"/>
                    </a:cxn>
                    <a:cxn ang="0">
                      <a:pos x="20" y="5"/>
                    </a:cxn>
                    <a:cxn ang="0">
                      <a:pos x="14" y="4"/>
                    </a:cxn>
                    <a:cxn ang="0">
                      <a:pos x="8" y="4"/>
                    </a:cxn>
                    <a:cxn ang="0">
                      <a:pos x="5" y="5"/>
                    </a:cxn>
                    <a:cxn ang="0">
                      <a:pos x="3" y="8"/>
                    </a:cxn>
                    <a:cxn ang="0">
                      <a:pos x="5" y="13"/>
                    </a:cxn>
                    <a:cxn ang="0">
                      <a:pos x="5" y="15"/>
                    </a:cxn>
                    <a:cxn ang="0">
                      <a:pos x="13" y="22"/>
                    </a:cxn>
                    <a:cxn ang="0">
                      <a:pos x="16" y="26"/>
                    </a:cxn>
                    <a:cxn ang="0">
                      <a:pos x="17" y="29"/>
                    </a:cxn>
                    <a:cxn ang="0">
                      <a:pos x="19" y="30"/>
                    </a:cxn>
                    <a:cxn ang="0">
                      <a:pos x="23" y="33"/>
                    </a:cxn>
                    <a:cxn ang="0">
                      <a:pos x="25" y="29"/>
                    </a:cxn>
                    <a:cxn ang="0">
                      <a:pos x="26" y="26"/>
                    </a:cxn>
                    <a:cxn ang="0">
                      <a:pos x="28" y="26"/>
                    </a:cxn>
                    <a:cxn ang="0">
                      <a:pos x="29" y="22"/>
                    </a:cxn>
                  </a:cxnLst>
                  <a:rect l="0" t="0" r="r" b="b"/>
                  <a:pathLst>
                    <a:path w="34" h="33">
                      <a:moveTo>
                        <a:pt x="29" y="22"/>
                      </a:moveTo>
                      <a:cubicBezTo>
                        <a:pt x="31" y="21"/>
                        <a:pt x="31" y="22"/>
                        <a:pt x="33" y="22"/>
                      </a:cubicBezTo>
                      <a:cubicBezTo>
                        <a:pt x="33" y="21"/>
                        <a:pt x="29" y="18"/>
                        <a:pt x="29" y="18"/>
                      </a:cubicBezTo>
                      <a:cubicBezTo>
                        <a:pt x="31" y="16"/>
                        <a:pt x="31" y="19"/>
                        <a:pt x="33" y="18"/>
                      </a:cubicBezTo>
                      <a:cubicBezTo>
                        <a:pt x="34" y="16"/>
                        <a:pt x="28" y="15"/>
                        <a:pt x="29" y="11"/>
                      </a:cubicBezTo>
                      <a:cubicBezTo>
                        <a:pt x="31" y="7"/>
                        <a:pt x="33" y="7"/>
                        <a:pt x="28" y="7"/>
                      </a:cubicBezTo>
                      <a:cubicBezTo>
                        <a:pt x="25" y="8"/>
                        <a:pt x="26" y="4"/>
                        <a:pt x="25" y="5"/>
                      </a:cubicBezTo>
                      <a:cubicBezTo>
                        <a:pt x="23" y="5"/>
                        <a:pt x="22" y="4"/>
                        <a:pt x="20" y="5"/>
                      </a:cubicBezTo>
                      <a:cubicBezTo>
                        <a:pt x="17" y="7"/>
                        <a:pt x="16" y="4"/>
                        <a:pt x="14" y="4"/>
                      </a:cubicBezTo>
                      <a:cubicBezTo>
                        <a:pt x="13" y="5"/>
                        <a:pt x="9" y="2"/>
                        <a:pt x="8" y="4"/>
                      </a:cubicBezTo>
                      <a:cubicBezTo>
                        <a:pt x="6" y="5"/>
                        <a:pt x="6" y="7"/>
                        <a:pt x="5" y="5"/>
                      </a:cubicBezTo>
                      <a:cubicBezTo>
                        <a:pt x="2" y="0"/>
                        <a:pt x="0" y="8"/>
                        <a:pt x="3" y="8"/>
                      </a:cubicBezTo>
                      <a:cubicBezTo>
                        <a:pt x="5" y="10"/>
                        <a:pt x="5" y="11"/>
                        <a:pt x="5" y="13"/>
                      </a:cubicBezTo>
                      <a:cubicBezTo>
                        <a:pt x="6" y="13"/>
                        <a:pt x="3" y="15"/>
                        <a:pt x="5" y="15"/>
                      </a:cubicBezTo>
                      <a:cubicBezTo>
                        <a:pt x="6" y="15"/>
                        <a:pt x="11" y="22"/>
                        <a:pt x="13" y="22"/>
                      </a:cubicBezTo>
                      <a:cubicBezTo>
                        <a:pt x="14" y="24"/>
                        <a:pt x="13" y="26"/>
                        <a:pt x="16" y="26"/>
                      </a:cubicBezTo>
                      <a:cubicBezTo>
                        <a:pt x="17" y="27"/>
                        <a:pt x="17" y="29"/>
                        <a:pt x="17" y="29"/>
                      </a:cubicBezTo>
                      <a:cubicBezTo>
                        <a:pt x="17" y="30"/>
                        <a:pt x="19" y="29"/>
                        <a:pt x="19" y="30"/>
                      </a:cubicBezTo>
                      <a:cubicBezTo>
                        <a:pt x="20" y="32"/>
                        <a:pt x="22" y="33"/>
                        <a:pt x="23" y="33"/>
                      </a:cubicBezTo>
                      <a:cubicBezTo>
                        <a:pt x="26" y="32"/>
                        <a:pt x="22" y="30"/>
                        <a:pt x="25" y="29"/>
                      </a:cubicBezTo>
                      <a:cubicBezTo>
                        <a:pt x="26" y="27"/>
                        <a:pt x="25" y="26"/>
                        <a:pt x="26" y="26"/>
                      </a:cubicBezTo>
                      <a:cubicBezTo>
                        <a:pt x="28" y="24"/>
                        <a:pt x="28" y="27"/>
                        <a:pt x="28" y="26"/>
                      </a:cubicBezTo>
                      <a:cubicBezTo>
                        <a:pt x="29" y="26"/>
                        <a:pt x="25" y="21"/>
                        <a:pt x="29" y="22"/>
                      </a:cubicBezTo>
                    </a:path>
                  </a:pathLst>
                </a:custGeom>
                <a:solidFill>
                  <a:schemeClr val="accent1">
                    <a:lumMod val="40000"/>
                    <a:lumOff val="60000"/>
                  </a:schemeClr>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38" name="Freeform 183">
                  <a:extLst>
                    <a:ext uri="{FF2B5EF4-FFF2-40B4-BE49-F238E27FC236}">
                      <a16:creationId xmlns:a16="http://schemas.microsoft.com/office/drawing/2014/main" id="{5E501A9A-0E05-9A0A-B6A8-DD2222619C0E}"/>
                    </a:ext>
                  </a:extLst>
                </p:cNvPr>
                <p:cNvSpPr>
                  <a:spLocks/>
                </p:cNvSpPr>
                <p:nvPr/>
              </p:nvSpPr>
              <p:spPr bwMode="auto">
                <a:xfrm>
                  <a:off x="5473183" y="3734809"/>
                  <a:ext cx="53024" cy="62664"/>
                </a:xfrm>
                <a:custGeom>
                  <a:avLst/>
                  <a:gdLst/>
                  <a:ahLst/>
                  <a:cxnLst>
                    <a:cxn ang="0">
                      <a:pos x="7" y="1"/>
                    </a:cxn>
                    <a:cxn ang="0">
                      <a:pos x="17" y="9"/>
                    </a:cxn>
                    <a:cxn ang="0">
                      <a:pos x="14" y="11"/>
                    </a:cxn>
                    <a:cxn ang="0">
                      <a:pos x="15" y="12"/>
                    </a:cxn>
                    <a:cxn ang="0">
                      <a:pos x="12" y="12"/>
                    </a:cxn>
                    <a:cxn ang="0">
                      <a:pos x="9" y="15"/>
                    </a:cxn>
                    <a:cxn ang="0">
                      <a:pos x="9" y="20"/>
                    </a:cxn>
                    <a:cxn ang="0">
                      <a:pos x="6" y="17"/>
                    </a:cxn>
                    <a:cxn ang="0">
                      <a:pos x="4" y="15"/>
                    </a:cxn>
                    <a:cxn ang="0">
                      <a:pos x="1" y="12"/>
                    </a:cxn>
                    <a:cxn ang="0">
                      <a:pos x="3" y="8"/>
                    </a:cxn>
                    <a:cxn ang="0">
                      <a:pos x="4" y="5"/>
                    </a:cxn>
                    <a:cxn ang="0">
                      <a:pos x="6" y="5"/>
                    </a:cxn>
                    <a:cxn ang="0">
                      <a:pos x="7" y="1"/>
                    </a:cxn>
                  </a:cxnLst>
                  <a:rect l="0" t="0" r="r" b="b"/>
                  <a:pathLst>
                    <a:path w="17" h="20">
                      <a:moveTo>
                        <a:pt x="7" y="1"/>
                      </a:moveTo>
                      <a:cubicBezTo>
                        <a:pt x="10" y="6"/>
                        <a:pt x="17" y="8"/>
                        <a:pt x="17" y="9"/>
                      </a:cubicBezTo>
                      <a:cubicBezTo>
                        <a:pt x="17" y="11"/>
                        <a:pt x="12" y="11"/>
                        <a:pt x="14" y="11"/>
                      </a:cubicBezTo>
                      <a:cubicBezTo>
                        <a:pt x="15" y="12"/>
                        <a:pt x="14" y="12"/>
                        <a:pt x="15" y="12"/>
                      </a:cubicBezTo>
                      <a:cubicBezTo>
                        <a:pt x="12" y="14"/>
                        <a:pt x="12" y="14"/>
                        <a:pt x="12" y="12"/>
                      </a:cubicBezTo>
                      <a:cubicBezTo>
                        <a:pt x="12" y="9"/>
                        <a:pt x="10" y="14"/>
                        <a:pt x="9" y="15"/>
                      </a:cubicBezTo>
                      <a:cubicBezTo>
                        <a:pt x="7" y="18"/>
                        <a:pt x="10" y="17"/>
                        <a:pt x="9" y="20"/>
                      </a:cubicBezTo>
                      <a:cubicBezTo>
                        <a:pt x="6" y="20"/>
                        <a:pt x="7" y="20"/>
                        <a:pt x="6" y="17"/>
                      </a:cubicBezTo>
                      <a:cubicBezTo>
                        <a:pt x="6" y="15"/>
                        <a:pt x="4" y="15"/>
                        <a:pt x="4" y="15"/>
                      </a:cubicBezTo>
                      <a:cubicBezTo>
                        <a:pt x="6" y="14"/>
                        <a:pt x="1" y="14"/>
                        <a:pt x="1" y="12"/>
                      </a:cubicBezTo>
                      <a:cubicBezTo>
                        <a:pt x="4" y="11"/>
                        <a:pt x="0" y="9"/>
                        <a:pt x="3" y="8"/>
                      </a:cubicBezTo>
                      <a:cubicBezTo>
                        <a:pt x="4" y="6"/>
                        <a:pt x="3" y="5"/>
                        <a:pt x="4" y="5"/>
                      </a:cubicBezTo>
                      <a:cubicBezTo>
                        <a:pt x="6" y="3"/>
                        <a:pt x="6" y="6"/>
                        <a:pt x="6" y="5"/>
                      </a:cubicBezTo>
                      <a:cubicBezTo>
                        <a:pt x="7" y="5"/>
                        <a:pt x="3" y="0"/>
                        <a:pt x="7"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39" name="Freeform 184">
                  <a:extLst>
                    <a:ext uri="{FF2B5EF4-FFF2-40B4-BE49-F238E27FC236}">
                      <a16:creationId xmlns:a16="http://schemas.microsoft.com/office/drawing/2014/main" id="{7CBE5655-B46C-A2F4-0BD0-75880D54B8C0}"/>
                    </a:ext>
                  </a:extLst>
                </p:cNvPr>
                <p:cNvSpPr>
                  <a:spLocks noEditPoints="1"/>
                </p:cNvSpPr>
                <p:nvPr/>
              </p:nvSpPr>
              <p:spPr bwMode="auto">
                <a:xfrm>
                  <a:off x="5220919" y="3206187"/>
                  <a:ext cx="179959" cy="130147"/>
                </a:xfrm>
                <a:custGeom>
                  <a:avLst/>
                  <a:gdLst/>
                  <a:ahLst/>
                  <a:cxnLst>
                    <a:cxn ang="0">
                      <a:pos x="4" y="33"/>
                    </a:cxn>
                    <a:cxn ang="0">
                      <a:pos x="1" y="30"/>
                    </a:cxn>
                    <a:cxn ang="0">
                      <a:pos x="0" y="19"/>
                    </a:cxn>
                    <a:cxn ang="0">
                      <a:pos x="16" y="3"/>
                    </a:cxn>
                    <a:cxn ang="0">
                      <a:pos x="20" y="5"/>
                    </a:cxn>
                    <a:cxn ang="0">
                      <a:pos x="18" y="11"/>
                    </a:cxn>
                    <a:cxn ang="0">
                      <a:pos x="20" y="17"/>
                    </a:cxn>
                    <a:cxn ang="0">
                      <a:pos x="21" y="21"/>
                    </a:cxn>
                    <a:cxn ang="0">
                      <a:pos x="18" y="19"/>
                    </a:cxn>
                    <a:cxn ang="0">
                      <a:pos x="15" y="25"/>
                    </a:cxn>
                    <a:cxn ang="0">
                      <a:pos x="12" y="30"/>
                    </a:cxn>
                    <a:cxn ang="0">
                      <a:pos x="12" y="35"/>
                    </a:cxn>
                    <a:cxn ang="0">
                      <a:pos x="15" y="38"/>
                    </a:cxn>
                    <a:cxn ang="0">
                      <a:pos x="10" y="38"/>
                    </a:cxn>
                    <a:cxn ang="0">
                      <a:pos x="4" y="38"/>
                    </a:cxn>
                    <a:cxn ang="0">
                      <a:pos x="53" y="31"/>
                    </a:cxn>
                    <a:cxn ang="0">
                      <a:pos x="53" y="31"/>
                    </a:cxn>
                    <a:cxn ang="0">
                      <a:pos x="24" y="7"/>
                    </a:cxn>
                    <a:cxn ang="0">
                      <a:pos x="21" y="30"/>
                    </a:cxn>
                    <a:cxn ang="0">
                      <a:pos x="18" y="28"/>
                    </a:cxn>
                    <a:cxn ang="0">
                      <a:pos x="13" y="30"/>
                    </a:cxn>
                    <a:cxn ang="0">
                      <a:pos x="16" y="33"/>
                    </a:cxn>
                    <a:cxn ang="0">
                      <a:pos x="21" y="35"/>
                    </a:cxn>
                    <a:cxn ang="0">
                      <a:pos x="20" y="27"/>
                    </a:cxn>
                    <a:cxn ang="0">
                      <a:pos x="20" y="27"/>
                    </a:cxn>
                    <a:cxn ang="0">
                      <a:pos x="21" y="36"/>
                    </a:cxn>
                    <a:cxn ang="0">
                      <a:pos x="23" y="35"/>
                    </a:cxn>
                    <a:cxn ang="0">
                      <a:pos x="30" y="39"/>
                    </a:cxn>
                    <a:cxn ang="0">
                      <a:pos x="26" y="36"/>
                    </a:cxn>
                    <a:cxn ang="0">
                      <a:pos x="29" y="41"/>
                    </a:cxn>
                    <a:cxn ang="0">
                      <a:pos x="32" y="38"/>
                    </a:cxn>
                    <a:cxn ang="0">
                      <a:pos x="32" y="35"/>
                    </a:cxn>
                    <a:cxn ang="0">
                      <a:pos x="33" y="31"/>
                    </a:cxn>
                    <a:cxn ang="0">
                      <a:pos x="36" y="24"/>
                    </a:cxn>
                    <a:cxn ang="0">
                      <a:pos x="30" y="24"/>
                    </a:cxn>
                    <a:cxn ang="0">
                      <a:pos x="29" y="25"/>
                    </a:cxn>
                    <a:cxn ang="0">
                      <a:pos x="26" y="24"/>
                    </a:cxn>
                    <a:cxn ang="0">
                      <a:pos x="23" y="27"/>
                    </a:cxn>
                    <a:cxn ang="0">
                      <a:pos x="24" y="31"/>
                    </a:cxn>
                    <a:cxn ang="0">
                      <a:pos x="27" y="33"/>
                    </a:cxn>
                    <a:cxn ang="0">
                      <a:pos x="29" y="35"/>
                    </a:cxn>
                    <a:cxn ang="0">
                      <a:pos x="30" y="38"/>
                    </a:cxn>
                    <a:cxn ang="0">
                      <a:pos x="32" y="39"/>
                    </a:cxn>
                    <a:cxn ang="0">
                      <a:pos x="35" y="36"/>
                    </a:cxn>
                  </a:cxnLst>
                  <a:rect l="0" t="0" r="r" b="b"/>
                  <a:pathLst>
                    <a:path w="58" h="42">
                      <a:moveTo>
                        <a:pt x="3" y="35"/>
                      </a:moveTo>
                      <a:cubicBezTo>
                        <a:pt x="3" y="31"/>
                        <a:pt x="4" y="36"/>
                        <a:pt x="4" y="33"/>
                      </a:cubicBezTo>
                      <a:cubicBezTo>
                        <a:pt x="4" y="30"/>
                        <a:pt x="3" y="31"/>
                        <a:pt x="3" y="30"/>
                      </a:cubicBezTo>
                      <a:cubicBezTo>
                        <a:pt x="1" y="28"/>
                        <a:pt x="3" y="31"/>
                        <a:pt x="1" y="30"/>
                      </a:cubicBezTo>
                      <a:cubicBezTo>
                        <a:pt x="0" y="28"/>
                        <a:pt x="0" y="30"/>
                        <a:pt x="0" y="28"/>
                      </a:cubicBezTo>
                      <a:cubicBezTo>
                        <a:pt x="1" y="25"/>
                        <a:pt x="0" y="24"/>
                        <a:pt x="0" y="19"/>
                      </a:cubicBezTo>
                      <a:cubicBezTo>
                        <a:pt x="1" y="14"/>
                        <a:pt x="1" y="8"/>
                        <a:pt x="7" y="8"/>
                      </a:cubicBezTo>
                      <a:cubicBezTo>
                        <a:pt x="13" y="10"/>
                        <a:pt x="13" y="3"/>
                        <a:pt x="16" y="3"/>
                      </a:cubicBezTo>
                      <a:cubicBezTo>
                        <a:pt x="20" y="3"/>
                        <a:pt x="20" y="0"/>
                        <a:pt x="20" y="0"/>
                      </a:cubicBezTo>
                      <a:cubicBezTo>
                        <a:pt x="21" y="2"/>
                        <a:pt x="18" y="2"/>
                        <a:pt x="20" y="5"/>
                      </a:cubicBezTo>
                      <a:cubicBezTo>
                        <a:pt x="20" y="7"/>
                        <a:pt x="20" y="8"/>
                        <a:pt x="20" y="8"/>
                      </a:cubicBezTo>
                      <a:cubicBezTo>
                        <a:pt x="18" y="10"/>
                        <a:pt x="18" y="10"/>
                        <a:pt x="18" y="11"/>
                      </a:cubicBezTo>
                      <a:cubicBezTo>
                        <a:pt x="16" y="13"/>
                        <a:pt x="20" y="14"/>
                        <a:pt x="18" y="16"/>
                      </a:cubicBezTo>
                      <a:cubicBezTo>
                        <a:pt x="16" y="17"/>
                        <a:pt x="18" y="16"/>
                        <a:pt x="20" y="17"/>
                      </a:cubicBezTo>
                      <a:cubicBezTo>
                        <a:pt x="20" y="17"/>
                        <a:pt x="24" y="16"/>
                        <a:pt x="23" y="19"/>
                      </a:cubicBezTo>
                      <a:cubicBezTo>
                        <a:pt x="23" y="21"/>
                        <a:pt x="21" y="22"/>
                        <a:pt x="21" y="21"/>
                      </a:cubicBezTo>
                      <a:cubicBezTo>
                        <a:pt x="20" y="21"/>
                        <a:pt x="20" y="22"/>
                        <a:pt x="20" y="22"/>
                      </a:cubicBezTo>
                      <a:cubicBezTo>
                        <a:pt x="18" y="21"/>
                        <a:pt x="20" y="19"/>
                        <a:pt x="18" y="19"/>
                      </a:cubicBezTo>
                      <a:cubicBezTo>
                        <a:pt x="16" y="19"/>
                        <a:pt x="18" y="24"/>
                        <a:pt x="16" y="25"/>
                      </a:cubicBezTo>
                      <a:cubicBezTo>
                        <a:pt x="16" y="27"/>
                        <a:pt x="13" y="24"/>
                        <a:pt x="15" y="25"/>
                      </a:cubicBezTo>
                      <a:cubicBezTo>
                        <a:pt x="16" y="27"/>
                        <a:pt x="13" y="27"/>
                        <a:pt x="13" y="28"/>
                      </a:cubicBezTo>
                      <a:cubicBezTo>
                        <a:pt x="15" y="28"/>
                        <a:pt x="10" y="28"/>
                        <a:pt x="12" y="30"/>
                      </a:cubicBezTo>
                      <a:cubicBezTo>
                        <a:pt x="12" y="31"/>
                        <a:pt x="12" y="31"/>
                        <a:pt x="12" y="31"/>
                      </a:cubicBezTo>
                      <a:cubicBezTo>
                        <a:pt x="13" y="33"/>
                        <a:pt x="10" y="33"/>
                        <a:pt x="12" y="35"/>
                      </a:cubicBezTo>
                      <a:cubicBezTo>
                        <a:pt x="12" y="36"/>
                        <a:pt x="12" y="35"/>
                        <a:pt x="15" y="36"/>
                      </a:cubicBezTo>
                      <a:cubicBezTo>
                        <a:pt x="16" y="38"/>
                        <a:pt x="15" y="38"/>
                        <a:pt x="15" y="38"/>
                      </a:cubicBezTo>
                      <a:cubicBezTo>
                        <a:pt x="13" y="36"/>
                        <a:pt x="13" y="38"/>
                        <a:pt x="13" y="38"/>
                      </a:cubicBezTo>
                      <a:cubicBezTo>
                        <a:pt x="12" y="38"/>
                        <a:pt x="12" y="36"/>
                        <a:pt x="10" y="38"/>
                      </a:cubicBezTo>
                      <a:cubicBezTo>
                        <a:pt x="10" y="38"/>
                        <a:pt x="9" y="38"/>
                        <a:pt x="7" y="38"/>
                      </a:cubicBezTo>
                      <a:cubicBezTo>
                        <a:pt x="6" y="36"/>
                        <a:pt x="6" y="38"/>
                        <a:pt x="4" y="38"/>
                      </a:cubicBezTo>
                      <a:cubicBezTo>
                        <a:pt x="4" y="31"/>
                        <a:pt x="3" y="36"/>
                        <a:pt x="3" y="35"/>
                      </a:cubicBezTo>
                      <a:close/>
                      <a:moveTo>
                        <a:pt x="53" y="31"/>
                      </a:moveTo>
                      <a:cubicBezTo>
                        <a:pt x="55" y="31"/>
                        <a:pt x="58" y="35"/>
                        <a:pt x="56" y="36"/>
                      </a:cubicBezTo>
                      <a:cubicBezTo>
                        <a:pt x="53" y="36"/>
                        <a:pt x="52" y="33"/>
                        <a:pt x="53" y="31"/>
                      </a:cubicBezTo>
                      <a:close/>
                      <a:moveTo>
                        <a:pt x="23" y="7"/>
                      </a:moveTo>
                      <a:cubicBezTo>
                        <a:pt x="23" y="7"/>
                        <a:pt x="26" y="7"/>
                        <a:pt x="24" y="7"/>
                      </a:cubicBezTo>
                      <a:cubicBezTo>
                        <a:pt x="24" y="8"/>
                        <a:pt x="23" y="8"/>
                        <a:pt x="23" y="7"/>
                      </a:cubicBezTo>
                      <a:close/>
                      <a:moveTo>
                        <a:pt x="21" y="30"/>
                      </a:moveTo>
                      <a:cubicBezTo>
                        <a:pt x="20" y="28"/>
                        <a:pt x="20" y="28"/>
                        <a:pt x="20" y="28"/>
                      </a:cubicBezTo>
                      <a:cubicBezTo>
                        <a:pt x="20" y="30"/>
                        <a:pt x="20" y="30"/>
                        <a:pt x="18" y="28"/>
                      </a:cubicBezTo>
                      <a:cubicBezTo>
                        <a:pt x="18" y="28"/>
                        <a:pt x="15" y="30"/>
                        <a:pt x="13" y="30"/>
                      </a:cubicBezTo>
                      <a:cubicBezTo>
                        <a:pt x="13" y="28"/>
                        <a:pt x="12" y="30"/>
                        <a:pt x="13" y="30"/>
                      </a:cubicBezTo>
                      <a:cubicBezTo>
                        <a:pt x="15" y="31"/>
                        <a:pt x="15" y="31"/>
                        <a:pt x="15" y="33"/>
                      </a:cubicBezTo>
                      <a:cubicBezTo>
                        <a:pt x="15" y="35"/>
                        <a:pt x="15" y="33"/>
                        <a:pt x="16" y="33"/>
                      </a:cubicBezTo>
                      <a:cubicBezTo>
                        <a:pt x="16" y="35"/>
                        <a:pt x="15" y="35"/>
                        <a:pt x="16" y="35"/>
                      </a:cubicBezTo>
                      <a:cubicBezTo>
                        <a:pt x="20" y="35"/>
                        <a:pt x="20" y="36"/>
                        <a:pt x="21" y="35"/>
                      </a:cubicBezTo>
                      <a:cubicBezTo>
                        <a:pt x="23" y="33"/>
                        <a:pt x="21" y="31"/>
                        <a:pt x="21" y="30"/>
                      </a:cubicBezTo>
                      <a:close/>
                      <a:moveTo>
                        <a:pt x="20" y="27"/>
                      </a:moveTo>
                      <a:cubicBezTo>
                        <a:pt x="20" y="25"/>
                        <a:pt x="20" y="24"/>
                        <a:pt x="20" y="24"/>
                      </a:cubicBezTo>
                      <a:cubicBezTo>
                        <a:pt x="21" y="25"/>
                        <a:pt x="20" y="27"/>
                        <a:pt x="20" y="27"/>
                      </a:cubicBezTo>
                      <a:close/>
                      <a:moveTo>
                        <a:pt x="23" y="35"/>
                      </a:moveTo>
                      <a:cubicBezTo>
                        <a:pt x="23" y="35"/>
                        <a:pt x="21" y="35"/>
                        <a:pt x="21" y="36"/>
                      </a:cubicBezTo>
                      <a:cubicBezTo>
                        <a:pt x="21" y="36"/>
                        <a:pt x="20" y="38"/>
                        <a:pt x="20" y="39"/>
                      </a:cubicBezTo>
                      <a:cubicBezTo>
                        <a:pt x="21" y="41"/>
                        <a:pt x="21" y="36"/>
                        <a:pt x="23" y="35"/>
                      </a:cubicBezTo>
                      <a:close/>
                      <a:moveTo>
                        <a:pt x="29" y="41"/>
                      </a:moveTo>
                      <a:cubicBezTo>
                        <a:pt x="30" y="41"/>
                        <a:pt x="30" y="39"/>
                        <a:pt x="30" y="39"/>
                      </a:cubicBezTo>
                      <a:cubicBezTo>
                        <a:pt x="29" y="38"/>
                        <a:pt x="29" y="36"/>
                        <a:pt x="29" y="38"/>
                      </a:cubicBezTo>
                      <a:cubicBezTo>
                        <a:pt x="29" y="38"/>
                        <a:pt x="27" y="38"/>
                        <a:pt x="26" y="36"/>
                      </a:cubicBezTo>
                      <a:cubicBezTo>
                        <a:pt x="24" y="36"/>
                        <a:pt x="24" y="38"/>
                        <a:pt x="24" y="38"/>
                      </a:cubicBezTo>
                      <a:cubicBezTo>
                        <a:pt x="23" y="39"/>
                        <a:pt x="27" y="41"/>
                        <a:pt x="29" y="41"/>
                      </a:cubicBezTo>
                      <a:close/>
                      <a:moveTo>
                        <a:pt x="32" y="39"/>
                      </a:moveTo>
                      <a:cubicBezTo>
                        <a:pt x="33" y="38"/>
                        <a:pt x="32" y="38"/>
                        <a:pt x="32" y="38"/>
                      </a:cubicBezTo>
                      <a:cubicBezTo>
                        <a:pt x="30" y="36"/>
                        <a:pt x="30" y="36"/>
                        <a:pt x="32" y="36"/>
                      </a:cubicBezTo>
                      <a:cubicBezTo>
                        <a:pt x="32" y="36"/>
                        <a:pt x="33" y="36"/>
                        <a:pt x="32" y="35"/>
                      </a:cubicBezTo>
                      <a:cubicBezTo>
                        <a:pt x="32" y="33"/>
                        <a:pt x="32" y="33"/>
                        <a:pt x="33" y="33"/>
                      </a:cubicBezTo>
                      <a:cubicBezTo>
                        <a:pt x="35" y="33"/>
                        <a:pt x="35" y="31"/>
                        <a:pt x="33" y="31"/>
                      </a:cubicBezTo>
                      <a:cubicBezTo>
                        <a:pt x="32" y="30"/>
                        <a:pt x="33" y="28"/>
                        <a:pt x="35" y="28"/>
                      </a:cubicBezTo>
                      <a:cubicBezTo>
                        <a:pt x="36" y="28"/>
                        <a:pt x="35" y="25"/>
                        <a:pt x="36" y="24"/>
                      </a:cubicBezTo>
                      <a:cubicBezTo>
                        <a:pt x="36" y="22"/>
                        <a:pt x="35" y="22"/>
                        <a:pt x="33" y="22"/>
                      </a:cubicBezTo>
                      <a:cubicBezTo>
                        <a:pt x="32" y="21"/>
                        <a:pt x="30" y="24"/>
                        <a:pt x="30" y="24"/>
                      </a:cubicBezTo>
                      <a:cubicBezTo>
                        <a:pt x="30" y="25"/>
                        <a:pt x="30" y="25"/>
                        <a:pt x="30" y="27"/>
                      </a:cubicBezTo>
                      <a:cubicBezTo>
                        <a:pt x="30" y="28"/>
                        <a:pt x="29" y="27"/>
                        <a:pt x="29" y="25"/>
                      </a:cubicBezTo>
                      <a:cubicBezTo>
                        <a:pt x="29" y="25"/>
                        <a:pt x="30" y="24"/>
                        <a:pt x="29" y="24"/>
                      </a:cubicBezTo>
                      <a:cubicBezTo>
                        <a:pt x="27" y="25"/>
                        <a:pt x="26" y="24"/>
                        <a:pt x="26" y="24"/>
                      </a:cubicBezTo>
                      <a:cubicBezTo>
                        <a:pt x="24" y="24"/>
                        <a:pt x="29" y="24"/>
                        <a:pt x="26" y="27"/>
                      </a:cubicBezTo>
                      <a:cubicBezTo>
                        <a:pt x="24" y="27"/>
                        <a:pt x="23" y="27"/>
                        <a:pt x="23" y="27"/>
                      </a:cubicBezTo>
                      <a:cubicBezTo>
                        <a:pt x="21" y="27"/>
                        <a:pt x="24" y="28"/>
                        <a:pt x="24" y="28"/>
                      </a:cubicBezTo>
                      <a:cubicBezTo>
                        <a:pt x="24" y="30"/>
                        <a:pt x="26" y="30"/>
                        <a:pt x="24" y="31"/>
                      </a:cubicBezTo>
                      <a:cubicBezTo>
                        <a:pt x="23" y="31"/>
                        <a:pt x="26" y="31"/>
                        <a:pt x="26" y="33"/>
                      </a:cubicBezTo>
                      <a:cubicBezTo>
                        <a:pt x="26" y="35"/>
                        <a:pt x="26" y="33"/>
                        <a:pt x="27" y="33"/>
                      </a:cubicBezTo>
                      <a:cubicBezTo>
                        <a:pt x="29" y="35"/>
                        <a:pt x="29" y="33"/>
                        <a:pt x="29" y="35"/>
                      </a:cubicBezTo>
                      <a:cubicBezTo>
                        <a:pt x="29" y="36"/>
                        <a:pt x="29" y="35"/>
                        <a:pt x="29" y="35"/>
                      </a:cubicBezTo>
                      <a:cubicBezTo>
                        <a:pt x="27" y="36"/>
                        <a:pt x="30" y="36"/>
                        <a:pt x="29" y="36"/>
                      </a:cubicBezTo>
                      <a:cubicBezTo>
                        <a:pt x="29" y="36"/>
                        <a:pt x="29" y="38"/>
                        <a:pt x="30" y="38"/>
                      </a:cubicBezTo>
                      <a:cubicBezTo>
                        <a:pt x="30" y="39"/>
                        <a:pt x="30" y="41"/>
                        <a:pt x="32" y="41"/>
                      </a:cubicBezTo>
                      <a:cubicBezTo>
                        <a:pt x="32" y="42"/>
                        <a:pt x="32" y="39"/>
                        <a:pt x="32" y="39"/>
                      </a:cubicBezTo>
                      <a:close/>
                      <a:moveTo>
                        <a:pt x="33" y="36"/>
                      </a:moveTo>
                      <a:cubicBezTo>
                        <a:pt x="33" y="36"/>
                        <a:pt x="33" y="35"/>
                        <a:pt x="35" y="36"/>
                      </a:cubicBezTo>
                      <a:cubicBezTo>
                        <a:pt x="36" y="36"/>
                        <a:pt x="32" y="38"/>
                        <a:pt x="33" y="36"/>
                      </a:cubicBezTo>
                      <a:close/>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40" name="Freeform 185">
                  <a:extLst>
                    <a:ext uri="{FF2B5EF4-FFF2-40B4-BE49-F238E27FC236}">
                      <a16:creationId xmlns:a16="http://schemas.microsoft.com/office/drawing/2014/main" id="{9E53A5FB-CFDB-F7C1-AA04-236193288820}"/>
                    </a:ext>
                  </a:extLst>
                </p:cNvPr>
                <p:cNvSpPr>
                  <a:spLocks noEditPoints="1"/>
                </p:cNvSpPr>
                <p:nvPr/>
              </p:nvSpPr>
              <p:spPr bwMode="auto">
                <a:xfrm>
                  <a:off x="5164680" y="3318660"/>
                  <a:ext cx="229770" cy="286002"/>
                </a:xfrm>
                <a:custGeom>
                  <a:avLst/>
                  <a:gdLst/>
                  <a:ahLst/>
                  <a:cxnLst>
                    <a:cxn ang="0">
                      <a:pos x="56" y="81"/>
                    </a:cxn>
                    <a:cxn ang="0">
                      <a:pos x="57" y="90"/>
                    </a:cxn>
                    <a:cxn ang="0">
                      <a:pos x="51" y="87"/>
                    </a:cxn>
                    <a:cxn ang="0">
                      <a:pos x="41" y="90"/>
                    </a:cxn>
                    <a:cxn ang="0">
                      <a:pos x="36" y="92"/>
                    </a:cxn>
                    <a:cxn ang="0">
                      <a:pos x="26" y="89"/>
                    </a:cxn>
                    <a:cxn ang="0">
                      <a:pos x="20" y="89"/>
                    </a:cxn>
                    <a:cxn ang="0">
                      <a:pos x="18" y="73"/>
                    </a:cxn>
                    <a:cxn ang="0">
                      <a:pos x="9" y="70"/>
                    </a:cxn>
                    <a:cxn ang="0">
                      <a:pos x="6" y="62"/>
                    </a:cxn>
                    <a:cxn ang="0">
                      <a:pos x="4" y="55"/>
                    </a:cxn>
                    <a:cxn ang="0">
                      <a:pos x="1" y="48"/>
                    </a:cxn>
                    <a:cxn ang="0">
                      <a:pos x="3" y="42"/>
                    </a:cxn>
                    <a:cxn ang="0">
                      <a:pos x="7" y="36"/>
                    </a:cxn>
                    <a:cxn ang="0">
                      <a:pos x="7" y="30"/>
                    </a:cxn>
                    <a:cxn ang="0">
                      <a:pos x="12" y="22"/>
                    </a:cxn>
                    <a:cxn ang="0">
                      <a:pos x="15" y="16"/>
                    </a:cxn>
                    <a:cxn ang="0">
                      <a:pos x="21" y="17"/>
                    </a:cxn>
                    <a:cxn ang="0">
                      <a:pos x="23" y="14"/>
                    </a:cxn>
                    <a:cxn ang="0">
                      <a:pos x="26" y="13"/>
                    </a:cxn>
                    <a:cxn ang="0">
                      <a:pos x="24" y="10"/>
                    </a:cxn>
                    <a:cxn ang="0">
                      <a:pos x="26" y="5"/>
                    </a:cxn>
                    <a:cxn ang="0">
                      <a:pos x="26" y="2"/>
                    </a:cxn>
                    <a:cxn ang="0">
                      <a:pos x="32" y="2"/>
                    </a:cxn>
                    <a:cxn ang="0">
                      <a:pos x="33" y="7"/>
                    </a:cxn>
                    <a:cxn ang="0">
                      <a:pos x="41" y="8"/>
                    </a:cxn>
                    <a:cxn ang="0">
                      <a:pos x="39" y="13"/>
                    </a:cxn>
                    <a:cxn ang="0">
                      <a:pos x="48" y="10"/>
                    </a:cxn>
                    <a:cxn ang="0">
                      <a:pos x="56" y="7"/>
                    </a:cxn>
                    <a:cxn ang="0">
                      <a:pos x="64" y="11"/>
                    </a:cxn>
                    <a:cxn ang="0">
                      <a:pos x="67" y="16"/>
                    </a:cxn>
                    <a:cxn ang="0">
                      <a:pos x="68" y="28"/>
                    </a:cxn>
                    <a:cxn ang="0">
                      <a:pos x="70" y="41"/>
                    </a:cxn>
                    <a:cxn ang="0">
                      <a:pos x="68" y="48"/>
                    </a:cxn>
                    <a:cxn ang="0">
                      <a:pos x="54" y="56"/>
                    </a:cxn>
                    <a:cxn ang="0">
                      <a:pos x="56" y="67"/>
                    </a:cxn>
                    <a:cxn ang="0">
                      <a:pos x="61" y="80"/>
                    </a:cxn>
                    <a:cxn ang="0">
                      <a:pos x="64" y="11"/>
                    </a:cxn>
                    <a:cxn ang="0">
                      <a:pos x="64" y="14"/>
                    </a:cxn>
                    <a:cxn ang="0">
                      <a:pos x="67" y="13"/>
                    </a:cxn>
                    <a:cxn ang="0">
                      <a:pos x="44" y="7"/>
                    </a:cxn>
                    <a:cxn ang="0">
                      <a:pos x="61" y="10"/>
                    </a:cxn>
                    <a:cxn ang="0">
                      <a:pos x="62" y="8"/>
                    </a:cxn>
                    <a:cxn ang="0">
                      <a:pos x="59" y="3"/>
                    </a:cxn>
                    <a:cxn ang="0">
                      <a:pos x="59" y="5"/>
                    </a:cxn>
                    <a:cxn ang="0">
                      <a:pos x="59" y="10"/>
                    </a:cxn>
                  </a:cxnLst>
                  <a:rect l="0" t="0" r="r" b="b"/>
                  <a:pathLst>
                    <a:path w="74" h="92">
                      <a:moveTo>
                        <a:pt x="61" y="80"/>
                      </a:moveTo>
                      <a:cubicBezTo>
                        <a:pt x="61" y="81"/>
                        <a:pt x="59" y="80"/>
                        <a:pt x="56" y="81"/>
                      </a:cubicBezTo>
                      <a:cubicBezTo>
                        <a:pt x="54" y="84"/>
                        <a:pt x="59" y="86"/>
                        <a:pt x="57" y="86"/>
                      </a:cubicBezTo>
                      <a:cubicBezTo>
                        <a:pt x="54" y="87"/>
                        <a:pt x="59" y="89"/>
                        <a:pt x="57" y="90"/>
                      </a:cubicBezTo>
                      <a:cubicBezTo>
                        <a:pt x="56" y="92"/>
                        <a:pt x="56" y="87"/>
                        <a:pt x="54" y="89"/>
                      </a:cubicBezTo>
                      <a:cubicBezTo>
                        <a:pt x="53" y="89"/>
                        <a:pt x="51" y="86"/>
                        <a:pt x="51" y="87"/>
                      </a:cubicBezTo>
                      <a:cubicBezTo>
                        <a:pt x="50" y="90"/>
                        <a:pt x="48" y="87"/>
                        <a:pt x="47" y="89"/>
                      </a:cubicBezTo>
                      <a:cubicBezTo>
                        <a:pt x="44" y="90"/>
                        <a:pt x="42" y="92"/>
                        <a:pt x="41" y="90"/>
                      </a:cubicBezTo>
                      <a:cubicBezTo>
                        <a:pt x="41" y="89"/>
                        <a:pt x="39" y="90"/>
                        <a:pt x="38" y="89"/>
                      </a:cubicBezTo>
                      <a:cubicBezTo>
                        <a:pt x="36" y="89"/>
                        <a:pt x="38" y="92"/>
                        <a:pt x="36" y="92"/>
                      </a:cubicBezTo>
                      <a:cubicBezTo>
                        <a:pt x="35" y="92"/>
                        <a:pt x="33" y="87"/>
                        <a:pt x="30" y="90"/>
                      </a:cubicBezTo>
                      <a:cubicBezTo>
                        <a:pt x="29" y="89"/>
                        <a:pt x="27" y="87"/>
                        <a:pt x="26" y="89"/>
                      </a:cubicBezTo>
                      <a:cubicBezTo>
                        <a:pt x="24" y="89"/>
                        <a:pt x="24" y="86"/>
                        <a:pt x="23" y="87"/>
                      </a:cubicBezTo>
                      <a:cubicBezTo>
                        <a:pt x="20" y="87"/>
                        <a:pt x="23" y="89"/>
                        <a:pt x="20" y="89"/>
                      </a:cubicBezTo>
                      <a:cubicBezTo>
                        <a:pt x="16" y="89"/>
                        <a:pt x="16" y="90"/>
                        <a:pt x="13" y="89"/>
                      </a:cubicBezTo>
                      <a:cubicBezTo>
                        <a:pt x="13" y="76"/>
                        <a:pt x="21" y="73"/>
                        <a:pt x="18" y="73"/>
                      </a:cubicBezTo>
                      <a:cubicBezTo>
                        <a:pt x="16" y="72"/>
                        <a:pt x="15" y="70"/>
                        <a:pt x="12" y="72"/>
                      </a:cubicBezTo>
                      <a:cubicBezTo>
                        <a:pt x="9" y="72"/>
                        <a:pt x="10" y="70"/>
                        <a:pt x="9" y="70"/>
                      </a:cubicBezTo>
                      <a:cubicBezTo>
                        <a:pt x="6" y="70"/>
                        <a:pt x="7" y="67"/>
                        <a:pt x="4" y="67"/>
                      </a:cubicBezTo>
                      <a:cubicBezTo>
                        <a:pt x="4" y="64"/>
                        <a:pt x="7" y="64"/>
                        <a:pt x="6" y="62"/>
                      </a:cubicBezTo>
                      <a:cubicBezTo>
                        <a:pt x="6" y="62"/>
                        <a:pt x="3" y="62"/>
                        <a:pt x="3" y="58"/>
                      </a:cubicBezTo>
                      <a:cubicBezTo>
                        <a:pt x="7" y="55"/>
                        <a:pt x="3" y="56"/>
                        <a:pt x="4" y="55"/>
                      </a:cubicBezTo>
                      <a:cubicBezTo>
                        <a:pt x="4" y="53"/>
                        <a:pt x="3" y="53"/>
                        <a:pt x="1" y="52"/>
                      </a:cubicBezTo>
                      <a:cubicBezTo>
                        <a:pt x="1" y="52"/>
                        <a:pt x="4" y="50"/>
                        <a:pt x="1" y="48"/>
                      </a:cubicBezTo>
                      <a:cubicBezTo>
                        <a:pt x="0" y="48"/>
                        <a:pt x="3" y="48"/>
                        <a:pt x="3" y="47"/>
                      </a:cubicBezTo>
                      <a:cubicBezTo>
                        <a:pt x="3" y="45"/>
                        <a:pt x="4" y="45"/>
                        <a:pt x="3" y="42"/>
                      </a:cubicBezTo>
                      <a:cubicBezTo>
                        <a:pt x="1" y="39"/>
                        <a:pt x="1" y="38"/>
                        <a:pt x="4" y="39"/>
                      </a:cubicBezTo>
                      <a:cubicBezTo>
                        <a:pt x="6" y="39"/>
                        <a:pt x="9" y="38"/>
                        <a:pt x="7" y="36"/>
                      </a:cubicBezTo>
                      <a:cubicBezTo>
                        <a:pt x="6" y="36"/>
                        <a:pt x="10" y="34"/>
                        <a:pt x="10" y="33"/>
                      </a:cubicBezTo>
                      <a:cubicBezTo>
                        <a:pt x="10" y="30"/>
                        <a:pt x="7" y="33"/>
                        <a:pt x="7" y="30"/>
                      </a:cubicBezTo>
                      <a:cubicBezTo>
                        <a:pt x="7" y="28"/>
                        <a:pt x="7" y="28"/>
                        <a:pt x="9" y="28"/>
                      </a:cubicBezTo>
                      <a:cubicBezTo>
                        <a:pt x="10" y="30"/>
                        <a:pt x="10" y="28"/>
                        <a:pt x="12" y="22"/>
                      </a:cubicBezTo>
                      <a:cubicBezTo>
                        <a:pt x="12" y="21"/>
                        <a:pt x="9" y="22"/>
                        <a:pt x="10" y="19"/>
                      </a:cubicBezTo>
                      <a:cubicBezTo>
                        <a:pt x="10" y="16"/>
                        <a:pt x="12" y="16"/>
                        <a:pt x="15" y="16"/>
                      </a:cubicBezTo>
                      <a:cubicBezTo>
                        <a:pt x="21" y="16"/>
                        <a:pt x="16" y="17"/>
                        <a:pt x="20" y="19"/>
                      </a:cubicBezTo>
                      <a:cubicBezTo>
                        <a:pt x="21" y="21"/>
                        <a:pt x="18" y="17"/>
                        <a:pt x="21" y="17"/>
                      </a:cubicBezTo>
                      <a:cubicBezTo>
                        <a:pt x="23" y="17"/>
                        <a:pt x="21" y="21"/>
                        <a:pt x="23" y="21"/>
                      </a:cubicBezTo>
                      <a:cubicBezTo>
                        <a:pt x="24" y="19"/>
                        <a:pt x="21" y="13"/>
                        <a:pt x="23" y="14"/>
                      </a:cubicBezTo>
                      <a:cubicBezTo>
                        <a:pt x="26" y="14"/>
                        <a:pt x="27" y="14"/>
                        <a:pt x="29" y="16"/>
                      </a:cubicBezTo>
                      <a:cubicBezTo>
                        <a:pt x="30" y="17"/>
                        <a:pt x="29" y="14"/>
                        <a:pt x="26" y="13"/>
                      </a:cubicBezTo>
                      <a:cubicBezTo>
                        <a:pt x="24" y="13"/>
                        <a:pt x="24" y="13"/>
                        <a:pt x="26" y="11"/>
                      </a:cubicBezTo>
                      <a:cubicBezTo>
                        <a:pt x="27" y="11"/>
                        <a:pt x="23" y="11"/>
                        <a:pt x="24" y="10"/>
                      </a:cubicBezTo>
                      <a:cubicBezTo>
                        <a:pt x="26" y="8"/>
                        <a:pt x="23" y="10"/>
                        <a:pt x="23" y="8"/>
                      </a:cubicBezTo>
                      <a:cubicBezTo>
                        <a:pt x="23" y="7"/>
                        <a:pt x="27" y="8"/>
                        <a:pt x="26" y="5"/>
                      </a:cubicBezTo>
                      <a:cubicBezTo>
                        <a:pt x="24" y="3"/>
                        <a:pt x="23" y="3"/>
                        <a:pt x="23" y="2"/>
                      </a:cubicBezTo>
                      <a:cubicBezTo>
                        <a:pt x="24" y="2"/>
                        <a:pt x="24" y="0"/>
                        <a:pt x="26" y="2"/>
                      </a:cubicBezTo>
                      <a:cubicBezTo>
                        <a:pt x="27" y="2"/>
                        <a:pt x="29" y="2"/>
                        <a:pt x="29" y="2"/>
                      </a:cubicBezTo>
                      <a:cubicBezTo>
                        <a:pt x="30" y="3"/>
                        <a:pt x="30" y="2"/>
                        <a:pt x="32" y="2"/>
                      </a:cubicBezTo>
                      <a:cubicBezTo>
                        <a:pt x="33" y="3"/>
                        <a:pt x="33" y="2"/>
                        <a:pt x="33" y="3"/>
                      </a:cubicBezTo>
                      <a:cubicBezTo>
                        <a:pt x="35" y="7"/>
                        <a:pt x="32" y="7"/>
                        <a:pt x="33" y="7"/>
                      </a:cubicBezTo>
                      <a:cubicBezTo>
                        <a:pt x="35" y="7"/>
                        <a:pt x="35" y="8"/>
                        <a:pt x="36" y="7"/>
                      </a:cubicBezTo>
                      <a:cubicBezTo>
                        <a:pt x="38" y="7"/>
                        <a:pt x="36" y="10"/>
                        <a:pt x="41" y="8"/>
                      </a:cubicBezTo>
                      <a:cubicBezTo>
                        <a:pt x="44" y="7"/>
                        <a:pt x="42" y="8"/>
                        <a:pt x="42" y="10"/>
                      </a:cubicBezTo>
                      <a:cubicBezTo>
                        <a:pt x="44" y="11"/>
                        <a:pt x="39" y="11"/>
                        <a:pt x="39" y="13"/>
                      </a:cubicBezTo>
                      <a:cubicBezTo>
                        <a:pt x="41" y="14"/>
                        <a:pt x="42" y="11"/>
                        <a:pt x="44" y="13"/>
                      </a:cubicBezTo>
                      <a:cubicBezTo>
                        <a:pt x="47" y="14"/>
                        <a:pt x="44" y="10"/>
                        <a:pt x="48" y="10"/>
                      </a:cubicBezTo>
                      <a:cubicBezTo>
                        <a:pt x="51" y="10"/>
                        <a:pt x="53" y="7"/>
                        <a:pt x="53" y="7"/>
                      </a:cubicBezTo>
                      <a:cubicBezTo>
                        <a:pt x="54" y="5"/>
                        <a:pt x="54" y="8"/>
                        <a:pt x="56" y="7"/>
                      </a:cubicBezTo>
                      <a:cubicBezTo>
                        <a:pt x="57" y="7"/>
                        <a:pt x="56" y="8"/>
                        <a:pt x="59" y="10"/>
                      </a:cubicBezTo>
                      <a:cubicBezTo>
                        <a:pt x="61" y="13"/>
                        <a:pt x="64" y="10"/>
                        <a:pt x="64" y="11"/>
                      </a:cubicBezTo>
                      <a:cubicBezTo>
                        <a:pt x="64" y="13"/>
                        <a:pt x="64" y="13"/>
                        <a:pt x="64" y="13"/>
                      </a:cubicBezTo>
                      <a:cubicBezTo>
                        <a:pt x="64" y="14"/>
                        <a:pt x="64" y="16"/>
                        <a:pt x="67" y="16"/>
                      </a:cubicBezTo>
                      <a:cubicBezTo>
                        <a:pt x="67" y="16"/>
                        <a:pt x="67" y="16"/>
                        <a:pt x="67" y="16"/>
                      </a:cubicBezTo>
                      <a:cubicBezTo>
                        <a:pt x="70" y="24"/>
                        <a:pt x="64" y="25"/>
                        <a:pt x="68" y="28"/>
                      </a:cubicBezTo>
                      <a:cubicBezTo>
                        <a:pt x="73" y="31"/>
                        <a:pt x="68" y="31"/>
                        <a:pt x="70" y="33"/>
                      </a:cubicBezTo>
                      <a:cubicBezTo>
                        <a:pt x="73" y="38"/>
                        <a:pt x="70" y="38"/>
                        <a:pt x="70" y="41"/>
                      </a:cubicBezTo>
                      <a:cubicBezTo>
                        <a:pt x="71" y="45"/>
                        <a:pt x="74" y="41"/>
                        <a:pt x="73" y="50"/>
                      </a:cubicBezTo>
                      <a:cubicBezTo>
                        <a:pt x="70" y="52"/>
                        <a:pt x="68" y="48"/>
                        <a:pt x="68" y="48"/>
                      </a:cubicBezTo>
                      <a:cubicBezTo>
                        <a:pt x="67" y="48"/>
                        <a:pt x="70" y="50"/>
                        <a:pt x="65" y="52"/>
                      </a:cubicBezTo>
                      <a:cubicBezTo>
                        <a:pt x="61" y="52"/>
                        <a:pt x="59" y="55"/>
                        <a:pt x="54" y="56"/>
                      </a:cubicBezTo>
                      <a:cubicBezTo>
                        <a:pt x="51" y="58"/>
                        <a:pt x="50" y="58"/>
                        <a:pt x="51" y="61"/>
                      </a:cubicBezTo>
                      <a:cubicBezTo>
                        <a:pt x="54" y="64"/>
                        <a:pt x="50" y="66"/>
                        <a:pt x="56" y="67"/>
                      </a:cubicBezTo>
                      <a:cubicBezTo>
                        <a:pt x="59" y="69"/>
                        <a:pt x="59" y="72"/>
                        <a:pt x="64" y="75"/>
                      </a:cubicBezTo>
                      <a:cubicBezTo>
                        <a:pt x="64" y="80"/>
                        <a:pt x="61" y="76"/>
                        <a:pt x="61" y="80"/>
                      </a:cubicBezTo>
                      <a:close/>
                      <a:moveTo>
                        <a:pt x="67" y="13"/>
                      </a:moveTo>
                      <a:cubicBezTo>
                        <a:pt x="65" y="13"/>
                        <a:pt x="65" y="11"/>
                        <a:pt x="64" y="11"/>
                      </a:cubicBezTo>
                      <a:cubicBezTo>
                        <a:pt x="64" y="10"/>
                        <a:pt x="64" y="13"/>
                        <a:pt x="65" y="13"/>
                      </a:cubicBezTo>
                      <a:cubicBezTo>
                        <a:pt x="65" y="14"/>
                        <a:pt x="64" y="14"/>
                        <a:pt x="64" y="14"/>
                      </a:cubicBezTo>
                      <a:cubicBezTo>
                        <a:pt x="65" y="14"/>
                        <a:pt x="67" y="14"/>
                        <a:pt x="67" y="14"/>
                      </a:cubicBezTo>
                      <a:cubicBezTo>
                        <a:pt x="67" y="13"/>
                        <a:pt x="67" y="13"/>
                        <a:pt x="67" y="13"/>
                      </a:cubicBezTo>
                      <a:close/>
                      <a:moveTo>
                        <a:pt x="42" y="7"/>
                      </a:moveTo>
                      <a:cubicBezTo>
                        <a:pt x="42" y="5"/>
                        <a:pt x="44" y="7"/>
                        <a:pt x="44" y="7"/>
                      </a:cubicBezTo>
                      <a:cubicBezTo>
                        <a:pt x="44" y="8"/>
                        <a:pt x="41" y="7"/>
                        <a:pt x="42" y="7"/>
                      </a:cubicBezTo>
                      <a:close/>
                      <a:moveTo>
                        <a:pt x="61" y="10"/>
                      </a:moveTo>
                      <a:cubicBezTo>
                        <a:pt x="61" y="8"/>
                        <a:pt x="61" y="7"/>
                        <a:pt x="62" y="8"/>
                      </a:cubicBezTo>
                      <a:cubicBezTo>
                        <a:pt x="64" y="10"/>
                        <a:pt x="64" y="8"/>
                        <a:pt x="62" y="8"/>
                      </a:cubicBezTo>
                      <a:cubicBezTo>
                        <a:pt x="61" y="7"/>
                        <a:pt x="64" y="5"/>
                        <a:pt x="62" y="5"/>
                      </a:cubicBezTo>
                      <a:cubicBezTo>
                        <a:pt x="61" y="5"/>
                        <a:pt x="61" y="3"/>
                        <a:pt x="59" y="3"/>
                      </a:cubicBezTo>
                      <a:cubicBezTo>
                        <a:pt x="57" y="5"/>
                        <a:pt x="61" y="5"/>
                        <a:pt x="61" y="7"/>
                      </a:cubicBezTo>
                      <a:cubicBezTo>
                        <a:pt x="59" y="5"/>
                        <a:pt x="59" y="5"/>
                        <a:pt x="59" y="5"/>
                      </a:cubicBezTo>
                      <a:cubicBezTo>
                        <a:pt x="57" y="5"/>
                        <a:pt x="59" y="7"/>
                        <a:pt x="59" y="8"/>
                      </a:cubicBezTo>
                      <a:cubicBezTo>
                        <a:pt x="57" y="8"/>
                        <a:pt x="59" y="8"/>
                        <a:pt x="59" y="10"/>
                      </a:cubicBezTo>
                      <a:cubicBezTo>
                        <a:pt x="61" y="10"/>
                        <a:pt x="61" y="10"/>
                        <a:pt x="61" y="10"/>
                      </a:cubicBezTo>
                      <a:close/>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41" name="Freeform 186">
                  <a:extLst>
                    <a:ext uri="{FF2B5EF4-FFF2-40B4-BE49-F238E27FC236}">
                      <a16:creationId xmlns:a16="http://schemas.microsoft.com/office/drawing/2014/main" id="{F1E4AE9A-5ACE-15BC-C85D-BB6245A511B4}"/>
                    </a:ext>
                  </a:extLst>
                </p:cNvPr>
                <p:cNvSpPr>
                  <a:spLocks/>
                </p:cNvSpPr>
                <p:nvPr/>
              </p:nvSpPr>
              <p:spPr bwMode="auto">
                <a:xfrm>
                  <a:off x="5108443" y="3376503"/>
                  <a:ext cx="93193" cy="99618"/>
                </a:xfrm>
                <a:custGeom>
                  <a:avLst/>
                  <a:gdLst/>
                  <a:ahLst/>
                  <a:cxnLst>
                    <a:cxn ang="0">
                      <a:pos x="27" y="9"/>
                    </a:cxn>
                    <a:cxn ang="0">
                      <a:pos x="25" y="11"/>
                    </a:cxn>
                    <a:cxn ang="0">
                      <a:pos x="28" y="14"/>
                    </a:cxn>
                    <a:cxn ang="0">
                      <a:pos x="25" y="17"/>
                    </a:cxn>
                    <a:cxn ang="0">
                      <a:pos x="22" y="20"/>
                    </a:cxn>
                    <a:cxn ang="0">
                      <a:pos x="21" y="23"/>
                    </a:cxn>
                    <a:cxn ang="0">
                      <a:pos x="21" y="28"/>
                    </a:cxn>
                    <a:cxn ang="0">
                      <a:pos x="19" y="29"/>
                    </a:cxn>
                    <a:cxn ang="0">
                      <a:pos x="19" y="32"/>
                    </a:cxn>
                    <a:cxn ang="0">
                      <a:pos x="16" y="26"/>
                    </a:cxn>
                    <a:cxn ang="0">
                      <a:pos x="12" y="25"/>
                    </a:cxn>
                    <a:cxn ang="0">
                      <a:pos x="9" y="25"/>
                    </a:cxn>
                    <a:cxn ang="0">
                      <a:pos x="7" y="25"/>
                    </a:cxn>
                    <a:cxn ang="0">
                      <a:pos x="4" y="26"/>
                    </a:cxn>
                    <a:cxn ang="0">
                      <a:pos x="1" y="26"/>
                    </a:cxn>
                    <a:cxn ang="0">
                      <a:pos x="0" y="25"/>
                    </a:cxn>
                    <a:cxn ang="0">
                      <a:pos x="1" y="26"/>
                    </a:cxn>
                    <a:cxn ang="0">
                      <a:pos x="4" y="25"/>
                    </a:cxn>
                    <a:cxn ang="0">
                      <a:pos x="4" y="25"/>
                    </a:cxn>
                    <a:cxn ang="0">
                      <a:pos x="0" y="23"/>
                    </a:cxn>
                    <a:cxn ang="0">
                      <a:pos x="4" y="23"/>
                    </a:cxn>
                    <a:cxn ang="0">
                      <a:pos x="1" y="22"/>
                    </a:cxn>
                    <a:cxn ang="0">
                      <a:pos x="4" y="18"/>
                    </a:cxn>
                    <a:cxn ang="0">
                      <a:pos x="7" y="14"/>
                    </a:cxn>
                    <a:cxn ang="0">
                      <a:pos x="10" y="6"/>
                    </a:cxn>
                    <a:cxn ang="0">
                      <a:pos x="12" y="8"/>
                    </a:cxn>
                    <a:cxn ang="0">
                      <a:pos x="13" y="9"/>
                    </a:cxn>
                    <a:cxn ang="0">
                      <a:pos x="13" y="14"/>
                    </a:cxn>
                    <a:cxn ang="0">
                      <a:pos x="16" y="11"/>
                    </a:cxn>
                    <a:cxn ang="0">
                      <a:pos x="16" y="8"/>
                    </a:cxn>
                    <a:cxn ang="0">
                      <a:pos x="15" y="5"/>
                    </a:cxn>
                    <a:cxn ang="0">
                      <a:pos x="19" y="0"/>
                    </a:cxn>
                    <a:cxn ang="0">
                      <a:pos x="27" y="1"/>
                    </a:cxn>
                    <a:cxn ang="0">
                      <a:pos x="30" y="3"/>
                    </a:cxn>
                    <a:cxn ang="0">
                      <a:pos x="27" y="9"/>
                    </a:cxn>
                  </a:cxnLst>
                  <a:rect l="0" t="0" r="r" b="b"/>
                  <a:pathLst>
                    <a:path w="30" h="32">
                      <a:moveTo>
                        <a:pt x="27" y="9"/>
                      </a:moveTo>
                      <a:cubicBezTo>
                        <a:pt x="25" y="9"/>
                        <a:pt x="25" y="9"/>
                        <a:pt x="25" y="11"/>
                      </a:cubicBezTo>
                      <a:cubicBezTo>
                        <a:pt x="25" y="14"/>
                        <a:pt x="28" y="11"/>
                        <a:pt x="28" y="14"/>
                      </a:cubicBezTo>
                      <a:cubicBezTo>
                        <a:pt x="28" y="15"/>
                        <a:pt x="24" y="17"/>
                        <a:pt x="25" y="17"/>
                      </a:cubicBezTo>
                      <a:cubicBezTo>
                        <a:pt x="27" y="18"/>
                        <a:pt x="24" y="20"/>
                        <a:pt x="22" y="20"/>
                      </a:cubicBezTo>
                      <a:cubicBezTo>
                        <a:pt x="19" y="18"/>
                        <a:pt x="19" y="20"/>
                        <a:pt x="21" y="23"/>
                      </a:cubicBezTo>
                      <a:cubicBezTo>
                        <a:pt x="22" y="26"/>
                        <a:pt x="21" y="26"/>
                        <a:pt x="21" y="28"/>
                      </a:cubicBezTo>
                      <a:cubicBezTo>
                        <a:pt x="21" y="29"/>
                        <a:pt x="18" y="29"/>
                        <a:pt x="19" y="29"/>
                      </a:cubicBezTo>
                      <a:cubicBezTo>
                        <a:pt x="22" y="31"/>
                        <a:pt x="19" y="32"/>
                        <a:pt x="19" y="32"/>
                      </a:cubicBezTo>
                      <a:cubicBezTo>
                        <a:pt x="13" y="32"/>
                        <a:pt x="22" y="28"/>
                        <a:pt x="16" y="26"/>
                      </a:cubicBezTo>
                      <a:cubicBezTo>
                        <a:pt x="12" y="26"/>
                        <a:pt x="13" y="23"/>
                        <a:pt x="12" y="25"/>
                      </a:cubicBezTo>
                      <a:cubicBezTo>
                        <a:pt x="10" y="25"/>
                        <a:pt x="12" y="23"/>
                        <a:pt x="9" y="25"/>
                      </a:cubicBezTo>
                      <a:cubicBezTo>
                        <a:pt x="7" y="25"/>
                        <a:pt x="9" y="23"/>
                        <a:pt x="7" y="25"/>
                      </a:cubicBezTo>
                      <a:cubicBezTo>
                        <a:pt x="7" y="26"/>
                        <a:pt x="6" y="25"/>
                        <a:pt x="4" y="26"/>
                      </a:cubicBezTo>
                      <a:cubicBezTo>
                        <a:pt x="3" y="28"/>
                        <a:pt x="1" y="26"/>
                        <a:pt x="1" y="26"/>
                      </a:cubicBezTo>
                      <a:cubicBezTo>
                        <a:pt x="0" y="26"/>
                        <a:pt x="0" y="26"/>
                        <a:pt x="0" y="25"/>
                      </a:cubicBezTo>
                      <a:cubicBezTo>
                        <a:pt x="1" y="25"/>
                        <a:pt x="1" y="25"/>
                        <a:pt x="1" y="26"/>
                      </a:cubicBezTo>
                      <a:cubicBezTo>
                        <a:pt x="3" y="26"/>
                        <a:pt x="4" y="25"/>
                        <a:pt x="4" y="25"/>
                      </a:cubicBezTo>
                      <a:cubicBezTo>
                        <a:pt x="6" y="25"/>
                        <a:pt x="4" y="23"/>
                        <a:pt x="4" y="25"/>
                      </a:cubicBezTo>
                      <a:cubicBezTo>
                        <a:pt x="3" y="25"/>
                        <a:pt x="0" y="23"/>
                        <a:pt x="0" y="23"/>
                      </a:cubicBezTo>
                      <a:cubicBezTo>
                        <a:pt x="1" y="22"/>
                        <a:pt x="1" y="23"/>
                        <a:pt x="4" y="23"/>
                      </a:cubicBezTo>
                      <a:cubicBezTo>
                        <a:pt x="9" y="22"/>
                        <a:pt x="3" y="22"/>
                        <a:pt x="1" y="22"/>
                      </a:cubicBezTo>
                      <a:cubicBezTo>
                        <a:pt x="1" y="20"/>
                        <a:pt x="6" y="20"/>
                        <a:pt x="4" y="18"/>
                      </a:cubicBezTo>
                      <a:cubicBezTo>
                        <a:pt x="4" y="17"/>
                        <a:pt x="6" y="20"/>
                        <a:pt x="7" y="14"/>
                      </a:cubicBezTo>
                      <a:cubicBezTo>
                        <a:pt x="10" y="9"/>
                        <a:pt x="9" y="5"/>
                        <a:pt x="10" y="6"/>
                      </a:cubicBezTo>
                      <a:cubicBezTo>
                        <a:pt x="15" y="5"/>
                        <a:pt x="12" y="6"/>
                        <a:pt x="12" y="8"/>
                      </a:cubicBezTo>
                      <a:cubicBezTo>
                        <a:pt x="12" y="9"/>
                        <a:pt x="15" y="9"/>
                        <a:pt x="13" y="9"/>
                      </a:cubicBezTo>
                      <a:cubicBezTo>
                        <a:pt x="12" y="11"/>
                        <a:pt x="12" y="12"/>
                        <a:pt x="13" y="14"/>
                      </a:cubicBezTo>
                      <a:cubicBezTo>
                        <a:pt x="16" y="15"/>
                        <a:pt x="19" y="11"/>
                        <a:pt x="16" y="11"/>
                      </a:cubicBezTo>
                      <a:cubicBezTo>
                        <a:pt x="15" y="9"/>
                        <a:pt x="18" y="8"/>
                        <a:pt x="16" y="8"/>
                      </a:cubicBezTo>
                      <a:cubicBezTo>
                        <a:pt x="15" y="8"/>
                        <a:pt x="16" y="5"/>
                        <a:pt x="15" y="5"/>
                      </a:cubicBezTo>
                      <a:cubicBezTo>
                        <a:pt x="13" y="5"/>
                        <a:pt x="15" y="1"/>
                        <a:pt x="19" y="0"/>
                      </a:cubicBezTo>
                      <a:cubicBezTo>
                        <a:pt x="24" y="0"/>
                        <a:pt x="25" y="0"/>
                        <a:pt x="27" y="1"/>
                      </a:cubicBezTo>
                      <a:cubicBezTo>
                        <a:pt x="28" y="1"/>
                        <a:pt x="28" y="3"/>
                        <a:pt x="30" y="3"/>
                      </a:cubicBezTo>
                      <a:cubicBezTo>
                        <a:pt x="28" y="9"/>
                        <a:pt x="28" y="11"/>
                        <a:pt x="27" y="9"/>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42" name="Freeform 187">
                  <a:extLst>
                    <a:ext uri="{FF2B5EF4-FFF2-40B4-BE49-F238E27FC236}">
                      <a16:creationId xmlns:a16="http://schemas.microsoft.com/office/drawing/2014/main" id="{E272D170-E052-E22E-0C15-5E0B1F5F7409}"/>
                    </a:ext>
                  </a:extLst>
                </p:cNvPr>
                <p:cNvSpPr>
                  <a:spLocks/>
                </p:cNvSpPr>
                <p:nvPr/>
              </p:nvSpPr>
              <p:spPr bwMode="auto">
                <a:xfrm>
                  <a:off x="5082735" y="3448807"/>
                  <a:ext cx="106047" cy="78731"/>
                </a:xfrm>
                <a:custGeom>
                  <a:avLst/>
                  <a:gdLst/>
                  <a:ahLst/>
                  <a:cxnLst>
                    <a:cxn ang="0">
                      <a:pos x="31" y="13"/>
                    </a:cxn>
                    <a:cxn ang="0">
                      <a:pos x="29" y="16"/>
                    </a:cxn>
                    <a:cxn ang="0">
                      <a:pos x="26" y="25"/>
                    </a:cxn>
                    <a:cxn ang="0">
                      <a:pos x="21" y="22"/>
                    </a:cxn>
                    <a:cxn ang="0">
                      <a:pos x="18" y="18"/>
                    </a:cxn>
                    <a:cxn ang="0">
                      <a:pos x="14" y="18"/>
                    </a:cxn>
                    <a:cxn ang="0">
                      <a:pos x="9" y="14"/>
                    </a:cxn>
                    <a:cxn ang="0">
                      <a:pos x="6" y="11"/>
                    </a:cxn>
                    <a:cxn ang="0">
                      <a:pos x="0" y="7"/>
                    </a:cxn>
                    <a:cxn ang="0">
                      <a:pos x="8" y="2"/>
                    </a:cxn>
                    <a:cxn ang="0">
                      <a:pos x="9" y="4"/>
                    </a:cxn>
                    <a:cxn ang="0">
                      <a:pos x="12" y="4"/>
                    </a:cxn>
                    <a:cxn ang="0">
                      <a:pos x="15" y="2"/>
                    </a:cxn>
                    <a:cxn ang="0">
                      <a:pos x="17" y="2"/>
                    </a:cxn>
                    <a:cxn ang="0">
                      <a:pos x="20" y="2"/>
                    </a:cxn>
                    <a:cxn ang="0">
                      <a:pos x="24" y="4"/>
                    </a:cxn>
                    <a:cxn ang="0">
                      <a:pos x="28" y="10"/>
                    </a:cxn>
                    <a:cxn ang="0">
                      <a:pos x="31" y="13"/>
                    </a:cxn>
                  </a:cxnLst>
                  <a:rect l="0" t="0" r="r" b="b"/>
                  <a:pathLst>
                    <a:path w="34" h="25">
                      <a:moveTo>
                        <a:pt x="31" y="13"/>
                      </a:moveTo>
                      <a:cubicBezTo>
                        <a:pt x="29" y="14"/>
                        <a:pt x="34" y="13"/>
                        <a:pt x="29" y="16"/>
                      </a:cubicBezTo>
                      <a:cubicBezTo>
                        <a:pt x="24" y="19"/>
                        <a:pt x="26" y="24"/>
                        <a:pt x="26" y="25"/>
                      </a:cubicBezTo>
                      <a:cubicBezTo>
                        <a:pt x="23" y="25"/>
                        <a:pt x="23" y="22"/>
                        <a:pt x="21" y="22"/>
                      </a:cubicBezTo>
                      <a:cubicBezTo>
                        <a:pt x="17" y="21"/>
                        <a:pt x="20" y="18"/>
                        <a:pt x="18" y="18"/>
                      </a:cubicBezTo>
                      <a:cubicBezTo>
                        <a:pt x="17" y="16"/>
                        <a:pt x="15" y="22"/>
                        <a:pt x="14" y="18"/>
                      </a:cubicBezTo>
                      <a:cubicBezTo>
                        <a:pt x="14" y="14"/>
                        <a:pt x="11" y="16"/>
                        <a:pt x="9" y="14"/>
                      </a:cubicBezTo>
                      <a:cubicBezTo>
                        <a:pt x="8" y="11"/>
                        <a:pt x="8" y="14"/>
                        <a:pt x="6" y="11"/>
                      </a:cubicBezTo>
                      <a:cubicBezTo>
                        <a:pt x="4" y="8"/>
                        <a:pt x="3" y="13"/>
                        <a:pt x="0" y="7"/>
                      </a:cubicBezTo>
                      <a:cubicBezTo>
                        <a:pt x="3" y="5"/>
                        <a:pt x="4" y="4"/>
                        <a:pt x="8" y="2"/>
                      </a:cubicBezTo>
                      <a:cubicBezTo>
                        <a:pt x="8" y="4"/>
                        <a:pt x="8" y="4"/>
                        <a:pt x="9" y="4"/>
                      </a:cubicBezTo>
                      <a:cubicBezTo>
                        <a:pt x="9" y="4"/>
                        <a:pt x="11" y="5"/>
                        <a:pt x="12" y="4"/>
                      </a:cubicBezTo>
                      <a:cubicBezTo>
                        <a:pt x="14" y="2"/>
                        <a:pt x="15" y="4"/>
                        <a:pt x="15" y="2"/>
                      </a:cubicBezTo>
                      <a:cubicBezTo>
                        <a:pt x="17" y="0"/>
                        <a:pt x="15" y="2"/>
                        <a:pt x="17" y="2"/>
                      </a:cubicBezTo>
                      <a:cubicBezTo>
                        <a:pt x="20" y="0"/>
                        <a:pt x="18" y="2"/>
                        <a:pt x="20" y="2"/>
                      </a:cubicBezTo>
                      <a:cubicBezTo>
                        <a:pt x="21" y="0"/>
                        <a:pt x="20" y="4"/>
                        <a:pt x="24" y="4"/>
                      </a:cubicBezTo>
                      <a:cubicBezTo>
                        <a:pt x="31" y="5"/>
                        <a:pt x="21" y="10"/>
                        <a:pt x="28" y="10"/>
                      </a:cubicBezTo>
                      <a:cubicBezTo>
                        <a:pt x="29" y="11"/>
                        <a:pt x="31" y="11"/>
                        <a:pt x="31" y="13"/>
                      </a:cubicBezTo>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43" name="Freeform 188">
                  <a:extLst>
                    <a:ext uri="{FF2B5EF4-FFF2-40B4-BE49-F238E27FC236}">
                      <a16:creationId xmlns:a16="http://schemas.microsoft.com/office/drawing/2014/main" id="{350B8A70-9A92-9F73-85B2-46F380E09278}"/>
                    </a:ext>
                  </a:extLst>
                </p:cNvPr>
                <p:cNvSpPr>
                  <a:spLocks/>
                </p:cNvSpPr>
                <p:nvPr/>
              </p:nvSpPr>
              <p:spPr bwMode="auto">
                <a:xfrm>
                  <a:off x="5158254" y="3495403"/>
                  <a:ext cx="30529" cy="32135"/>
                </a:xfrm>
                <a:custGeom>
                  <a:avLst/>
                  <a:gdLst/>
                  <a:ahLst/>
                  <a:cxnLst>
                    <a:cxn ang="0">
                      <a:pos x="7" y="10"/>
                    </a:cxn>
                    <a:cxn ang="0">
                      <a:pos x="8" y="5"/>
                    </a:cxn>
                    <a:cxn ang="0">
                      <a:pos x="5" y="0"/>
                    </a:cxn>
                    <a:cxn ang="0">
                      <a:pos x="2" y="10"/>
                    </a:cxn>
                    <a:cxn ang="0">
                      <a:pos x="7" y="10"/>
                    </a:cxn>
                  </a:cxnLst>
                  <a:rect l="0" t="0" r="r" b="b"/>
                  <a:pathLst>
                    <a:path w="10" h="10">
                      <a:moveTo>
                        <a:pt x="7" y="10"/>
                      </a:moveTo>
                      <a:cubicBezTo>
                        <a:pt x="7" y="7"/>
                        <a:pt x="10" y="7"/>
                        <a:pt x="8" y="5"/>
                      </a:cubicBezTo>
                      <a:cubicBezTo>
                        <a:pt x="8" y="5"/>
                        <a:pt x="5" y="5"/>
                        <a:pt x="5" y="0"/>
                      </a:cubicBezTo>
                      <a:cubicBezTo>
                        <a:pt x="0" y="4"/>
                        <a:pt x="2" y="9"/>
                        <a:pt x="2" y="10"/>
                      </a:cubicBezTo>
                      <a:cubicBezTo>
                        <a:pt x="5" y="10"/>
                        <a:pt x="5" y="10"/>
                        <a:pt x="7" y="1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44" name="Freeform 189">
                  <a:extLst>
                    <a:ext uri="{FF2B5EF4-FFF2-40B4-BE49-F238E27FC236}">
                      <a16:creationId xmlns:a16="http://schemas.microsoft.com/office/drawing/2014/main" id="{D4E9E9B7-8C6F-0EE9-0413-F375DD19CA60}"/>
                    </a:ext>
                  </a:extLst>
                </p:cNvPr>
                <p:cNvSpPr>
                  <a:spLocks/>
                </p:cNvSpPr>
                <p:nvPr/>
              </p:nvSpPr>
              <p:spPr bwMode="auto">
                <a:xfrm>
                  <a:off x="5556736" y="3170838"/>
                  <a:ext cx="43383" cy="28921"/>
                </a:xfrm>
                <a:custGeom>
                  <a:avLst/>
                  <a:gdLst/>
                  <a:ahLst/>
                  <a:cxnLst>
                    <a:cxn ang="0">
                      <a:pos x="3" y="9"/>
                    </a:cxn>
                    <a:cxn ang="0">
                      <a:pos x="3" y="8"/>
                    </a:cxn>
                    <a:cxn ang="0">
                      <a:pos x="3" y="6"/>
                    </a:cxn>
                    <a:cxn ang="0">
                      <a:pos x="1" y="5"/>
                    </a:cxn>
                    <a:cxn ang="0">
                      <a:pos x="1" y="2"/>
                    </a:cxn>
                    <a:cxn ang="0">
                      <a:pos x="3" y="2"/>
                    </a:cxn>
                    <a:cxn ang="0">
                      <a:pos x="7" y="0"/>
                    </a:cxn>
                    <a:cxn ang="0">
                      <a:pos x="11" y="2"/>
                    </a:cxn>
                    <a:cxn ang="0">
                      <a:pos x="12" y="3"/>
                    </a:cxn>
                    <a:cxn ang="0">
                      <a:pos x="11" y="3"/>
                    </a:cxn>
                    <a:cxn ang="0">
                      <a:pos x="6" y="6"/>
                    </a:cxn>
                    <a:cxn ang="0">
                      <a:pos x="4" y="8"/>
                    </a:cxn>
                    <a:cxn ang="0">
                      <a:pos x="3" y="9"/>
                    </a:cxn>
                  </a:cxnLst>
                  <a:rect l="0" t="0" r="r" b="b"/>
                  <a:pathLst>
                    <a:path w="14" h="9">
                      <a:moveTo>
                        <a:pt x="3" y="9"/>
                      </a:moveTo>
                      <a:cubicBezTo>
                        <a:pt x="1" y="9"/>
                        <a:pt x="1" y="8"/>
                        <a:pt x="3" y="8"/>
                      </a:cubicBezTo>
                      <a:cubicBezTo>
                        <a:pt x="4" y="8"/>
                        <a:pt x="4" y="6"/>
                        <a:pt x="3" y="6"/>
                      </a:cubicBezTo>
                      <a:cubicBezTo>
                        <a:pt x="0" y="5"/>
                        <a:pt x="1" y="5"/>
                        <a:pt x="1" y="5"/>
                      </a:cubicBezTo>
                      <a:cubicBezTo>
                        <a:pt x="3" y="3"/>
                        <a:pt x="0" y="2"/>
                        <a:pt x="1" y="2"/>
                      </a:cubicBezTo>
                      <a:cubicBezTo>
                        <a:pt x="3" y="2"/>
                        <a:pt x="3" y="3"/>
                        <a:pt x="3" y="2"/>
                      </a:cubicBezTo>
                      <a:cubicBezTo>
                        <a:pt x="4" y="0"/>
                        <a:pt x="7" y="0"/>
                        <a:pt x="7" y="0"/>
                      </a:cubicBezTo>
                      <a:cubicBezTo>
                        <a:pt x="7" y="2"/>
                        <a:pt x="9" y="0"/>
                        <a:pt x="11" y="2"/>
                      </a:cubicBezTo>
                      <a:cubicBezTo>
                        <a:pt x="14" y="3"/>
                        <a:pt x="14" y="3"/>
                        <a:pt x="12" y="3"/>
                      </a:cubicBezTo>
                      <a:cubicBezTo>
                        <a:pt x="12" y="3"/>
                        <a:pt x="12" y="2"/>
                        <a:pt x="11" y="3"/>
                      </a:cubicBezTo>
                      <a:cubicBezTo>
                        <a:pt x="11" y="5"/>
                        <a:pt x="7" y="6"/>
                        <a:pt x="6" y="6"/>
                      </a:cubicBezTo>
                      <a:cubicBezTo>
                        <a:pt x="6" y="5"/>
                        <a:pt x="4" y="8"/>
                        <a:pt x="4" y="8"/>
                      </a:cubicBezTo>
                      <a:cubicBezTo>
                        <a:pt x="4" y="9"/>
                        <a:pt x="3" y="9"/>
                        <a:pt x="3" y="9"/>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45" name="Freeform 190">
                  <a:extLst>
                    <a:ext uri="{FF2B5EF4-FFF2-40B4-BE49-F238E27FC236}">
                      <a16:creationId xmlns:a16="http://schemas.microsoft.com/office/drawing/2014/main" id="{1BB4009E-25F9-46A8-6908-9A2DC106FCF7}"/>
                    </a:ext>
                  </a:extLst>
                </p:cNvPr>
                <p:cNvSpPr>
                  <a:spLocks/>
                </p:cNvSpPr>
                <p:nvPr/>
              </p:nvSpPr>
              <p:spPr bwMode="auto">
                <a:xfrm>
                  <a:off x="5566377" y="3153165"/>
                  <a:ext cx="27315" cy="17674"/>
                </a:xfrm>
                <a:custGeom>
                  <a:avLst/>
                  <a:gdLst/>
                  <a:ahLst/>
                  <a:cxnLst>
                    <a:cxn ang="0">
                      <a:pos x="5" y="6"/>
                    </a:cxn>
                    <a:cxn ang="0">
                      <a:pos x="2" y="3"/>
                    </a:cxn>
                    <a:cxn ang="0">
                      <a:pos x="0" y="3"/>
                    </a:cxn>
                    <a:cxn ang="0">
                      <a:pos x="5" y="2"/>
                    </a:cxn>
                    <a:cxn ang="0">
                      <a:pos x="6" y="3"/>
                    </a:cxn>
                    <a:cxn ang="0">
                      <a:pos x="8" y="5"/>
                    </a:cxn>
                    <a:cxn ang="0">
                      <a:pos x="6" y="5"/>
                    </a:cxn>
                    <a:cxn ang="0">
                      <a:pos x="5" y="6"/>
                    </a:cxn>
                  </a:cxnLst>
                  <a:rect l="0" t="0" r="r" b="b"/>
                  <a:pathLst>
                    <a:path w="9" h="6">
                      <a:moveTo>
                        <a:pt x="5" y="6"/>
                      </a:moveTo>
                      <a:cubicBezTo>
                        <a:pt x="3" y="6"/>
                        <a:pt x="3" y="3"/>
                        <a:pt x="2" y="3"/>
                      </a:cubicBezTo>
                      <a:cubicBezTo>
                        <a:pt x="0" y="3"/>
                        <a:pt x="0" y="3"/>
                        <a:pt x="0" y="3"/>
                      </a:cubicBezTo>
                      <a:cubicBezTo>
                        <a:pt x="2" y="2"/>
                        <a:pt x="3" y="3"/>
                        <a:pt x="5" y="2"/>
                      </a:cubicBezTo>
                      <a:cubicBezTo>
                        <a:pt x="5" y="0"/>
                        <a:pt x="5" y="2"/>
                        <a:pt x="6" y="3"/>
                      </a:cubicBezTo>
                      <a:cubicBezTo>
                        <a:pt x="9" y="3"/>
                        <a:pt x="8" y="5"/>
                        <a:pt x="8" y="5"/>
                      </a:cubicBezTo>
                      <a:cubicBezTo>
                        <a:pt x="6" y="5"/>
                        <a:pt x="6" y="5"/>
                        <a:pt x="6" y="5"/>
                      </a:cubicBezTo>
                      <a:cubicBezTo>
                        <a:pt x="5" y="5"/>
                        <a:pt x="5" y="6"/>
                        <a:pt x="5" y="6"/>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46" name="Freeform 191">
                  <a:extLst>
                    <a:ext uri="{FF2B5EF4-FFF2-40B4-BE49-F238E27FC236}">
                      <a16:creationId xmlns:a16="http://schemas.microsoft.com/office/drawing/2014/main" id="{E9B957FC-8C3F-07C1-E0B8-DA065377DCC9}"/>
                    </a:ext>
                  </a:extLst>
                </p:cNvPr>
                <p:cNvSpPr>
                  <a:spLocks/>
                </p:cNvSpPr>
                <p:nvPr/>
              </p:nvSpPr>
              <p:spPr bwMode="auto">
                <a:xfrm>
                  <a:off x="5590478" y="3167625"/>
                  <a:ext cx="9641" cy="12854"/>
                </a:xfrm>
                <a:custGeom>
                  <a:avLst/>
                  <a:gdLst/>
                  <a:ahLst/>
                  <a:cxnLst>
                    <a:cxn ang="0">
                      <a:pos x="0" y="1"/>
                    </a:cxn>
                    <a:cxn ang="0">
                      <a:pos x="3" y="3"/>
                    </a:cxn>
                    <a:cxn ang="0">
                      <a:pos x="0" y="1"/>
                    </a:cxn>
                  </a:cxnLst>
                  <a:rect l="0" t="0" r="r" b="b"/>
                  <a:pathLst>
                    <a:path w="3" h="4">
                      <a:moveTo>
                        <a:pt x="0" y="1"/>
                      </a:moveTo>
                      <a:cubicBezTo>
                        <a:pt x="1" y="0"/>
                        <a:pt x="3" y="1"/>
                        <a:pt x="3" y="3"/>
                      </a:cubicBezTo>
                      <a:cubicBezTo>
                        <a:pt x="1" y="4"/>
                        <a:pt x="0" y="3"/>
                        <a:pt x="0"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47" name="Freeform 192">
                  <a:extLst>
                    <a:ext uri="{FF2B5EF4-FFF2-40B4-BE49-F238E27FC236}">
                      <a16:creationId xmlns:a16="http://schemas.microsoft.com/office/drawing/2014/main" id="{E4E29345-857F-B908-9FF8-F092AB45CC02}"/>
                    </a:ext>
                  </a:extLst>
                </p:cNvPr>
                <p:cNvSpPr>
                  <a:spLocks/>
                </p:cNvSpPr>
                <p:nvPr/>
              </p:nvSpPr>
              <p:spPr bwMode="auto">
                <a:xfrm>
                  <a:off x="5590478" y="3159591"/>
                  <a:ext cx="9641" cy="3213"/>
                </a:xfrm>
                <a:custGeom>
                  <a:avLst/>
                  <a:gdLst/>
                  <a:ahLst/>
                  <a:cxnLst>
                    <a:cxn ang="0">
                      <a:pos x="1" y="0"/>
                    </a:cxn>
                    <a:cxn ang="0">
                      <a:pos x="3" y="0"/>
                    </a:cxn>
                    <a:cxn ang="0">
                      <a:pos x="1" y="0"/>
                    </a:cxn>
                  </a:cxnLst>
                  <a:rect l="0" t="0" r="r" b="b"/>
                  <a:pathLst>
                    <a:path w="3" h="1">
                      <a:moveTo>
                        <a:pt x="1" y="0"/>
                      </a:moveTo>
                      <a:cubicBezTo>
                        <a:pt x="0" y="0"/>
                        <a:pt x="3" y="0"/>
                        <a:pt x="3" y="0"/>
                      </a:cubicBezTo>
                      <a:cubicBezTo>
                        <a:pt x="3" y="1"/>
                        <a:pt x="1" y="0"/>
                        <a:pt x="1"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48" name="Freeform 193">
                  <a:extLst>
                    <a:ext uri="{FF2B5EF4-FFF2-40B4-BE49-F238E27FC236}">
                      <a16:creationId xmlns:a16="http://schemas.microsoft.com/office/drawing/2014/main" id="{AE1929E8-7ED3-3D3B-3A73-3CAB87898C6A}"/>
                    </a:ext>
                  </a:extLst>
                </p:cNvPr>
                <p:cNvSpPr>
                  <a:spLocks noEditPoints="1"/>
                </p:cNvSpPr>
                <p:nvPr/>
              </p:nvSpPr>
              <p:spPr bwMode="auto">
                <a:xfrm>
                  <a:off x="5294830" y="2732195"/>
                  <a:ext cx="324570" cy="576824"/>
                </a:xfrm>
                <a:custGeom>
                  <a:avLst/>
                  <a:gdLst/>
                  <a:ahLst/>
                  <a:cxnLst>
                    <a:cxn ang="0">
                      <a:pos x="3" y="138"/>
                    </a:cxn>
                    <a:cxn ang="0">
                      <a:pos x="6" y="127"/>
                    </a:cxn>
                    <a:cxn ang="0">
                      <a:pos x="11" y="120"/>
                    </a:cxn>
                    <a:cxn ang="0">
                      <a:pos x="12" y="109"/>
                    </a:cxn>
                    <a:cxn ang="0">
                      <a:pos x="9" y="92"/>
                    </a:cxn>
                    <a:cxn ang="0">
                      <a:pos x="8" y="82"/>
                    </a:cxn>
                    <a:cxn ang="0">
                      <a:pos x="15" y="70"/>
                    </a:cxn>
                    <a:cxn ang="0">
                      <a:pos x="22" y="64"/>
                    </a:cxn>
                    <a:cxn ang="0">
                      <a:pos x="28" y="51"/>
                    </a:cxn>
                    <a:cxn ang="0">
                      <a:pos x="34" y="39"/>
                    </a:cxn>
                    <a:cxn ang="0">
                      <a:pos x="41" y="28"/>
                    </a:cxn>
                    <a:cxn ang="0">
                      <a:pos x="44" y="18"/>
                    </a:cxn>
                    <a:cxn ang="0">
                      <a:pos x="55" y="15"/>
                    </a:cxn>
                    <a:cxn ang="0">
                      <a:pos x="72" y="9"/>
                    </a:cxn>
                    <a:cxn ang="0">
                      <a:pos x="76" y="0"/>
                    </a:cxn>
                    <a:cxn ang="0">
                      <a:pos x="90" y="9"/>
                    </a:cxn>
                    <a:cxn ang="0">
                      <a:pos x="98" y="14"/>
                    </a:cxn>
                    <a:cxn ang="0">
                      <a:pos x="98" y="23"/>
                    </a:cxn>
                    <a:cxn ang="0">
                      <a:pos x="99" y="28"/>
                    </a:cxn>
                    <a:cxn ang="0">
                      <a:pos x="101" y="37"/>
                    </a:cxn>
                    <a:cxn ang="0">
                      <a:pos x="96" y="46"/>
                    </a:cxn>
                    <a:cxn ang="0">
                      <a:pos x="87" y="51"/>
                    </a:cxn>
                    <a:cxn ang="0">
                      <a:pos x="81" y="60"/>
                    </a:cxn>
                    <a:cxn ang="0">
                      <a:pos x="75" y="74"/>
                    </a:cxn>
                    <a:cxn ang="0">
                      <a:pos x="67" y="78"/>
                    </a:cxn>
                    <a:cxn ang="0">
                      <a:pos x="55" y="87"/>
                    </a:cxn>
                    <a:cxn ang="0">
                      <a:pos x="49" y="92"/>
                    </a:cxn>
                    <a:cxn ang="0">
                      <a:pos x="50" y="102"/>
                    </a:cxn>
                    <a:cxn ang="0">
                      <a:pos x="53" y="116"/>
                    </a:cxn>
                    <a:cxn ang="0">
                      <a:pos x="60" y="123"/>
                    </a:cxn>
                    <a:cxn ang="0">
                      <a:pos x="55" y="132"/>
                    </a:cxn>
                    <a:cxn ang="0">
                      <a:pos x="41" y="130"/>
                    </a:cxn>
                    <a:cxn ang="0">
                      <a:pos x="60" y="132"/>
                    </a:cxn>
                    <a:cxn ang="0">
                      <a:pos x="55" y="138"/>
                    </a:cxn>
                    <a:cxn ang="0">
                      <a:pos x="46" y="143"/>
                    </a:cxn>
                    <a:cxn ang="0">
                      <a:pos x="44" y="151"/>
                    </a:cxn>
                    <a:cxn ang="0">
                      <a:pos x="43" y="162"/>
                    </a:cxn>
                    <a:cxn ang="0">
                      <a:pos x="32" y="172"/>
                    </a:cxn>
                    <a:cxn ang="0">
                      <a:pos x="25" y="183"/>
                    </a:cxn>
                    <a:cxn ang="0">
                      <a:pos x="12" y="172"/>
                    </a:cxn>
                    <a:cxn ang="0">
                      <a:pos x="14" y="168"/>
                    </a:cxn>
                    <a:cxn ang="0">
                      <a:pos x="6" y="146"/>
                    </a:cxn>
                    <a:cxn ang="0">
                      <a:pos x="0" y="138"/>
                    </a:cxn>
                    <a:cxn ang="0">
                      <a:pos x="61" y="158"/>
                    </a:cxn>
                    <a:cxn ang="0">
                      <a:pos x="63" y="151"/>
                    </a:cxn>
                    <a:cxn ang="0">
                      <a:pos x="56" y="160"/>
                    </a:cxn>
                    <a:cxn ang="0">
                      <a:pos x="61" y="158"/>
                    </a:cxn>
                    <a:cxn ang="0">
                      <a:pos x="44" y="163"/>
                    </a:cxn>
                    <a:cxn ang="0">
                      <a:pos x="47" y="158"/>
                    </a:cxn>
                    <a:cxn ang="0">
                      <a:pos x="58" y="116"/>
                    </a:cxn>
                  </a:cxnLst>
                  <a:rect l="0" t="0" r="r" b="b"/>
                  <a:pathLst>
                    <a:path w="104" h="185">
                      <a:moveTo>
                        <a:pt x="2" y="135"/>
                      </a:moveTo>
                      <a:cubicBezTo>
                        <a:pt x="2" y="135"/>
                        <a:pt x="2" y="137"/>
                        <a:pt x="3" y="138"/>
                      </a:cubicBezTo>
                      <a:cubicBezTo>
                        <a:pt x="3" y="140"/>
                        <a:pt x="6" y="137"/>
                        <a:pt x="5" y="132"/>
                      </a:cubicBezTo>
                      <a:cubicBezTo>
                        <a:pt x="3" y="129"/>
                        <a:pt x="6" y="129"/>
                        <a:pt x="6" y="127"/>
                      </a:cubicBezTo>
                      <a:cubicBezTo>
                        <a:pt x="5" y="124"/>
                        <a:pt x="8" y="127"/>
                        <a:pt x="9" y="124"/>
                      </a:cubicBezTo>
                      <a:cubicBezTo>
                        <a:pt x="12" y="121"/>
                        <a:pt x="9" y="121"/>
                        <a:pt x="11" y="120"/>
                      </a:cubicBezTo>
                      <a:cubicBezTo>
                        <a:pt x="14" y="118"/>
                        <a:pt x="8" y="112"/>
                        <a:pt x="9" y="110"/>
                      </a:cubicBezTo>
                      <a:cubicBezTo>
                        <a:pt x="9" y="109"/>
                        <a:pt x="12" y="112"/>
                        <a:pt x="12" y="109"/>
                      </a:cubicBezTo>
                      <a:cubicBezTo>
                        <a:pt x="14" y="107"/>
                        <a:pt x="15" y="106"/>
                        <a:pt x="11" y="104"/>
                      </a:cubicBezTo>
                      <a:cubicBezTo>
                        <a:pt x="5" y="101"/>
                        <a:pt x="11" y="96"/>
                        <a:pt x="9" y="92"/>
                      </a:cubicBezTo>
                      <a:cubicBezTo>
                        <a:pt x="6" y="88"/>
                        <a:pt x="9" y="88"/>
                        <a:pt x="8" y="87"/>
                      </a:cubicBezTo>
                      <a:cubicBezTo>
                        <a:pt x="6" y="85"/>
                        <a:pt x="9" y="85"/>
                        <a:pt x="8" y="82"/>
                      </a:cubicBezTo>
                      <a:cubicBezTo>
                        <a:pt x="5" y="79"/>
                        <a:pt x="9" y="79"/>
                        <a:pt x="8" y="78"/>
                      </a:cubicBezTo>
                      <a:cubicBezTo>
                        <a:pt x="8" y="74"/>
                        <a:pt x="14" y="71"/>
                        <a:pt x="15" y="70"/>
                      </a:cubicBezTo>
                      <a:cubicBezTo>
                        <a:pt x="18" y="68"/>
                        <a:pt x="23" y="73"/>
                        <a:pt x="25" y="67"/>
                      </a:cubicBezTo>
                      <a:cubicBezTo>
                        <a:pt x="26" y="64"/>
                        <a:pt x="23" y="65"/>
                        <a:pt x="22" y="64"/>
                      </a:cubicBezTo>
                      <a:cubicBezTo>
                        <a:pt x="18" y="62"/>
                        <a:pt x="26" y="57"/>
                        <a:pt x="26" y="56"/>
                      </a:cubicBezTo>
                      <a:cubicBezTo>
                        <a:pt x="26" y="53"/>
                        <a:pt x="28" y="54"/>
                        <a:pt x="28" y="51"/>
                      </a:cubicBezTo>
                      <a:cubicBezTo>
                        <a:pt x="26" y="46"/>
                        <a:pt x="29" y="48"/>
                        <a:pt x="26" y="42"/>
                      </a:cubicBezTo>
                      <a:cubicBezTo>
                        <a:pt x="26" y="40"/>
                        <a:pt x="37" y="42"/>
                        <a:pt x="34" y="39"/>
                      </a:cubicBezTo>
                      <a:cubicBezTo>
                        <a:pt x="32" y="36"/>
                        <a:pt x="35" y="37"/>
                        <a:pt x="37" y="32"/>
                      </a:cubicBezTo>
                      <a:cubicBezTo>
                        <a:pt x="40" y="29"/>
                        <a:pt x="41" y="31"/>
                        <a:pt x="41" y="28"/>
                      </a:cubicBezTo>
                      <a:cubicBezTo>
                        <a:pt x="43" y="26"/>
                        <a:pt x="40" y="25"/>
                        <a:pt x="40" y="23"/>
                      </a:cubicBezTo>
                      <a:cubicBezTo>
                        <a:pt x="40" y="22"/>
                        <a:pt x="41" y="23"/>
                        <a:pt x="44" y="18"/>
                      </a:cubicBezTo>
                      <a:cubicBezTo>
                        <a:pt x="44" y="15"/>
                        <a:pt x="47" y="15"/>
                        <a:pt x="49" y="14"/>
                      </a:cubicBezTo>
                      <a:cubicBezTo>
                        <a:pt x="50" y="14"/>
                        <a:pt x="52" y="17"/>
                        <a:pt x="55" y="15"/>
                      </a:cubicBezTo>
                      <a:cubicBezTo>
                        <a:pt x="58" y="14"/>
                        <a:pt x="53" y="9"/>
                        <a:pt x="55" y="8"/>
                      </a:cubicBezTo>
                      <a:cubicBezTo>
                        <a:pt x="60" y="4"/>
                        <a:pt x="67" y="12"/>
                        <a:pt x="72" y="9"/>
                      </a:cubicBezTo>
                      <a:cubicBezTo>
                        <a:pt x="75" y="8"/>
                        <a:pt x="67" y="9"/>
                        <a:pt x="72" y="6"/>
                      </a:cubicBezTo>
                      <a:cubicBezTo>
                        <a:pt x="76" y="1"/>
                        <a:pt x="67" y="0"/>
                        <a:pt x="76" y="0"/>
                      </a:cubicBezTo>
                      <a:cubicBezTo>
                        <a:pt x="79" y="1"/>
                        <a:pt x="75" y="1"/>
                        <a:pt x="79" y="3"/>
                      </a:cubicBezTo>
                      <a:cubicBezTo>
                        <a:pt x="82" y="6"/>
                        <a:pt x="87" y="9"/>
                        <a:pt x="90" y="9"/>
                      </a:cubicBezTo>
                      <a:cubicBezTo>
                        <a:pt x="93" y="9"/>
                        <a:pt x="96" y="11"/>
                        <a:pt x="96" y="12"/>
                      </a:cubicBezTo>
                      <a:cubicBezTo>
                        <a:pt x="96" y="14"/>
                        <a:pt x="94" y="12"/>
                        <a:pt x="98" y="14"/>
                      </a:cubicBezTo>
                      <a:cubicBezTo>
                        <a:pt x="102" y="18"/>
                        <a:pt x="98" y="15"/>
                        <a:pt x="98" y="18"/>
                      </a:cubicBezTo>
                      <a:cubicBezTo>
                        <a:pt x="99" y="23"/>
                        <a:pt x="98" y="22"/>
                        <a:pt x="98" y="23"/>
                      </a:cubicBezTo>
                      <a:cubicBezTo>
                        <a:pt x="98" y="25"/>
                        <a:pt x="101" y="22"/>
                        <a:pt x="101" y="23"/>
                      </a:cubicBezTo>
                      <a:cubicBezTo>
                        <a:pt x="101" y="25"/>
                        <a:pt x="99" y="25"/>
                        <a:pt x="99" y="28"/>
                      </a:cubicBezTo>
                      <a:cubicBezTo>
                        <a:pt x="99" y="29"/>
                        <a:pt x="104" y="31"/>
                        <a:pt x="102" y="32"/>
                      </a:cubicBezTo>
                      <a:cubicBezTo>
                        <a:pt x="101" y="34"/>
                        <a:pt x="102" y="34"/>
                        <a:pt x="101" y="37"/>
                      </a:cubicBezTo>
                      <a:cubicBezTo>
                        <a:pt x="98" y="40"/>
                        <a:pt x="104" y="42"/>
                        <a:pt x="104" y="46"/>
                      </a:cubicBezTo>
                      <a:cubicBezTo>
                        <a:pt x="101" y="48"/>
                        <a:pt x="99" y="45"/>
                        <a:pt x="96" y="46"/>
                      </a:cubicBezTo>
                      <a:cubicBezTo>
                        <a:pt x="93" y="48"/>
                        <a:pt x="94" y="45"/>
                        <a:pt x="91" y="46"/>
                      </a:cubicBezTo>
                      <a:cubicBezTo>
                        <a:pt x="90" y="48"/>
                        <a:pt x="87" y="50"/>
                        <a:pt x="87" y="51"/>
                      </a:cubicBezTo>
                      <a:cubicBezTo>
                        <a:pt x="87" y="53"/>
                        <a:pt x="84" y="51"/>
                        <a:pt x="82" y="54"/>
                      </a:cubicBezTo>
                      <a:cubicBezTo>
                        <a:pt x="82" y="59"/>
                        <a:pt x="79" y="57"/>
                        <a:pt x="81" y="60"/>
                      </a:cubicBezTo>
                      <a:cubicBezTo>
                        <a:pt x="81" y="64"/>
                        <a:pt x="85" y="64"/>
                        <a:pt x="81" y="67"/>
                      </a:cubicBezTo>
                      <a:cubicBezTo>
                        <a:pt x="76" y="70"/>
                        <a:pt x="78" y="74"/>
                        <a:pt x="75" y="74"/>
                      </a:cubicBezTo>
                      <a:cubicBezTo>
                        <a:pt x="72" y="74"/>
                        <a:pt x="73" y="76"/>
                        <a:pt x="72" y="76"/>
                      </a:cubicBezTo>
                      <a:cubicBezTo>
                        <a:pt x="69" y="76"/>
                        <a:pt x="70" y="79"/>
                        <a:pt x="67" y="78"/>
                      </a:cubicBezTo>
                      <a:cubicBezTo>
                        <a:pt x="63" y="78"/>
                        <a:pt x="66" y="84"/>
                        <a:pt x="63" y="82"/>
                      </a:cubicBezTo>
                      <a:cubicBezTo>
                        <a:pt x="60" y="81"/>
                        <a:pt x="61" y="87"/>
                        <a:pt x="55" y="87"/>
                      </a:cubicBezTo>
                      <a:cubicBezTo>
                        <a:pt x="50" y="88"/>
                        <a:pt x="58" y="88"/>
                        <a:pt x="53" y="92"/>
                      </a:cubicBezTo>
                      <a:cubicBezTo>
                        <a:pt x="49" y="93"/>
                        <a:pt x="50" y="88"/>
                        <a:pt x="49" y="92"/>
                      </a:cubicBezTo>
                      <a:cubicBezTo>
                        <a:pt x="49" y="95"/>
                        <a:pt x="53" y="92"/>
                        <a:pt x="50" y="96"/>
                      </a:cubicBezTo>
                      <a:cubicBezTo>
                        <a:pt x="49" y="99"/>
                        <a:pt x="52" y="102"/>
                        <a:pt x="50" y="102"/>
                      </a:cubicBezTo>
                      <a:cubicBezTo>
                        <a:pt x="47" y="102"/>
                        <a:pt x="47" y="116"/>
                        <a:pt x="50" y="116"/>
                      </a:cubicBezTo>
                      <a:cubicBezTo>
                        <a:pt x="53" y="116"/>
                        <a:pt x="50" y="118"/>
                        <a:pt x="53" y="116"/>
                      </a:cubicBezTo>
                      <a:cubicBezTo>
                        <a:pt x="56" y="116"/>
                        <a:pt x="56" y="120"/>
                        <a:pt x="58" y="120"/>
                      </a:cubicBezTo>
                      <a:cubicBezTo>
                        <a:pt x="61" y="120"/>
                        <a:pt x="56" y="123"/>
                        <a:pt x="60" y="123"/>
                      </a:cubicBezTo>
                      <a:cubicBezTo>
                        <a:pt x="61" y="123"/>
                        <a:pt x="63" y="124"/>
                        <a:pt x="64" y="126"/>
                      </a:cubicBezTo>
                      <a:cubicBezTo>
                        <a:pt x="64" y="127"/>
                        <a:pt x="58" y="130"/>
                        <a:pt x="55" y="132"/>
                      </a:cubicBezTo>
                      <a:cubicBezTo>
                        <a:pt x="53" y="134"/>
                        <a:pt x="52" y="129"/>
                        <a:pt x="50" y="130"/>
                      </a:cubicBezTo>
                      <a:cubicBezTo>
                        <a:pt x="49" y="130"/>
                        <a:pt x="46" y="127"/>
                        <a:pt x="41" y="130"/>
                      </a:cubicBezTo>
                      <a:cubicBezTo>
                        <a:pt x="38" y="134"/>
                        <a:pt x="46" y="129"/>
                        <a:pt x="49" y="132"/>
                      </a:cubicBezTo>
                      <a:cubicBezTo>
                        <a:pt x="53" y="137"/>
                        <a:pt x="58" y="130"/>
                        <a:pt x="60" y="132"/>
                      </a:cubicBezTo>
                      <a:cubicBezTo>
                        <a:pt x="61" y="135"/>
                        <a:pt x="58" y="134"/>
                        <a:pt x="58" y="135"/>
                      </a:cubicBezTo>
                      <a:cubicBezTo>
                        <a:pt x="58" y="137"/>
                        <a:pt x="56" y="135"/>
                        <a:pt x="55" y="138"/>
                      </a:cubicBezTo>
                      <a:cubicBezTo>
                        <a:pt x="53" y="140"/>
                        <a:pt x="52" y="135"/>
                        <a:pt x="52" y="138"/>
                      </a:cubicBezTo>
                      <a:cubicBezTo>
                        <a:pt x="50" y="141"/>
                        <a:pt x="44" y="141"/>
                        <a:pt x="46" y="143"/>
                      </a:cubicBezTo>
                      <a:cubicBezTo>
                        <a:pt x="46" y="144"/>
                        <a:pt x="43" y="143"/>
                        <a:pt x="44" y="146"/>
                      </a:cubicBezTo>
                      <a:cubicBezTo>
                        <a:pt x="46" y="148"/>
                        <a:pt x="44" y="148"/>
                        <a:pt x="44" y="151"/>
                      </a:cubicBezTo>
                      <a:cubicBezTo>
                        <a:pt x="46" y="152"/>
                        <a:pt x="43" y="154"/>
                        <a:pt x="44" y="155"/>
                      </a:cubicBezTo>
                      <a:cubicBezTo>
                        <a:pt x="44" y="157"/>
                        <a:pt x="43" y="160"/>
                        <a:pt x="43" y="162"/>
                      </a:cubicBezTo>
                      <a:cubicBezTo>
                        <a:pt x="43" y="165"/>
                        <a:pt x="41" y="166"/>
                        <a:pt x="40" y="171"/>
                      </a:cubicBezTo>
                      <a:cubicBezTo>
                        <a:pt x="38" y="177"/>
                        <a:pt x="38" y="172"/>
                        <a:pt x="32" y="172"/>
                      </a:cubicBezTo>
                      <a:cubicBezTo>
                        <a:pt x="26" y="174"/>
                        <a:pt x="31" y="176"/>
                        <a:pt x="28" y="176"/>
                      </a:cubicBezTo>
                      <a:cubicBezTo>
                        <a:pt x="25" y="174"/>
                        <a:pt x="28" y="183"/>
                        <a:pt x="25" y="183"/>
                      </a:cubicBezTo>
                      <a:cubicBezTo>
                        <a:pt x="20" y="182"/>
                        <a:pt x="12" y="185"/>
                        <a:pt x="14" y="182"/>
                      </a:cubicBezTo>
                      <a:cubicBezTo>
                        <a:pt x="17" y="177"/>
                        <a:pt x="8" y="169"/>
                        <a:pt x="12" y="172"/>
                      </a:cubicBezTo>
                      <a:cubicBezTo>
                        <a:pt x="15" y="174"/>
                        <a:pt x="11" y="169"/>
                        <a:pt x="12" y="169"/>
                      </a:cubicBezTo>
                      <a:cubicBezTo>
                        <a:pt x="15" y="169"/>
                        <a:pt x="15" y="166"/>
                        <a:pt x="14" y="168"/>
                      </a:cubicBezTo>
                      <a:cubicBezTo>
                        <a:pt x="11" y="168"/>
                        <a:pt x="8" y="158"/>
                        <a:pt x="6" y="154"/>
                      </a:cubicBezTo>
                      <a:cubicBezTo>
                        <a:pt x="5" y="149"/>
                        <a:pt x="8" y="149"/>
                        <a:pt x="6" y="146"/>
                      </a:cubicBezTo>
                      <a:cubicBezTo>
                        <a:pt x="5" y="144"/>
                        <a:pt x="3" y="149"/>
                        <a:pt x="2" y="146"/>
                      </a:cubicBezTo>
                      <a:cubicBezTo>
                        <a:pt x="0" y="143"/>
                        <a:pt x="2" y="141"/>
                        <a:pt x="0" y="138"/>
                      </a:cubicBezTo>
                      <a:cubicBezTo>
                        <a:pt x="0" y="137"/>
                        <a:pt x="2" y="137"/>
                        <a:pt x="2" y="135"/>
                      </a:cubicBezTo>
                      <a:close/>
                      <a:moveTo>
                        <a:pt x="61" y="158"/>
                      </a:moveTo>
                      <a:cubicBezTo>
                        <a:pt x="64" y="155"/>
                        <a:pt x="60" y="155"/>
                        <a:pt x="63" y="152"/>
                      </a:cubicBezTo>
                      <a:cubicBezTo>
                        <a:pt x="66" y="151"/>
                        <a:pt x="66" y="149"/>
                        <a:pt x="63" y="151"/>
                      </a:cubicBezTo>
                      <a:cubicBezTo>
                        <a:pt x="60" y="154"/>
                        <a:pt x="61" y="149"/>
                        <a:pt x="58" y="152"/>
                      </a:cubicBezTo>
                      <a:cubicBezTo>
                        <a:pt x="55" y="155"/>
                        <a:pt x="55" y="158"/>
                        <a:pt x="56" y="160"/>
                      </a:cubicBezTo>
                      <a:cubicBezTo>
                        <a:pt x="56" y="162"/>
                        <a:pt x="55" y="165"/>
                        <a:pt x="56" y="163"/>
                      </a:cubicBezTo>
                      <a:cubicBezTo>
                        <a:pt x="58" y="163"/>
                        <a:pt x="58" y="162"/>
                        <a:pt x="61" y="158"/>
                      </a:cubicBezTo>
                      <a:close/>
                      <a:moveTo>
                        <a:pt x="47" y="158"/>
                      </a:moveTo>
                      <a:cubicBezTo>
                        <a:pt x="46" y="158"/>
                        <a:pt x="46" y="162"/>
                        <a:pt x="44" y="163"/>
                      </a:cubicBezTo>
                      <a:cubicBezTo>
                        <a:pt x="43" y="165"/>
                        <a:pt x="41" y="171"/>
                        <a:pt x="43" y="172"/>
                      </a:cubicBezTo>
                      <a:cubicBezTo>
                        <a:pt x="43" y="172"/>
                        <a:pt x="49" y="158"/>
                        <a:pt x="47" y="158"/>
                      </a:cubicBezTo>
                      <a:close/>
                      <a:moveTo>
                        <a:pt x="60" y="120"/>
                      </a:moveTo>
                      <a:cubicBezTo>
                        <a:pt x="58" y="120"/>
                        <a:pt x="58" y="118"/>
                        <a:pt x="58" y="116"/>
                      </a:cubicBezTo>
                      <a:cubicBezTo>
                        <a:pt x="60" y="120"/>
                        <a:pt x="60" y="120"/>
                        <a:pt x="60" y="120"/>
                      </a:cubicBezTo>
                      <a:close/>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49" name="Freeform 194">
                  <a:extLst>
                    <a:ext uri="{FF2B5EF4-FFF2-40B4-BE49-F238E27FC236}">
                      <a16:creationId xmlns:a16="http://schemas.microsoft.com/office/drawing/2014/main" id="{446A8CDA-0927-8A2C-A8E2-DAD39C19357B}"/>
                    </a:ext>
                  </a:extLst>
                </p:cNvPr>
                <p:cNvSpPr>
                  <a:spLocks/>
                </p:cNvSpPr>
                <p:nvPr/>
              </p:nvSpPr>
              <p:spPr bwMode="auto">
                <a:xfrm>
                  <a:off x="6136784" y="3791045"/>
                  <a:ext cx="130149" cy="131754"/>
                </a:xfrm>
                <a:custGeom>
                  <a:avLst/>
                  <a:gdLst/>
                  <a:ahLst/>
                  <a:cxnLst>
                    <a:cxn ang="0">
                      <a:pos x="30" y="41"/>
                    </a:cxn>
                    <a:cxn ang="0">
                      <a:pos x="26" y="38"/>
                    </a:cxn>
                    <a:cxn ang="0">
                      <a:pos x="26" y="39"/>
                    </a:cxn>
                    <a:cxn ang="0">
                      <a:pos x="24" y="38"/>
                    </a:cxn>
                    <a:cxn ang="0">
                      <a:pos x="23" y="36"/>
                    </a:cxn>
                    <a:cxn ang="0">
                      <a:pos x="23" y="35"/>
                    </a:cxn>
                    <a:cxn ang="0">
                      <a:pos x="26" y="33"/>
                    </a:cxn>
                    <a:cxn ang="0">
                      <a:pos x="24" y="32"/>
                    </a:cxn>
                    <a:cxn ang="0">
                      <a:pos x="26" y="30"/>
                    </a:cxn>
                    <a:cxn ang="0">
                      <a:pos x="23" y="27"/>
                    </a:cxn>
                    <a:cxn ang="0">
                      <a:pos x="18" y="30"/>
                    </a:cxn>
                    <a:cxn ang="0">
                      <a:pos x="15" y="32"/>
                    </a:cxn>
                    <a:cxn ang="0">
                      <a:pos x="14" y="33"/>
                    </a:cxn>
                    <a:cxn ang="0">
                      <a:pos x="12" y="35"/>
                    </a:cxn>
                    <a:cxn ang="0">
                      <a:pos x="11" y="36"/>
                    </a:cxn>
                    <a:cxn ang="0">
                      <a:pos x="11" y="33"/>
                    </a:cxn>
                    <a:cxn ang="0">
                      <a:pos x="11" y="33"/>
                    </a:cxn>
                    <a:cxn ang="0">
                      <a:pos x="12" y="32"/>
                    </a:cxn>
                    <a:cxn ang="0">
                      <a:pos x="11" y="30"/>
                    </a:cxn>
                    <a:cxn ang="0">
                      <a:pos x="12" y="28"/>
                    </a:cxn>
                    <a:cxn ang="0">
                      <a:pos x="9" y="27"/>
                    </a:cxn>
                    <a:cxn ang="0">
                      <a:pos x="6" y="24"/>
                    </a:cxn>
                    <a:cxn ang="0">
                      <a:pos x="4" y="24"/>
                    </a:cxn>
                    <a:cxn ang="0">
                      <a:pos x="6" y="24"/>
                    </a:cxn>
                    <a:cxn ang="0">
                      <a:pos x="8" y="21"/>
                    </a:cxn>
                    <a:cxn ang="0">
                      <a:pos x="3" y="18"/>
                    </a:cxn>
                    <a:cxn ang="0">
                      <a:pos x="4" y="14"/>
                    </a:cxn>
                    <a:cxn ang="0">
                      <a:pos x="0" y="8"/>
                    </a:cxn>
                    <a:cxn ang="0">
                      <a:pos x="1" y="7"/>
                    </a:cxn>
                    <a:cxn ang="0">
                      <a:pos x="4" y="8"/>
                    </a:cxn>
                    <a:cxn ang="0">
                      <a:pos x="6" y="10"/>
                    </a:cxn>
                    <a:cxn ang="0">
                      <a:pos x="9" y="10"/>
                    </a:cxn>
                    <a:cxn ang="0">
                      <a:pos x="12" y="10"/>
                    </a:cxn>
                    <a:cxn ang="0">
                      <a:pos x="9" y="7"/>
                    </a:cxn>
                    <a:cxn ang="0">
                      <a:pos x="9" y="5"/>
                    </a:cxn>
                    <a:cxn ang="0">
                      <a:pos x="11" y="2"/>
                    </a:cxn>
                    <a:cxn ang="0">
                      <a:pos x="14" y="4"/>
                    </a:cxn>
                    <a:cxn ang="0">
                      <a:pos x="17" y="7"/>
                    </a:cxn>
                    <a:cxn ang="0">
                      <a:pos x="23" y="8"/>
                    </a:cxn>
                    <a:cxn ang="0">
                      <a:pos x="27" y="4"/>
                    </a:cxn>
                    <a:cxn ang="0">
                      <a:pos x="32" y="11"/>
                    </a:cxn>
                    <a:cxn ang="0">
                      <a:pos x="35" y="16"/>
                    </a:cxn>
                    <a:cxn ang="0">
                      <a:pos x="42" y="19"/>
                    </a:cxn>
                    <a:cxn ang="0">
                      <a:pos x="36" y="19"/>
                    </a:cxn>
                    <a:cxn ang="0">
                      <a:pos x="33" y="27"/>
                    </a:cxn>
                    <a:cxn ang="0">
                      <a:pos x="33" y="32"/>
                    </a:cxn>
                    <a:cxn ang="0">
                      <a:pos x="32" y="35"/>
                    </a:cxn>
                    <a:cxn ang="0">
                      <a:pos x="30" y="35"/>
                    </a:cxn>
                    <a:cxn ang="0">
                      <a:pos x="30" y="41"/>
                    </a:cxn>
                  </a:cxnLst>
                  <a:rect l="0" t="0" r="r" b="b"/>
                  <a:pathLst>
                    <a:path w="42" h="42">
                      <a:moveTo>
                        <a:pt x="30" y="41"/>
                      </a:moveTo>
                      <a:cubicBezTo>
                        <a:pt x="26" y="42"/>
                        <a:pt x="27" y="39"/>
                        <a:pt x="26" y="38"/>
                      </a:cubicBezTo>
                      <a:cubicBezTo>
                        <a:pt x="26" y="39"/>
                        <a:pt x="26" y="39"/>
                        <a:pt x="26" y="39"/>
                      </a:cubicBezTo>
                      <a:cubicBezTo>
                        <a:pt x="24" y="39"/>
                        <a:pt x="24" y="38"/>
                        <a:pt x="24" y="38"/>
                      </a:cubicBezTo>
                      <a:cubicBezTo>
                        <a:pt x="24" y="36"/>
                        <a:pt x="24" y="36"/>
                        <a:pt x="23" y="36"/>
                      </a:cubicBezTo>
                      <a:cubicBezTo>
                        <a:pt x="23" y="36"/>
                        <a:pt x="23" y="36"/>
                        <a:pt x="23" y="35"/>
                      </a:cubicBezTo>
                      <a:cubicBezTo>
                        <a:pt x="23" y="35"/>
                        <a:pt x="26" y="35"/>
                        <a:pt x="26" y="33"/>
                      </a:cubicBezTo>
                      <a:cubicBezTo>
                        <a:pt x="26" y="33"/>
                        <a:pt x="24" y="33"/>
                        <a:pt x="24" y="32"/>
                      </a:cubicBezTo>
                      <a:cubicBezTo>
                        <a:pt x="24" y="30"/>
                        <a:pt x="26" y="30"/>
                        <a:pt x="26" y="30"/>
                      </a:cubicBezTo>
                      <a:cubicBezTo>
                        <a:pt x="23" y="27"/>
                        <a:pt x="23" y="27"/>
                        <a:pt x="23" y="27"/>
                      </a:cubicBezTo>
                      <a:cubicBezTo>
                        <a:pt x="21" y="25"/>
                        <a:pt x="18" y="28"/>
                        <a:pt x="18" y="30"/>
                      </a:cubicBezTo>
                      <a:cubicBezTo>
                        <a:pt x="17" y="30"/>
                        <a:pt x="15" y="32"/>
                        <a:pt x="15" y="32"/>
                      </a:cubicBezTo>
                      <a:cubicBezTo>
                        <a:pt x="14" y="33"/>
                        <a:pt x="14" y="33"/>
                        <a:pt x="14" y="33"/>
                      </a:cubicBezTo>
                      <a:cubicBezTo>
                        <a:pt x="12" y="35"/>
                        <a:pt x="12" y="35"/>
                        <a:pt x="12" y="35"/>
                      </a:cubicBezTo>
                      <a:cubicBezTo>
                        <a:pt x="12" y="36"/>
                        <a:pt x="12" y="36"/>
                        <a:pt x="11" y="36"/>
                      </a:cubicBezTo>
                      <a:cubicBezTo>
                        <a:pt x="11" y="35"/>
                        <a:pt x="11" y="35"/>
                        <a:pt x="11" y="33"/>
                      </a:cubicBezTo>
                      <a:cubicBezTo>
                        <a:pt x="11" y="33"/>
                        <a:pt x="11" y="33"/>
                        <a:pt x="11" y="33"/>
                      </a:cubicBezTo>
                      <a:cubicBezTo>
                        <a:pt x="9" y="32"/>
                        <a:pt x="12" y="32"/>
                        <a:pt x="12" y="32"/>
                      </a:cubicBezTo>
                      <a:cubicBezTo>
                        <a:pt x="12" y="32"/>
                        <a:pt x="9" y="30"/>
                        <a:pt x="11" y="30"/>
                      </a:cubicBezTo>
                      <a:cubicBezTo>
                        <a:pt x="11" y="28"/>
                        <a:pt x="12" y="30"/>
                        <a:pt x="12" y="28"/>
                      </a:cubicBezTo>
                      <a:cubicBezTo>
                        <a:pt x="12" y="27"/>
                        <a:pt x="9" y="28"/>
                        <a:pt x="9" y="27"/>
                      </a:cubicBezTo>
                      <a:cubicBezTo>
                        <a:pt x="8" y="27"/>
                        <a:pt x="6" y="25"/>
                        <a:pt x="6" y="24"/>
                      </a:cubicBezTo>
                      <a:cubicBezTo>
                        <a:pt x="4" y="24"/>
                        <a:pt x="4" y="24"/>
                        <a:pt x="4" y="24"/>
                      </a:cubicBezTo>
                      <a:cubicBezTo>
                        <a:pt x="3" y="22"/>
                        <a:pt x="6" y="24"/>
                        <a:pt x="6" y="24"/>
                      </a:cubicBezTo>
                      <a:cubicBezTo>
                        <a:pt x="6" y="22"/>
                        <a:pt x="8" y="21"/>
                        <a:pt x="8" y="21"/>
                      </a:cubicBezTo>
                      <a:cubicBezTo>
                        <a:pt x="3" y="18"/>
                        <a:pt x="3" y="18"/>
                        <a:pt x="3" y="18"/>
                      </a:cubicBezTo>
                      <a:cubicBezTo>
                        <a:pt x="1" y="14"/>
                        <a:pt x="4" y="14"/>
                        <a:pt x="4" y="14"/>
                      </a:cubicBezTo>
                      <a:cubicBezTo>
                        <a:pt x="4" y="13"/>
                        <a:pt x="0" y="10"/>
                        <a:pt x="0" y="8"/>
                      </a:cubicBezTo>
                      <a:cubicBezTo>
                        <a:pt x="1" y="7"/>
                        <a:pt x="1" y="7"/>
                        <a:pt x="1" y="7"/>
                      </a:cubicBezTo>
                      <a:cubicBezTo>
                        <a:pt x="4" y="8"/>
                        <a:pt x="4" y="8"/>
                        <a:pt x="4" y="8"/>
                      </a:cubicBezTo>
                      <a:cubicBezTo>
                        <a:pt x="6" y="8"/>
                        <a:pt x="4" y="10"/>
                        <a:pt x="6" y="10"/>
                      </a:cubicBezTo>
                      <a:cubicBezTo>
                        <a:pt x="8" y="10"/>
                        <a:pt x="8" y="10"/>
                        <a:pt x="9" y="10"/>
                      </a:cubicBezTo>
                      <a:cubicBezTo>
                        <a:pt x="11" y="10"/>
                        <a:pt x="11" y="13"/>
                        <a:pt x="12" y="10"/>
                      </a:cubicBezTo>
                      <a:cubicBezTo>
                        <a:pt x="14" y="8"/>
                        <a:pt x="9" y="7"/>
                        <a:pt x="9" y="7"/>
                      </a:cubicBezTo>
                      <a:cubicBezTo>
                        <a:pt x="9" y="5"/>
                        <a:pt x="9" y="5"/>
                        <a:pt x="9" y="5"/>
                      </a:cubicBezTo>
                      <a:cubicBezTo>
                        <a:pt x="9" y="4"/>
                        <a:pt x="11" y="2"/>
                        <a:pt x="11" y="2"/>
                      </a:cubicBezTo>
                      <a:cubicBezTo>
                        <a:pt x="12" y="5"/>
                        <a:pt x="14" y="0"/>
                        <a:pt x="14" y="4"/>
                      </a:cubicBezTo>
                      <a:cubicBezTo>
                        <a:pt x="15" y="7"/>
                        <a:pt x="17" y="4"/>
                        <a:pt x="17" y="7"/>
                      </a:cubicBezTo>
                      <a:cubicBezTo>
                        <a:pt x="18" y="11"/>
                        <a:pt x="23" y="10"/>
                        <a:pt x="23" y="8"/>
                      </a:cubicBezTo>
                      <a:cubicBezTo>
                        <a:pt x="24" y="7"/>
                        <a:pt x="26" y="5"/>
                        <a:pt x="27" y="4"/>
                      </a:cubicBezTo>
                      <a:cubicBezTo>
                        <a:pt x="29" y="4"/>
                        <a:pt x="32" y="10"/>
                        <a:pt x="32" y="11"/>
                      </a:cubicBezTo>
                      <a:cubicBezTo>
                        <a:pt x="33" y="13"/>
                        <a:pt x="35" y="13"/>
                        <a:pt x="35" y="16"/>
                      </a:cubicBezTo>
                      <a:cubicBezTo>
                        <a:pt x="35" y="18"/>
                        <a:pt x="41" y="16"/>
                        <a:pt x="42" y="19"/>
                      </a:cubicBezTo>
                      <a:cubicBezTo>
                        <a:pt x="42" y="22"/>
                        <a:pt x="41" y="18"/>
                        <a:pt x="36" y="19"/>
                      </a:cubicBezTo>
                      <a:cubicBezTo>
                        <a:pt x="33" y="22"/>
                        <a:pt x="36" y="25"/>
                        <a:pt x="33" y="27"/>
                      </a:cubicBezTo>
                      <a:cubicBezTo>
                        <a:pt x="32" y="28"/>
                        <a:pt x="35" y="30"/>
                        <a:pt x="33" y="32"/>
                      </a:cubicBezTo>
                      <a:cubicBezTo>
                        <a:pt x="32" y="32"/>
                        <a:pt x="33" y="33"/>
                        <a:pt x="32" y="35"/>
                      </a:cubicBezTo>
                      <a:cubicBezTo>
                        <a:pt x="32" y="35"/>
                        <a:pt x="32" y="28"/>
                        <a:pt x="30" y="35"/>
                      </a:cubicBezTo>
                      <a:cubicBezTo>
                        <a:pt x="29" y="38"/>
                        <a:pt x="29" y="39"/>
                        <a:pt x="30" y="4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50" name="Freeform 195">
                  <a:extLst>
                    <a:ext uri="{FF2B5EF4-FFF2-40B4-BE49-F238E27FC236}">
                      <a16:creationId xmlns:a16="http://schemas.microsoft.com/office/drawing/2014/main" id="{A358F866-ECF2-A4C1-D24F-C23B819C6CA3}"/>
                    </a:ext>
                  </a:extLst>
                </p:cNvPr>
                <p:cNvSpPr>
                  <a:spLocks/>
                </p:cNvSpPr>
                <p:nvPr/>
              </p:nvSpPr>
              <p:spPr bwMode="auto">
                <a:xfrm>
                  <a:off x="6127143" y="3869776"/>
                  <a:ext cx="36956" cy="33742"/>
                </a:xfrm>
                <a:custGeom>
                  <a:avLst/>
                  <a:gdLst/>
                  <a:ahLst/>
                  <a:cxnLst>
                    <a:cxn ang="0">
                      <a:pos x="0" y="2"/>
                    </a:cxn>
                    <a:cxn ang="0">
                      <a:pos x="3" y="0"/>
                    </a:cxn>
                    <a:cxn ang="0">
                      <a:pos x="4" y="3"/>
                    </a:cxn>
                    <a:cxn ang="0">
                      <a:pos x="6" y="3"/>
                    </a:cxn>
                    <a:cxn ang="0">
                      <a:pos x="7" y="3"/>
                    </a:cxn>
                    <a:cxn ang="0">
                      <a:pos x="9" y="5"/>
                    </a:cxn>
                    <a:cxn ang="0">
                      <a:pos x="10" y="6"/>
                    </a:cxn>
                    <a:cxn ang="0">
                      <a:pos x="12" y="11"/>
                    </a:cxn>
                    <a:cxn ang="0">
                      <a:pos x="9" y="11"/>
                    </a:cxn>
                    <a:cxn ang="0">
                      <a:pos x="0" y="2"/>
                    </a:cxn>
                  </a:cxnLst>
                  <a:rect l="0" t="0" r="r" b="b"/>
                  <a:pathLst>
                    <a:path w="12" h="11">
                      <a:moveTo>
                        <a:pt x="0" y="2"/>
                      </a:moveTo>
                      <a:cubicBezTo>
                        <a:pt x="1" y="2"/>
                        <a:pt x="1" y="0"/>
                        <a:pt x="3" y="0"/>
                      </a:cubicBezTo>
                      <a:cubicBezTo>
                        <a:pt x="4" y="2"/>
                        <a:pt x="3" y="3"/>
                        <a:pt x="4" y="3"/>
                      </a:cubicBezTo>
                      <a:cubicBezTo>
                        <a:pt x="6" y="2"/>
                        <a:pt x="4" y="3"/>
                        <a:pt x="6" y="3"/>
                      </a:cubicBezTo>
                      <a:cubicBezTo>
                        <a:pt x="7" y="3"/>
                        <a:pt x="7" y="3"/>
                        <a:pt x="7" y="3"/>
                      </a:cubicBezTo>
                      <a:cubicBezTo>
                        <a:pt x="9" y="3"/>
                        <a:pt x="7" y="5"/>
                        <a:pt x="9" y="5"/>
                      </a:cubicBezTo>
                      <a:cubicBezTo>
                        <a:pt x="10" y="6"/>
                        <a:pt x="10" y="6"/>
                        <a:pt x="10" y="6"/>
                      </a:cubicBezTo>
                      <a:cubicBezTo>
                        <a:pt x="10" y="8"/>
                        <a:pt x="10" y="9"/>
                        <a:pt x="12" y="11"/>
                      </a:cubicBezTo>
                      <a:cubicBezTo>
                        <a:pt x="10" y="11"/>
                        <a:pt x="10" y="11"/>
                        <a:pt x="9" y="11"/>
                      </a:cubicBezTo>
                      <a:cubicBezTo>
                        <a:pt x="4" y="9"/>
                        <a:pt x="3" y="5"/>
                        <a:pt x="0"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51" name="Freeform 196">
                  <a:extLst>
                    <a:ext uri="{FF2B5EF4-FFF2-40B4-BE49-F238E27FC236}">
                      <a16:creationId xmlns:a16="http://schemas.microsoft.com/office/drawing/2014/main" id="{72895648-29B2-9FCE-01DB-0981CAB9294F}"/>
                    </a:ext>
                  </a:extLst>
                </p:cNvPr>
                <p:cNvSpPr>
                  <a:spLocks/>
                </p:cNvSpPr>
                <p:nvPr/>
              </p:nvSpPr>
              <p:spPr bwMode="auto">
                <a:xfrm>
                  <a:off x="6093400" y="3816752"/>
                  <a:ext cx="80339" cy="86764"/>
                </a:xfrm>
                <a:custGeom>
                  <a:avLst/>
                  <a:gdLst/>
                  <a:ahLst/>
                  <a:cxnLst>
                    <a:cxn ang="0">
                      <a:pos x="24" y="28"/>
                    </a:cxn>
                    <a:cxn ang="0">
                      <a:pos x="24" y="25"/>
                    </a:cxn>
                    <a:cxn ang="0">
                      <a:pos x="24" y="25"/>
                    </a:cxn>
                    <a:cxn ang="0">
                      <a:pos x="26" y="23"/>
                    </a:cxn>
                    <a:cxn ang="0">
                      <a:pos x="24" y="22"/>
                    </a:cxn>
                    <a:cxn ang="0">
                      <a:pos x="26" y="20"/>
                    </a:cxn>
                    <a:cxn ang="0">
                      <a:pos x="23" y="19"/>
                    </a:cxn>
                    <a:cxn ang="0">
                      <a:pos x="20" y="16"/>
                    </a:cxn>
                    <a:cxn ang="0">
                      <a:pos x="18" y="16"/>
                    </a:cxn>
                    <a:cxn ang="0">
                      <a:pos x="20" y="16"/>
                    </a:cxn>
                    <a:cxn ang="0">
                      <a:pos x="21" y="12"/>
                    </a:cxn>
                    <a:cxn ang="0">
                      <a:pos x="17" y="9"/>
                    </a:cxn>
                    <a:cxn ang="0">
                      <a:pos x="18" y="6"/>
                    </a:cxn>
                    <a:cxn ang="0">
                      <a:pos x="14" y="0"/>
                    </a:cxn>
                    <a:cxn ang="0">
                      <a:pos x="12" y="2"/>
                    </a:cxn>
                    <a:cxn ang="0">
                      <a:pos x="8" y="2"/>
                    </a:cxn>
                    <a:cxn ang="0">
                      <a:pos x="6" y="2"/>
                    </a:cxn>
                    <a:cxn ang="0">
                      <a:pos x="1" y="3"/>
                    </a:cxn>
                    <a:cxn ang="0">
                      <a:pos x="1" y="3"/>
                    </a:cxn>
                    <a:cxn ang="0">
                      <a:pos x="1" y="3"/>
                    </a:cxn>
                    <a:cxn ang="0">
                      <a:pos x="3" y="8"/>
                    </a:cxn>
                    <a:cxn ang="0">
                      <a:pos x="1" y="11"/>
                    </a:cxn>
                    <a:cxn ang="0">
                      <a:pos x="3" y="12"/>
                    </a:cxn>
                    <a:cxn ang="0">
                      <a:pos x="1" y="14"/>
                    </a:cxn>
                    <a:cxn ang="0">
                      <a:pos x="9" y="16"/>
                    </a:cxn>
                    <a:cxn ang="0">
                      <a:pos x="11" y="19"/>
                    </a:cxn>
                    <a:cxn ang="0">
                      <a:pos x="14" y="17"/>
                    </a:cxn>
                    <a:cxn ang="0">
                      <a:pos x="15" y="20"/>
                    </a:cxn>
                    <a:cxn ang="0">
                      <a:pos x="17" y="20"/>
                    </a:cxn>
                    <a:cxn ang="0">
                      <a:pos x="18" y="20"/>
                    </a:cxn>
                    <a:cxn ang="0">
                      <a:pos x="20" y="22"/>
                    </a:cxn>
                    <a:cxn ang="0">
                      <a:pos x="21" y="23"/>
                    </a:cxn>
                    <a:cxn ang="0">
                      <a:pos x="23" y="28"/>
                    </a:cxn>
                    <a:cxn ang="0">
                      <a:pos x="24" y="26"/>
                    </a:cxn>
                    <a:cxn ang="0">
                      <a:pos x="24" y="28"/>
                    </a:cxn>
                  </a:cxnLst>
                  <a:rect l="0" t="0" r="r" b="b"/>
                  <a:pathLst>
                    <a:path w="26" h="28">
                      <a:moveTo>
                        <a:pt x="24" y="28"/>
                      </a:moveTo>
                      <a:cubicBezTo>
                        <a:pt x="24" y="26"/>
                        <a:pt x="24" y="26"/>
                        <a:pt x="24" y="25"/>
                      </a:cubicBezTo>
                      <a:cubicBezTo>
                        <a:pt x="24" y="25"/>
                        <a:pt x="24" y="25"/>
                        <a:pt x="24" y="25"/>
                      </a:cubicBezTo>
                      <a:cubicBezTo>
                        <a:pt x="23" y="23"/>
                        <a:pt x="26" y="23"/>
                        <a:pt x="26" y="23"/>
                      </a:cubicBezTo>
                      <a:cubicBezTo>
                        <a:pt x="26" y="23"/>
                        <a:pt x="23" y="22"/>
                        <a:pt x="24" y="22"/>
                      </a:cubicBezTo>
                      <a:cubicBezTo>
                        <a:pt x="24" y="20"/>
                        <a:pt x="26" y="22"/>
                        <a:pt x="26" y="20"/>
                      </a:cubicBezTo>
                      <a:cubicBezTo>
                        <a:pt x="26" y="19"/>
                        <a:pt x="23" y="20"/>
                        <a:pt x="23" y="19"/>
                      </a:cubicBezTo>
                      <a:cubicBezTo>
                        <a:pt x="21" y="19"/>
                        <a:pt x="20" y="17"/>
                        <a:pt x="20" y="16"/>
                      </a:cubicBezTo>
                      <a:cubicBezTo>
                        <a:pt x="18" y="16"/>
                        <a:pt x="18" y="16"/>
                        <a:pt x="18" y="16"/>
                      </a:cubicBezTo>
                      <a:cubicBezTo>
                        <a:pt x="17" y="14"/>
                        <a:pt x="20" y="16"/>
                        <a:pt x="20" y="16"/>
                      </a:cubicBezTo>
                      <a:cubicBezTo>
                        <a:pt x="20" y="14"/>
                        <a:pt x="21" y="12"/>
                        <a:pt x="21" y="12"/>
                      </a:cubicBezTo>
                      <a:cubicBezTo>
                        <a:pt x="17" y="9"/>
                        <a:pt x="17" y="9"/>
                        <a:pt x="17" y="9"/>
                      </a:cubicBezTo>
                      <a:cubicBezTo>
                        <a:pt x="15" y="6"/>
                        <a:pt x="18" y="6"/>
                        <a:pt x="18" y="6"/>
                      </a:cubicBezTo>
                      <a:cubicBezTo>
                        <a:pt x="18" y="5"/>
                        <a:pt x="14" y="2"/>
                        <a:pt x="14" y="0"/>
                      </a:cubicBezTo>
                      <a:cubicBezTo>
                        <a:pt x="12" y="0"/>
                        <a:pt x="12" y="2"/>
                        <a:pt x="12" y="2"/>
                      </a:cubicBezTo>
                      <a:cubicBezTo>
                        <a:pt x="8" y="2"/>
                        <a:pt x="8" y="2"/>
                        <a:pt x="8" y="2"/>
                      </a:cubicBezTo>
                      <a:cubicBezTo>
                        <a:pt x="8" y="2"/>
                        <a:pt x="8" y="2"/>
                        <a:pt x="6" y="2"/>
                      </a:cubicBezTo>
                      <a:cubicBezTo>
                        <a:pt x="5" y="2"/>
                        <a:pt x="3" y="3"/>
                        <a:pt x="1" y="3"/>
                      </a:cubicBezTo>
                      <a:cubicBezTo>
                        <a:pt x="1" y="3"/>
                        <a:pt x="1" y="3"/>
                        <a:pt x="1" y="3"/>
                      </a:cubicBezTo>
                      <a:cubicBezTo>
                        <a:pt x="1" y="3"/>
                        <a:pt x="0" y="3"/>
                        <a:pt x="1" y="3"/>
                      </a:cubicBezTo>
                      <a:cubicBezTo>
                        <a:pt x="1" y="5"/>
                        <a:pt x="3" y="6"/>
                        <a:pt x="3" y="8"/>
                      </a:cubicBezTo>
                      <a:cubicBezTo>
                        <a:pt x="3" y="9"/>
                        <a:pt x="1" y="9"/>
                        <a:pt x="1" y="11"/>
                      </a:cubicBezTo>
                      <a:cubicBezTo>
                        <a:pt x="1" y="12"/>
                        <a:pt x="3" y="12"/>
                        <a:pt x="3" y="12"/>
                      </a:cubicBezTo>
                      <a:cubicBezTo>
                        <a:pt x="3" y="14"/>
                        <a:pt x="1" y="14"/>
                        <a:pt x="1" y="14"/>
                      </a:cubicBezTo>
                      <a:cubicBezTo>
                        <a:pt x="5" y="16"/>
                        <a:pt x="8" y="14"/>
                        <a:pt x="9" y="16"/>
                      </a:cubicBezTo>
                      <a:cubicBezTo>
                        <a:pt x="11" y="17"/>
                        <a:pt x="11" y="17"/>
                        <a:pt x="11" y="19"/>
                      </a:cubicBezTo>
                      <a:cubicBezTo>
                        <a:pt x="12" y="19"/>
                        <a:pt x="12" y="17"/>
                        <a:pt x="14" y="17"/>
                      </a:cubicBezTo>
                      <a:cubicBezTo>
                        <a:pt x="15" y="19"/>
                        <a:pt x="14" y="20"/>
                        <a:pt x="15" y="20"/>
                      </a:cubicBezTo>
                      <a:cubicBezTo>
                        <a:pt x="17" y="19"/>
                        <a:pt x="15" y="20"/>
                        <a:pt x="17" y="20"/>
                      </a:cubicBezTo>
                      <a:cubicBezTo>
                        <a:pt x="18" y="20"/>
                        <a:pt x="18" y="20"/>
                        <a:pt x="18" y="20"/>
                      </a:cubicBezTo>
                      <a:cubicBezTo>
                        <a:pt x="20" y="20"/>
                        <a:pt x="18" y="22"/>
                        <a:pt x="20" y="22"/>
                      </a:cubicBezTo>
                      <a:cubicBezTo>
                        <a:pt x="21" y="23"/>
                        <a:pt x="21" y="23"/>
                        <a:pt x="21" y="23"/>
                      </a:cubicBezTo>
                      <a:cubicBezTo>
                        <a:pt x="21" y="25"/>
                        <a:pt x="21" y="26"/>
                        <a:pt x="23" y="28"/>
                      </a:cubicBezTo>
                      <a:cubicBezTo>
                        <a:pt x="23" y="28"/>
                        <a:pt x="23" y="26"/>
                        <a:pt x="24" y="26"/>
                      </a:cubicBezTo>
                      <a:cubicBezTo>
                        <a:pt x="24" y="28"/>
                        <a:pt x="24" y="28"/>
                        <a:pt x="24" y="28"/>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52" name="Freeform 197">
                  <a:extLst>
                    <a:ext uri="{FF2B5EF4-FFF2-40B4-BE49-F238E27FC236}">
                      <a16:creationId xmlns:a16="http://schemas.microsoft.com/office/drawing/2014/main" id="{43A391CD-D206-07D8-640E-27F443780EB3}"/>
                    </a:ext>
                  </a:extLst>
                </p:cNvPr>
                <p:cNvSpPr>
                  <a:spLocks/>
                </p:cNvSpPr>
                <p:nvPr/>
              </p:nvSpPr>
              <p:spPr bwMode="auto">
                <a:xfrm>
                  <a:off x="6005028" y="3738022"/>
                  <a:ext cx="175139" cy="91585"/>
                </a:xfrm>
                <a:custGeom>
                  <a:avLst/>
                  <a:gdLst/>
                  <a:ahLst/>
                  <a:cxnLst>
                    <a:cxn ang="0">
                      <a:pos x="30" y="28"/>
                    </a:cxn>
                    <a:cxn ang="0">
                      <a:pos x="34" y="26"/>
                    </a:cxn>
                    <a:cxn ang="0">
                      <a:pos x="36" y="26"/>
                    </a:cxn>
                    <a:cxn ang="0">
                      <a:pos x="41" y="26"/>
                    </a:cxn>
                    <a:cxn ang="0">
                      <a:pos x="42" y="25"/>
                    </a:cxn>
                    <a:cxn ang="0">
                      <a:pos x="44" y="23"/>
                    </a:cxn>
                    <a:cxn ang="0">
                      <a:pos x="47" y="25"/>
                    </a:cxn>
                    <a:cxn ang="0">
                      <a:pos x="48" y="26"/>
                    </a:cxn>
                    <a:cxn ang="0">
                      <a:pos x="51" y="26"/>
                    </a:cxn>
                    <a:cxn ang="0">
                      <a:pos x="54" y="26"/>
                    </a:cxn>
                    <a:cxn ang="0">
                      <a:pos x="51" y="23"/>
                    </a:cxn>
                    <a:cxn ang="0">
                      <a:pos x="51" y="22"/>
                    </a:cxn>
                    <a:cxn ang="0">
                      <a:pos x="53" y="19"/>
                    </a:cxn>
                    <a:cxn ang="0">
                      <a:pos x="47" y="16"/>
                    </a:cxn>
                    <a:cxn ang="0">
                      <a:pos x="47" y="11"/>
                    </a:cxn>
                    <a:cxn ang="0">
                      <a:pos x="42" y="10"/>
                    </a:cxn>
                    <a:cxn ang="0">
                      <a:pos x="37" y="10"/>
                    </a:cxn>
                    <a:cxn ang="0">
                      <a:pos x="31" y="11"/>
                    </a:cxn>
                    <a:cxn ang="0">
                      <a:pos x="30" y="8"/>
                    </a:cxn>
                    <a:cxn ang="0">
                      <a:pos x="24" y="5"/>
                    </a:cxn>
                    <a:cxn ang="0">
                      <a:pos x="17" y="4"/>
                    </a:cxn>
                    <a:cxn ang="0">
                      <a:pos x="11" y="4"/>
                    </a:cxn>
                    <a:cxn ang="0">
                      <a:pos x="7" y="0"/>
                    </a:cxn>
                    <a:cxn ang="0">
                      <a:pos x="0" y="2"/>
                    </a:cxn>
                    <a:cxn ang="0">
                      <a:pos x="10" y="8"/>
                    </a:cxn>
                    <a:cxn ang="0">
                      <a:pos x="14" y="14"/>
                    </a:cxn>
                    <a:cxn ang="0">
                      <a:pos x="13" y="23"/>
                    </a:cxn>
                    <a:cxn ang="0">
                      <a:pos x="17" y="23"/>
                    </a:cxn>
                    <a:cxn ang="0">
                      <a:pos x="21" y="23"/>
                    </a:cxn>
                    <a:cxn ang="0">
                      <a:pos x="22" y="22"/>
                    </a:cxn>
                    <a:cxn ang="0">
                      <a:pos x="27" y="25"/>
                    </a:cxn>
                    <a:cxn ang="0">
                      <a:pos x="27" y="25"/>
                    </a:cxn>
                    <a:cxn ang="0">
                      <a:pos x="27" y="26"/>
                    </a:cxn>
                    <a:cxn ang="0">
                      <a:pos x="30" y="26"/>
                    </a:cxn>
                    <a:cxn ang="0">
                      <a:pos x="30" y="28"/>
                    </a:cxn>
                  </a:cxnLst>
                  <a:rect l="0" t="0" r="r" b="b"/>
                  <a:pathLst>
                    <a:path w="56" h="29">
                      <a:moveTo>
                        <a:pt x="30" y="28"/>
                      </a:moveTo>
                      <a:cubicBezTo>
                        <a:pt x="31" y="28"/>
                        <a:pt x="33" y="26"/>
                        <a:pt x="34" y="26"/>
                      </a:cubicBezTo>
                      <a:cubicBezTo>
                        <a:pt x="36" y="26"/>
                        <a:pt x="36" y="26"/>
                        <a:pt x="36" y="26"/>
                      </a:cubicBezTo>
                      <a:cubicBezTo>
                        <a:pt x="41" y="26"/>
                        <a:pt x="41" y="26"/>
                        <a:pt x="41" y="26"/>
                      </a:cubicBezTo>
                      <a:cubicBezTo>
                        <a:pt x="41" y="26"/>
                        <a:pt x="41" y="25"/>
                        <a:pt x="42" y="25"/>
                      </a:cubicBezTo>
                      <a:cubicBezTo>
                        <a:pt x="44" y="23"/>
                        <a:pt x="44" y="23"/>
                        <a:pt x="44" y="23"/>
                      </a:cubicBezTo>
                      <a:cubicBezTo>
                        <a:pt x="47" y="25"/>
                        <a:pt x="47" y="25"/>
                        <a:pt x="47" y="25"/>
                      </a:cubicBezTo>
                      <a:cubicBezTo>
                        <a:pt x="48" y="25"/>
                        <a:pt x="47" y="26"/>
                        <a:pt x="48" y="26"/>
                      </a:cubicBezTo>
                      <a:cubicBezTo>
                        <a:pt x="50" y="26"/>
                        <a:pt x="50" y="26"/>
                        <a:pt x="51" y="26"/>
                      </a:cubicBezTo>
                      <a:cubicBezTo>
                        <a:pt x="53" y="26"/>
                        <a:pt x="53" y="29"/>
                        <a:pt x="54" y="26"/>
                      </a:cubicBezTo>
                      <a:cubicBezTo>
                        <a:pt x="56" y="25"/>
                        <a:pt x="51" y="23"/>
                        <a:pt x="51" y="23"/>
                      </a:cubicBezTo>
                      <a:cubicBezTo>
                        <a:pt x="51" y="22"/>
                        <a:pt x="51" y="22"/>
                        <a:pt x="51" y="22"/>
                      </a:cubicBezTo>
                      <a:cubicBezTo>
                        <a:pt x="51" y="20"/>
                        <a:pt x="53" y="19"/>
                        <a:pt x="53" y="19"/>
                      </a:cubicBezTo>
                      <a:cubicBezTo>
                        <a:pt x="48" y="17"/>
                        <a:pt x="48" y="17"/>
                        <a:pt x="47" y="16"/>
                      </a:cubicBezTo>
                      <a:cubicBezTo>
                        <a:pt x="45" y="14"/>
                        <a:pt x="50" y="11"/>
                        <a:pt x="47" y="11"/>
                      </a:cubicBezTo>
                      <a:cubicBezTo>
                        <a:pt x="44" y="11"/>
                        <a:pt x="44" y="10"/>
                        <a:pt x="42" y="10"/>
                      </a:cubicBezTo>
                      <a:cubicBezTo>
                        <a:pt x="41" y="8"/>
                        <a:pt x="41" y="11"/>
                        <a:pt x="37" y="10"/>
                      </a:cubicBezTo>
                      <a:cubicBezTo>
                        <a:pt x="36" y="8"/>
                        <a:pt x="34" y="13"/>
                        <a:pt x="31" y="11"/>
                      </a:cubicBezTo>
                      <a:cubicBezTo>
                        <a:pt x="30" y="10"/>
                        <a:pt x="34" y="10"/>
                        <a:pt x="30" y="8"/>
                      </a:cubicBezTo>
                      <a:cubicBezTo>
                        <a:pt x="25" y="7"/>
                        <a:pt x="25" y="5"/>
                        <a:pt x="24" y="5"/>
                      </a:cubicBezTo>
                      <a:cubicBezTo>
                        <a:pt x="22" y="5"/>
                        <a:pt x="21" y="2"/>
                        <a:pt x="17" y="4"/>
                      </a:cubicBezTo>
                      <a:cubicBezTo>
                        <a:pt x="13" y="7"/>
                        <a:pt x="14" y="4"/>
                        <a:pt x="11" y="4"/>
                      </a:cubicBezTo>
                      <a:cubicBezTo>
                        <a:pt x="8" y="4"/>
                        <a:pt x="8" y="0"/>
                        <a:pt x="7" y="0"/>
                      </a:cubicBezTo>
                      <a:cubicBezTo>
                        <a:pt x="5" y="0"/>
                        <a:pt x="2" y="0"/>
                        <a:pt x="0" y="2"/>
                      </a:cubicBezTo>
                      <a:cubicBezTo>
                        <a:pt x="7" y="7"/>
                        <a:pt x="8" y="5"/>
                        <a:pt x="10" y="8"/>
                      </a:cubicBezTo>
                      <a:cubicBezTo>
                        <a:pt x="11" y="11"/>
                        <a:pt x="13" y="7"/>
                        <a:pt x="14" y="14"/>
                      </a:cubicBezTo>
                      <a:cubicBezTo>
                        <a:pt x="16" y="22"/>
                        <a:pt x="14" y="22"/>
                        <a:pt x="13" y="23"/>
                      </a:cubicBezTo>
                      <a:cubicBezTo>
                        <a:pt x="16" y="25"/>
                        <a:pt x="14" y="23"/>
                        <a:pt x="17" y="23"/>
                      </a:cubicBezTo>
                      <a:cubicBezTo>
                        <a:pt x="17" y="23"/>
                        <a:pt x="21" y="25"/>
                        <a:pt x="21" y="23"/>
                      </a:cubicBezTo>
                      <a:cubicBezTo>
                        <a:pt x="22" y="22"/>
                        <a:pt x="22" y="22"/>
                        <a:pt x="22" y="22"/>
                      </a:cubicBezTo>
                      <a:cubicBezTo>
                        <a:pt x="22" y="22"/>
                        <a:pt x="24" y="22"/>
                        <a:pt x="27" y="25"/>
                      </a:cubicBezTo>
                      <a:cubicBezTo>
                        <a:pt x="27" y="25"/>
                        <a:pt x="27" y="25"/>
                        <a:pt x="27" y="25"/>
                      </a:cubicBezTo>
                      <a:cubicBezTo>
                        <a:pt x="27" y="26"/>
                        <a:pt x="27" y="26"/>
                        <a:pt x="27" y="26"/>
                      </a:cubicBezTo>
                      <a:cubicBezTo>
                        <a:pt x="28" y="28"/>
                        <a:pt x="28" y="26"/>
                        <a:pt x="30" y="26"/>
                      </a:cubicBezTo>
                      <a:cubicBezTo>
                        <a:pt x="30" y="28"/>
                        <a:pt x="30" y="28"/>
                        <a:pt x="30" y="28"/>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53" name="Freeform 198">
                  <a:extLst>
                    <a:ext uri="{FF2B5EF4-FFF2-40B4-BE49-F238E27FC236}">
                      <a16:creationId xmlns:a16="http://schemas.microsoft.com/office/drawing/2014/main" id="{F8B9649D-39CB-1AB9-24B9-36735D73CF8E}"/>
                    </a:ext>
                  </a:extLst>
                </p:cNvPr>
                <p:cNvSpPr>
                  <a:spLocks/>
                </p:cNvSpPr>
                <p:nvPr/>
              </p:nvSpPr>
              <p:spPr bwMode="auto">
                <a:xfrm>
                  <a:off x="6157672" y="3289738"/>
                  <a:ext cx="1023520" cy="557543"/>
                </a:xfrm>
                <a:custGeom>
                  <a:avLst/>
                  <a:gdLst/>
                  <a:ahLst/>
                  <a:cxnLst>
                    <a:cxn ang="0">
                      <a:pos x="197" y="160"/>
                    </a:cxn>
                    <a:cxn ang="0">
                      <a:pos x="194" y="162"/>
                    </a:cxn>
                    <a:cxn ang="0">
                      <a:pos x="185" y="168"/>
                    </a:cxn>
                    <a:cxn ang="0">
                      <a:pos x="179" y="176"/>
                    </a:cxn>
                    <a:cxn ang="0">
                      <a:pos x="174" y="176"/>
                    </a:cxn>
                    <a:cxn ang="0">
                      <a:pos x="174" y="173"/>
                    </a:cxn>
                    <a:cxn ang="0">
                      <a:pos x="163" y="168"/>
                    </a:cxn>
                    <a:cxn ang="0">
                      <a:pos x="159" y="162"/>
                    </a:cxn>
                    <a:cxn ang="0">
                      <a:pos x="159" y="153"/>
                    </a:cxn>
                    <a:cxn ang="0">
                      <a:pos x="148" y="143"/>
                    </a:cxn>
                    <a:cxn ang="0">
                      <a:pos x="124" y="143"/>
                    </a:cxn>
                    <a:cxn ang="0">
                      <a:pos x="121" y="135"/>
                    </a:cxn>
                    <a:cxn ang="0">
                      <a:pos x="122" y="124"/>
                    </a:cxn>
                    <a:cxn ang="0">
                      <a:pos x="122" y="114"/>
                    </a:cxn>
                    <a:cxn ang="0">
                      <a:pos x="121" y="109"/>
                    </a:cxn>
                    <a:cxn ang="0">
                      <a:pos x="112" y="109"/>
                    </a:cxn>
                    <a:cxn ang="0">
                      <a:pos x="107" y="114"/>
                    </a:cxn>
                    <a:cxn ang="0">
                      <a:pos x="99" y="121"/>
                    </a:cxn>
                    <a:cxn ang="0">
                      <a:pos x="80" y="132"/>
                    </a:cxn>
                    <a:cxn ang="0">
                      <a:pos x="75" y="170"/>
                    </a:cxn>
                    <a:cxn ang="0">
                      <a:pos x="63" y="159"/>
                    </a:cxn>
                    <a:cxn ang="0">
                      <a:pos x="51" y="165"/>
                    </a:cxn>
                    <a:cxn ang="0">
                      <a:pos x="46" y="151"/>
                    </a:cxn>
                    <a:cxn ang="0">
                      <a:pos x="37" y="137"/>
                    </a:cxn>
                    <a:cxn ang="0">
                      <a:pos x="43" y="134"/>
                    </a:cxn>
                    <a:cxn ang="0">
                      <a:pos x="43" y="124"/>
                    </a:cxn>
                    <a:cxn ang="0">
                      <a:pos x="55" y="123"/>
                    </a:cxn>
                    <a:cxn ang="0">
                      <a:pos x="57" y="107"/>
                    </a:cxn>
                    <a:cxn ang="0">
                      <a:pos x="45" y="106"/>
                    </a:cxn>
                    <a:cxn ang="0">
                      <a:pos x="25" y="112"/>
                    </a:cxn>
                    <a:cxn ang="0">
                      <a:pos x="23" y="112"/>
                    </a:cxn>
                    <a:cxn ang="0">
                      <a:pos x="11" y="96"/>
                    </a:cxn>
                    <a:cxn ang="0">
                      <a:pos x="7" y="76"/>
                    </a:cxn>
                    <a:cxn ang="0">
                      <a:pos x="22" y="65"/>
                    </a:cxn>
                    <a:cxn ang="0">
                      <a:pos x="46" y="50"/>
                    </a:cxn>
                    <a:cxn ang="0">
                      <a:pos x="80" y="62"/>
                    </a:cxn>
                    <a:cxn ang="0">
                      <a:pos x="103" y="61"/>
                    </a:cxn>
                    <a:cxn ang="0">
                      <a:pos x="119" y="51"/>
                    </a:cxn>
                    <a:cxn ang="0">
                      <a:pos x="125" y="31"/>
                    </a:cxn>
                    <a:cxn ang="0">
                      <a:pos x="171" y="9"/>
                    </a:cxn>
                    <a:cxn ang="0">
                      <a:pos x="199" y="11"/>
                    </a:cxn>
                    <a:cxn ang="0">
                      <a:pos x="218" y="23"/>
                    </a:cxn>
                    <a:cxn ang="0">
                      <a:pos x="243" y="20"/>
                    </a:cxn>
                    <a:cxn ang="0">
                      <a:pos x="279" y="56"/>
                    </a:cxn>
                    <a:cxn ang="0">
                      <a:pos x="321" y="73"/>
                    </a:cxn>
                    <a:cxn ang="0">
                      <a:pos x="321" y="87"/>
                    </a:cxn>
                    <a:cxn ang="0">
                      <a:pos x="310" y="106"/>
                    </a:cxn>
                    <a:cxn ang="0">
                      <a:pos x="293" y="104"/>
                    </a:cxn>
                    <a:cxn ang="0">
                      <a:pos x="292" y="124"/>
                    </a:cxn>
                    <a:cxn ang="0">
                      <a:pos x="272" y="128"/>
                    </a:cxn>
                    <a:cxn ang="0">
                      <a:pos x="275" y="149"/>
                    </a:cxn>
                    <a:cxn ang="0">
                      <a:pos x="272" y="160"/>
                    </a:cxn>
                    <a:cxn ang="0">
                      <a:pos x="247" y="153"/>
                    </a:cxn>
                    <a:cxn ang="0">
                      <a:pos x="221" y="149"/>
                    </a:cxn>
                    <a:cxn ang="0">
                      <a:pos x="203" y="153"/>
                    </a:cxn>
                  </a:cxnLst>
                  <a:rect l="0" t="0" r="r" b="b"/>
                  <a:pathLst>
                    <a:path w="328" h="179">
                      <a:moveTo>
                        <a:pt x="199" y="159"/>
                      </a:moveTo>
                      <a:cubicBezTo>
                        <a:pt x="197" y="160"/>
                        <a:pt x="197" y="160"/>
                        <a:pt x="197" y="160"/>
                      </a:cubicBezTo>
                      <a:cubicBezTo>
                        <a:pt x="196" y="160"/>
                        <a:pt x="197" y="162"/>
                        <a:pt x="196" y="162"/>
                      </a:cubicBezTo>
                      <a:cubicBezTo>
                        <a:pt x="194" y="162"/>
                        <a:pt x="196" y="160"/>
                        <a:pt x="194" y="162"/>
                      </a:cubicBezTo>
                      <a:cubicBezTo>
                        <a:pt x="191" y="163"/>
                        <a:pt x="189" y="165"/>
                        <a:pt x="188" y="166"/>
                      </a:cubicBezTo>
                      <a:cubicBezTo>
                        <a:pt x="186" y="168"/>
                        <a:pt x="186" y="168"/>
                        <a:pt x="185" y="168"/>
                      </a:cubicBezTo>
                      <a:cubicBezTo>
                        <a:pt x="182" y="170"/>
                        <a:pt x="183" y="171"/>
                        <a:pt x="182" y="171"/>
                      </a:cubicBezTo>
                      <a:cubicBezTo>
                        <a:pt x="180" y="173"/>
                        <a:pt x="179" y="174"/>
                        <a:pt x="179" y="176"/>
                      </a:cubicBezTo>
                      <a:cubicBezTo>
                        <a:pt x="180" y="177"/>
                        <a:pt x="179" y="179"/>
                        <a:pt x="177" y="177"/>
                      </a:cubicBezTo>
                      <a:cubicBezTo>
                        <a:pt x="174" y="176"/>
                        <a:pt x="174" y="176"/>
                        <a:pt x="174" y="176"/>
                      </a:cubicBezTo>
                      <a:cubicBezTo>
                        <a:pt x="176" y="173"/>
                        <a:pt x="176" y="173"/>
                        <a:pt x="176" y="173"/>
                      </a:cubicBezTo>
                      <a:cubicBezTo>
                        <a:pt x="176" y="173"/>
                        <a:pt x="176" y="174"/>
                        <a:pt x="174" y="173"/>
                      </a:cubicBezTo>
                      <a:cubicBezTo>
                        <a:pt x="174" y="171"/>
                        <a:pt x="174" y="171"/>
                        <a:pt x="168" y="171"/>
                      </a:cubicBezTo>
                      <a:cubicBezTo>
                        <a:pt x="163" y="173"/>
                        <a:pt x="163" y="171"/>
                        <a:pt x="163" y="168"/>
                      </a:cubicBezTo>
                      <a:cubicBezTo>
                        <a:pt x="163" y="165"/>
                        <a:pt x="163" y="162"/>
                        <a:pt x="162" y="162"/>
                      </a:cubicBezTo>
                      <a:cubicBezTo>
                        <a:pt x="159" y="162"/>
                        <a:pt x="159" y="162"/>
                        <a:pt x="159" y="162"/>
                      </a:cubicBezTo>
                      <a:cubicBezTo>
                        <a:pt x="159" y="162"/>
                        <a:pt x="159" y="160"/>
                        <a:pt x="159" y="157"/>
                      </a:cubicBezTo>
                      <a:cubicBezTo>
                        <a:pt x="160" y="153"/>
                        <a:pt x="160" y="149"/>
                        <a:pt x="159" y="153"/>
                      </a:cubicBezTo>
                      <a:cubicBezTo>
                        <a:pt x="156" y="154"/>
                        <a:pt x="157" y="148"/>
                        <a:pt x="154" y="146"/>
                      </a:cubicBezTo>
                      <a:cubicBezTo>
                        <a:pt x="151" y="145"/>
                        <a:pt x="151" y="142"/>
                        <a:pt x="148" y="143"/>
                      </a:cubicBezTo>
                      <a:cubicBezTo>
                        <a:pt x="144" y="146"/>
                        <a:pt x="141" y="143"/>
                        <a:pt x="133" y="145"/>
                      </a:cubicBezTo>
                      <a:cubicBezTo>
                        <a:pt x="127" y="146"/>
                        <a:pt x="127" y="146"/>
                        <a:pt x="124" y="143"/>
                      </a:cubicBezTo>
                      <a:cubicBezTo>
                        <a:pt x="122" y="140"/>
                        <a:pt x="121" y="139"/>
                        <a:pt x="121" y="137"/>
                      </a:cubicBezTo>
                      <a:cubicBezTo>
                        <a:pt x="119" y="137"/>
                        <a:pt x="121" y="135"/>
                        <a:pt x="121" y="135"/>
                      </a:cubicBezTo>
                      <a:cubicBezTo>
                        <a:pt x="119" y="131"/>
                        <a:pt x="121" y="135"/>
                        <a:pt x="127" y="128"/>
                      </a:cubicBezTo>
                      <a:cubicBezTo>
                        <a:pt x="125" y="123"/>
                        <a:pt x="122" y="129"/>
                        <a:pt x="122" y="124"/>
                      </a:cubicBezTo>
                      <a:cubicBezTo>
                        <a:pt x="122" y="120"/>
                        <a:pt x="121" y="121"/>
                        <a:pt x="119" y="117"/>
                      </a:cubicBezTo>
                      <a:cubicBezTo>
                        <a:pt x="118" y="112"/>
                        <a:pt x="122" y="117"/>
                        <a:pt x="122" y="114"/>
                      </a:cubicBezTo>
                      <a:cubicBezTo>
                        <a:pt x="122" y="110"/>
                        <a:pt x="124" y="114"/>
                        <a:pt x="124" y="107"/>
                      </a:cubicBezTo>
                      <a:cubicBezTo>
                        <a:pt x="124" y="106"/>
                        <a:pt x="121" y="107"/>
                        <a:pt x="121" y="109"/>
                      </a:cubicBezTo>
                      <a:cubicBezTo>
                        <a:pt x="119" y="112"/>
                        <a:pt x="116" y="112"/>
                        <a:pt x="118" y="109"/>
                      </a:cubicBezTo>
                      <a:cubicBezTo>
                        <a:pt x="119" y="106"/>
                        <a:pt x="116" y="107"/>
                        <a:pt x="112" y="109"/>
                      </a:cubicBezTo>
                      <a:cubicBezTo>
                        <a:pt x="107" y="112"/>
                        <a:pt x="113" y="110"/>
                        <a:pt x="112" y="114"/>
                      </a:cubicBezTo>
                      <a:cubicBezTo>
                        <a:pt x="110" y="117"/>
                        <a:pt x="109" y="112"/>
                        <a:pt x="107" y="114"/>
                      </a:cubicBezTo>
                      <a:cubicBezTo>
                        <a:pt x="106" y="114"/>
                        <a:pt x="109" y="115"/>
                        <a:pt x="107" y="117"/>
                      </a:cubicBezTo>
                      <a:cubicBezTo>
                        <a:pt x="104" y="118"/>
                        <a:pt x="103" y="114"/>
                        <a:pt x="99" y="121"/>
                      </a:cubicBezTo>
                      <a:cubicBezTo>
                        <a:pt x="98" y="121"/>
                        <a:pt x="84" y="126"/>
                        <a:pt x="81" y="128"/>
                      </a:cubicBezTo>
                      <a:cubicBezTo>
                        <a:pt x="78" y="128"/>
                        <a:pt x="80" y="128"/>
                        <a:pt x="80" y="132"/>
                      </a:cubicBezTo>
                      <a:cubicBezTo>
                        <a:pt x="80" y="135"/>
                        <a:pt x="80" y="170"/>
                        <a:pt x="80" y="170"/>
                      </a:cubicBezTo>
                      <a:cubicBezTo>
                        <a:pt x="77" y="170"/>
                        <a:pt x="75" y="171"/>
                        <a:pt x="75" y="170"/>
                      </a:cubicBezTo>
                      <a:cubicBezTo>
                        <a:pt x="71" y="163"/>
                        <a:pt x="72" y="163"/>
                        <a:pt x="69" y="162"/>
                      </a:cubicBezTo>
                      <a:cubicBezTo>
                        <a:pt x="67" y="160"/>
                        <a:pt x="66" y="157"/>
                        <a:pt x="63" y="159"/>
                      </a:cubicBezTo>
                      <a:cubicBezTo>
                        <a:pt x="60" y="159"/>
                        <a:pt x="57" y="160"/>
                        <a:pt x="55" y="162"/>
                      </a:cubicBezTo>
                      <a:cubicBezTo>
                        <a:pt x="52" y="163"/>
                        <a:pt x="51" y="165"/>
                        <a:pt x="51" y="165"/>
                      </a:cubicBezTo>
                      <a:cubicBezTo>
                        <a:pt x="49" y="157"/>
                        <a:pt x="57" y="157"/>
                        <a:pt x="52" y="154"/>
                      </a:cubicBezTo>
                      <a:cubicBezTo>
                        <a:pt x="49" y="149"/>
                        <a:pt x="48" y="154"/>
                        <a:pt x="46" y="151"/>
                      </a:cubicBezTo>
                      <a:cubicBezTo>
                        <a:pt x="45" y="148"/>
                        <a:pt x="42" y="151"/>
                        <a:pt x="42" y="148"/>
                      </a:cubicBezTo>
                      <a:cubicBezTo>
                        <a:pt x="42" y="148"/>
                        <a:pt x="40" y="137"/>
                        <a:pt x="37" y="137"/>
                      </a:cubicBezTo>
                      <a:cubicBezTo>
                        <a:pt x="32" y="137"/>
                        <a:pt x="31" y="134"/>
                        <a:pt x="35" y="132"/>
                      </a:cubicBezTo>
                      <a:cubicBezTo>
                        <a:pt x="42" y="132"/>
                        <a:pt x="37" y="135"/>
                        <a:pt x="43" y="134"/>
                      </a:cubicBezTo>
                      <a:cubicBezTo>
                        <a:pt x="48" y="134"/>
                        <a:pt x="35" y="129"/>
                        <a:pt x="40" y="128"/>
                      </a:cubicBezTo>
                      <a:cubicBezTo>
                        <a:pt x="45" y="126"/>
                        <a:pt x="40" y="126"/>
                        <a:pt x="43" y="124"/>
                      </a:cubicBezTo>
                      <a:cubicBezTo>
                        <a:pt x="46" y="121"/>
                        <a:pt x="45" y="124"/>
                        <a:pt x="49" y="124"/>
                      </a:cubicBezTo>
                      <a:cubicBezTo>
                        <a:pt x="52" y="123"/>
                        <a:pt x="60" y="126"/>
                        <a:pt x="55" y="123"/>
                      </a:cubicBezTo>
                      <a:cubicBezTo>
                        <a:pt x="52" y="120"/>
                        <a:pt x="58" y="115"/>
                        <a:pt x="57" y="112"/>
                      </a:cubicBezTo>
                      <a:cubicBezTo>
                        <a:pt x="55" y="110"/>
                        <a:pt x="57" y="109"/>
                        <a:pt x="57" y="107"/>
                      </a:cubicBezTo>
                      <a:cubicBezTo>
                        <a:pt x="55" y="106"/>
                        <a:pt x="52" y="104"/>
                        <a:pt x="51" y="106"/>
                      </a:cubicBezTo>
                      <a:cubicBezTo>
                        <a:pt x="49" y="109"/>
                        <a:pt x="49" y="107"/>
                        <a:pt x="45" y="106"/>
                      </a:cubicBezTo>
                      <a:cubicBezTo>
                        <a:pt x="42" y="103"/>
                        <a:pt x="39" y="104"/>
                        <a:pt x="32" y="109"/>
                      </a:cubicBezTo>
                      <a:cubicBezTo>
                        <a:pt x="28" y="114"/>
                        <a:pt x="28" y="109"/>
                        <a:pt x="25" y="112"/>
                      </a:cubicBezTo>
                      <a:cubicBezTo>
                        <a:pt x="23" y="117"/>
                        <a:pt x="22" y="115"/>
                        <a:pt x="22" y="117"/>
                      </a:cubicBezTo>
                      <a:cubicBezTo>
                        <a:pt x="22" y="115"/>
                        <a:pt x="22" y="117"/>
                        <a:pt x="23" y="112"/>
                      </a:cubicBezTo>
                      <a:cubicBezTo>
                        <a:pt x="16" y="107"/>
                        <a:pt x="28" y="110"/>
                        <a:pt x="20" y="103"/>
                      </a:cubicBezTo>
                      <a:cubicBezTo>
                        <a:pt x="14" y="95"/>
                        <a:pt x="14" y="95"/>
                        <a:pt x="11" y="96"/>
                      </a:cubicBezTo>
                      <a:cubicBezTo>
                        <a:pt x="8" y="96"/>
                        <a:pt x="11" y="92"/>
                        <a:pt x="7" y="89"/>
                      </a:cubicBezTo>
                      <a:cubicBezTo>
                        <a:pt x="0" y="87"/>
                        <a:pt x="10" y="81"/>
                        <a:pt x="7" y="76"/>
                      </a:cubicBezTo>
                      <a:cubicBezTo>
                        <a:pt x="3" y="73"/>
                        <a:pt x="11" y="62"/>
                        <a:pt x="14" y="65"/>
                      </a:cubicBezTo>
                      <a:cubicBezTo>
                        <a:pt x="20" y="75"/>
                        <a:pt x="22" y="72"/>
                        <a:pt x="22" y="65"/>
                      </a:cubicBezTo>
                      <a:cubicBezTo>
                        <a:pt x="22" y="59"/>
                        <a:pt x="32" y="56"/>
                        <a:pt x="37" y="51"/>
                      </a:cubicBezTo>
                      <a:cubicBezTo>
                        <a:pt x="40" y="45"/>
                        <a:pt x="42" y="54"/>
                        <a:pt x="46" y="50"/>
                      </a:cubicBezTo>
                      <a:cubicBezTo>
                        <a:pt x="52" y="47"/>
                        <a:pt x="51" y="51"/>
                        <a:pt x="58" y="53"/>
                      </a:cubicBezTo>
                      <a:cubicBezTo>
                        <a:pt x="66" y="53"/>
                        <a:pt x="74" y="67"/>
                        <a:pt x="80" y="62"/>
                      </a:cubicBezTo>
                      <a:cubicBezTo>
                        <a:pt x="83" y="57"/>
                        <a:pt x="84" y="54"/>
                        <a:pt x="89" y="57"/>
                      </a:cubicBezTo>
                      <a:cubicBezTo>
                        <a:pt x="93" y="61"/>
                        <a:pt x="93" y="53"/>
                        <a:pt x="103" y="61"/>
                      </a:cubicBezTo>
                      <a:cubicBezTo>
                        <a:pt x="112" y="67"/>
                        <a:pt x="107" y="56"/>
                        <a:pt x="113" y="61"/>
                      </a:cubicBezTo>
                      <a:cubicBezTo>
                        <a:pt x="121" y="65"/>
                        <a:pt x="128" y="54"/>
                        <a:pt x="119" y="51"/>
                      </a:cubicBezTo>
                      <a:cubicBezTo>
                        <a:pt x="103" y="44"/>
                        <a:pt x="124" y="45"/>
                        <a:pt x="118" y="39"/>
                      </a:cubicBezTo>
                      <a:cubicBezTo>
                        <a:pt x="112" y="34"/>
                        <a:pt x="133" y="34"/>
                        <a:pt x="125" y="31"/>
                      </a:cubicBezTo>
                      <a:cubicBezTo>
                        <a:pt x="118" y="28"/>
                        <a:pt x="115" y="20"/>
                        <a:pt x="124" y="20"/>
                      </a:cubicBezTo>
                      <a:cubicBezTo>
                        <a:pt x="133" y="20"/>
                        <a:pt x="163" y="14"/>
                        <a:pt x="171" y="9"/>
                      </a:cubicBezTo>
                      <a:cubicBezTo>
                        <a:pt x="180" y="6"/>
                        <a:pt x="182" y="0"/>
                        <a:pt x="188" y="5"/>
                      </a:cubicBezTo>
                      <a:cubicBezTo>
                        <a:pt x="193" y="8"/>
                        <a:pt x="196" y="0"/>
                        <a:pt x="199" y="11"/>
                      </a:cubicBezTo>
                      <a:cubicBezTo>
                        <a:pt x="202" y="23"/>
                        <a:pt x="206" y="15"/>
                        <a:pt x="212" y="19"/>
                      </a:cubicBezTo>
                      <a:cubicBezTo>
                        <a:pt x="218" y="22"/>
                        <a:pt x="223" y="19"/>
                        <a:pt x="218" y="23"/>
                      </a:cubicBezTo>
                      <a:cubicBezTo>
                        <a:pt x="214" y="28"/>
                        <a:pt x="223" y="28"/>
                        <a:pt x="235" y="20"/>
                      </a:cubicBezTo>
                      <a:cubicBezTo>
                        <a:pt x="247" y="11"/>
                        <a:pt x="246" y="17"/>
                        <a:pt x="243" y="20"/>
                      </a:cubicBezTo>
                      <a:cubicBezTo>
                        <a:pt x="240" y="23"/>
                        <a:pt x="252" y="25"/>
                        <a:pt x="263" y="45"/>
                      </a:cubicBezTo>
                      <a:cubicBezTo>
                        <a:pt x="276" y="75"/>
                        <a:pt x="270" y="48"/>
                        <a:pt x="279" y="56"/>
                      </a:cubicBezTo>
                      <a:cubicBezTo>
                        <a:pt x="290" y="65"/>
                        <a:pt x="295" y="53"/>
                        <a:pt x="304" y="62"/>
                      </a:cubicBezTo>
                      <a:cubicBezTo>
                        <a:pt x="311" y="73"/>
                        <a:pt x="314" y="79"/>
                        <a:pt x="321" y="73"/>
                      </a:cubicBezTo>
                      <a:cubicBezTo>
                        <a:pt x="328" y="68"/>
                        <a:pt x="321" y="75"/>
                        <a:pt x="328" y="81"/>
                      </a:cubicBezTo>
                      <a:cubicBezTo>
                        <a:pt x="319" y="79"/>
                        <a:pt x="328" y="86"/>
                        <a:pt x="321" y="87"/>
                      </a:cubicBezTo>
                      <a:cubicBezTo>
                        <a:pt x="311" y="90"/>
                        <a:pt x="313" y="96"/>
                        <a:pt x="314" y="100"/>
                      </a:cubicBezTo>
                      <a:cubicBezTo>
                        <a:pt x="316" y="103"/>
                        <a:pt x="314" y="104"/>
                        <a:pt x="310" y="106"/>
                      </a:cubicBezTo>
                      <a:cubicBezTo>
                        <a:pt x="307" y="107"/>
                        <a:pt x="308" y="104"/>
                        <a:pt x="304" y="106"/>
                      </a:cubicBezTo>
                      <a:cubicBezTo>
                        <a:pt x="299" y="106"/>
                        <a:pt x="295" y="100"/>
                        <a:pt x="293" y="104"/>
                      </a:cubicBezTo>
                      <a:cubicBezTo>
                        <a:pt x="293" y="107"/>
                        <a:pt x="292" y="117"/>
                        <a:pt x="289" y="120"/>
                      </a:cubicBezTo>
                      <a:cubicBezTo>
                        <a:pt x="287" y="123"/>
                        <a:pt x="292" y="121"/>
                        <a:pt x="292" y="124"/>
                      </a:cubicBezTo>
                      <a:cubicBezTo>
                        <a:pt x="290" y="128"/>
                        <a:pt x="287" y="126"/>
                        <a:pt x="284" y="124"/>
                      </a:cubicBezTo>
                      <a:cubicBezTo>
                        <a:pt x="282" y="124"/>
                        <a:pt x="276" y="126"/>
                        <a:pt x="272" y="128"/>
                      </a:cubicBezTo>
                      <a:cubicBezTo>
                        <a:pt x="264" y="129"/>
                        <a:pt x="275" y="129"/>
                        <a:pt x="273" y="132"/>
                      </a:cubicBezTo>
                      <a:cubicBezTo>
                        <a:pt x="272" y="135"/>
                        <a:pt x="279" y="148"/>
                        <a:pt x="275" y="149"/>
                      </a:cubicBezTo>
                      <a:cubicBezTo>
                        <a:pt x="272" y="151"/>
                        <a:pt x="276" y="153"/>
                        <a:pt x="273" y="153"/>
                      </a:cubicBezTo>
                      <a:cubicBezTo>
                        <a:pt x="270" y="154"/>
                        <a:pt x="273" y="159"/>
                        <a:pt x="272" y="160"/>
                      </a:cubicBezTo>
                      <a:cubicBezTo>
                        <a:pt x="269" y="156"/>
                        <a:pt x="266" y="159"/>
                        <a:pt x="264" y="156"/>
                      </a:cubicBezTo>
                      <a:cubicBezTo>
                        <a:pt x="264" y="153"/>
                        <a:pt x="258" y="153"/>
                        <a:pt x="247" y="153"/>
                      </a:cubicBezTo>
                      <a:cubicBezTo>
                        <a:pt x="235" y="151"/>
                        <a:pt x="235" y="154"/>
                        <a:pt x="232" y="153"/>
                      </a:cubicBezTo>
                      <a:cubicBezTo>
                        <a:pt x="231" y="151"/>
                        <a:pt x="226" y="148"/>
                        <a:pt x="221" y="149"/>
                      </a:cubicBezTo>
                      <a:cubicBezTo>
                        <a:pt x="215" y="151"/>
                        <a:pt x="220" y="159"/>
                        <a:pt x="217" y="157"/>
                      </a:cubicBezTo>
                      <a:cubicBezTo>
                        <a:pt x="214" y="156"/>
                        <a:pt x="208" y="153"/>
                        <a:pt x="203" y="153"/>
                      </a:cubicBezTo>
                      <a:cubicBezTo>
                        <a:pt x="199" y="154"/>
                        <a:pt x="199" y="157"/>
                        <a:pt x="199" y="159"/>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54" name="Freeform 199">
                  <a:extLst>
                    <a:ext uri="{FF2B5EF4-FFF2-40B4-BE49-F238E27FC236}">
                      <a16:creationId xmlns:a16="http://schemas.microsoft.com/office/drawing/2014/main" id="{A9C6A498-4991-0A36-D581-FD8635B1AE1F}"/>
                    </a:ext>
                  </a:extLst>
                </p:cNvPr>
                <p:cNvSpPr>
                  <a:spLocks noEditPoints="1"/>
                </p:cNvSpPr>
                <p:nvPr/>
              </p:nvSpPr>
              <p:spPr bwMode="auto">
                <a:xfrm>
                  <a:off x="5506925" y="2682386"/>
                  <a:ext cx="298861" cy="448284"/>
                </a:xfrm>
                <a:custGeom>
                  <a:avLst/>
                  <a:gdLst/>
                  <a:ahLst/>
                  <a:cxnLst>
                    <a:cxn ang="0">
                      <a:pos x="12" y="13"/>
                    </a:cxn>
                    <a:cxn ang="0">
                      <a:pos x="24" y="21"/>
                    </a:cxn>
                    <a:cxn ang="0">
                      <a:pos x="35" y="19"/>
                    </a:cxn>
                    <a:cxn ang="0">
                      <a:pos x="44" y="21"/>
                    </a:cxn>
                    <a:cxn ang="0">
                      <a:pos x="50" y="10"/>
                    </a:cxn>
                    <a:cxn ang="0">
                      <a:pos x="62" y="2"/>
                    </a:cxn>
                    <a:cxn ang="0">
                      <a:pos x="77" y="10"/>
                    </a:cxn>
                    <a:cxn ang="0">
                      <a:pos x="73" y="19"/>
                    </a:cxn>
                    <a:cxn ang="0">
                      <a:pos x="79" y="31"/>
                    </a:cxn>
                    <a:cxn ang="0">
                      <a:pos x="76" y="49"/>
                    </a:cxn>
                    <a:cxn ang="0">
                      <a:pos x="80" y="66"/>
                    </a:cxn>
                    <a:cxn ang="0">
                      <a:pos x="80" y="70"/>
                    </a:cxn>
                    <a:cxn ang="0">
                      <a:pos x="83" y="78"/>
                    </a:cxn>
                    <a:cxn ang="0">
                      <a:pos x="88" y="86"/>
                    </a:cxn>
                    <a:cxn ang="0">
                      <a:pos x="93" y="99"/>
                    </a:cxn>
                    <a:cxn ang="0">
                      <a:pos x="79" y="120"/>
                    </a:cxn>
                    <a:cxn ang="0">
                      <a:pos x="56" y="134"/>
                    </a:cxn>
                    <a:cxn ang="0">
                      <a:pos x="44" y="138"/>
                    </a:cxn>
                    <a:cxn ang="0">
                      <a:pos x="27" y="141"/>
                    </a:cxn>
                    <a:cxn ang="0">
                      <a:pos x="22" y="138"/>
                    </a:cxn>
                    <a:cxn ang="0">
                      <a:pos x="13" y="128"/>
                    </a:cxn>
                    <a:cxn ang="0">
                      <a:pos x="15" y="117"/>
                    </a:cxn>
                    <a:cxn ang="0">
                      <a:pos x="15" y="99"/>
                    </a:cxn>
                    <a:cxn ang="0">
                      <a:pos x="21" y="94"/>
                    </a:cxn>
                    <a:cxn ang="0">
                      <a:pos x="29" y="88"/>
                    </a:cxn>
                    <a:cxn ang="0">
                      <a:pos x="41" y="75"/>
                    </a:cxn>
                    <a:cxn ang="0">
                      <a:pos x="45" y="70"/>
                    </a:cxn>
                    <a:cxn ang="0">
                      <a:pos x="36" y="63"/>
                    </a:cxn>
                    <a:cxn ang="0">
                      <a:pos x="35" y="49"/>
                    </a:cxn>
                    <a:cxn ang="0">
                      <a:pos x="33" y="39"/>
                    </a:cxn>
                    <a:cxn ang="0">
                      <a:pos x="30" y="35"/>
                    </a:cxn>
                    <a:cxn ang="0">
                      <a:pos x="29" y="28"/>
                    </a:cxn>
                    <a:cxn ang="0">
                      <a:pos x="12" y="19"/>
                    </a:cxn>
                    <a:cxn ang="0">
                      <a:pos x="12" y="16"/>
                    </a:cxn>
                    <a:cxn ang="0">
                      <a:pos x="21" y="138"/>
                    </a:cxn>
                    <a:cxn ang="0">
                      <a:pos x="18" y="136"/>
                    </a:cxn>
                    <a:cxn ang="0">
                      <a:pos x="18" y="136"/>
                    </a:cxn>
                    <a:cxn ang="0">
                      <a:pos x="16" y="139"/>
                    </a:cxn>
                    <a:cxn ang="0">
                      <a:pos x="18" y="139"/>
                    </a:cxn>
                    <a:cxn ang="0">
                      <a:pos x="18" y="139"/>
                    </a:cxn>
                    <a:cxn ang="0">
                      <a:pos x="18" y="138"/>
                    </a:cxn>
                    <a:cxn ang="0">
                      <a:pos x="4" y="141"/>
                    </a:cxn>
                    <a:cxn ang="0">
                      <a:pos x="4" y="141"/>
                    </a:cxn>
                    <a:cxn ang="0">
                      <a:pos x="4" y="138"/>
                    </a:cxn>
                    <a:cxn ang="0">
                      <a:pos x="3" y="136"/>
                    </a:cxn>
                    <a:cxn ang="0">
                      <a:pos x="1" y="136"/>
                    </a:cxn>
                    <a:cxn ang="0">
                      <a:pos x="0" y="138"/>
                    </a:cxn>
                    <a:cxn ang="0">
                      <a:pos x="3" y="139"/>
                    </a:cxn>
                    <a:cxn ang="0">
                      <a:pos x="41" y="72"/>
                    </a:cxn>
                    <a:cxn ang="0">
                      <a:pos x="44" y="74"/>
                    </a:cxn>
                    <a:cxn ang="0">
                      <a:pos x="13" y="97"/>
                    </a:cxn>
                    <a:cxn ang="0">
                      <a:pos x="15" y="97"/>
                    </a:cxn>
                  </a:cxnLst>
                  <a:rect l="0" t="0" r="r" b="b"/>
                  <a:pathLst>
                    <a:path w="96" h="144">
                      <a:moveTo>
                        <a:pt x="12" y="16"/>
                      </a:moveTo>
                      <a:cubicBezTo>
                        <a:pt x="12" y="16"/>
                        <a:pt x="10" y="14"/>
                        <a:pt x="12" y="13"/>
                      </a:cubicBezTo>
                      <a:cubicBezTo>
                        <a:pt x="15" y="11"/>
                        <a:pt x="18" y="14"/>
                        <a:pt x="21" y="17"/>
                      </a:cubicBezTo>
                      <a:cubicBezTo>
                        <a:pt x="24" y="21"/>
                        <a:pt x="19" y="21"/>
                        <a:pt x="24" y="21"/>
                      </a:cubicBezTo>
                      <a:cubicBezTo>
                        <a:pt x="30" y="21"/>
                        <a:pt x="27" y="22"/>
                        <a:pt x="30" y="22"/>
                      </a:cubicBezTo>
                      <a:cubicBezTo>
                        <a:pt x="35" y="21"/>
                        <a:pt x="33" y="19"/>
                        <a:pt x="35" y="19"/>
                      </a:cubicBezTo>
                      <a:cubicBezTo>
                        <a:pt x="36" y="21"/>
                        <a:pt x="39" y="21"/>
                        <a:pt x="42" y="24"/>
                      </a:cubicBezTo>
                      <a:cubicBezTo>
                        <a:pt x="42" y="22"/>
                        <a:pt x="44" y="24"/>
                        <a:pt x="44" y="21"/>
                      </a:cubicBezTo>
                      <a:cubicBezTo>
                        <a:pt x="45" y="17"/>
                        <a:pt x="51" y="19"/>
                        <a:pt x="48" y="16"/>
                      </a:cubicBezTo>
                      <a:cubicBezTo>
                        <a:pt x="47" y="13"/>
                        <a:pt x="50" y="13"/>
                        <a:pt x="50" y="10"/>
                      </a:cubicBezTo>
                      <a:cubicBezTo>
                        <a:pt x="50" y="8"/>
                        <a:pt x="51" y="5"/>
                        <a:pt x="54" y="3"/>
                      </a:cubicBezTo>
                      <a:cubicBezTo>
                        <a:pt x="58" y="2"/>
                        <a:pt x="56" y="5"/>
                        <a:pt x="62" y="2"/>
                      </a:cubicBezTo>
                      <a:cubicBezTo>
                        <a:pt x="65" y="0"/>
                        <a:pt x="65" y="0"/>
                        <a:pt x="67" y="3"/>
                      </a:cubicBezTo>
                      <a:cubicBezTo>
                        <a:pt x="68" y="5"/>
                        <a:pt x="76" y="6"/>
                        <a:pt x="77" y="10"/>
                      </a:cubicBezTo>
                      <a:cubicBezTo>
                        <a:pt x="77" y="11"/>
                        <a:pt x="70" y="14"/>
                        <a:pt x="74" y="16"/>
                      </a:cubicBezTo>
                      <a:cubicBezTo>
                        <a:pt x="67" y="21"/>
                        <a:pt x="73" y="17"/>
                        <a:pt x="73" y="19"/>
                      </a:cubicBezTo>
                      <a:cubicBezTo>
                        <a:pt x="74" y="22"/>
                        <a:pt x="70" y="21"/>
                        <a:pt x="71" y="25"/>
                      </a:cubicBezTo>
                      <a:cubicBezTo>
                        <a:pt x="73" y="33"/>
                        <a:pt x="76" y="27"/>
                        <a:pt x="79" y="31"/>
                      </a:cubicBezTo>
                      <a:cubicBezTo>
                        <a:pt x="82" y="36"/>
                        <a:pt x="85" y="35"/>
                        <a:pt x="82" y="38"/>
                      </a:cubicBezTo>
                      <a:cubicBezTo>
                        <a:pt x="79" y="41"/>
                        <a:pt x="73" y="46"/>
                        <a:pt x="76" y="49"/>
                      </a:cubicBezTo>
                      <a:cubicBezTo>
                        <a:pt x="79" y="50"/>
                        <a:pt x="85" y="64"/>
                        <a:pt x="83" y="64"/>
                      </a:cubicBezTo>
                      <a:cubicBezTo>
                        <a:pt x="80" y="64"/>
                        <a:pt x="80" y="64"/>
                        <a:pt x="80" y="66"/>
                      </a:cubicBezTo>
                      <a:cubicBezTo>
                        <a:pt x="82" y="66"/>
                        <a:pt x="80" y="66"/>
                        <a:pt x="80" y="67"/>
                      </a:cubicBezTo>
                      <a:cubicBezTo>
                        <a:pt x="80" y="70"/>
                        <a:pt x="79" y="69"/>
                        <a:pt x="80" y="70"/>
                      </a:cubicBezTo>
                      <a:cubicBezTo>
                        <a:pt x="83" y="72"/>
                        <a:pt x="79" y="72"/>
                        <a:pt x="79" y="74"/>
                      </a:cubicBezTo>
                      <a:cubicBezTo>
                        <a:pt x="80" y="77"/>
                        <a:pt x="86" y="77"/>
                        <a:pt x="83" y="78"/>
                      </a:cubicBezTo>
                      <a:cubicBezTo>
                        <a:pt x="82" y="80"/>
                        <a:pt x="83" y="80"/>
                        <a:pt x="83" y="81"/>
                      </a:cubicBezTo>
                      <a:cubicBezTo>
                        <a:pt x="82" y="83"/>
                        <a:pt x="88" y="83"/>
                        <a:pt x="88" y="86"/>
                      </a:cubicBezTo>
                      <a:cubicBezTo>
                        <a:pt x="86" y="89"/>
                        <a:pt x="80" y="89"/>
                        <a:pt x="83" y="92"/>
                      </a:cubicBezTo>
                      <a:cubicBezTo>
                        <a:pt x="86" y="94"/>
                        <a:pt x="91" y="95"/>
                        <a:pt x="93" y="99"/>
                      </a:cubicBezTo>
                      <a:cubicBezTo>
                        <a:pt x="94" y="102"/>
                        <a:pt x="96" y="100"/>
                        <a:pt x="94" y="103"/>
                      </a:cubicBezTo>
                      <a:cubicBezTo>
                        <a:pt x="93" y="106"/>
                        <a:pt x="88" y="113"/>
                        <a:pt x="79" y="120"/>
                      </a:cubicBezTo>
                      <a:cubicBezTo>
                        <a:pt x="71" y="128"/>
                        <a:pt x="68" y="130"/>
                        <a:pt x="65" y="133"/>
                      </a:cubicBezTo>
                      <a:cubicBezTo>
                        <a:pt x="61" y="136"/>
                        <a:pt x="61" y="133"/>
                        <a:pt x="56" y="134"/>
                      </a:cubicBezTo>
                      <a:cubicBezTo>
                        <a:pt x="51" y="138"/>
                        <a:pt x="53" y="133"/>
                        <a:pt x="51" y="136"/>
                      </a:cubicBezTo>
                      <a:cubicBezTo>
                        <a:pt x="48" y="139"/>
                        <a:pt x="50" y="134"/>
                        <a:pt x="44" y="138"/>
                      </a:cubicBezTo>
                      <a:cubicBezTo>
                        <a:pt x="35" y="142"/>
                        <a:pt x="33" y="141"/>
                        <a:pt x="30" y="142"/>
                      </a:cubicBezTo>
                      <a:cubicBezTo>
                        <a:pt x="25" y="144"/>
                        <a:pt x="25" y="144"/>
                        <a:pt x="27" y="141"/>
                      </a:cubicBezTo>
                      <a:cubicBezTo>
                        <a:pt x="29" y="139"/>
                        <a:pt x="27" y="138"/>
                        <a:pt x="25" y="141"/>
                      </a:cubicBezTo>
                      <a:cubicBezTo>
                        <a:pt x="22" y="142"/>
                        <a:pt x="22" y="139"/>
                        <a:pt x="22" y="138"/>
                      </a:cubicBezTo>
                      <a:cubicBezTo>
                        <a:pt x="24" y="134"/>
                        <a:pt x="21" y="134"/>
                        <a:pt x="16" y="134"/>
                      </a:cubicBezTo>
                      <a:cubicBezTo>
                        <a:pt x="12" y="133"/>
                        <a:pt x="13" y="133"/>
                        <a:pt x="13" y="128"/>
                      </a:cubicBezTo>
                      <a:cubicBezTo>
                        <a:pt x="15" y="125"/>
                        <a:pt x="15" y="124"/>
                        <a:pt x="15" y="122"/>
                      </a:cubicBezTo>
                      <a:cubicBezTo>
                        <a:pt x="13" y="119"/>
                        <a:pt x="18" y="120"/>
                        <a:pt x="15" y="117"/>
                      </a:cubicBezTo>
                      <a:cubicBezTo>
                        <a:pt x="10" y="111"/>
                        <a:pt x="16" y="114"/>
                        <a:pt x="13" y="110"/>
                      </a:cubicBezTo>
                      <a:cubicBezTo>
                        <a:pt x="10" y="103"/>
                        <a:pt x="15" y="102"/>
                        <a:pt x="15" y="99"/>
                      </a:cubicBezTo>
                      <a:cubicBezTo>
                        <a:pt x="15" y="97"/>
                        <a:pt x="18" y="100"/>
                        <a:pt x="19" y="99"/>
                      </a:cubicBezTo>
                      <a:cubicBezTo>
                        <a:pt x="22" y="97"/>
                        <a:pt x="19" y="94"/>
                        <a:pt x="21" y="94"/>
                      </a:cubicBezTo>
                      <a:cubicBezTo>
                        <a:pt x="22" y="94"/>
                        <a:pt x="22" y="91"/>
                        <a:pt x="25" y="92"/>
                      </a:cubicBezTo>
                      <a:cubicBezTo>
                        <a:pt x="27" y="92"/>
                        <a:pt x="25" y="89"/>
                        <a:pt x="29" y="88"/>
                      </a:cubicBezTo>
                      <a:cubicBezTo>
                        <a:pt x="32" y="88"/>
                        <a:pt x="27" y="88"/>
                        <a:pt x="33" y="85"/>
                      </a:cubicBezTo>
                      <a:cubicBezTo>
                        <a:pt x="39" y="80"/>
                        <a:pt x="38" y="77"/>
                        <a:pt x="41" y="75"/>
                      </a:cubicBezTo>
                      <a:cubicBezTo>
                        <a:pt x="45" y="74"/>
                        <a:pt x="45" y="75"/>
                        <a:pt x="45" y="74"/>
                      </a:cubicBezTo>
                      <a:cubicBezTo>
                        <a:pt x="47" y="72"/>
                        <a:pt x="44" y="74"/>
                        <a:pt x="45" y="70"/>
                      </a:cubicBezTo>
                      <a:cubicBezTo>
                        <a:pt x="45" y="67"/>
                        <a:pt x="47" y="66"/>
                        <a:pt x="42" y="64"/>
                      </a:cubicBezTo>
                      <a:cubicBezTo>
                        <a:pt x="38" y="64"/>
                        <a:pt x="41" y="63"/>
                        <a:pt x="36" y="63"/>
                      </a:cubicBezTo>
                      <a:cubicBezTo>
                        <a:pt x="36" y="58"/>
                        <a:pt x="30" y="56"/>
                        <a:pt x="33" y="53"/>
                      </a:cubicBezTo>
                      <a:cubicBezTo>
                        <a:pt x="35" y="50"/>
                        <a:pt x="33" y="50"/>
                        <a:pt x="35" y="49"/>
                      </a:cubicBezTo>
                      <a:cubicBezTo>
                        <a:pt x="36" y="47"/>
                        <a:pt x="32" y="46"/>
                        <a:pt x="32" y="44"/>
                      </a:cubicBezTo>
                      <a:cubicBezTo>
                        <a:pt x="32" y="41"/>
                        <a:pt x="33" y="41"/>
                        <a:pt x="33" y="39"/>
                      </a:cubicBezTo>
                      <a:cubicBezTo>
                        <a:pt x="33" y="38"/>
                        <a:pt x="30" y="41"/>
                        <a:pt x="30" y="39"/>
                      </a:cubicBezTo>
                      <a:cubicBezTo>
                        <a:pt x="30" y="38"/>
                        <a:pt x="32" y="39"/>
                        <a:pt x="30" y="35"/>
                      </a:cubicBezTo>
                      <a:cubicBezTo>
                        <a:pt x="30" y="31"/>
                        <a:pt x="35" y="35"/>
                        <a:pt x="30" y="30"/>
                      </a:cubicBezTo>
                      <a:cubicBezTo>
                        <a:pt x="27" y="28"/>
                        <a:pt x="29" y="30"/>
                        <a:pt x="29" y="28"/>
                      </a:cubicBezTo>
                      <a:cubicBezTo>
                        <a:pt x="29" y="27"/>
                        <a:pt x="25" y="25"/>
                        <a:pt x="22" y="25"/>
                      </a:cubicBezTo>
                      <a:cubicBezTo>
                        <a:pt x="19" y="25"/>
                        <a:pt x="15" y="22"/>
                        <a:pt x="12" y="19"/>
                      </a:cubicBezTo>
                      <a:cubicBezTo>
                        <a:pt x="7" y="17"/>
                        <a:pt x="12" y="17"/>
                        <a:pt x="9" y="16"/>
                      </a:cubicBezTo>
                      <a:cubicBezTo>
                        <a:pt x="9" y="14"/>
                        <a:pt x="12" y="17"/>
                        <a:pt x="12" y="16"/>
                      </a:cubicBezTo>
                      <a:close/>
                      <a:moveTo>
                        <a:pt x="19" y="136"/>
                      </a:moveTo>
                      <a:cubicBezTo>
                        <a:pt x="19" y="136"/>
                        <a:pt x="21" y="136"/>
                        <a:pt x="21" y="138"/>
                      </a:cubicBezTo>
                      <a:cubicBezTo>
                        <a:pt x="21" y="138"/>
                        <a:pt x="19" y="138"/>
                        <a:pt x="19" y="136"/>
                      </a:cubicBezTo>
                      <a:close/>
                      <a:moveTo>
                        <a:pt x="18" y="136"/>
                      </a:moveTo>
                      <a:cubicBezTo>
                        <a:pt x="18" y="136"/>
                        <a:pt x="16" y="134"/>
                        <a:pt x="18" y="134"/>
                      </a:cubicBezTo>
                      <a:cubicBezTo>
                        <a:pt x="18" y="134"/>
                        <a:pt x="19" y="136"/>
                        <a:pt x="18" y="136"/>
                      </a:cubicBezTo>
                      <a:close/>
                      <a:moveTo>
                        <a:pt x="15" y="139"/>
                      </a:moveTo>
                      <a:cubicBezTo>
                        <a:pt x="15" y="138"/>
                        <a:pt x="16" y="138"/>
                        <a:pt x="16" y="139"/>
                      </a:cubicBezTo>
                      <a:cubicBezTo>
                        <a:pt x="15" y="139"/>
                        <a:pt x="15" y="139"/>
                        <a:pt x="15" y="139"/>
                      </a:cubicBezTo>
                      <a:close/>
                      <a:moveTo>
                        <a:pt x="18" y="139"/>
                      </a:moveTo>
                      <a:cubicBezTo>
                        <a:pt x="18" y="138"/>
                        <a:pt x="19" y="138"/>
                        <a:pt x="19" y="138"/>
                      </a:cubicBezTo>
                      <a:cubicBezTo>
                        <a:pt x="19" y="139"/>
                        <a:pt x="19" y="139"/>
                        <a:pt x="18" y="139"/>
                      </a:cubicBezTo>
                      <a:close/>
                      <a:moveTo>
                        <a:pt x="16" y="139"/>
                      </a:moveTo>
                      <a:cubicBezTo>
                        <a:pt x="16" y="138"/>
                        <a:pt x="18" y="138"/>
                        <a:pt x="18" y="138"/>
                      </a:cubicBezTo>
                      <a:cubicBezTo>
                        <a:pt x="18" y="139"/>
                        <a:pt x="16" y="139"/>
                        <a:pt x="16" y="139"/>
                      </a:cubicBezTo>
                      <a:close/>
                      <a:moveTo>
                        <a:pt x="4" y="141"/>
                      </a:moveTo>
                      <a:cubicBezTo>
                        <a:pt x="4" y="141"/>
                        <a:pt x="3" y="139"/>
                        <a:pt x="4" y="139"/>
                      </a:cubicBezTo>
                      <a:cubicBezTo>
                        <a:pt x="4" y="139"/>
                        <a:pt x="6" y="141"/>
                        <a:pt x="4" y="141"/>
                      </a:cubicBezTo>
                      <a:close/>
                      <a:moveTo>
                        <a:pt x="3" y="139"/>
                      </a:moveTo>
                      <a:cubicBezTo>
                        <a:pt x="4" y="139"/>
                        <a:pt x="3" y="138"/>
                        <a:pt x="4" y="138"/>
                      </a:cubicBezTo>
                      <a:cubicBezTo>
                        <a:pt x="4" y="138"/>
                        <a:pt x="4" y="139"/>
                        <a:pt x="6" y="138"/>
                      </a:cubicBezTo>
                      <a:cubicBezTo>
                        <a:pt x="6" y="136"/>
                        <a:pt x="6" y="136"/>
                        <a:pt x="3" y="136"/>
                      </a:cubicBezTo>
                      <a:cubicBezTo>
                        <a:pt x="0" y="134"/>
                        <a:pt x="3" y="136"/>
                        <a:pt x="3" y="138"/>
                      </a:cubicBezTo>
                      <a:cubicBezTo>
                        <a:pt x="1" y="139"/>
                        <a:pt x="1" y="136"/>
                        <a:pt x="1" y="136"/>
                      </a:cubicBezTo>
                      <a:cubicBezTo>
                        <a:pt x="1" y="138"/>
                        <a:pt x="0" y="138"/>
                        <a:pt x="0" y="138"/>
                      </a:cubicBezTo>
                      <a:cubicBezTo>
                        <a:pt x="0" y="139"/>
                        <a:pt x="0" y="138"/>
                        <a:pt x="0" y="138"/>
                      </a:cubicBezTo>
                      <a:cubicBezTo>
                        <a:pt x="1" y="139"/>
                        <a:pt x="1" y="139"/>
                        <a:pt x="1" y="139"/>
                      </a:cubicBezTo>
                      <a:cubicBezTo>
                        <a:pt x="3" y="139"/>
                        <a:pt x="3" y="141"/>
                        <a:pt x="3" y="139"/>
                      </a:cubicBezTo>
                      <a:close/>
                      <a:moveTo>
                        <a:pt x="44" y="74"/>
                      </a:moveTo>
                      <a:cubicBezTo>
                        <a:pt x="45" y="72"/>
                        <a:pt x="44" y="72"/>
                        <a:pt x="41" y="72"/>
                      </a:cubicBezTo>
                      <a:cubicBezTo>
                        <a:pt x="39" y="72"/>
                        <a:pt x="39" y="74"/>
                        <a:pt x="41" y="74"/>
                      </a:cubicBezTo>
                      <a:cubicBezTo>
                        <a:pt x="42" y="74"/>
                        <a:pt x="42" y="74"/>
                        <a:pt x="44" y="74"/>
                      </a:cubicBezTo>
                      <a:close/>
                      <a:moveTo>
                        <a:pt x="15" y="97"/>
                      </a:moveTo>
                      <a:cubicBezTo>
                        <a:pt x="13" y="97"/>
                        <a:pt x="13" y="97"/>
                        <a:pt x="13" y="97"/>
                      </a:cubicBezTo>
                      <a:cubicBezTo>
                        <a:pt x="13" y="97"/>
                        <a:pt x="12" y="97"/>
                        <a:pt x="13" y="99"/>
                      </a:cubicBezTo>
                      <a:cubicBezTo>
                        <a:pt x="13" y="99"/>
                        <a:pt x="15" y="99"/>
                        <a:pt x="15" y="97"/>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55" name="Freeform 200">
                  <a:extLst>
                    <a:ext uri="{FF2B5EF4-FFF2-40B4-BE49-F238E27FC236}">
                      <a16:creationId xmlns:a16="http://schemas.microsoft.com/office/drawing/2014/main" id="{6B85C907-AC5D-1A12-CF88-AEADB06EE030}"/>
                    </a:ext>
                  </a:extLst>
                </p:cNvPr>
                <p:cNvSpPr>
                  <a:spLocks noEditPoints="1"/>
                </p:cNvSpPr>
                <p:nvPr/>
              </p:nvSpPr>
              <p:spPr bwMode="auto">
                <a:xfrm>
                  <a:off x="5135758" y="2165013"/>
                  <a:ext cx="660387" cy="1034748"/>
                </a:xfrm>
                <a:custGeom>
                  <a:avLst/>
                  <a:gdLst/>
                  <a:ahLst/>
                  <a:cxnLst>
                    <a:cxn ang="0">
                      <a:pos x="58" y="30"/>
                    </a:cxn>
                    <a:cxn ang="0">
                      <a:pos x="93" y="31"/>
                    </a:cxn>
                    <a:cxn ang="0">
                      <a:pos x="111" y="45"/>
                    </a:cxn>
                    <a:cxn ang="0">
                      <a:pos x="56" y="40"/>
                    </a:cxn>
                    <a:cxn ang="0">
                      <a:pos x="149" y="42"/>
                    </a:cxn>
                    <a:cxn ang="0">
                      <a:pos x="172" y="9"/>
                    </a:cxn>
                    <a:cxn ang="0">
                      <a:pos x="108" y="13"/>
                    </a:cxn>
                    <a:cxn ang="0">
                      <a:pos x="201" y="172"/>
                    </a:cxn>
                    <a:cxn ang="0">
                      <a:pos x="198" y="159"/>
                    </a:cxn>
                    <a:cxn ang="0">
                      <a:pos x="184" y="152"/>
                    </a:cxn>
                    <a:cxn ang="0">
                      <a:pos x="167" y="162"/>
                    </a:cxn>
                    <a:cxn ang="0">
                      <a:pos x="160" y="154"/>
                    </a:cxn>
                    <a:cxn ang="0">
                      <a:pos x="146" y="166"/>
                    </a:cxn>
                    <a:cxn ang="0">
                      <a:pos x="135" y="169"/>
                    </a:cxn>
                    <a:cxn ang="0">
                      <a:pos x="120" y="172"/>
                    </a:cxn>
                    <a:cxn ang="0">
                      <a:pos x="106" y="180"/>
                    </a:cxn>
                    <a:cxn ang="0">
                      <a:pos x="91" y="194"/>
                    </a:cxn>
                    <a:cxn ang="0">
                      <a:pos x="80" y="200"/>
                    </a:cxn>
                    <a:cxn ang="0">
                      <a:pos x="87" y="210"/>
                    </a:cxn>
                    <a:cxn ang="0">
                      <a:pos x="67" y="219"/>
                    </a:cxn>
                    <a:cxn ang="0">
                      <a:pos x="64" y="233"/>
                    </a:cxn>
                    <a:cxn ang="0">
                      <a:pos x="56" y="245"/>
                    </a:cxn>
                    <a:cxn ang="0">
                      <a:pos x="50" y="256"/>
                    </a:cxn>
                    <a:cxn ang="0">
                      <a:pos x="38" y="258"/>
                    </a:cxn>
                    <a:cxn ang="0">
                      <a:pos x="15" y="272"/>
                    </a:cxn>
                    <a:cxn ang="0">
                      <a:pos x="4" y="283"/>
                    </a:cxn>
                    <a:cxn ang="0">
                      <a:pos x="6" y="292"/>
                    </a:cxn>
                    <a:cxn ang="0">
                      <a:pos x="12" y="303"/>
                    </a:cxn>
                    <a:cxn ang="0">
                      <a:pos x="7" y="320"/>
                    </a:cxn>
                    <a:cxn ang="0">
                      <a:pos x="36" y="323"/>
                    </a:cxn>
                    <a:cxn ang="0">
                      <a:pos x="50" y="317"/>
                    </a:cxn>
                    <a:cxn ang="0">
                      <a:pos x="62" y="286"/>
                    </a:cxn>
                    <a:cxn ang="0">
                      <a:pos x="79" y="233"/>
                    </a:cxn>
                    <a:cxn ang="0">
                      <a:pos x="106" y="190"/>
                    </a:cxn>
                    <a:cxn ang="0">
                      <a:pos x="154" y="185"/>
                    </a:cxn>
                    <a:cxn ang="0">
                      <a:pos x="193" y="182"/>
                    </a:cxn>
                    <a:cxn ang="0">
                      <a:pos x="149" y="163"/>
                    </a:cxn>
                    <a:cxn ang="0">
                      <a:pos x="143" y="159"/>
                    </a:cxn>
                    <a:cxn ang="0">
                      <a:pos x="120" y="165"/>
                    </a:cxn>
                    <a:cxn ang="0">
                      <a:pos x="129" y="168"/>
                    </a:cxn>
                    <a:cxn ang="0">
                      <a:pos x="116" y="168"/>
                    </a:cxn>
                    <a:cxn ang="0">
                      <a:pos x="112" y="168"/>
                    </a:cxn>
                    <a:cxn ang="0">
                      <a:pos x="112" y="174"/>
                    </a:cxn>
                    <a:cxn ang="0">
                      <a:pos x="99" y="177"/>
                    </a:cxn>
                    <a:cxn ang="0">
                      <a:pos x="102" y="183"/>
                    </a:cxn>
                    <a:cxn ang="0">
                      <a:pos x="82" y="191"/>
                    </a:cxn>
                    <a:cxn ang="0">
                      <a:pos x="82" y="185"/>
                    </a:cxn>
                    <a:cxn ang="0">
                      <a:pos x="88" y="183"/>
                    </a:cxn>
                    <a:cxn ang="0">
                      <a:pos x="90" y="188"/>
                    </a:cxn>
                    <a:cxn ang="0">
                      <a:pos x="93" y="190"/>
                    </a:cxn>
                    <a:cxn ang="0">
                      <a:pos x="74" y="193"/>
                    </a:cxn>
                    <a:cxn ang="0">
                      <a:pos x="70" y="196"/>
                    </a:cxn>
                    <a:cxn ang="0">
                      <a:pos x="87" y="197"/>
                    </a:cxn>
                    <a:cxn ang="0">
                      <a:pos x="62" y="227"/>
                    </a:cxn>
                    <a:cxn ang="0">
                      <a:pos x="59" y="230"/>
                    </a:cxn>
                    <a:cxn ang="0">
                      <a:pos x="53" y="245"/>
                    </a:cxn>
                    <a:cxn ang="0">
                      <a:pos x="50" y="244"/>
                    </a:cxn>
                    <a:cxn ang="0">
                      <a:pos x="29" y="258"/>
                    </a:cxn>
                    <a:cxn ang="0">
                      <a:pos x="29" y="264"/>
                    </a:cxn>
                    <a:cxn ang="0">
                      <a:pos x="10" y="273"/>
                    </a:cxn>
                    <a:cxn ang="0">
                      <a:pos x="1" y="292"/>
                    </a:cxn>
                    <a:cxn ang="0">
                      <a:pos x="4" y="317"/>
                    </a:cxn>
                    <a:cxn ang="0">
                      <a:pos x="3" y="300"/>
                    </a:cxn>
                  </a:cxnLst>
                  <a:rect l="0" t="0" r="r" b="b"/>
                  <a:pathLst>
                    <a:path w="212" h="332">
                      <a:moveTo>
                        <a:pt x="94" y="68"/>
                      </a:moveTo>
                      <a:cubicBezTo>
                        <a:pt x="84" y="65"/>
                        <a:pt x="88" y="62"/>
                        <a:pt x="80" y="59"/>
                      </a:cubicBezTo>
                      <a:cubicBezTo>
                        <a:pt x="71" y="56"/>
                        <a:pt x="73" y="54"/>
                        <a:pt x="80" y="53"/>
                      </a:cubicBezTo>
                      <a:cubicBezTo>
                        <a:pt x="90" y="51"/>
                        <a:pt x="99" y="47"/>
                        <a:pt x="84" y="48"/>
                      </a:cubicBezTo>
                      <a:cubicBezTo>
                        <a:pt x="68" y="50"/>
                        <a:pt x="67" y="48"/>
                        <a:pt x="80" y="44"/>
                      </a:cubicBezTo>
                      <a:cubicBezTo>
                        <a:pt x="93" y="40"/>
                        <a:pt x="102" y="37"/>
                        <a:pt x="91" y="37"/>
                      </a:cubicBezTo>
                      <a:cubicBezTo>
                        <a:pt x="80" y="37"/>
                        <a:pt x="90" y="33"/>
                        <a:pt x="80" y="37"/>
                      </a:cubicBezTo>
                      <a:cubicBezTo>
                        <a:pt x="73" y="42"/>
                        <a:pt x="70" y="47"/>
                        <a:pt x="62" y="39"/>
                      </a:cubicBezTo>
                      <a:cubicBezTo>
                        <a:pt x="55" y="30"/>
                        <a:pt x="52" y="31"/>
                        <a:pt x="58" y="30"/>
                      </a:cubicBezTo>
                      <a:cubicBezTo>
                        <a:pt x="62" y="30"/>
                        <a:pt x="56" y="30"/>
                        <a:pt x="58" y="27"/>
                      </a:cubicBezTo>
                      <a:cubicBezTo>
                        <a:pt x="59" y="22"/>
                        <a:pt x="55" y="31"/>
                        <a:pt x="52" y="27"/>
                      </a:cubicBezTo>
                      <a:cubicBezTo>
                        <a:pt x="49" y="22"/>
                        <a:pt x="45" y="22"/>
                        <a:pt x="52" y="17"/>
                      </a:cubicBezTo>
                      <a:cubicBezTo>
                        <a:pt x="59" y="13"/>
                        <a:pt x="56" y="19"/>
                        <a:pt x="61" y="17"/>
                      </a:cubicBezTo>
                      <a:cubicBezTo>
                        <a:pt x="64" y="14"/>
                        <a:pt x="62" y="19"/>
                        <a:pt x="68" y="16"/>
                      </a:cubicBezTo>
                      <a:cubicBezTo>
                        <a:pt x="76" y="14"/>
                        <a:pt x="76" y="17"/>
                        <a:pt x="70" y="19"/>
                      </a:cubicBezTo>
                      <a:cubicBezTo>
                        <a:pt x="64" y="20"/>
                        <a:pt x="71" y="19"/>
                        <a:pt x="73" y="25"/>
                      </a:cubicBezTo>
                      <a:cubicBezTo>
                        <a:pt x="76" y="30"/>
                        <a:pt x="73" y="19"/>
                        <a:pt x="77" y="17"/>
                      </a:cubicBezTo>
                      <a:cubicBezTo>
                        <a:pt x="84" y="16"/>
                        <a:pt x="90" y="31"/>
                        <a:pt x="93" y="31"/>
                      </a:cubicBezTo>
                      <a:cubicBezTo>
                        <a:pt x="97" y="31"/>
                        <a:pt x="84" y="17"/>
                        <a:pt x="90" y="14"/>
                      </a:cubicBezTo>
                      <a:cubicBezTo>
                        <a:pt x="94" y="9"/>
                        <a:pt x="93" y="14"/>
                        <a:pt x="99" y="14"/>
                      </a:cubicBezTo>
                      <a:cubicBezTo>
                        <a:pt x="103" y="14"/>
                        <a:pt x="103" y="16"/>
                        <a:pt x="106" y="17"/>
                      </a:cubicBezTo>
                      <a:cubicBezTo>
                        <a:pt x="108" y="17"/>
                        <a:pt x="103" y="19"/>
                        <a:pt x="105" y="23"/>
                      </a:cubicBezTo>
                      <a:cubicBezTo>
                        <a:pt x="106" y="27"/>
                        <a:pt x="105" y="17"/>
                        <a:pt x="111" y="20"/>
                      </a:cubicBezTo>
                      <a:cubicBezTo>
                        <a:pt x="116" y="23"/>
                        <a:pt x="109" y="28"/>
                        <a:pt x="117" y="27"/>
                      </a:cubicBezTo>
                      <a:cubicBezTo>
                        <a:pt x="123" y="27"/>
                        <a:pt x="119" y="28"/>
                        <a:pt x="128" y="31"/>
                      </a:cubicBezTo>
                      <a:cubicBezTo>
                        <a:pt x="137" y="33"/>
                        <a:pt x="137" y="34"/>
                        <a:pt x="123" y="36"/>
                      </a:cubicBezTo>
                      <a:cubicBezTo>
                        <a:pt x="109" y="36"/>
                        <a:pt x="120" y="44"/>
                        <a:pt x="111" y="45"/>
                      </a:cubicBezTo>
                      <a:cubicBezTo>
                        <a:pt x="103" y="48"/>
                        <a:pt x="116" y="51"/>
                        <a:pt x="106" y="54"/>
                      </a:cubicBezTo>
                      <a:cubicBezTo>
                        <a:pt x="96" y="58"/>
                        <a:pt x="105" y="72"/>
                        <a:pt x="94" y="68"/>
                      </a:cubicBezTo>
                      <a:close/>
                      <a:moveTo>
                        <a:pt x="131" y="42"/>
                      </a:moveTo>
                      <a:cubicBezTo>
                        <a:pt x="135" y="40"/>
                        <a:pt x="140" y="42"/>
                        <a:pt x="140" y="39"/>
                      </a:cubicBezTo>
                      <a:cubicBezTo>
                        <a:pt x="138" y="36"/>
                        <a:pt x="134" y="36"/>
                        <a:pt x="129" y="37"/>
                      </a:cubicBezTo>
                      <a:cubicBezTo>
                        <a:pt x="125" y="39"/>
                        <a:pt x="122" y="37"/>
                        <a:pt x="126" y="40"/>
                      </a:cubicBezTo>
                      <a:cubicBezTo>
                        <a:pt x="129" y="42"/>
                        <a:pt x="126" y="44"/>
                        <a:pt x="131" y="42"/>
                      </a:cubicBezTo>
                      <a:close/>
                      <a:moveTo>
                        <a:pt x="50" y="37"/>
                      </a:moveTo>
                      <a:cubicBezTo>
                        <a:pt x="52" y="42"/>
                        <a:pt x="50" y="36"/>
                        <a:pt x="56" y="40"/>
                      </a:cubicBezTo>
                      <a:cubicBezTo>
                        <a:pt x="64" y="45"/>
                        <a:pt x="58" y="37"/>
                        <a:pt x="55" y="37"/>
                      </a:cubicBezTo>
                      <a:cubicBezTo>
                        <a:pt x="52" y="37"/>
                        <a:pt x="52" y="30"/>
                        <a:pt x="47" y="31"/>
                      </a:cubicBezTo>
                      <a:cubicBezTo>
                        <a:pt x="45" y="31"/>
                        <a:pt x="47" y="33"/>
                        <a:pt x="50" y="37"/>
                      </a:cubicBezTo>
                      <a:close/>
                      <a:moveTo>
                        <a:pt x="131" y="51"/>
                      </a:moveTo>
                      <a:cubicBezTo>
                        <a:pt x="126" y="56"/>
                        <a:pt x="131" y="54"/>
                        <a:pt x="138" y="54"/>
                      </a:cubicBezTo>
                      <a:cubicBezTo>
                        <a:pt x="146" y="53"/>
                        <a:pt x="135" y="61"/>
                        <a:pt x="146" y="56"/>
                      </a:cubicBezTo>
                      <a:cubicBezTo>
                        <a:pt x="152" y="54"/>
                        <a:pt x="163" y="50"/>
                        <a:pt x="158" y="48"/>
                      </a:cubicBezTo>
                      <a:cubicBezTo>
                        <a:pt x="155" y="47"/>
                        <a:pt x="155" y="50"/>
                        <a:pt x="149" y="47"/>
                      </a:cubicBezTo>
                      <a:cubicBezTo>
                        <a:pt x="143" y="44"/>
                        <a:pt x="154" y="44"/>
                        <a:pt x="149" y="42"/>
                      </a:cubicBezTo>
                      <a:cubicBezTo>
                        <a:pt x="144" y="40"/>
                        <a:pt x="122" y="42"/>
                        <a:pt x="134" y="47"/>
                      </a:cubicBezTo>
                      <a:cubicBezTo>
                        <a:pt x="135" y="48"/>
                        <a:pt x="135" y="48"/>
                        <a:pt x="131" y="51"/>
                      </a:cubicBezTo>
                      <a:close/>
                      <a:moveTo>
                        <a:pt x="131" y="16"/>
                      </a:moveTo>
                      <a:cubicBezTo>
                        <a:pt x="140" y="16"/>
                        <a:pt x="135" y="17"/>
                        <a:pt x="123" y="19"/>
                      </a:cubicBezTo>
                      <a:cubicBezTo>
                        <a:pt x="111" y="22"/>
                        <a:pt x="129" y="23"/>
                        <a:pt x="138" y="23"/>
                      </a:cubicBezTo>
                      <a:cubicBezTo>
                        <a:pt x="146" y="23"/>
                        <a:pt x="151" y="31"/>
                        <a:pt x="157" y="25"/>
                      </a:cubicBezTo>
                      <a:cubicBezTo>
                        <a:pt x="163" y="20"/>
                        <a:pt x="161" y="25"/>
                        <a:pt x="167" y="23"/>
                      </a:cubicBezTo>
                      <a:cubicBezTo>
                        <a:pt x="173" y="22"/>
                        <a:pt x="164" y="20"/>
                        <a:pt x="177" y="16"/>
                      </a:cubicBezTo>
                      <a:cubicBezTo>
                        <a:pt x="184" y="14"/>
                        <a:pt x="177" y="9"/>
                        <a:pt x="172" y="9"/>
                      </a:cubicBezTo>
                      <a:cubicBezTo>
                        <a:pt x="169" y="11"/>
                        <a:pt x="164" y="8"/>
                        <a:pt x="157" y="6"/>
                      </a:cubicBezTo>
                      <a:cubicBezTo>
                        <a:pt x="149" y="6"/>
                        <a:pt x="154" y="11"/>
                        <a:pt x="149" y="9"/>
                      </a:cubicBezTo>
                      <a:cubicBezTo>
                        <a:pt x="144" y="9"/>
                        <a:pt x="151" y="6"/>
                        <a:pt x="148" y="5"/>
                      </a:cubicBezTo>
                      <a:cubicBezTo>
                        <a:pt x="146" y="3"/>
                        <a:pt x="141" y="3"/>
                        <a:pt x="141" y="9"/>
                      </a:cubicBezTo>
                      <a:cubicBezTo>
                        <a:pt x="141" y="14"/>
                        <a:pt x="140" y="14"/>
                        <a:pt x="137" y="9"/>
                      </a:cubicBezTo>
                      <a:cubicBezTo>
                        <a:pt x="134" y="5"/>
                        <a:pt x="135" y="11"/>
                        <a:pt x="123" y="6"/>
                      </a:cubicBezTo>
                      <a:cubicBezTo>
                        <a:pt x="111" y="0"/>
                        <a:pt x="126" y="13"/>
                        <a:pt x="117" y="8"/>
                      </a:cubicBezTo>
                      <a:cubicBezTo>
                        <a:pt x="106" y="3"/>
                        <a:pt x="120" y="13"/>
                        <a:pt x="112" y="9"/>
                      </a:cubicBezTo>
                      <a:cubicBezTo>
                        <a:pt x="105" y="8"/>
                        <a:pt x="103" y="11"/>
                        <a:pt x="108" y="13"/>
                      </a:cubicBezTo>
                      <a:cubicBezTo>
                        <a:pt x="112" y="16"/>
                        <a:pt x="105" y="13"/>
                        <a:pt x="112" y="17"/>
                      </a:cubicBezTo>
                      <a:cubicBezTo>
                        <a:pt x="117" y="20"/>
                        <a:pt x="120" y="16"/>
                        <a:pt x="131" y="16"/>
                      </a:cubicBezTo>
                      <a:close/>
                      <a:moveTo>
                        <a:pt x="196" y="179"/>
                      </a:moveTo>
                      <a:cubicBezTo>
                        <a:pt x="196" y="177"/>
                        <a:pt x="201" y="177"/>
                        <a:pt x="202" y="176"/>
                      </a:cubicBezTo>
                      <a:cubicBezTo>
                        <a:pt x="204" y="174"/>
                        <a:pt x="202" y="174"/>
                        <a:pt x="205" y="174"/>
                      </a:cubicBezTo>
                      <a:cubicBezTo>
                        <a:pt x="207" y="176"/>
                        <a:pt x="210" y="176"/>
                        <a:pt x="209" y="172"/>
                      </a:cubicBezTo>
                      <a:cubicBezTo>
                        <a:pt x="209" y="172"/>
                        <a:pt x="209" y="172"/>
                        <a:pt x="209" y="171"/>
                      </a:cubicBezTo>
                      <a:cubicBezTo>
                        <a:pt x="205" y="171"/>
                        <a:pt x="205" y="172"/>
                        <a:pt x="204" y="171"/>
                      </a:cubicBezTo>
                      <a:cubicBezTo>
                        <a:pt x="202" y="169"/>
                        <a:pt x="202" y="172"/>
                        <a:pt x="201" y="172"/>
                      </a:cubicBezTo>
                      <a:cubicBezTo>
                        <a:pt x="199" y="172"/>
                        <a:pt x="198" y="172"/>
                        <a:pt x="199" y="172"/>
                      </a:cubicBezTo>
                      <a:cubicBezTo>
                        <a:pt x="199" y="171"/>
                        <a:pt x="201" y="169"/>
                        <a:pt x="196" y="168"/>
                      </a:cubicBezTo>
                      <a:cubicBezTo>
                        <a:pt x="193" y="168"/>
                        <a:pt x="193" y="166"/>
                        <a:pt x="192" y="166"/>
                      </a:cubicBezTo>
                      <a:cubicBezTo>
                        <a:pt x="189" y="166"/>
                        <a:pt x="190" y="165"/>
                        <a:pt x="198" y="168"/>
                      </a:cubicBezTo>
                      <a:cubicBezTo>
                        <a:pt x="204" y="169"/>
                        <a:pt x="204" y="165"/>
                        <a:pt x="207" y="165"/>
                      </a:cubicBezTo>
                      <a:cubicBezTo>
                        <a:pt x="210" y="165"/>
                        <a:pt x="212" y="162"/>
                        <a:pt x="209" y="162"/>
                      </a:cubicBezTo>
                      <a:cubicBezTo>
                        <a:pt x="205" y="162"/>
                        <a:pt x="207" y="160"/>
                        <a:pt x="205" y="160"/>
                      </a:cubicBezTo>
                      <a:cubicBezTo>
                        <a:pt x="202" y="160"/>
                        <a:pt x="204" y="157"/>
                        <a:pt x="201" y="159"/>
                      </a:cubicBezTo>
                      <a:cubicBezTo>
                        <a:pt x="199" y="160"/>
                        <a:pt x="201" y="157"/>
                        <a:pt x="198" y="159"/>
                      </a:cubicBezTo>
                      <a:cubicBezTo>
                        <a:pt x="195" y="159"/>
                        <a:pt x="198" y="157"/>
                        <a:pt x="195" y="155"/>
                      </a:cubicBezTo>
                      <a:cubicBezTo>
                        <a:pt x="190" y="155"/>
                        <a:pt x="189" y="159"/>
                        <a:pt x="189" y="162"/>
                      </a:cubicBezTo>
                      <a:cubicBezTo>
                        <a:pt x="190" y="163"/>
                        <a:pt x="189" y="160"/>
                        <a:pt x="187" y="162"/>
                      </a:cubicBezTo>
                      <a:cubicBezTo>
                        <a:pt x="186" y="162"/>
                        <a:pt x="184" y="162"/>
                        <a:pt x="186" y="160"/>
                      </a:cubicBezTo>
                      <a:cubicBezTo>
                        <a:pt x="189" y="159"/>
                        <a:pt x="189" y="157"/>
                        <a:pt x="187" y="159"/>
                      </a:cubicBezTo>
                      <a:cubicBezTo>
                        <a:pt x="186" y="159"/>
                        <a:pt x="186" y="159"/>
                        <a:pt x="186" y="157"/>
                      </a:cubicBezTo>
                      <a:cubicBezTo>
                        <a:pt x="187" y="157"/>
                        <a:pt x="190" y="155"/>
                        <a:pt x="190" y="154"/>
                      </a:cubicBezTo>
                      <a:cubicBezTo>
                        <a:pt x="190" y="152"/>
                        <a:pt x="187" y="155"/>
                        <a:pt x="187" y="154"/>
                      </a:cubicBezTo>
                      <a:cubicBezTo>
                        <a:pt x="187" y="152"/>
                        <a:pt x="186" y="154"/>
                        <a:pt x="184" y="152"/>
                      </a:cubicBezTo>
                      <a:cubicBezTo>
                        <a:pt x="181" y="151"/>
                        <a:pt x="183" y="154"/>
                        <a:pt x="181" y="154"/>
                      </a:cubicBezTo>
                      <a:cubicBezTo>
                        <a:pt x="180" y="152"/>
                        <a:pt x="178" y="155"/>
                        <a:pt x="180" y="155"/>
                      </a:cubicBezTo>
                      <a:cubicBezTo>
                        <a:pt x="183" y="155"/>
                        <a:pt x="180" y="157"/>
                        <a:pt x="180" y="157"/>
                      </a:cubicBezTo>
                      <a:cubicBezTo>
                        <a:pt x="181" y="157"/>
                        <a:pt x="178" y="157"/>
                        <a:pt x="178" y="159"/>
                      </a:cubicBezTo>
                      <a:cubicBezTo>
                        <a:pt x="178" y="160"/>
                        <a:pt x="177" y="159"/>
                        <a:pt x="178" y="160"/>
                      </a:cubicBezTo>
                      <a:cubicBezTo>
                        <a:pt x="178" y="162"/>
                        <a:pt x="178" y="162"/>
                        <a:pt x="175" y="163"/>
                      </a:cubicBezTo>
                      <a:cubicBezTo>
                        <a:pt x="172" y="165"/>
                        <a:pt x="175" y="160"/>
                        <a:pt x="175" y="159"/>
                      </a:cubicBezTo>
                      <a:cubicBezTo>
                        <a:pt x="175" y="159"/>
                        <a:pt x="177" y="155"/>
                        <a:pt x="175" y="155"/>
                      </a:cubicBezTo>
                      <a:cubicBezTo>
                        <a:pt x="173" y="154"/>
                        <a:pt x="169" y="159"/>
                        <a:pt x="167" y="162"/>
                      </a:cubicBezTo>
                      <a:cubicBezTo>
                        <a:pt x="164" y="165"/>
                        <a:pt x="167" y="163"/>
                        <a:pt x="164" y="166"/>
                      </a:cubicBezTo>
                      <a:cubicBezTo>
                        <a:pt x="163" y="168"/>
                        <a:pt x="163" y="166"/>
                        <a:pt x="163" y="166"/>
                      </a:cubicBezTo>
                      <a:cubicBezTo>
                        <a:pt x="161" y="168"/>
                        <a:pt x="160" y="166"/>
                        <a:pt x="161" y="165"/>
                      </a:cubicBezTo>
                      <a:cubicBezTo>
                        <a:pt x="164" y="163"/>
                        <a:pt x="163" y="163"/>
                        <a:pt x="163" y="163"/>
                      </a:cubicBezTo>
                      <a:cubicBezTo>
                        <a:pt x="166" y="160"/>
                        <a:pt x="161" y="162"/>
                        <a:pt x="166" y="159"/>
                      </a:cubicBezTo>
                      <a:cubicBezTo>
                        <a:pt x="169" y="155"/>
                        <a:pt x="170" y="155"/>
                        <a:pt x="167" y="155"/>
                      </a:cubicBezTo>
                      <a:cubicBezTo>
                        <a:pt x="164" y="155"/>
                        <a:pt x="164" y="152"/>
                        <a:pt x="164" y="155"/>
                      </a:cubicBezTo>
                      <a:cubicBezTo>
                        <a:pt x="164" y="159"/>
                        <a:pt x="164" y="155"/>
                        <a:pt x="163" y="155"/>
                      </a:cubicBezTo>
                      <a:cubicBezTo>
                        <a:pt x="161" y="154"/>
                        <a:pt x="161" y="155"/>
                        <a:pt x="160" y="154"/>
                      </a:cubicBezTo>
                      <a:cubicBezTo>
                        <a:pt x="160" y="154"/>
                        <a:pt x="158" y="154"/>
                        <a:pt x="158" y="155"/>
                      </a:cubicBezTo>
                      <a:cubicBezTo>
                        <a:pt x="160" y="155"/>
                        <a:pt x="160" y="157"/>
                        <a:pt x="158" y="157"/>
                      </a:cubicBezTo>
                      <a:cubicBezTo>
                        <a:pt x="155" y="155"/>
                        <a:pt x="155" y="157"/>
                        <a:pt x="158" y="157"/>
                      </a:cubicBezTo>
                      <a:cubicBezTo>
                        <a:pt x="161" y="159"/>
                        <a:pt x="161" y="160"/>
                        <a:pt x="158" y="159"/>
                      </a:cubicBezTo>
                      <a:cubicBezTo>
                        <a:pt x="155" y="157"/>
                        <a:pt x="158" y="159"/>
                        <a:pt x="154" y="162"/>
                      </a:cubicBezTo>
                      <a:cubicBezTo>
                        <a:pt x="148" y="163"/>
                        <a:pt x="152" y="163"/>
                        <a:pt x="149" y="165"/>
                      </a:cubicBezTo>
                      <a:cubicBezTo>
                        <a:pt x="146" y="166"/>
                        <a:pt x="151" y="166"/>
                        <a:pt x="148" y="166"/>
                      </a:cubicBezTo>
                      <a:cubicBezTo>
                        <a:pt x="146" y="168"/>
                        <a:pt x="151" y="168"/>
                        <a:pt x="149" y="169"/>
                      </a:cubicBezTo>
                      <a:cubicBezTo>
                        <a:pt x="149" y="169"/>
                        <a:pt x="144" y="169"/>
                        <a:pt x="146" y="166"/>
                      </a:cubicBezTo>
                      <a:cubicBezTo>
                        <a:pt x="148" y="165"/>
                        <a:pt x="143" y="165"/>
                        <a:pt x="141" y="165"/>
                      </a:cubicBezTo>
                      <a:cubicBezTo>
                        <a:pt x="140" y="165"/>
                        <a:pt x="140" y="163"/>
                        <a:pt x="140" y="165"/>
                      </a:cubicBezTo>
                      <a:cubicBezTo>
                        <a:pt x="138" y="165"/>
                        <a:pt x="137" y="162"/>
                        <a:pt x="137" y="165"/>
                      </a:cubicBezTo>
                      <a:cubicBezTo>
                        <a:pt x="137" y="168"/>
                        <a:pt x="135" y="163"/>
                        <a:pt x="134" y="165"/>
                      </a:cubicBezTo>
                      <a:cubicBezTo>
                        <a:pt x="131" y="166"/>
                        <a:pt x="134" y="166"/>
                        <a:pt x="134" y="166"/>
                      </a:cubicBezTo>
                      <a:cubicBezTo>
                        <a:pt x="134" y="168"/>
                        <a:pt x="135" y="166"/>
                        <a:pt x="137" y="168"/>
                      </a:cubicBezTo>
                      <a:cubicBezTo>
                        <a:pt x="137" y="168"/>
                        <a:pt x="138" y="168"/>
                        <a:pt x="138" y="169"/>
                      </a:cubicBezTo>
                      <a:cubicBezTo>
                        <a:pt x="137" y="169"/>
                        <a:pt x="137" y="169"/>
                        <a:pt x="138" y="171"/>
                      </a:cubicBezTo>
                      <a:cubicBezTo>
                        <a:pt x="140" y="172"/>
                        <a:pt x="138" y="172"/>
                        <a:pt x="135" y="169"/>
                      </a:cubicBezTo>
                      <a:cubicBezTo>
                        <a:pt x="132" y="168"/>
                        <a:pt x="131" y="168"/>
                        <a:pt x="132" y="169"/>
                      </a:cubicBezTo>
                      <a:cubicBezTo>
                        <a:pt x="132" y="169"/>
                        <a:pt x="131" y="171"/>
                        <a:pt x="131" y="169"/>
                      </a:cubicBezTo>
                      <a:cubicBezTo>
                        <a:pt x="131" y="168"/>
                        <a:pt x="128" y="171"/>
                        <a:pt x="126" y="171"/>
                      </a:cubicBezTo>
                      <a:cubicBezTo>
                        <a:pt x="126" y="172"/>
                        <a:pt x="128" y="176"/>
                        <a:pt x="122" y="179"/>
                      </a:cubicBezTo>
                      <a:cubicBezTo>
                        <a:pt x="125" y="176"/>
                        <a:pt x="125" y="172"/>
                        <a:pt x="125" y="169"/>
                      </a:cubicBezTo>
                      <a:cubicBezTo>
                        <a:pt x="125" y="168"/>
                        <a:pt x="125" y="171"/>
                        <a:pt x="123" y="169"/>
                      </a:cubicBezTo>
                      <a:cubicBezTo>
                        <a:pt x="123" y="169"/>
                        <a:pt x="123" y="169"/>
                        <a:pt x="122" y="171"/>
                      </a:cubicBezTo>
                      <a:cubicBezTo>
                        <a:pt x="120" y="174"/>
                        <a:pt x="122" y="172"/>
                        <a:pt x="120" y="174"/>
                      </a:cubicBezTo>
                      <a:cubicBezTo>
                        <a:pt x="119" y="176"/>
                        <a:pt x="119" y="174"/>
                        <a:pt x="120" y="172"/>
                      </a:cubicBezTo>
                      <a:cubicBezTo>
                        <a:pt x="122" y="169"/>
                        <a:pt x="117" y="171"/>
                        <a:pt x="116" y="172"/>
                      </a:cubicBezTo>
                      <a:cubicBezTo>
                        <a:pt x="111" y="176"/>
                        <a:pt x="114" y="174"/>
                        <a:pt x="114" y="176"/>
                      </a:cubicBezTo>
                      <a:cubicBezTo>
                        <a:pt x="114" y="177"/>
                        <a:pt x="119" y="176"/>
                        <a:pt x="119" y="180"/>
                      </a:cubicBezTo>
                      <a:cubicBezTo>
                        <a:pt x="114" y="179"/>
                        <a:pt x="119" y="179"/>
                        <a:pt x="116" y="177"/>
                      </a:cubicBezTo>
                      <a:cubicBezTo>
                        <a:pt x="112" y="177"/>
                        <a:pt x="114" y="174"/>
                        <a:pt x="111" y="176"/>
                      </a:cubicBezTo>
                      <a:cubicBezTo>
                        <a:pt x="108" y="176"/>
                        <a:pt x="109" y="176"/>
                        <a:pt x="111" y="177"/>
                      </a:cubicBezTo>
                      <a:cubicBezTo>
                        <a:pt x="112" y="179"/>
                        <a:pt x="111" y="180"/>
                        <a:pt x="109" y="177"/>
                      </a:cubicBezTo>
                      <a:cubicBezTo>
                        <a:pt x="109" y="176"/>
                        <a:pt x="106" y="174"/>
                        <a:pt x="108" y="177"/>
                      </a:cubicBezTo>
                      <a:cubicBezTo>
                        <a:pt x="108" y="179"/>
                        <a:pt x="105" y="177"/>
                        <a:pt x="106" y="180"/>
                      </a:cubicBezTo>
                      <a:cubicBezTo>
                        <a:pt x="108" y="182"/>
                        <a:pt x="105" y="180"/>
                        <a:pt x="103" y="183"/>
                      </a:cubicBezTo>
                      <a:cubicBezTo>
                        <a:pt x="100" y="185"/>
                        <a:pt x="106" y="183"/>
                        <a:pt x="103" y="185"/>
                      </a:cubicBezTo>
                      <a:cubicBezTo>
                        <a:pt x="100" y="186"/>
                        <a:pt x="102" y="186"/>
                        <a:pt x="100" y="186"/>
                      </a:cubicBezTo>
                      <a:cubicBezTo>
                        <a:pt x="97" y="188"/>
                        <a:pt x="97" y="186"/>
                        <a:pt x="94" y="190"/>
                      </a:cubicBezTo>
                      <a:cubicBezTo>
                        <a:pt x="93" y="193"/>
                        <a:pt x="99" y="190"/>
                        <a:pt x="99" y="190"/>
                      </a:cubicBezTo>
                      <a:cubicBezTo>
                        <a:pt x="99" y="191"/>
                        <a:pt x="99" y="191"/>
                        <a:pt x="102" y="190"/>
                      </a:cubicBezTo>
                      <a:cubicBezTo>
                        <a:pt x="105" y="188"/>
                        <a:pt x="102" y="191"/>
                        <a:pt x="99" y="193"/>
                      </a:cubicBezTo>
                      <a:cubicBezTo>
                        <a:pt x="96" y="193"/>
                        <a:pt x="97" y="191"/>
                        <a:pt x="94" y="191"/>
                      </a:cubicBezTo>
                      <a:cubicBezTo>
                        <a:pt x="91" y="193"/>
                        <a:pt x="90" y="193"/>
                        <a:pt x="91" y="194"/>
                      </a:cubicBezTo>
                      <a:cubicBezTo>
                        <a:pt x="93" y="194"/>
                        <a:pt x="91" y="194"/>
                        <a:pt x="93" y="194"/>
                      </a:cubicBezTo>
                      <a:cubicBezTo>
                        <a:pt x="96" y="194"/>
                        <a:pt x="93" y="196"/>
                        <a:pt x="93" y="197"/>
                      </a:cubicBezTo>
                      <a:cubicBezTo>
                        <a:pt x="93" y="200"/>
                        <a:pt x="91" y="197"/>
                        <a:pt x="91" y="196"/>
                      </a:cubicBezTo>
                      <a:cubicBezTo>
                        <a:pt x="91" y="194"/>
                        <a:pt x="90" y="193"/>
                        <a:pt x="90" y="194"/>
                      </a:cubicBezTo>
                      <a:cubicBezTo>
                        <a:pt x="88" y="196"/>
                        <a:pt x="88" y="196"/>
                        <a:pt x="88" y="196"/>
                      </a:cubicBezTo>
                      <a:cubicBezTo>
                        <a:pt x="88" y="194"/>
                        <a:pt x="85" y="196"/>
                        <a:pt x="85" y="197"/>
                      </a:cubicBezTo>
                      <a:cubicBezTo>
                        <a:pt x="85" y="197"/>
                        <a:pt x="85" y="196"/>
                        <a:pt x="88" y="197"/>
                      </a:cubicBezTo>
                      <a:cubicBezTo>
                        <a:pt x="90" y="197"/>
                        <a:pt x="90" y="197"/>
                        <a:pt x="90" y="197"/>
                      </a:cubicBezTo>
                      <a:cubicBezTo>
                        <a:pt x="88" y="197"/>
                        <a:pt x="79" y="199"/>
                        <a:pt x="80" y="200"/>
                      </a:cubicBezTo>
                      <a:cubicBezTo>
                        <a:pt x="82" y="202"/>
                        <a:pt x="79" y="202"/>
                        <a:pt x="80" y="202"/>
                      </a:cubicBezTo>
                      <a:cubicBezTo>
                        <a:pt x="84" y="203"/>
                        <a:pt x="84" y="199"/>
                        <a:pt x="88" y="200"/>
                      </a:cubicBezTo>
                      <a:cubicBezTo>
                        <a:pt x="91" y="202"/>
                        <a:pt x="88" y="200"/>
                        <a:pt x="85" y="202"/>
                      </a:cubicBezTo>
                      <a:cubicBezTo>
                        <a:pt x="82" y="202"/>
                        <a:pt x="87" y="203"/>
                        <a:pt x="82" y="203"/>
                      </a:cubicBezTo>
                      <a:cubicBezTo>
                        <a:pt x="77" y="203"/>
                        <a:pt x="82" y="205"/>
                        <a:pt x="82" y="207"/>
                      </a:cubicBezTo>
                      <a:cubicBezTo>
                        <a:pt x="80" y="207"/>
                        <a:pt x="80" y="205"/>
                        <a:pt x="79" y="207"/>
                      </a:cubicBezTo>
                      <a:cubicBezTo>
                        <a:pt x="77" y="207"/>
                        <a:pt x="77" y="208"/>
                        <a:pt x="79" y="208"/>
                      </a:cubicBezTo>
                      <a:cubicBezTo>
                        <a:pt x="79" y="208"/>
                        <a:pt x="80" y="207"/>
                        <a:pt x="84" y="208"/>
                      </a:cubicBezTo>
                      <a:cubicBezTo>
                        <a:pt x="90" y="208"/>
                        <a:pt x="85" y="207"/>
                        <a:pt x="87" y="210"/>
                      </a:cubicBezTo>
                      <a:cubicBezTo>
                        <a:pt x="87" y="211"/>
                        <a:pt x="85" y="208"/>
                        <a:pt x="82" y="208"/>
                      </a:cubicBezTo>
                      <a:cubicBezTo>
                        <a:pt x="80" y="208"/>
                        <a:pt x="79" y="210"/>
                        <a:pt x="77" y="210"/>
                      </a:cubicBezTo>
                      <a:cubicBezTo>
                        <a:pt x="76" y="208"/>
                        <a:pt x="77" y="210"/>
                        <a:pt x="74" y="210"/>
                      </a:cubicBezTo>
                      <a:cubicBezTo>
                        <a:pt x="73" y="210"/>
                        <a:pt x="76" y="211"/>
                        <a:pt x="73" y="211"/>
                      </a:cubicBezTo>
                      <a:cubicBezTo>
                        <a:pt x="68" y="211"/>
                        <a:pt x="73" y="213"/>
                        <a:pt x="71" y="214"/>
                      </a:cubicBezTo>
                      <a:cubicBezTo>
                        <a:pt x="70" y="216"/>
                        <a:pt x="70" y="214"/>
                        <a:pt x="68" y="216"/>
                      </a:cubicBezTo>
                      <a:cubicBezTo>
                        <a:pt x="67" y="217"/>
                        <a:pt x="70" y="216"/>
                        <a:pt x="68" y="217"/>
                      </a:cubicBezTo>
                      <a:cubicBezTo>
                        <a:pt x="67" y="217"/>
                        <a:pt x="68" y="219"/>
                        <a:pt x="68" y="217"/>
                      </a:cubicBezTo>
                      <a:cubicBezTo>
                        <a:pt x="67" y="217"/>
                        <a:pt x="65" y="217"/>
                        <a:pt x="67" y="219"/>
                      </a:cubicBezTo>
                      <a:cubicBezTo>
                        <a:pt x="68" y="219"/>
                        <a:pt x="65" y="221"/>
                        <a:pt x="68" y="221"/>
                      </a:cubicBezTo>
                      <a:cubicBezTo>
                        <a:pt x="71" y="221"/>
                        <a:pt x="65" y="222"/>
                        <a:pt x="67" y="222"/>
                      </a:cubicBezTo>
                      <a:cubicBezTo>
                        <a:pt x="67" y="222"/>
                        <a:pt x="73" y="221"/>
                        <a:pt x="74" y="221"/>
                      </a:cubicBezTo>
                      <a:cubicBezTo>
                        <a:pt x="77" y="221"/>
                        <a:pt x="74" y="222"/>
                        <a:pt x="71" y="222"/>
                      </a:cubicBezTo>
                      <a:cubicBezTo>
                        <a:pt x="68" y="224"/>
                        <a:pt x="67" y="222"/>
                        <a:pt x="65" y="224"/>
                      </a:cubicBezTo>
                      <a:cubicBezTo>
                        <a:pt x="62" y="225"/>
                        <a:pt x="67" y="224"/>
                        <a:pt x="67" y="225"/>
                      </a:cubicBezTo>
                      <a:cubicBezTo>
                        <a:pt x="67" y="227"/>
                        <a:pt x="64" y="225"/>
                        <a:pt x="64" y="228"/>
                      </a:cubicBezTo>
                      <a:cubicBezTo>
                        <a:pt x="62" y="230"/>
                        <a:pt x="61" y="228"/>
                        <a:pt x="61" y="230"/>
                      </a:cubicBezTo>
                      <a:cubicBezTo>
                        <a:pt x="62" y="233"/>
                        <a:pt x="62" y="231"/>
                        <a:pt x="64" y="233"/>
                      </a:cubicBezTo>
                      <a:cubicBezTo>
                        <a:pt x="64" y="235"/>
                        <a:pt x="61" y="235"/>
                        <a:pt x="61" y="236"/>
                      </a:cubicBezTo>
                      <a:cubicBezTo>
                        <a:pt x="62" y="236"/>
                        <a:pt x="62" y="238"/>
                        <a:pt x="59" y="238"/>
                      </a:cubicBezTo>
                      <a:cubicBezTo>
                        <a:pt x="58" y="238"/>
                        <a:pt x="58" y="239"/>
                        <a:pt x="56" y="239"/>
                      </a:cubicBezTo>
                      <a:cubicBezTo>
                        <a:pt x="55" y="239"/>
                        <a:pt x="55" y="241"/>
                        <a:pt x="53" y="241"/>
                      </a:cubicBezTo>
                      <a:cubicBezTo>
                        <a:pt x="52" y="241"/>
                        <a:pt x="50" y="241"/>
                        <a:pt x="50" y="241"/>
                      </a:cubicBezTo>
                      <a:cubicBezTo>
                        <a:pt x="50" y="242"/>
                        <a:pt x="50" y="241"/>
                        <a:pt x="53" y="241"/>
                      </a:cubicBezTo>
                      <a:cubicBezTo>
                        <a:pt x="55" y="242"/>
                        <a:pt x="52" y="244"/>
                        <a:pt x="55" y="242"/>
                      </a:cubicBezTo>
                      <a:cubicBezTo>
                        <a:pt x="56" y="241"/>
                        <a:pt x="56" y="242"/>
                        <a:pt x="55" y="242"/>
                      </a:cubicBezTo>
                      <a:cubicBezTo>
                        <a:pt x="53" y="244"/>
                        <a:pt x="56" y="244"/>
                        <a:pt x="56" y="245"/>
                      </a:cubicBezTo>
                      <a:cubicBezTo>
                        <a:pt x="55" y="247"/>
                        <a:pt x="55" y="247"/>
                        <a:pt x="53" y="247"/>
                      </a:cubicBezTo>
                      <a:cubicBezTo>
                        <a:pt x="52" y="247"/>
                        <a:pt x="52" y="244"/>
                        <a:pt x="50" y="244"/>
                      </a:cubicBezTo>
                      <a:cubicBezTo>
                        <a:pt x="49" y="245"/>
                        <a:pt x="50" y="245"/>
                        <a:pt x="50" y="245"/>
                      </a:cubicBezTo>
                      <a:cubicBezTo>
                        <a:pt x="47" y="245"/>
                        <a:pt x="47" y="247"/>
                        <a:pt x="47" y="249"/>
                      </a:cubicBezTo>
                      <a:cubicBezTo>
                        <a:pt x="47" y="250"/>
                        <a:pt x="44" y="249"/>
                        <a:pt x="44" y="250"/>
                      </a:cubicBezTo>
                      <a:cubicBezTo>
                        <a:pt x="42" y="255"/>
                        <a:pt x="39" y="253"/>
                        <a:pt x="39" y="256"/>
                      </a:cubicBezTo>
                      <a:cubicBezTo>
                        <a:pt x="38" y="258"/>
                        <a:pt x="41" y="256"/>
                        <a:pt x="41" y="256"/>
                      </a:cubicBezTo>
                      <a:cubicBezTo>
                        <a:pt x="41" y="258"/>
                        <a:pt x="42" y="258"/>
                        <a:pt x="42" y="258"/>
                      </a:cubicBezTo>
                      <a:cubicBezTo>
                        <a:pt x="42" y="259"/>
                        <a:pt x="45" y="259"/>
                        <a:pt x="50" y="256"/>
                      </a:cubicBezTo>
                      <a:cubicBezTo>
                        <a:pt x="55" y="253"/>
                        <a:pt x="47" y="255"/>
                        <a:pt x="50" y="253"/>
                      </a:cubicBezTo>
                      <a:cubicBezTo>
                        <a:pt x="53" y="252"/>
                        <a:pt x="52" y="252"/>
                        <a:pt x="53" y="252"/>
                      </a:cubicBezTo>
                      <a:cubicBezTo>
                        <a:pt x="56" y="253"/>
                        <a:pt x="49" y="253"/>
                        <a:pt x="53" y="255"/>
                      </a:cubicBezTo>
                      <a:cubicBezTo>
                        <a:pt x="56" y="255"/>
                        <a:pt x="53" y="256"/>
                        <a:pt x="50" y="258"/>
                      </a:cubicBezTo>
                      <a:cubicBezTo>
                        <a:pt x="47" y="259"/>
                        <a:pt x="50" y="258"/>
                        <a:pt x="49" y="259"/>
                      </a:cubicBezTo>
                      <a:cubicBezTo>
                        <a:pt x="49" y="259"/>
                        <a:pt x="52" y="259"/>
                        <a:pt x="50" y="261"/>
                      </a:cubicBezTo>
                      <a:cubicBezTo>
                        <a:pt x="49" y="261"/>
                        <a:pt x="45" y="259"/>
                        <a:pt x="42" y="261"/>
                      </a:cubicBezTo>
                      <a:cubicBezTo>
                        <a:pt x="41" y="262"/>
                        <a:pt x="42" y="261"/>
                        <a:pt x="41" y="259"/>
                      </a:cubicBezTo>
                      <a:cubicBezTo>
                        <a:pt x="39" y="256"/>
                        <a:pt x="39" y="258"/>
                        <a:pt x="38" y="258"/>
                      </a:cubicBezTo>
                      <a:cubicBezTo>
                        <a:pt x="35" y="259"/>
                        <a:pt x="36" y="261"/>
                        <a:pt x="36" y="259"/>
                      </a:cubicBezTo>
                      <a:cubicBezTo>
                        <a:pt x="35" y="259"/>
                        <a:pt x="33" y="261"/>
                        <a:pt x="30" y="261"/>
                      </a:cubicBezTo>
                      <a:cubicBezTo>
                        <a:pt x="27" y="262"/>
                        <a:pt x="35" y="264"/>
                        <a:pt x="30" y="264"/>
                      </a:cubicBezTo>
                      <a:cubicBezTo>
                        <a:pt x="26" y="264"/>
                        <a:pt x="32" y="266"/>
                        <a:pt x="27" y="266"/>
                      </a:cubicBezTo>
                      <a:cubicBezTo>
                        <a:pt x="23" y="264"/>
                        <a:pt x="29" y="266"/>
                        <a:pt x="26" y="267"/>
                      </a:cubicBezTo>
                      <a:cubicBezTo>
                        <a:pt x="23" y="267"/>
                        <a:pt x="20" y="266"/>
                        <a:pt x="18" y="267"/>
                      </a:cubicBezTo>
                      <a:cubicBezTo>
                        <a:pt x="18" y="267"/>
                        <a:pt x="18" y="270"/>
                        <a:pt x="21" y="269"/>
                      </a:cubicBezTo>
                      <a:cubicBezTo>
                        <a:pt x="26" y="269"/>
                        <a:pt x="21" y="269"/>
                        <a:pt x="23" y="272"/>
                      </a:cubicBezTo>
                      <a:cubicBezTo>
                        <a:pt x="24" y="273"/>
                        <a:pt x="21" y="270"/>
                        <a:pt x="15" y="272"/>
                      </a:cubicBezTo>
                      <a:cubicBezTo>
                        <a:pt x="10" y="273"/>
                        <a:pt x="18" y="272"/>
                        <a:pt x="18" y="273"/>
                      </a:cubicBezTo>
                      <a:cubicBezTo>
                        <a:pt x="20" y="276"/>
                        <a:pt x="18" y="272"/>
                        <a:pt x="13" y="275"/>
                      </a:cubicBezTo>
                      <a:cubicBezTo>
                        <a:pt x="9" y="276"/>
                        <a:pt x="12" y="278"/>
                        <a:pt x="10" y="276"/>
                      </a:cubicBezTo>
                      <a:cubicBezTo>
                        <a:pt x="7" y="276"/>
                        <a:pt x="10" y="278"/>
                        <a:pt x="7" y="278"/>
                      </a:cubicBezTo>
                      <a:cubicBezTo>
                        <a:pt x="4" y="276"/>
                        <a:pt x="3" y="276"/>
                        <a:pt x="4" y="278"/>
                      </a:cubicBezTo>
                      <a:cubicBezTo>
                        <a:pt x="6" y="280"/>
                        <a:pt x="1" y="278"/>
                        <a:pt x="3" y="280"/>
                      </a:cubicBezTo>
                      <a:cubicBezTo>
                        <a:pt x="4" y="281"/>
                        <a:pt x="9" y="280"/>
                        <a:pt x="13" y="281"/>
                      </a:cubicBezTo>
                      <a:cubicBezTo>
                        <a:pt x="17" y="283"/>
                        <a:pt x="12" y="281"/>
                        <a:pt x="10" y="283"/>
                      </a:cubicBezTo>
                      <a:cubicBezTo>
                        <a:pt x="10" y="283"/>
                        <a:pt x="9" y="280"/>
                        <a:pt x="4" y="283"/>
                      </a:cubicBezTo>
                      <a:cubicBezTo>
                        <a:pt x="0" y="284"/>
                        <a:pt x="7" y="286"/>
                        <a:pt x="4" y="287"/>
                      </a:cubicBezTo>
                      <a:cubicBezTo>
                        <a:pt x="0" y="287"/>
                        <a:pt x="4" y="287"/>
                        <a:pt x="3" y="289"/>
                      </a:cubicBezTo>
                      <a:cubicBezTo>
                        <a:pt x="3" y="290"/>
                        <a:pt x="4" y="292"/>
                        <a:pt x="7" y="290"/>
                      </a:cubicBezTo>
                      <a:cubicBezTo>
                        <a:pt x="10" y="289"/>
                        <a:pt x="13" y="292"/>
                        <a:pt x="15" y="290"/>
                      </a:cubicBezTo>
                      <a:cubicBezTo>
                        <a:pt x="15" y="287"/>
                        <a:pt x="17" y="290"/>
                        <a:pt x="20" y="290"/>
                      </a:cubicBezTo>
                      <a:cubicBezTo>
                        <a:pt x="23" y="289"/>
                        <a:pt x="24" y="290"/>
                        <a:pt x="21" y="290"/>
                      </a:cubicBezTo>
                      <a:cubicBezTo>
                        <a:pt x="17" y="292"/>
                        <a:pt x="23" y="295"/>
                        <a:pt x="18" y="292"/>
                      </a:cubicBezTo>
                      <a:cubicBezTo>
                        <a:pt x="15" y="289"/>
                        <a:pt x="15" y="294"/>
                        <a:pt x="13" y="292"/>
                      </a:cubicBezTo>
                      <a:cubicBezTo>
                        <a:pt x="10" y="290"/>
                        <a:pt x="7" y="294"/>
                        <a:pt x="6" y="292"/>
                      </a:cubicBezTo>
                      <a:cubicBezTo>
                        <a:pt x="3" y="292"/>
                        <a:pt x="3" y="292"/>
                        <a:pt x="3" y="294"/>
                      </a:cubicBezTo>
                      <a:cubicBezTo>
                        <a:pt x="3" y="297"/>
                        <a:pt x="6" y="294"/>
                        <a:pt x="6" y="297"/>
                      </a:cubicBezTo>
                      <a:cubicBezTo>
                        <a:pt x="6" y="298"/>
                        <a:pt x="3" y="294"/>
                        <a:pt x="3" y="297"/>
                      </a:cubicBezTo>
                      <a:cubicBezTo>
                        <a:pt x="4" y="300"/>
                        <a:pt x="6" y="297"/>
                        <a:pt x="6" y="298"/>
                      </a:cubicBezTo>
                      <a:cubicBezTo>
                        <a:pt x="6" y="301"/>
                        <a:pt x="3" y="301"/>
                        <a:pt x="3" y="301"/>
                      </a:cubicBezTo>
                      <a:cubicBezTo>
                        <a:pt x="6" y="303"/>
                        <a:pt x="6" y="304"/>
                        <a:pt x="7" y="303"/>
                      </a:cubicBezTo>
                      <a:cubicBezTo>
                        <a:pt x="7" y="301"/>
                        <a:pt x="7" y="304"/>
                        <a:pt x="9" y="304"/>
                      </a:cubicBezTo>
                      <a:cubicBezTo>
                        <a:pt x="9" y="303"/>
                        <a:pt x="7" y="306"/>
                        <a:pt x="9" y="306"/>
                      </a:cubicBezTo>
                      <a:cubicBezTo>
                        <a:pt x="10" y="306"/>
                        <a:pt x="9" y="303"/>
                        <a:pt x="12" y="303"/>
                      </a:cubicBezTo>
                      <a:cubicBezTo>
                        <a:pt x="13" y="301"/>
                        <a:pt x="10" y="306"/>
                        <a:pt x="9" y="308"/>
                      </a:cubicBezTo>
                      <a:cubicBezTo>
                        <a:pt x="6" y="308"/>
                        <a:pt x="10" y="308"/>
                        <a:pt x="9" y="309"/>
                      </a:cubicBezTo>
                      <a:cubicBezTo>
                        <a:pt x="7" y="311"/>
                        <a:pt x="9" y="308"/>
                        <a:pt x="6" y="311"/>
                      </a:cubicBezTo>
                      <a:cubicBezTo>
                        <a:pt x="3" y="314"/>
                        <a:pt x="6" y="317"/>
                        <a:pt x="7" y="315"/>
                      </a:cubicBezTo>
                      <a:cubicBezTo>
                        <a:pt x="7" y="314"/>
                        <a:pt x="9" y="315"/>
                        <a:pt x="9" y="314"/>
                      </a:cubicBezTo>
                      <a:cubicBezTo>
                        <a:pt x="10" y="312"/>
                        <a:pt x="12" y="314"/>
                        <a:pt x="10" y="315"/>
                      </a:cubicBezTo>
                      <a:cubicBezTo>
                        <a:pt x="9" y="315"/>
                        <a:pt x="12" y="315"/>
                        <a:pt x="10" y="317"/>
                      </a:cubicBezTo>
                      <a:cubicBezTo>
                        <a:pt x="9" y="318"/>
                        <a:pt x="12" y="318"/>
                        <a:pt x="10" y="320"/>
                      </a:cubicBezTo>
                      <a:cubicBezTo>
                        <a:pt x="7" y="320"/>
                        <a:pt x="7" y="317"/>
                        <a:pt x="7" y="320"/>
                      </a:cubicBezTo>
                      <a:cubicBezTo>
                        <a:pt x="6" y="323"/>
                        <a:pt x="6" y="323"/>
                        <a:pt x="7" y="323"/>
                      </a:cubicBezTo>
                      <a:cubicBezTo>
                        <a:pt x="9" y="326"/>
                        <a:pt x="10" y="325"/>
                        <a:pt x="10" y="326"/>
                      </a:cubicBezTo>
                      <a:cubicBezTo>
                        <a:pt x="12" y="328"/>
                        <a:pt x="13" y="328"/>
                        <a:pt x="15" y="329"/>
                      </a:cubicBezTo>
                      <a:cubicBezTo>
                        <a:pt x="17" y="329"/>
                        <a:pt x="15" y="329"/>
                        <a:pt x="17" y="331"/>
                      </a:cubicBezTo>
                      <a:cubicBezTo>
                        <a:pt x="17" y="332"/>
                        <a:pt x="17" y="329"/>
                        <a:pt x="18" y="331"/>
                      </a:cubicBezTo>
                      <a:cubicBezTo>
                        <a:pt x="20" y="331"/>
                        <a:pt x="18" y="332"/>
                        <a:pt x="20" y="331"/>
                      </a:cubicBezTo>
                      <a:cubicBezTo>
                        <a:pt x="23" y="331"/>
                        <a:pt x="27" y="331"/>
                        <a:pt x="29" y="329"/>
                      </a:cubicBezTo>
                      <a:cubicBezTo>
                        <a:pt x="30" y="329"/>
                        <a:pt x="32" y="328"/>
                        <a:pt x="33" y="325"/>
                      </a:cubicBezTo>
                      <a:cubicBezTo>
                        <a:pt x="35" y="323"/>
                        <a:pt x="36" y="325"/>
                        <a:pt x="36" y="323"/>
                      </a:cubicBezTo>
                      <a:cubicBezTo>
                        <a:pt x="36" y="321"/>
                        <a:pt x="39" y="323"/>
                        <a:pt x="38" y="321"/>
                      </a:cubicBezTo>
                      <a:cubicBezTo>
                        <a:pt x="36" y="320"/>
                        <a:pt x="41" y="321"/>
                        <a:pt x="39" y="318"/>
                      </a:cubicBezTo>
                      <a:cubicBezTo>
                        <a:pt x="39" y="317"/>
                        <a:pt x="41" y="320"/>
                        <a:pt x="42" y="318"/>
                      </a:cubicBezTo>
                      <a:cubicBezTo>
                        <a:pt x="44" y="318"/>
                        <a:pt x="45" y="320"/>
                        <a:pt x="45" y="317"/>
                      </a:cubicBezTo>
                      <a:cubicBezTo>
                        <a:pt x="45" y="314"/>
                        <a:pt x="49" y="315"/>
                        <a:pt x="45" y="314"/>
                      </a:cubicBezTo>
                      <a:cubicBezTo>
                        <a:pt x="45" y="312"/>
                        <a:pt x="44" y="311"/>
                        <a:pt x="47" y="312"/>
                      </a:cubicBezTo>
                      <a:cubicBezTo>
                        <a:pt x="49" y="314"/>
                        <a:pt x="47" y="309"/>
                        <a:pt x="49" y="311"/>
                      </a:cubicBezTo>
                      <a:cubicBezTo>
                        <a:pt x="49" y="314"/>
                        <a:pt x="47" y="312"/>
                        <a:pt x="49" y="314"/>
                      </a:cubicBezTo>
                      <a:cubicBezTo>
                        <a:pt x="49" y="315"/>
                        <a:pt x="47" y="317"/>
                        <a:pt x="50" y="317"/>
                      </a:cubicBezTo>
                      <a:cubicBezTo>
                        <a:pt x="52" y="317"/>
                        <a:pt x="50" y="317"/>
                        <a:pt x="53" y="317"/>
                      </a:cubicBezTo>
                      <a:cubicBezTo>
                        <a:pt x="53" y="317"/>
                        <a:pt x="53" y="318"/>
                        <a:pt x="55" y="320"/>
                      </a:cubicBezTo>
                      <a:cubicBezTo>
                        <a:pt x="55" y="321"/>
                        <a:pt x="58" y="318"/>
                        <a:pt x="56" y="314"/>
                      </a:cubicBezTo>
                      <a:cubicBezTo>
                        <a:pt x="55" y="311"/>
                        <a:pt x="58" y="311"/>
                        <a:pt x="58" y="309"/>
                      </a:cubicBezTo>
                      <a:cubicBezTo>
                        <a:pt x="56" y="306"/>
                        <a:pt x="59" y="309"/>
                        <a:pt x="61" y="306"/>
                      </a:cubicBezTo>
                      <a:cubicBezTo>
                        <a:pt x="64" y="303"/>
                        <a:pt x="61" y="303"/>
                        <a:pt x="62" y="301"/>
                      </a:cubicBezTo>
                      <a:cubicBezTo>
                        <a:pt x="65" y="300"/>
                        <a:pt x="59" y="294"/>
                        <a:pt x="61" y="292"/>
                      </a:cubicBezTo>
                      <a:cubicBezTo>
                        <a:pt x="61" y="290"/>
                        <a:pt x="64" y="294"/>
                        <a:pt x="64" y="290"/>
                      </a:cubicBezTo>
                      <a:cubicBezTo>
                        <a:pt x="65" y="289"/>
                        <a:pt x="67" y="287"/>
                        <a:pt x="62" y="286"/>
                      </a:cubicBezTo>
                      <a:cubicBezTo>
                        <a:pt x="56" y="283"/>
                        <a:pt x="62" y="278"/>
                        <a:pt x="61" y="273"/>
                      </a:cubicBezTo>
                      <a:cubicBezTo>
                        <a:pt x="58" y="270"/>
                        <a:pt x="61" y="270"/>
                        <a:pt x="59" y="269"/>
                      </a:cubicBezTo>
                      <a:cubicBezTo>
                        <a:pt x="58" y="267"/>
                        <a:pt x="61" y="267"/>
                        <a:pt x="59" y="264"/>
                      </a:cubicBezTo>
                      <a:cubicBezTo>
                        <a:pt x="56" y="261"/>
                        <a:pt x="61" y="261"/>
                        <a:pt x="59" y="259"/>
                      </a:cubicBezTo>
                      <a:cubicBezTo>
                        <a:pt x="59" y="256"/>
                        <a:pt x="65" y="253"/>
                        <a:pt x="67" y="252"/>
                      </a:cubicBezTo>
                      <a:cubicBezTo>
                        <a:pt x="70" y="250"/>
                        <a:pt x="74" y="255"/>
                        <a:pt x="76" y="249"/>
                      </a:cubicBezTo>
                      <a:cubicBezTo>
                        <a:pt x="77" y="245"/>
                        <a:pt x="74" y="247"/>
                        <a:pt x="73" y="245"/>
                      </a:cubicBezTo>
                      <a:cubicBezTo>
                        <a:pt x="70" y="244"/>
                        <a:pt x="77" y="239"/>
                        <a:pt x="77" y="238"/>
                      </a:cubicBezTo>
                      <a:cubicBezTo>
                        <a:pt x="77" y="235"/>
                        <a:pt x="79" y="236"/>
                        <a:pt x="79" y="233"/>
                      </a:cubicBezTo>
                      <a:cubicBezTo>
                        <a:pt x="77" y="228"/>
                        <a:pt x="80" y="230"/>
                        <a:pt x="77" y="224"/>
                      </a:cubicBezTo>
                      <a:cubicBezTo>
                        <a:pt x="77" y="222"/>
                        <a:pt x="88" y="224"/>
                        <a:pt x="85" y="221"/>
                      </a:cubicBezTo>
                      <a:cubicBezTo>
                        <a:pt x="84" y="217"/>
                        <a:pt x="87" y="219"/>
                        <a:pt x="88" y="214"/>
                      </a:cubicBezTo>
                      <a:cubicBezTo>
                        <a:pt x="91" y="211"/>
                        <a:pt x="93" y="213"/>
                        <a:pt x="93" y="210"/>
                      </a:cubicBezTo>
                      <a:cubicBezTo>
                        <a:pt x="94" y="208"/>
                        <a:pt x="91" y="207"/>
                        <a:pt x="91" y="205"/>
                      </a:cubicBezTo>
                      <a:cubicBezTo>
                        <a:pt x="91" y="203"/>
                        <a:pt x="93" y="205"/>
                        <a:pt x="96" y="200"/>
                      </a:cubicBezTo>
                      <a:cubicBezTo>
                        <a:pt x="96" y="197"/>
                        <a:pt x="99" y="197"/>
                        <a:pt x="100" y="196"/>
                      </a:cubicBezTo>
                      <a:cubicBezTo>
                        <a:pt x="102" y="196"/>
                        <a:pt x="103" y="199"/>
                        <a:pt x="106" y="197"/>
                      </a:cubicBezTo>
                      <a:cubicBezTo>
                        <a:pt x="109" y="196"/>
                        <a:pt x="105" y="191"/>
                        <a:pt x="106" y="190"/>
                      </a:cubicBezTo>
                      <a:cubicBezTo>
                        <a:pt x="111" y="186"/>
                        <a:pt x="119" y="194"/>
                        <a:pt x="123" y="191"/>
                      </a:cubicBezTo>
                      <a:cubicBezTo>
                        <a:pt x="126" y="190"/>
                        <a:pt x="119" y="191"/>
                        <a:pt x="123" y="188"/>
                      </a:cubicBezTo>
                      <a:cubicBezTo>
                        <a:pt x="128" y="183"/>
                        <a:pt x="119" y="182"/>
                        <a:pt x="128" y="182"/>
                      </a:cubicBezTo>
                      <a:cubicBezTo>
                        <a:pt x="128" y="180"/>
                        <a:pt x="131" y="183"/>
                        <a:pt x="131" y="182"/>
                      </a:cubicBezTo>
                      <a:cubicBezTo>
                        <a:pt x="131" y="182"/>
                        <a:pt x="129" y="180"/>
                        <a:pt x="131" y="179"/>
                      </a:cubicBezTo>
                      <a:cubicBezTo>
                        <a:pt x="134" y="177"/>
                        <a:pt x="137" y="180"/>
                        <a:pt x="140" y="183"/>
                      </a:cubicBezTo>
                      <a:cubicBezTo>
                        <a:pt x="143" y="186"/>
                        <a:pt x="138" y="186"/>
                        <a:pt x="143" y="186"/>
                      </a:cubicBezTo>
                      <a:cubicBezTo>
                        <a:pt x="149" y="186"/>
                        <a:pt x="146" y="188"/>
                        <a:pt x="149" y="188"/>
                      </a:cubicBezTo>
                      <a:cubicBezTo>
                        <a:pt x="154" y="186"/>
                        <a:pt x="152" y="185"/>
                        <a:pt x="154" y="185"/>
                      </a:cubicBezTo>
                      <a:cubicBezTo>
                        <a:pt x="155" y="186"/>
                        <a:pt x="158" y="186"/>
                        <a:pt x="161" y="190"/>
                      </a:cubicBezTo>
                      <a:cubicBezTo>
                        <a:pt x="161" y="188"/>
                        <a:pt x="163" y="190"/>
                        <a:pt x="163" y="186"/>
                      </a:cubicBezTo>
                      <a:cubicBezTo>
                        <a:pt x="164" y="183"/>
                        <a:pt x="170" y="185"/>
                        <a:pt x="167" y="182"/>
                      </a:cubicBezTo>
                      <a:cubicBezTo>
                        <a:pt x="166" y="179"/>
                        <a:pt x="169" y="179"/>
                        <a:pt x="169" y="176"/>
                      </a:cubicBezTo>
                      <a:cubicBezTo>
                        <a:pt x="169" y="174"/>
                        <a:pt x="170" y="171"/>
                        <a:pt x="173" y="169"/>
                      </a:cubicBezTo>
                      <a:cubicBezTo>
                        <a:pt x="177" y="168"/>
                        <a:pt x="175" y="171"/>
                        <a:pt x="181" y="168"/>
                      </a:cubicBezTo>
                      <a:cubicBezTo>
                        <a:pt x="184" y="166"/>
                        <a:pt x="184" y="166"/>
                        <a:pt x="186" y="169"/>
                      </a:cubicBezTo>
                      <a:cubicBezTo>
                        <a:pt x="187" y="171"/>
                        <a:pt x="195" y="172"/>
                        <a:pt x="196" y="176"/>
                      </a:cubicBezTo>
                      <a:cubicBezTo>
                        <a:pt x="196" y="177"/>
                        <a:pt x="189" y="180"/>
                        <a:pt x="193" y="182"/>
                      </a:cubicBezTo>
                      <a:cubicBezTo>
                        <a:pt x="195" y="183"/>
                        <a:pt x="195" y="182"/>
                        <a:pt x="196" y="179"/>
                      </a:cubicBezTo>
                      <a:close/>
                      <a:moveTo>
                        <a:pt x="154" y="157"/>
                      </a:moveTo>
                      <a:cubicBezTo>
                        <a:pt x="157" y="159"/>
                        <a:pt x="155" y="160"/>
                        <a:pt x="154" y="160"/>
                      </a:cubicBezTo>
                      <a:cubicBezTo>
                        <a:pt x="152" y="162"/>
                        <a:pt x="151" y="157"/>
                        <a:pt x="154" y="157"/>
                      </a:cubicBezTo>
                      <a:close/>
                      <a:moveTo>
                        <a:pt x="149" y="163"/>
                      </a:moveTo>
                      <a:cubicBezTo>
                        <a:pt x="151" y="162"/>
                        <a:pt x="154" y="160"/>
                        <a:pt x="151" y="159"/>
                      </a:cubicBezTo>
                      <a:cubicBezTo>
                        <a:pt x="149" y="159"/>
                        <a:pt x="151" y="160"/>
                        <a:pt x="149" y="160"/>
                      </a:cubicBezTo>
                      <a:cubicBezTo>
                        <a:pt x="146" y="162"/>
                        <a:pt x="144" y="162"/>
                        <a:pt x="148" y="163"/>
                      </a:cubicBezTo>
                      <a:cubicBezTo>
                        <a:pt x="148" y="163"/>
                        <a:pt x="149" y="165"/>
                        <a:pt x="149" y="163"/>
                      </a:cubicBezTo>
                      <a:close/>
                      <a:moveTo>
                        <a:pt x="141" y="163"/>
                      </a:moveTo>
                      <a:cubicBezTo>
                        <a:pt x="144" y="162"/>
                        <a:pt x="146" y="163"/>
                        <a:pt x="146" y="163"/>
                      </a:cubicBezTo>
                      <a:cubicBezTo>
                        <a:pt x="148" y="165"/>
                        <a:pt x="140" y="165"/>
                        <a:pt x="141" y="163"/>
                      </a:cubicBezTo>
                      <a:close/>
                      <a:moveTo>
                        <a:pt x="144" y="160"/>
                      </a:moveTo>
                      <a:cubicBezTo>
                        <a:pt x="146" y="160"/>
                        <a:pt x="146" y="160"/>
                        <a:pt x="149" y="159"/>
                      </a:cubicBezTo>
                      <a:cubicBezTo>
                        <a:pt x="152" y="155"/>
                        <a:pt x="151" y="155"/>
                        <a:pt x="148" y="155"/>
                      </a:cubicBezTo>
                      <a:cubicBezTo>
                        <a:pt x="146" y="157"/>
                        <a:pt x="149" y="157"/>
                        <a:pt x="148" y="157"/>
                      </a:cubicBezTo>
                      <a:cubicBezTo>
                        <a:pt x="146" y="159"/>
                        <a:pt x="144" y="157"/>
                        <a:pt x="144" y="159"/>
                      </a:cubicBezTo>
                      <a:cubicBezTo>
                        <a:pt x="144" y="160"/>
                        <a:pt x="144" y="157"/>
                        <a:pt x="143" y="159"/>
                      </a:cubicBezTo>
                      <a:cubicBezTo>
                        <a:pt x="140" y="159"/>
                        <a:pt x="137" y="160"/>
                        <a:pt x="140" y="160"/>
                      </a:cubicBezTo>
                      <a:cubicBezTo>
                        <a:pt x="141" y="160"/>
                        <a:pt x="138" y="162"/>
                        <a:pt x="141" y="162"/>
                      </a:cubicBezTo>
                      <a:cubicBezTo>
                        <a:pt x="143" y="160"/>
                        <a:pt x="143" y="160"/>
                        <a:pt x="144" y="160"/>
                      </a:cubicBezTo>
                      <a:close/>
                      <a:moveTo>
                        <a:pt x="128" y="168"/>
                      </a:moveTo>
                      <a:cubicBezTo>
                        <a:pt x="129" y="168"/>
                        <a:pt x="129" y="168"/>
                        <a:pt x="129" y="166"/>
                      </a:cubicBezTo>
                      <a:cubicBezTo>
                        <a:pt x="129" y="165"/>
                        <a:pt x="129" y="163"/>
                        <a:pt x="126" y="165"/>
                      </a:cubicBezTo>
                      <a:cubicBezTo>
                        <a:pt x="125" y="166"/>
                        <a:pt x="125" y="166"/>
                        <a:pt x="128" y="168"/>
                      </a:cubicBezTo>
                      <a:close/>
                      <a:moveTo>
                        <a:pt x="122" y="165"/>
                      </a:moveTo>
                      <a:cubicBezTo>
                        <a:pt x="120" y="165"/>
                        <a:pt x="120" y="163"/>
                        <a:pt x="120" y="165"/>
                      </a:cubicBezTo>
                      <a:cubicBezTo>
                        <a:pt x="119" y="166"/>
                        <a:pt x="122" y="168"/>
                        <a:pt x="123" y="166"/>
                      </a:cubicBezTo>
                      <a:cubicBezTo>
                        <a:pt x="125" y="166"/>
                        <a:pt x="123" y="166"/>
                        <a:pt x="122" y="165"/>
                      </a:cubicBezTo>
                      <a:close/>
                      <a:moveTo>
                        <a:pt x="154" y="154"/>
                      </a:moveTo>
                      <a:cubicBezTo>
                        <a:pt x="155" y="154"/>
                        <a:pt x="155" y="154"/>
                        <a:pt x="155" y="154"/>
                      </a:cubicBezTo>
                      <a:cubicBezTo>
                        <a:pt x="157" y="155"/>
                        <a:pt x="155" y="155"/>
                        <a:pt x="154" y="154"/>
                      </a:cubicBezTo>
                      <a:close/>
                      <a:moveTo>
                        <a:pt x="128" y="169"/>
                      </a:moveTo>
                      <a:cubicBezTo>
                        <a:pt x="129" y="169"/>
                        <a:pt x="128" y="171"/>
                        <a:pt x="128" y="171"/>
                      </a:cubicBezTo>
                      <a:cubicBezTo>
                        <a:pt x="126" y="171"/>
                        <a:pt x="128" y="168"/>
                        <a:pt x="128" y="169"/>
                      </a:cubicBezTo>
                      <a:close/>
                      <a:moveTo>
                        <a:pt x="129" y="168"/>
                      </a:moveTo>
                      <a:cubicBezTo>
                        <a:pt x="129" y="166"/>
                        <a:pt x="132" y="168"/>
                        <a:pt x="131" y="169"/>
                      </a:cubicBezTo>
                      <a:cubicBezTo>
                        <a:pt x="129" y="169"/>
                        <a:pt x="129" y="169"/>
                        <a:pt x="129" y="168"/>
                      </a:cubicBezTo>
                      <a:close/>
                      <a:moveTo>
                        <a:pt x="119" y="169"/>
                      </a:moveTo>
                      <a:cubicBezTo>
                        <a:pt x="120" y="168"/>
                        <a:pt x="122" y="168"/>
                        <a:pt x="122" y="168"/>
                      </a:cubicBezTo>
                      <a:cubicBezTo>
                        <a:pt x="122" y="169"/>
                        <a:pt x="119" y="171"/>
                        <a:pt x="119" y="169"/>
                      </a:cubicBezTo>
                      <a:close/>
                      <a:moveTo>
                        <a:pt x="119" y="169"/>
                      </a:moveTo>
                      <a:cubicBezTo>
                        <a:pt x="120" y="168"/>
                        <a:pt x="120" y="168"/>
                        <a:pt x="120" y="168"/>
                      </a:cubicBezTo>
                      <a:cubicBezTo>
                        <a:pt x="119" y="168"/>
                        <a:pt x="119" y="168"/>
                        <a:pt x="117" y="168"/>
                      </a:cubicBezTo>
                      <a:cubicBezTo>
                        <a:pt x="116" y="166"/>
                        <a:pt x="116" y="168"/>
                        <a:pt x="116" y="168"/>
                      </a:cubicBezTo>
                      <a:cubicBezTo>
                        <a:pt x="114" y="168"/>
                        <a:pt x="114" y="168"/>
                        <a:pt x="112" y="169"/>
                      </a:cubicBezTo>
                      <a:cubicBezTo>
                        <a:pt x="112" y="169"/>
                        <a:pt x="114" y="169"/>
                        <a:pt x="116" y="171"/>
                      </a:cubicBezTo>
                      <a:cubicBezTo>
                        <a:pt x="117" y="171"/>
                        <a:pt x="117" y="171"/>
                        <a:pt x="119" y="169"/>
                      </a:cubicBezTo>
                      <a:close/>
                      <a:moveTo>
                        <a:pt x="116" y="166"/>
                      </a:moveTo>
                      <a:cubicBezTo>
                        <a:pt x="114" y="166"/>
                        <a:pt x="116" y="165"/>
                        <a:pt x="117" y="165"/>
                      </a:cubicBezTo>
                      <a:cubicBezTo>
                        <a:pt x="117" y="165"/>
                        <a:pt x="117" y="166"/>
                        <a:pt x="116" y="166"/>
                      </a:cubicBezTo>
                      <a:close/>
                      <a:moveTo>
                        <a:pt x="114" y="166"/>
                      </a:moveTo>
                      <a:cubicBezTo>
                        <a:pt x="114" y="166"/>
                        <a:pt x="114" y="166"/>
                        <a:pt x="112" y="166"/>
                      </a:cubicBezTo>
                      <a:cubicBezTo>
                        <a:pt x="112" y="166"/>
                        <a:pt x="112" y="166"/>
                        <a:pt x="112" y="168"/>
                      </a:cubicBezTo>
                      <a:cubicBezTo>
                        <a:pt x="112" y="169"/>
                        <a:pt x="114" y="166"/>
                        <a:pt x="114" y="166"/>
                      </a:cubicBezTo>
                      <a:close/>
                      <a:moveTo>
                        <a:pt x="112" y="174"/>
                      </a:moveTo>
                      <a:cubicBezTo>
                        <a:pt x="112" y="172"/>
                        <a:pt x="117" y="172"/>
                        <a:pt x="114" y="171"/>
                      </a:cubicBezTo>
                      <a:cubicBezTo>
                        <a:pt x="111" y="169"/>
                        <a:pt x="112" y="171"/>
                        <a:pt x="112" y="171"/>
                      </a:cubicBezTo>
                      <a:cubicBezTo>
                        <a:pt x="111" y="171"/>
                        <a:pt x="111" y="172"/>
                        <a:pt x="111" y="171"/>
                      </a:cubicBezTo>
                      <a:cubicBezTo>
                        <a:pt x="109" y="171"/>
                        <a:pt x="109" y="171"/>
                        <a:pt x="109" y="172"/>
                      </a:cubicBezTo>
                      <a:cubicBezTo>
                        <a:pt x="108" y="174"/>
                        <a:pt x="108" y="172"/>
                        <a:pt x="106" y="174"/>
                      </a:cubicBezTo>
                      <a:cubicBezTo>
                        <a:pt x="106" y="174"/>
                        <a:pt x="106" y="174"/>
                        <a:pt x="111" y="174"/>
                      </a:cubicBezTo>
                      <a:cubicBezTo>
                        <a:pt x="112" y="174"/>
                        <a:pt x="112" y="174"/>
                        <a:pt x="112" y="174"/>
                      </a:cubicBezTo>
                      <a:close/>
                      <a:moveTo>
                        <a:pt x="106" y="179"/>
                      </a:moveTo>
                      <a:cubicBezTo>
                        <a:pt x="105" y="177"/>
                        <a:pt x="106" y="177"/>
                        <a:pt x="106" y="177"/>
                      </a:cubicBezTo>
                      <a:cubicBezTo>
                        <a:pt x="106" y="176"/>
                        <a:pt x="108" y="174"/>
                        <a:pt x="106" y="176"/>
                      </a:cubicBezTo>
                      <a:cubicBezTo>
                        <a:pt x="106" y="176"/>
                        <a:pt x="106" y="174"/>
                        <a:pt x="105" y="174"/>
                      </a:cubicBezTo>
                      <a:cubicBezTo>
                        <a:pt x="105" y="176"/>
                        <a:pt x="105" y="172"/>
                        <a:pt x="103" y="174"/>
                      </a:cubicBezTo>
                      <a:cubicBezTo>
                        <a:pt x="103" y="176"/>
                        <a:pt x="102" y="174"/>
                        <a:pt x="102" y="174"/>
                      </a:cubicBezTo>
                      <a:cubicBezTo>
                        <a:pt x="102" y="176"/>
                        <a:pt x="102" y="174"/>
                        <a:pt x="100" y="176"/>
                      </a:cubicBezTo>
                      <a:cubicBezTo>
                        <a:pt x="99" y="176"/>
                        <a:pt x="102" y="176"/>
                        <a:pt x="102" y="177"/>
                      </a:cubicBezTo>
                      <a:cubicBezTo>
                        <a:pt x="102" y="177"/>
                        <a:pt x="97" y="177"/>
                        <a:pt x="99" y="177"/>
                      </a:cubicBezTo>
                      <a:cubicBezTo>
                        <a:pt x="100" y="179"/>
                        <a:pt x="97" y="177"/>
                        <a:pt x="99" y="179"/>
                      </a:cubicBezTo>
                      <a:cubicBezTo>
                        <a:pt x="99" y="179"/>
                        <a:pt x="97" y="179"/>
                        <a:pt x="99" y="180"/>
                      </a:cubicBezTo>
                      <a:cubicBezTo>
                        <a:pt x="99" y="180"/>
                        <a:pt x="96" y="182"/>
                        <a:pt x="99" y="182"/>
                      </a:cubicBezTo>
                      <a:cubicBezTo>
                        <a:pt x="100" y="182"/>
                        <a:pt x="99" y="183"/>
                        <a:pt x="100" y="182"/>
                      </a:cubicBezTo>
                      <a:cubicBezTo>
                        <a:pt x="102" y="182"/>
                        <a:pt x="102" y="180"/>
                        <a:pt x="102" y="180"/>
                      </a:cubicBezTo>
                      <a:cubicBezTo>
                        <a:pt x="103" y="180"/>
                        <a:pt x="102" y="182"/>
                        <a:pt x="105" y="180"/>
                      </a:cubicBezTo>
                      <a:cubicBezTo>
                        <a:pt x="106" y="180"/>
                        <a:pt x="106" y="180"/>
                        <a:pt x="106" y="179"/>
                      </a:cubicBezTo>
                      <a:close/>
                      <a:moveTo>
                        <a:pt x="100" y="185"/>
                      </a:moveTo>
                      <a:cubicBezTo>
                        <a:pt x="99" y="183"/>
                        <a:pt x="100" y="183"/>
                        <a:pt x="102" y="183"/>
                      </a:cubicBezTo>
                      <a:cubicBezTo>
                        <a:pt x="102" y="185"/>
                        <a:pt x="100" y="185"/>
                        <a:pt x="100" y="185"/>
                      </a:cubicBezTo>
                      <a:close/>
                      <a:moveTo>
                        <a:pt x="97" y="186"/>
                      </a:moveTo>
                      <a:cubicBezTo>
                        <a:pt x="97" y="185"/>
                        <a:pt x="100" y="186"/>
                        <a:pt x="99" y="186"/>
                      </a:cubicBezTo>
                      <a:cubicBezTo>
                        <a:pt x="97" y="186"/>
                        <a:pt x="96" y="186"/>
                        <a:pt x="97" y="186"/>
                      </a:cubicBezTo>
                      <a:close/>
                      <a:moveTo>
                        <a:pt x="82" y="199"/>
                      </a:moveTo>
                      <a:cubicBezTo>
                        <a:pt x="82" y="199"/>
                        <a:pt x="82" y="197"/>
                        <a:pt x="84" y="197"/>
                      </a:cubicBezTo>
                      <a:cubicBezTo>
                        <a:pt x="84" y="197"/>
                        <a:pt x="84" y="197"/>
                        <a:pt x="82" y="199"/>
                      </a:cubicBezTo>
                      <a:close/>
                      <a:moveTo>
                        <a:pt x="82" y="193"/>
                      </a:moveTo>
                      <a:cubicBezTo>
                        <a:pt x="84" y="191"/>
                        <a:pt x="82" y="191"/>
                        <a:pt x="82" y="191"/>
                      </a:cubicBezTo>
                      <a:cubicBezTo>
                        <a:pt x="82" y="191"/>
                        <a:pt x="80" y="191"/>
                        <a:pt x="79" y="191"/>
                      </a:cubicBezTo>
                      <a:cubicBezTo>
                        <a:pt x="77" y="191"/>
                        <a:pt x="79" y="193"/>
                        <a:pt x="77" y="193"/>
                      </a:cubicBezTo>
                      <a:cubicBezTo>
                        <a:pt x="76" y="193"/>
                        <a:pt x="77" y="193"/>
                        <a:pt x="76" y="194"/>
                      </a:cubicBezTo>
                      <a:cubicBezTo>
                        <a:pt x="76" y="194"/>
                        <a:pt x="76" y="196"/>
                        <a:pt x="79" y="194"/>
                      </a:cubicBezTo>
                      <a:cubicBezTo>
                        <a:pt x="79" y="194"/>
                        <a:pt x="80" y="194"/>
                        <a:pt x="82" y="193"/>
                      </a:cubicBezTo>
                      <a:close/>
                      <a:moveTo>
                        <a:pt x="85" y="188"/>
                      </a:moveTo>
                      <a:cubicBezTo>
                        <a:pt x="87" y="188"/>
                        <a:pt x="84" y="186"/>
                        <a:pt x="85" y="186"/>
                      </a:cubicBezTo>
                      <a:cubicBezTo>
                        <a:pt x="87" y="185"/>
                        <a:pt x="84" y="182"/>
                        <a:pt x="84" y="183"/>
                      </a:cubicBezTo>
                      <a:cubicBezTo>
                        <a:pt x="82" y="183"/>
                        <a:pt x="84" y="185"/>
                        <a:pt x="82" y="185"/>
                      </a:cubicBezTo>
                      <a:cubicBezTo>
                        <a:pt x="80" y="185"/>
                        <a:pt x="82" y="186"/>
                        <a:pt x="80" y="186"/>
                      </a:cubicBezTo>
                      <a:cubicBezTo>
                        <a:pt x="79" y="186"/>
                        <a:pt x="80" y="185"/>
                        <a:pt x="79" y="185"/>
                      </a:cubicBezTo>
                      <a:cubicBezTo>
                        <a:pt x="79" y="186"/>
                        <a:pt x="77" y="185"/>
                        <a:pt x="77" y="186"/>
                      </a:cubicBezTo>
                      <a:cubicBezTo>
                        <a:pt x="77" y="186"/>
                        <a:pt x="76" y="188"/>
                        <a:pt x="77" y="188"/>
                      </a:cubicBezTo>
                      <a:cubicBezTo>
                        <a:pt x="79" y="190"/>
                        <a:pt x="79" y="188"/>
                        <a:pt x="82" y="186"/>
                      </a:cubicBezTo>
                      <a:cubicBezTo>
                        <a:pt x="85" y="186"/>
                        <a:pt x="79" y="188"/>
                        <a:pt x="80" y="190"/>
                      </a:cubicBezTo>
                      <a:cubicBezTo>
                        <a:pt x="82" y="190"/>
                        <a:pt x="84" y="188"/>
                        <a:pt x="85" y="188"/>
                      </a:cubicBezTo>
                      <a:close/>
                      <a:moveTo>
                        <a:pt x="87" y="185"/>
                      </a:moveTo>
                      <a:cubicBezTo>
                        <a:pt x="87" y="185"/>
                        <a:pt x="87" y="183"/>
                        <a:pt x="88" y="183"/>
                      </a:cubicBezTo>
                      <a:cubicBezTo>
                        <a:pt x="90" y="183"/>
                        <a:pt x="90" y="182"/>
                        <a:pt x="91" y="180"/>
                      </a:cubicBezTo>
                      <a:cubicBezTo>
                        <a:pt x="91" y="179"/>
                        <a:pt x="91" y="177"/>
                        <a:pt x="90" y="179"/>
                      </a:cubicBezTo>
                      <a:cubicBezTo>
                        <a:pt x="88" y="180"/>
                        <a:pt x="87" y="180"/>
                        <a:pt x="87" y="183"/>
                      </a:cubicBezTo>
                      <a:cubicBezTo>
                        <a:pt x="85" y="183"/>
                        <a:pt x="85" y="183"/>
                        <a:pt x="87" y="185"/>
                      </a:cubicBezTo>
                      <a:close/>
                      <a:moveTo>
                        <a:pt x="93" y="183"/>
                      </a:moveTo>
                      <a:cubicBezTo>
                        <a:pt x="96" y="183"/>
                        <a:pt x="96" y="183"/>
                        <a:pt x="96" y="183"/>
                      </a:cubicBezTo>
                      <a:cubicBezTo>
                        <a:pt x="94" y="185"/>
                        <a:pt x="93" y="183"/>
                        <a:pt x="93" y="183"/>
                      </a:cubicBezTo>
                      <a:close/>
                      <a:moveTo>
                        <a:pt x="91" y="185"/>
                      </a:moveTo>
                      <a:cubicBezTo>
                        <a:pt x="91" y="185"/>
                        <a:pt x="93" y="186"/>
                        <a:pt x="90" y="188"/>
                      </a:cubicBezTo>
                      <a:cubicBezTo>
                        <a:pt x="88" y="190"/>
                        <a:pt x="91" y="186"/>
                        <a:pt x="90" y="186"/>
                      </a:cubicBezTo>
                      <a:cubicBezTo>
                        <a:pt x="88" y="186"/>
                        <a:pt x="91" y="185"/>
                        <a:pt x="90" y="183"/>
                      </a:cubicBezTo>
                      <a:cubicBezTo>
                        <a:pt x="88" y="183"/>
                        <a:pt x="87" y="185"/>
                        <a:pt x="87" y="186"/>
                      </a:cubicBezTo>
                      <a:cubicBezTo>
                        <a:pt x="85" y="188"/>
                        <a:pt x="88" y="190"/>
                        <a:pt x="85" y="190"/>
                      </a:cubicBezTo>
                      <a:cubicBezTo>
                        <a:pt x="84" y="190"/>
                        <a:pt x="85" y="190"/>
                        <a:pt x="84" y="193"/>
                      </a:cubicBezTo>
                      <a:cubicBezTo>
                        <a:pt x="82" y="194"/>
                        <a:pt x="85" y="191"/>
                        <a:pt x="87" y="193"/>
                      </a:cubicBezTo>
                      <a:cubicBezTo>
                        <a:pt x="88" y="194"/>
                        <a:pt x="88" y="191"/>
                        <a:pt x="88" y="191"/>
                      </a:cubicBezTo>
                      <a:cubicBezTo>
                        <a:pt x="90" y="193"/>
                        <a:pt x="90" y="193"/>
                        <a:pt x="90" y="191"/>
                      </a:cubicBezTo>
                      <a:cubicBezTo>
                        <a:pt x="91" y="190"/>
                        <a:pt x="91" y="190"/>
                        <a:pt x="93" y="190"/>
                      </a:cubicBezTo>
                      <a:cubicBezTo>
                        <a:pt x="96" y="188"/>
                        <a:pt x="94" y="185"/>
                        <a:pt x="93" y="185"/>
                      </a:cubicBezTo>
                      <a:cubicBezTo>
                        <a:pt x="93" y="183"/>
                        <a:pt x="93" y="183"/>
                        <a:pt x="91" y="185"/>
                      </a:cubicBezTo>
                      <a:close/>
                      <a:moveTo>
                        <a:pt x="91" y="191"/>
                      </a:moveTo>
                      <a:cubicBezTo>
                        <a:pt x="93" y="190"/>
                        <a:pt x="94" y="190"/>
                        <a:pt x="94" y="190"/>
                      </a:cubicBezTo>
                      <a:cubicBezTo>
                        <a:pt x="93" y="191"/>
                        <a:pt x="91" y="193"/>
                        <a:pt x="91" y="191"/>
                      </a:cubicBezTo>
                      <a:close/>
                      <a:moveTo>
                        <a:pt x="117" y="166"/>
                      </a:moveTo>
                      <a:cubicBezTo>
                        <a:pt x="119" y="165"/>
                        <a:pt x="120" y="166"/>
                        <a:pt x="120" y="166"/>
                      </a:cubicBezTo>
                      <a:cubicBezTo>
                        <a:pt x="119" y="166"/>
                        <a:pt x="117" y="166"/>
                        <a:pt x="117" y="166"/>
                      </a:cubicBezTo>
                      <a:close/>
                      <a:moveTo>
                        <a:pt x="74" y="193"/>
                      </a:moveTo>
                      <a:cubicBezTo>
                        <a:pt x="76" y="193"/>
                        <a:pt x="76" y="193"/>
                        <a:pt x="76" y="193"/>
                      </a:cubicBezTo>
                      <a:cubicBezTo>
                        <a:pt x="76" y="194"/>
                        <a:pt x="74" y="193"/>
                        <a:pt x="74" y="193"/>
                      </a:cubicBezTo>
                      <a:close/>
                      <a:moveTo>
                        <a:pt x="70" y="196"/>
                      </a:moveTo>
                      <a:cubicBezTo>
                        <a:pt x="70" y="196"/>
                        <a:pt x="70" y="197"/>
                        <a:pt x="71" y="196"/>
                      </a:cubicBezTo>
                      <a:cubicBezTo>
                        <a:pt x="71" y="196"/>
                        <a:pt x="71" y="196"/>
                        <a:pt x="73" y="196"/>
                      </a:cubicBezTo>
                      <a:cubicBezTo>
                        <a:pt x="73" y="196"/>
                        <a:pt x="73" y="194"/>
                        <a:pt x="74" y="194"/>
                      </a:cubicBezTo>
                      <a:cubicBezTo>
                        <a:pt x="76" y="194"/>
                        <a:pt x="74" y="194"/>
                        <a:pt x="73" y="193"/>
                      </a:cubicBezTo>
                      <a:cubicBezTo>
                        <a:pt x="71" y="193"/>
                        <a:pt x="71" y="193"/>
                        <a:pt x="70" y="194"/>
                      </a:cubicBezTo>
                      <a:cubicBezTo>
                        <a:pt x="70" y="196"/>
                        <a:pt x="71" y="196"/>
                        <a:pt x="70" y="196"/>
                      </a:cubicBezTo>
                      <a:close/>
                      <a:moveTo>
                        <a:pt x="70" y="196"/>
                      </a:moveTo>
                      <a:cubicBezTo>
                        <a:pt x="71" y="196"/>
                        <a:pt x="68" y="194"/>
                        <a:pt x="68" y="196"/>
                      </a:cubicBezTo>
                      <a:cubicBezTo>
                        <a:pt x="68" y="197"/>
                        <a:pt x="68" y="196"/>
                        <a:pt x="68" y="197"/>
                      </a:cubicBezTo>
                      <a:cubicBezTo>
                        <a:pt x="68" y="197"/>
                        <a:pt x="68" y="197"/>
                        <a:pt x="70" y="196"/>
                      </a:cubicBezTo>
                      <a:close/>
                      <a:moveTo>
                        <a:pt x="65" y="197"/>
                      </a:moveTo>
                      <a:cubicBezTo>
                        <a:pt x="65" y="200"/>
                        <a:pt x="65" y="200"/>
                        <a:pt x="67" y="199"/>
                      </a:cubicBezTo>
                      <a:cubicBezTo>
                        <a:pt x="67" y="197"/>
                        <a:pt x="67" y="197"/>
                        <a:pt x="67" y="196"/>
                      </a:cubicBezTo>
                      <a:cubicBezTo>
                        <a:pt x="67" y="196"/>
                        <a:pt x="67" y="196"/>
                        <a:pt x="65" y="197"/>
                      </a:cubicBezTo>
                      <a:close/>
                      <a:moveTo>
                        <a:pt x="87" y="197"/>
                      </a:moveTo>
                      <a:cubicBezTo>
                        <a:pt x="88" y="197"/>
                        <a:pt x="88" y="197"/>
                        <a:pt x="88" y="197"/>
                      </a:cubicBezTo>
                      <a:cubicBezTo>
                        <a:pt x="90" y="197"/>
                        <a:pt x="87" y="197"/>
                        <a:pt x="87" y="197"/>
                      </a:cubicBezTo>
                      <a:close/>
                      <a:moveTo>
                        <a:pt x="64" y="224"/>
                      </a:moveTo>
                      <a:cubicBezTo>
                        <a:pt x="64" y="222"/>
                        <a:pt x="62" y="222"/>
                        <a:pt x="62" y="222"/>
                      </a:cubicBezTo>
                      <a:cubicBezTo>
                        <a:pt x="62" y="224"/>
                        <a:pt x="61" y="225"/>
                        <a:pt x="62" y="225"/>
                      </a:cubicBezTo>
                      <a:cubicBezTo>
                        <a:pt x="62" y="224"/>
                        <a:pt x="64" y="225"/>
                        <a:pt x="64" y="224"/>
                      </a:cubicBezTo>
                      <a:close/>
                      <a:moveTo>
                        <a:pt x="64" y="227"/>
                      </a:moveTo>
                      <a:cubicBezTo>
                        <a:pt x="65" y="225"/>
                        <a:pt x="65" y="225"/>
                        <a:pt x="64" y="225"/>
                      </a:cubicBezTo>
                      <a:cubicBezTo>
                        <a:pt x="64" y="225"/>
                        <a:pt x="62" y="225"/>
                        <a:pt x="62" y="227"/>
                      </a:cubicBezTo>
                      <a:cubicBezTo>
                        <a:pt x="62" y="227"/>
                        <a:pt x="62" y="227"/>
                        <a:pt x="64" y="227"/>
                      </a:cubicBezTo>
                      <a:close/>
                      <a:moveTo>
                        <a:pt x="59" y="235"/>
                      </a:moveTo>
                      <a:cubicBezTo>
                        <a:pt x="59" y="236"/>
                        <a:pt x="58" y="236"/>
                        <a:pt x="59" y="236"/>
                      </a:cubicBezTo>
                      <a:cubicBezTo>
                        <a:pt x="61" y="236"/>
                        <a:pt x="59" y="235"/>
                        <a:pt x="61" y="235"/>
                      </a:cubicBezTo>
                      <a:cubicBezTo>
                        <a:pt x="62" y="235"/>
                        <a:pt x="62" y="235"/>
                        <a:pt x="62" y="233"/>
                      </a:cubicBezTo>
                      <a:cubicBezTo>
                        <a:pt x="61" y="231"/>
                        <a:pt x="61" y="231"/>
                        <a:pt x="61" y="233"/>
                      </a:cubicBezTo>
                      <a:cubicBezTo>
                        <a:pt x="61" y="233"/>
                        <a:pt x="59" y="233"/>
                        <a:pt x="59" y="235"/>
                      </a:cubicBezTo>
                      <a:close/>
                      <a:moveTo>
                        <a:pt x="56" y="230"/>
                      </a:moveTo>
                      <a:cubicBezTo>
                        <a:pt x="56" y="230"/>
                        <a:pt x="58" y="228"/>
                        <a:pt x="59" y="230"/>
                      </a:cubicBezTo>
                      <a:cubicBezTo>
                        <a:pt x="59" y="230"/>
                        <a:pt x="56" y="231"/>
                        <a:pt x="56" y="230"/>
                      </a:cubicBezTo>
                      <a:close/>
                      <a:moveTo>
                        <a:pt x="59" y="238"/>
                      </a:moveTo>
                      <a:cubicBezTo>
                        <a:pt x="58" y="238"/>
                        <a:pt x="59" y="238"/>
                        <a:pt x="61" y="238"/>
                      </a:cubicBezTo>
                      <a:cubicBezTo>
                        <a:pt x="62" y="236"/>
                        <a:pt x="61" y="236"/>
                        <a:pt x="59" y="236"/>
                      </a:cubicBezTo>
                      <a:cubicBezTo>
                        <a:pt x="59" y="238"/>
                        <a:pt x="59" y="236"/>
                        <a:pt x="59" y="238"/>
                      </a:cubicBezTo>
                      <a:close/>
                      <a:moveTo>
                        <a:pt x="55" y="238"/>
                      </a:moveTo>
                      <a:cubicBezTo>
                        <a:pt x="56" y="238"/>
                        <a:pt x="58" y="238"/>
                        <a:pt x="58" y="238"/>
                      </a:cubicBezTo>
                      <a:cubicBezTo>
                        <a:pt x="56" y="238"/>
                        <a:pt x="55" y="238"/>
                        <a:pt x="55" y="238"/>
                      </a:cubicBezTo>
                      <a:close/>
                      <a:moveTo>
                        <a:pt x="53" y="245"/>
                      </a:moveTo>
                      <a:cubicBezTo>
                        <a:pt x="55" y="245"/>
                        <a:pt x="55" y="245"/>
                        <a:pt x="53" y="245"/>
                      </a:cubicBezTo>
                      <a:cubicBezTo>
                        <a:pt x="53" y="245"/>
                        <a:pt x="53" y="244"/>
                        <a:pt x="52" y="244"/>
                      </a:cubicBezTo>
                      <a:cubicBezTo>
                        <a:pt x="52" y="245"/>
                        <a:pt x="52" y="245"/>
                        <a:pt x="53" y="245"/>
                      </a:cubicBezTo>
                      <a:close/>
                      <a:moveTo>
                        <a:pt x="53" y="244"/>
                      </a:moveTo>
                      <a:cubicBezTo>
                        <a:pt x="53" y="244"/>
                        <a:pt x="55" y="244"/>
                        <a:pt x="53" y="244"/>
                      </a:cubicBezTo>
                      <a:cubicBezTo>
                        <a:pt x="53" y="244"/>
                        <a:pt x="52" y="242"/>
                        <a:pt x="53" y="244"/>
                      </a:cubicBezTo>
                      <a:close/>
                      <a:moveTo>
                        <a:pt x="50" y="244"/>
                      </a:moveTo>
                      <a:cubicBezTo>
                        <a:pt x="52" y="242"/>
                        <a:pt x="52" y="244"/>
                        <a:pt x="52" y="244"/>
                      </a:cubicBezTo>
                      <a:cubicBezTo>
                        <a:pt x="50" y="244"/>
                        <a:pt x="50" y="244"/>
                        <a:pt x="50" y="244"/>
                      </a:cubicBezTo>
                      <a:close/>
                      <a:moveTo>
                        <a:pt x="64" y="222"/>
                      </a:moveTo>
                      <a:cubicBezTo>
                        <a:pt x="65" y="221"/>
                        <a:pt x="65" y="221"/>
                        <a:pt x="65" y="221"/>
                      </a:cubicBezTo>
                      <a:cubicBezTo>
                        <a:pt x="67" y="222"/>
                        <a:pt x="65" y="222"/>
                        <a:pt x="64" y="222"/>
                      </a:cubicBezTo>
                      <a:close/>
                      <a:moveTo>
                        <a:pt x="26" y="261"/>
                      </a:moveTo>
                      <a:cubicBezTo>
                        <a:pt x="24" y="261"/>
                        <a:pt x="29" y="259"/>
                        <a:pt x="29" y="261"/>
                      </a:cubicBezTo>
                      <a:cubicBezTo>
                        <a:pt x="29" y="261"/>
                        <a:pt x="27" y="262"/>
                        <a:pt x="26" y="261"/>
                      </a:cubicBezTo>
                      <a:close/>
                      <a:moveTo>
                        <a:pt x="33" y="256"/>
                      </a:moveTo>
                      <a:cubicBezTo>
                        <a:pt x="35" y="256"/>
                        <a:pt x="33" y="255"/>
                        <a:pt x="33" y="255"/>
                      </a:cubicBezTo>
                      <a:cubicBezTo>
                        <a:pt x="32" y="256"/>
                        <a:pt x="29" y="256"/>
                        <a:pt x="29" y="258"/>
                      </a:cubicBezTo>
                      <a:cubicBezTo>
                        <a:pt x="30" y="258"/>
                        <a:pt x="32" y="258"/>
                        <a:pt x="33" y="256"/>
                      </a:cubicBezTo>
                      <a:close/>
                      <a:moveTo>
                        <a:pt x="32" y="259"/>
                      </a:moveTo>
                      <a:cubicBezTo>
                        <a:pt x="35" y="259"/>
                        <a:pt x="36" y="259"/>
                        <a:pt x="36" y="259"/>
                      </a:cubicBezTo>
                      <a:cubicBezTo>
                        <a:pt x="36" y="258"/>
                        <a:pt x="35" y="259"/>
                        <a:pt x="35" y="258"/>
                      </a:cubicBezTo>
                      <a:cubicBezTo>
                        <a:pt x="35" y="256"/>
                        <a:pt x="32" y="258"/>
                        <a:pt x="32" y="258"/>
                      </a:cubicBezTo>
                      <a:cubicBezTo>
                        <a:pt x="30" y="259"/>
                        <a:pt x="29" y="259"/>
                        <a:pt x="29" y="259"/>
                      </a:cubicBezTo>
                      <a:cubicBezTo>
                        <a:pt x="29" y="261"/>
                        <a:pt x="30" y="261"/>
                        <a:pt x="32" y="259"/>
                      </a:cubicBezTo>
                      <a:close/>
                      <a:moveTo>
                        <a:pt x="27" y="264"/>
                      </a:moveTo>
                      <a:cubicBezTo>
                        <a:pt x="26" y="262"/>
                        <a:pt x="27" y="262"/>
                        <a:pt x="29" y="264"/>
                      </a:cubicBezTo>
                      <a:cubicBezTo>
                        <a:pt x="27" y="264"/>
                        <a:pt x="27" y="264"/>
                        <a:pt x="27" y="264"/>
                      </a:cubicBezTo>
                      <a:close/>
                      <a:moveTo>
                        <a:pt x="24" y="266"/>
                      </a:moveTo>
                      <a:cubicBezTo>
                        <a:pt x="26" y="266"/>
                        <a:pt x="24" y="264"/>
                        <a:pt x="24" y="266"/>
                      </a:cubicBezTo>
                      <a:cubicBezTo>
                        <a:pt x="23" y="266"/>
                        <a:pt x="23" y="264"/>
                        <a:pt x="23" y="266"/>
                      </a:cubicBezTo>
                      <a:cubicBezTo>
                        <a:pt x="21" y="267"/>
                        <a:pt x="24" y="267"/>
                        <a:pt x="24" y="266"/>
                      </a:cubicBezTo>
                      <a:close/>
                      <a:moveTo>
                        <a:pt x="17" y="270"/>
                      </a:moveTo>
                      <a:cubicBezTo>
                        <a:pt x="15" y="270"/>
                        <a:pt x="18" y="269"/>
                        <a:pt x="18" y="270"/>
                      </a:cubicBezTo>
                      <a:cubicBezTo>
                        <a:pt x="17" y="270"/>
                        <a:pt x="17" y="270"/>
                        <a:pt x="17" y="270"/>
                      </a:cubicBezTo>
                      <a:close/>
                      <a:moveTo>
                        <a:pt x="10" y="273"/>
                      </a:moveTo>
                      <a:cubicBezTo>
                        <a:pt x="12" y="275"/>
                        <a:pt x="10" y="276"/>
                        <a:pt x="9" y="276"/>
                      </a:cubicBezTo>
                      <a:cubicBezTo>
                        <a:pt x="9" y="275"/>
                        <a:pt x="10" y="273"/>
                        <a:pt x="10" y="273"/>
                      </a:cubicBezTo>
                      <a:close/>
                      <a:moveTo>
                        <a:pt x="7" y="276"/>
                      </a:moveTo>
                      <a:cubicBezTo>
                        <a:pt x="7" y="275"/>
                        <a:pt x="9" y="275"/>
                        <a:pt x="9" y="276"/>
                      </a:cubicBezTo>
                      <a:cubicBezTo>
                        <a:pt x="7" y="276"/>
                        <a:pt x="7" y="276"/>
                        <a:pt x="7" y="276"/>
                      </a:cubicBezTo>
                      <a:close/>
                      <a:moveTo>
                        <a:pt x="1" y="283"/>
                      </a:moveTo>
                      <a:cubicBezTo>
                        <a:pt x="1" y="281"/>
                        <a:pt x="3" y="281"/>
                        <a:pt x="4" y="281"/>
                      </a:cubicBezTo>
                      <a:cubicBezTo>
                        <a:pt x="4" y="281"/>
                        <a:pt x="3" y="283"/>
                        <a:pt x="1" y="283"/>
                      </a:cubicBezTo>
                      <a:close/>
                      <a:moveTo>
                        <a:pt x="1" y="292"/>
                      </a:moveTo>
                      <a:cubicBezTo>
                        <a:pt x="1" y="292"/>
                        <a:pt x="1" y="290"/>
                        <a:pt x="3" y="290"/>
                      </a:cubicBezTo>
                      <a:cubicBezTo>
                        <a:pt x="3" y="290"/>
                        <a:pt x="3" y="292"/>
                        <a:pt x="1" y="292"/>
                      </a:cubicBezTo>
                      <a:close/>
                      <a:moveTo>
                        <a:pt x="6" y="308"/>
                      </a:moveTo>
                      <a:cubicBezTo>
                        <a:pt x="6" y="306"/>
                        <a:pt x="6" y="306"/>
                        <a:pt x="7" y="308"/>
                      </a:cubicBezTo>
                      <a:cubicBezTo>
                        <a:pt x="7" y="308"/>
                        <a:pt x="7" y="306"/>
                        <a:pt x="9" y="306"/>
                      </a:cubicBezTo>
                      <a:cubicBezTo>
                        <a:pt x="9" y="304"/>
                        <a:pt x="6" y="304"/>
                        <a:pt x="6" y="306"/>
                      </a:cubicBezTo>
                      <a:cubicBezTo>
                        <a:pt x="4" y="308"/>
                        <a:pt x="6" y="309"/>
                        <a:pt x="7" y="309"/>
                      </a:cubicBezTo>
                      <a:cubicBezTo>
                        <a:pt x="7" y="309"/>
                        <a:pt x="7" y="308"/>
                        <a:pt x="6" y="308"/>
                      </a:cubicBezTo>
                      <a:close/>
                      <a:moveTo>
                        <a:pt x="4" y="317"/>
                      </a:moveTo>
                      <a:cubicBezTo>
                        <a:pt x="6" y="317"/>
                        <a:pt x="4" y="312"/>
                        <a:pt x="4" y="314"/>
                      </a:cubicBezTo>
                      <a:cubicBezTo>
                        <a:pt x="4" y="315"/>
                        <a:pt x="3" y="317"/>
                        <a:pt x="4" y="317"/>
                      </a:cubicBezTo>
                      <a:close/>
                      <a:moveTo>
                        <a:pt x="4" y="311"/>
                      </a:moveTo>
                      <a:cubicBezTo>
                        <a:pt x="4" y="312"/>
                        <a:pt x="4" y="309"/>
                        <a:pt x="4" y="309"/>
                      </a:cubicBezTo>
                      <a:cubicBezTo>
                        <a:pt x="6" y="309"/>
                        <a:pt x="6" y="311"/>
                        <a:pt x="6" y="309"/>
                      </a:cubicBezTo>
                      <a:cubicBezTo>
                        <a:pt x="6" y="309"/>
                        <a:pt x="6" y="309"/>
                        <a:pt x="4" y="308"/>
                      </a:cubicBezTo>
                      <a:cubicBezTo>
                        <a:pt x="4" y="308"/>
                        <a:pt x="4" y="309"/>
                        <a:pt x="4" y="311"/>
                      </a:cubicBezTo>
                      <a:close/>
                      <a:moveTo>
                        <a:pt x="3" y="303"/>
                      </a:moveTo>
                      <a:cubicBezTo>
                        <a:pt x="3" y="300"/>
                        <a:pt x="3" y="300"/>
                        <a:pt x="3" y="300"/>
                      </a:cubicBezTo>
                      <a:cubicBezTo>
                        <a:pt x="3" y="301"/>
                        <a:pt x="4" y="304"/>
                        <a:pt x="3" y="303"/>
                      </a:cubicBezTo>
                      <a:close/>
                      <a:moveTo>
                        <a:pt x="4" y="300"/>
                      </a:moveTo>
                      <a:cubicBezTo>
                        <a:pt x="4" y="301"/>
                        <a:pt x="3" y="300"/>
                        <a:pt x="3" y="298"/>
                      </a:cubicBezTo>
                      <a:cubicBezTo>
                        <a:pt x="4" y="300"/>
                        <a:pt x="4" y="300"/>
                        <a:pt x="4" y="300"/>
                      </a:cubicBezTo>
                      <a:close/>
                      <a:moveTo>
                        <a:pt x="3" y="298"/>
                      </a:moveTo>
                      <a:cubicBezTo>
                        <a:pt x="4" y="298"/>
                        <a:pt x="3" y="297"/>
                        <a:pt x="3" y="297"/>
                      </a:cubicBezTo>
                      <a:cubicBezTo>
                        <a:pt x="1" y="295"/>
                        <a:pt x="1" y="297"/>
                        <a:pt x="3" y="298"/>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56" name="Freeform 201">
                  <a:extLst>
                    <a:ext uri="{FF2B5EF4-FFF2-40B4-BE49-F238E27FC236}">
                      <a16:creationId xmlns:a16="http://schemas.microsoft.com/office/drawing/2014/main" id="{75ABC879-32C1-2327-B70C-B1DA4BAF7B1F}"/>
                    </a:ext>
                  </a:extLst>
                </p:cNvPr>
                <p:cNvSpPr>
                  <a:spLocks noEditPoints="1"/>
                </p:cNvSpPr>
                <p:nvPr/>
              </p:nvSpPr>
              <p:spPr bwMode="auto">
                <a:xfrm>
                  <a:off x="4811189" y="3084074"/>
                  <a:ext cx="257085" cy="420969"/>
                </a:xfrm>
                <a:custGeom>
                  <a:avLst/>
                  <a:gdLst/>
                  <a:ahLst/>
                  <a:cxnLst>
                    <a:cxn ang="0">
                      <a:pos x="32" y="78"/>
                    </a:cxn>
                    <a:cxn ang="0">
                      <a:pos x="29" y="67"/>
                    </a:cxn>
                    <a:cxn ang="0">
                      <a:pos x="25" y="62"/>
                    </a:cxn>
                    <a:cxn ang="0">
                      <a:pos x="23" y="64"/>
                    </a:cxn>
                    <a:cxn ang="0">
                      <a:pos x="23" y="55"/>
                    </a:cxn>
                    <a:cxn ang="0">
                      <a:pos x="20" y="52"/>
                    </a:cxn>
                    <a:cxn ang="0">
                      <a:pos x="22" y="44"/>
                    </a:cxn>
                    <a:cxn ang="0">
                      <a:pos x="25" y="34"/>
                    </a:cxn>
                    <a:cxn ang="0">
                      <a:pos x="32" y="30"/>
                    </a:cxn>
                    <a:cxn ang="0">
                      <a:pos x="35" y="39"/>
                    </a:cxn>
                    <a:cxn ang="0">
                      <a:pos x="52" y="42"/>
                    </a:cxn>
                    <a:cxn ang="0">
                      <a:pos x="46" y="59"/>
                    </a:cxn>
                    <a:cxn ang="0">
                      <a:pos x="53" y="67"/>
                    </a:cxn>
                    <a:cxn ang="0">
                      <a:pos x="67" y="89"/>
                    </a:cxn>
                    <a:cxn ang="0">
                      <a:pos x="69" y="101"/>
                    </a:cxn>
                    <a:cxn ang="0">
                      <a:pos x="75" y="114"/>
                    </a:cxn>
                    <a:cxn ang="0">
                      <a:pos x="79" y="118"/>
                    </a:cxn>
                    <a:cxn ang="0">
                      <a:pos x="60" y="126"/>
                    </a:cxn>
                    <a:cxn ang="0">
                      <a:pos x="46" y="128"/>
                    </a:cxn>
                    <a:cxn ang="0">
                      <a:pos x="28" y="134"/>
                    </a:cxn>
                    <a:cxn ang="0">
                      <a:pos x="29" y="128"/>
                    </a:cxn>
                    <a:cxn ang="0">
                      <a:pos x="43" y="121"/>
                    </a:cxn>
                    <a:cxn ang="0">
                      <a:pos x="38" y="118"/>
                    </a:cxn>
                    <a:cxn ang="0">
                      <a:pos x="26" y="112"/>
                    </a:cxn>
                    <a:cxn ang="0">
                      <a:pos x="31" y="101"/>
                    </a:cxn>
                    <a:cxn ang="0">
                      <a:pos x="40" y="95"/>
                    </a:cxn>
                    <a:cxn ang="0">
                      <a:pos x="44" y="90"/>
                    </a:cxn>
                    <a:cxn ang="0">
                      <a:pos x="40" y="78"/>
                    </a:cxn>
                    <a:cxn ang="0">
                      <a:pos x="23" y="83"/>
                    </a:cxn>
                    <a:cxn ang="0">
                      <a:pos x="23" y="78"/>
                    </a:cxn>
                    <a:cxn ang="0">
                      <a:pos x="14" y="72"/>
                    </a:cxn>
                    <a:cxn ang="0">
                      <a:pos x="11" y="84"/>
                    </a:cxn>
                    <a:cxn ang="0">
                      <a:pos x="22" y="84"/>
                    </a:cxn>
                    <a:cxn ang="0">
                      <a:pos x="31" y="95"/>
                    </a:cxn>
                    <a:cxn ang="0">
                      <a:pos x="25" y="66"/>
                    </a:cxn>
                    <a:cxn ang="0">
                      <a:pos x="55" y="128"/>
                    </a:cxn>
                    <a:cxn ang="0">
                      <a:pos x="13" y="38"/>
                    </a:cxn>
                    <a:cxn ang="0">
                      <a:pos x="16" y="38"/>
                    </a:cxn>
                    <a:cxn ang="0">
                      <a:pos x="17" y="33"/>
                    </a:cxn>
                    <a:cxn ang="0">
                      <a:pos x="11" y="42"/>
                    </a:cxn>
                    <a:cxn ang="0">
                      <a:pos x="9" y="48"/>
                    </a:cxn>
                    <a:cxn ang="0">
                      <a:pos x="16" y="45"/>
                    </a:cxn>
                    <a:cxn ang="0">
                      <a:pos x="22" y="47"/>
                    </a:cxn>
                    <a:cxn ang="0">
                      <a:pos x="16" y="42"/>
                    </a:cxn>
                    <a:cxn ang="0">
                      <a:pos x="19" y="58"/>
                    </a:cxn>
                    <a:cxn ang="0">
                      <a:pos x="17" y="55"/>
                    </a:cxn>
                    <a:cxn ang="0">
                      <a:pos x="17" y="67"/>
                    </a:cxn>
                    <a:cxn ang="0">
                      <a:pos x="16" y="66"/>
                    </a:cxn>
                    <a:cxn ang="0">
                      <a:pos x="20" y="64"/>
                    </a:cxn>
                    <a:cxn ang="0">
                      <a:pos x="44" y="25"/>
                    </a:cxn>
                    <a:cxn ang="0">
                      <a:pos x="43" y="22"/>
                    </a:cxn>
                    <a:cxn ang="0">
                      <a:pos x="44" y="27"/>
                    </a:cxn>
                    <a:cxn ang="0">
                      <a:pos x="46" y="21"/>
                    </a:cxn>
                    <a:cxn ang="0">
                      <a:pos x="46" y="22"/>
                    </a:cxn>
                    <a:cxn ang="0">
                      <a:pos x="58" y="11"/>
                    </a:cxn>
                    <a:cxn ang="0">
                      <a:pos x="58" y="5"/>
                    </a:cxn>
                    <a:cxn ang="0">
                      <a:pos x="53" y="8"/>
                    </a:cxn>
                    <a:cxn ang="0">
                      <a:pos x="58" y="11"/>
                    </a:cxn>
                    <a:cxn ang="0">
                      <a:pos x="58" y="3"/>
                    </a:cxn>
                    <a:cxn ang="0">
                      <a:pos x="60" y="2"/>
                    </a:cxn>
                  </a:cxnLst>
                  <a:rect l="0" t="0" r="r" b="b"/>
                  <a:pathLst>
                    <a:path w="82" h="135">
                      <a:moveTo>
                        <a:pt x="40" y="75"/>
                      </a:moveTo>
                      <a:cubicBezTo>
                        <a:pt x="38" y="78"/>
                        <a:pt x="38" y="75"/>
                        <a:pt x="37" y="76"/>
                      </a:cubicBezTo>
                      <a:cubicBezTo>
                        <a:pt x="35" y="80"/>
                        <a:pt x="32" y="75"/>
                        <a:pt x="32" y="76"/>
                      </a:cubicBezTo>
                      <a:cubicBezTo>
                        <a:pt x="34" y="78"/>
                        <a:pt x="32" y="80"/>
                        <a:pt x="32" y="78"/>
                      </a:cubicBezTo>
                      <a:cubicBezTo>
                        <a:pt x="31" y="76"/>
                        <a:pt x="28" y="75"/>
                        <a:pt x="28" y="78"/>
                      </a:cubicBezTo>
                      <a:cubicBezTo>
                        <a:pt x="29" y="81"/>
                        <a:pt x="26" y="76"/>
                        <a:pt x="26" y="75"/>
                      </a:cubicBezTo>
                      <a:cubicBezTo>
                        <a:pt x="28" y="73"/>
                        <a:pt x="28" y="76"/>
                        <a:pt x="28" y="73"/>
                      </a:cubicBezTo>
                      <a:cubicBezTo>
                        <a:pt x="28" y="70"/>
                        <a:pt x="32" y="70"/>
                        <a:pt x="29" y="67"/>
                      </a:cubicBezTo>
                      <a:cubicBezTo>
                        <a:pt x="28" y="64"/>
                        <a:pt x="29" y="64"/>
                        <a:pt x="31" y="62"/>
                      </a:cubicBezTo>
                      <a:cubicBezTo>
                        <a:pt x="28" y="59"/>
                        <a:pt x="29" y="64"/>
                        <a:pt x="28" y="64"/>
                      </a:cubicBezTo>
                      <a:cubicBezTo>
                        <a:pt x="26" y="62"/>
                        <a:pt x="28" y="64"/>
                        <a:pt x="26" y="64"/>
                      </a:cubicBezTo>
                      <a:cubicBezTo>
                        <a:pt x="25" y="62"/>
                        <a:pt x="26" y="61"/>
                        <a:pt x="25" y="62"/>
                      </a:cubicBezTo>
                      <a:cubicBezTo>
                        <a:pt x="23" y="62"/>
                        <a:pt x="26" y="64"/>
                        <a:pt x="25" y="66"/>
                      </a:cubicBezTo>
                      <a:cubicBezTo>
                        <a:pt x="23" y="67"/>
                        <a:pt x="23" y="72"/>
                        <a:pt x="22" y="72"/>
                      </a:cubicBezTo>
                      <a:cubicBezTo>
                        <a:pt x="20" y="70"/>
                        <a:pt x="25" y="64"/>
                        <a:pt x="23" y="66"/>
                      </a:cubicBezTo>
                      <a:cubicBezTo>
                        <a:pt x="23" y="66"/>
                        <a:pt x="23" y="66"/>
                        <a:pt x="23" y="64"/>
                      </a:cubicBezTo>
                      <a:cubicBezTo>
                        <a:pt x="23" y="62"/>
                        <a:pt x="22" y="62"/>
                        <a:pt x="23" y="61"/>
                      </a:cubicBezTo>
                      <a:cubicBezTo>
                        <a:pt x="23" y="59"/>
                        <a:pt x="22" y="59"/>
                        <a:pt x="23" y="58"/>
                      </a:cubicBezTo>
                      <a:cubicBezTo>
                        <a:pt x="25" y="58"/>
                        <a:pt x="23" y="56"/>
                        <a:pt x="25" y="55"/>
                      </a:cubicBezTo>
                      <a:cubicBezTo>
                        <a:pt x="26" y="53"/>
                        <a:pt x="26" y="53"/>
                        <a:pt x="23" y="55"/>
                      </a:cubicBezTo>
                      <a:cubicBezTo>
                        <a:pt x="22" y="56"/>
                        <a:pt x="23" y="55"/>
                        <a:pt x="22" y="55"/>
                      </a:cubicBezTo>
                      <a:cubicBezTo>
                        <a:pt x="20" y="55"/>
                        <a:pt x="19" y="55"/>
                        <a:pt x="20" y="55"/>
                      </a:cubicBezTo>
                      <a:cubicBezTo>
                        <a:pt x="22" y="53"/>
                        <a:pt x="23" y="53"/>
                        <a:pt x="20" y="53"/>
                      </a:cubicBezTo>
                      <a:cubicBezTo>
                        <a:pt x="17" y="53"/>
                        <a:pt x="19" y="52"/>
                        <a:pt x="20" y="52"/>
                      </a:cubicBezTo>
                      <a:cubicBezTo>
                        <a:pt x="20" y="53"/>
                        <a:pt x="22" y="52"/>
                        <a:pt x="22" y="52"/>
                      </a:cubicBezTo>
                      <a:cubicBezTo>
                        <a:pt x="19" y="50"/>
                        <a:pt x="23" y="50"/>
                        <a:pt x="22" y="48"/>
                      </a:cubicBezTo>
                      <a:cubicBezTo>
                        <a:pt x="22" y="48"/>
                        <a:pt x="22" y="48"/>
                        <a:pt x="23" y="47"/>
                      </a:cubicBezTo>
                      <a:cubicBezTo>
                        <a:pt x="23" y="45"/>
                        <a:pt x="22" y="47"/>
                        <a:pt x="22" y="44"/>
                      </a:cubicBezTo>
                      <a:cubicBezTo>
                        <a:pt x="20" y="41"/>
                        <a:pt x="23" y="42"/>
                        <a:pt x="22" y="39"/>
                      </a:cubicBezTo>
                      <a:cubicBezTo>
                        <a:pt x="20" y="38"/>
                        <a:pt x="23" y="38"/>
                        <a:pt x="25" y="39"/>
                      </a:cubicBezTo>
                      <a:cubicBezTo>
                        <a:pt x="25" y="39"/>
                        <a:pt x="25" y="38"/>
                        <a:pt x="25" y="36"/>
                      </a:cubicBezTo>
                      <a:cubicBezTo>
                        <a:pt x="23" y="34"/>
                        <a:pt x="28" y="36"/>
                        <a:pt x="25" y="34"/>
                      </a:cubicBezTo>
                      <a:cubicBezTo>
                        <a:pt x="23" y="31"/>
                        <a:pt x="29" y="36"/>
                        <a:pt x="26" y="33"/>
                      </a:cubicBezTo>
                      <a:cubicBezTo>
                        <a:pt x="25" y="31"/>
                        <a:pt x="28" y="33"/>
                        <a:pt x="28" y="30"/>
                      </a:cubicBezTo>
                      <a:cubicBezTo>
                        <a:pt x="26" y="28"/>
                        <a:pt x="28" y="28"/>
                        <a:pt x="29" y="30"/>
                      </a:cubicBezTo>
                      <a:cubicBezTo>
                        <a:pt x="31" y="30"/>
                        <a:pt x="31" y="28"/>
                        <a:pt x="32" y="30"/>
                      </a:cubicBezTo>
                      <a:cubicBezTo>
                        <a:pt x="34" y="30"/>
                        <a:pt x="37" y="28"/>
                        <a:pt x="40" y="28"/>
                      </a:cubicBezTo>
                      <a:cubicBezTo>
                        <a:pt x="41" y="30"/>
                        <a:pt x="38" y="28"/>
                        <a:pt x="41" y="28"/>
                      </a:cubicBezTo>
                      <a:cubicBezTo>
                        <a:pt x="44" y="28"/>
                        <a:pt x="43" y="30"/>
                        <a:pt x="43" y="30"/>
                      </a:cubicBezTo>
                      <a:cubicBezTo>
                        <a:pt x="44" y="31"/>
                        <a:pt x="37" y="38"/>
                        <a:pt x="35" y="39"/>
                      </a:cubicBezTo>
                      <a:cubicBezTo>
                        <a:pt x="34" y="39"/>
                        <a:pt x="38" y="38"/>
                        <a:pt x="37" y="39"/>
                      </a:cubicBezTo>
                      <a:cubicBezTo>
                        <a:pt x="35" y="41"/>
                        <a:pt x="34" y="42"/>
                        <a:pt x="35" y="42"/>
                      </a:cubicBezTo>
                      <a:cubicBezTo>
                        <a:pt x="38" y="42"/>
                        <a:pt x="38" y="39"/>
                        <a:pt x="43" y="41"/>
                      </a:cubicBezTo>
                      <a:cubicBezTo>
                        <a:pt x="49" y="41"/>
                        <a:pt x="52" y="39"/>
                        <a:pt x="52" y="42"/>
                      </a:cubicBezTo>
                      <a:cubicBezTo>
                        <a:pt x="53" y="44"/>
                        <a:pt x="52" y="44"/>
                        <a:pt x="50" y="50"/>
                      </a:cubicBezTo>
                      <a:cubicBezTo>
                        <a:pt x="47" y="56"/>
                        <a:pt x="46" y="56"/>
                        <a:pt x="44" y="56"/>
                      </a:cubicBezTo>
                      <a:cubicBezTo>
                        <a:pt x="43" y="56"/>
                        <a:pt x="46" y="56"/>
                        <a:pt x="44" y="58"/>
                      </a:cubicBezTo>
                      <a:cubicBezTo>
                        <a:pt x="44" y="58"/>
                        <a:pt x="49" y="58"/>
                        <a:pt x="46" y="59"/>
                      </a:cubicBezTo>
                      <a:cubicBezTo>
                        <a:pt x="44" y="61"/>
                        <a:pt x="44" y="59"/>
                        <a:pt x="43" y="61"/>
                      </a:cubicBezTo>
                      <a:cubicBezTo>
                        <a:pt x="43" y="62"/>
                        <a:pt x="38" y="62"/>
                        <a:pt x="41" y="62"/>
                      </a:cubicBezTo>
                      <a:cubicBezTo>
                        <a:pt x="46" y="64"/>
                        <a:pt x="43" y="59"/>
                        <a:pt x="47" y="62"/>
                      </a:cubicBezTo>
                      <a:cubicBezTo>
                        <a:pt x="52" y="64"/>
                        <a:pt x="50" y="66"/>
                        <a:pt x="53" y="67"/>
                      </a:cubicBezTo>
                      <a:cubicBezTo>
                        <a:pt x="55" y="69"/>
                        <a:pt x="53" y="70"/>
                        <a:pt x="57" y="75"/>
                      </a:cubicBezTo>
                      <a:cubicBezTo>
                        <a:pt x="58" y="81"/>
                        <a:pt x="58" y="80"/>
                        <a:pt x="61" y="80"/>
                      </a:cubicBezTo>
                      <a:cubicBezTo>
                        <a:pt x="64" y="81"/>
                        <a:pt x="63" y="84"/>
                        <a:pt x="66" y="84"/>
                      </a:cubicBezTo>
                      <a:cubicBezTo>
                        <a:pt x="67" y="86"/>
                        <a:pt x="64" y="86"/>
                        <a:pt x="67" y="89"/>
                      </a:cubicBezTo>
                      <a:cubicBezTo>
                        <a:pt x="70" y="92"/>
                        <a:pt x="69" y="92"/>
                        <a:pt x="66" y="90"/>
                      </a:cubicBezTo>
                      <a:cubicBezTo>
                        <a:pt x="64" y="89"/>
                        <a:pt x="64" y="90"/>
                        <a:pt x="67" y="92"/>
                      </a:cubicBezTo>
                      <a:cubicBezTo>
                        <a:pt x="69" y="94"/>
                        <a:pt x="72" y="98"/>
                        <a:pt x="70" y="98"/>
                      </a:cubicBezTo>
                      <a:cubicBezTo>
                        <a:pt x="69" y="100"/>
                        <a:pt x="67" y="101"/>
                        <a:pt x="69" y="101"/>
                      </a:cubicBezTo>
                      <a:cubicBezTo>
                        <a:pt x="70" y="101"/>
                        <a:pt x="70" y="103"/>
                        <a:pt x="72" y="100"/>
                      </a:cubicBezTo>
                      <a:cubicBezTo>
                        <a:pt x="72" y="98"/>
                        <a:pt x="81" y="100"/>
                        <a:pt x="81" y="104"/>
                      </a:cubicBezTo>
                      <a:cubicBezTo>
                        <a:pt x="82" y="112"/>
                        <a:pt x="76" y="112"/>
                        <a:pt x="78" y="114"/>
                      </a:cubicBezTo>
                      <a:cubicBezTo>
                        <a:pt x="79" y="114"/>
                        <a:pt x="76" y="112"/>
                        <a:pt x="75" y="114"/>
                      </a:cubicBezTo>
                      <a:cubicBezTo>
                        <a:pt x="73" y="115"/>
                        <a:pt x="76" y="114"/>
                        <a:pt x="75" y="117"/>
                      </a:cubicBezTo>
                      <a:cubicBezTo>
                        <a:pt x="75" y="117"/>
                        <a:pt x="70" y="117"/>
                        <a:pt x="72" y="117"/>
                      </a:cubicBezTo>
                      <a:cubicBezTo>
                        <a:pt x="73" y="118"/>
                        <a:pt x="72" y="118"/>
                        <a:pt x="73" y="118"/>
                      </a:cubicBezTo>
                      <a:cubicBezTo>
                        <a:pt x="75" y="120"/>
                        <a:pt x="79" y="117"/>
                        <a:pt x="79" y="118"/>
                      </a:cubicBezTo>
                      <a:cubicBezTo>
                        <a:pt x="78" y="120"/>
                        <a:pt x="79" y="121"/>
                        <a:pt x="76" y="123"/>
                      </a:cubicBezTo>
                      <a:cubicBezTo>
                        <a:pt x="73" y="123"/>
                        <a:pt x="76" y="125"/>
                        <a:pt x="73" y="125"/>
                      </a:cubicBezTo>
                      <a:cubicBezTo>
                        <a:pt x="72" y="125"/>
                        <a:pt x="70" y="128"/>
                        <a:pt x="67" y="126"/>
                      </a:cubicBezTo>
                      <a:cubicBezTo>
                        <a:pt x="64" y="125"/>
                        <a:pt x="61" y="128"/>
                        <a:pt x="60" y="126"/>
                      </a:cubicBezTo>
                      <a:cubicBezTo>
                        <a:pt x="60" y="125"/>
                        <a:pt x="60" y="126"/>
                        <a:pt x="58" y="126"/>
                      </a:cubicBezTo>
                      <a:cubicBezTo>
                        <a:pt x="55" y="125"/>
                        <a:pt x="58" y="126"/>
                        <a:pt x="53" y="126"/>
                      </a:cubicBezTo>
                      <a:cubicBezTo>
                        <a:pt x="50" y="128"/>
                        <a:pt x="53" y="129"/>
                        <a:pt x="50" y="128"/>
                      </a:cubicBezTo>
                      <a:cubicBezTo>
                        <a:pt x="47" y="128"/>
                        <a:pt x="49" y="131"/>
                        <a:pt x="46" y="128"/>
                      </a:cubicBezTo>
                      <a:cubicBezTo>
                        <a:pt x="44" y="125"/>
                        <a:pt x="41" y="129"/>
                        <a:pt x="40" y="128"/>
                      </a:cubicBezTo>
                      <a:cubicBezTo>
                        <a:pt x="40" y="128"/>
                        <a:pt x="40" y="134"/>
                        <a:pt x="37" y="132"/>
                      </a:cubicBezTo>
                      <a:cubicBezTo>
                        <a:pt x="35" y="131"/>
                        <a:pt x="35" y="131"/>
                        <a:pt x="32" y="131"/>
                      </a:cubicBezTo>
                      <a:cubicBezTo>
                        <a:pt x="29" y="131"/>
                        <a:pt x="29" y="132"/>
                        <a:pt x="28" y="134"/>
                      </a:cubicBezTo>
                      <a:cubicBezTo>
                        <a:pt x="26" y="134"/>
                        <a:pt x="28" y="135"/>
                        <a:pt x="26" y="135"/>
                      </a:cubicBezTo>
                      <a:cubicBezTo>
                        <a:pt x="25" y="135"/>
                        <a:pt x="25" y="134"/>
                        <a:pt x="23" y="134"/>
                      </a:cubicBezTo>
                      <a:cubicBezTo>
                        <a:pt x="22" y="135"/>
                        <a:pt x="22" y="132"/>
                        <a:pt x="25" y="132"/>
                      </a:cubicBezTo>
                      <a:cubicBezTo>
                        <a:pt x="26" y="132"/>
                        <a:pt x="26" y="129"/>
                        <a:pt x="29" y="128"/>
                      </a:cubicBezTo>
                      <a:cubicBezTo>
                        <a:pt x="31" y="128"/>
                        <a:pt x="29" y="128"/>
                        <a:pt x="31" y="126"/>
                      </a:cubicBezTo>
                      <a:cubicBezTo>
                        <a:pt x="32" y="125"/>
                        <a:pt x="29" y="123"/>
                        <a:pt x="32" y="123"/>
                      </a:cubicBezTo>
                      <a:cubicBezTo>
                        <a:pt x="35" y="123"/>
                        <a:pt x="32" y="120"/>
                        <a:pt x="35" y="120"/>
                      </a:cubicBezTo>
                      <a:cubicBezTo>
                        <a:pt x="40" y="120"/>
                        <a:pt x="38" y="121"/>
                        <a:pt x="43" y="121"/>
                      </a:cubicBezTo>
                      <a:cubicBezTo>
                        <a:pt x="46" y="120"/>
                        <a:pt x="41" y="120"/>
                        <a:pt x="47" y="117"/>
                      </a:cubicBezTo>
                      <a:cubicBezTo>
                        <a:pt x="47" y="115"/>
                        <a:pt x="47" y="115"/>
                        <a:pt x="49" y="114"/>
                      </a:cubicBezTo>
                      <a:cubicBezTo>
                        <a:pt x="46" y="115"/>
                        <a:pt x="46" y="117"/>
                        <a:pt x="44" y="117"/>
                      </a:cubicBezTo>
                      <a:cubicBezTo>
                        <a:pt x="43" y="117"/>
                        <a:pt x="41" y="121"/>
                        <a:pt x="38" y="118"/>
                      </a:cubicBezTo>
                      <a:cubicBezTo>
                        <a:pt x="35" y="115"/>
                        <a:pt x="32" y="118"/>
                        <a:pt x="34" y="117"/>
                      </a:cubicBezTo>
                      <a:cubicBezTo>
                        <a:pt x="34" y="115"/>
                        <a:pt x="32" y="114"/>
                        <a:pt x="29" y="115"/>
                      </a:cubicBezTo>
                      <a:cubicBezTo>
                        <a:pt x="28" y="117"/>
                        <a:pt x="26" y="115"/>
                        <a:pt x="26" y="114"/>
                      </a:cubicBezTo>
                      <a:cubicBezTo>
                        <a:pt x="28" y="112"/>
                        <a:pt x="25" y="114"/>
                        <a:pt x="26" y="112"/>
                      </a:cubicBezTo>
                      <a:cubicBezTo>
                        <a:pt x="28" y="109"/>
                        <a:pt x="28" y="112"/>
                        <a:pt x="32" y="109"/>
                      </a:cubicBezTo>
                      <a:cubicBezTo>
                        <a:pt x="37" y="106"/>
                        <a:pt x="34" y="104"/>
                        <a:pt x="35" y="103"/>
                      </a:cubicBezTo>
                      <a:cubicBezTo>
                        <a:pt x="37" y="101"/>
                        <a:pt x="34" y="103"/>
                        <a:pt x="35" y="101"/>
                      </a:cubicBezTo>
                      <a:cubicBezTo>
                        <a:pt x="35" y="98"/>
                        <a:pt x="32" y="103"/>
                        <a:pt x="31" y="101"/>
                      </a:cubicBezTo>
                      <a:cubicBezTo>
                        <a:pt x="31" y="101"/>
                        <a:pt x="29" y="103"/>
                        <a:pt x="31" y="101"/>
                      </a:cubicBezTo>
                      <a:cubicBezTo>
                        <a:pt x="31" y="100"/>
                        <a:pt x="32" y="100"/>
                        <a:pt x="34" y="97"/>
                      </a:cubicBezTo>
                      <a:cubicBezTo>
                        <a:pt x="35" y="95"/>
                        <a:pt x="35" y="97"/>
                        <a:pt x="37" y="95"/>
                      </a:cubicBezTo>
                      <a:cubicBezTo>
                        <a:pt x="37" y="95"/>
                        <a:pt x="37" y="97"/>
                        <a:pt x="40" y="95"/>
                      </a:cubicBezTo>
                      <a:cubicBezTo>
                        <a:pt x="41" y="94"/>
                        <a:pt x="43" y="97"/>
                        <a:pt x="43" y="95"/>
                      </a:cubicBezTo>
                      <a:cubicBezTo>
                        <a:pt x="41" y="94"/>
                        <a:pt x="43" y="94"/>
                        <a:pt x="44" y="95"/>
                      </a:cubicBezTo>
                      <a:cubicBezTo>
                        <a:pt x="44" y="97"/>
                        <a:pt x="44" y="95"/>
                        <a:pt x="44" y="94"/>
                      </a:cubicBezTo>
                      <a:cubicBezTo>
                        <a:pt x="41" y="90"/>
                        <a:pt x="44" y="90"/>
                        <a:pt x="44" y="90"/>
                      </a:cubicBezTo>
                      <a:cubicBezTo>
                        <a:pt x="41" y="89"/>
                        <a:pt x="46" y="87"/>
                        <a:pt x="44" y="87"/>
                      </a:cubicBezTo>
                      <a:cubicBezTo>
                        <a:pt x="44" y="86"/>
                        <a:pt x="46" y="84"/>
                        <a:pt x="44" y="84"/>
                      </a:cubicBezTo>
                      <a:cubicBezTo>
                        <a:pt x="43" y="84"/>
                        <a:pt x="43" y="87"/>
                        <a:pt x="41" y="86"/>
                      </a:cubicBezTo>
                      <a:cubicBezTo>
                        <a:pt x="40" y="83"/>
                        <a:pt x="37" y="83"/>
                        <a:pt x="40" y="78"/>
                      </a:cubicBezTo>
                      <a:cubicBezTo>
                        <a:pt x="43" y="73"/>
                        <a:pt x="40" y="78"/>
                        <a:pt x="41" y="75"/>
                      </a:cubicBezTo>
                      <a:cubicBezTo>
                        <a:pt x="43" y="75"/>
                        <a:pt x="40" y="75"/>
                        <a:pt x="40" y="75"/>
                      </a:cubicBezTo>
                      <a:close/>
                      <a:moveTo>
                        <a:pt x="22" y="84"/>
                      </a:moveTo>
                      <a:cubicBezTo>
                        <a:pt x="22" y="83"/>
                        <a:pt x="23" y="84"/>
                        <a:pt x="23" y="83"/>
                      </a:cubicBezTo>
                      <a:cubicBezTo>
                        <a:pt x="22" y="83"/>
                        <a:pt x="22" y="83"/>
                        <a:pt x="22" y="83"/>
                      </a:cubicBezTo>
                      <a:cubicBezTo>
                        <a:pt x="23" y="81"/>
                        <a:pt x="23" y="80"/>
                        <a:pt x="23" y="81"/>
                      </a:cubicBezTo>
                      <a:cubicBezTo>
                        <a:pt x="23" y="83"/>
                        <a:pt x="25" y="83"/>
                        <a:pt x="25" y="81"/>
                      </a:cubicBezTo>
                      <a:cubicBezTo>
                        <a:pt x="23" y="78"/>
                        <a:pt x="23" y="78"/>
                        <a:pt x="23" y="78"/>
                      </a:cubicBezTo>
                      <a:cubicBezTo>
                        <a:pt x="22" y="80"/>
                        <a:pt x="20" y="80"/>
                        <a:pt x="22" y="78"/>
                      </a:cubicBezTo>
                      <a:cubicBezTo>
                        <a:pt x="23" y="78"/>
                        <a:pt x="23" y="76"/>
                        <a:pt x="22" y="76"/>
                      </a:cubicBezTo>
                      <a:cubicBezTo>
                        <a:pt x="20" y="76"/>
                        <a:pt x="20" y="73"/>
                        <a:pt x="19" y="72"/>
                      </a:cubicBezTo>
                      <a:cubicBezTo>
                        <a:pt x="19" y="70"/>
                        <a:pt x="16" y="72"/>
                        <a:pt x="14" y="72"/>
                      </a:cubicBezTo>
                      <a:cubicBezTo>
                        <a:pt x="11" y="72"/>
                        <a:pt x="13" y="73"/>
                        <a:pt x="9" y="73"/>
                      </a:cubicBezTo>
                      <a:cubicBezTo>
                        <a:pt x="6" y="75"/>
                        <a:pt x="9" y="78"/>
                        <a:pt x="6" y="78"/>
                      </a:cubicBezTo>
                      <a:cubicBezTo>
                        <a:pt x="3" y="78"/>
                        <a:pt x="8" y="80"/>
                        <a:pt x="5" y="81"/>
                      </a:cubicBezTo>
                      <a:cubicBezTo>
                        <a:pt x="0" y="83"/>
                        <a:pt x="11" y="87"/>
                        <a:pt x="11" y="84"/>
                      </a:cubicBezTo>
                      <a:cubicBezTo>
                        <a:pt x="11" y="83"/>
                        <a:pt x="13" y="81"/>
                        <a:pt x="13" y="83"/>
                      </a:cubicBezTo>
                      <a:cubicBezTo>
                        <a:pt x="14" y="86"/>
                        <a:pt x="14" y="84"/>
                        <a:pt x="14" y="86"/>
                      </a:cubicBezTo>
                      <a:cubicBezTo>
                        <a:pt x="16" y="87"/>
                        <a:pt x="16" y="86"/>
                        <a:pt x="17" y="86"/>
                      </a:cubicBezTo>
                      <a:cubicBezTo>
                        <a:pt x="20" y="86"/>
                        <a:pt x="19" y="89"/>
                        <a:pt x="22" y="84"/>
                      </a:cubicBezTo>
                      <a:close/>
                      <a:moveTo>
                        <a:pt x="32" y="83"/>
                      </a:moveTo>
                      <a:cubicBezTo>
                        <a:pt x="34" y="83"/>
                        <a:pt x="32" y="87"/>
                        <a:pt x="31" y="86"/>
                      </a:cubicBezTo>
                      <a:cubicBezTo>
                        <a:pt x="28" y="86"/>
                        <a:pt x="32" y="81"/>
                        <a:pt x="32" y="83"/>
                      </a:cubicBezTo>
                      <a:close/>
                      <a:moveTo>
                        <a:pt x="31" y="95"/>
                      </a:moveTo>
                      <a:cubicBezTo>
                        <a:pt x="32" y="92"/>
                        <a:pt x="35" y="95"/>
                        <a:pt x="34" y="97"/>
                      </a:cubicBezTo>
                      <a:cubicBezTo>
                        <a:pt x="32" y="98"/>
                        <a:pt x="31" y="97"/>
                        <a:pt x="31" y="95"/>
                      </a:cubicBezTo>
                      <a:close/>
                      <a:moveTo>
                        <a:pt x="26" y="69"/>
                      </a:moveTo>
                      <a:cubicBezTo>
                        <a:pt x="25" y="69"/>
                        <a:pt x="25" y="67"/>
                        <a:pt x="25" y="66"/>
                      </a:cubicBezTo>
                      <a:cubicBezTo>
                        <a:pt x="26" y="64"/>
                        <a:pt x="28" y="69"/>
                        <a:pt x="26" y="69"/>
                      </a:cubicBezTo>
                      <a:close/>
                      <a:moveTo>
                        <a:pt x="55" y="128"/>
                      </a:moveTo>
                      <a:cubicBezTo>
                        <a:pt x="57" y="126"/>
                        <a:pt x="58" y="126"/>
                        <a:pt x="58" y="128"/>
                      </a:cubicBezTo>
                      <a:cubicBezTo>
                        <a:pt x="60" y="128"/>
                        <a:pt x="58" y="129"/>
                        <a:pt x="55" y="128"/>
                      </a:cubicBezTo>
                      <a:close/>
                      <a:moveTo>
                        <a:pt x="14" y="34"/>
                      </a:moveTo>
                      <a:cubicBezTo>
                        <a:pt x="13" y="36"/>
                        <a:pt x="13" y="33"/>
                        <a:pt x="13" y="34"/>
                      </a:cubicBezTo>
                      <a:cubicBezTo>
                        <a:pt x="11" y="34"/>
                        <a:pt x="11" y="36"/>
                        <a:pt x="11" y="36"/>
                      </a:cubicBezTo>
                      <a:cubicBezTo>
                        <a:pt x="13" y="38"/>
                        <a:pt x="9" y="36"/>
                        <a:pt x="13" y="38"/>
                      </a:cubicBezTo>
                      <a:cubicBezTo>
                        <a:pt x="14" y="38"/>
                        <a:pt x="9" y="38"/>
                        <a:pt x="11" y="39"/>
                      </a:cubicBezTo>
                      <a:cubicBezTo>
                        <a:pt x="13" y="41"/>
                        <a:pt x="13" y="39"/>
                        <a:pt x="14" y="39"/>
                      </a:cubicBezTo>
                      <a:cubicBezTo>
                        <a:pt x="14" y="39"/>
                        <a:pt x="14" y="39"/>
                        <a:pt x="14" y="38"/>
                      </a:cubicBezTo>
                      <a:cubicBezTo>
                        <a:pt x="16" y="38"/>
                        <a:pt x="17" y="38"/>
                        <a:pt x="16" y="38"/>
                      </a:cubicBezTo>
                      <a:cubicBezTo>
                        <a:pt x="16" y="36"/>
                        <a:pt x="17" y="36"/>
                        <a:pt x="17" y="36"/>
                      </a:cubicBezTo>
                      <a:cubicBezTo>
                        <a:pt x="16" y="36"/>
                        <a:pt x="17" y="36"/>
                        <a:pt x="17" y="34"/>
                      </a:cubicBezTo>
                      <a:cubicBezTo>
                        <a:pt x="17" y="33"/>
                        <a:pt x="17" y="34"/>
                        <a:pt x="19" y="34"/>
                      </a:cubicBezTo>
                      <a:cubicBezTo>
                        <a:pt x="20" y="33"/>
                        <a:pt x="17" y="34"/>
                        <a:pt x="17" y="33"/>
                      </a:cubicBezTo>
                      <a:cubicBezTo>
                        <a:pt x="19" y="33"/>
                        <a:pt x="19" y="31"/>
                        <a:pt x="19" y="30"/>
                      </a:cubicBezTo>
                      <a:cubicBezTo>
                        <a:pt x="19" y="30"/>
                        <a:pt x="16" y="31"/>
                        <a:pt x="14" y="33"/>
                      </a:cubicBezTo>
                      <a:cubicBezTo>
                        <a:pt x="13" y="33"/>
                        <a:pt x="14" y="34"/>
                        <a:pt x="14" y="34"/>
                      </a:cubicBezTo>
                      <a:close/>
                      <a:moveTo>
                        <a:pt x="11" y="42"/>
                      </a:moveTo>
                      <a:cubicBezTo>
                        <a:pt x="13" y="41"/>
                        <a:pt x="11" y="41"/>
                        <a:pt x="11" y="41"/>
                      </a:cubicBezTo>
                      <a:cubicBezTo>
                        <a:pt x="9" y="41"/>
                        <a:pt x="9" y="41"/>
                        <a:pt x="8" y="41"/>
                      </a:cubicBezTo>
                      <a:cubicBezTo>
                        <a:pt x="8" y="42"/>
                        <a:pt x="11" y="44"/>
                        <a:pt x="11" y="42"/>
                      </a:cubicBezTo>
                      <a:close/>
                      <a:moveTo>
                        <a:pt x="9" y="48"/>
                      </a:moveTo>
                      <a:cubicBezTo>
                        <a:pt x="11" y="48"/>
                        <a:pt x="9" y="47"/>
                        <a:pt x="9" y="47"/>
                      </a:cubicBezTo>
                      <a:cubicBezTo>
                        <a:pt x="11" y="45"/>
                        <a:pt x="11" y="45"/>
                        <a:pt x="9" y="45"/>
                      </a:cubicBezTo>
                      <a:cubicBezTo>
                        <a:pt x="8" y="44"/>
                        <a:pt x="8" y="48"/>
                        <a:pt x="9" y="48"/>
                      </a:cubicBezTo>
                      <a:close/>
                      <a:moveTo>
                        <a:pt x="16" y="45"/>
                      </a:moveTo>
                      <a:cubicBezTo>
                        <a:pt x="17" y="45"/>
                        <a:pt x="16" y="45"/>
                        <a:pt x="17" y="47"/>
                      </a:cubicBezTo>
                      <a:cubicBezTo>
                        <a:pt x="17" y="48"/>
                        <a:pt x="19" y="47"/>
                        <a:pt x="20" y="47"/>
                      </a:cubicBezTo>
                      <a:cubicBezTo>
                        <a:pt x="22" y="47"/>
                        <a:pt x="19" y="48"/>
                        <a:pt x="20" y="50"/>
                      </a:cubicBezTo>
                      <a:cubicBezTo>
                        <a:pt x="22" y="47"/>
                        <a:pt x="22" y="47"/>
                        <a:pt x="22" y="47"/>
                      </a:cubicBezTo>
                      <a:cubicBezTo>
                        <a:pt x="23" y="45"/>
                        <a:pt x="22" y="47"/>
                        <a:pt x="20" y="45"/>
                      </a:cubicBezTo>
                      <a:cubicBezTo>
                        <a:pt x="19" y="45"/>
                        <a:pt x="19" y="41"/>
                        <a:pt x="17" y="41"/>
                      </a:cubicBezTo>
                      <a:cubicBezTo>
                        <a:pt x="17" y="41"/>
                        <a:pt x="17" y="42"/>
                        <a:pt x="17" y="44"/>
                      </a:cubicBezTo>
                      <a:cubicBezTo>
                        <a:pt x="16" y="42"/>
                        <a:pt x="16" y="42"/>
                        <a:pt x="16" y="42"/>
                      </a:cubicBezTo>
                      <a:cubicBezTo>
                        <a:pt x="14" y="42"/>
                        <a:pt x="16" y="44"/>
                        <a:pt x="16" y="44"/>
                      </a:cubicBezTo>
                      <a:cubicBezTo>
                        <a:pt x="16" y="44"/>
                        <a:pt x="13" y="44"/>
                        <a:pt x="14" y="45"/>
                      </a:cubicBezTo>
                      <a:cubicBezTo>
                        <a:pt x="16" y="45"/>
                        <a:pt x="16" y="44"/>
                        <a:pt x="16" y="45"/>
                      </a:cubicBezTo>
                      <a:close/>
                      <a:moveTo>
                        <a:pt x="19" y="58"/>
                      </a:moveTo>
                      <a:cubicBezTo>
                        <a:pt x="19" y="58"/>
                        <a:pt x="17" y="58"/>
                        <a:pt x="17" y="59"/>
                      </a:cubicBezTo>
                      <a:cubicBezTo>
                        <a:pt x="17" y="59"/>
                        <a:pt x="20" y="58"/>
                        <a:pt x="22" y="58"/>
                      </a:cubicBezTo>
                      <a:cubicBezTo>
                        <a:pt x="23" y="58"/>
                        <a:pt x="22" y="56"/>
                        <a:pt x="20" y="56"/>
                      </a:cubicBezTo>
                      <a:cubicBezTo>
                        <a:pt x="19" y="55"/>
                        <a:pt x="19" y="53"/>
                        <a:pt x="17" y="55"/>
                      </a:cubicBezTo>
                      <a:cubicBezTo>
                        <a:pt x="17" y="56"/>
                        <a:pt x="17" y="56"/>
                        <a:pt x="19" y="56"/>
                      </a:cubicBezTo>
                      <a:cubicBezTo>
                        <a:pt x="20" y="56"/>
                        <a:pt x="19" y="56"/>
                        <a:pt x="19" y="58"/>
                      </a:cubicBezTo>
                      <a:close/>
                      <a:moveTo>
                        <a:pt x="17" y="66"/>
                      </a:moveTo>
                      <a:cubicBezTo>
                        <a:pt x="19" y="67"/>
                        <a:pt x="17" y="67"/>
                        <a:pt x="17" y="67"/>
                      </a:cubicBezTo>
                      <a:cubicBezTo>
                        <a:pt x="17" y="69"/>
                        <a:pt x="19" y="67"/>
                        <a:pt x="19" y="67"/>
                      </a:cubicBezTo>
                      <a:cubicBezTo>
                        <a:pt x="20" y="66"/>
                        <a:pt x="19" y="66"/>
                        <a:pt x="19" y="64"/>
                      </a:cubicBezTo>
                      <a:cubicBezTo>
                        <a:pt x="19" y="62"/>
                        <a:pt x="17" y="64"/>
                        <a:pt x="17" y="64"/>
                      </a:cubicBezTo>
                      <a:cubicBezTo>
                        <a:pt x="17" y="62"/>
                        <a:pt x="14" y="66"/>
                        <a:pt x="16" y="66"/>
                      </a:cubicBezTo>
                      <a:cubicBezTo>
                        <a:pt x="17" y="67"/>
                        <a:pt x="17" y="64"/>
                        <a:pt x="17" y="66"/>
                      </a:cubicBezTo>
                      <a:close/>
                      <a:moveTo>
                        <a:pt x="20" y="64"/>
                      </a:moveTo>
                      <a:cubicBezTo>
                        <a:pt x="19" y="62"/>
                        <a:pt x="20" y="61"/>
                        <a:pt x="22" y="61"/>
                      </a:cubicBezTo>
                      <a:cubicBezTo>
                        <a:pt x="23" y="59"/>
                        <a:pt x="20" y="66"/>
                        <a:pt x="20" y="64"/>
                      </a:cubicBezTo>
                      <a:close/>
                      <a:moveTo>
                        <a:pt x="41" y="27"/>
                      </a:moveTo>
                      <a:cubicBezTo>
                        <a:pt x="41" y="27"/>
                        <a:pt x="40" y="25"/>
                        <a:pt x="41" y="25"/>
                      </a:cubicBezTo>
                      <a:cubicBezTo>
                        <a:pt x="41" y="25"/>
                        <a:pt x="43" y="27"/>
                        <a:pt x="41" y="27"/>
                      </a:cubicBezTo>
                      <a:close/>
                      <a:moveTo>
                        <a:pt x="44" y="25"/>
                      </a:moveTo>
                      <a:cubicBezTo>
                        <a:pt x="44" y="27"/>
                        <a:pt x="46" y="25"/>
                        <a:pt x="46" y="24"/>
                      </a:cubicBezTo>
                      <a:cubicBezTo>
                        <a:pt x="46" y="24"/>
                        <a:pt x="44" y="25"/>
                        <a:pt x="44" y="24"/>
                      </a:cubicBezTo>
                      <a:cubicBezTo>
                        <a:pt x="44" y="24"/>
                        <a:pt x="43" y="25"/>
                        <a:pt x="43" y="24"/>
                      </a:cubicBezTo>
                      <a:cubicBezTo>
                        <a:pt x="44" y="22"/>
                        <a:pt x="43" y="22"/>
                        <a:pt x="43" y="22"/>
                      </a:cubicBezTo>
                      <a:cubicBezTo>
                        <a:pt x="41" y="22"/>
                        <a:pt x="40" y="24"/>
                        <a:pt x="41" y="24"/>
                      </a:cubicBezTo>
                      <a:cubicBezTo>
                        <a:pt x="43" y="25"/>
                        <a:pt x="43" y="24"/>
                        <a:pt x="44" y="25"/>
                      </a:cubicBezTo>
                      <a:close/>
                      <a:moveTo>
                        <a:pt x="44" y="27"/>
                      </a:moveTo>
                      <a:cubicBezTo>
                        <a:pt x="44" y="25"/>
                        <a:pt x="44" y="27"/>
                        <a:pt x="44" y="27"/>
                      </a:cubicBezTo>
                      <a:cubicBezTo>
                        <a:pt x="43" y="27"/>
                        <a:pt x="43" y="27"/>
                        <a:pt x="44" y="27"/>
                      </a:cubicBezTo>
                      <a:close/>
                      <a:moveTo>
                        <a:pt x="46" y="21"/>
                      </a:moveTo>
                      <a:cubicBezTo>
                        <a:pt x="47" y="21"/>
                        <a:pt x="47" y="19"/>
                        <a:pt x="47" y="21"/>
                      </a:cubicBezTo>
                      <a:cubicBezTo>
                        <a:pt x="46" y="21"/>
                        <a:pt x="46" y="19"/>
                        <a:pt x="46" y="21"/>
                      </a:cubicBezTo>
                      <a:cubicBezTo>
                        <a:pt x="46" y="22"/>
                        <a:pt x="46" y="21"/>
                        <a:pt x="46" y="21"/>
                      </a:cubicBezTo>
                      <a:close/>
                      <a:moveTo>
                        <a:pt x="46" y="22"/>
                      </a:moveTo>
                      <a:cubicBezTo>
                        <a:pt x="46" y="21"/>
                        <a:pt x="47" y="22"/>
                        <a:pt x="47" y="22"/>
                      </a:cubicBezTo>
                      <a:cubicBezTo>
                        <a:pt x="46" y="24"/>
                        <a:pt x="46" y="24"/>
                        <a:pt x="46" y="22"/>
                      </a:cubicBezTo>
                      <a:close/>
                      <a:moveTo>
                        <a:pt x="43" y="19"/>
                      </a:moveTo>
                      <a:cubicBezTo>
                        <a:pt x="44" y="19"/>
                        <a:pt x="44" y="21"/>
                        <a:pt x="44" y="21"/>
                      </a:cubicBezTo>
                      <a:cubicBezTo>
                        <a:pt x="44" y="21"/>
                        <a:pt x="43" y="21"/>
                        <a:pt x="43" y="19"/>
                      </a:cubicBezTo>
                      <a:close/>
                      <a:moveTo>
                        <a:pt x="58" y="11"/>
                      </a:moveTo>
                      <a:cubicBezTo>
                        <a:pt x="58" y="10"/>
                        <a:pt x="58" y="10"/>
                        <a:pt x="58" y="8"/>
                      </a:cubicBezTo>
                      <a:cubicBezTo>
                        <a:pt x="58" y="8"/>
                        <a:pt x="58" y="8"/>
                        <a:pt x="60" y="5"/>
                      </a:cubicBezTo>
                      <a:cubicBezTo>
                        <a:pt x="60" y="3"/>
                        <a:pt x="58" y="7"/>
                        <a:pt x="58" y="5"/>
                      </a:cubicBezTo>
                      <a:cubicBezTo>
                        <a:pt x="58" y="5"/>
                        <a:pt x="58" y="3"/>
                        <a:pt x="58" y="5"/>
                      </a:cubicBezTo>
                      <a:cubicBezTo>
                        <a:pt x="57" y="7"/>
                        <a:pt x="57" y="5"/>
                        <a:pt x="57" y="3"/>
                      </a:cubicBezTo>
                      <a:cubicBezTo>
                        <a:pt x="58" y="2"/>
                        <a:pt x="53" y="5"/>
                        <a:pt x="55" y="5"/>
                      </a:cubicBezTo>
                      <a:cubicBezTo>
                        <a:pt x="55" y="5"/>
                        <a:pt x="57" y="5"/>
                        <a:pt x="57" y="7"/>
                      </a:cubicBezTo>
                      <a:cubicBezTo>
                        <a:pt x="57" y="7"/>
                        <a:pt x="53" y="7"/>
                        <a:pt x="53" y="8"/>
                      </a:cubicBezTo>
                      <a:cubicBezTo>
                        <a:pt x="53" y="10"/>
                        <a:pt x="55" y="8"/>
                        <a:pt x="55" y="8"/>
                      </a:cubicBezTo>
                      <a:cubicBezTo>
                        <a:pt x="57" y="10"/>
                        <a:pt x="57" y="8"/>
                        <a:pt x="57" y="8"/>
                      </a:cubicBezTo>
                      <a:cubicBezTo>
                        <a:pt x="58" y="10"/>
                        <a:pt x="55" y="11"/>
                        <a:pt x="57" y="13"/>
                      </a:cubicBezTo>
                      <a:cubicBezTo>
                        <a:pt x="58" y="14"/>
                        <a:pt x="58" y="11"/>
                        <a:pt x="58" y="11"/>
                      </a:cubicBezTo>
                      <a:close/>
                      <a:moveTo>
                        <a:pt x="60" y="3"/>
                      </a:moveTo>
                      <a:cubicBezTo>
                        <a:pt x="60" y="2"/>
                        <a:pt x="60" y="2"/>
                        <a:pt x="60" y="2"/>
                      </a:cubicBezTo>
                      <a:cubicBezTo>
                        <a:pt x="58" y="2"/>
                        <a:pt x="58" y="2"/>
                        <a:pt x="58" y="2"/>
                      </a:cubicBezTo>
                      <a:cubicBezTo>
                        <a:pt x="58" y="3"/>
                        <a:pt x="58" y="3"/>
                        <a:pt x="58" y="3"/>
                      </a:cubicBezTo>
                      <a:cubicBezTo>
                        <a:pt x="60" y="5"/>
                        <a:pt x="58" y="3"/>
                        <a:pt x="60" y="3"/>
                      </a:cubicBezTo>
                      <a:close/>
                      <a:moveTo>
                        <a:pt x="60" y="2"/>
                      </a:moveTo>
                      <a:cubicBezTo>
                        <a:pt x="60" y="0"/>
                        <a:pt x="60" y="0"/>
                        <a:pt x="61" y="0"/>
                      </a:cubicBezTo>
                      <a:cubicBezTo>
                        <a:pt x="61" y="0"/>
                        <a:pt x="61" y="2"/>
                        <a:pt x="60" y="2"/>
                      </a:cubicBezTo>
                      <a:close/>
                    </a:path>
                  </a:pathLst>
                </a:custGeom>
                <a:solidFill>
                  <a:schemeClr val="accent1">
                    <a:lumMod val="40000"/>
                    <a:lumOff val="60000"/>
                  </a:schemeClr>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57" name="Freeform 202">
                  <a:extLst>
                    <a:ext uri="{FF2B5EF4-FFF2-40B4-BE49-F238E27FC236}">
                      <a16:creationId xmlns:a16="http://schemas.microsoft.com/office/drawing/2014/main" id="{C5EDEE1D-DD20-4A8E-792E-A8BAF4A5D2E4}"/>
                    </a:ext>
                  </a:extLst>
                </p:cNvPr>
                <p:cNvSpPr>
                  <a:spLocks/>
                </p:cNvSpPr>
                <p:nvPr/>
              </p:nvSpPr>
              <p:spPr bwMode="auto">
                <a:xfrm>
                  <a:off x="4836897" y="3027837"/>
                  <a:ext cx="12854" cy="9640"/>
                </a:xfrm>
                <a:custGeom>
                  <a:avLst/>
                  <a:gdLst/>
                  <a:ahLst/>
                  <a:cxnLst>
                    <a:cxn ang="0">
                      <a:pos x="1" y="3"/>
                    </a:cxn>
                    <a:cxn ang="0">
                      <a:pos x="1" y="0"/>
                    </a:cxn>
                    <a:cxn ang="0">
                      <a:pos x="3" y="1"/>
                    </a:cxn>
                    <a:cxn ang="0">
                      <a:pos x="1" y="3"/>
                    </a:cxn>
                  </a:cxnLst>
                  <a:rect l="0" t="0" r="r" b="b"/>
                  <a:pathLst>
                    <a:path w="4" h="3">
                      <a:moveTo>
                        <a:pt x="1" y="3"/>
                      </a:moveTo>
                      <a:cubicBezTo>
                        <a:pt x="1" y="1"/>
                        <a:pt x="0" y="0"/>
                        <a:pt x="1" y="0"/>
                      </a:cubicBezTo>
                      <a:cubicBezTo>
                        <a:pt x="1" y="0"/>
                        <a:pt x="1" y="0"/>
                        <a:pt x="3" y="1"/>
                      </a:cubicBezTo>
                      <a:cubicBezTo>
                        <a:pt x="4" y="1"/>
                        <a:pt x="3" y="3"/>
                        <a:pt x="1"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58" name="Freeform 203">
                  <a:extLst>
                    <a:ext uri="{FF2B5EF4-FFF2-40B4-BE49-F238E27FC236}">
                      <a16:creationId xmlns:a16="http://schemas.microsoft.com/office/drawing/2014/main" id="{61D22382-A8FB-D695-C427-9E4CE8EC1DC0}"/>
                    </a:ext>
                  </a:extLst>
                </p:cNvPr>
                <p:cNvSpPr>
                  <a:spLocks/>
                </p:cNvSpPr>
                <p:nvPr/>
              </p:nvSpPr>
              <p:spPr bwMode="auto">
                <a:xfrm>
                  <a:off x="4852965" y="3037478"/>
                  <a:ext cx="6427" cy="9640"/>
                </a:xfrm>
                <a:custGeom>
                  <a:avLst/>
                  <a:gdLst/>
                  <a:ahLst/>
                  <a:cxnLst>
                    <a:cxn ang="0">
                      <a:pos x="0" y="1"/>
                    </a:cxn>
                    <a:cxn ang="0">
                      <a:pos x="2" y="3"/>
                    </a:cxn>
                    <a:cxn ang="0">
                      <a:pos x="0" y="3"/>
                    </a:cxn>
                    <a:cxn ang="0">
                      <a:pos x="0" y="1"/>
                    </a:cxn>
                  </a:cxnLst>
                  <a:rect l="0" t="0" r="r" b="b"/>
                  <a:pathLst>
                    <a:path w="2" h="3">
                      <a:moveTo>
                        <a:pt x="0" y="1"/>
                      </a:moveTo>
                      <a:cubicBezTo>
                        <a:pt x="0" y="0"/>
                        <a:pt x="2" y="1"/>
                        <a:pt x="2" y="3"/>
                      </a:cubicBezTo>
                      <a:cubicBezTo>
                        <a:pt x="2" y="3"/>
                        <a:pt x="2" y="3"/>
                        <a:pt x="0" y="3"/>
                      </a:cubicBezTo>
                      <a:cubicBezTo>
                        <a:pt x="0" y="1"/>
                        <a:pt x="0" y="1"/>
                        <a:pt x="0"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59" name="Freeform 204">
                  <a:extLst>
                    <a:ext uri="{FF2B5EF4-FFF2-40B4-BE49-F238E27FC236}">
                      <a16:creationId xmlns:a16="http://schemas.microsoft.com/office/drawing/2014/main" id="{92C85A58-7F27-D871-B747-57D3D146DD53}"/>
                    </a:ext>
                  </a:extLst>
                </p:cNvPr>
                <p:cNvSpPr>
                  <a:spLocks/>
                </p:cNvSpPr>
                <p:nvPr/>
              </p:nvSpPr>
              <p:spPr bwMode="auto">
                <a:xfrm>
                  <a:off x="4849752" y="3053546"/>
                  <a:ext cx="9641" cy="11247"/>
                </a:xfrm>
                <a:custGeom>
                  <a:avLst/>
                  <a:gdLst/>
                  <a:ahLst/>
                  <a:cxnLst>
                    <a:cxn ang="0">
                      <a:pos x="0" y="0"/>
                    </a:cxn>
                    <a:cxn ang="0">
                      <a:pos x="1" y="0"/>
                    </a:cxn>
                    <a:cxn ang="0">
                      <a:pos x="3" y="3"/>
                    </a:cxn>
                    <a:cxn ang="0">
                      <a:pos x="1" y="3"/>
                    </a:cxn>
                    <a:cxn ang="0">
                      <a:pos x="0" y="0"/>
                    </a:cxn>
                  </a:cxnLst>
                  <a:rect l="0" t="0" r="r" b="b"/>
                  <a:pathLst>
                    <a:path w="3" h="4">
                      <a:moveTo>
                        <a:pt x="0" y="0"/>
                      </a:moveTo>
                      <a:cubicBezTo>
                        <a:pt x="1" y="0"/>
                        <a:pt x="0" y="0"/>
                        <a:pt x="1" y="0"/>
                      </a:cubicBezTo>
                      <a:cubicBezTo>
                        <a:pt x="3" y="1"/>
                        <a:pt x="1" y="3"/>
                        <a:pt x="3" y="3"/>
                      </a:cubicBezTo>
                      <a:cubicBezTo>
                        <a:pt x="3" y="3"/>
                        <a:pt x="3" y="4"/>
                        <a:pt x="1" y="3"/>
                      </a:cubicBezTo>
                      <a:cubicBezTo>
                        <a:pt x="1" y="1"/>
                        <a:pt x="0" y="0"/>
                        <a:pt x="0"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60" name="Freeform 205">
                  <a:extLst>
                    <a:ext uri="{FF2B5EF4-FFF2-40B4-BE49-F238E27FC236}">
                      <a16:creationId xmlns:a16="http://schemas.microsoft.com/office/drawing/2014/main" id="{CA2E5D38-96D5-99AF-03DB-79EA04503FB4}"/>
                    </a:ext>
                  </a:extLst>
                </p:cNvPr>
                <p:cNvSpPr>
                  <a:spLocks/>
                </p:cNvSpPr>
                <p:nvPr/>
              </p:nvSpPr>
              <p:spPr bwMode="auto">
                <a:xfrm>
                  <a:off x="4846538" y="3021411"/>
                  <a:ext cx="12854" cy="19281"/>
                </a:xfrm>
                <a:custGeom>
                  <a:avLst/>
                  <a:gdLst/>
                  <a:ahLst/>
                  <a:cxnLst>
                    <a:cxn ang="0">
                      <a:pos x="0" y="2"/>
                    </a:cxn>
                    <a:cxn ang="0">
                      <a:pos x="0" y="0"/>
                    </a:cxn>
                    <a:cxn ang="0">
                      <a:pos x="1" y="2"/>
                    </a:cxn>
                    <a:cxn ang="0">
                      <a:pos x="3" y="3"/>
                    </a:cxn>
                    <a:cxn ang="0">
                      <a:pos x="3" y="5"/>
                    </a:cxn>
                    <a:cxn ang="0">
                      <a:pos x="0" y="2"/>
                    </a:cxn>
                  </a:cxnLst>
                  <a:rect l="0" t="0" r="r" b="b"/>
                  <a:pathLst>
                    <a:path w="4" h="6">
                      <a:moveTo>
                        <a:pt x="0" y="2"/>
                      </a:moveTo>
                      <a:cubicBezTo>
                        <a:pt x="0" y="2"/>
                        <a:pt x="0" y="2"/>
                        <a:pt x="0" y="0"/>
                      </a:cubicBezTo>
                      <a:cubicBezTo>
                        <a:pt x="0" y="0"/>
                        <a:pt x="0" y="0"/>
                        <a:pt x="1" y="2"/>
                      </a:cubicBezTo>
                      <a:cubicBezTo>
                        <a:pt x="1" y="3"/>
                        <a:pt x="1" y="2"/>
                        <a:pt x="3" y="3"/>
                      </a:cubicBezTo>
                      <a:cubicBezTo>
                        <a:pt x="4" y="5"/>
                        <a:pt x="4" y="6"/>
                        <a:pt x="3" y="5"/>
                      </a:cubicBezTo>
                      <a:cubicBezTo>
                        <a:pt x="1" y="2"/>
                        <a:pt x="1" y="3"/>
                        <a:pt x="0"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61" name="Freeform 206">
                  <a:extLst>
                    <a:ext uri="{FF2B5EF4-FFF2-40B4-BE49-F238E27FC236}">
                      <a16:creationId xmlns:a16="http://schemas.microsoft.com/office/drawing/2014/main" id="{F443F2E2-132D-E7EC-D343-9B9BD5FEDBBB}"/>
                    </a:ext>
                  </a:extLst>
                </p:cNvPr>
                <p:cNvSpPr>
                  <a:spLocks/>
                </p:cNvSpPr>
                <p:nvPr/>
              </p:nvSpPr>
              <p:spPr bwMode="auto">
                <a:xfrm>
                  <a:off x="4849752" y="3021411"/>
                  <a:ext cx="12854" cy="9640"/>
                </a:xfrm>
                <a:custGeom>
                  <a:avLst/>
                  <a:gdLst/>
                  <a:ahLst/>
                  <a:cxnLst>
                    <a:cxn ang="0">
                      <a:pos x="1" y="3"/>
                    </a:cxn>
                    <a:cxn ang="0">
                      <a:pos x="0" y="0"/>
                    </a:cxn>
                    <a:cxn ang="0">
                      <a:pos x="0" y="0"/>
                    </a:cxn>
                    <a:cxn ang="0">
                      <a:pos x="1" y="0"/>
                    </a:cxn>
                    <a:cxn ang="0">
                      <a:pos x="3" y="2"/>
                    </a:cxn>
                    <a:cxn ang="0">
                      <a:pos x="3" y="2"/>
                    </a:cxn>
                    <a:cxn ang="0">
                      <a:pos x="1" y="3"/>
                    </a:cxn>
                  </a:cxnLst>
                  <a:rect l="0" t="0" r="r" b="b"/>
                  <a:pathLst>
                    <a:path w="4" h="3">
                      <a:moveTo>
                        <a:pt x="1" y="3"/>
                      </a:moveTo>
                      <a:cubicBezTo>
                        <a:pt x="1" y="2"/>
                        <a:pt x="0" y="2"/>
                        <a:pt x="0" y="0"/>
                      </a:cubicBezTo>
                      <a:cubicBezTo>
                        <a:pt x="0" y="0"/>
                        <a:pt x="0" y="0"/>
                        <a:pt x="0" y="0"/>
                      </a:cubicBezTo>
                      <a:cubicBezTo>
                        <a:pt x="1" y="0"/>
                        <a:pt x="0" y="0"/>
                        <a:pt x="1" y="0"/>
                      </a:cubicBezTo>
                      <a:cubicBezTo>
                        <a:pt x="3" y="0"/>
                        <a:pt x="1" y="2"/>
                        <a:pt x="3" y="2"/>
                      </a:cubicBezTo>
                      <a:cubicBezTo>
                        <a:pt x="4" y="2"/>
                        <a:pt x="3" y="2"/>
                        <a:pt x="3" y="2"/>
                      </a:cubicBezTo>
                      <a:cubicBezTo>
                        <a:pt x="4" y="3"/>
                        <a:pt x="3" y="3"/>
                        <a:pt x="1"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62" name="Freeform 207">
                  <a:extLst>
                    <a:ext uri="{FF2B5EF4-FFF2-40B4-BE49-F238E27FC236}">
                      <a16:creationId xmlns:a16="http://schemas.microsoft.com/office/drawing/2014/main" id="{DB3484AB-C627-B053-3375-E040F15D7BD3}"/>
                    </a:ext>
                  </a:extLst>
                </p:cNvPr>
                <p:cNvSpPr>
                  <a:spLocks/>
                </p:cNvSpPr>
                <p:nvPr/>
              </p:nvSpPr>
              <p:spPr bwMode="auto">
                <a:xfrm>
                  <a:off x="4859393" y="3018197"/>
                  <a:ext cx="8034" cy="9640"/>
                </a:xfrm>
                <a:custGeom>
                  <a:avLst/>
                  <a:gdLst/>
                  <a:ahLst/>
                  <a:cxnLst>
                    <a:cxn ang="0">
                      <a:pos x="1" y="3"/>
                    </a:cxn>
                    <a:cxn ang="0">
                      <a:pos x="1" y="1"/>
                    </a:cxn>
                    <a:cxn ang="0">
                      <a:pos x="1" y="1"/>
                    </a:cxn>
                    <a:cxn ang="0">
                      <a:pos x="1" y="3"/>
                    </a:cxn>
                    <a:cxn ang="0">
                      <a:pos x="1" y="3"/>
                    </a:cxn>
                  </a:cxnLst>
                  <a:rect l="0" t="0" r="r" b="b"/>
                  <a:pathLst>
                    <a:path w="3" h="3">
                      <a:moveTo>
                        <a:pt x="1" y="3"/>
                      </a:moveTo>
                      <a:cubicBezTo>
                        <a:pt x="0" y="3"/>
                        <a:pt x="1" y="1"/>
                        <a:pt x="1" y="1"/>
                      </a:cubicBezTo>
                      <a:cubicBezTo>
                        <a:pt x="0" y="0"/>
                        <a:pt x="1" y="1"/>
                        <a:pt x="1" y="1"/>
                      </a:cubicBezTo>
                      <a:cubicBezTo>
                        <a:pt x="1" y="3"/>
                        <a:pt x="3" y="3"/>
                        <a:pt x="1" y="3"/>
                      </a:cubicBezTo>
                      <a:cubicBezTo>
                        <a:pt x="1" y="3"/>
                        <a:pt x="1" y="3"/>
                        <a:pt x="1"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63" name="Freeform 208">
                  <a:extLst>
                    <a:ext uri="{FF2B5EF4-FFF2-40B4-BE49-F238E27FC236}">
                      <a16:creationId xmlns:a16="http://schemas.microsoft.com/office/drawing/2014/main" id="{DE92B6FD-4C95-6A01-9ABB-E74668C86495}"/>
                    </a:ext>
                  </a:extLst>
                </p:cNvPr>
                <p:cNvSpPr>
                  <a:spLocks/>
                </p:cNvSpPr>
                <p:nvPr/>
              </p:nvSpPr>
              <p:spPr bwMode="auto">
                <a:xfrm>
                  <a:off x="4859393" y="3018197"/>
                  <a:ext cx="3213" cy="9640"/>
                </a:xfrm>
                <a:custGeom>
                  <a:avLst/>
                  <a:gdLst/>
                  <a:ahLst/>
                  <a:cxnLst>
                    <a:cxn ang="0">
                      <a:pos x="0" y="1"/>
                    </a:cxn>
                    <a:cxn ang="0">
                      <a:pos x="0" y="0"/>
                    </a:cxn>
                    <a:cxn ang="0">
                      <a:pos x="0" y="1"/>
                    </a:cxn>
                  </a:cxnLst>
                  <a:rect l="0" t="0" r="r" b="b"/>
                  <a:pathLst>
                    <a:path w="1" h="3">
                      <a:moveTo>
                        <a:pt x="0" y="1"/>
                      </a:moveTo>
                      <a:cubicBezTo>
                        <a:pt x="0" y="3"/>
                        <a:pt x="0" y="1"/>
                        <a:pt x="0" y="0"/>
                      </a:cubicBezTo>
                      <a:cubicBezTo>
                        <a:pt x="0" y="0"/>
                        <a:pt x="1" y="1"/>
                        <a:pt x="0"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64" name="Freeform 209">
                  <a:extLst>
                    <a:ext uri="{FF2B5EF4-FFF2-40B4-BE49-F238E27FC236}">
                      <a16:creationId xmlns:a16="http://schemas.microsoft.com/office/drawing/2014/main" id="{466F45F5-77BD-0E75-0324-94F4EF7A8607}"/>
                    </a:ext>
                  </a:extLst>
                </p:cNvPr>
                <p:cNvSpPr>
                  <a:spLocks noEditPoints="1"/>
                </p:cNvSpPr>
                <p:nvPr/>
              </p:nvSpPr>
              <p:spPr bwMode="auto">
                <a:xfrm>
                  <a:off x="4787088" y="3729988"/>
                  <a:ext cx="342245" cy="273148"/>
                </a:xfrm>
                <a:custGeom>
                  <a:avLst/>
                  <a:gdLst/>
                  <a:ahLst/>
                  <a:cxnLst>
                    <a:cxn ang="0">
                      <a:pos x="3" y="16"/>
                    </a:cxn>
                    <a:cxn ang="0">
                      <a:pos x="2" y="11"/>
                    </a:cxn>
                    <a:cxn ang="0">
                      <a:pos x="8" y="6"/>
                    </a:cxn>
                    <a:cxn ang="0">
                      <a:pos x="11" y="2"/>
                    </a:cxn>
                    <a:cxn ang="0">
                      <a:pos x="22" y="3"/>
                    </a:cxn>
                    <a:cxn ang="0">
                      <a:pos x="32" y="3"/>
                    </a:cxn>
                    <a:cxn ang="0">
                      <a:pos x="49" y="5"/>
                    </a:cxn>
                    <a:cxn ang="0">
                      <a:pos x="57" y="5"/>
                    </a:cxn>
                    <a:cxn ang="0">
                      <a:pos x="61" y="5"/>
                    </a:cxn>
                    <a:cxn ang="0">
                      <a:pos x="64" y="8"/>
                    </a:cxn>
                    <a:cxn ang="0">
                      <a:pos x="71" y="11"/>
                    </a:cxn>
                    <a:cxn ang="0">
                      <a:pos x="75" y="12"/>
                    </a:cxn>
                    <a:cxn ang="0">
                      <a:pos x="80" y="12"/>
                    </a:cxn>
                    <a:cxn ang="0">
                      <a:pos x="87" y="14"/>
                    </a:cxn>
                    <a:cxn ang="0">
                      <a:pos x="89" y="16"/>
                    </a:cxn>
                    <a:cxn ang="0">
                      <a:pos x="95" y="16"/>
                    </a:cxn>
                    <a:cxn ang="0">
                      <a:pos x="100" y="16"/>
                    </a:cxn>
                    <a:cxn ang="0">
                      <a:pos x="101" y="20"/>
                    </a:cxn>
                    <a:cxn ang="0">
                      <a:pos x="93" y="28"/>
                    </a:cxn>
                    <a:cxn ang="0">
                      <a:pos x="81" y="33"/>
                    </a:cxn>
                    <a:cxn ang="0">
                      <a:pos x="81" y="37"/>
                    </a:cxn>
                    <a:cxn ang="0">
                      <a:pos x="74" y="52"/>
                    </a:cxn>
                    <a:cxn ang="0">
                      <a:pos x="77" y="58"/>
                    </a:cxn>
                    <a:cxn ang="0">
                      <a:pos x="69" y="69"/>
                    </a:cxn>
                    <a:cxn ang="0">
                      <a:pos x="66" y="70"/>
                    </a:cxn>
                    <a:cxn ang="0">
                      <a:pos x="57" y="78"/>
                    </a:cxn>
                    <a:cxn ang="0">
                      <a:pos x="46" y="80"/>
                    </a:cxn>
                    <a:cxn ang="0">
                      <a:pos x="40" y="81"/>
                    </a:cxn>
                    <a:cxn ang="0">
                      <a:pos x="34" y="83"/>
                    </a:cxn>
                    <a:cxn ang="0">
                      <a:pos x="31" y="86"/>
                    </a:cxn>
                    <a:cxn ang="0">
                      <a:pos x="28" y="86"/>
                    </a:cxn>
                    <a:cxn ang="0">
                      <a:pos x="23" y="78"/>
                    </a:cxn>
                    <a:cxn ang="0">
                      <a:pos x="16" y="73"/>
                    </a:cxn>
                    <a:cxn ang="0">
                      <a:pos x="19" y="66"/>
                    </a:cxn>
                    <a:cxn ang="0">
                      <a:pos x="19" y="62"/>
                    </a:cxn>
                    <a:cxn ang="0">
                      <a:pos x="19" y="56"/>
                    </a:cxn>
                    <a:cxn ang="0">
                      <a:pos x="17" y="52"/>
                    </a:cxn>
                    <a:cxn ang="0">
                      <a:pos x="17" y="47"/>
                    </a:cxn>
                    <a:cxn ang="0">
                      <a:pos x="20" y="42"/>
                    </a:cxn>
                    <a:cxn ang="0">
                      <a:pos x="20" y="33"/>
                    </a:cxn>
                    <a:cxn ang="0">
                      <a:pos x="25" y="25"/>
                    </a:cxn>
                    <a:cxn ang="0">
                      <a:pos x="20" y="20"/>
                    </a:cxn>
                    <a:cxn ang="0">
                      <a:pos x="14" y="22"/>
                    </a:cxn>
                    <a:cxn ang="0">
                      <a:pos x="10" y="22"/>
                    </a:cxn>
                    <a:cxn ang="0">
                      <a:pos x="11" y="19"/>
                    </a:cxn>
                    <a:cxn ang="0">
                      <a:pos x="5" y="22"/>
                    </a:cxn>
                    <a:cxn ang="0">
                      <a:pos x="3" y="16"/>
                    </a:cxn>
                    <a:cxn ang="0">
                      <a:pos x="97" y="48"/>
                    </a:cxn>
                    <a:cxn ang="0">
                      <a:pos x="98" y="52"/>
                    </a:cxn>
                    <a:cxn ang="0">
                      <a:pos x="103" y="47"/>
                    </a:cxn>
                    <a:cxn ang="0">
                      <a:pos x="101" y="45"/>
                    </a:cxn>
                    <a:cxn ang="0">
                      <a:pos x="95" y="48"/>
                    </a:cxn>
                    <a:cxn ang="0">
                      <a:pos x="97" y="48"/>
                    </a:cxn>
                    <a:cxn ang="0">
                      <a:pos x="109" y="44"/>
                    </a:cxn>
                    <a:cxn ang="0">
                      <a:pos x="109" y="44"/>
                    </a:cxn>
                    <a:cxn ang="0">
                      <a:pos x="106" y="44"/>
                    </a:cxn>
                    <a:cxn ang="0">
                      <a:pos x="109" y="44"/>
                    </a:cxn>
                    <a:cxn ang="0">
                      <a:pos x="87" y="53"/>
                    </a:cxn>
                    <a:cxn ang="0">
                      <a:pos x="84" y="56"/>
                    </a:cxn>
                    <a:cxn ang="0">
                      <a:pos x="87" y="53"/>
                    </a:cxn>
                  </a:cxnLst>
                  <a:rect l="0" t="0" r="r" b="b"/>
                  <a:pathLst>
                    <a:path w="110" h="88">
                      <a:moveTo>
                        <a:pt x="3" y="16"/>
                      </a:moveTo>
                      <a:cubicBezTo>
                        <a:pt x="2" y="12"/>
                        <a:pt x="3" y="11"/>
                        <a:pt x="2" y="11"/>
                      </a:cubicBezTo>
                      <a:cubicBezTo>
                        <a:pt x="0" y="9"/>
                        <a:pt x="3" y="6"/>
                        <a:pt x="8" y="6"/>
                      </a:cubicBezTo>
                      <a:cubicBezTo>
                        <a:pt x="11" y="6"/>
                        <a:pt x="8" y="3"/>
                        <a:pt x="11" y="2"/>
                      </a:cubicBezTo>
                      <a:cubicBezTo>
                        <a:pt x="16" y="0"/>
                        <a:pt x="16" y="3"/>
                        <a:pt x="22" y="3"/>
                      </a:cubicBezTo>
                      <a:cubicBezTo>
                        <a:pt x="28" y="3"/>
                        <a:pt x="28" y="2"/>
                        <a:pt x="32" y="3"/>
                      </a:cubicBezTo>
                      <a:cubicBezTo>
                        <a:pt x="40" y="6"/>
                        <a:pt x="43" y="3"/>
                        <a:pt x="49" y="5"/>
                      </a:cubicBezTo>
                      <a:cubicBezTo>
                        <a:pt x="54" y="6"/>
                        <a:pt x="52" y="3"/>
                        <a:pt x="57" y="5"/>
                      </a:cubicBezTo>
                      <a:cubicBezTo>
                        <a:pt x="58" y="6"/>
                        <a:pt x="60" y="5"/>
                        <a:pt x="61" y="5"/>
                      </a:cubicBezTo>
                      <a:cubicBezTo>
                        <a:pt x="63" y="6"/>
                        <a:pt x="64" y="5"/>
                        <a:pt x="64" y="8"/>
                      </a:cubicBezTo>
                      <a:cubicBezTo>
                        <a:pt x="64" y="9"/>
                        <a:pt x="69" y="8"/>
                        <a:pt x="71" y="11"/>
                      </a:cubicBezTo>
                      <a:cubicBezTo>
                        <a:pt x="71" y="12"/>
                        <a:pt x="74" y="11"/>
                        <a:pt x="75" y="12"/>
                      </a:cubicBezTo>
                      <a:cubicBezTo>
                        <a:pt x="77" y="14"/>
                        <a:pt x="77" y="11"/>
                        <a:pt x="80" y="12"/>
                      </a:cubicBezTo>
                      <a:cubicBezTo>
                        <a:pt x="83" y="12"/>
                        <a:pt x="78" y="8"/>
                        <a:pt x="87" y="14"/>
                      </a:cubicBezTo>
                      <a:cubicBezTo>
                        <a:pt x="87" y="16"/>
                        <a:pt x="89" y="16"/>
                        <a:pt x="89" y="16"/>
                      </a:cubicBezTo>
                      <a:cubicBezTo>
                        <a:pt x="93" y="17"/>
                        <a:pt x="93" y="16"/>
                        <a:pt x="95" y="16"/>
                      </a:cubicBezTo>
                      <a:cubicBezTo>
                        <a:pt x="98" y="17"/>
                        <a:pt x="97" y="16"/>
                        <a:pt x="100" y="16"/>
                      </a:cubicBezTo>
                      <a:cubicBezTo>
                        <a:pt x="104" y="19"/>
                        <a:pt x="100" y="17"/>
                        <a:pt x="101" y="20"/>
                      </a:cubicBezTo>
                      <a:cubicBezTo>
                        <a:pt x="103" y="23"/>
                        <a:pt x="93" y="25"/>
                        <a:pt x="93" y="28"/>
                      </a:cubicBezTo>
                      <a:cubicBezTo>
                        <a:pt x="92" y="30"/>
                        <a:pt x="83" y="30"/>
                        <a:pt x="81" y="33"/>
                      </a:cubicBezTo>
                      <a:cubicBezTo>
                        <a:pt x="81" y="36"/>
                        <a:pt x="86" y="34"/>
                        <a:pt x="81" y="37"/>
                      </a:cubicBezTo>
                      <a:cubicBezTo>
                        <a:pt x="78" y="37"/>
                        <a:pt x="72" y="47"/>
                        <a:pt x="74" y="52"/>
                      </a:cubicBezTo>
                      <a:cubicBezTo>
                        <a:pt x="74" y="56"/>
                        <a:pt x="77" y="56"/>
                        <a:pt x="77" y="58"/>
                      </a:cubicBezTo>
                      <a:cubicBezTo>
                        <a:pt x="77" y="58"/>
                        <a:pt x="68" y="62"/>
                        <a:pt x="69" y="69"/>
                      </a:cubicBezTo>
                      <a:cubicBezTo>
                        <a:pt x="69" y="70"/>
                        <a:pt x="69" y="70"/>
                        <a:pt x="66" y="70"/>
                      </a:cubicBezTo>
                      <a:cubicBezTo>
                        <a:pt x="60" y="70"/>
                        <a:pt x="60" y="81"/>
                        <a:pt x="57" y="78"/>
                      </a:cubicBezTo>
                      <a:cubicBezTo>
                        <a:pt x="55" y="77"/>
                        <a:pt x="51" y="81"/>
                        <a:pt x="46" y="80"/>
                      </a:cubicBezTo>
                      <a:cubicBezTo>
                        <a:pt x="43" y="78"/>
                        <a:pt x="40" y="80"/>
                        <a:pt x="40" y="81"/>
                      </a:cubicBezTo>
                      <a:cubicBezTo>
                        <a:pt x="38" y="83"/>
                        <a:pt x="35" y="81"/>
                        <a:pt x="34" y="83"/>
                      </a:cubicBezTo>
                      <a:cubicBezTo>
                        <a:pt x="32" y="86"/>
                        <a:pt x="32" y="86"/>
                        <a:pt x="31" y="86"/>
                      </a:cubicBezTo>
                      <a:cubicBezTo>
                        <a:pt x="31" y="88"/>
                        <a:pt x="31" y="88"/>
                        <a:pt x="28" y="86"/>
                      </a:cubicBezTo>
                      <a:cubicBezTo>
                        <a:pt x="25" y="83"/>
                        <a:pt x="23" y="81"/>
                        <a:pt x="23" y="78"/>
                      </a:cubicBezTo>
                      <a:cubicBezTo>
                        <a:pt x="23" y="77"/>
                        <a:pt x="20" y="72"/>
                        <a:pt x="16" y="73"/>
                      </a:cubicBezTo>
                      <a:cubicBezTo>
                        <a:pt x="16" y="72"/>
                        <a:pt x="16" y="67"/>
                        <a:pt x="19" y="66"/>
                      </a:cubicBezTo>
                      <a:cubicBezTo>
                        <a:pt x="22" y="62"/>
                        <a:pt x="20" y="62"/>
                        <a:pt x="19" y="62"/>
                      </a:cubicBezTo>
                      <a:cubicBezTo>
                        <a:pt x="17" y="62"/>
                        <a:pt x="16" y="61"/>
                        <a:pt x="19" y="56"/>
                      </a:cubicBezTo>
                      <a:cubicBezTo>
                        <a:pt x="22" y="52"/>
                        <a:pt x="19" y="55"/>
                        <a:pt x="17" y="52"/>
                      </a:cubicBezTo>
                      <a:cubicBezTo>
                        <a:pt x="17" y="47"/>
                        <a:pt x="14" y="47"/>
                        <a:pt x="17" y="47"/>
                      </a:cubicBezTo>
                      <a:cubicBezTo>
                        <a:pt x="20" y="47"/>
                        <a:pt x="20" y="45"/>
                        <a:pt x="20" y="42"/>
                      </a:cubicBezTo>
                      <a:cubicBezTo>
                        <a:pt x="19" y="41"/>
                        <a:pt x="22" y="41"/>
                        <a:pt x="20" y="33"/>
                      </a:cubicBezTo>
                      <a:cubicBezTo>
                        <a:pt x="20" y="31"/>
                        <a:pt x="29" y="25"/>
                        <a:pt x="25" y="25"/>
                      </a:cubicBezTo>
                      <a:cubicBezTo>
                        <a:pt x="22" y="23"/>
                        <a:pt x="25" y="22"/>
                        <a:pt x="20" y="20"/>
                      </a:cubicBezTo>
                      <a:cubicBezTo>
                        <a:pt x="16" y="20"/>
                        <a:pt x="19" y="23"/>
                        <a:pt x="14" y="22"/>
                      </a:cubicBezTo>
                      <a:cubicBezTo>
                        <a:pt x="11" y="20"/>
                        <a:pt x="11" y="23"/>
                        <a:pt x="10" y="22"/>
                      </a:cubicBezTo>
                      <a:cubicBezTo>
                        <a:pt x="8" y="22"/>
                        <a:pt x="13" y="20"/>
                        <a:pt x="11" y="19"/>
                      </a:cubicBezTo>
                      <a:cubicBezTo>
                        <a:pt x="10" y="19"/>
                        <a:pt x="10" y="19"/>
                        <a:pt x="5" y="22"/>
                      </a:cubicBezTo>
                      <a:cubicBezTo>
                        <a:pt x="3" y="20"/>
                        <a:pt x="5" y="17"/>
                        <a:pt x="3" y="16"/>
                      </a:cubicBezTo>
                      <a:close/>
                      <a:moveTo>
                        <a:pt x="97" y="48"/>
                      </a:moveTo>
                      <a:cubicBezTo>
                        <a:pt x="98" y="48"/>
                        <a:pt x="97" y="50"/>
                        <a:pt x="98" y="52"/>
                      </a:cubicBezTo>
                      <a:cubicBezTo>
                        <a:pt x="101" y="52"/>
                        <a:pt x="101" y="48"/>
                        <a:pt x="103" y="47"/>
                      </a:cubicBezTo>
                      <a:cubicBezTo>
                        <a:pt x="104" y="44"/>
                        <a:pt x="101" y="47"/>
                        <a:pt x="101" y="45"/>
                      </a:cubicBezTo>
                      <a:cubicBezTo>
                        <a:pt x="100" y="42"/>
                        <a:pt x="93" y="47"/>
                        <a:pt x="95" y="48"/>
                      </a:cubicBezTo>
                      <a:cubicBezTo>
                        <a:pt x="95" y="48"/>
                        <a:pt x="93" y="48"/>
                        <a:pt x="97" y="48"/>
                      </a:cubicBezTo>
                      <a:close/>
                      <a:moveTo>
                        <a:pt x="109" y="44"/>
                      </a:moveTo>
                      <a:cubicBezTo>
                        <a:pt x="109" y="45"/>
                        <a:pt x="110" y="45"/>
                        <a:pt x="109" y="44"/>
                      </a:cubicBezTo>
                      <a:cubicBezTo>
                        <a:pt x="109" y="42"/>
                        <a:pt x="106" y="42"/>
                        <a:pt x="106" y="44"/>
                      </a:cubicBezTo>
                      <a:cubicBezTo>
                        <a:pt x="106" y="44"/>
                        <a:pt x="107" y="44"/>
                        <a:pt x="109" y="44"/>
                      </a:cubicBezTo>
                      <a:close/>
                      <a:moveTo>
                        <a:pt x="87" y="53"/>
                      </a:moveTo>
                      <a:cubicBezTo>
                        <a:pt x="89" y="55"/>
                        <a:pt x="86" y="56"/>
                        <a:pt x="84" y="56"/>
                      </a:cubicBezTo>
                      <a:cubicBezTo>
                        <a:pt x="84" y="55"/>
                        <a:pt x="86" y="52"/>
                        <a:pt x="87" y="53"/>
                      </a:cubicBezTo>
                      <a:close/>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65" name="Freeform 223">
                  <a:extLst>
                    <a:ext uri="{FF2B5EF4-FFF2-40B4-BE49-F238E27FC236}">
                      <a16:creationId xmlns:a16="http://schemas.microsoft.com/office/drawing/2014/main" id="{305D999C-67C2-B59B-9D82-1AA5482F4654}"/>
                    </a:ext>
                  </a:extLst>
                </p:cNvPr>
                <p:cNvSpPr>
                  <a:spLocks/>
                </p:cNvSpPr>
                <p:nvPr/>
              </p:nvSpPr>
              <p:spPr bwMode="auto">
                <a:xfrm>
                  <a:off x="6273360" y="4321274"/>
                  <a:ext cx="22495" cy="53023"/>
                </a:xfrm>
                <a:custGeom>
                  <a:avLst/>
                  <a:gdLst/>
                  <a:ahLst/>
                  <a:cxnLst>
                    <a:cxn ang="0">
                      <a:pos x="4" y="17"/>
                    </a:cxn>
                    <a:cxn ang="0">
                      <a:pos x="3" y="17"/>
                    </a:cxn>
                    <a:cxn ang="0">
                      <a:pos x="1" y="16"/>
                    </a:cxn>
                    <a:cxn ang="0">
                      <a:pos x="1" y="5"/>
                    </a:cxn>
                    <a:cxn ang="0">
                      <a:pos x="4" y="2"/>
                    </a:cxn>
                    <a:cxn ang="0">
                      <a:pos x="6" y="6"/>
                    </a:cxn>
                    <a:cxn ang="0">
                      <a:pos x="7" y="11"/>
                    </a:cxn>
                    <a:cxn ang="0">
                      <a:pos x="4" y="17"/>
                    </a:cxn>
                    <a:cxn ang="0">
                      <a:pos x="4" y="17"/>
                    </a:cxn>
                  </a:cxnLst>
                  <a:rect l="0" t="0" r="r" b="b"/>
                  <a:pathLst>
                    <a:path w="7" h="17">
                      <a:moveTo>
                        <a:pt x="4" y="17"/>
                      </a:moveTo>
                      <a:cubicBezTo>
                        <a:pt x="4" y="17"/>
                        <a:pt x="4" y="17"/>
                        <a:pt x="3" y="17"/>
                      </a:cubicBezTo>
                      <a:cubicBezTo>
                        <a:pt x="3" y="17"/>
                        <a:pt x="1" y="17"/>
                        <a:pt x="1" y="16"/>
                      </a:cubicBezTo>
                      <a:cubicBezTo>
                        <a:pt x="1" y="8"/>
                        <a:pt x="0" y="9"/>
                        <a:pt x="1" y="5"/>
                      </a:cubicBezTo>
                      <a:cubicBezTo>
                        <a:pt x="3" y="3"/>
                        <a:pt x="3" y="0"/>
                        <a:pt x="4" y="2"/>
                      </a:cubicBezTo>
                      <a:cubicBezTo>
                        <a:pt x="6" y="3"/>
                        <a:pt x="7" y="5"/>
                        <a:pt x="6" y="6"/>
                      </a:cubicBezTo>
                      <a:cubicBezTo>
                        <a:pt x="6" y="9"/>
                        <a:pt x="7" y="9"/>
                        <a:pt x="7" y="11"/>
                      </a:cubicBezTo>
                      <a:cubicBezTo>
                        <a:pt x="7" y="14"/>
                        <a:pt x="6" y="17"/>
                        <a:pt x="4" y="17"/>
                      </a:cubicBezTo>
                      <a:cubicBezTo>
                        <a:pt x="4" y="17"/>
                        <a:pt x="4" y="17"/>
                        <a:pt x="4" y="17"/>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66" name="Freeform 224">
                  <a:extLst>
                    <a:ext uri="{FF2B5EF4-FFF2-40B4-BE49-F238E27FC236}">
                      <a16:creationId xmlns:a16="http://schemas.microsoft.com/office/drawing/2014/main" id="{3FA627CD-F72D-DD96-F8D8-98BD4008BB07}"/>
                    </a:ext>
                  </a:extLst>
                </p:cNvPr>
                <p:cNvSpPr>
                  <a:spLocks/>
                </p:cNvSpPr>
                <p:nvPr/>
              </p:nvSpPr>
              <p:spPr bwMode="auto">
                <a:xfrm>
                  <a:off x="6408330" y="4318059"/>
                  <a:ext cx="11247" cy="22494"/>
                </a:xfrm>
                <a:custGeom>
                  <a:avLst/>
                  <a:gdLst/>
                  <a:ahLst/>
                  <a:cxnLst>
                    <a:cxn ang="0">
                      <a:pos x="1" y="7"/>
                    </a:cxn>
                    <a:cxn ang="0">
                      <a:pos x="0" y="3"/>
                    </a:cxn>
                    <a:cxn ang="0">
                      <a:pos x="1" y="1"/>
                    </a:cxn>
                    <a:cxn ang="0">
                      <a:pos x="3" y="0"/>
                    </a:cxn>
                    <a:cxn ang="0">
                      <a:pos x="3" y="4"/>
                    </a:cxn>
                    <a:cxn ang="0">
                      <a:pos x="1" y="7"/>
                    </a:cxn>
                  </a:cxnLst>
                  <a:rect l="0" t="0" r="r" b="b"/>
                  <a:pathLst>
                    <a:path w="4" h="7">
                      <a:moveTo>
                        <a:pt x="1" y="7"/>
                      </a:moveTo>
                      <a:cubicBezTo>
                        <a:pt x="0" y="7"/>
                        <a:pt x="1" y="3"/>
                        <a:pt x="0" y="3"/>
                      </a:cubicBezTo>
                      <a:cubicBezTo>
                        <a:pt x="1" y="1"/>
                        <a:pt x="0" y="1"/>
                        <a:pt x="1" y="1"/>
                      </a:cubicBezTo>
                      <a:cubicBezTo>
                        <a:pt x="3" y="3"/>
                        <a:pt x="1" y="0"/>
                        <a:pt x="3" y="0"/>
                      </a:cubicBezTo>
                      <a:cubicBezTo>
                        <a:pt x="4" y="0"/>
                        <a:pt x="3" y="3"/>
                        <a:pt x="3" y="4"/>
                      </a:cubicBezTo>
                      <a:cubicBezTo>
                        <a:pt x="3" y="4"/>
                        <a:pt x="1" y="6"/>
                        <a:pt x="1" y="7"/>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67" name="Freeform 225">
                  <a:extLst>
                    <a:ext uri="{FF2B5EF4-FFF2-40B4-BE49-F238E27FC236}">
                      <a16:creationId xmlns:a16="http://schemas.microsoft.com/office/drawing/2014/main" id="{AB7B5959-316B-BBC8-A2B9-BB8E7CDB3668}"/>
                    </a:ext>
                  </a:extLst>
                </p:cNvPr>
                <p:cNvSpPr>
                  <a:spLocks/>
                </p:cNvSpPr>
                <p:nvPr/>
              </p:nvSpPr>
              <p:spPr bwMode="auto">
                <a:xfrm>
                  <a:off x="6283001" y="4327700"/>
                  <a:ext cx="133363" cy="118900"/>
                </a:xfrm>
                <a:custGeom>
                  <a:avLst/>
                  <a:gdLst/>
                  <a:ahLst/>
                  <a:cxnLst>
                    <a:cxn ang="0">
                      <a:pos x="41" y="4"/>
                    </a:cxn>
                    <a:cxn ang="0">
                      <a:pos x="40" y="0"/>
                    </a:cxn>
                    <a:cxn ang="0">
                      <a:pos x="38" y="4"/>
                    </a:cxn>
                    <a:cxn ang="0">
                      <a:pos x="34" y="9"/>
                    </a:cxn>
                    <a:cxn ang="0">
                      <a:pos x="26" y="15"/>
                    </a:cxn>
                    <a:cxn ang="0">
                      <a:pos x="26" y="18"/>
                    </a:cxn>
                    <a:cxn ang="0">
                      <a:pos x="11" y="20"/>
                    </a:cxn>
                    <a:cxn ang="0">
                      <a:pos x="6" y="20"/>
                    </a:cxn>
                    <a:cxn ang="0">
                      <a:pos x="3" y="18"/>
                    </a:cxn>
                    <a:cxn ang="0">
                      <a:pos x="3" y="15"/>
                    </a:cxn>
                    <a:cxn ang="0">
                      <a:pos x="1" y="15"/>
                    </a:cxn>
                    <a:cxn ang="0">
                      <a:pos x="0" y="15"/>
                    </a:cxn>
                    <a:cxn ang="0">
                      <a:pos x="3" y="20"/>
                    </a:cxn>
                    <a:cxn ang="0">
                      <a:pos x="6" y="27"/>
                    </a:cxn>
                    <a:cxn ang="0">
                      <a:pos x="15" y="32"/>
                    </a:cxn>
                    <a:cxn ang="0">
                      <a:pos x="34" y="33"/>
                    </a:cxn>
                    <a:cxn ang="0">
                      <a:pos x="35" y="26"/>
                    </a:cxn>
                    <a:cxn ang="0">
                      <a:pos x="35" y="21"/>
                    </a:cxn>
                    <a:cxn ang="0">
                      <a:pos x="38" y="20"/>
                    </a:cxn>
                    <a:cxn ang="0">
                      <a:pos x="38" y="18"/>
                    </a:cxn>
                    <a:cxn ang="0">
                      <a:pos x="38" y="15"/>
                    </a:cxn>
                    <a:cxn ang="0">
                      <a:pos x="40" y="12"/>
                    </a:cxn>
                    <a:cxn ang="0">
                      <a:pos x="43" y="10"/>
                    </a:cxn>
                    <a:cxn ang="0">
                      <a:pos x="41" y="4"/>
                    </a:cxn>
                  </a:cxnLst>
                  <a:rect l="0" t="0" r="r" b="b"/>
                  <a:pathLst>
                    <a:path w="43" h="38">
                      <a:moveTo>
                        <a:pt x="41" y="4"/>
                      </a:moveTo>
                      <a:cubicBezTo>
                        <a:pt x="40" y="4"/>
                        <a:pt x="41" y="0"/>
                        <a:pt x="40" y="0"/>
                      </a:cubicBezTo>
                      <a:cubicBezTo>
                        <a:pt x="38" y="6"/>
                        <a:pt x="40" y="0"/>
                        <a:pt x="38" y="4"/>
                      </a:cubicBezTo>
                      <a:cubicBezTo>
                        <a:pt x="37" y="6"/>
                        <a:pt x="35" y="6"/>
                        <a:pt x="34" y="9"/>
                      </a:cubicBezTo>
                      <a:cubicBezTo>
                        <a:pt x="31" y="12"/>
                        <a:pt x="28" y="15"/>
                        <a:pt x="26" y="15"/>
                      </a:cubicBezTo>
                      <a:cubicBezTo>
                        <a:pt x="26" y="16"/>
                        <a:pt x="29" y="15"/>
                        <a:pt x="26" y="18"/>
                      </a:cubicBezTo>
                      <a:cubicBezTo>
                        <a:pt x="23" y="23"/>
                        <a:pt x="17" y="18"/>
                        <a:pt x="11" y="20"/>
                      </a:cubicBezTo>
                      <a:cubicBezTo>
                        <a:pt x="6" y="21"/>
                        <a:pt x="6" y="21"/>
                        <a:pt x="6" y="20"/>
                      </a:cubicBezTo>
                      <a:cubicBezTo>
                        <a:pt x="6" y="16"/>
                        <a:pt x="5" y="18"/>
                        <a:pt x="3" y="18"/>
                      </a:cubicBezTo>
                      <a:cubicBezTo>
                        <a:pt x="0" y="18"/>
                        <a:pt x="3" y="15"/>
                        <a:pt x="3" y="15"/>
                      </a:cubicBezTo>
                      <a:cubicBezTo>
                        <a:pt x="3" y="13"/>
                        <a:pt x="1" y="15"/>
                        <a:pt x="1" y="15"/>
                      </a:cubicBezTo>
                      <a:cubicBezTo>
                        <a:pt x="1" y="15"/>
                        <a:pt x="1" y="15"/>
                        <a:pt x="0" y="15"/>
                      </a:cubicBezTo>
                      <a:cubicBezTo>
                        <a:pt x="0" y="18"/>
                        <a:pt x="0" y="18"/>
                        <a:pt x="3" y="20"/>
                      </a:cubicBezTo>
                      <a:cubicBezTo>
                        <a:pt x="6" y="23"/>
                        <a:pt x="6" y="23"/>
                        <a:pt x="6" y="27"/>
                      </a:cubicBezTo>
                      <a:cubicBezTo>
                        <a:pt x="8" y="30"/>
                        <a:pt x="6" y="30"/>
                        <a:pt x="15" y="32"/>
                      </a:cubicBezTo>
                      <a:cubicBezTo>
                        <a:pt x="24" y="33"/>
                        <a:pt x="32" y="38"/>
                        <a:pt x="34" y="33"/>
                      </a:cubicBezTo>
                      <a:cubicBezTo>
                        <a:pt x="34" y="32"/>
                        <a:pt x="32" y="30"/>
                        <a:pt x="35" y="26"/>
                      </a:cubicBezTo>
                      <a:cubicBezTo>
                        <a:pt x="37" y="21"/>
                        <a:pt x="37" y="23"/>
                        <a:pt x="35" y="21"/>
                      </a:cubicBezTo>
                      <a:cubicBezTo>
                        <a:pt x="35" y="21"/>
                        <a:pt x="37" y="21"/>
                        <a:pt x="38" y="20"/>
                      </a:cubicBezTo>
                      <a:cubicBezTo>
                        <a:pt x="41" y="20"/>
                        <a:pt x="40" y="18"/>
                        <a:pt x="38" y="18"/>
                      </a:cubicBezTo>
                      <a:cubicBezTo>
                        <a:pt x="37" y="18"/>
                        <a:pt x="38" y="18"/>
                        <a:pt x="38" y="15"/>
                      </a:cubicBezTo>
                      <a:cubicBezTo>
                        <a:pt x="38" y="12"/>
                        <a:pt x="38" y="9"/>
                        <a:pt x="40" y="12"/>
                      </a:cubicBezTo>
                      <a:cubicBezTo>
                        <a:pt x="41" y="15"/>
                        <a:pt x="40" y="12"/>
                        <a:pt x="43" y="10"/>
                      </a:cubicBezTo>
                      <a:cubicBezTo>
                        <a:pt x="43" y="7"/>
                        <a:pt x="43" y="6"/>
                        <a:pt x="41" y="4"/>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68" name="Freeform 226">
                  <a:extLst>
                    <a:ext uri="{FF2B5EF4-FFF2-40B4-BE49-F238E27FC236}">
                      <a16:creationId xmlns:a16="http://schemas.microsoft.com/office/drawing/2014/main" id="{E0B5255E-1BD2-8597-7F6E-640C997969E5}"/>
                    </a:ext>
                  </a:extLst>
                </p:cNvPr>
                <p:cNvSpPr>
                  <a:spLocks/>
                </p:cNvSpPr>
                <p:nvPr/>
              </p:nvSpPr>
              <p:spPr bwMode="auto">
                <a:xfrm>
                  <a:off x="6385836" y="4293959"/>
                  <a:ext cx="30529" cy="17674"/>
                </a:xfrm>
                <a:custGeom>
                  <a:avLst/>
                  <a:gdLst/>
                  <a:ahLst/>
                  <a:cxnLst>
                    <a:cxn ang="0">
                      <a:pos x="2" y="6"/>
                    </a:cxn>
                    <a:cxn ang="0">
                      <a:pos x="5" y="3"/>
                    </a:cxn>
                    <a:cxn ang="0">
                      <a:pos x="8" y="1"/>
                    </a:cxn>
                    <a:cxn ang="0">
                      <a:pos x="2" y="6"/>
                    </a:cxn>
                  </a:cxnLst>
                  <a:rect l="0" t="0" r="r" b="b"/>
                  <a:pathLst>
                    <a:path w="10" h="6">
                      <a:moveTo>
                        <a:pt x="2" y="6"/>
                      </a:moveTo>
                      <a:cubicBezTo>
                        <a:pt x="0" y="4"/>
                        <a:pt x="5" y="4"/>
                        <a:pt x="5" y="3"/>
                      </a:cubicBezTo>
                      <a:cubicBezTo>
                        <a:pt x="5" y="1"/>
                        <a:pt x="10" y="0"/>
                        <a:pt x="8" y="1"/>
                      </a:cubicBezTo>
                      <a:cubicBezTo>
                        <a:pt x="7" y="4"/>
                        <a:pt x="2" y="6"/>
                        <a:pt x="2" y="6"/>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69" name="Freeform 227">
                  <a:extLst>
                    <a:ext uri="{FF2B5EF4-FFF2-40B4-BE49-F238E27FC236}">
                      <a16:creationId xmlns:a16="http://schemas.microsoft.com/office/drawing/2014/main" id="{D6FEDAE2-5ACD-5688-1410-FA50456E4DEE}"/>
                    </a:ext>
                  </a:extLst>
                </p:cNvPr>
                <p:cNvSpPr>
                  <a:spLocks/>
                </p:cNvSpPr>
                <p:nvPr/>
              </p:nvSpPr>
              <p:spPr bwMode="auto">
                <a:xfrm>
                  <a:off x="6210696" y="4199160"/>
                  <a:ext cx="6427" cy="16068"/>
                </a:xfrm>
                <a:custGeom>
                  <a:avLst/>
                  <a:gdLst/>
                  <a:ahLst/>
                  <a:cxnLst>
                    <a:cxn ang="0">
                      <a:pos x="2" y="5"/>
                    </a:cxn>
                    <a:cxn ang="0">
                      <a:pos x="0" y="2"/>
                    </a:cxn>
                    <a:cxn ang="0">
                      <a:pos x="2" y="5"/>
                    </a:cxn>
                  </a:cxnLst>
                  <a:rect l="0" t="0" r="r" b="b"/>
                  <a:pathLst>
                    <a:path w="2" h="5">
                      <a:moveTo>
                        <a:pt x="2" y="5"/>
                      </a:moveTo>
                      <a:cubicBezTo>
                        <a:pt x="0" y="5"/>
                        <a:pt x="0" y="2"/>
                        <a:pt x="0" y="2"/>
                      </a:cubicBezTo>
                      <a:cubicBezTo>
                        <a:pt x="0" y="0"/>
                        <a:pt x="2" y="3"/>
                        <a:pt x="2" y="5"/>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70" name="Freeform 228">
                  <a:extLst>
                    <a:ext uri="{FF2B5EF4-FFF2-40B4-BE49-F238E27FC236}">
                      <a16:creationId xmlns:a16="http://schemas.microsoft.com/office/drawing/2014/main" id="{C8C9287A-AB05-3FEC-C126-D9B0D7724481}"/>
                    </a:ext>
                  </a:extLst>
                </p:cNvPr>
                <p:cNvSpPr>
                  <a:spLocks/>
                </p:cNvSpPr>
                <p:nvPr/>
              </p:nvSpPr>
              <p:spPr bwMode="auto">
                <a:xfrm>
                  <a:off x="5884520" y="4112396"/>
                  <a:ext cx="17675" cy="46596"/>
                </a:xfrm>
                <a:custGeom>
                  <a:avLst/>
                  <a:gdLst/>
                  <a:ahLst/>
                  <a:cxnLst>
                    <a:cxn ang="0">
                      <a:pos x="4" y="3"/>
                    </a:cxn>
                    <a:cxn ang="0">
                      <a:pos x="4" y="11"/>
                    </a:cxn>
                    <a:cxn ang="0">
                      <a:pos x="0" y="15"/>
                    </a:cxn>
                    <a:cxn ang="0">
                      <a:pos x="0" y="13"/>
                    </a:cxn>
                    <a:cxn ang="0">
                      <a:pos x="1" y="8"/>
                    </a:cxn>
                    <a:cxn ang="0">
                      <a:pos x="0" y="8"/>
                    </a:cxn>
                    <a:cxn ang="0">
                      <a:pos x="1" y="8"/>
                    </a:cxn>
                    <a:cxn ang="0">
                      <a:pos x="1" y="2"/>
                    </a:cxn>
                    <a:cxn ang="0">
                      <a:pos x="4" y="3"/>
                    </a:cxn>
                  </a:cxnLst>
                  <a:rect l="0" t="0" r="r" b="b"/>
                  <a:pathLst>
                    <a:path w="6" h="15">
                      <a:moveTo>
                        <a:pt x="4" y="3"/>
                      </a:moveTo>
                      <a:cubicBezTo>
                        <a:pt x="4" y="5"/>
                        <a:pt x="6" y="10"/>
                        <a:pt x="4" y="11"/>
                      </a:cubicBezTo>
                      <a:cubicBezTo>
                        <a:pt x="3" y="13"/>
                        <a:pt x="3" y="15"/>
                        <a:pt x="0" y="15"/>
                      </a:cubicBezTo>
                      <a:cubicBezTo>
                        <a:pt x="0" y="13"/>
                        <a:pt x="0" y="13"/>
                        <a:pt x="0" y="13"/>
                      </a:cubicBezTo>
                      <a:cubicBezTo>
                        <a:pt x="0" y="11"/>
                        <a:pt x="3" y="10"/>
                        <a:pt x="1" y="8"/>
                      </a:cubicBezTo>
                      <a:cubicBezTo>
                        <a:pt x="1" y="8"/>
                        <a:pt x="0" y="10"/>
                        <a:pt x="0" y="8"/>
                      </a:cubicBezTo>
                      <a:cubicBezTo>
                        <a:pt x="1" y="8"/>
                        <a:pt x="1" y="8"/>
                        <a:pt x="1" y="8"/>
                      </a:cubicBezTo>
                      <a:cubicBezTo>
                        <a:pt x="1" y="6"/>
                        <a:pt x="0" y="3"/>
                        <a:pt x="1" y="2"/>
                      </a:cubicBezTo>
                      <a:cubicBezTo>
                        <a:pt x="3" y="0"/>
                        <a:pt x="4" y="3"/>
                        <a:pt x="4"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71" name="Freeform 229">
                  <a:extLst>
                    <a:ext uri="{FF2B5EF4-FFF2-40B4-BE49-F238E27FC236}">
                      <a16:creationId xmlns:a16="http://schemas.microsoft.com/office/drawing/2014/main" id="{4ED29939-ED9A-8DE5-C9AD-DAD5E1F4D950}"/>
                    </a:ext>
                  </a:extLst>
                </p:cNvPr>
                <p:cNvSpPr>
                  <a:spLocks/>
                </p:cNvSpPr>
                <p:nvPr/>
              </p:nvSpPr>
              <p:spPr bwMode="auto">
                <a:xfrm>
                  <a:off x="5871665" y="4088294"/>
                  <a:ext cx="30529" cy="126933"/>
                </a:xfrm>
                <a:custGeom>
                  <a:avLst/>
                  <a:gdLst/>
                  <a:ahLst/>
                  <a:cxnLst>
                    <a:cxn ang="0">
                      <a:pos x="9" y="11"/>
                    </a:cxn>
                    <a:cxn ang="0">
                      <a:pos x="9" y="10"/>
                    </a:cxn>
                    <a:cxn ang="0">
                      <a:pos x="10" y="7"/>
                    </a:cxn>
                    <a:cxn ang="0">
                      <a:pos x="10" y="5"/>
                    </a:cxn>
                    <a:cxn ang="0">
                      <a:pos x="10" y="2"/>
                    </a:cxn>
                    <a:cxn ang="0">
                      <a:pos x="10" y="2"/>
                    </a:cxn>
                    <a:cxn ang="0">
                      <a:pos x="10" y="2"/>
                    </a:cxn>
                    <a:cxn ang="0">
                      <a:pos x="9" y="2"/>
                    </a:cxn>
                    <a:cxn ang="0">
                      <a:pos x="9" y="4"/>
                    </a:cxn>
                    <a:cxn ang="0">
                      <a:pos x="6" y="4"/>
                    </a:cxn>
                    <a:cxn ang="0">
                      <a:pos x="1" y="19"/>
                    </a:cxn>
                    <a:cxn ang="0">
                      <a:pos x="0" y="22"/>
                    </a:cxn>
                    <a:cxn ang="0">
                      <a:pos x="0" y="24"/>
                    </a:cxn>
                    <a:cxn ang="0">
                      <a:pos x="4" y="41"/>
                    </a:cxn>
                    <a:cxn ang="0">
                      <a:pos x="4" y="41"/>
                    </a:cxn>
                    <a:cxn ang="0">
                      <a:pos x="6" y="34"/>
                    </a:cxn>
                    <a:cxn ang="0">
                      <a:pos x="9" y="24"/>
                    </a:cxn>
                    <a:cxn ang="0">
                      <a:pos x="9" y="19"/>
                    </a:cxn>
                    <a:cxn ang="0">
                      <a:pos x="4" y="22"/>
                    </a:cxn>
                    <a:cxn ang="0">
                      <a:pos x="4" y="21"/>
                    </a:cxn>
                    <a:cxn ang="0">
                      <a:pos x="6" y="16"/>
                    </a:cxn>
                    <a:cxn ang="0">
                      <a:pos x="4" y="16"/>
                    </a:cxn>
                    <a:cxn ang="0">
                      <a:pos x="6" y="16"/>
                    </a:cxn>
                    <a:cxn ang="0">
                      <a:pos x="6" y="10"/>
                    </a:cxn>
                    <a:cxn ang="0">
                      <a:pos x="9" y="11"/>
                    </a:cxn>
                  </a:cxnLst>
                  <a:rect l="0" t="0" r="r" b="b"/>
                  <a:pathLst>
                    <a:path w="10" h="41">
                      <a:moveTo>
                        <a:pt x="9" y="11"/>
                      </a:moveTo>
                      <a:cubicBezTo>
                        <a:pt x="9" y="10"/>
                        <a:pt x="9" y="10"/>
                        <a:pt x="9" y="10"/>
                      </a:cubicBezTo>
                      <a:cubicBezTo>
                        <a:pt x="9" y="8"/>
                        <a:pt x="9" y="7"/>
                        <a:pt x="10" y="7"/>
                      </a:cubicBezTo>
                      <a:cubicBezTo>
                        <a:pt x="10" y="7"/>
                        <a:pt x="10" y="7"/>
                        <a:pt x="10" y="5"/>
                      </a:cubicBezTo>
                      <a:cubicBezTo>
                        <a:pt x="10" y="5"/>
                        <a:pt x="10" y="4"/>
                        <a:pt x="10" y="2"/>
                      </a:cubicBezTo>
                      <a:cubicBezTo>
                        <a:pt x="10" y="2"/>
                        <a:pt x="10" y="2"/>
                        <a:pt x="10" y="2"/>
                      </a:cubicBezTo>
                      <a:cubicBezTo>
                        <a:pt x="10" y="2"/>
                        <a:pt x="10" y="2"/>
                        <a:pt x="10" y="2"/>
                      </a:cubicBezTo>
                      <a:cubicBezTo>
                        <a:pt x="9" y="2"/>
                        <a:pt x="9" y="0"/>
                        <a:pt x="9" y="2"/>
                      </a:cubicBezTo>
                      <a:cubicBezTo>
                        <a:pt x="9" y="4"/>
                        <a:pt x="9" y="4"/>
                        <a:pt x="9" y="4"/>
                      </a:cubicBezTo>
                      <a:cubicBezTo>
                        <a:pt x="9" y="4"/>
                        <a:pt x="7" y="4"/>
                        <a:pt x="6" y="4"/>
                      </a:cubicBezTo>
                      <a:cubicBezTo>
                        <a:pt x="4" y="7"/>
                        <a:pt x="3" y="17"/>
                        <a:pt x="1" y="19"/>
                      </a:cubicBezTo>
                      <a:cubicBezTo>
                        <a:pt x="3" y="19"/>
                        <a:pt x="0" y="22"/>
                        <a:pt x="0" y="22"/>
                      </a:cubicBezTo>
                      <a:cubicBezTo>
                        <a:pt x="0" y="24"/>
                        <a:pt x="0" y="24"/>
                        <a:pt x="0" y="24"/>
                      </a:cubicBezTo>
                      <a:cubicBezTo>
                        <a:pt x="1" y="28"/>
                        <a:pt x="3" y="34"/>
                        <a:pt x="4" y="41"/>
                      </a:cubicBezTo>
                      <a:cubicBezTo>
                        <a:pt x="4" y="41"/>
                        <a:pt x="4" y="41"/>
                        <a:pt x="4" y="41"/>
                      </a:cubicBezTo>
                      <a:cubicBezTo>
                        <a:pt x="4" y="41"/>
                        <a:pt x="6" y="36"/>
                        <a:pt x="6" y="34"/>
                      </a:cubicBezTo>
                      <a:cubicBezTo>
                        <a:pt x="6" y="30"/>
                        <a:pt x="9" y="25"/>
                        <a:pt x="9" y="24"/>
                      </a:cubicBezTo>
                      <a:cubicBezTo>
                        <a:pt x="9" y="22"/>
                        <a:pt x="9" y="21"/>
                        <a:pt x="9" y="19"/>
                      </a:cubicBezTo>
                      <a:cubicBezTo>
                        <a:pt x="7" y="21"/>
                        <a:pt x="7" y="22"/>
                        <a:pt x="4" y="22"/>
                      </a:cubicBezTo>
                      <a:cubicBezTo>
                        <a:pt x="4" y="21"/>
                        <a:pt x="4" y="21"/>
                        <a:pt x="4" y="21"/>
                      </a:cubicBezTo>
                      <a:cubicBezTo>
                        <a:pt x="4" y="19"/>
                        <a:pt x="7" y="17"/>
                        <a:pt x="6" y="16"/>
                      </a:cubicBezTo>
                      <a:cubicBezTo>
                        <a:pt x="6" y="16"/>
                        <a:pt x="4" y="17"/>
                        <a:pt x="4" y="16"/>
                      </a:cubicBezTo>
                      <a:cubicBezTo>
                        <a:pt x="6" y="16"/>
                        <a:pt x="6" y="16"/>
                        <a:pt x="6" y="16"/>
                      </a:cubicBezTo>
                      <a:cubicBezTo>
                        <a:pt x="6" y="14"/>
                        <a:pt x="4" y="11"/>
                        <a:pt x="6" y="10"/>
                      </a:cubicBezTo>
                      <a:cubicBezTo>
                        <a:pt x="7" y="8"/>
                        <a:pt x="9" y="11"/>
                        <a:pt x="9" y="1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72" name="Freeform 230">
                  <a:extLst>
                    <a:ext uri="{FF2B5EF4-FFF2-40B4-BE49-F238E27FC236}">
                      <a16:creationId xmlns:a16="http://schemas.microsoft.com/office/drawing/2014/main" id="{F6558EF4-0351-423A-CB1F-F27830521499}"/>
                    </a:ext>
                  </a:extLst>
                </p:cNvPr>
                <p:cNvSpPr>
                  <a:spLocks/>
                </p:cNvSpPr>
                <p:nvPr/>
              </p:nvSpPr>
              <p:spPr bwMode="auto">
                <a:xfrm>
                  <a:off x="5865238" y="4147744"/>
                  <a:ext cx="12854" cy="14460"/>
                </a:xfrm>
                <a:custGeom>
                  <a:avLst/>
                  <a:gdLst/>
                  <a:ahLst/>
                  <a:cxnLst>
                    <a:cxn ang="0">
                      <a:pos x="3" y="0"/>
                    </a:cxn>
                    <a:cxn ang="0">
                      <a:pos x="0" y="3"/>
                    </a:cxn>
                    <a:cxn ang="0">
                      <a:pos x="1" y="5"/>
                    </a:cxn>
                    <a:cxn ang="0">
                      <a:pos x="1" y="3"/>
                    </a:cxn>
                    <a:cxn ang="0">
                      <a:pos x="3" y="0"/>
                    </a:cxn>
                  </a:cxnLst>
                  <a:rect l="0" t="0" r="r" b="b"/>
                  <a:pathLst>
                    <a:path w="4" h="5">
                      <a:moveTo>
                        <a:pt x="3" y="0"/>
                      </a:moveTo>
                      <a:cubicBezTo>
                        <a:pt x="1" y="1"/>
                        <a:pt x="1" y="1"/>
                        <a:pt x="0" y="3"/>
                      </a:cubicBezTo>
                      <a:cubicBezTo>
                        <a:pt x="0" y="3"/>
                        <a:pt x="0" y="5"/>
                        <a:pt x="1" y="5"/>
                      </a:cubicBezTo>
                      <a:cubicBezTo>
                        <a:pt x="1" y="3"/>
                        <a:pt x="1" y="3"/>
                        <a:pt x="1" y="3"/>
                      </a:cubicBezTo>
                      <a:cubicBezTo>
                        <a:pt x="1" y="3"/>
                        <a:pt x="4" y="0"/>
                        <a:pt x="3"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73" name="Freeform 231">
                  <a:extLst>
                    <a:ext uri="{FF2B5EF4-FFF2-40B4-BE49-F238E27FC236}">
                      <a16:creationId xmlns:a16="http://schemas.microsoft.com/office/drawing/2014/main" id="{8CF41169-B9DE-058A-313F-CCC42149D285}"/>
                    </a:ext>
                  </a:extLst>
                </p:cNvPr>
                <p:cNvSpPr>
                  <a:spLocks noEditPoints="1"/>
                </p:cNvSpPr>
                <p:nvPr/>
              </p:nvSpPr>
              <p:spPr bwMode="auto">
                <a:xfrm>
                  <a:off x="5506926" y="3797473"/>
                  <a:ext cx="212095" cy="244227"/>
                </a:xfrm>
                <a:custGeom>
                  <a:avLst/>
                  <a:gdLst/>
                  <a:ahLst/>
                  <a:cxnLst>
                    <a:cxn ang="0">
                      <a:pos x="32" y="6"/>
                    </a:cxn>
                    <a:cxn ang="0">
                      <a:pos x="44" y="6"/>
                    </a:cxn>
                    <a:cxn ang="0">
                      <a:pos x="54" y="8"/>
                    </a:cxn>
                    <a:cxn ang="0">
                      <a:pos x="41" y="11"/>
                    </a:cxn>
                    <a:cxn ang="0">
                      <a:pos x="36" y="19"/>
                    </a:cxn>
                    <a:cxn ang="0">
                      <a:pos x="32" y="20"/>
                    </a:cxn>
                    <a:cxn ang="0">
                      <a:pos x="25" y="15"/>
                    </a:cxn>
                    <a:cxn ang="0">
                      <a:pos x="27" y="28"/>
                    </a:cxn>
                    <a:cxn ang="0">
                      <a:pos x="32" y="39"/>
                    </a:cxn>
                    <a:cxn ang="0">
                      <a:pos x="32" y="43"/>
                    </a:cxn>
                    <a:cxn ang="0">
                      <a:pos x="30" y="50"/>
                    </a:cxn>
                    <a:cxn ang="0">
                      <a:pos x="29" y="60"/>
                    </a:cxn>
                    <a:cxn ang="0">
                      <a:pos x="19" y="56"/>
                    </a:cxn>
                    <a:cxn ang="0">
                      <a:pos x="12" y="45"/>
                    </a:cxn>
                    <a:cxn ang="0">
                      <a:pos x="21" y="40"/>
                    </a:cxn>
                    <a:cxn ang="0">
                      <a:pos x="22" y="39"/>
                    </a:cxn>
                    <a:cxn ang="0">
                      <a:pos x="9" y="36"/>
                    </a:cxn>
                    <a:cxn ang="0">
                      <a:pos x="4" y="25"/>
                    </a:cxn>
                    <a:cxn ang="0">
                      <a:pos x="9" y="19"/>
                    </a:cxn>
                    <a:cxn ang="0">
                      <a:pos x="21" y="8"/>
                    </a:cxn>
                    <a:cxn ang="0">
                      <a:pos x="7" y="43"/>
                    </a:cxn>
                    <a:cxn ang="0">
                      <a:pos x="7" y="39"/>
                    </a:cxn>
                    <a:cxn ang="0">
                      <a:pos x="27" y="60"/>
                    </a:cxn>
                    <a:cxn ang="0">
                      <a:pos x="41" y="74"/>
                    </a:cxn>
                    <a:cxn ang="0">
                      <a:pos x="47" y="73"/>
                    </a:cxn>
                    <a:cxn ang="0">
                      <a:pos x="33" y="68"/>
                    </a:cxn>
                    <a:cxn ang="0">
                      <a:pos x="68" y="60"/>
                    </a:cxn>
                    <a:cxn ang="0">
                      <a:pos x="68" y="60"/>
                    </a:cxn>
                    <a:cxn ang="0">
                      <a:pos x="50" y="39"/>
                    </a:cxn>
                    <a:cxn ang="0">
                      <a:pos x="53" y="28"/>
                    </a:cxn>
                    <a:cxn ang="0">
                      <a:pos x="54" y="31"/>
                    </a:cxn>
                    <a:cxn ang="0">
                      <a:pos x="41" y="12"/>
                    </a:cxn>
                    <a:cxn ang="0">
                      <a:pos x="38" y="43"/>
                    </a:cxn>
                    <a:cxn ang="0">
                      <a:pos x="30" y="33"/>
                    </a:cxn>
                    <a:cxn ang="0">
                      <a:pos x="47" y="53"/>
                    </a:cxn>
                    <a:cxn ang="0">
                      <a:pos x="60" y="71"/>
                    </a:cxn>
                    <a:cxn ang="0">
                      <a:pos x="4" y="28"/>
                    </a:cxn>
                    <a:cxn ang="0">
                      <a:pos x="4" y="28"/>
                    </a:cxn>
                    <a:cxn ang="0">
                      <a:pos x="45" y="22"/>
                    </a:cxn>
                    <a:cxn ang="0">
                      <a:pos x="48" y="20"/>
                    </a:cxn>
                    <a:cxn ang="0">
                      <a:pos x="44" y="54"/>
                    </a:cxn>
                    <a:cxn ang="0">
                      <a:pos x="38" y="57"/>
                    </a:cxn>
                    <a:cxn ang="0">
                      <a:pos x="38" y="48"/>
                    </a:cxn>
                    <a:cxn ang="0">
                      <a:pos x="38" y="51"/>
                    </a:cxn>
                    <a:cxn ang="0">
                      <a:pos x="50" y="48"/>
                    </a:cxn>
                    <a:cxn ang="0">
                      <a:pos x="7" y="37"/>
                    </a:cxn>
                    <a:cxn ang="0">
                      <a:pos x="41" y="34"/>
                    </a:cxn>
                    <a:cxn ang="0">
                      <a:pos x="42" y="48"/>
                    </a:cxn>
                    <a:cxn ang="0">
                      <a:pos x="42" y="48"/>
                    </a:cxn>
                  </a:cxnLst>
                  <a:rect l="0" t="0" r="r" b="b"/>
                  <a:pathLst>
                    <a:path w="68" h="78">
                      <a:moveTo>
                        <a:pt x="21" y="8"/>
                      </a:moveTo>
                      <a:cubicBezTo>
                        <a:pt x="25" y="11"/>
                        <a:pt x="24" y="6"/>
                        <a:pt x="27" y="6"/>
                      </a:cubicBezTo>
                      <a:cubicBezTo>
                        <a:pt x="29" y="8"/>
                        <a:pt x="27" y="5"/>
                        <a:pt x="32" y="6"/>
                      </a:cubicBezTo>
                      <a:cubicBezTo>
                        <a:pt x="35" y="6"/>
                        <a:pt x="36" y="3"/>
                        <a:pt x="38" y="5"/>
                      </a:cubicBezTo>
                      <a:cubicBezTo>
                        <a:pt x="39" y="5"/>
                        <a:pt x="38" y="2"/>
                        <a:pt x="41" y="5"/>
                      </a:cubicBezTo>
                      <a:cubicBezTo>
                        <a:pt x="42" y="8"/>
                        <a:pt x="42" y="3"/>
                        <a:pt x="44" y="6"/>
                      </a:cubicBezTo>
                      <a:cubicBezTo>
                        <a:pt x="45" y="9"/>
                        <a:pt x="47" y="6"/>
                        <a:pt x="50" y="6"/>
                      </a:cubicBezTo>
                      <a:cubicBezTo>
                        <a:pt x="54" y="6"/>
                        <a:pt x="48" y="0"/>
                        <a:pt x="53" y="2"/>
                      </a:cubicBezTo>
                      <a:cubicBezTo>
                        <a:pt x="56" y="5"/>
                        <a:pt x="56" y="6"/>
                        <a:pt x="54" y="8"/>
                      </a:cubicBezTo>
                      <a:cubicBezTo>
                        <a:pt x="53" y="8"/>
                        <a:pt x="54" y="11"/>
                        <a:pt x="51" y="12"/>
                      </a:cubicBezTo>
                      <a:cubicBezTo>
                        <a:pt x="51" y="11"/>
                        <a:pt x="48" y="12"/>
                        <a:pt x="45" y="11"/>
                      </a:cubicBezTo>
                      <a:cubicBezTo>
                        <a:pt x="42" y="9"/>
                        <a:pt x="44" y="12"/>
                        <a:pt x="41" y="11"/>
                      </a:cubicBezTo>
                      <a:cubicBezTo>
                        <a:pt x="38" y="9"/>
                        <a:pt x="38" y="12"/>
                        <a:pt x="35" y="14"/>
                      </a:cubicBezTo>
                      <a:cubicBezTo>
                        <a:pt x="32" y="14"/>
                        <a:pt x="35" y="14"/>
                        <a:pt x="33" y="15"/>
                      </a:cubicBezTo>
                      <a:cubicBezTo>
                        <a:pt x="33" y="17"/>
                        <a:pt x="35" y="15"/>
                        <a:pt x="36" y="19"/>
                      </a:cubicBezTo>
                      <a:cubicBezTo>
                        <a:pt x="39" y="20"/>
                        <a:pt x="38" y="20"/>
                        <a:pt x="36" y="19"/>
                      </a:cubicBezTo>
                      <a:cubicBezTo>
                        <a:pt x="33" y="17"/>
                        <a:pt x="32" y="17"/>
                        <a:pt x="35" y="19"/>
                      </a:cubicBezTo>
                      <a:cubicBezTo>
                        <a:pt x="36" y="22"/>
                        <a:pt x="35" y="22"/>
                        <a:pt x="32" y="20"/>
                      </a:cubicBezTo>
                      <a:cubicBezTo>
                        <a:pt x="30" y="17"/>
                        <a:pt x="30" y="19"/>
                        <a:pt x="32" y="20"/>
                      </a:cubicBezTo>
                      <a:cubicBezTo>
                        <a:pt x="33" y="23"/>
                        <a:pt x="30" y="23"/>
                        <a:pt x="29" y="20"/>
                      </a:cubicBezTo>
                      <a:cubicBezTo>
                        <a:pt x="29" y="15"/>
                        <a:pt x="25" y="19"/>
                        <a:pt x="25" y="15"/>
                      </a:cubicBezTo>
                      <a:cubicBezTo>
                        <a:pt x="27" y="12"/>
                        <a:pt x="24" y="15"/>
                        <a:pt x="24" y="17"/>
                      </a:cubicBezTo>
                      <a:cubicBezTo>
                        <a:pt x="21" y="22"/>
                        <a:pt x="32" y="28"/>
                        <a:pt x="29" y="31"/>
                      </a:cubicBezTo>
                      <a:cubicBezTo>
                        <a:pt x="27" y="33"/>
                        <a:pt x="29" y="28"/>
                        <a:pt x="27" y="28"/>
                      </a:cubicBezTo>
                      <a:cubicBezTo>
                        <a:pt x="24" y="28"/>
                        <a:pt x="30" y="33"/>
                        <a:pt x="24" y="33"/>
                      </a:cubicBezTo>
                      <a:cubicBezTo>
                        <a:pt x="21" y="34"/>
                        <a:pt x="29" y="34"/>
                        <a:pt x="29" y="36"/>
                      </a:cubicBezTo>
                      <a:cubicBezTo>
                        <a:pt x="30" y="39"/>
                        <a:pt x="30" y="37"/>
                        <a:pt x="32" y="39"/>
                      </a:cubicBezTo>
                      <a:cubicBezTo>
                        <a:pt x="32" y="40"/>
                        <a:pt x="36" y="40"/>
                        <a:pt x="35" y="42"/>
                      </a:cubicBezTo>
                      <a:cubicBezTo>
                        <a:pt x="35" y="43"/>
                        <a:pt x="36" y="46"/>
                        <a:pt x="35" y="46"/>
                      </a:cubicBezTo>
                      <a:cubicBezTo>
                        <a:pt x="35" y="46"/>
                        <a:pt x="33" y="45"/>
                        <a:pt x="32" y="43"/>
                      </a:cubicBezTo>
                      <a:cubicBezTo>
                        <a:pt x="30" y="42"/>
                        <a:pt x="27" y="43"/>
                        <a:pt x="27" y="45"/>
                      </a:cubicBezTo>
                      <a:cubicBezTo>
                        <a:pt x="29" y="46"/>
                        <a:pt x="27" y="46"/>
                        <a:pt x="29" y="46"/>
                      </a:cubicBezTo>
                      <a:cubicBezTo>
                        <a:pt x="30" y="48"/>
                        <a:pt x="32" y="50"/>
                        <a:pt x="30" y="50"/>
                      </a:cubicBezTo>
                      <a:cubicBezTo>
                        <a:pt x="29" y="50"/>
                        <a:pt x="29" y="51"/>
                        <a:pt x="27" y="50"/>
                      </a:cubicBezTo>
                      <a:cubicBezTo>
                        <a:pt x="27" y="48"/>
                        <a:pt x="27" y="48"/>
                        <a:pt x="25" y="48"/>
                      </a:cubicBezTo>
                      <a:cubicBezTo>
                        <a:pt x="22" y="48"/>
                        <a:pt x="30" y="59"/>
                        <a:pt x="29" y="60"/>
                      </a:cubicBezTo>
                      <a:cubicBezTo>
                        <a:pt x="25" y="60"/>
                        <a:pt x="24" y="53"/>
                        <a:pt x="24" y="57"/>
                      </a:cubicBezTo>
                      <a:cubicBezTo>
                        <a:pt x="22" y="60"/>
                        <a:pt x="21" y="62"/>
                        <a:pt x="21" y="59"/>
                      </a:cubicBezTo>
                      <a:cubicBezTo>
                        <a:pt x="21" y="56"/>
                        <a:pt x="19" y="51"/>
                        <a:pt x="19" y="56"/>
                      </a:cubicBezTo>
                      <a:cubicBezTo>
                        <a:pt x="18" y="59"/>
                        <a:pt x="15" y="53"/>
                        <a:pt x="15" y="51"/>
                      </a:cubicBezTo>
                      <a:cubicBezTo>
                        <a:pt x="16" y="50"/>
                        <a:pt x="16" y="48"/>
                        <a:pt x="15" y="48"/>
                      </a:cubicBezTo>
                      <a:cubicBezTo>
                        <a:pt x="12" y="48"/>
                        <a:pt x="13" y="46"/>
                        <a:pt x="12" y="45"/>
                      </a:cubicBezTo>
                      <a:cubicBezTo>
                        <a:pt x="10" y="43"/>
                        <a:pt x="13" y="45"/>
                        <a:pt x="13" y="42"/>
                      </a:cubicBezTo>
                      <a:cubicBezTo>
                        <a:pt x="13" y="40"/>
                        <a:pt x="15" y="42"/>
                        <a:pt x="16" y="40"/>
                      </a:cubicBezTo>
                      <a:cubicBezTo>
                        <a:pt x="18" y="39"/>
                        <a:pt x="18" y="39"/>
                        <a:pt x="21" y="40"/>
                      </a:cubicBezTo>
                      <a:cubicBezTo>
                        <a:pt x="24" y="42"/>
                        <a:pt x="24" y="43"/>
                        <a:pt x="27" y="42"/>
                      </a:cubicBezTo>
                      <a:cubicBezTo>
                        <a:pt x="30" y="42"/>
                        <a:pt x="29" y="40"/>
                        <a:pt x="27" y="40"/>
                      </a:cubicBezTo>
                      <a:cubicBezTo>
                        <a:pt x="25" y="40"/>
                        <a:pt x="24" y="39"/>
                        <a:pt x="22" y="39"/>
                      </a:cubicBezTo>
                      <a:cubicBezTo>
                        <a:pt x="19" y="40"/>
                        <a:pt x="21" y="39"/>
                        <a:pt x="18" y="39"/>
                      </a:cubicBezTo>
                      <a:cubicBezTo>
                        <a:pt x="13" y="40"/>
                        <a:pt x="15" y="37"/>
                        <a:pt x="13" y="39"/>
                      </a:cubicBezTo>
                      <a:cubicBezTo>
                        <a:pt x="12" y="42"/>
                        <a:pt x="12" y="37"/>
                        <a:pt x="9" y="36"/>
                      </a:cubicBezTo>
                      <a:cubicBezTo>
                        <a:pt x="7" y="33"/>
                        <a:pt x="13" y="34"/>
                        <a:pt x="12" y="33"/>
                      </a:cubicBezTo>
                      <a:cubicBezTo>
                        <a:pt x="9" y="29"/>
                        <a:pt x="10" y="34"/>
                        <a:pt x="9" y="31"/>
                      </a:cubicBezTo>
                      <a:cubicBezTo>
                        <a:pt x="7" y="29"/>
                        <a:pt x="6" y="31"/>
                        <a:pt x="4" y="25"/>
                      </a:cubicBezTo>
                      <a:cubicBezTo>
                        <a:pt x="4" y="25"/>
                        <a:pt x="6" y="25"/>
                        <a:pt x="6" y="23"/>
                      </a:cubicBezTo>
                      <a:cubicBezTo>
                        <a:pt x="6" y="22"/>
                        <a:pt x="6" y="22"/>
                        <a:pt x="6" y="22"/>
                      </a:cubicBezTo>
                      <a:cubicBezTo>
                        <a:pt x="6" y="20"/>
                        <a:pt x="9" y="22"/>
                        <a:pt x="9" y="19"/>
                      </a:cubicBezTo>
                      <a:cubicBezTo>
                        <a:pt x="9" y="14"/>
                        <a:pt x="10" y="17"/>
                        <a:pt x="12" y="15"/>
                      </a:cubicBezTo>
                      <a:cubicBezTo>
                        <a:pt x="12" y="12"/>
                        <a:pt x="10" y="12"/>
                        <a:pt x="10" y="12"/>
                      </a:cubicBezTo>
                      <a:cubicBezTo>
                        <a:pt x="22" y="11"/>
                        <a:pt x="16" y="6"/>
                        <a:pt x="21" y="8"/>
                      </a:cubicBezTo>
                      <a:close/>
                      <a:moveTo>
                        <a:pt x="7" y="43"/>
                      </a:moveTo>
                      <a:cubicBezTo>
                        <a:pt x="9" y="43"/>
                        <a:pt x="12" y="46"/>
                        <a:pt x="10" y="46"/>
                      </a:cubicBezTo>
                      <a:cubicBezTo>
                        <a:pt x="9" y="46"/>
                        <a:pt x="7" y="45"/>
                        <a:pt x="7" y="43"/>
                      </a:cubicBezTo>
                      <a:close/>
                      <a:moveTo>
                        <a:pt x="9" y="42"/>
                      </a:moveTo>
                      <a:cubicBezTo>
                        <a:pt x="10" y="43"/>
                        <a:pt x="10" y="42"/>
                        <a:pt x="9" y="40"/>
                      </a:cubicBezTo>
                      <a:cubicBezTo>
                        <a:pt x="7" y="40"/>
                        <a:pt x="7" y="37"/>
                        <a:pt x="7" y="39"/>
                      </a:cubicBezTo>
                      <a:cubicBezTo>
                        <a:pt x="7" y="40"/>
                        <a:pt x="6" y="39"/>
                        <a:pt x="6" y="40"/>
                      </a:cubicBezTo>
                      <a:cubicBezTo>
                        <a:pt x="6" y="42"/>
                        <a:pt x="7" y="42"/>
                        <a:pt x="9" y="42"/>
                      </a:cubicBezTo>
                      <a:close/>
                      <a:moveTo>
                        <a:pt x="27" y="60"/>
                      </a:moveTo>
                      <a:cubicBezTo>
                        <a:pt x="29" y="62"/>
                        <a:pt x="27" y="65"/>
                        <a:pt x="27" y="64"/>
                      </a:cubicBezTo>
                      <a:cubicBezTo>
                        <a:pt x="25" y="62"/>
                        <a:pt x="25" y="60"/>
                        <a:pt x="27" y="60"/>
                      </a:cubicBezTo>
                      <a:close/>
                      <a:moveTo>
                        <a:pt x="41" y="74"/>
                      </a:moveTo>
                      <a:cubicBezTo>
                        <a:pt x="42" y="78"/>
                        <a:pt x="45" y="76"/>
                        <a:pt x="50" y="76"/>
                      </a:cubicBezTo>
                      <a:cubicBezTo>
                        <a:pt x="54" y="76"/>
                        <a:pt x="54" y="71"/>
                        <a:pt x="50" y="73"/>
                      </a:cubicBezTo>
                      <a:cubicBezTo>
                        <a:pt x="47" y="76"/>
                        <a:pt x="50" y="71"/>
                        <a:pt x="47" y="73"/>
                      </a:cubicBezTo>
                      <a:cubicBezTo>
                        <a:pt x="44" y="73"/>
                        <a:pt x="44" y="70"/>
                        <a:pt x="39" y="71"/>
                      </a:cubicBezTo>
                      <a:cubicBezTo>
                        <a:pt x="36" y="73"/>
                        <a:pt x="36" y="68"/>
                        <a:pt x="35" y="70"/>
                      </a:cubicBezTo>
                      <a:cubicBezTo>
                        <a:pt x="33" y="70"/>
                        <a:pt x="33" y="68"/>
                        <a:pt x="33" y="68"/>
                      </a:cubicBezTo>
                      <a:cubicBezTo>
                        <a:pt x="32" y="70"/>
                        <a:pt x="32" y="70"/>
                        <a:pt x="32" y="71"/>
                      </a:cubicBezTo>
                      <a:cubicBezTo>
                        <a:pt x="32" y="74"/>
                        <a:pt x="36" y="71"/>
                        <a:pt x="41" y="74"/>
                      </a:cubicBezTo>
                      <a:close/>
                      <a:moveTo>
                        <a:pt x="68" y="60"/>
                      </a:moveTo>
                      <a:cubicBezTo>
                        <a:pt x="68" y="59"/>
                        <a:pt x="63" y="62"/>
                        <a:pt x="63" y="64"/>
                      </a:cubicBezTo>
                      <a:cubicBezTo>
                        <a:pt x="65" y="64"/>
                        <a:pt x="63" y="65"/>
                        <a:pt x="65" y="67"/>
                      </a:cubicBezTo>
                      <a:cubicBezTo>
                        <a:pt x="67" y="67"/>
                        <a:pt x="68" y="60"/>
                        <a:pt x="68" y="60"/>
                      </a:cubicBezTo>
                      <a:close/>
                      <a:moveTo>
                        <a:pt x="50" y="37"/>
                      </a:moveTo>
                      <a:cubicBezTo>
                        <a:pt x="51" y="36"/>
                        <a:pt x="53" y="40"/>
                        <a:pt x="50" y="42"/>
                      </a:cubicBezTo>
                      <a:cubicBezTo>
                        <a:pt x="48" y="42"/>
                        <a:pt x="51" y="39"/>
                        <a:pt x="50" y="39"/>
                      </a:cubicBezTo>
                      <a:cubicBezTo>
                        <a:pt x="50" y="37"/>
                        <a:pt x="48" y="37"/>
                        <a:pt x="50" y="37"/>
                      </a:cubicBezTo>
                      <a:close/>
                      <a:moveTo>
                        <a:pt x="54" y="31"/>
                      </a:moveTo>
                      <a:cubicBezTo>
                        <a:pt x="53" y="28"/>
                        <a:pt x="54" y="29"/>
                        <a:pt x="53" y="28"/>
                      </a:cubicBezTo>
                      <a:cubicBezTo>
                        <a:pt x="53" y="28"/>
                        <a:pt x="51" y="28"/>
                        <a:pt x="50" y="29"/>
                      </a:cubicBezTo>
                      <a:cubicBezTo>
                        <a:pt x="48" y="29"/>
                        <a:pt x="50" y="31"/>
                        <a:pt x="53" y="33"/>
                      </a:cubicBezTo>
                      <a:cubicBezTo>
                        <a:pt x="54" y="33"/>
                        <a:pt x="56" y="33"/>
                        <a:pt x="54" y="31"/>
                      </a:cubicBezTo>
                      <a:close/>
                      <a:moveTo>
                        <a:pt x="41" y="12"/>
                      </a:moveTo>
                      <a:cubicBezTo>
                        <a:pt x="41" y="12"/>
                        <a:pt x="41" y="15"/>
                        <a:pt x="39" y="14"/>
                      </a:cubicBezTo>
                      <a:cubicBezTo>
                        <a:pt x="38" y="14"/>
                        <a:pt x="39" y="12"/>
                        <a:pt x="41" y="12"/>
                      </a:cubicBezTo>
                      <a:close/>
                      <a:moveTo>
                        <a:pt x="30" y="36"/>
                      </a:moveTo>
                      <a:cubicBezTo>
                        <a:pt x="33" y="37"/>
                        <a:pt x="32" y="39"/>
                        <a:pt x="33" y="39"/>
                      </a:cubicBezTo>
                      <a:cubicBezTo>
                        <a:pt x="36" y="39"/>
                        <a:pt x="36" y="43"/>
                        <a:pt x="38" y="43"/>
                      </a:cubicBezTo>
                      <a:cubicBezTo>
                        <a:pt x="39" y="45"/>
                        <a:pt x="39" y="42"/>
                        <a:pt x="38" y="42"/>
                      </a:cubicBezTo>
                      <a:cubicBezTo>
                        <a:pt x="36" y="40"/>
                        <a:pt x="36" y="39"/>
                        <a:pt x="36" y="37"/>
                      </a:cubicBezTo>
                      <a:cubicBezTo>
                        <a:pt x="36" y="34"/>
                        <a:pt x="35" y="37"/>
                        <a:pt x="30" y="33"/>
                      </a:cubicBezTo>
                      <a:cubicBezTo>
                        <a:pt x="29" y="31"/>
                        <a:pt x="25" y="33"/>
                        <a:pt x="25" y="34"/>
                      </a:cubicBezTo>
                      <a:cubicBezTo>
                        <a:pt x="27" y="34"/>
                        <a:pt x="29" y="34"/>
                        <a:pt x="30" y="36"/>
                      </a:cubicBezTo>
                      <a:close/>
                      <a:moveTo>
                        <a:pt x="47" y="53"/>
                      </a:moveTo>
                      <a:cubicBezTo>
                        <a:pt x="48" y="51"/>
                        <a:pt x="48" y="56"/>
                        <a:pt x="47" y="54"/>
                      </a:cubicBezTo>
                      <a:cubicBezTo>
                        <a:pt x="45" y="54"/>
                        <a:pt x="45" y="53"/>
                        <a:pt x="47" y="53"/>
                      </a:cubicBezTo>
                      <a:close/>
                      <a:moveTo>
                        <a:pt x="60" y="71"/>
                      </a:moveTo>
                      <a:cubicBezTo>
                        <a:pt x="59" y="71"/>
                        <a:pt x="59" y="67"/>
                        <a:pt x="60" y="68"/>
                      </a:cubicBezTo>
                      <a:cubicBezTo>
                        <a:pt x="60" y="70"/>
                        <a:pt x="60" y="71"/>
                        <a:pt x="60" y="71"/>
                      </a:cubicBezTo>
                      <a:close/>
                      <a:moveTo>
                        <a:pt x="4" y="28"/>
                      </a:moveTo>
                      <a:cubicBezTo>
                        <a:pt x="1" y="25"/>
                        <a:pt x="1" y="25"/>
                        <a:pt x="1" y="25"/>
                      </a:cubicBezTo>
                      <a:cubicBezTo>
                        <a:pt x="3" y="23"/>
                        <a:pt x="1" y="23"/>
                        <a:pt x="0" y="23"/>
                      </a:cubicBezTo>
                      <a:cubicBezTo>
                        <a:pt x="0" y="25"/>
                        <a:pt x="1" y="28"/>
                        <a:pt x="4" y="28"/>
                      </a:cubicBezTo>
                      <a:close/>
                      <a:moveTo>
                        <a:pt x="44" y="23"/>
                      </a:moveTo>
                      <a:cubicBezTo>
                        <a:pt x="45" y="22"/>
                        <a:pt x="45" y="25"/>
                        <a:pt x="45" y="23"/>
                      </a:cubicBezTo>
                      <a:cubicBezTo>
                        <a:pt x="45" y="22"/>
                        <a:pt x="47" y="20"/>
                        <a:pt x="45" y="22"/>
                      </a:cubicBezTo>
                      <a:cubicBezTo>
                        <a:pt x="45" y="22"/>
                        <a:pt x="42" y="20"/>
                        <a:pt x="42" y="22"/>
                      </a:cubicBezTo>
                      <a:cubicBezTo>
                        <a:pt x="42" y="23"/>
                        <a:pt x="44" y="23"/>
                        <a:pt x="44" y="23"/>
                      </a:cubicBezTo>
                      <a:close/>
                      <a:moveTo>
                        <a:pt x="48" y="20"/>
                      </a:moveTo>
                      <a:cubicBezTo>
                        <a:pt x="48" y="17"/>
                        <a:pt x="51" y="19"/>
                        <a:pt x="50" y="20"/>
                      </a:cubicBezTo>
                      <a:cubicBezTo>
                        <a:pt x="48" y="20"/>
                        <a:pt x="48" y="20"/>
                        <a:pt x="48" y="20"/>
                      </a:cubicBezTo>
                      <a:close/>
                      <a:moveTo>
                        <a:pt x="44" y="54"/>
                      </a:moveTo>
                      <a:cubicBezTo>
                        <a:pt x="42" y="53"/>
                        <a:pt x="44" y="51"/>
                        <a:pt x="45" y="53"/>
                      </a:cubicBezTo>
                      <a:cubicBezTo>
                        <a:pt x="44" y="54"/>
                        <a:pt x="44" y="54"/>
                        <a:pt x="44" y="54"/>
                      </a:cubicBezTo>
                      <a:close/>
                      <a:moveTo>
                        <a:pt x="38" y="57"/>
                      </a:moveTo>
                      <a:cubicBezTo>
                        <a:pt x="36" y="57"/>
                        <a:pt x="38" y="59"/>
                        <a:pt x="39" y="57"/>
                      </a:cubicBezTo>
                      <a:cubicBezTo>
                        <a:pt x="39" y="56"/>
                        <a:pt x="39" y="56"/>
                        <a:pt x="38" y="57"/>
                      </a:cubicBezTo>
                      <a:close/>
                      <a:moveTo>
                        <a:pt x="38" y="48"/>
                      </a:moveTo>
                      <a:cubicBezTo>
                        <a:pt x="36" y="48"/>
                        <a:pt x="38" y="46"/>
                        <a:pt x="38" y="46"/>
                      </a:cubicBezTo>
                      <a:cubicBezTo>
                        <a:pt x="38" y="48"/>
                        <a:pt x="38" y="48"/>
                        <a:pt x="38" y="48"/>
                      </a:cubicBezTo>
                      <a:close/>
                      <a:moveTo>
                        <a:pt x="38" y="51"/>
                      </a:moveTo>
                      <a:cubicBezTo>
                        <a:pt x="36" y="51"/>
                        <a:pt x="38" y="48"/>
                        <a:pt x="38" y="50"/>
                      </a:cubicBezTo>
                      <a:cubicBezTo>
                        <a:pt x="39" y="50"/>
                        <a:pt x="39" y="51"/>
                        <a:pt x="38" y="51"/>
                      </a:cubicBezTo>
                      <a:close/>
                      <a:moveTo>
                        <a:pt x="50" y="48"/>
                      </a:moveTo>
                      <a:cubicBezTo>
                        <a:pt x="50" y="46"/>
                        <a:pt x="53" y="46"/>
                        <a:pt x="53" y="46"/>
                      </a:cubicBezTo>
                      <a:cubicBezTo>
                        <a:pt x="53" y="46"/>
                        <a:pt x="50" y="50"/>
                        <a:pt x="50" y="48"/>
                      </a:cubicBezTo>
                      <a:close/>
                      <a:moveTo>
                        <a:pt x="7" y="37"/>
                      </a:moveTo>
                      <a:cubicBezTo>
                        <a:pt x="6" y="37"/>
                        <a:pt x="7" y="34"/>
                        <a:pt x="9" y="34"/>
                      </a:cubicBezTo>
                      <a:cubicBezTo>
                        <a:pt x="9" y="36"/>
                        <a:pt x="9" y="37"/>
                        <a:pt x="7" y="37"/>
                      </a:cubicBezTo>
                      <a:close/>
                      <a:moveTo>
                        <a:pt x="41" y="34"/>
                      </a:moveTo>
                      <a:cubicBezTo>
                        <a:pt x="39" y="34"/>
                        <a:pt x="39" y="33"/>
                        <a:pt x="39" y="33"/>
                      </a:cubicBezTo>
                      <a:cubicBezTo>
                        <a:pt x="39" y="31"/>
                        <a:pt x="41" y="34"/>
                        <a:pt x="41" y="34"/>
                      </a:cubicBezTo>
                      <a:close/>
                      <a:moveTo>
                        <a:pt x="42" y="48"/>
                      </a:moveTo>
                      <a:cubicBezTo>
                        <a:pt x="44" y="50"/>
                        <a:pt x="45" y="48"/>
                        <a:pt x="44" y="46"/>
                      </a:cubicBezTo>
                      <a:cubicBezTo>
                        <a:pt x="42" y="46"/>
                        <a:pt x="41" y="42"/>
                        <a:pt x="41" y="43"/>
                      </a:cubicBezTo>
                      <a:cubicBezTo>
                        <a:pt x="39" y="45"/>
                        <a:pt x="42" y="45"/>
                        <a:pt x="42" y="48"/>
                      </a:cubicBezTo>
                      <a:close/>
                    </a:path>
                  </a:pathLst>
                </a:custGeom>
                <a:solidFill>
                  <a:srgbClr val="9E1C34"/>
                </a:solid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74" name="Freeform 237">
                  <a:extLst>
                    <a:ext uri="{FF2B5EF4-FFF2-40B4-BE49-F238E27FC236}">
                      <a16:creationId xmlns:a16="http://schemas.microsoft.com/office/drawing/2014/main" id="{07B2A9EE-C96F-728F-D103-0329C0FBC1AA}"/>
                    </a:ext>
                  </a:extLst>
                </p:cNvPr>
                <p:cNvSpPr>
                  <a:spLocks noEditPoints="1"/>
                </p:cNvSpPr>
                <p:nvPr/>
              </p:nvSpPr>
              <p:spPr bwMode="auto">
                <a:xfrm>
                  <a:off x="5503712" y="2102349"/>
                  <a:ext cx="4235476" cy="1724045"/>
                </a:xfrm>
                <a:custGeom>
                  <a:avLst/>
                  <a:gdLst/>
                  <a:ahLst/>
                  <a:cxnLst>
                    <a:cxn ang="0">
                      <a:pos x="404" y="136"/>
                    </a:cxn>
                    <a:cxn ang="0">
                      <a:pos x="273" y="177"/>
                    </a:cxn>
                    <a:cxn ang="0">
                      <a:pos x="361" y="90"/>
                    </a:cxn>
                    <a:cxn ang="0">
                      <a:pos x="278" y="138"/>
                    </a:cxn>
                    <a:cxn ang="0">
                      <a:pos x="227" y="31"/>
                    </a:cxn>
                    <a:cxn ang="0">
                      <a:pos x="217" y="29"/>
                    </a:cxn>
                    <a:cxn ang="0">
                      <a:pos x="343" y="18"/>
                    </a:cxn>
                    <a:cxn ang="0">
                      <a:pos x="328" y="25"/>
                    </a:cxn>
                    <a:cxn ang="0">
                      <a:pos x="297" y="32"/>
                    </a:cxn>
                    <a:cxn ang="0">
                      <a:pos x="314" y="31"/>
                    </a:cxn>
                    <a:cxn ang="0">
                      <a:pos x="285" y="12"/>
                    </a:cxn>
                    <a:cxn ang="0">
                      <a:pos x="291" y="14"/>
                    </a:cxn>
                    <a:cxn ang="0">
                      <a:pos x="288" y="20"/>
                    </a:cxn>
                    <a:cxn ang="0">
                      <a:pos x="276" y="23"/>
                    </a:cxn>
                    <a:cxn ang="0">
                      <a:pos x="1351" y="247"/>
                    </a:cxn>
                    <a:cxn ang="0">
                      <a:pos x="1184" y="200"/>
                    </a:cxn>
                    <a:cxn ang="0">
                      <a:pos x="902" y="164"/>
                    </a:cxn>
                    <a:cxn ang="0">
                      <a:pos x="734" y="116"/>
                    </a:cxn>
                    <a:cxn ang="0">
                      <a:pos x="570" y="104"/>
                    </a:cxn>
                    <a:cxn ang="0">
                      <a:pos x="474" y="154"/>
                    </a:cxn>
                    <a:cxn ang="0">
                      <a:pos x="457" y="217"/>
                    </a:cxn>
                    <a:cxn ang="0">
                      <a:pos x="381" y="169"/>
                    </a:cxn>
                    <a:cxn ang="0">
                      <a:pos x="214" y="233"/>
                    </a:cxn>
                    <a:cxn ang="0">
                      <a:pos x="144" y="275"/>
                    </a:cxn>
                    <a:cxn ang="0">
                      <a:pos x="90" y="191"/>
                    </a:cxn>
                    <a:cxn ang="0">
                      <a:pos x="84" y="250"/>
                    </a:cxn>
                    <a:cxn ang="0">
                      <a:pos x="80" y="306"/>
                    </a:cxn>
                    <a:cxn ang="0">
                      <a:pos x="67" y="332"/>
                    </a:cxn>
                    <a:cxn ang="0">
                      <a:pos x="87" y="380"/>
                    </a:cxn>
                    <a:cxn ang="0">
                      <a:pos x="109" y="422"/>
                    </a:cxn>
                    <a:cxn ang="0">
                      <a:pos x="163" y="455"/>
                    </a:cxn>
                    <a:cxn ang="0">
                      <a:pos x="148" y="492"/>
                    </a:cxn>
                    <a:cxn ang="0">
                      <a:pos x="172" y="528"/>
                    </a:cxn>
                    <a:cxn ang="0">
                      <a:pos x="220" y="548"/>
                    </a:cxn>
                    <a:cxn ang="0">
                      <a:pos x="217" y="469"/>
                    </a:cxn>
                    <a:cxn ang="0">
                      <a:pos x="329" y="432"/>
                    </a:cxn>
                    <a:cxn ang="0">
                      <a:pos x="472" y="425"/>
                    </a:cxn>
                    <a:cxn ang="0">
                      <a:pos x="623" y="433"/>
                    </a:cxn>
                    <a:cxn ang="0">
                      <a:pos x="798" y="419"/>
                    </a:cxn>
                    <a:cxn ang="0">
                      <a:pos x="899" y="508"/>
                    </a:cxn>
                    <a:cxn ang="0">
                      <a:pos x="900" y="534"/>
                    </a:cxn>
                    <a:cxn ang="0">
                      <a:pos x="957" y="401"/>
                    </a:cxn>
                    <a:cxn ang="0">
                      <a:pos x="1013" y="334"/>
                    </a:cxn>
                    <a:cxn ang="0">
                      <a:pos x="1121" y="329"/>
                    </a:cxn>
                    <a:cxn ang="0">
                      <a:pos x="1146" y="326"/>
                    </a:cxn>
                    <a:cxn ang="0">
                      <a:pos x="1273" y="256"/>
                    </a:cxn>
                    <a:cxn ang="0">
                      <a:pos x="978" y="489"/>
                    </a:cxn>
                    <a:cxn ang="0">
                      <a:pos x="984" y="441"/>
                    </a:cxn>
                    <a:cxn ang="0">
                      <a:pos x="975" y="407"/>
                    </a:cxn>
                    <a:cxn ang="0">
                      <a:pos x="1025" y="503"/>
                    </a:cxn>
                    <a:cxn ang="0">
                      <a:pos x="1066" y="464"/>
                    </a:cxn>
                    <a:cxn ang="0">
                      <a:pos x="1080" y="446"/>
                    </a:cxn>
                    <a:cxn ang="0">
                      <a:pos x="25" y="390"/>
                    </a:cxn>
                    <a:cxn ang="0">
                      <a:pos x="937" y="393"/>
                    </a:cxn>
                    <a:cxn ang="0">
                      <a:pos x="1274" y="175"/>
                    </a:cxn>
                    <a:cxn ang="0">
                      <a:pos x="1018" y="107"/>
                    </a:cxn>
                    <a:cxn ang="0">
                      <a:pos x="946" y="118"/>
                    </a:cxn>
                    <a:cxn ang="0">
                      <a:pos x="870" y="149"/>
                    </a:cxn>
                    <a:cxn ang="0">
                      <a:pos x="739" y="121"/>
                    </a:cxn>
                    <a:cxn ang="0">
                      <a:pos x="638" y="35"/>
                    </a:cxn>
                    <a:cxn ang="0">
                      <a:pos x="600" y="29"/>
                    </a:cxn>
                    <a:cxn ang="0">
                      <a:pos x="571" y="14"/>
                    </a:cxn>
                  </a:cxnLst>
                  <a:rect l="0" t="0" r="r" b="b"/>
                  <a:pathLst>
                    <a:path w="1359" h="553">
                      <a:moveTo>
                        <a:pt x="314" y="189"/>
                      </a:moveTo>
                      <a:cubicBezTo>
                        <a:pt x="314" y="189"/>
                        <a:pt x="319" y="189"/>
                        <a:pt x="317" y="192"/>
                      </a:cubicBezTo>
                      <a:cubicBezTo>
                        <a:pt x="317" y="194"/>
                        <a:pt x="325" y="192"/>
                        <a:pt x="325" y="191"/>
                      </a:cubicBezTo>
                      <a:cubicBezTo>
                        <a:pt x="326" y="189"/>
                        <a:pt x="320" y="188"/>
                        <a:pt x="316" y="183"/>
                      </a:cubicBezTo>
                      <a:cubicBezTo>
                        <a:pt x="313" y="180"/>
                        <a:pt x="313" y="182"/>
                        <a:pt x="311" y="183"/>
                      </a:cubicBezTo>
                      <a:cubicBezTo>
                        <a:pt x="308" y="183"/>
                        <a:pt x="313" y="186"/>
                        <a:pt x="309" y="185"/>
                      </a:cubicBezTo>
                      <a:cubicBezTo>
                        <a:pt x="308" y="185"/>
                        <a:pt x="308" y="186"/>
                        <a:pt x="311" y="189"/>
                      </a:cubicBezTo>
                      <a:cubicBezTo>
                        <a:pt x="313" y="191"/>
                        <a:pt x="314" y="191"/>
                        <a:pt x="314" y="189"/>
                      </a:cubicBezTo>
                      <a:close/>
                      <a:moveTo>
                        <a:pt x="404" y="136"/>
                      </a:moveTo>
                      <a:cubicBezTo>
                        <a:pt x="398" y="138"/>
                        <a:pt x="396" y="144"/>
                        <a:pt x="409" y="143"/>
                      </a:cubicBezTo>
                      <a:cubicBezTo>
                        <a:pt x="419" y="141"/>
                        <a:pt x="410" y="133"/>
                        <a:pt x="404" y="136"/>
                      </a:cubicBezTo>
                      <a:close/>
                      <a:moveTo>
                        <a:pt x="290" y="168"/>
                      </a:moveTo>
                      <a:cubicBezTo>
                        <a:pt x="287" y="163"/>
                        <a:pt x="282" y="164"/>
                        <a:pt x="285" y="154"/>
                      </a:cubicBezTo>
                      <a:cubicBezTo>
                        <a:pt x="287" y="144"/>
                        <a:pt x="297" y="144"/>
                        <a:pt x="290" y="139"/>
                      </a:cubicBezTo>
                      <a:cubicBezTo>
                        <a:pt x="282" y="136"/>
                        <a:pt x="288" y="138"/>
                        <a:pt x="274" y="139"/>
                      </a:cubicBezTo>
                      <a:cubicBezTo>
                        <a:pt x="261" y="141"/>
                        <a:pt x="271" y="143"/>
                        <a:pt x="264" y="146"/>
                      </a:cubicBezTo>
                      <a:cubicBezTo>
                        <a:pt x="258" y="149"/>
                        <a:pt x="265" y="147"/>
                        <a:pt x="262" y="154"/>
                      </a:cubicBezTo>
                      <a:cubicBezTo>
                        <a:pt x="259" y="160"/>
                        <a:pt x="256" y="152"/>
                        <a:pt x="255" y="158"/>
                      </a:cubicBezTo>
                      <a:cubicBezTo>
                        <a:pt x="252" y="164"/>
                        <a:pt x="252" y="166"/>
                        <a:pt x="259" y="166"/>
                      </a:cubicBezTo>
                      <a:cubicBezTo>
                        <a:pt x="268" y="166"/>
                        <a:pt x="255" y="168"/>
                        <a:pt x="264" y="172"/>
                      </a:cubicBezTo>
                      <a:cubicBezTo>
                        <a:pt x="271" y="177"/>
                        <a:pt x="265" y="163"/>
                        <a:pt x="270" y="169"/>
                      </a:cubicBezTo>
                      <a:cubicBezTo>
                        <a:pt x="274" y="175"/>
                        <a:pt x="262" y="175"/>
                        <a:pt x="273" y="177"/>
                      </a:cubicBezTo>
                      <a:cubicBezTo>
                        <a:pt x="282" y="178"/>
                        <a:pt x="276" y="180"/>
                        <a:pt x="285" y="180"/>
                      </a:cubicBezTo>
                      <a:cubicBezTo>
                        <a:pt x="293" y="180"/>
                        <a:pt x="294" y="183"/>
                        <a:pt x="302" y="178"/>
                      </a:cubicBezTo>
                      <a:cubicBezTo>
                        <a:pt x="305" y="177"/>
                        <a:pt x="291" y="174"/>
                        <a:pt x="290" y="168"/>
                      </a:cubicBezTo>
                      <a:close/>
                      <a:moveTo>
                        <a:pt x="299" y="136"/>
                      </a:moveTo>
                      <a:cubicBezTo>
                        <a:pt x="299" y="133"/>
                        <a:pt x="303" y="136"/>
                        <a:pt x="305" y="130"/>
                      </a:cubicBezTo>
                      <a:cubicBezTo>
                        <a:pt x="306" y="126"/>
                        <a:pt x="311" y="127"/>
                        <a:pt x="311" y="124"/>
                      </a:cubicBezTo>
                      <a:cubicBezTo>
                        <a:pt x="311" y="121"/>
                        <a:pt x="311" y="121"/>
                        <a:pt x="322" y="118"/>
                      </a:cubicBezTo>
                      <a:cubicBezTo>
                        <a:pt x="331" y="115"/>
                        <a:pt x="320" y="115"/>
                        <a:pt x="335" y="107"/>
                      </a:cubicBezTo>
                      <a:cubicBezTo>
                        <a:pt x="351" y="101"/>
                        <a:pt x="376" y="98"/>
                        <a:pt x="389" y="91"/>
                      </a:cubicBezTo>
                      <a:cubicBezTo>
                        <a:pt x="401" y="85"/>
                        <a:pt x="387" y="79"/>
                        <a:pt x="375" y="84"/>
                      </a:cubicBezTo>
                      <a:cubicBezTo>
                        <a:pt x="363" y="87"/>
                        <a:pt x="370" y="87"/>
                        <a:pt x="361" y="90"/>
                      </a:cubicBezTo>
                      <a:cubicBezTo>
                        <a:pt x="352" y="93"/>
                        <a:pt x="358" y="88"/>
                        <a:pt x="348" y="93"/>
                      </a:cubicBezTo>
                      <a:cubicBezTo>
                        <a:pt x="337" y="98"/>
                        <a:pt x="343" y="91"/>
                        <a:pt x="332" y="93"/>
                      </a:cubicBezTo>
                      <a:cubicBezTo>
                        <a:pt x="323" y="93"/>
                        <a:pt x="332" y="96"/>
                        <a:pt x="326" y="96"/>
                      </a:cubicBezTo>
                      <a:cubicBezTo>
                        <a:pt x="320" y="96"/>
                        <a:pt x="306" y="101"/>
                        <a:pt x="303" y="107"/>
                      </a:cubicBezTo>
                      <a:cubicBezTo>
                        <a:pt x="299" y="112"/>
                        <a:pt x="300" y="105"/>
                        <a:pt x="296" y="109"/>
                      </a:cubicBezTo>
                      <a:cubicBezTo>
                        <a:pt x="291" y="113"/>
                        <a:pt x="293" y="107"/>
                        <a:pt x="290" y="110"/>
                      </a:cubicBezTo>
                      <a:cubicBezTo>
                        <a:pt x="285" y="113"/>
                        <a:pt x="293" y="113"/>
                        <a:pt x="290" y="115"/>
                      </a:cubicBezTo>
                      <a:cubicBezTo>
                        <a:pt x="285" y="116"/>
                        <a:pt x="294" y="118"/>
                        <a:pt x="288" y="118"/>
                      </a:cubicBezTo>
                      <a:cubicBezTo>
                        <a:pt x="282" y="119"/>
                        <a:pt x="285" y="126"/>
                        <a:pt x="278" y="129"/>
                      </a:cubicBezTo>
                      <a:cubicBezTo>
                        <a:pt x="270" y="132"/>
                        <a:pt x="268" y="135"/>
                        <a:pt x="274" y="135"/>
                      </a:cubicBezTo>
                      <a:cubicBezTo>
                        <a:pt x="281" y="133"/>
                        <a:pt x="270" y="139"/>
                        <a:pt x="278" y="138"/>
                      </a:cubicBezTo>
                      <a:cubicBezTo>
                        <a:pt x="285" y="135"/>
                        <a:pt x="285" y="135"/>
                        <a:pt x="291" y="139"/>
                      </a:cubicBezTo>
                      <a:cubicBezTo>
                        <a:pt x="293" y="141"/>
                        <a:pt x="299" y="141"/>
                        <a:pt x="299" y="136"/>
                      </a:cubicBezTo>
                      <a:close/>
                      <a:moveTo>
                        <a:pt x="207" y="23"/>
                      </a:moveTo>
                      <a:cubicBezTo>
                        <a:pt x="211" y="23"/>
                        <a:pt x="211" y="26"/>
                        <a:pt x="215" y="25"/>
                      </a:cubicBezTo>
                      <a:cubicBezTo>
                        <a:pt x="221" y="21"/>
                        <a:pt x="221" y="20"/>
                        <a:pt x="227" y="21"/>
                      </a:cubicBezTo>
                      <a:cubicBezTo>
                        <a:pt x="232" y="23"/>
                        <a:pt x="235" y="21"/>
                        <a:pt x="226" y="18"/>
                      </a:cubicBezTo>
                      <a:cubicBezTo>
                        <a:pt x="215" y="17"/>
                        <a:pt x="223" y="20"/>
                        <a:pt x="215" y="20"/>
                      </a:cubicBezTo>
                      <a:cubicBezTo>
                        <a:pt x="206" y="21"/>
                        <a:pt x="198" y="23"/>
                        <a:pt x="204" y="25"/>
                      </a:cubicBezTo>
                      <a:cubicBezTo>
                        <a:pt x="207" y="25"/>
                        <a:pt x="206" y="25"/>
                        <a:pt x="207" y="23"/>
                      </a:cubicBezTo>
                      <a:close/>
                      <a:moveTo>
                        <a:pt x="223" y="29"/>
                      </a:moveTo>
                      <a:cubicBezTo>
                        <a:pt x="227" y="28"/>
                        <a:pt x="221" y="32"/>
                        <a:pt x="227" y="31"/>
                      </a:cubicBezTo>
                      <a:cubicBezTo>
                        <a:pt x="233" y="29"/>
                        <a:pt x="232" y="32"/>
                        <a:pt x="235" y="29"/>
                      </a:cubicBezTo>
                      <a:cubicBezTo>
                        <a:pt x="236" y="28"/>
                        <a:pt x="230" y="29"/>
                        <a:pt x="232" y="28"/>
                      </a:cubicBezTo>
                      <a:cubicBezTo>
                        <a:pt x="235" y="26"/>
                        <a:pt x="238" y="28"/>
                        <a:pt x="239" y="25"/>
                      </a:cubicBezTo>
                      <a:cubicBezTo>
                        <a:pt x="242" y="23"/>
                        <a:pt x="244" y="25"/>
                        <a:pt x="252" y="23"/>
                      </a:cubicBezTo>
                      <a:cubicBezTo>
                        <a:pt x="259" y="21"/>
                        <a:pt x="255" y="18"/>
                        <a:pt x="249" y="20"/>
                      </a:cubicBezTo>
                      <a:cubicBezTo>
                        <a:pt x="242" y="21"/>
                        <a:pt x="252" y="18"/>
                        <a:pt x="246" y="18"/>
                      </a:cubicBezTo>
                      <a:cubicBezTo>
                        <a:pt x="239" y="17"/>
                        <a:pt x="233" y="20"/>
                        <a:pt x="235" y="20"/>
                      </a:cubicBezTo>
                      <a:cubicBezTo>
                        <a:pt x="238" y="21"/>
                        <a:pt x="239" y="25"/>
                        <a:pt x="230" y="25"/>
                      </a:cubicBezTo>
                      <a:cubicBezTo>
                        <a:pt x="223" y="25"/>
                        <a:pt x="220" y="25"/>
                        <a:pt x="223" y="26"/>
                      </a:cubicBezTo>
                      <a:cubicBezTo>
                        <a:pt x="227" y="28"/>
                        <a:pt x="223" y="28"/>
                        <a:pt x="220" y="28"/>
                      </a:cubicBezTo>
                      <a:cubicBezTo>
                        <a:pt x="217" y="26"/>
                        <a:pt x="212" y="26"/>
                        <a:pt x="217" y="29"/>
                      </a:cubicBezTo>
                      <a:cubicBezTo>
                        <a:pt x="220" y="31"/>
                        <a:pt x="220" y="29"/>
                        <a:pt x="223" y="29"/>
                      </a:cubicBezTo>
                      <a:close/>
                      <a:moveTo>
                        <a:pt x="271" y="28"/>
                      </a:moveTo>
                      <a:cubicBezTo>
                        <a:pt x="268" y="25"/>
                        <a:pt x="267" y="25"/>
                        <a:pt x="261" y="28"/>
                      </a:cubicBezTo>
                      <a:cubicBezTo>
                        <a:pt x="256" y="29"/>
                        <a:pt x="276" y="32"/>
                        <a:pt x="271" y="28"/>
                      </a:cubicBezTo>
                      <a:close/>
                      <a:moveTo>
                        <a:pt x="246" y="14"/>
                      </a:moveTo>
                      <a:cubicBezTo>
                        <a:pt x="249" y="11"/>
                        <a:pt x="253" y="12"/>
                        <a:pt x="249" y="14"/>
                      </a:cubicBezTo>
                      <a:cubicBezTo>
                        <a:pt x="246" y="15"/>
                        <a:pt x="241" y="17"/>
                        <a:pt x="246" y="14"/>
                      </a:cubicBezTo>
                      <a:close/>
                      <a:moveTo>
                        <a:pt x="352" y="20"/>
                      </a:moveTo>
                      <a:cubicBezTo>
                        <a:pt x="360" y="18"/>
                        <a:pt x="364" y="20"/>
                        <a:pt x="364" y="15"/>
                      </a:cubicBezTo>
                      <a:cubicBezTo>
                        <a:pt x="364" y="12"/>
                        <a:pt x="357" y="11"/>
                        <a:pt x="354" y="14"/>
                      </a:cubicBezTo>
                      <a:cubicBezTo>
                        <a:pt x="352" y="17"/>
                        <a:pt x="349" y="14"/>
                        <a:pt x="343" y="18"/>
                      </a:cubicBezTo>
                      <a:cubicBezTo>
                        <a:pt x="338" y="20"/>
                        <a:pt x="344" y="21"/>
                        <a:pt x="352" y="20"/>
                      </a:cubicBezTo>
                      <a:close/>
                      <a:moveTo>
                        <a:pt x="338" y="4"/>
                      </a:moveTo>
                      <a:cubicBezTo>
                        <a:pt x="343" y="3"/>
                        <a:pt x="354" y="3"/>
                        <a:pt x="352" y="4"/>
                      </a:cubicBezTo>
                      <a:cubicBezTo>
                        <a:pt x="349" y="7"/>
                        <a:pt x="337" y="4"/>
                        <a:pt x="338" y="4"/>
                      </a:cubicBezTo>
                      <a:close/>
                      <a:moveTo>
                        <a:pt x="305" y="3"/>
                      </a:moveTo>
                      <a:cubicBezTo>
                        <a:pt x="306" y="0"/>
                        <a:pt x="317" y="0"/>
                        <a:pt x="317" y="3"/>
                      </a:cubicBezTo>
                      <a:cubicBezTo>
                        <a:pt x="316" y="4"/>
                        <a:pt x="303" y="6"/>
                        <a:pt x="305" y="3"/>
                      </a:cubicBezTo>
                      <a:close/>
                      <a:moveTo>
                        <a:pt x="329" y="17"/>
                      </a:moveTo>
                      <a:cubicBezTo>
                        <a:pt x="334" y="17"/>
                        <a:pt x="341" y="11"/>
                        <a:pt x="328" y="14"/>
                      </a:cubicBezTo>
                      <a:cubicBezTo>
                        <a:pt x="317" y="17"/>
                        <a:pt x="325" y="18"/>
                        <a:pt x="329" y="17"/>
                      </a:cubicBezTo>
                      <a:close/>
                      <a:moveTo>
                        <a:pt x="328" y="25"/>
                      </a:moveTo>
                      <a:cubicBezTo>
                        <a:pt x="334" y="26"/>
                        <a:pt x="332" y="23"/>
                        <a:pt x="337" y="23"/>
                      </a:cubicBezTo>
                      <a:cubicBezTo>
                        <a:pt x="341" y="23"/>
                        <a:pt x="340" y="14"/>
                        <a:pt x="331" y="18"/>
                      </a:cubicBezTo>
                      <a:cubicBezTo>
                        <a:pt x="322" y="21"/>
                        <a:pt x="319" y="14"/>
                        <a:pt x="316" y="21"/>
                      </a:cubicBezTo>
                      <a:cubicBezTo>
                        <a:pt x="313" y="29"/>
                        <a:pt x="322" y="23"/>
                        <a:pt x="328" y="25"/>
                      </a:cubicBezTo>
                      <a:close/>
                      <a:moveTo>
                        <a:pt x="241" y="29"/>
                      </a:moveTo>
                      <a:cubicBezTo>
                        <a:pt x="246" y="28"/>
                        <a:pt x="246" y="29"/>
                        <a:pt x="242" y="31"/>
                      </a:cubicBezTo>
                      <a:cubicBezTo>
                        <a:pt x="239" y="34"/>
                        <a:pt x="236" y="29"/>
                        <a:pt x="241" y="29"/>
                      </a:cubicBezTo>
                      <a:close/>
                      <a:moveTo>
                        <a:pt x="246" y="32"/>
                      </a:moveTo>
                      <a:cubicBezTo>
                        <a:pt x="250" y="29"/>
                        <a:pt x="258" y="34"/>
                        <a:pt x="252" y="34"/>
                      </a:cubicBezTo>
                      <a:cubicBezTo>
                        <a:pt x="246" y="34"/>
                        <a:pt x="239" y="34"/>
                        <a:pt x="246" y="32"/>
                      </a:cubicBezTo>
                      <a:close/>
                      <a:moveTo>
                        <a:pt x="297" y="32"/>
                      </a:moveTo>
                      <a:cubicBezTo>
                        <a:pt x="302" y="32"/>
                        <a:pt x="299" y="26"/>
                        <a:pt x="296" y="28"/>
                      </a:cubicBezTo>
                      <a:cubicBezTo>
                        <a:pt x="293" y="28"/>
                        <a:pt x="288" y="26"/>
                        <a:pt x="288" y="29"/>
                      </a:cubicBezTo>
                      <a:cubicBezTo>
                        <a:pt x="287" y="34"/>
                        <a:pt x="291" y="31"/>
                        <a:pt x="297" y="32"/>
                      </a:cubicBezTo>
                      <a:close/>
                      <a:moveTo>
                        <a:pt x="305" y="31"/>
                      </a:moveTo>
                      <a:cubicBezTo>
                        <a:pt x="309" y="32"/>
                        <a:pt x="303" y="28"/>
                        <a:pt x="311" y="28"/>
                      </a:cubicBezTo>
                      <a:cubicBezTo>
                        <a:pt x="317" y="28"/>
                        <a:pt x="317" y="26"/>
                        <a:pt x="309" y="25"/>
                      </a:cubicBezTo>
                      <a:cubicBezTo>
                        <a:pt x="303" y="25"/>
                        <a:pt x="296" y="25"/>
                        <a:pt x="299" y="28"/>
                      </a:cubicBezTo>
                      <a:cubicBezTo>
                        <a:pt x="300" y="29"/>
                        <a:pt x="300" y="29"/>
                        <a:pt x="305" y="31"/>
                      </a:cubicBezTo>
                      <a:close/>
                      <a:moveTo>
                        <a:pt x="313" y="31"/>
                      </a:moveTo>
                      <a:cubicBezTo>
                        <a:pt x="308" y="34"/>
                        <a:pt x="314" y="34"/>
                        <a:pt x="319" y="34"/>
                      </a:cubicBezTo>
                      <a:cubicBezTo>
                        <a:pt x="325" y="32"/>
                        <a:pt x="319" y="31"/>
                        <a:pt x="314" y="31"/>
                      </a:cubicBezTo>
                      <a:cubicBezTo>
                        <a:pt x="313" y="31"/>
                        <a:pt x="313" y="31"/>
                        <a:pt x="313" y="31"/>
                      </a:cubicBezTo>
                      <a:close/>
                      <a:moveTo>
                        <a:pt x="299" y="9"/>
                      </a:moveTo>
                      <a:cubicBezTo>
                        <a:pt x="302" y="9"/>
                        <a:pt x="303" y="9"/>
                        <a:pt x="308" y="9"/>
                      </a:cubicBezTo>
                      <a:cubicBezTo>
                        <a:pt x="313" y="9"/>
                        <a:pt x="309" y="9"/>
                        <a:pt x="305" y="7"/>
                      </a:cubicBezTo>
                      <a:cubicBezTo>
                        <a:pt x="300" y="6"/>
                        <a:pt x="302" y="6"/>
                        <a:pt x="297" y="7"/>
                      </a:cubicBezTo>
                      <a:cubicBezTo>
                        <a:pt x="294" y="9"/>
                        <a:pt x="294" y="9"/>
                        <a:pt x="299" y="9"/>
                      </a:cubicBezTo>
                      <a:close/>
                      <a:moveTo>
                        <a:pt x="293" y="12"/>
                      </a:moveTo>
                      <a:cubicBezTo>
                        <a:pt x="294" y="14"/>
                        <a:pt x="296" y="12"/>
                        <a:pt x="303" y="11"/>
                      </a:cubicBezTo>
                      <a:cubicBezTo>
                        <a:pt x="306" y="11"/>
                        <a:pt x="299" y="9"/>
                        <a:pt x="294" y="9"/>
                      </a:cubicBezTo>
                      <a:cubicBezTo>
                        <a:pt x="288" y="9"/>
                        <a:pt x="296" y="12"/>
                        <a:pt x="291" y="11"/>
                      </a:cubicBezTo>
                      <a:cubicBezTo>
                        <a:pt x="288" y="11"/>
                        <a:pt x="284" y="11"/>
                        <a:pt x="285" y="12"/>
                      </a:cubicBezTo>
                      <a:cubicBezTo>
                        <a:pt x="288" y="14"/>
                        <a:pt x="288" y="11"/>
                        <a:pt x="293" y="12"/>
                      </a:cubicBezTo>
                      <a:close/>
                      <a:moveTo>
                        <a:pt x="305" y="14"/>
                      </a:moveTo>
                      <a:cubicBezTo>
                        <a:pt x="306" y="14"/>
                        <a:pt x="313" y="15"/>
                        <a:pt x="311" y="17"/>
                      </a:cubicBezTo>
                      <a:cubicBezTo>
                        <a:pt x="308" y="17"/>
                        <a:pt x="303" y="15"/>
                        <a:pt x="305" y="14"/>
                      </a:cubicBezTo>
                      <a:close/>
                      <a:moveTo>
                        <a:pt x="313" y="20"/>
                      </a:moveTo>
                      <a:cubicBezTo>
                        <a:pt x="314" y="20"/>
                        <a:pt x="316" y="17"/>
                        <a:pt x="308" y="18"/>
                      </a:cubicBezTo>
                      <a:cubicBezTo>
                        <a:pt x="300" y="20"/>
                        <a:pt x="309" y="20"/>
                        <a:pt x="313" y="20"/>
                      </a:cubicBezTo>
                      <a:close/>
                      <a:moveTo>
                        <a:pt x="296" y="17"/>
                      </a:moveTo>
                      <a:cubicBezTo>
                        <a:pt x="299" y="17"/>
                        <a:pt x="299" y="18"/>
                        <a:pt x="305" y="18"/>
                      </a:cubicBezTo>
                      <a:cubicBezTo>
                        <a:pt x="311" y="17"/>
                        <a:pt x="306" y="17"/>
                        <a:pt x="303" y="15"/>
                      </a:cubicBezTo>
                      <a:cubicBezTo>
                        <a:pt x="299" y="15"/>
                        <a:pt x="293" y="14"/>
                        <a:pt x="291" y="14"/>
                      </a:cubicBezTo>
                      <a:cubicBezTo>
                        <a:pt x="290" y="15"/>
                        <a:pt x="294" y="15"/>
                        <a:pt x="296" y="17"/>
                      </a:cubicBezTo>
                      <a:close/>
                      <a:moveTo>
                        <a:pt x="284" y="17"/>
                      </a:moveTo>
                      <a:cubicBezTo>
                        <a:pt x="287" y="17"/>
                        <a:pt x="282" y="17"/>
                        <a:pt x="290" y="18"/>
                      </a:cubicBezTo>
                      <a:cubicBezTo>
                        <a:pt x="299" y="20"/>
                        <a:pt x="297" y="21"/>
                        <a:pt x="302" y="20"/>
                      </a:cubicBezTo>
                      <a:cubicBezTo>
                        <a:pt x="305" y="18"/>
                        <a:pt x="302" y="20"/>
                        <a:pt x="299" y="18"/>
                      </a:cubicBezTo>
                      <a:cubicBezTo>
                        <a:pt x="294" y="17"/>
                        <a:pt x="291" y="15"/>
                        <a:pt x="287" y="15"/>
                      </a:cubicBezTo>
                      <a:cubicBezTo>
                        <a:pt x="284" y="17"/>
                        <a:pt x="281" y="12"/>
                        <a:pt x="278" y="15"/>
                      </a:cubicBezTo>
                      <a:cubicBezTo>
                        <a:pt x="276" y="17"/>
                        <a:pt x="281" y="15"/>
                        <a:pt x="284" y="17"/>
                      </a:cubicBezTo>
                      <a:close/>
                      <a:moveTo>
                        <a:pt x="278" y="20"/>
                      </a:moveTo>
                      <a:cubicBezTo>
                        <a:pt x="281" y="20"/>
                        <a:pt x="279" y="21"/>
                        <a:pt x="282" y="20"/>
                      </a:cubicBezTo>
                      <a:cubicBezTo>
                        <a:pt x="285" y="20"/>
                        <a:pt x="290" y="20"/>
                        <a:pt x="288" y="20"/>
                      </a:cubicBezTo>
                      <a:cubicBezTo>
                        <a:pt x="287" y="20"/>
                        <a:pt x="282" y="17"/>
                        <a:pt x="281" y="18"/>
                      </a:cubicBezTo>
                      <a:cubicBezTo>
                        <a:pt x="279" y="20"/>
                        <a:pt x="276" y="17"/>
                        <a:pt x="273" y="18"/>
                      </a:cubicBezTo>
                      <a:cubicBezTo>
                        <a:pt x="273" y="20"/>
                        <a:pt x="274" y="20"/>
                        <a:pt x="278" y="20"/>
                      </a:cubicBezTo>
                      <a:close/>
                      <a:moveTo>
                        <a:pt x="296" y="21"/>
                      </a:moveTo>
                      <a:cubicBezTo>
                        <a:pt x="299" y="21"/>
                        <a:pt x="294" y="20"/>
                        <a:pt x="291" y="20"/>
                      </a:cubicBezTo>
                      <a:cubicBezTo>
                        <a:pt x="287" y="20"/>
                        <a:pt x="285" y="21"/>
                        <a:pt x="287" y="21"/>
                      </a:cubicBezTo>
                      <a:cubicBezTo>
                        <a:pt x="288" y="23"/>
                        <a:pt x="293" y="21"/>
                        <a:pt x="296" y="21"/>
                      </a:cubicBezTo>
                      <a:close/>
                      <a:moveTo>
                        <a:pt x="302" y="23"/>
                      </a:moveTo>
                      <a:cubicBezTo>
                        <a:pt x="297" y="23"/>
                        <a:pt x="302" y="21"/>
                        <a:pt x="305" y="21"/>
                      </a:cubicBezTo>
                      <a:cubicBezTo>
                        <a:pt x="306" y="21"/>
                        <a:pt x="306" y="25"/>
                        <a:pt x="302" y="23"/>
                      </a:cubicBezTo>
                      <a:close/>
                      <a:moveTo>
                        <a:pt x="276" y="23"/>
                      </a:moveTo>
                      <a:cubicBezTo>
                        <a:pt x="274" y="21"/>
                        <a:pt x="271" y="23"/>
                        <a:pt x="273" y="23"/>
                      </a:cubicBezTo>
                      <a:cubicBezTo>
                        <a:pt x="274" y="25"/>
                        <a:pt x="270" y="26"/>
                        <a:pt x="276" y="25"/>
                      </a:cubicBezTo>
                      <a:cubicBezTo>
                        <a:pt x="279" y="25"/>
                        <a:pt x="278" y="25"/>
                        <a:pt x="276" y="23"/>
                      </a:cubicBezTo>
                      <a:close/>
                      <a:moveTo>
                        <a:pt x="1273" y="256"/>
                      </a:moveTo>
                      <a:cubicBezTo>
                        <a:pt x="1273" y="256"/>
                        <a:pt x="1273" y="256"/>
                        <a:pt x="1273" y="256"/>
                      </a:cubicBezTo>
                      <a:cubicBezTo>
                        <a:pt x="1278" y="252"/>
                        <a:pt x="1278" y="252"/>
                        <a:pt x="1275" y="247"/>
                      </a:cubicBezTo>
                      <a:cubicBezTo>
                        <a:pt x="1270" y="242"/>
                        <a:pt x="1280" y="241"/>
                        <a:pt x="1283" y="250"/>
                      </a:cubicBezTo>
                      <a:cubicBezTo>
                        <a:pt x="1287" y="259"/>
                        <a:pt x="1301" y="244"/>
                        <a:pt x="1305" y="256"/>
                      </a:cubicBezTo>
                      <a:cubicBezTo>
                        <a:pt x="1311" y="269"/>
                        <a:pt x="1316" y="261"/>
                        <a:pt x="1321" y="267"/>
                      </a:cubicBezTo>
                      <a:cubicBezTo>
                        <a:pt x="1324" y="273"/>
                        <a:pt x="1334" y="267"/>
                        <a:pt x="1334" y="258"/>
                      </a:cubicBezTo>
                      <a:cubicBezTo>
                        <a:pt x="1334" y="247"/>
                        <a:pt x="1343" y="255"/>
                        <a:pt x="1351" y="247"/>
                      </a:cubicBezTo>
                      <a:cubicBezTo>
                        <a:pt x="1359" y="237"/>
                        <a:pt x="1348" y="245"/>
                        <a:pt x="1342" y="236"/>
                      </a:cubicBezTo>
                      <a:cubicBezTo>
                        <a:pt x="1337" y="230"/>
                        <a:pt x="1330" y="230"/>
                        <a:pt x="1321" y="230"/>
                      </a:cubicBezTo>
                      <a:cubicBezTo>
                        <a:pt x="1310" y="230"/>
                        <a:pt x="1330" y="247"/>
                        <a:pt x="1318" y="239"/>
                      </a:cubicBezTo>
                      <a:cubicBezTo>
                        <a:pt x="1305" y="233"/>
                        <a:pt x="1324" y="228"/>
                        <a:pt x="1304" y="219"/>
                      </a:cubicBezTo>
                      <a:cubicBezTo>
                        <a:pt x="1293" y="213"/>
                        <a:pt x="1283" y="208"/>
                        <a:pt x="1273" y="203"/>
                      </a:cubicBezTo>
                      <a:cubicBezTo>
                        <a:pt x="1273" y="203"/>
                        <a:pt x="1273" y="203"/>
                        <a:pt x="1273" y="203"/>
                      </a:cubicBezTo>
                      <a:cubicBezTo>
                        <a:pt x="1266" y="199"/>
                        <a:pt x="1258" y="196"/>
                        <a:pt x="1249" y="194"/>
                      </a:cubicBezTo>
                      <a:cubicBezTo>
                        <a:pt x="1232" y="189"/>
                        <a:pt x="1244" y="191"/>
                        <a:pt x="1222" y="189"/>
                      </a:cubicBezTo>
                      <a:cubicBezTo>
                        <a:pt x="1197" y="188"/>
                        <a:pt x="1203" y="178"/>
                        <a:pt x="1197" y="189"/>
                      </a:cubicBezTo>
                      <a:cubicBezTo>
                        <a:pt x="1190" y="200"/>
                        <a:pt x="1209" y="194"/>
                        <a:pt x="1199" y="203"/>
                      </a:cubicBezTo>
                      <a:cubicBezTo>
                        <a:pt x="1188" y="213"/>
                        <a:pt x="1193" y="200"/>
                        <a:pt x="1184" y="200"/>
                      </a:cubicBezTo>
                      <a:cubicBezTo>
                        <a:pt x="1174" y="200"/>
                        <a:pt x="1187" y="189"/>
                        <a:pt x="1171" y="194"/>
                      </a:cubicBezTo>
                      <a:cubicBezTo>
                        <a:pt x="1156" y="200"/>
                        <a:pt x="1153" y="188"/>
                        <a:pt x="1133" y="192"/>
                      </a:cubicBezTo>
                      <a:cubicBezTo>
                        <a:pt x="1114" y="197"/>
                        <a:pt x="1112" y="191"/>
                        <a:pt x="1115" y="186"/>
                      </a:cubicBezTo>
                      <a:cubicBezTo>
                        <a:pt x="1118" y="180"/>
                        <a:pt x="1103" y="168"/>
                        <a:pt x="1071" y="174"/>
                      </a:cubicBezTo>
                      <a:cubicBezTo>
                        <a:pt x="1040" y="180"/>
                        <a:pt x="1042" y="161"/>
                        <a:pt x="1031" y="157"/>
                      </a:cubicBezTo>
                      <a:cubicBezTo>
                        <a:pt x="1021" y="152"/>
                        <a:pt x="1021" y="157"/>
                        <a:pt x="1002" y="152"/>
                      </a:cubicBezTo>
                      <a:cubicBezTo>
                        <a:pt x="984" y="147"/>
                        <a:pt x="981" y="150"/>
                        <a:pt x="967" y="147"/>
                      </a:cubicBezTo>
                      <a:cubicBezTo>
                        <a:pt x="954" y="143"/>
                        <a:pt x="969" y="152"/>
                        <a:pt x="954" y="152"/>
                      </a:cubicBezTo>
                      <a:cubicBezTo>
                        <a:pt x="938" y="152"/>
                        <a:pt x="966" y="171"/>
                        <a:pt x="951" y="166"/>
                      </a:cubicBezTo>
                      <a:cubicBezTo>
                        <a:pt x="934" y="161"/>
                        <a:pt x="940" y="169"/>
                        <a:pt x="928" y="164"/>
                      </a:cubicBezTo>
                      <a:cubicBezTo>
                        <a:pt x="914" y="161"/>
                        <a:pt x="914" y="174"/>
                        <a:pt x="902" y="164"/>
                      </a:cubicBezTo>
                      <a:cubicBezTo>
                        <a:pt x="890" y="155"/>
                        <a:pt x="893" y="186"/>
                        <a:pt x="879" y="174"/>
                      </a:cubicBezTo>
                      <a:cubicBezTo>
                        <a:pt x="865" y="161"/>
                        <a:pt x="864" y="157"/>
                        <a:pt x="856" y="154"/>
                      </a:cubicBezTo>
                      <a:cubicBezTo>
                        <a:pt x="847" y="150"/>
                        <a:pt x="861" y="166"/>
                        <a:pt x="852" y="158"/>
                      </a:cubicBezTo>
                      <a:cubicBezTo>
                        <a:pt x="844" y="152"/>
                        <a:pt x="827" y="146"/>
                        <a:pt x="803" y="144"/>
                      </a:cubicBezTo>
                      <a:cubicBezTo>
                        <a:pt x="766" y="141"/>
                        <a:pt x="797" y="136"/>
                        <a:pt x="785" y="135"/>
                      </a:cubicBezTo>
                      <a:cubicBezTo>
                        <a:pt x="772" y="133"/>
                        <a:pt x="762" y="133"/>
                        <a:pt x="751" y="135"/>
                      </a:cubicBezTo>
                      <a:cubicBezTo>
                        <a:pt x="740" y="136"/>
                        <a:pt x="747" y="126"/>
                        <a:pt x="739" y="130"/>
                      </a:cubicBezTo>
                      <a:cubicBezTo>
                        <a:pt x="731" y="135"/>
                        <a:pt x="733" y="127"/>
                        <a:pt x="722" y="129"/>
                      </a:cubicBezTo>
                      <a:cubicBezTo>
                        <a:pt x="712" y="132"/>
                        <a:pt x="724" y="136"/>
                        <a:pt x="704" y="139"/>
                      </a:cubicBezTo>
                      <a:cubicBezTo>
                        <a:pt x="686" y="143"/>
                        <a:pt x="686" y="139"/>
                        <a:pt x="704" y="132"/>
                      </a:cubicBezTo>
                      <a:cubicBezTo>
                        <a:pt x="722" y="124"/>
                        <a:pt x="718" y="121"/>
                        <a:pt x="734" y="116"/>
                      </a:cubicBezTo>
                      <a:cubicBezTo>
                        <a:pt x="750" y="112"/>
                        <a:pt x="750" y="102"/>
                        <a:pt x="747" y="96"/>
                      </a:cubicBezTo>
                      <a:cubicBezTo>
                        <a:pt x="743" y="91"/>
                        <a:pt x="739" y="94"/>
                        <a:pt x="731" y="88"/>
                      </a:cubicBezTo>
                      <a:cubicBezTo>
                        <a:pt x="725" y="82"/>
                        <a:pt x="719" y="88"/>
                        <a:pt x="710" y="85"/>
                      </a:cubicBezTo>
                      <a:cubicBezTo>
                        <a:pt x="701" y="84"/>
                        <a:pt x="705" y="88"/>
                        <a:pt x="695" y="90"/>
                      </a:cubicBezTo>
                      <a:cubicBezTo>
                        <a:pt x="678" y="91"/>
                        <a:pt x="708" y="82"/>
                        <a:pt x="689" y="82"/>
                      </a:cubicBezTo>
                      <a:cubicBezTo>
                        <a:pt x="670" y="81"/>
                        <a:pt x="676" y="79"/>
                        <a:pt x="686" y="76"/>
                      </a:cubicBezTo>
                      <a:cubicBezTo>
                        <a:pt x="693" y="74"/>
                        <a:pt x="676" y="66"/>
                        <a:pt x="661" y="73"/>
                      </a:cubicBezTo>
                      <a:cubicBezTo>
                        <a:pt x="637" y="84"/>
                        <a:pt x="651" y="88"/>
                        <a:pt x="640" y="88"/>
                      </a:cubicBezTo>
                      <a:cubicBezTo>
                        <a:pt x="617" y="90"/>
                        <a:pt x="643" y="90"/>
                        <a:pt x="622" y="94"/>
                      </a:cubicBezTo>
                      <a:cubicBezTo>
                        <a:pt x="600" y="99"/>
                        <a:pt x="625" y="90"/>
                        <a:pt x="596" y="94"/>
                      </a:cubicBezTo>
                      <a:cubicBezTo>
                        <a:pt x="568" y="98"/>
                        <a:pt x="599" y="101"/>
                        <a:pt x="570" y="104"/>
                      </a:cubicBezTo>
                      <a:cubicBezTo>
                        <a:pt x="539" y="105"/>
                        <a:pt x="553" y="110"/>
                        <a:pt x="538" y="110"/>
                      </a:cubicBezTo>
                      <a:cubicBezTo>
                        <a:pt x="524" y="112"/>
                        <a:pt x="523" y="124"/>
                        <a:pt x="532" y="126"/>
                      </a:cubicBezTo>
                      <a:cubicBezTo>
                        <a:pt x="539" y="126"/>
                        <a:pt x="535" y="129"/>
                        <a:pt x="524" y="132"/>
                      </a:cubicBezTo>
                      <a:cubicBezTo>
                        <a:pt x="508" y="135"/>
                        <a:pt x="488" y="130"/>
                        <a:pt x="483" y="138"/>
                      </a:cubicBezTo>
                      <a:cubicBezTo>
                        <a:pt x="477" y="144"/>
                        <a:pt x="491" y="138"/>
                        <a:pt x="486" y="147"/>
                      </a:cubicBezTo>
                      <a:cubicBezTo>
                        <a:pt x="480" y="155"/>
                        <a:pt x="497" y="150"/>
                        <a:pt x="497" y="157"/>
                      </a:cubicBezTo>
                      <a:cubicBezTo>
                        <a:pt x="498" y="164"/>
                        <a:pt x="512" y="157"/>
                        <a:pt x="508" y="166"/>
                      </a:cubicBezTo>
                      <a:cubicBezTo>
                        <a:pt x="501" y="177"/>
                        <a:pt x="517" y="175"/>
                        <a:pt x="508" y="183"/>
                      </a:cubicBezTo>
                      <a:cubicBezTo>
                        <a:pt x="497" y="192"/>
                        <a:pt x="512" y="171"/>
                        <a:pt x="501" y="174"/>
                      </a:cubicBezTo>
                      <a:cubicBezTo>
                        <a:pt x="491" y="178"/>
                        <a:pt x="512" y="163"/>
                        <a:pt x="498" y="163"/>
                      </a:cubicBezTo>
                      <a:cubicBezTo>
                        <a:pt x="486" y="163"/>
                        <a:pt x="491" y="155"/>
                        <a:pt x="474" y="154"/>
                      </a:cubicBezTo>
                      <a:cubicBezTo>
                        <a:pt x="456" y="150"/>
                        <a:pt x="462" y="161"/>
                        <a:pt x="457" y="160"/>
                      </a:cubicBezTo>
                      <a:cubicBezTo>
                        <a:pt x="450" y="157"/>
                        <a:pt x="442" y="163"/>
                        <a:pt x="454" y="166"/>
                      </a:cubicBezTo>
                      <a:cubicBezTo>
                        <a:pt x="466" y="171"/>
                        <a:pt x="459" y="172"/>
                        <a:pt x="448" y="171"/>
                      </a:cubicBezTo>
                      <a:cubicBezTo>
                        <a:pt x="436" y="169"/>
                        <a:pt x="448" y="157"/>
                        <a:pt x="445" y="150"/>
                      </a:cubicBezTo>
                      <a:cubicBezTo>
                        <a:pt x="441" y="144"/>
                        <a:pt x="437" y="143"/>
                        <a:pt x="439" y="152"/>
                      </a:cubicBezTo>
                      <a:cubicBezTo>
                        <a:pt x="444" y="164"/>
                        <a:pt x="419" y="158"/>
                        <a:pt x="428" y="169"/>
                      </a:cubicBezTo>
                      <a:cubicBezTo>
                        <a:pt x="434" y="178"/>
                        <a:pt x="437" y="178"/>
                        <a:pt x="431" y="186"/>
                      </a:cubicBezTo>
                      <a:cubicBezTo>
                        <a:pt x="424" y="194"/>
                        <a:pt x="431" y="194"/>
                        <a:pt x="431" y="200"/>
                      </a:cubicBezTo>
                      <a:cubicBezTo>
                        <a:pt x="430" y="206"/>
                        <a:pt x="445" y="196"/>
                        <a:pt x="456" y="202"/>
                      </a:cubicBezTo>
                      <a:cubicBezTo>
                        <a:pt x="468" y="209"/>
                        <a:pt x="463" y="211"/>
                        <a:pt x="462" y="214"/>
                      </a:cubicBezTo>
                      <a:cubicBezTo>
                        <a:pt x="460" y="217"/>
                        <a:pt x="456" y="225"/>
                        <a:pt x="457" y="217"/>
                      </a:cubicBezTo>
                      <a:cubicBezTo>
                        <a:pt x="460" y="209"/>
                        <a:pt x="457" y="200"/>
                        <a:pt x="442" y="205"/>
                      </a:cubicBezTo>
                      <a:cubicBezTo>
                        <a:pt x="428" y="209"/>
                        <a:pt x="444" y="219"/>
                        <a:pt x="436" y="222"/>
                      </a:cubicBezTo>
                      <a:cubicBezTo>
                        <a:pt x="428" y="227"/>
                        <a:pt x="434" y="231"/>
                        <a:pt x="425" y="234"/>
                      </a:cubicBezTo>
                      <a:cubicBezTo>
                        <a:pt x="416" y="239"/>
                        <a:pt x="425" y="244"/>
                        <a:pt x="407" y="241"/>
                      </a:cubicBezTo>
                      <a:cubicBezTo>
                        <a:pt x="387" y="237"/>
                        <a:pt x="413" y="241"/>
                        <a:pt x="418" y="230"/>
                      </a:cubicBezTo>
                      <a:cubicBezTo>
                        <a:pt x="424" y="219"/>
                        <a:pt x="427" y="225"/>
                        <a:pt x="427" y="216"/>
                      </a:cubicBezTo>
                      <a:cubicBezTo>
                        <a:pt x="428" y="206"/>
                        <a:pt x="419" y="206"/>
                        <a:pt x="421" y="196"/>
                      </a:cubicBezTo>
                      <a:cubicBezTo>
                        <a:pt x="422" y="183"/>
                        <a:pt x="425" y="177"/>
                        <a:pt x="418" y="169"/>
                      </a:cubicBezTo>
                      <a:cubicBezTo>
                        <a:pt x="409" y="163"/>
                        <a:pt x="424" y="164"/>
                        <a:pt x="424" y="154"/>
                      </a:cubicBezTo>
                      <a:cubicBezTo>
                        <a:pt x="424" y="141"/>
                        <a:pt x="406" y="147"/>
                        <a:pt x="398" y="146"/>
                      </a:cubicBezTo>
                      <a:cubicBezTo>
                        <a:pt x="389" y="143"/>
                        <a:pt x="392" y="164"/>
                        <a:pt x="381" y="169"/>
                      </a:cubicBezTo>
                      <a:cubicBezTo>
                        <a:pt x="364" y="175"/>
                        <a:pt x="384" y="175"/>
                        <a:pt x="376" y="186"/>
                      </a:cubicBezTo>
                      <a:cubicBezTo>
                        <a:pt x="369" y="199"/>
                        <a:pt x="398" y="199"/>
                        <a:pt x="392" y="209"/>
                      </a:cubicBezTo>
                      <a:cubicBezTo>
                        <a:pt x="384" y="219"/>
                        <a:pt x="389" y="209"/>
                        <a:pt x="361" y="199"/>
                      </a:cubicBezTo>
                      <a:cubicBezTo>
                        <a:pt x="332" y="186"/>
                        <a:pt x="319" y="192"/>
                        <a:pt x="326" y="200"/>
                      </a:cubicBezTo>
                      <a:cubicBezTo>
                        <a:pt x="331" y="205"/>
                        <a:pt x="316" y="216"/>
                        <a:pt x="316" y="208"/>
                      </a:cubicBezTo>
                      <a:cubicBezTo>
                        <a:pt x="316" y="199"/>
                        <a:pt x="311" y="202"/>
                        <a:pt x="302" y="208"/>
                      </a:cubicBezTo>
                      <a:cubicBezTo>
                        <a:pt x="293" y="214"/>
                        <a:pt x="294" y="202"/>
                        <a:pt x="282" y="211"/>
                      </a:cubicBezTo>
                      <a:cubicBezTo>
                        <a:pt x="270" y="219"/>
                        <a:pt x="270" y="208"/>
                        <a:pt x="276" y="203"/>
                      </a:cubicBezTo>
                      <a:cubicBezTo>
                        <a:pt x="281" y="200"/>
                        <a:pt x="270" y="202"/>
                        <a:pt x="250" y="213"/>
                      </a:cubicBezTo>
                      <a:cubicBezTo>
                        <a:pt x="230" y="222"/>
                        <a:pt x="227" y="214"/>
                        <a:pt x="224" y="227"/>
                      </a:cubicBezTo>
                      <a:cubicBezTo>
                        <a:pt x="221" y="239"/>
                        <a:pt x="220" y="230"/>
                        <a:pt x="214" y="233"/>
                      </a:cubicBezTo>
                      <a:cubicBezTo>
                        <a:pt x="206" y="237"/>
                        <a:pt x="211" y="231"/>
                        <a:pt x="204" y="228"/>
                      </a:cubicBezTo>
                      <a:cubicBezTo>
                        <a:pt x="197" y="225"/>
                        <a:pt x="206" y="220"/>
                        <a:pt x="212" y="220"/>
                      </a:cubicBezTo>
                      <a:cubicBezTo>
                        <a:pt x="218" y="220"/>
                        <a:pt x="212" y="208"/>
                        <a:pt x="203" y="209"/>
                      </a:cubicBezTo>
                      <a:cubicBezTo>
                        <a:pt x="194" y="209"/>
                        <a:pt x="185" y="203"/>
                        <a:pt x="192" y="211"/>
                      </a:cubicBezTo>
                      <a:cubicBezTo>
                        <a:pt x="200" y="217"/>
                        <a:pt x="186" y="224"/>
                        <a:pt x="195" y="230"/>
                      </a:cubicBezTo>
                      <a:cubicBezTo>
                        <a:pt x="203" y="234"/>
                        <a:pt x="194" y="236"/>
                        <a:pt x="195" y="245"/>
                      </a:cubicBezTo>
                      <a:cubicBezTo>
                        <a:pt x="197" y="253"/>
                        <a:pt x="189" y="231"/>
                        <a:pt x="176" y="241"/>
                      </a:cubicBezTo>
                      <a:cubicBezTo>
                        <a:pt x="162" y="250"/>
                        <a:pt x="156" y="248"/>
                        <a:pt x="163" y="258"/>
                      </a:cubicBezTo>
                      <a:cubicBezTo>
                        <a:pt x="172" y="267"/>
                        <a:pt x="162" y="269"/>
                        <a:pt x="148" y="261"/>
                      </a:cubicBezTo>
                      <a:cubicBezTo>
                        <a:pt x="133" y="255"/>
                        <a:pt x="130" y="259"/>
                        <a:pt x="136" y="264"/>
                      </a:cubicBezTo>
                      <a:cubicBezTo>
                        <a:pt x="142" y="270"/>
                        <a:pt x="153" y="269"/>
                        <a:pt x="144" y="275"/>
                      </a:cubicBezTo>
                      <a:cubicBezTo>
                        <a:pt x="136" y="279"/>
                        <a:pt x="137" y="269"/>
                        <a:pt x="128" y="267"/>
                      </a:cubicBezTo>
                      <a:cubicBezTo>
                        <a:pt x="118" y="265"/>
                        <a:pt x="125" y="261"/>
                        <a:pt x="121" y="256"/>
                      </a:cubicBezTo>
                      <a:cubicBezTo>
                        <a:pt x="115" y="252"/>
                        <a:pt x="127" y="250"/>
                        <a:pt x="119" y="244"/>
                      </a:cubicBezTo>
                      <a:cubicBezTo>
                        <a:pt x="112" y="237"/>
                        <a:pt x="104" y="236"/>
                        <a:pt x="102" y="230"/>
                      </a:cubicBezTo>
                      <a:cubicBezTo>
                        <a:pt x="101" y="224"/>
                        <a:pt x="102" y="234"/>
                        <a:pt x="118" y="237"/>
                      </a:cubicBezTo>
                      <a:cubicBezTo>
                        <a:pt x="133" y="239"/>
                        <a:pt x="148" y="250"/>
                        <a:pt x="162" y="242"/>
                      </a:cubicBezTo>
                      <a:cubicBezTo>
                        <a:pt x="176" y="234"/>
                        <a:pt x="180" y="228"/>
                        <a:pt x="165" y="219"/>
                      </a:cubicBezTo>
                      <a:cubicBezTo>
                        <a:pt x="151" y="209"/>
                        <a:pt x="153" y="214"/>
                        <a:pt x="137" y="203"/>
                      </a:cubicBezTo>
                      <a:cubicBezTo>
                        <a:pt x="122" y="194"/>
                        <a:pt x="127" y="202"/>
                        <a:pt x="113" y="199"/>
                      </a:cubicBezTo>
                      <a:cubicBezTo>
                        <a:pt x="101" y="194"/>
                        <a:pt x="113" y="194"/>
                        <a:pt x="104" y="191"/>
                      </a:cubicBezTo>
                      <a:cubicBezTo>
                        <a:pt x="95" y="186"/>
                        <a:pt x="102" y="196"/>
                        <a:pt x="90" y="191"/>
                      </a:cubicBezTo>
                      <a:cubicBezTo>
                        <a:pt x="90" y="192"/>
                        <a:pt x="90" y="192"/>
                        <a:pt x="90" y="192"/>
                      </a:cubicBezTo>
                      <a:cubicBezTo>
                        <a:pt x="92" y="196"/>
                        <a:pt x="89" y="196"/>
                        <a:pt x="87" y="194"/>
                      </a:cubicBezTo>
                      <a:cubicBezTo>
                        <a:pt x="84" y="194"/>
                        <a:pt x="86" y="194"/>
                        <a:pt x="84" y="196"/>
                      </a:cubicBezTo>
                      <a:cubicBezTo>
                        <a:pt x="83" y="197"/>
                        <a:pt x="78" y="197"/>
                        <a:pt x="78" y="199"/>
                      </a:cubicBezTo>
                      <a:cubicBezTo>
                        <a:pt x="77" y="202"/>
                        <a:pt x="77" y="203"/>
                        <a:pt x="75" y="202"/>
                      </a:cubicBezTo>
                      <a:cubicBezTo>
                        <a:pt x="67" y="206"/>
                        <a:pt x="74" y="203"/>
                        <a:pt x="74" y="205"/>
                      </a:cubicBezTo>
                      <a:cubicBezTo>
                        <a:pt x="75" y="208"/>
                        <a:pt x="70" y="206"/>
                        <a:pt x="72" y="211"/>
                      </a:cubicBezTo>
                      <a:cubicBezTo>
                        <a:pt x="74" y="219"/>
                        <a:pt x="77" y="213"/>
                        <a:pt x="80" y="217"/>
                      </a:cubicBezTo>
                      <a:cubicBezTo>
                        <a:pt x="83" y="222"/>
                        <a:pt x="86" y="220"/>
                        <a:pt x="83" y="224"/>
                      </a:cubicBezTo>
                      <a:cubicBezTo>
                        <a:pt x="80" y="227"/>
                        <a:pt x="74" y="231"/>
                        <a:pt x="77" y="234"/>
                      </a:cubicBezTo>
                      <a:cubicBezTo>
                        <a:pt x="80" y="236"/>
                        <a:pt x="86" y="250"/>
                        <a:pt x="84" y="250"/>
                      </a:cubicBezTo>
                      <a:cubicBezTo>
                        <a:pt x="81" y="250"/>
                        <a:pt x="81" y="250"/>
                        <a:pt x="81" y="252"/>
                      </a:cubicBezTo>
                      <a:cubicBezTo>
                        <a:pt x="83" y="252"/>
                        <a:pt x="81" y="252"/>
                        <a:pt x="81" y="253"/>
                      </a:cubicBezTo>
                      <a:cubicBezTo>
                        <a:pt x="81" y="256"/>
                        <a:pt x="80" y="255"/>
                        <a:pt x="81" y="256"/>
                      </a:cubicBezTo>
                      <a:cubicBezTo>
                        <a:pt x="84" y="258"/>
                        <a:pt x="80" y="258"/>
                        <a:pt x="80" y="259"/>
                      </a:cubicBezTo>
                      <a:cubicBezTo>
                        <a:pt x="81" y="262"/>
                        <a:pt x="87" y="262"/>
                        <a:pt x="84" y="264"/>
                      </a:cubicBezTo>
                      <a:cubicBezTo>
                        <a:pt x="83" y="265"/>
                        <a:pt x="84" y="265"/>
                        <a:pt x="84" y="267"/>
                      </a:cubicBezTo>
                      <a:cubicBezTo>
                        <a:pt x="83" y="269"/>
                        <a:pt x="89" y="269"/>
                        <a:pt x="89" y="272"/>
                      </a:cubicBezTo>
                      <a:cubicBezTo>
                        <a:pt x="87" y="275"/>
                        <a:pt x="81" y="275"/>
                        <a:pt x="84" y="278"/>
                      </a:cubicBezTo>
                      <a:cubicBezTo>
                        <a:pt x="87" y="279"/>
                        <a:pt x="92" y="281"/>
                        <a:pt x="93" y="284"/>
                      </a:cubicBezTo>
                      <a:cubicBezTo>
                        <a:pt x="95" y="287"/>
                        <a:pt x="96" y="286"/>
                        <a:pt x="95" y="289"/>
                      </a:cubicBezTo>
                      <a:cubicBezTo>
                        <a:pt x="93" y="292"/>
                        <a:pt x="89" y="298"/>
                        <a:pt x="80" y="306"/>
                      </a:cubicBezTo>
                      <a:cubicBezTo>
                        <a:pt x="72" y="314"/>
                        <a:pt x="69" y="315"/>
                        <a:pt x="66" y="318"/>
                      </a:cubicBezTo>
                      <a:cubicBezTo>
                        <a:pt x="69" y="320"/>
                        <a:pt x="72" y="315"/>
                        <a:pt x="74" y="317"/>
                      </a:cubicBezTo>
                      <a:cubicBezTo>
                        <a:pt x="74" y="317"/>
                        <a:pt x="72" y="317"/>
                        <a:pt x="72" y="318"/>
                      </a:cubicBezTo>
                      <a:cubicBezTo>
                        <a:pt x="74" y="321"/>
                        <a:pt x="69" y="317"/>
                        <a:pt x="72" y="320"/>
                      </a:cubicBezTo>
                      <a:cubicBezTo>
                        <a:pt x="74" y="323"/>
                        <a:pt x="74" y="320"/>
                        <a:pt x="75" y="323"/>
                      </a:cubicBezTo>
                      <a:cubicBezTo>
                        <a:pt x="77" y="325"/>
                        <a:pt x="81" y="321"/>
                        <a:pt x="83" y="325"/>
                      </a:cubicBezTo>
                      <a:cubicBezTo>
                        <a:pt x="83" y="326"/>
                        <a:pt x="86" y="325"/>
                        <a:pt x="86" y="326"/>
                      </a:cubicBezTo>
                      <a:cubicBezTo>
                        <a:pt x="84" y="328"/>
                        <a:pt x="84" y="328"/>
                        <a:pt x="80" y="326"/>
                      </a:cubicBezTo>
                      <a:cubicBezTo>
                        <a:pt x="74" y="325"/>
                        <a:pt x="77" y="331"/>
                        <a:pt x="74" y="328"/>
                      </a:cubicBezTo>
                      <a:cubicBezTo>
                        <a:pt x="69" y="326"/>
                        <a:pt x="72" y="332"/>
                        <a:pt x="69" y="329"/>
                      </a:cubicBezTo>
                      <a:cubicBezTo>
                        <a:pt x="66" y="328"/>
                        <a:pt x="69" y="331"/>
                        <a:pt x="67" y="332"/>
                      </a:cubicBezTo>
                      <a:cubicBezTo>
                        <a:pt x="70" y="335"/>
                        <a:pt x="66" y="334"/>
                        <a:pt x="66" y="337"/>
                      </a:cubicBezTo>
                      <a:cubicBezTo>
                        <a:pt x="66" y="342"/>
                        <a:pt x="61" y="338"/>
                        <a:pt x="63" y="345"/>
                      </a:cubicBezTo>
                      <a:cubicBezTo>
                        <a:pt x="66" y="349"/>
                        <a:pt x="61" y="346"/>
                        <a:pt x="64" y="351"/>
                      </a:cubicBezTo>
                      <a:cubicBezTo>
                        <a:pt x="67" y="356"/>
                        <a:pt x="64" y="352"/>
                        <a:pt x="63" y="357"/>
                      </a:cubicBezTo>
                      <a:cubicBezTo>
                        <a:pt x="64" y="360"/>
                        <a:pt x="67" y="360"/>
                        <a:pt x="66" y="362"/>
                      </a:cubicBezTo>
                      <a:cubicBezTo>
                        <a:pt x="66" y="363"/>
                        <a:pt x="64" y="366"/>
                        <a:pt x="66" y="366"/>
                      </a:cubicBezTo>
                      <a:cubicBezTo>
                        <a:pt x="67" y="366"/>
                        <a:pt x="66" y="366"/>
                        <a:pt x="67" y="370"/>
                      </a:cubicBezTo>
                      <a:cubicBezTo>
                        <a:pt x="70" y="373"/>
                        <a:pt x="69" y="376"/>
                        <a:pt x="69" y="376"/>
                      </a:cubicBezTo>
                      <a:cubicBezTo>
                        <a:pt x="74" y="374"/>
                        <a:pt x="70" y="377"/>
                        <a:pt x="75" y="377"/>
                      </a:cubicBezTo>
                      <a:cubicBezTo>
                        <a:pt x="81" y="376"/>
                        <a:pt x="77" y="382"/>
                        <a:pt x="81" y="380"/>
                      </a:cubicBezTo>
                      <a:cubicBezTo>
                        <a:pt x="84" y="377"/>
                        <a:pt x="87" y="379"/>
                        <a:pt x="87" y="380"/>
                      </a:cubicBezTo>
                      <a:cubicBezTo>
                        <a:pt x="89" y="382"/>
                        <a:pt x="92" y="380"/>
                        <a:pt x="90" y="384"/>
                      </a:cubicBezTo>
                      <a:cubicBezTo>
                        <a:pt x="89" y="388"/>
                        <a:pt x="93" y="388"/>
                        <a:pt x="90" y="390"/>
                      </a:cubicBezTo>
                      <a:cubicBezTo>
                        <a:pt x="87" y="393"/>
                        <a:pt x="92" y="391"/>
                        <a:pt x="92" y="396"/>
                      </a:cubicBezTo>
                      <a:cubicBezTo>
                        <a:pt x="93" y="402"/>
                        <a:pt x="99" y="401"/>
                        <a:pt x="98" y="402"/>
                      </a:cubicBezTo>
                      <a:cubicBezTo>
                        <a:pt x="95" y="407"/>
                        <a:pt x="102" y="402"/>
                        <a:pt x="102" y="407"/>
                      </a:cubicBezTo>
                      <a:cubicBezTo>
                        <a:pt x="102" y="408"/>
                        <a:pt x="107" y="408"/>
                        <a:pt x="104" y="410"/>
                      </a:cubicBezTo>
                      <a:cubicBezTo>
                        <a:pt x="101" y="412"/>
                        <a:pt x="101" y="415"/>
                        <a:pt x="96" y="412"/>
                      </a:cubicBezTo>
                      <a:cubicBezTo>
                        <a:pt x="95" y="410"/>
                        <a:pt x="93" y="413"/>
                        <a:pt x="95" y="415"/>
                      </a:cubicBezTo>
                      <a:cubicBezTo>
                        <a:pt x="98" y="419"/>
                        <a:pt x="93" y="419"/>
                        <a:pt x="96" y="424"/>
                      </a:cubicBezTo>
                      <a:cubicBezTo>
                        <a:pt x="98" y="425"/>
                        <a:pt x="101" y="427"/>
                        <a:pt x="102" y="424"/>
                      </a:cubicBezTo>
                      <a:cubicBezTo>
                        <a:pt x="102" y="421"/>
                        <a:pt x="105" y="424"/>
                        <a:pt x="109" y="422"/>
                      </a:cubicBezTo>
                      <a:cubicBezTo>
                        <a:pt x="112" y="419"/>
                        <a:pt x="110" y="424"/>
                        <a:pt x="113" y="422"/>
                      </a:cubicBezTo>
                      <a:cubicBezTo>
                        <a:pt x="116" y="419"/>
                        <a:pt x="113" y="425"/>
                        <a:pt x="118" y="427"/>
                      </a:cubicBezTo>
                      <a:cubicBezTo>
                        <a:pt x="121" y="429"/>
                        <a:pt x="115" y="430"/>
                        <a:pt x="116" y="432"/>
                      </a:cubicBezTo>
                      <a:cubicBezTo>
                        <a:pt x="119" y="435"/>
                        <a:pt x="116" y="435"/>
                        <a:pt x="119" y="435"/>
                      </a:cubicBezTo>
                      <a:cubicBezTo>
                        <a:pt x="122" y="436"/>
                        <a:pt x="122" y="433"/>
                        <a:pt x="125" y="438"/>
                      </a:cubicBezTo>
                      <a:cubicBezTo>
                        <a:pt x="128" y="441"/>
                        <a:pt x="125" y="447"/>
                        <a:pt x="128" y="446"/>
                      </a:cubicBezTo>
                      <a:cubicBezTo>
                        <a:pt x="133" y="444"/>
                        <a:pt x="133" y="449"/>
                        <a:pt x="139" y="446"/>
                      </a:cubicBezTo>
                      <a:cubicBezTo>
                        <a:pt x="144" y="443"/>
                        <a:pt x="142" y="447"/>
                        <a:pt x="145" y="449"/>
                      </a:cubicBezTo>
                      <a:cubicBezTo>
                        <a:pt x="148" y="452"/>
                        <a:pt x="150" y="447"/>
                        <a:pt x="153" y="452"/>
                      </a:cubicBezTo>
                      <a:cubicBezTo>
                        <a:pt x="154" y="453"/>
                        <a:pt x="157" y="450"/>
                        <a:pt x="159" y="453"/>
                      </a:cubicBezTo>
                      <a:cubicBezTo>
                        <a:pt x="160" y="457"/>
                        <a:pt x="163" y="453"/>
                        <a:pt x="163" y="455"/>
                      </a:cubicBezTo>
                      <a:cubicBezTo>
                        <a:pt x="163" y="458"/>
                        <a:pt x="165" y="458"/>
                        <a:pt x="163" y="460"/>
                      </a:cubicBezTo>
                      <a:cubicBezTo>
                        <a:pt x="160" y="461"/>
                        <a:pt x="160" y="463"/>
                        <a:pt x="162" y="463"/>
                      </a:cubicBezTo>
                      <a:cubicBezTo>
                        <a:pt x="163" y="463"/>
                        <a:pt x="165" y="464"/>
                        <a:pt x="162" y="464"/>
                      </a:cubicBezTo>
                      <a:cubicBezTo>
                        <a:pt x="160" y="464"/>
                        <a:pt x="159" y="466"/>
                        <a:pt x="160" y="468"/>
                      </a:cubicBezTo>
                      <a:cubicBezTo>
                        <a:pt x="162" y="469"/>
                        <a:pt x="163" y="472"/>
                        <a:pt x="162" y="474"/>
                      </a:cubicBezTo>
                      <a:cubicBezTo>
                        <a:pt x="160" y="477"/>
                        <a:pt x="154" y="474"/>
                        <a:pt x="153" y="477"/>
                      </a:cubicBezTo>
                      <a:cubicBezTo>
                        <a:pt x="153" y="480"/>
                        <a:pt x="147" y="475"/>
                        <a:pt x="148" y="485"/>
                      </a:cubicBezTo>
                      <a:cubicBezTo>
                        <a:pt x="153" y="481"/>
                        <a:pt x="150" y="486"/>
                        <a:pt x="154" y="483"/>
                      </a:cubicBezTo>
                      <a:cubicBezTo>
                        <a:pt x="157" y="481"/>
                        <a:pt x="157" y="485"/>
                        <a:pt x="154" y="486"/>
                      </a:cubicBezTo>
                      <a:cubicBezTo>
                        <a:pt x="148" y="488"/>
                        <a:pt x="151" y="489"/>
                        <a:pt x="145" y="489"/>
                      </a:cubicBezTo>
                      <a:cubicBezTo>
                        <a:pt x="144" y="489"/>
                        <a:pt x="145" y="494"/>
                        <a:pt x="148" y="492"/>
                      </a:cubicBezTo>
                      <a:cubicBezTo>
                        <a:pt x="150" y="492"/>
                        <a:pt x="153" y="497"/>
                        <a:pt x="150" y="497"/>
                      </a:cubicBezTo>
                      <a:cubicBezTo>
                        <a:pt x="148" y="496"/>
                        <a:pt x="147" y="496"/>
                        <a:pt x="145" y="499"/>
                      </a:cubicBezTo>
                      <a:cubicBezTo>
                        <a:pt x="145" y="502"/>
                        <a:pt x="144" y="502"/>
                        <a:pt x="144" y="503"/>
                      </a:cubicBezTo>
                      <a:cubicBezTo>
                        <a:pt x="145" y="508"/>
                        <a:pt x="144" y="505"/>
                        <a:pt x="140" y="505"/>
                      </a:cubicBezTo>
                      <a:cubicBezTo>
                        <a:pt x="139" y="505"/>
                        <a:pt x="136" y="502"/>
                        <a:pt x="137" y="505"/>
                      </a:cubicBezTo>
                      <a:cubicBezTo>
                        <a:pt x="137" y="506"/>
                        <a:pt x="133" y="506"/>
                        <a:pt x="139" y="508"/>
                      </a:cubicBezTo>
                      <a:cubicBezTo>
                        <a:pt x="144" y="511"/>
                        <a:pt x="140" y="513"/>
                        <a:pt x="145" y="513"/>
                      </a:cubicBezTo>
                      <a:cubicBezTo>
                        <a:pt x="150" y="514"/>
                        <a:pt x="145" y="514"/>
                        <a:pt x="151" y="517"/>
                      </a:cubicBezTo>
                      <a:cubicBezTo>
                        <a:pt x="157" y="519"/>
                        <a:pt x="151" y="516"/>
                        <a:pt x="162" y="527"/>
                      </a:cubicBezTo>
                      <a:cubicBezTo>
                        <a:pt x="163" y="525"/>
                        <a:pt x="166" y="525"/>
                        <a:pt x="168" y="525"/>
                      </a:cubicBezTo>
                      <a:cubicBezTo>
                        <a:pt x="169" y="525"/>
                        <a:pt x="169" y="528"/>
                        <a:pt x="172" y="528"/>
                      </a:cubicBezTo>
                      <a:cubicBezTo>
                        <a:pt x="176" y="528"/>
                        <a:pt x="174" y="531"/>
                        <a:pt x="179" y="528"/>
                      </a:cubicBezTo>
                      <a:cubicBezTo>
                        <a:pt x="182" y="527"/>
                        <a:pt x="183" y="530"/>
                        <a:pt x="185" y="530"/>
                      </a:cubicBezTo>
                      <a:cubicBezTo>
                        <a:pt x="186" y="530"/>
                        <a:pt x="186" y="531"/>
                        <a:pt x="191" y="533"/>
                      </a:cubicBezTo>
                      <a:cubicBezTo>
                        <a:pt x="195" y="534"/>
                        <a:pt x="191" y="534"/>
                        <a:pt x="192" y="536"/>
                      </a:cubicBezTo>
                      <a:cubicBezTo>
                        <a:pt x="195" y="537"/>
                        <a:pt x="197" y="533"/>
                        <a:pt x="198" y="534"/>
                      </a:cubicBezTo>
                      <a:cubicBezTo>
                        <a:pt x="201" y="536"/>
                        <a:pt x="201" y="533"/>
                        <a:pt x="203" y="534"/>
                      </a:cubicBezTo>
                      <a:cubicBezTo>
                        <a:pt x="204" y="534"/>
                        <a:pt x="204" y="536"/>
                        <a:pt x="207" y="536"/>
                      </a:cubicBezTo>
                      <a:cubicBezTo>
                        <a:pt x="211" y="536"/>
                        <a:pt x="206" y="539"/>
                        <a:pt x="207" y="541"/>
                      </a:cubicBezTo>
                      <a:cubicBezTo>
                        <a:pt x="209" y="542"/>
                        <a:pt x="209" y="542"/>
                        <a:pt x="214" y="544"/>
                      </a:cubicBezTo>
                      <a:cubicBezTo>
                        <a:pt x="215" y="547"/>
                        <a:pt x="217" y="542"/>
                        <a:pt x="217" y="545"/>
                      </a:cubicBezTo>
                      <a:cubicBezTo>
                        <a:pt x="218" y="548"/>
                        <a:pt x="220" y="545"/>
                        <a:pt x="220" y="548"/>
                      </a:cubicBezTo>
                      <a:cubicBezTo>
                        <a:pt x="221" y="553"/>
                        <a:pt x="226" y="551"/>
                        <a:pt x="226" y="550"/>
                      </a:cubicBezTo>
                      <a:cubicBezTo>
                        <a:pt x="227" y="548"/>
                        <a:pt x="229" y="547"/>
                        <a:pt x="230" y="545"/>
                      </a:cubicBezTo>
                      <a:cubicBezTo>
                        <a:pt x="226" y="534"/>
                        <a:pt x="221" y="536"/>
                        <a:pt x="223" y="527"/>
                      </a:cubicBezTo>
                      <a:cubicBezTo>
                        <a:pt x="224" y="516"/>
                        <a:pt x="221" y="527"/>
                        <a:pt x="221" y="520"/>
                      </a:cubicBezTo>
                      <a:cubicBezTo>
                        <a:pt x="221" y="514"/>
                        <a:pt x="212" y="516"/>
                        <a:pt x="217" y="513"/>
                      </a:cubicBezTo>
                      <a:cubicBezTo>
                        <a:pt x="220" y="509"/>
                        <a:pt x="221" y="505"/>
                        <a:pt x="226" y="500"/>
                      </a:cubicBezTo>
                      <a:cubicBezTo>
                        <a:pt x="230" y="496"/>
                        <a:pt x="232" y="500"/>
                        <a:pt x="232" y="497"/>
                      </a:cubicBezTo>
                      <a:cubicBezTo>
                        <a:pt x="232" y="496"/>
                        <a:pt x="232" y="497"/>
                        <a:pt x="233" y="492"/>
                      </a:cubicBezTo>
                      <a:cubicBezTo>
                        <a:pt x="226" y="488"/>
                        <a:pt x="238" y="491"/>
                        <a:pt x="230" y="483"/>
                      </a:cubicBezTo>
                      <a:cubicBezTo>
                        <a:pt x="224" y="475"/>
                        <a:pt x="224" y="475"/>
                        <a:pt x="221" y="477"/>
                      </a:cubicBezTo>
                      <a:cubicBezTo>
                        <a:pt x="218" y="477"/>
                        <a:pt x="221" y="472"/>
                        <a:pt x="217" y="469"/>
                      </a:cubicBezTo>
                      <a:cubicBezTo>
                        <a:pt x="211" y="468"/>
                        <a:pt x="220" y="461"/>
                        <a:pt x="217" y="457"/>
                      </a:cubicBezTo>
                      <a:cubicBezTo>
                        <a:pt x="214" y="453"/>
                        <a:pt x="221" y="443"/>
                        <a:pt x="224" y="446"/>
                      </a:cubicBezTo>
                      <a:cubicBezTo>
                        <a:pt x="230" y="455"/>
                        <a:pt x="232" y="452"/>
                        <a:pt x="232" y="446"/>
                      </a:cubicBezTo>
                      <a:cubicBezTo>
                        <a:pt x="232" y="440"/>
                        <a:pt x="242" y="436"/>
                        <a:pt x="247" y="432"/>
                      </a:cubicBezTo>
                      <a:cubicBezTo>
                        <a:pt x="250" y="425"/>
                        <a:pt x="252" y="435"/>
                        <a:pt x="256" y="430"/>
                      </a:cubicBezTo>
                      <a:cubicBezTo>
                        <a:pt x="262" y="427"/>
                        <a:pt x="261" y="432"/>
                        <a:pt x="268" y="433"/>
                      </a:cubicBezTo>
                      <a:cubicBezTo>
                        <a:pt x="276" y="433"/>
                        <a:pt x="284" y="447"/>
                        <a:pt x="290" y="443"/>
                      </a:cubicBezTo>
                      <a:cubicBezTo>
                        <a:pt x="293" y="438"/>
                        <a:pt x="294" y="435"/>
                        <a:pt x="299" y="438"/>
                      </a:cubicBezTo>
                      <a:cubicBezTo>
                        <a:pt x="303" y="441"/>
                        <a:pt x="303" y="433"/>
                        <a:pt x="313" y="441"/>
                      </a:cubicBezTo>
                      <a:cubicBezTo>
                        <a:pt x="322" y="447"/>
                        <a:pt x="317" y="436"/>
                        <a:pt x="323" y="441"/>
                      </a:cubicBezTo>
                      <a:cubicBezTo>
                        <a:pt x="331" y="446"/>
                        <a:pt x="338" y="435"/>
                        <a:pt x="329" y="432"/>
                      </a:cubicBezTo>
                      <a:cubicBezTo>
                        <a:pt x="313" y="424"/>
                        <a:pt x="334" y="425"/>
                        <a:pt x="328" y="419"/>
                      </a:cubicBezTo>
                      <a:cubicBezTo>
                        <a:pt x="322" y="415"/>
                        <a:pt x="343" y="415"/>
                        <a:pt x="335" y="412"/>
                      </a:cubicBezTo>
                      <a:cubicBezTo>
                        <a:pt x="328" y="408"/>
                        <a:pt x="325" y="401"/>
                        <a:pt x="334" y="401"/>
                      </a:cubicBezTo>
                      <a:cubicBezTo>
                        <a:pt x="343" y="401"/>
                        <a:pt x="373" y="394"/>
                        <a:pt x="381" y="390"/>
                      </a:cubicBezTo>
                      <a:cubicBezTo>
                        <a:pt x="390" y="387"/>
                        <a:pt x="392" y="380"/>
                        <a:pt x="398" y="385"/>
                      </a:cubicBezTo>
                      <a:cubicBezTo>
                        <a:pt x="402" y="388"/>
                        <a:pt x="406" y="380"/>
                        <a:pt x="409" y="391"/>
                      </a:cubicBezTo>
                      <a:cubicBezTo>
                        <a:pt x="411" y="404"/>
                        <a:pt x="416" y="396"/>
                        <a:pt x="422" y="399"/>
                      </a:cubicBezTo>
                      <a:cubicBezTo>
                        <a:pt x="428" y="402"/>
                        <a:pt x="433" y="399"/>
                        <a:pt x="428" y="404"/>
                      </a:cubicBezTo>
                      <a:cubicBezTo>
                        <a:pt x="424" y="408"/>
                        <a:pt x="433" y="408"/>
                        <a:pt x="445" y="401"/>
                      </a:cubicBezTo>
                      <a:cubicBezTo>
                        <a:pt x="457" y="391"/>
                        <a:pt x="456" y="398"/>
                        <a:pt x="453" y="401"/>
                      </a:cubicBezTo>
                      <a:cubicBezTo>
                        <a:pt x="450" y="404"/>
                        <a:pt x="462" y="405"/>
                        <a:pt x="472" y="425"/>
                      </a:cubicBezTo>
                      <a:cubicBezTo>
                        <a:pt x="486" y="455"/>
                        <a:pt x="480" y="429"/>
                        <a:pt x="489" y="436"/>
                      </a:cubicBezTo>
                      <a:cubicBezTo>
                        <a:pt x="500" y="446"/>
                        <a:pt x="504" y="433"/>
                        <a:pt x="514" y="443"/>
                      </a:cubicBezTo>
                      <a:cubicBezTo>
                        <a:pt x="521" y="453"/>
                        <a:pt x="524" y="460"/>
                        <a:pt x="530" y="453"/>
                      </a:cubicBezTo>
                      <a:cubicBezTo>
                        <a:pt x="538" y="449"/>
                        <a:pt x="530" y="455"/>
                        <a:pt x="538" y="461"/>
                      </a:cubicBezTo>
                      <a:cubicBezTo>
                        <a:pt x="538" y="461"/>
                        <a:pt x="538" y="461"/>
                        <a:pt x="543" y="460"/>
                      </a:cubicBezTo>
                      <a:cubicBezTo>
                        <a:pt x="547" y="453"/>
                        <a:pt x="546" y="458"/>
                        <a:pt x="553" y="455"/>
                      </a:cubicBezTo>
                      <a:cubicBezTo>
                        <a:pt x="559" y="453"/>
                        <a:pt x="553" y="452"/>
                        <a:pt x="562" y="447"/>
                      </a:cubicBezTo>
                      <a:cubicBezTo>
                        <a:pt x="571" y="443"/>
                        <a:pt x="578" y="440"/>
                        <a:pt x="582" y="443"/>
                      </a:cubicBezTo>
                      <a:cubicBezTo>
                        <a:pt x="587" y="446"/>
                        <a:pt x="593" y="440"/>
                        <a:pt x="594" y="446"/>
                      </a:cubicBezTo>
                      <a:cubicBezTo>
                        <a:pt x="596" y="450"/>
                        <a:pt x="622" y="455"/>
                        <a:pt x="625" y="447"/>
                      </a:cubicBezTo>
                      <a:cubicBezTo>
                        <a:pt x="626" y="441"/>
                        <a:pt x="617" y="441"/>
                        <a:pt x="623" y="433"/>
                      </a:cubicBezTo>
                      <a:cubicBezTo>
                        <a:pt x="629" y="424"/>
                        <a:pt x="626" y="424"/>
                        <a:pt x="640" y="429"/>
                      </a:cubicBezTo>
                      <a:cubicBezTo>
                        <a:pt x="652" y="435"/>
                        <a:pt x="657" y="429"/>
                        <a:pt x="657" y="436"/>
                      </a:cubicBezTo>
                      <a:cubicBezTo>
                        <a:pt x="657" y="444"/>
                        <a:pt x="664" y="450"/>
                        <a:pt x="672" y="447"/>
                      </a:cubicBezTo>
                      <a:cubicBezTo>
                        <a:pt x="681" y="444"/>
                        <a:pt x="683" y="444"/>
                        <a:pt x="693" y="449"/>
                      </a:cubicBezTo>
                      <a:cubicBezTo>
                        <a:pt x="704" y="452"/>
                        <a:pt x="698" y="455"/>
                        <a:pt x="712" y="458"/>
                      </a:cubicBezTo>
                      <a:cubicBezTo>
                        <a:pt x="731" y="463"/>
                        <a:pt x="724" y="455"/>
                        <a:pt x="736" y="457"/>
                      </a:cubicBezTo>
                      <a:cubicBezTo>
                        <a:pt x="748" y="457"/>
                        <a:pt x="745" y="441"/>
                        <a:pt x="756" y="447"/>
                      </a:cubicBezTo>
                      <a:cubicBezTo>
                        <a:pt x="765" y="453"/>
                        <a:pt x="765" y="447"/>
                        <a:pt x="771" y="452"/>
                      </a:cubicBezTo>
                      <a:cubicBezTo>
                        <a:pt x="779" y="457"/>
                        <a:pt x="782" y="457"/>
                        <a:pt x="788" y="450"/>
                      </a:cubicBezTo>
                      <a:cubicBezTo>
                        <a:pt x="794" y="444"/>
                        <a:pt x="792" y="440"/>
                        <a:pt x="800" y="430"/>
                      </a:cubicBezTo>
                      <a:cubicBezTo>
                        <a:pt x="806" y="422"/>
                        <a:pt x="803" y="419"/>
                        <a:pt x="798" y="419"/>
                      </a:cubicBezTo>
                      <a:cubicBezTo>
                        <a:pt x="794" y="419"/>
                        <a:pt x="800" y="410"/>
                        <a:pt x="815" y="408"/>
                      </a:cubicBezTo>
                      <a:cubicBezTo>
                        <a:pt x="829" y="407"/>
                        <a:pt x="833" y="412"/>
                        <a:pt x="838" y="412"/>
                      </a:cubicBezTo>
                      <a:cubicBezTo>
                        <a:pt x="842" y="412"/>
                        <a:pt x="852" y="424"/>
                        <a:pt x="855" y="440"/>
                      </a:cubicBezTo>
                      <a:cubicBezTo>
                        <a:pt x="856" y="457"/>
                        <a:pt x="859" y="455"/>
                        <a:pt x="868" y="457"/>
                      </a:cubicBezTo>
                      <a:cubicBezTo>
                        <a:pt x="877" y="458"/>
                        <a:pt x="874" y="463"/>
                        <a:pt x="879" y="463"/>
                      </a:cubicBezTo>
                      <a:cubicBezTo>
                        <a:pt x="884" y="464"/>
                        <a:pt x="879" y="468"/>
                        <a:pt x="882" y="469"/>
                      </a:cubicBezTo>
                      <a:cubicBezTo>
                        <a:pt x="885" y="471"/>
                        <a:pt x="879" y="472"/>
                        <a:pt x="884" y="475"/>
                      </a:cubicBezTo>
                      <a:cubicBezTo>
                        <a:pt x="888" y="480"/>
                        <a:pt x="894" y="478"/>
                        <a:pt x="899" y="474"/>
                      </a:cubicBezTo>
                      <a:cubicBezTo>
                        <a:pt x="903" y="471"/>
                        <a:pt x="903" y="475"/>
                        <a:pt x="908" y="471"/>
                      </a:cubicBezTo>
                      <a:cubicBezTo>
                        <a:pt x="912" y="466"/>
                        <a:pt x="917" y="474"/>
                        <a:pt x="912" y="480"/>
                      </a:cubicBezTo>
                      <a:cubicBezTo>
                        <a:pt x="908" y="488"/>
                        <a:pt x="905" y="511"/>
                        <a:pt x="899" y="508"/>
                      </a:cubicBezTo>
                      <a:cubicBezTo>
                        <a:pt x="893" y="505"/>
                        <a:pt x="891" y="503"/>
                        <a:pt x="890" y="506"/>
                      </a:cubicBezTo>
                      <a:cubicBezTo>
                        <a:pt x="888" y="511"/>
                        <a:pt x="882" y="506"/>
                        <a:pt x="885" y="513"/>
                      </a:cubicBezTo>
                      <a:cubicBezTo>
                        <a:pt x="887" y="519"/>
                        <a:pt x="888" y="525"/>
                        <a:pt x="885" y="530"/>
                      </a:cubicBezTo>
                      <a:cubicBezTo>
                        <a:pt x="884" y="536"/>
                        <a:pt x="882" y="530"/>
                        <a:pt x="881" y="536"/>
                      </a:cubicBezTo>
                      <a:cubicBezTo>
                        <a:pt x="881" y="536"/>
                        <a:pt x="881" y="536"/>
                        <a:pt x="882" y="539"/>
                      </a:cubicBezTo>
                      <a:cubicBezTo>
                        <a:pt x="885" y="536"/>
                        <a:pt x="882" y="534"/>
                        <a:pt x="884" y="536"/>
                      </a:cubicBezTo>
                      <a:cubicBezTo>
                        <a:pt x="887" y="536"/>
                        <a:pt x="887" y="536"/>
                        <a:pt x="888" y="533"/>
                      </a:cubicBezTo>
                      <a:cubicBezTo>
                        <a:pt x="890" y="530"/>
                        <a:pt x="888" y="528"/>
                        <a:pt x="891" y="528"/>
                      </a:cubicBezTo>
                      <a:cubicBezTo>
                        <a:pt x="893" y="528"/>
                        <a:pt x="890" y="533"/>
                        <a:pt x="893" y="530"/>
                      </a:cubicBezTo>
                      <a:cubicBezTo>
                        <a:pt x="896" y="528"/>
                        <a:pt x="893" y="533"/>
                        <a:pt x="896" y="533"/>
                      </a:cubicBezTo>
                      <a:cubicBezTo>
                        <a:pt x="897" y="533"/>
                        <a:pt x="899" y="534"/>
                        <a:pt x="900" y="534"/>
                      </a:cubicBezTo>
                      <a:cubicBezTo>
                        <a:pt x="902" y="536"/>
                        <a:pt x="902" y="534"/>
                        <a:pt x="906" y="533"/>
                      </a:cubicBezTo>
                      <a:cubicBezTo>
                        <a:pt x="909" y="533"/>
                        <a:pt x="908" y="531"/>
                        <a:pt x="914" y="528"/>
                      </a:cubicBezTo>
                      <a:cubicBezTo>
                        <a:pt x="919" y="525"/>
                        <a:pt x="922" y="516"/>
                        <a:pt x="934" y="505"/>
                      </a:cubicBezTo>
                      <a:cubicBezTo>
                        <a:pt x="944" y="492"/>
                        <a:pt x="941" y="486"/>
                        <a:pt x="946" y="483"/>
                      </a:cubicBezTo>
                      <a:cubicBezTo>
                        <a:pt x="952" y="478"/>
                        <a:pt x="947" y="478"/>
                        <a:pt x="954" y="472"/>
                      </a:cubicBezTo>
                      <a:cubicBezTo>
                        <a:pt x="961" y="466"/>
                        <a:pt x="961" y="449"/>
                        <a:pt x="960" y="444"/>
                      </a:cubicBezTo>
                      <a:cubicBezTo>
                        <a:pt x="958" y="440"/>
                        <a:pt x="961" y="440"/>
                        <a:pt x="963" y="435"/>
                      </a:cubicBezTo>
                      <a:cubicBezTo>
                        <a:pt x="964" y="429"/>
                        <a:pt x="970" y="427"/>
                        <a:pt x="966" y="422"/>
                      </a:cubicBezTo>
                      <a:cubicBezTo>
                        <a:pt x="963" y="419"/>
                        <a:pt x="967" y="419"/>
                        <a:pt x="964" y="416"/>
                      </a:cubicBezTo>
                      <a:cubicBezTo>
                        <a:pt x="963" y="412"/>
                        <a:pt x="970" y="413"/>
                        <a:pt x="966" y="408"/>
                      </a:cubicBezTo>
                      <a:cubicBezTo>
                        <a:pt x="960" y="405"/>
                        <a:pt x="958" y="402"/>
                        <a:pt x="957" y="401"/>
                      </a:cubicBezTo>
                      <a:cubicBezTo>
                        <a:pt x="954" y="398"/>
                        <a:pt x="951" y="401"/>
                        <a:pt x="947" y="399"/>
                      </a:cubicBezTo>
                      <a:cubicBezTo>
                        <a:pt x="944" y="398"/>
                        <a:pt x="947" y="405"/>
                        <a:pt x="940" y="407"/>
                      </a:cubicBezTo>
                      <a:cubicBezTo>
                        <a:pt x="929" y="410"/>
                        <a:pt x="943" y="396"/>
                        <a:pt x="935" y="399"/>
                      </a:cubicBezTo>
                      <a:cubicBezTo>
                        <a:pt x="929" y="401"/>
                        <a:pt x="937" y="404"/>
                        <a:pt x="931" y="404"/>
                      </a:cubicBezTo>
                      <a:cubicBezTo>
                        <a:pt x="925" y="404"/>
                        <a:pt x="937" y="394"/>
                        <a:pt x="926" y="394"/>
                      </a:cubicBezTo>
                      <a:cubicBezTo>
                        <a:pt x="917" y="394"/>
                        <a:pt x="912" y="393"/>
                        <a:pt x="925" y="385"/>
                      </a:cubicBezTo>
                      <a:cubicBezTo>
                        <a:pt x="938" y="376"/>
                        <a:pt x="940" y="376"/>
                        <a:pt x="943" y="368"/>
                      </a:cubicBezTo>
                      <a:cubicBezTo>
                        <a:pt x="946" y="360"/>
                        <a:pt x="957" y="360"/>
                        <a:pt x="960" y="351"/>
                      </a:cubicBezTo>
                      <a:cubicBezTo>
                        <a:pt x="964" y="342"/>
                        <a:pt x="979" y="332"/>
                        <a:pt x="987" y="334"/>
                      </a:cubicBezTo>
                      <a:cubicBezTo>
                        <a:pt x="995" y="337"/>
                        <a:pt x="998" y="332"/>
                        <a:pt x="1002" y="335"/>
                      </a:cubicBezTo>
                      <a:cubicBezTo>
                        <a:pt x="1007" y="338"/>
                        <a:pt x="1002" y="332"/>
                        <a:pt x="1013" y="334"/>
                      </a:cubicBezTo>
                      <a:cubicBezTo>
                        <a:pt x="1025" y="335"/>
                        <a:pt x="1025" y="338"/>
                        <a:pt x="1028" y="331"/>
                      </a:cubicBezTo>
                      <a:cubicBezTo>
                        <a:pt x="1028" y="329"/>
                        <a:pt x="1056" y="329"/>
                        <a:pt x="1047" y="337"/>
                      </a:cubicBezTo>
                      <a:cubicBezTo>
                        <a:pt x="1039" y="343"/>
                        <a:pt x="1059" y="338"/>
                        <a:pt x="1060" y="337"/>
                      </a:cubicBezTo>
                      <a:cubicBezTo>
                        <a:pt x="1063" y="332"/>
                        <a:pt x="1066" y="343"/>
                        <a:pt x="1074" y="337"/>
                      </a:cubicBezTo>
                      <a:cubicBezTo>
                        <a:pt x="1082" y="332"/>
                        <a:pt x="1059" y="332"/>
                        <a:pt x="1075" y="320"/>
                      </a:cubicBezTo>
                      <a:cubicBezTo>
                        <a:pt x="1092" y="309"/>
                        <a:pt x="1085" y="304"/>
                        <a:pt x="1104" y="303"/>
                      </a:cubicBezTo>
                      <a:cubicBezTo>
                        <a:pt x="1121" y="300"/>
                        <a:pt x="1107" y="323"/>
                        <a:pt x="1120" y="317"/>
                      </a:cubicBezTo>
                      <a:cubicBezTo>
                        <a:pt x="1132" y="310"/>
                        <a:pt x="1129" y="303"/>
                        <a:pt x="1136" y="306"/>
                      </a:cubicBezTo>
                      <a:cubicBezTo>
                        <a:pt x="1144" y="307"/>
                        <a:pt x="1132" y="290"/>
                        <a:pt x="1146" y="290"/>
                      </a:cubicBezTo>
                      <a:cubicBezTo>
                        <a:pt x="1159" y="292"/>
                        <a:pt x="1147" y="290"/>
                        <a:pt x="1146" y="304"/>
                      </a:cubicBezTo>
                      <a:cubicBezTo>
                        <a:pt x="1142" y="318"/>
                        <a:pt x="1133" y="314"/>
                        <a:pt x="1121" y="329"/>
                      </a:cubicBezTo>
                      <a:cubicBezTo>
                        <a:pt x="1109" y="345"/>
                        <a:pt x="1103" y="351"/>
                        <a:pt x="1095" y="352"/>
                      </a:cubicBezTo>
                      <a:cubicBezTo>
                        <a:pt x="1086" y="356"/>
                        <a:pt x="1094" y="359"/>
                        <a:pt x="1086" y="365"/>
                      </a:cubicBezTo>
                      <a:cubicBezTo>
                        <a:pt x="1077" y="371"/>
                        <a:pt x="1080" y="398"/>
                        <a:pt x="1085" y="421"/>
                      </a:cubicBezTo>
                      <a:cubicBezTo>
                        <a:pt x="1086" y="430"/>
                        <a:pt x="1085" y="449"/>
                        <a:pt x="1098" y="429"/>
                      </a:cubicBezTo>
                      <a:cubicBezTo>
                        <a:pt x="1107" y="416"/>
                        <a:pt x="1098" y="412"/>
                        <a:pt x="1111" y="412"/>
                      </a:cubicBezTo>
                      <a:cubicBezTo>
                        <a:pt x="1120" y="412"/>
                        <a:pt x="1109" y="396"/>
                        <a:pt x="1121" y="396"/>
                      </a:cubicBezTo>
                      <a:cubicBezTo>
                        <a:pt x="1139" y="394"/>
                        <a:pt x="1124" y="387"/>
                        <a:pt x="1129" y="379"/>
                      </a:cubicBezTo>
                      <a:cubicBezTo>
                        <a:pt x="1133" y="370"/>
                        <a:pt x="1139" y="382"/>
                        <a:pt x="1141" y="374"/>
                      </a:cubicBezTo>
                      <a:cubicBezTo>
                        <a:pt x="1142" y="365"/>
                        <a:pt x="1130" y="368"/>
                        <a:pt x="1136" y="360"/>
                      </a:cubicBezTo>
                      <a:cubicBezTo>
                        <a:pt x="1147" y="348"/>
                        <a:pt x="1121" y="354"/>
                        <a:pt x="1133" y="345"/>
                      </a:cubicBezTo>
                      <a:cubicBezTo>
                        <a:pt x="1146" y="334"/>
                        <a:pt x="1138" y="329"/>
                        <a:pt x="1146" y="326"/>
                      </a:cubicBezTo>
                      <a:cubicBezTo>
                        <a:pt x="1155" y="323"/>
                        <a:pt x="1147" y="331"/>
                        <a:pt x="1158" y="323"/>
                      </a:cubicBezTo>
                      <a:cubicBezTo>
                        <a:pt x="1171" y="312"/>
                        <a:pt x="1155" y="337"/>
                        <a:pt x="1167" y="326"/>
                      </a:cubicBezTo>
                      <a:cubicBezTo>
                        <a:pt x="1181" y="314"/>
                        <a:pt x="1188" y="318"/>
                        <a:pt x="1194" y="326"/>
                      </a:cubicBezTo>
                      <a:cubicBezTo>
                        <a:pt x="1200" y="332"/>
                        <a:pt x="1190" y="325"/>
                        <a:pt x="1213" y="312"/>
                      </a:cubicBezTo>
                      <a:cubicBezTo>
                        <a:pt x="1222" y="307"/>
                        <a:pt x="1229" y="298"/>
                        <a:pt x="1241" y="295"/>
                      </a:cubicBezTo>
                      <a:cubicBezTo>
                        <a:pt x="1263" y="287"/>
                        <a:pt x="1263" y="298"/>
                        <a:pt x="1267" y="293"/>
                      </a:cubicBezTo>
                      <a:cubicBezTo>
                        <a:pt x="1273" y="287"/>
                        <a:pt x="1266" y="286"/>
                        <a:pt x="1263" y="275"/>
                      </a:cubicBezTo>
                      <a:cubicBezTo>
                        <a:pt x="1258" y="262"/>
                        <a:pt x="1255" y="275"/>
                        <a:pt x="1252" y="265"/>
                      </a:cubicBezTo>
                      <a:cubicBezTo>
                        <a:pt x="1251" y="259"/>
                        <a:pt x="1264" y="269"/>
                        <a:pt x="1270" y="259"/>
                      </a:cubicBezTo>
                      <a:cubicBezTo>
                        <a:pt x="1272" y="258"/>
                        <a:pt x="1273" y="258"/>
                        <a:pt x="1273" y="256"/>
                      </a:cubicBezTo>
                      <a:cubicBezTo>
                        <a:pt x="1273" y="256"/>
                        <a:pt x="1273" y="256"/>
                        <a:pt x="1273" y="256"/>
                      </a:cubicBezTo>
                      <a:close/>
                      <a:moveTo>
                        <a:pt x="969" y="421"/>
                      </a:moveTo>
                      <a:cubicBezTo>
                        <a:pt x="967" y="424"/>
                        <a:pt x="970" y="422"/>
                        <a:pt x="969" y="425"/>
                      </a:cubicBezTo>
                      <a:cubicBezTo>
                        <a:pt x="967" y="429"/>
                        <a:pt x="970" y="429"/>
                        <a:pt x="970" y="430"/>
                      </a:cubicBezTo>
                      <a:cubicBezTo>
                        <a:pt x="969" y="430"/>
                        <a:pt x="972" y="430"/>
                        <a:pt x="973" y="435"/>
                      </a:cubicBezTo>
                      <a:cubicBezTo>
                        <a:pt x="975" y="438"/>
                        <a:pt x="970" y="441"/>
                        <a:pt x="972" y="444"/>
                      </a:cubicBezTo>
                      <a:cubicBezTo>
                        <a:pt x="973" y="449"/>
                        <a:pt x="972" y="461"/>
                        <a:pt x="970" y="464"/>
                      </a:cubicBezTo>
                      <a:cubicBezTo>
                        <a:pt x="969" y="468"/>
                        <a:pt x="975" y="468"/>
                        <a:pt x="972" y="477"/>
                      </a:cubicBezTo>
                      <a:cubicBezTo>
                        <a:pt x="969" y="481"/>
                        <a:pt x="973" y="485"/>
                        <a:pt x="972" y="488"/>
                      </a:cubicBezTo>
                      <a:cubicBezTo>
                        <a:pt x="969" y="491"/>
                        <a:pt x="970" y="492"/>
                        <a:pt x="970" y="496"/>
                      </a:cubicBezTo>
                      <a:cubicBezTo>
                        <a:pt x="972" y="500"/>
                        <a:pt x="973" y="499"/>
                        <a:pt x="973" y="494"/>
                      </a:cubicBezTo>
                      <a:cubicBezTo>
                        <a:pt x="975" y="489"/>
                        <a:pt x="977" y="488"/>
                        <a:pt x="978" y="489"/>
                      </a:cubicBezTo>
                      <a:cubicBezTo>
                        <a:pt x="978" y="491"/>
                        <a:pt x="979" y="489"/>
                        <a:pt x="981" y="491"/>
                      </a:cubicBezTo>
                      <a:cubicBezTo>
                        <a:pt x="983" y="491"/>
                        <a:pt x="983" y="497"/>
                        <a:pt x="983" y="496"/>
                      </a:cubicBezTo>
                      <a:cubicBezTo>
                        <a:pt x="986" y="491"/>
                        <a:pt x="984" y="492"/>
                        <a:pt x="984" y="489"/>
                      </a:cubicBezTo>
                      <a:cubicBezTo>
                        <a:pt x="984" y="486"/>
                        <a:pt x="984" y="488"/>
                        <a:pt x="981" y="488"/>
                      </a:cubicBezTo>
                      <a:cubicBezTo>
                        <a:pt x="979" y="486"/>
                        <a:pt x="979" y="483"/>
                        <a:pt x="978" y="480"/>
                      </a:cubicBezTo>
                      <a:cubicBezTo>
                        <a:pt x="973" y="477"/>
                        <a:pt x="977" y="468"/>
                        <a:pt x="978" y="464"/>
                      </a:cubicBezTo>
                      <a:cubicBezTo>
                        <a:pt x="981" y="463"/>
                        <a:pt x="978" y="460"/>
                        <a:pt x="981" y="458"/>
                      </a:cubicBezTo>
                      <a:cubicBezTo>
                        <a:pt x="984" y="458"/>
                        <a:pt x="987" y="458"/>
                        <a:pt x="990" y="461"/>
                      </a:cubicBezTo>
                      <a:cubicBezTo>
                        <a:pt x="992" y="464"/>
                        <a:pt x="993" y="468"/>
                        <a:pt x="993" y="464"/>
                      </a:cubicBezTo>
                      <a:cubicBezTo>
                        <a:pt x="993" y="463"/>
                        <a:pt x="990" y="460"/>
                        <a:pt x="989" y="457"/>
                      </a:cubicBezTo>
                      <a:cubicBezTo>
                        <a:pt x="989" y="452"/>
                        <a:pt x="986" y="446"/>
                        <a:pt x="984" y="441"/>
                      </a:cubicBezTo>
                      <a:cubicBezTo>
                        <a:pt x="984" y="436"/>
                        <a:pt x="983" y="435"/>
                        <a:pt x="983" y="432"/>
                      </a:cubicBezTo>
                      <a:cubicBezTo>
                        <a:pt x="983" y="429"/>
                        <a:pt x="981" y="433"/>
                        <a:pt x="981" y="430"/>
                      </a:cubicBezTo>
                      <a:cubicBezTo>
                        <a:pt x="983" y="425"/>
                        <a:pt x="981" y="430"/>
                        <a:pt x="981" y="427"/>
                      </a:cubicBezTo>
                      <a:cubicBezTo>
                        <a:pt x="979" y="422"/>
                        <a:pt x="984" y="422"/>
                        <a:pt x="983" y="413"/>
                      </a:cubicBezTo>
                      <a:cubicBezTo>
                        <a:pt x="981" y="407"/>
                        <a:pt x="979" y="410"/>
                        <a:pt x="981" y="408"/>
                      </a:cubicBezTo>
                      <a:cubicBezTo>
                        <a:pt x="981" y="407"/>
                        <a:pt x="979" y="408"/>
                        <a:pt x="979" y="407"/>
                      </a:cubicBezTo>
                      <a:cubicBezTo>
                        <a:pt x="979" y="404"/>
                        <a:pt x="978" y="404"/>
                        <a:pt x="979" y="402"/>
                      </a:cubicBezTo>
                      <a:cubicBezTo>
                        <a:pt x="981" y="401"/>
                        <a:pt x="979" y="399"/>
                        <a:pt x="978" y="398"/>
                      </a:cubicBezTo>
                      <a:cubicBezTo>
                        <a:pt x="977" y="394"/>
                        <a:pt x="978" y="398"/>
                        <a:pt x="975" y="398"/>
                      </a:cubicBezTo>
                      <a:cubicBezTo>
                        <a:pt x="972" y="399"/>
                        <a:pt x="978" y="401"/>
                        <a:pt x="977" y="404"/>
                      </a:cubicBezTo>
                      <a:cubicBezTo>
                        <a:pt x="977" y="407"/>
                        <a:pt x="975" y="405"/>
                        <a:pt x="975" y="407"/>
                      </a:cubicBezTo>
                      <a:cubicBezTo>
                        <a:pt x="975" y="408"/>
                        <a:pt x="978" y="407"/>
                        <a:pt x="975" y="408"/>
                      </a:cubicBezTo>
                      <a:cubicBezTo>
                        <a:pt x="973" y="412"/>
                        <a:pt x="975" y="407"/>
                        <a:pt x="972" y="408"/>
                      </a:cubicBezTo>
                      <a:cubicBezTo>
                        <a:pt x="970" y="408"/>
                        <a:pt x="969" y="408"/>
                        <a:pt x="970" y="412"/>
                      </a:cubicBezTo>
                      <a:cubicBezTo>
                        <a:pt x="970" y="413"/>
                        <a:pt x="970" y="416"/>
                        <a:pt x="969" y="421"/>
                      </a:cubicBezTo>
                      <a:close/>
                      <a:moveTo>
                        <a:pt x="1007" y="517"/>
                      </a:moveTo>
                      <a:cubicBezTo>
                        <a:pt x="1010" y="516"/>
                        <a:pt x="1004" y="514"/>
                        <a:pt x="1004" y="516"/>
                      </a:cubicBezTo>
                      <a:cubicBezTo>
                        <a:pt x="1002" y="519"/>
                        <a:pt x="998" y="520"/>
                        <a:pt x="999" y="523"/>
                      </a:cubicBezTo>
                      <a:cubicBezTo>
                        <a:pt x="1001" y="525"/>
                        <a:pt x="1001" y="519"/>
                        <a:pt x="1007" y="517"/>
                      </a:cubicBezTo>
                      <a:close/>
                      <a:moveTo>
                        <a:pt x="1015" y="511"/>
                      </a:moveTo>
                      <a:cubicBezTo>
                        <a:pt x="1018" y="508"/>
                        <a:pt x="1018" y="509"/>
                        <a:pt x="1021" y="506"/>
                      </a:cubicBezTo>
                      <a:cubicBezTo>
                        <a:pt x="1024" y="505"/>
                        <a:pt x="1028" y="506"/>
                        <a:pt x="1025" y="503"/>
                      </a:cubicBezTo>
                      <a:cubicBezTo>
                        <a:pt x="1024" y="502"/>
                        <a:pt x="1022" y="506"/>
                        <a:pt x="1019" y="505"/>
                      </a:cubicBezTo>
                      <a:cubicBezTo>
                        <a:pt x="1018" y="503"/>
                        <a:pt x="1021" y="506"/>
                        <a:pt x="1018" y="506"/>
                      </a:cubicBezTo>
                      <a:cubicBezTo>
                        <a:pt x="1015" y="508"/>
                        <a:pt x="1012" y="509"/>
                        <a:pt x="1010" y="514"/>
                      </a:cubicBezTo>
                      <a:cubicBezTo>
                        <a:pt x="1010" y="516"/>
                        <a:pt x="1013" y="516"/>
                        <a:pt x="1015" y="511"/>
                      </a:cubicBezTo>
                      <a:close/>
                      <a:moveTo>
                        <a:pt x="1031" y="500"/>
                      </a:moveTo>
                      <a:cubicBezTo>
                        <a:pt x="1033" y="497"/>
                        <a:pt x="1037" y="494"/>
                        <a:pt x="1039" y="494"/>
                      </a:cubicBezTo>
                      <a:cubicBezTo>
                        <a:pt x="1040" y="496"/>
                        <a:pt x="1030" y="505"/>
                        <a:pt x="1031" y="500"/>
                      </a:cubicBezTo>
                      <a:close/>
                      <a:moveTo>
                        <a:pt x="1071" y="461"/>
                      </a:moveTo>
                      <a:cubicBezTo>
                        <a:pt x="1071" y="460"/>
                        <a:pt x="1072" y="453"/>
                        <a:pt x="1074" y="455"/>
                      </a:cubicBezTo>
                      <a:cubicBezTo>
                        <a:pt x="1075" y="457"/>
                        <a:pt x="1071" y="461"/>
                        <a:pt x="1071" y="461"/>
                      </a:cubicBezTo>
                      <a:close/>
                      <a:moveTo>
                        <a:pt x="1066" y="464"/>
                      </a:moveTo>
                      <a:cubicBezTo>
                        <a:pt x="1068" y="464"/>
                        <a:pt x="1069" y="463"/>
                        <a:pt x="1069" y="463"/>
                      </a:cubicBezTo>
                      <a:cubicBezTo>
                        <a:pt x="1069" y="464"/>
                        <a:pt x="1066" y="466"/>
                        <a:pt x="1066" y="464"/>
                      </a:cubicBezTo>
                      <a:close/>
                      <a:moveTo>
                        <a:pt x="1060" y="477"/>
                      </a:moveTo>
                      <a:cubicBezTo>
                        <a:pt x="1059" y="477"/>
                        <a:pt x="1059" y="475"/>
                        <a:pt x="1060" y="475"/>
                      </a:cubicBezTo>
                      <a:cubicBezTo>
                        <a:pt x="1060" y="477"/>
                        <a:pt x="1060" y="478"/>
                        <a:pt x="1060" y="477"/>
                      </a:cubicBezTo>
                      <a:close/>
                      <a:moveTo>
                        <a:pt x="1054" y="481"/>
                      </a:moveTo>
                      <a:cubicBezTo>
                        <a:pt x="1054" y="481"/>
                        <a:pt x="1056" y="480"/>
                        <a:pt x="1056" y="481"/>
                      </a:cubicBezTo>
                      <a:cubicBezTo>
                        <a:pt x="1056" y="481"/>
                        <a:pt x="1056" y="483"/>
                        <a:pt x="1054" y="481"/>
                      </a:cubicBezTo>
                      <a:close/>
                      <a:moveTo>
                        <a:pt x="1082" y="447"/>
                      </a:moveTo>
                      <a:cubicBezTo>
                        <a:pt x="1085" y="447"/>
                        <a:pt x="1085" y="441"/>
                        <a:pt x="1083" y="441"/>
                      </a:cubicBezTo>
                      <a:cubicBezTo>
                        <a:pt x="1082" y="441"/>
                        <a:pt x="1082" y="444"/>
                        <a:pt x="1080" y="446"/>
                      </a:cubicBezTo>
                      <a:cubicBezTo>
                        <a:pt x="1077" y="446"/>
                        <a:pt x="1075" y="447"/>
                        <a:pt x="1077" y="449"/>
                      </a:cubicBezTo>
                      <a:cubicBezTo>
                        <a:pt x="1079" y="452"/>
                        <a:pt x="1079" y="449"/>
                        <a:pt x="1082" y="447"/>
                      </a:cubicBezTo>
                      <a:close/>
                      <a:moveTo>
                        <a:pt x="1085" y="443"/>
                      </a:moveTo>
                      <a:cubicBezTo>
                        <a:pt x="1083" y="441"/>
                        <a:pt x="1086" y="440"/>
                        <a:pt x="1088" y="440"/>
                      </a:cubicBezTo>
                      <a:cubicBezTo>
                        <a:pt x="1088" y="441"/>
                        <a:pt x="1086" y="443"/>
                        <a:pt x="1085" y="443"/>
                      </a:cubicBezTo>
                      <a:close/>
                      <a:moveTo>
                        <a:pt x="1162" y="385"/>
                      </a:moveTo>
                      <a:cubicBezTo>
                        <a:pt x="1165" y="384"/>
                        <a:pt x="1170" y="396"/>
                        <a:pt x="1167" y="393"/>
                      </a:cubicBezTo>
                      <a:cubicBezTo>
                        <a:pt x="1164" y="390"/>
                        <a:pt x="1161" y="387"/>
                        <a:pt x="1162" y="385"/>
                      </a:cubicBezTo>
                      <a:close/>
                      <a:moveTo>
                        <a:pt x="0" y="396"/>
                      </a:moveTo>
                      <a:cubicBezTo>
                        <a:pt x="11" y="398"/>
                        <a:pt x="20" y="399"/>
                        <a:pt x="26" y="398"/>
                      </a:cubicBezTo>
                      <a:cubicBezTo>
                        <a:pt x="25" y="393"/>
                        <a:pt x="28" y="391"/>
                        <a:pt x="25" y="390"/>
                      </a:cubicBezTo>
                      <a:cubicBezTo>
                        <a:pt x="22" y="387"/>
                        <a:pt x="25" y="391"/>
                        <a:pt x="14" y="387"/>
                      </a:cubicBezTo>
                      <a:cubicBezTo>
                        <a:pt x="14" y="388"/>
                        <a:pt x="13" y="387"/>
                        <a:pt x="14" y="388"/>
                      </a:cubicBezTo>
                      <a:cubicBezTo>
                        <a:pt x="14" y="391"/>
                        <a:pt x="11" y="391"/>
                        <a:pt x="10" y="391"/>
                      </a:cubicBezTo>
                      <a:cubicBezTo>
                        <a:pt x="8" y="390"/>
                        <a:pt x="11" y="388"/>
                        <a:pt x="11" y="387"/>
                      </a:cubicBezTo>
                      <a:cubicBezTo>
                        <a:pt x="13" y="385"/>
                        <a:pt x="11" y="385"/>
                        <a:pt x="10" y="388"/>
                      </a:cubicBezTo>
                      <a:cubicBezTo>
                        <a:pt x="7" y="391"/>
                        <a:pt x="8" y="390"/>
                        <a:pt x="5" y="390"/>
                      </a:cubicBezTo>
                      <a:cubicBezTo>
                        <a:pt x="2" y="390"/>
                        <a:pt x="5" y="393"/>
                        <a:pt x="0" y="396"/>
                      </a:cubicBezTo>
                      <a:close/>
                      <a:moveTo>
                        <a:pt x="1142" y="342"/>
                      </a:moveTo>
                      <a:cubicBezTo>
                        <a:pt x="1147" y="337"/>
                        <a:pt x="1152" y="334"/>
                        <a:pt x="1152" y="337"/>
                      </a:cubicBezTo>
                      <a:cubicBezTo>
                        <a:pt x="1152" y="340"/>
                        <a:pt x="1141" y="345"/>
                        <a:pt x="1142" y="342"/>
                      </a:cubicBezTo>
                      <a:close/>
                      <a:moveTo>
                        <a:pt x="937" y="393"/>
                      </a:moveTo>
                      <a:cubicBezTo>
                        <a:pt x="934" y="390"/>
                        <a:pt x="935" y="387"/>
                        <a:pt x="938" y="388"/>
                      </a:cubicBezTo>
                      <a:cubicBezTo>
                        <a:pt x="943" y="388"/>
                        <a:pt x="940" y="394"/>
                        <a:pt x="937" y="393"/>
                      </a:cubicBezTo>
                      <a:close/>
                      <a:moveTo>
                        <a:pt x="1274" y="175"/>
                      </a:moveTo>
                      <a:cubicBezTo>
                        <a:pt x="1274" y="175"/>
                        <a:pt x="1274" y="175"/>
                        <a:pt x="1274" y="175"/>
                      </a:cubicBezTo>
                      <a:cubicBezTo>
                        <a:pt x="1278" y="175"/>
                        <a:pt x="1284" y="174"/>
                        <a:pt x="1289" y="172"/>
                      </a:cubicBezTo>
                      <a:cubicBezTo>
                        <a:pt x="1301" y="171"/>
                        <a:pt x="1287" y="163"/>
                        <a:pt x="1278" y="164"/>
                      </a:cubicBezTo>
                      <a:cubicBezTo>
                        <a:pt x="1277" y="164"/>
                        <a:pt x="1275" y="164"/>
                        <a:pt x="1274" y="164"/>
                      </a:cubicBezTo>
                      <a:cubicBezTo>
                        <a:pt x="1273" y="164"/>
                        <a:pt x="1273" y="164"/>
                        <a:pt x="1273" y="164"/>
                      </a:cubicBezTo>
                      <a:cubicBezTo>
                        <a:pt x="1267" y="166"/>
                        <a:pt x="1263" y="171"/>
                        <a:pt x="1261" y="174"/>
                      </a:cubicBezTo>
                      <a:cubicBezTo>
                        <a:pt x="1261" y="177"/>
                        <a:pt x="1267" y="177"/>
                        <a:pt x="1273" y="175"/>
                      </a:cubicBezTo>
                      <a:lnTo>
                        <a:pt x="1274" y="175"/>
                      </a:lnTo>
                      <a:close/>
                      <a:moveTo>
                        <a:pt x="1188" y="192"/>
                      </a:moveTo>
                      <a:cubicBezTo>
                        <a:pt x="1185" y="196"/>
                        <a:pt x="1174" y="191"/>
                        <a:pt x="1176" y="189"/>
                      </a:cubicBezTo>
                      <a:cubicBezTo>
                        <a:pt x="1179" y="188"/>
                        <a:pt x="1191" y="189"/>
                        <a:pt x="1188" y="192"/>
                      </a:cubicBezTo>
                      <a:close/>
                      <a:moveTo>
                        <a:pt x="978" y="132"/>
                      </a:moveTo>
                      <a:cubicBezTo>
                        <a:pt x="969" y="127"/>
                        <a:pt x="964" y="132"/>
                        <a:pt x="957" y="136"/>
                      </a:cubicBezTo>
                      <a:cubicBezTo>
                        <a:pt x="951" y="141"/>
                        <a:pt x="958" y="136"/>
                        <a:pt x="970" y="139"/>
                      </a:cubicBezTo>
                      <a:cubicBezTo>
                        <a:pt x="990" y="143"/>
                        <a:pt x="987" y="136"/>
                        <a:pt x="978" y="132"/>
                      </a:cubicBezTo>
                      <a:close/>
                      <a:moveTo>
                        <a:pt x="1034" y="116"/>
                      </a:moveTo>
                      <a:cubicBezTo>
                        <a:pt x="1042" y="116"/>
                        <a:pt x="1044" y="110"/>
                        <a:pt x="1039" y="112"/>
                      </a:cubicBezTo>
                      <a:cubicBezTo>
                        <a:pt x="1036" y="112"/>
                        <a:pt x="1036" y="105"/>
                        <a:pt x="1028" y="109"/>
                      </a:cubicBezTo>
                      <a:cubicBezTo>
                        <a:pt x="1021" y="112"/>
                        <a:pt x="1030" y="105"/>
                        <a:pt x="1018" y="107"/>
                      </a:cubicBezTo>
                      <a:cubicBezTo>
                        <a:pt x="1005" y="109"/>
                        <a:pt x="1009" y="102"/>
                        <a:pt x="1007" y="105"/>
                      </a:cubicBezTo>
                      <a:cubicBezTo>
                        <a:pt x="1004" y="107"/>
                        <a:pt x="999" y="112"/>
                        <a:pt x="1016" y="115"/>
                      </a:cubicBezTo>
                      <a:cubicBezTo>
                        <a:pt x="1025" y="118"/>
                        <a:pt x="1027" y="116"/>
                        <a:pt x="1034" y="116"/>
                      </a:cubicBezTo>
                      <a:close/>
                      <a:moveTo>
                        <a:pt x="996" y="105"/>
                      </a:moveTo>
                      <a:cubicBezTo>
                        <a:pt x="1002" y="105"/>
                        <a:pt x="989" y="99"/>
                        <a:pt x="981" y="101"/>
                      </a:cubicBezTo>
                      <a:cubicBezTo>
                        <a:pt x="975" y="102"/>
                        <a:pt x="970" y="93"/>
                        <a:pt x="964" y="96"/>
                      </a:cubicBezTo>
                      <a:cubicBezTo>
                        <a:pt x="958" y="99"/>
                        <a:pt x="966" y="102"/>
                        <a:pt x="963" y="104"/>
                      </a:cubicBezTo>
                      <a:cubicBezTo>
                        <a:pt x="960" y="104"/>
                        <a:pt x="952" y="98"/>
                        <a:pt x="947" y="94"/>
                      </a:cubicBezTo>
                      <a:cubicBezTo>
                        <a:pt x="943" y="93"/>
                        <a:pt x="941" y="94"/>
                        <a:pt x="935" y="99"/>
                      </a:cubicBezTo>
                      <a:cubicBezTo>
                        <a:pt x="929" y="102"/>
                        <a:pt x="937" y="105"/>
                        <a:pt x="934" y="107"/>
                      </a:cubicBezTo>
                      <a:cubicBezTo>
                        <a:pt x="929" y="109"/>
                        <a:pt x="935" y="113"/>
                        <a:pt x="946" y="118"/>
                      </a:cubicBezTo>
                      <a:cubicBezTo>
                        <a:pt x="955" y="121"/>
                        <a:pt x="949" y="113"/>
                        <a:pt x="957" y="115"/>
                      </a:cubicBezTo>
                      <a:cubicBezTo>
                        <a:pt x="964" y="118"/>
                        <a:pt x="967" y="110"/>
                        <a:pt x="972" y="115"/>
                      </a:cubicBezTo>
                      <a:cubicBezTo>
                        <a:pt x="977" y="118"/>
                        <a:pt x="983" y="113"/>
                        <a:pt x="992" y="112"/>
                      </a:cubicBezTo>
                      <a:cubicBezTo>
                        <a:pt x="999" y="109"/>
                        <a:pt x="989" y="105"/>
                        <a:pt x="996" y="105"/>
                      </a:cubicBezTo>
                      <a:close/>
                      <a:moveTo>
                        <a:pt x="923" y="107"/>
                      </a:moveTo>
                      <a:cubicBezTo>
                        <a:pt x="917" y="110"/>
                        <a:pt x="920" y="98"/>
                        <a:pt x="923" y="101"/>
                      </a:cubicBezTo>
                      <a:cubicBezTo>
                        <a:pt x="926" y="104"/>
                        <a:pt x="926" y="105"/>
                        <a:pt x="923" y="107"/>
                      </a:cubicBezTo>
                      <a:close/>
                      <a:moveTo>
                        <a:pt x="850" y="150"/>
                      </a:moveTo>
                      <a:cubicBezTo>
                        <a:pt x="853" y="150"/>
                        <a:pt x="852" y="150"/>
                        <a:pt x="858" y="152"/>
                      </a:cubicBezTo>
                      <a:cubicBezTo>
                        <a:pt x="865" y="155"/>
                        <a:pt x="870" y="160"/>
                        <a:pt x="873" y="155"/>
                      </a:cubicBezTo>
                      <a:cubicBezTo>
                        <a:pt x="874" y="150"/>
                        <a:pt x="862" y="150"/>
                        <a:pt x="870" y="149"/>
                      </a:cubicBezTo>
                      <a:cubicBezTo>
                        <a:pt x="876" y="147"/>
                        <a:pt x="861" y="146"/>
                        <a:pt x="868" y="144"/>
                      </a:cubicBezTo>
                      <a:cubicBezTo>
                        <a:pt x="876" y="143"/>
                        <a:pt x="864" y="138"/>
                        <a:pt x="858" y="136"/>
                      </a:cubicBezTo>
                      <a:cubicBezTo>
                        <a:pt x="852" y="133"/>
                        <a:pt x="850" y="143"/>
                        <a:pt x="849" y="138"/>
                      </a:cubicBezTo>
                      <a:cubicBezTo>
                        <a:pt x="847" y="133"/>
                        <a:pt x="842" y="136"/>
                        <a:pt x="836" y="133"/>
                      </a:cubicBezTo>
                      <a:cubicBezTo>
                        <a:pt x="830" y="130"/>
                        <a:pt x="820" y="135"/>
                        <a:pt x="824" y="138"/>
                      </a:cubicBezTo>
                      <a:cubicBezTo>
                        <a:pt x="829" y="143"/>
                        <a:pt x="815" y="144"/>
                        <a:pt x="824" y="146"/>
                      </a:cubicBezTo>
                      <a:cubicBezTo>
                        <a:pt x="832" y="147"/>
                        <a:pt x="835" y="147"/>
                        <a:pt x="845" y="154"/>
                      </a:cubicBezTo>
                      <a:cubicBezTo>
                        <a:pt x="852" y="155"/>
                        <a:pt x="845" y="150"/>
                        <a:pt x="850" y="150"/>
                      </a:cubicBezTo>
                      <a:close/>
                      <a:moveTo>
                        <a:pt x="739" y="121"/>
                      </a:moveTo>
                      <a:cubicBezTo>
                        <a:pt x="731" y="119"/>
                        <a:pt x="727" y="122"/>
                        <a:pt x="734" y="126"/>
                      </a:cubicBezTo>
                      <a:cubicBezTo>
                        <a:pt x="743" y="130"/>
                        <a:pt x="748" y="121"/>
                        <a:pt x="739" y="121"/>
                      </a:cubicBezTo>
                      <a:close/>
                      <a:moveTo>
                        <a:pt x="640" y="65"/>
                      </a:moveTo>
                      <a:cubicBezTo>
                        <a:pt x="648" y="63"/>
                        <a:pt x="654" y="62"/>
                        <a:pt x="667" y="62"/>
                      </a:cubicBezTo>
                      <a:cubicBezTo>
                        <a:pt x="683" y="60"/>
                        <a:pt x="684" y="57"/>
                        <a:pt x="676" y="53"/>
                      </a:cubicBezTo>
                      <a:cubicBezTo>
                        <a:pt x="669" y="46"/>
                        <a:pt x="670" y="45"/>
                        <a:pt x="660" y="51"/>
                      </a:cubicBezTo>
                      <a:cubicBezTo>
                        <a:pt x="651" y="59"/>
                        <a:pt x="667" y="45"/>
                        <a:pt x="663" y="43"/>
                      </a:cubicBezTo>
                      <a:cubicBezTo>
                        <a:pt x="658" y="42"/>
                        <a:pt x="652" y="39"/>
                        <a:pt x="648" y="48"/>
                      </a:cubicBezTo>
                      <a:cubicBezTo>
                        <a:pt x="641" y="57"/>
                        <a:pt x="641" y="49"/>
                        <a:pt x="635" y="63"/>
                      </a:cubicBezTo>
                      <a:cubicBezTo>
                        <a:pt x="632" y="66"/>
                        <a:pt x="634" y="68"/>
                        <a:pt x="640" y="65"/>
                      </a:cubicBezTo>
                      <a:close/>
                      <a:moveTo>
                        <a:pt x="617" y="51"/>
                      </a:moveTo>
                      <a:cubicBezTo>
                        <a:pt x="628" y="56"/>
                        <a:pt x="641" y="51"/>
                        <a:pt x="637" y="48"/>
                      </a:cubicBezTo>
                      <a:cubicBezTo>
                        <a:pt x="632" y="45"/>
                        <a:pt x="643" y="37"/>
                        <a:pt x="638" y="35"/>
                      </a:cubicBezTo>
                      <a:cubicBezTo>
                        <a:pt x="632" y="32"/>
                        <a:pt x="635" y="29"/>
                        <a:pt x="626" y="34"/>
                      </a:cubicBezTo>
                      <a:cubicBezTo>
                        <a:pt x="616" y="37"/>
                        <a:pt x="625" y="31"/>
                        <a:pt x="620" y="31"/>
                      </a:cubicBezTo>
                      <a:cubicBezTo>
                        <a:pt x="616" y="31"/>
                        <a:pt x="603" y="29"/>
                        <a:pt x="597" y="32"/>
                      </a:cubicBezTo>
                      <a:cubicBezTo>
                        <a:pt x="591" y="37"/>
                        <a:pt x="579" y="42"/>
                        <a:pt x="588" y="42"/>
                      </a:cubicBezTo>
                      <a:cubicBezTo>
                        <a:pt x="599" y="42"/>
                        <a:pt x="591" y="45"/>
                        <a:pt x="597" y="48"/>
                      </a:cubicBezTo>
                      <a:cubicBezTo>
                        <a:pt x="600" y="49"/>
                        <a:pt x="605" y="48"/>
                        <a:pt x="617" y="51"/>
                      </a:cubicBezTo>
                      <a:close/>
                      <a:moveTo>
                        <a:pt x="576" y="31"/>
                      </a:moveTo>
                      <a:cubicBezTo>
                        <a:pt x="567" y="31"/>
                        <a:pt x="565" y="34"/>
                        <a:pt x="571" y="35"/>
                      </a:cubicBezTo>
                      <a:cubicBezTo>
                        <a:pt x="578" y="37"/>
                        <a:pt x="574" y="40"/>
                        <a:pt x="581" y="39"/>
                      </a:cubicBezTo>
                      <a:cubicBezTo>
                        <a:pt x="599" y="34"/>
                        <a:pt x="584" y="32"/>
                        <a:pt x="576" y="31"/>
                      </a:cubicBezTo>
                      <a:close/>
                      <a:moveTo>
                        <a:pt x="600" y="29"/>
                      </a:moveTo>
                      <a:cubicBezTo>
                        <a:pt x="614" y="28"/>
                        <a:pt x="620" y="31"/>
                        <a:pt x="616" y="25"/>
                      </a:cubicBezTo>
                      <a:cubicBezTo>
                        <a:pt x="613" y="20"/>
                        <a:pt x="623" y="23"/>
                        <a:pt x="622" y="20"/>
                      </a:cubicBezTo>
                      <a:cubicBezTo>
                        <a:pt x="620" y="17"/>
                        <a:pt x="616" y="20"/>
                        <a:pt x="611" y="15"/>
                      </a:cubicBezTo>
                      <a:cubicBezTo>
                        <a:pt x="605" y="11"/>
                        <a:pt x="603" y="9"/>
                        <a:pt x="597" y="12"/>
                      </a:cubicBezTo>
                      <a:cubicBezTo>
                        <a:pt x="593" y="15"/>
                        <a:pt x="590" y="12"/>
                        <a:pt x="582" y="17"/>
                      </a:cubicBezTo>
                      <a:cubicBezTo>
                        <a:pt x="574" y="21"/>
                        <a:pt x="587" y="18"/>
                        <a:pt x="582" y="21"/>
                      </a:cubicBezTo>
                      <a:cubicBezTo>
                        <a:pt x="576" y="26"/>
                        <a:pt x="567" y="28"/>
                        <a:pt x="573" y="28"/>
                      </a:cubicBezTo>
                      <a:cubicBezTo>
                        <a:pt x="581" y="29"/>
                        <a:pt x="579" y="31"/>
                        <a:pt x="588" y="32"/>
                      </a:cubicBezTo>
                      <a:cubicBezTo>
                        <a:pt x="599" y="32"/>
                        <a:pt x="588" y="29"/>
                        <a:pt x="600" y="29"/>
                      </a:cubicBezTo>
                      <a:close/>
                      <a:moveTo>
                        <a:pt x="561" y="12"/>
                      </a:moveTo>
                      <a:cubicBezTo>
                        <a:pt x="561" y="11"/>
                        <a:pt x="571" y="12"/>
                        <a:pt x="571" y="14"/>
                      </a:cubicBezTo>
                      <a:cubicBezTo>
                        <a:pt x="571" y="15"/>
                        <a:pt x="559" y="15"/>
                        <a:pt x="561" y="12"/>
                      </a:cubicBezTo>
                      <a:close/>
                      <a:moveTo>
                        <a:pt x="600" y="82"/>
                      </a:moveTo>
                      <a:cubicBezTo>
                        <a:pt x="599" y="81"/>
                        <a:pt x="610" y="77"/>
                        <a:pt x="611" y="79"/>
                      </a:cubicBezTo>
                      <a:cubicBezTo>
                        <a:pt x="613" y="81"/>
                        <a:pt x="605" y="84"/>
                        <a:pt x="600" y="82"/>
                      </a:cubicBezTo>
                      <a:close/>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75" name="Freeform 273">
                  <a:extLst>
                    <a:ext uri="{FF2B5EF4-FFF2-40B4-BE49-F238E27FC236}">
                      <a16:creationId xmlns:a16="http://schemas.microsoft.com/office/drawing/2014/main" id="{047818B1-36AA-C794-E9EC-DDC0D4CF4ED4}"/>
                    </a:ext>
                  </a:extLst>
                </p:cNvPr>
                <p:cNvSpPr>
                  <a:spLocks/>
                </p:cNvSpPr>
                <p:nvPr/>
              </p:nvSpPr>
              <p:spPr bwMode="auto">
                <a:xfrm>
                  <a:off x="4594274" y="4102755"/>
                  <a:ext cx="17675" cy="9640"/>
                </a:xfrm>
                <a:custGeom>
                  <a:avLst/>
                  <a:gdLst/>
                  <a:ahLst/>
                  <a:cxnLst>
                    <a:cxn ang="0">
                      <a:pos x="3" y="3"/>
                    </a:cxn>
                    <a:cxn ang="0">
                      <a:pos x="0" y="0"/>
                    </a:cxn>
                    <a:cxn ang="0">
                      <a:pos x="3" y="1"/>
                    </a:cxn>
                    <a:cxn ang="0">
                      <a:pos x="4" y="1"/>
                    </a:cxn>
                    <a:cxn ang="0">
                      <a:pos x="3" y="3"/>
                    </a:cxn>
                  </a:cxnLst>
                  <a:rect l="0" t="0" r="r" b="b"/>
                  <a:pathLst>
                    <a:path w="6" h="3">
                      <a:moveTo>
                        <a:pt x="3" y="3"/>
                      </a:moveTo>
                      <a:cubicBezTo>
                        <a:pt x="0" y="1"/>
                        <a:pt x="0" y="1"/>
                        <a:pt x="0" y="0"/>
                      </a:cubicBezTo>
                      <a:cubicBezTo>
                        <a:pt x="1" y="0"/>
                        <a:pt x="1" y="1"/>
                        <a:pt x="3" y="1"/>
                      </a:cubicBezTo>
                      <a:cubicBezTo>
                        <a:pt x="3" y="1"/>
                        <a:pt x="6" y="1"/>
                        <a:pt x="4" y="1"/>
                      </a:cubicBezTo>
                      <a:cubicBezTo>
                        <a:pt x="3" y="3"/>
                        <a:pt x="3" y="3"/>
                        <a:pt x="3"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76" name="Freeform 274">
                  <a:extLst>
                    <a:ext uri="{FF2B5EF4-FFF2-40B4-BE49-F238E27FC236}">
                      <a16:creationId xmlns:a16="http://schemas.microsoft.com/office/drawing/2014/main" id="{B9D0A2CB-9ABC-9425-60B3-82BA062E1593}"/>
                    </a:ext>
                  </a:extLst>
                </p:cNvPr>
                <p:cNvSpPr>
                  <a:spLocks/>
                </p:cNvSpPr>
                <p:nvPr/>
              </p:nvSpPr>
              <p:spPr bwMode="auto">
                <a:xfrm>
                  <a:off x="6086973" y="5478134"/>
                  <a:ext cx="12854" cy="20888"/>
                </a:xfrm>
                <a:custGeom>
                  <a:avLst/>
                  <a:gdLst/>
                  <a:ahLst/>
                  <a:cxnLst>
                    <a:cxn ang="0">
                      <a:pos x="2" y="2"/>
                    </a:cxn>
                    <a:cxn ang="0">
                      <a:pos x="2" y="7"/>
                    </a:cxn>
                    <a:cxn ang="0">
                      <a:pos x="2" y="2"/>
                    </a:cxn>
                  </a:cxnLst>
                  <a:rect l="0" t="0" r="r" b="b"/>
                  <a:pathLst>
                    <a:path w="4" h="7">
                      <a:moveTo>
                        <a:pt x="2" y="2"/>
                      </a:moveTo>
                      <a:cubicBezTo>
                        <a:pt x="2" y="0"/>
                        <a:pt x="4" y="7"/>
                        <a:pt x="2" y="7"/>
                      </a:cubicBezTo>
                      <a:cubicBezTo>
                        <a:pt x="0" y="7"/>
                        <a:pt x="0" y="2"/>
                        <a:pt x="2"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77" name="Freeform 275">
                  <a:extLst>
                    <a:ext uri="{FF2B5EF4-FFF2-40B4-BE49-F238E27FC236}">
                      <a16:creationId xmlns:a16="http://schemas.microsoft.com/office/drawing/2014/main" id="{EB720F57-8BC6-8DA3-89F0-AD8588577915}"/>
                    </a:ext>
                  </a:extLst>
                </p:cNvPr>
                <p:cNvSpPr>
                  <a:spLocks/>
                </p:cNvSpPr>
                <p:nvPr/>
              </p:nvSpPr>
              <p:spPr bwMode="auto">
                <a:xfrm>
                  <a:off x="6130357" y="5518304"/>
                  <a:ext cx="9641" cy="16068"/>
                </a:xfrm>
                <a:custGeom>
                  <a:avLst/>
                  <a:gdLst/>
                  <a:ahLst/>
                  <a:cxnLst>
                    <a:cxn ang="0">
                      <a:pos x="2" y="3"/>
                    </a:cxn>
                    <a:cxn ang="0">
                      <a:pos x="2" y="2"/>
                    </a:cxn>
                    <a:cxn ang="0">
                      <a:pos x="2" y="3"/>
                    </a:cxn>
                  </a:cxnLst>
                  <a:rect l="0" t="0" r="r" b="b"/>
                  <a:pathLst>
                    <a:path w="3" h="5">
                      <a:moveTo>
                        <a:pt x="2" y="3"/>
                      </a:moveTo>
                      <a:cubicBezTo>
                        <a:pt x="0" y="2"/>
                        <a:pt x="0" y="0"/>
                        <a:pt x="2" y="2"/>
                      </a:cubicBezTo>
                      <a:cubicBezTo>
                        <a:pt x="3" y="2"/>
                        <a:pt x="3" y="5"/>
                        <a:pt x="2"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78" name="Freeform 276">
                  <a:extLst>
                    <a:ext uri="{FF2B5EF4-FFF2-40B4-BE49-F238E27FC236}">
                      <a16:creationId xmlns:a16="http://schemas.microsoft.com/office/drawing/2014/main" id="{2A4059C7-5C5D-CBD3-441E-5E3182068469}"/>
                    </a:ext>
                  </a:extLst>
                </p:cNvPr>
                <p:cNvSpPr>
                  <a:spLocks/>
                </p:cNvSpPr>
                <p:nvPr/>
              </p:nvSpPr>
              <p:spPr bwMode="auto">
                <a:xfrm>
                  <a:off x="6111076" y="5502236"/>
                  <a:ext cx="9641" cy="9640"/>
                </a:xfrm>
                <a:custGeom>
                  <a:avLst/>
                  <a:gdLst/>
                  <a:ahLst/>
                  <a:cxnLst>
                    <a:cxn ang="0">
                      <a:pos x="2" y="0"/>
                    </a:cxn>
                    <a:cxn ang="0">
                      <a:pos x="3" y="3"/>
                    </a:cxn>
                    <a:cxn ang="0">
                      <a:pos x="2" y="0"/>
                    </a:cxn>
                  </a:cxnLst>
                  <a:rect l="0" t="0" r="r" b="b"/>
                  <a:pathLst>
                    <a:path w="3" h="3">
                      <a:moveTo>
                        <a:pt x="2" y="0"/>
                      </a:moveTo>
                      <a:cubicBezTo>
                        <a:pt x="0" y="2"/>
                        <a:pt x="3" y="3"/>
                        <a:pt x="3" y="3"/>
                      </a:cubicBezTo>
                      <a:cubicBezTo>
                        <a:pt x="3" y="2"/>
                        <a:pt x="3" y="0"/>
                        <a:pt x="2" y="0"/>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79" name="Freeform 277">
                  <a:extLst>
                    <a:ext uri="{FF2B5EF4-FFF2-40B4-BE49-F238E27FC236}">
                      <a16:creationId xmlns:a16="http://schemas.microsoft.com/office/drawing/2014/main" id="{082E7EBD-2E14-8894-6345-43BDC0BFB17B}"/>
                    </a:ext>
                  </a:extLst>
                </p:cNvPr>
                <p:cNvSpPr>
                  <a:spLocks/>
                </p:cNvSpPr>
                <p:nvPr/>
              </p:nvSpPr>
              <p:spPr bwMode="auto">
                <a:xfrm>
                  <a:off x="5746336" y="5163211"/>
                  <a:ext cx="274759" cy="335811"/>
                </a:xfrm>
                <a:custGeom>
                  <a:avLst/>
                  <a:gdLst/>
                  <a:ahLst/>
                  <a:cxnLst>
                    <a:cxn ang="0">
                      <a:pos x="2" y="35"/>
                    </a:cxn>
                    <a:cxn ang="0">
                      <a:pos x="11" y="24"/>
                    </a:cxn>
                    <a:cxn ang="0">
                      <a:pos x="9" y="17"/>
                    </a:cxn>
                    <a:cxn ang="0">
                      <a:pos x="11" y="14"/>
                    </a:cxn>
                    <a:cxn ang="0">
                      <a:pos x="12" y="8"/>
                    </a:cxn>
                    <a:cxn ang="0">
                      <a:pos x="9" y="0"/>
                    </a:cxn>
                    <a:cxn ang="0">
                      <a:pos x="37" y="0"/>
                    </a:cxn>
                    <a:cxn ang="0">
                      <a:pos x="64" y="19"/>
                    </a:cxn>
                    <a:cxn ang="0">
                      <a:pos x="67" y="27"/>
                    </a:cxn>
                    <a:cxn ang="0">
                      <a:pos x="79" y="36"/>
                    </a:cxn>
                    <a:cxn ang="0">
                      <a:pos x="76" y="44"/>
                    </a:cxn>
                    <a:cxn ang="0">
                      <a:pos x="81" y="58"/>
                    </a:cxn>
                    <a:cxn ang="0">
                      <a:pos x="81" y="66"/>
                    </a:cxn>
                    <a:cxn ang="0">
                      <a:pos x="81" y="77"/>
                    </a:cxn>
                    <a:cxn ang="0">
                      <a:pos x="82" y="89"/>
                    </a:cxn>
                    <a:cxn ang="0">
                      <a:pos x="88" y="94"/>
                    </a:cxn>
                    <a:cxn ang="0">
                      <a:pos x="76" y="102"/>
                    </a:cxn>
                    <a:cxn ang="0">
                      <a:pos x="69" y="102"/>
                    </a:cxn>
                    <a:cxn ang="0">
                      <a:pos x="61" y="105"/>
                    </a:cxn>
                    <a:cxn ang="0">
                      <a:pos x="53" y="105"/>
                    </a:cxn>
                    <a:cxn ang="0">
                      <a:pos x="43" y="103"/>
                    </a:cxn>
                    <a:cxn ang="0">
                      <a:pos x="41" y="94"/>
                    </a:cxn>
                    <a:cxn ang="0">
                      <a:pos x="37" y="84"/>
                    </a:cxn>
                    <a:cxn ang="0">
                      <a:pos x="29" y="83"/>
                    </a:cxn>
                    <a:cxn ang="0">
                      <a:pos x="21" y="78"/>
                    </a:cxn>
                    <a:cxn ang="0">
                      <a:pos x="18" y="77"/>
                    </a:cxn>
                    <a:cxn ang="0">
                      <a:pos x="12" y="70"/>
                    </a:cxn>
                    <a:cxn ang="0">
                      <a:pos x="9" y="63"/>
                    </a:cxn>
                    <a:cxn ang="0">
                      <a:pos x="2" y="49"/>
                    </a:cxn>
                    <a:cxn ang="0">
                      <a:pos x="2" y="35"/>
                    </a:cxn>
                  </a:cxnLst>
                  <a:rect l="0" t="0" r="r" b="b"/>
                  <a:pathLst>
                    <a:path w="88" h="108">
                      <a:moveTo>
                        <a:pt x="2" y="35"/>
                      </a:moveTo>
                      <a:cubicBezTo>
                        <a:pt x="8" y="33"/>
                        <a:pt x="6" y="28"/>
                        <a:pt x="11" y="24"/>
                      </a:cubicBezTo>
                      <a:cubicBezTo>
                        <a:pt x="15" y="19"/>
                        <a:pt x="9" y="19"/>
                        <a:pt x="9" y="17"/>
                      </a:cubicBezTo>
                      <a:cubicBezTo>
                        <a:pt x="9" y="16"/>
                        <a:pt x="11" y="16"/>
                        <a:pt x="11" y="14"/>
                      </a:cubicBezTo>
                      <a:cubicBezTo>
                        <a:pt x="12" y="14"/>
                        <a:pt x="12" y="13"/>
                        <a:pt x="12" y="8"/>
                      </a:cubicBezTo>
                      <a:cubicBezTo>
                        <a:pt x="11" y="2"/>
                        <a:pt x="9" y="3"/>
                        <a:pt x="9" y="0"/>
                      </a:cubicBezTo>
                      <a:cubicBezTo>
                        <a:pt x="12" y="0"/>
                        <a:pt x="32" y="0"/>
                        <a:pt x="37" y="0"/>
                      </a:cubicBezTo>
                      <a:cubicBezTo>
                        <a:pt x="53" y="11"/>
                        <a:pt x="60" y="16"/>
                        <a:pt x="64" y="19"/>
                      </a:cubicBezTo>
                      <a:cubicBezTo>
                        <a:pt x="70" y="22"/>
                        <a:pt x="64" y="22"/>
                        <a:pt x="67" y="27"/>
                      </a:cubicBezTo>
                      <a:cubicBezTo>
                        <a:pt x="72" y="30"/>
                        <a:pt x="78" y="36"/>
                        <a:pt x="79" y="36"/>
                      </a:cubicBezTo>
                      <a:cubicBezTo>
                        <a:pt x="76" y="41"/>
                        <a:pt x="78" y="41"/>
                        <a:pt x="76" y="44"/>
                      </a:cubicBezTo>
                      <a:cubicBezTo>
                        <a:pt x="73" y="52"/>
                        <a:pt x="78" y="55"/>
                        <a:pt x="81" y="58"/>
                      </a:cubicBezTo>
                      <a:cubicBezTo>
                        <a:pt x="82" y="63"/>
                        <a:pt x="78" y="59"/>
                        <a:pt x="81" y="66"/>
                      </a:cubicBezTo>
                      <a:cubicBezTo>
                        <a:pt x="82" y="72"/>
                        <a:pt x="78" y="69"/>
                        <a:pt x="81" y="77"/>
                      </a:cubicBezTo>
                      <a:cubicBezTo>
                        <a:pt x="84" y="84"/>
                        <a:pt x="81" y="84"/>
                        <a:pt x="82" y="89"/>
                      </a:cubicBezTo>
                      <a:cubicBezTo>
                        <a:pt x="85" y="92"/>
                        <a:pt x="85" y="89"/>
                        <a:pt x="88" y="94"/>
                      </a:cubicBezTo>
                      <a:cubicBezTo>
                        <a:pt x="85" y="97"/>
                        <a:pt x="82" y="98"/>
                        <a:pt x="76" y="102"/>
                      </a:cubicBezTo>
                      <a:cubicBezTo>
                        <a:pt x="70" y="105"/>
                        <a:pt x="69" y="97"/>
                        <a:pt x="69" y="102"/>
                      </a:cubicBezTo>
                      <a:cubicBezTo>
                        <a:pt x="67" y="106"/>
                        <a:pt x="63" y="106"/>
                        <a:pt x="61" y="105"/>
                      </a:cubicBezTo>
                      <a:cubicBezTo>
                        <a:pt x="60" y="103"/>
                        <a:pt x="56" y="108"/>
                        <a:pt x="53" y="105"/>
                      </a:cubicBezTo>
                      <a:cubicBezTo>
                        <a:pt x="50" y="100"/>
                        <a:pt x="50" y="106"/>
                        <a:pt x="43" y="103"/>
                      </a:cubicBezTo>
                      <a:cubicBezTo>
                        <a:pt x="40" y="98"/>
                        <a:pt x="43" y="98"/>
                        <a:pt x="41" y="94"/>
                      </a:cubicBezTo>
                      <a:cubicBezTo>
                        <a:pt x="40" y="89"/>
                        <a:pt x="38" y="86"/>
                        <a:pt x="37" y="84"/>
                      </a:cubicBezTo>
                      <a:cubicBezTo>
                        <a:pt x="34" y="84"/>
                        <a:pt x="31" y="84"/>
                        <a:pt x="29" y="83"/>
                      </a:cubicBezTo>
                      <a:cubicBezTo>
                        <a:pt x="21" y="78"/>
                        <a:pt x="23" y="81"/>
                        <a:pt x="21" y="78"/>
                      </a:cubicBezTo>
                      <a:cubicBezTo>
                        <a:pt x="20" y="75"/>
                        <a:pt x="20" y="80"/>
                        <a:pt x="18" y="77"/>
                      </a:cubicBezTo>
                      <a:cubicBezTo>
                        <a:pt x="17" y="74"/>
                        <a:pt x="14" y="75"/>
                        <a:pt x="12" y="70"/>
                      </a:cubicBezTo>
                      <a:cubicBezTo>
                        <a:pt x="11" y="69"/>
                        <a:pt x="9" y="67"/>
                        <a:pt x="9" y="63"/>
                      </a:cubicBezTo>
                      <a:cubicBezTo>
                        <a:pt x="8" y="59"/>
                        <a:pt x="0" y="53"/>
                        <a:pt x="2" y="49"/>
                      </a:cubicBezTo>
                      <a:cubicBezTo>
                        <a:pt x="3" y="44"/>
                        <a:pt x="0" y="41"/>
                        <a:pt x="2" y="35"/>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80" name="Freeform 278">
                  <a:extLst>
                    <a:ext uri="{FF2B5EF4-FFF2-40B4-BE49-F238E27FC236}">
                      <a16:creationId xmlns:a16="http://schemas.microsoft.com/office/drawing/2014/main" id="{E955F74E-E06A-6165-38EA-B8BCE0AC6F7F}"/>
                    </a:ext>
                  </a:extLst>
                </p:cNvPr>
                <p:cNvSpPr>
                  <a:spLocks/>
                </p:cNvSpPr>
                <p:nvPr/>
              </p:nvSpPr>
              <p:spPr bwMode="auto">
                <a:xfrm>
                  <a:off x="5987354" y="5302998"/>
                  <a:ext cx="14460" cy="30528"/>
                </a:xfrm>
                <a:custGeom>
                  <a:avLst/>
                  <a:gdLst/>
                  <a:ahLst/>
                  <a:cxnLst>
                    <a:cxn ang="0">
                      <a:pos x="2" y="9"/>
                    </a:cxn>
                    <a:cxn ang="0">
                      <a:pos x="2" y="4"/>
                    </a:cxn>
                    <a:cxn ang="0">
                      <a:pos x="3" y="4"/>
                    </a:cxn>
                    <a:cxn ang="0">
                      <a:pos x="3" y="7"/>
                    </a:cxn>
                    <a:cxn ang="0">
                      <a:pos x="2" y="9"/>
                    </a:cxn>
                  </a:cxnLst>
                  <a:rect l="0" t="0" r="r" b="b"/>
                  <a:pathLst>
                    <a:path w="5" h="10">
                      <a:moveTo>
                        <a:pt x="2" y="9"/>
                      </a:moveTo>
                      <a:cubicBezTo>
                        <a:pt x="2" y="7"/>
                        <a:pt x="0" y="4"/>
                        <a:pt x="2" y="4"/>
                      </a:cubicBezTo>
                      <a:cubicBezTo>
                        <a:pt x="2" y="2"/>
                        <a:pt x="2" y="0"/>
                        <a:pt x="3" y="4"/>
                      </a:cubicBezTo>
                      <a:cubicBezTo>
                        <a:pt x="3" y="7"/>
                        <a:pt x="3" y="5"/>
                        <a:pt x="3" y="7"/>
                      </a:cubicBezTo>
                      <a:cubicBezTo>
                        <a:pt x="5" y="9"/>
                        <a:pt x="5" y="10"/>
                        <a:pt x="2" y="9"/>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81" name="Freeform 279">
                  <a:extLst>
                    <a:ext uri="{FF2B5EF4-FFF2-40B4-BE49-F238E27FC236}">
                      <a16:creationId xmlns:a16="http://schemas.microsoft.com/office/drawing/2014/main" id="{D007B3D1-162F-4903-487F-84179E4618B8}"/>
                    </a:ext>
                  </a:extLst>
                </p:cNvPr>
                <p:cNvSpPr>
                  <a:spLocks/>
                </p:cNvSpPr>
                <p:nvPr/>
              </p:nvSpPr>
              <p:spPr bwMode="auto">
                <a:xfrm>
                  <a:off x="5996994" y="5282111"/>
                  <a:ext cx="8034" cy="17674"/>
                </a:xfrm>
                <a:custGeom>
                  <a:avLst/>
                  <a:gdLst/>
                  <a:ahLst/>
                  <a:cxnLst>
                    <a:cxn ang="0">
                      <a:pos x="2" y="6"/>
                    </a:cxn>
                    <a:cxn ang="0">
                      <a:pos x="2" y="3"/>
                    </a:cxn>
                    <a:cxn ang="0">
                      <a:pos x="3" y="1"/>
                    </a:cxn>
                    <a:cxn ang="0">
                      <a:pos x="3" y="4"/>
                    </a:cxn>
                    <a:cxn ang="0">
                      <a:pos x="2" y="6"/>
                    </a:cxn>
                  </a:cxnLst>
                  <a:rect l="0" t="0" r="r" b="b"/>
                  <a:pathLst>
                    <a:path w="3" h="6">
                      <a:moveTo>
                        <a:pt x="2" y="6"/>
                      </a:moveTo>
                      <a:cubicBezTo>
                        <a:pt x="0" y="4"/>
                        <a:pt x="2" y="4"/>
                        <a:pt x="2" y="3"/>
                      </a:cubicBezTo>
                      <a:cubicBezTo>
                        <a:pt x="2" y="1"/>
                        <a:pt x="2" y="0"/>
                        <a:pt x="3" y="1"/>
                      </a:cubicBezTo>
                      <a:cubicBezTo>
                        <a:pt x="3" y="1"/>
                        <a:pt x="3" y="1"/>
                        <a:pt x="3" y="4"/>
                      </a:cubicBezTo>
                      <a:cubicBezTo>
                        <a:pt x="3" y="6"/>
                        <a:pt x="3" y="6"/>
                        <a:pt x="2" y="6"/>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82" name="Freeform 280">
                  <a:extLst>
                    <a:ext uri="{FF2B5EF4-FFF2-40B4-BE49-F238E27FC236}">
                      <a16:creationId xmlns:a16="http://schemas.microsoft.com/office/drawing/2014/main" id="{26EA218A-6399-1FC5-55BF-FE010FEEF565}"/>
                    </a:ext>
                  </a:extLst>
                </p:cNvPr>
                <p:cNvSpPr>
                  <a:spLocks/>
                </p:cNvSpPr>
                <p:nvPr/>
              </p:nvSpPr>
              <p:spPr bwMode="auto">
                <a:xfrm>
                  <a:off x="5996994" y="5362448"/>
                  <a:ext cx="14460" cy="16068"/>
                </a:xfrm>
                <a:custGeom>
                  <a:avLst/>
                  <a:gdLst/>
                  <a:ahLst/>
                  <a:cxnLst>
                    <a:cxn ang="0">
                      <a:pos x="2" y="5"/>
                    </a:cxn>
                    <a:cxn ang="0">
                      <a:pos x="3" y="2"/>
                    </a:cxn>
                    <a:cxn ang="0">
                      <a:pos x="2" y="5"/>
                    </a:cxn>
                  </a:cxnLst>
                  <a:rect l="0" t="0" r="r" b="b"/>
                  <a:pathLst>
                    <a:path w="5" h="5">
                      <a:moveTo>
                        <a:pt x="2" y="5"/>
                      </a:moveTo>
                      <a:cubicBezTo>
                        <a:pt x="0" y="5"/>
                        <a:pt x="5" y="0"/>
                        <a:pt x="3" y="2"/>
                      </a:cubicBezTo>
                      <a:cubicBezTo>
                        <a:pt x="3" y="3"/>
                        <a:pt x="3" y="5"/>
                        <a:pt x="2" y="5"/>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83" name="Freeform 281">
                  <a:extLst>
                    <a:ext uri="{FF2B5EF4-FFF2-40B4-BE49-F238E27FC236}">
                      <a16:creationId xmlns:a16="http://schemas.microsoft.com/office/drawing/2014/main" id="{23BFDE53-4D09-E9DC-7908-84D227B34526}"/>
                    </a:ext>
                  </a:extLst>
                </p:cNvPr>
                <p:cNvSpPr>
                  <a:spLocks/>
                </p:cNvSpPr>
                <p:nvPr/>
              </p:nvSpPr>
              <p:spPr bwMode="auto">
                <a:xfrm>
                  <a:off x="6382622" y="5773777"/>
                  <a:ext cx="25709" cy="24102"/>
                </a:xfrm>
                <a:custGeom>
                  <a:avLst/>
                  <a:gdLst/>
                  <a:ahLst/>
                  <a:cxnLst>
                    <a:cxn ang="0">
                      <a:pos x="1" y="2"/>
                    </a:cxn>
                    <a:cxn ang="0">
                      <a:pos x="6" y="5"/>
                    </a:cxn>
                    <a:cxn ang="0">
                      <a:pos x="1" y="2"/>
                    </a:cxn>
                  </a:cxnLst>
                  <a:rect l="0" t="0" r="r" b="b"/>
                  <a:pathLst>
                    <a:path w="8" h="8">
                      <a:moveTo>
                        <a:pt x="1" y="2"/>
                      </a:moveTo>
                      <a:cubicBezTo>
                        <a:pt x="3" y="0"/>
                        <a:pt x="8" y="4"/>
                        <a:pt x="6" y="5"/>
                      </a:cubicBezTo>
                      <a:cubicBezTo>
                        <a:pt x="5" y="8"/>
                        <a:pt x="0" y="5"/>
                        <a:pt x="1"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84" name="Freeform 282">
                  <a:extLst>
                    <a:ext uri="{FF2B5EF4-FFF2-40B4-BE49-F238E27FC236}">
                      <a16:creationId xmlns:a16="http://schemas.microsoft.com/office/drawing/2014/main" id="{C865144E-92A2-FC83-5EC9-25A8E6B77F3F}"/>
                    </a:ext>
                  </a:extLst>
                </p:cNvPr>
                <p:cNvSpPr>
                  <a:spLocks/>
                </p:cNvSpPr>
                <p:nvPr/>
              </p:nvSpPr>
              <p:spPr bwMode="auto">
                <a:xfrm>
                  <a:off x="6429218" y="5743248"/>
                  <a:ext cx="25709" cy="27315"/>
                </a:xfrm>
                <a:custGeom>
                  <a:avLst/>
                  <a:gdLst/>
                  <a:ahLst/>
                  <a:cxnLst>
                    <a:cxn ang="0">
                      <a:pos x="5" y="7"/>
                    </a:cxn>
                    <a:cxn ang="0">
                      <a:pos x="6" y="3"/>
                    </a:cxn>
                    <a:cxn ang="0">
                      <a:pos x="5" y="7"/>
                    </a:cxn>
                  </a:cxnLst>
                  <a:rect l="0" t="0" r="r" b="b"/>
                  <a:pathLst>
                    <a:path w="8" h="9">
                      <a:moveTo>
                        <a:pt x="5" y="7"/>
                      </a:moveTo>
                      <a:cubicBezTo>
                        <a:pt x="0" y="9"/>
                        <a:pt x="5" y="0"/>
                        <a:pt x="6" y="3"/>
                      </a:cubicBezTo>
                      <a:cubicBezTo>
                        <a:pt x="6" y="6"/>
                        <a:pt x="8" y="7"/>
                        <a:pt x="5" y="7"/>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85" name="Freeform 283">
                  <a:extLst>
                    <a:ext uri="{FF2B5EF4-FFF2-40B4-BE49-F238E27FC236}">
                      <a16:creationId xmlns:a16="http://schemas.microsoft.com/office/drawing/2014/main" id="{A5D86982-CF1A-BEB0-1FA1-8F78149D4F61}"/>
                    </a:ext>
                  </a:extLst>
                </p:cNvPr>
                <p:cNvSpPr>
                  <a:spLocks/>
                </p:cNvSpPr>
                <p:nvPr/>
              </p:nvSpPr>
              <p:spPr bwMode="auto">
                <a:xfrm>
                  <a:off x="5426587" y="3747663"/>
                  <a:ext cx="20888" cy="6427"/>
                </a:xfrm>
                <a:custGeom>
                  <a:avLst/>
                  <a:gdLst/>
                  <a:ahLst/>
                  <a:cxnLst>
                    <a:cxn ang="0">
                      <a:pos x="6" y="2"/>
                    </a:cxn>
                    <a:cxn ang="0">
                      <a:pos x="3" y="2"/>
                    </a:cxn>
                    <a:cxn ang="0">
                      <a:pos x="1" y="2"/>
                    </a:cxn>
                    <a:cxn ang="0">
                      <a:pos x="6" y="2"/>
                    </a:cxn>
                  </a:cxnLst>
                  <a:rect l="0" t="0" r="r" b="b"/>
                  <a:pathLst>
                    <a:path w="7" h="2">
                      <a:moveTo>
                        <a:pt x="6" y="2"/>
                      </a:moveTo>
                      <a:cubicBezTo>
                        <a:pt x="7" y="2"/>
                        <a:pt x="4" y="2"/>
                        <a:pt x="3" y="2"/>
                      </a:cubicBezTo>
                      <a:cubicBezTo>
                        <a:pt x="0" y="2"/>
                        <a:pt x="0" y="2"/>
                        <a:pt x="1" y="2"/>
                      </a:cubicBezTo>
                      <a:cubicBezTo>
                        <a:pt x="3" y="0"/>
                        <a:pt x="4" y="2"/>
                        <a:pt x="6" y="2"/>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86" name="Freeform 284">
                  <a:extLst>
                    <a:ext uri="{FF2B5EF4-FFF2-40B4-BE49-F238E27FC236}">
                      <a16:creationId xmlns:a16="http://schemas.microsoft.com/office/drawing/2014/main" id="{D75E9245-DFB6-AC2F-B6A8-E561960C7881}"/>
                    </a:ext>
                  </a:extLst>
                </p:cNvPr>
                <p:cNvSpPr>
                  <a:spLocks/>
                </p:cNvSpPr>
                <p:nvPr/>
              </p:nvSpPr>
              <p:spPr bwMode="auto">
                <a:xfrm>
                  <a:off x="5426587" y="3744449"/>
                  <a:ext cx="17675" cy="3213"/>
                </a:xfrm>
                <a:custGeom>
                  <a:avLst/>
                  <a:gdLst/>
                  <a:ahLst/>
                  <a:cxnLst>
                    <a:cxn ang="0">
                      <a:pos x="1" y="1"/>
                    </a:cxn>
                    <a:cxn ang="0">
                      <a:pos x="4" y="1"/>
                    </a:cxn>
                    <a:cxn ang="0">
                      <a:pos x="1" y="1"/>
                    </a:cxn>
                  </a:cxnLst>
                  <a:rect l="0" t="0" r="r" b="b"/>
                  <a:pathLst>
                    <a:path w="6" h="1">
                      <a:moveTo>
                        <a:pt x="1" y="1"/>
                      </a:moveTo>
                      <a:cubicBezTo>
                        <a:pt x="0" y="0"/>
                        <a:pt x="6" y="1"/>
                        <a:pt x="4" y="1"/>
                      </a:cubicBezTo>
                      <a:cubicBezTo>
                        <a:pt x="3" y="1"/>
                        <a:pt x="1" y="1"/>
                        <a:pt x="1"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87" name="Freeform 285">
                  <a:extLst>
                    <a:ext uri="{FF2B5EF4-FFF2-40B4-BE49-F238E27FC236}">
                      <a16:creationId xmlns:a16="http://schemas.microsoft.com/office/drawing/2014/main" id="{0FE5C393-9ADA-DB04-33F9-1D39DFD2CDB9}"/>
                    </a:ext>
                  </a:extLst>
                </p:cNvPr>
                <p:cNvSpPr>
                  <a:spLocks/>
                </p:cNvSpPr>
                <p:nvPr/>
              </p:nvSpPr>
              <p:spPr bwMode="auto">
                <a:xfrm>
                  <a:off x="5429800" y="3760517"/>
                  <a:ext cx="14460" cy="3213"/>
                </a:xfrm>
                <a:custGeom>
                  <a:avLst/>
                  <a:gdLst/>
                  <a:ahLst/>
                  <a:cxnLst>
                    <a:cxn ang="0">
                      <a:pos x="2" y="1"/>
                    </a:cxn>
                    <a:cxn ang="0">
                      <a:pos x="5" y="1"/>
                    </a:cxn>
                    <a:cxn ang="0">
                      <a:pos x="3" y="1"/>
                    </a:cxn>
                    <a:cxn ang="0">
                      <a:pos x="2" y="1"/>
                    </a:cxn>
                  </a:cxnLst>
                  <a:rect l="0" t="0" r="r" b="b"/>
                  <a:pathLst>
                    <a:path w="5" h="1">
                      <a:moveTo>
                        <a:pt x="2" y="1"/>
                      </a:moveTo>
                      <a:cubicBezTo>
                        <a:pt x="0" y="0"/>
                        <a:pt x="5" y="0"/>
                        <a:pt x="5" y="1"/>
                      </a:cubicBezTo>
                      <a:cubicBezTo>
                        <a:pt x="5" y="1"/>
                        <a:pt x="5" y="1"/>
                        <a:pt x="3" y="1"/>
                      </a:cubicBezTo>
                      <a:cubicBezTo>
                        <a:pt x="2" y="1"/>
                        <a:pt x="2" y="1"/>
                        <a:pt x="2"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88" name="Freeform 286">
                  <a:extLst>
                    <a:ext uri="{FF2B5EF4-FFF2-40B4-BE49-F238E27FC236}">
                      <a16:creationId xmlns:a16="http://schemas.microsoft.com/office/drawing/2014/main" id="{DDD49BCB-A38A-C152-A639-4A3EDEE15D27}"/>
                    </a:ext>
                  </a:extLst>
                </p:cNvPr>
                <p:cNvSpPr>
                  <a:spLocks/>
                </p:cNvSpPr>
                <p:nvPr/>
              </p:nvSpPr>
              <p:spPr bwMode="auto">
                <a:xfrm>
                  <a:off x="5376776" y="3681786"/>
                  <a:ext cx="8034" cy="9640"/>
                </a:xfrm>
                <a:custGeom>
                  <a:avLst/>
                  <a:gdLst/>
                  <a:ahLst/>
                  <a:cxnLst>
                    <a:cxn ang="0">
                      <a:pos x="3" y="3"/>
                    </a:cxn>
                    <a:cxn ang="0">
                      <a:pos x="0" y="1"/>
                    </a:cxn>
                    <a:cxn ang="0">
                      <a:pos x="2" y="0"/>
                    </a:cxn>
                    <a:cxn ang="0">
                      <a:pos x="3" y="1"/>
                    </a:cxn>
                    <a:cxn ang="0">
                      <a:pos x="3" y="3"/>
                    </a:cxn>
                  </a:cxnLst>
                  <a:rect l="0" t="0" r="r" b="b"/>
                  <a:pathLst>
                    <a:path w="3" h="3">
                      <a:moveTo>
                        <a:pt x="3" y="3"/>
                      </a:moveTo>
                      <a:cubicBezTo>
                        <a:pt x="2" y="3"/>
                        <a:pt x="0" y="1"/>
                        <a:pt x="0" y="1"/>
                      </a:cubicBezTo>
                      <a:cubicBezTo>
                        <a:pt x="2" y="0"/>
                        <a:pt x="0" y="0"/>
                        <a:pt x="2" y="0"/>
                      </a:cubicBezTo>
                      <a:cubicBezTo>
                        <a:pt x="2" y="0"/>
                        <a:pt x="2" y="0"/>
                        <a:pt x="3" y="1"/>
                      </a:cubicBezTo>
                      <a:cubicBezTo>
                        <a:pt x="3" y="3"/>
                        <a:pt x="3" y="3"/>
                        <a:pt x="3" y="3"/>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89" name="Freeform 287">
                  <a:extLst>
                    <a:ext uri="{FF2B5EF4-FFF2-40B4-BE49-F238E27FC236}">
                      <a16:creationId xmlns:a16="http://schemas.microsoft.com/office/drawing/2014/main" id="{939BCADA-5991-22BA-30E4-117116DA3392}"/>
                    </a:ext>
                  </a:extLst>
                </p:cNvPr>
                <p:cNvSpPr>
                  <a:spLocks/>
                </p:cNvSpPr>
                <p:nvPr/>
              </p:nvSpPr>
              <p:spPr bwMode="auto">
                <a:xfrm>
                  <a:off x="5373563" y="3681786"/>
                  <a:ext cx="8034" cy="22494"/>
                </a:xfrm>
                <a:custGeom>
                  <a:avLst/>
                  <a:gdLst/>
                  <a:ahLst/>
                  <a:cxnLst>
                    <a:cxn ang="0">
                      <a:pos x="3" y="6"/>
                    </a:cxn>
                    <a:cxn ang="0">
                      <a:pos x="1" y="3"/>
                    </a:cxn>
                    <a:cxn ang="0">
                      <a:pos x="1" y="1"/>
                    </a:cxn>
                    <a:cxn ang="0">
                      <a:pos x="1" y="0"/>
                    </a:cxn>
                    <a:cxn ang="0">
                      <a:pos x="3" y="6"/>
                    </a:cxn>
                  </a:cxnLst>
                  <a:rect l="0" t="0" r="r" b="b"/>
                  <a:pathLst>
                    <a:path w="3" h="7">
                      <a:moveTo>
                        <a:pt x="3" y="6"/>
                      </a:moveTo>
                      <a:cubicBezTo>
                        <a:pt x="1" y="4"/>
                        <a:pt x="0" y="3"/>
                        <a:pt x="1" y="3"/>
                      </a:cubicBezTo>
                      <a:cubicBezTo>
                        <a:pt x="1" y="3"/>
                        <a:pt x="1" y="4"/>
                        <a:pt x="1" y="1"/>
                      </a:cubicBezTo>
                      <a:cubicBezTo>
                        <a:pt x="0" y="0"/>
                        <a:pt x="1" y="0"/>
                        <a:pt x="1" y="0"/>
                      </a:cubicBezTo>
                      <a:cubicBezTo>
                        <a:pt x="1" y="1"/>
                        <a:pt x="3" y="7"/>
                        <a:pt x="3" y="6"/>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90" name="Freeform 288">
                  <a:extLst>
                    <a:ext uri="{FF2B5EF4-FFF2-40B4-BE49-F238E27FC236}">
                      <a16:creationId xmlns:a16="http://schemas.microsoft.com/office/drawing/2014/main" id="{652E0299-AFCB-2E3F-F55E-F0033879C8E5}"/>
                    </a:ext>
                  </a:extLst>
                </p:cNvPr>
                <p:cNvSpPr>
                  <a:spLocks/>
                </p:cNvSpPr>
                <p:nvPr/>
              </p:nvSpPr>
              <p:spPr bwMode="auto">
                <a:xfrm>
                  <a:off x="5381597" y="3694640"/>
                  <a:ext cx="12854" cy="19281"/>
                </a:xfrm>
                <a:custGeom>
                  <a:avLst/>
                  <a:gdLst/>
                  <a:ahLst/>
                  <a:cxnLst>
                    <a:cxn ang="0">
                      <a:pos x="4" y="5"/>
                    </a:cxn>
                    <a:cxn ang="0">
                      <a:pos x="1" y="2"/>
                    </a:cxn>
                    <a:cxn ang="0">
                      <a:pos x="1" y="3"/>
                    </a:cxn>
                    <a:cxn ang="0">
                      <a:pos x="4" y="5"/>
                    </a:cxn>
                  </a:cxnLst>
                  <a:rect l="0" t="0" r="r" b="b"/>
                  <a:pathLst>
                    <a:path w="4" h="6">
                      <a:moveTo>
                        <a:pt x="4" y="5"/>
                      </a:moveTo>
                      <a:cubicBezTo>
                        <a:pt x="1" y="3"/>
                        <a:pt x="1" y="3"/>
                        <a:pt x="1" y="2"/>
                      </a:cubicBezTo>
                      <a:cubicBezTo>
                        <a:pt x="0" y="0"/>
                        <a:pt x="1" y="2"/>
                        <a:pt x="1" y="3"/>
                      </a:cubicBezTo>
                      <a:cubicBezTo>
                        <a:pt x="3" y="3"/>
                        <a:pt x="4" y="6"/>
                        <a:pt x="4" y="5"/>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91" name="Freeform 301">
                  <a:extLst>
                    <a:ext uri="{FF2B5EF4-FFF2-40B4-BE49-F238E27FC236}">
                      <a16:creationId xmlns:a16="http://schemas.microsoft.com/office/drawing/2014/main" id="{16F12235-B4D8-6604-E2F3-587AC7A5257E}"/>
                    </a:ext>
                  </a:extLst>
                </p:cNvPr>
                <p:cNvSpPr>
                  <a:spLocks/>
                </p:cNvSpPr>
                <p:nvPr/>
              </p:nvSpPr>
              <p:spPr bwMode="auto">
                <a:xfrm>
                  <a:off x="5058634" y="3770158"/>
                  <a:ext cx="6427" cy="9640"/>
                </a:xfrm>
                <a:custGeom>
                  <a:avLst/>
                  <a:gdLst/>
                  <a:ahLst/>
                  <a:cxnLst>
                    <a:cxn ang="0">
                      <a:pos x="0" y="1"/>
                    </a:cxn>
                    <a:cxn ang="0">
                      <a:pos x="2" y="3"/>
                    </a:cxn>
                    <a:cxn ang="0">
                      <a:pos x="0" y="1"/>
                    </a:cxn>
                  </a:cxnLst>
                  <a:rect l="0" t="0" r="r" b="b"/>
                  <a:pathLst>
                    <a:path w="2" h="3">
                      <a:moveTo>
                        <a:pt x="0" y="1"/>
                      </a:moveTo>
                      <a:cubicBezTo>
                        <a:pt x="0" y="3"/>
                        <a:pt x="2" y="3"/>
                        <a:pt x="2" y="3"/>
                      </a:cubicBezTo>
                      <a:cubicBezTo>
                        <a:pt x="2" y="1"/>
                        <a:pt x="2" y="0"/>
                        <a:pt x="0" y="1"/>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sp>
              <p:nvSpPr>
                <p:cNvPr id="592" name="Freeform 861">
                  <a:extLst>
                    <a:ext uri="{FF2B5EF4-FFF2-40B4-BE49-F238E27FC236}">
                      <a16:creationId xmlns:a16="http://schemas.microsoft.com/office/drawing/2014/main" id="{F2561A87-8832-DF20-374B-DB2CDA98DE5E}"/>
                    </a:ext>
                  </a:extLst>
                </p:cNvPr>
                <p:cNvSpPr/>
                <p:nvPr/>
              </p:nvSpPr>
              <p:spPr bwMode="ltGray">
                <a:xfrm>
                  <a:off x="5608516" y="4766482"/>
                  <a:ext cx="263119" cy="74736"/>
                </a:xfrm>
                <a:custGeom>
                  <a:avLst/>
                  <a:gdLst>
                    <a:gd name="connsiteX0" fmla="*/ 0 w 235744"/>
                    <a:gd name="connsiteY0" fmla="*/ 64294 h 66960"/>
                    <a:gd name="connsiteX1" fmla="*/ 16669 w 235744"/>
                    <a:gd name="connsiteY1" fmla="*/ 54769 h 66960"/>
                    <a:gd name="connsiteX2" fmla="*/ 14288 w 235744"/>
                    <a:gd name="connsiteY2" fmla="*/ 47625 h 66960"/>
                    <a:gd name="connsiteX3" fmla="*/ 16669 w 235744"/>
                    <a:gd name="connsiteY3" fmla="*/ 35719 h 66960"/>
                    <a:gd name="connsiteX4" fmla="*/ 30956 w 235744"/>
                    <a:gd name="connsiteY4" fmla="*/ 30956 h 66960"/>
                    <a:gd name="connsiteX5" fmla="*/ 38100 w 235744"/>
                    <a:gd name="connsiteY5" fmla="*/ 35719 h 66960"/>
                    <a:gd name="connsiteX6" fmla="*/ 42863 w 235744"/>
                    <a:gd name="connsiteY6" fmla="*/ 42863 h 66960"/>
                    <a:gd name="connsiteX7" fmla="*/ 50006 w 235744"/>
                    <a:gd name="connsiteY7" fmla="*/ 50006 h 66960"/>
                    <a:gd name="connsiteX8" fmla="*/ 52388 w 235744"/>
                    <a:gd name="connsiteY8" fmla="*/ 57150 h 66960"/>
                    <a:gd name="connsiteX9" fmla="*/ 71438 w 235744"/>
                    <a:gd name="connsiteY9" fmla="*/ 57150 h 66960"/>
                    <a:gd name="connsiteX10" fmla="*/ 95250 w 235744"/>
                    <a:gd name="connsiteY10" fmla="*/ 59531 h 66960"/>
                    <a:gd name="connsiteX11" fmla="*/ 100013 w 235744"/>
                    <a:gd name="connsiteY11" fmla="*/ 66675 h 66960"/>
                    <a:gd name="connsiteX12" fmla="*/ 114300 w 235744"/>
                    <a:gd name="connsiteY12" fmla="*/ 64294 h 66960"/>
                    <a:gd name="connsiteX13" fmla="*/ 116681 w 235744"/>
                    <a:gd name="connsiteY13" fmla="*/ 52388 h 66960"/>
                    <a:gd name="connsiteX14" fmla="*/ 140494 w 235744"/>
                    <a:gd name="connsiteY14" fmla="*/ 50006 h 66960"/>
                    <a:gd name="connsiteX15" fmla="*/ 147638 w 235744"/>
                    <a:gd name="connsiteY15" fmla="*/ 47625 h 66960"/>
                    <a:gd name="connsiteX16" fmla="*/ 152400 w 235744"/>
                    <a:gd name="connsiteY16" fmla="*/ 40481 h 66960"/>
                    <a:gd name="connsiteX17" fmla="*/ 169069 w 235744"/>
                    <a:gd name="connsiteY17" fmla="*/ 38100 h 66960"/>
                    <a:gd name="connsiteX18" fmla="*/ 176213 w 235744"/>
                    <a:gd name="connsiteY18" fmla="*/ 35719 h 66960"/>
                    <a:gd name="connsiteX19" fmla="*/ 178594 w 235744"/>
                    <a:gd name="connsiteY19" fmla="*/ 23813 h 66960"/>
                    <a:gd name="connsiteX20" fmla="*/ 180975 w 235744"/>
                    <a:gd name="connsiteY20" fmla="*/ 16669 h 66960"/>
                    <a:gd name="connsiteX21" fmla="*/ 183356 w 235744"/>
                    <a:gd name="connsiteY21" fmla="*/ 2381 h 66960"/>
                    <a:gd name="connsiteX22" fmla="*/ 190500 w 235744"/>
                    <a:gd name="connsiteY22" fmla="*/ 0 h 66960"/>
                    <a:gd name="connsiteX23" fmla="*/ 195263 w 235744"/>
                    <a:gd name="connsiteY23" fmla="*/ 16669 h 66960"/>
                    <a:gd name="connsiteX24" fmla="*/ 200025 w 235744"/>
                    <a:gd name="connsiteY24" fmla="*/ 30956 h 66960"/>
                    <a:gd name="connsiteX25" fmla="*/ 216694 w 235744"/>
                    <a:gd name="connsiteY25" fmla="*/ 47625 h 66960"/>
                    <a:gd name="connsiteX26" fmla="*/ 228600 w 235744"/>
                    <a:gd name="connsiteY26" fmla="*/ 50006 h 66960"/>
                    <a:gd name="connsiteX27" fmla="*/ 235744 w 235744"/>
                    <a:gd name="connsiteY27" fmla="*/ 54769 h 66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5744" h="66960">
                      <a:moveTo>
                        <a:pt x="0" y="64294"/>
                      </a:moveTo>
                      <a:cubicBezTo>
                        <a:pt x="7024" y="62889"/>
                        <a:pt x="15098" y="64193"/>
                        <a:pt x="16669" y="54769"/>
                      </a:cubicBezTo>
                      <a:cubicBezTo>
                        <a:pt x="17082" y="52293"/>
                        <a:pt x="15082" y="50006"/>
                        <a:pt x="14288" y="47625"/>
                      </a:cubicBezTo>
                      <a:cubicBezTo>
                        <a:pt x="15082" y="43656"/>
                        <a:pt x="13807" y="38581"/>
                        <a:pt x="16669" y="35719"/>
                      </a:cubicBezTo>
                      <a:cubicBezTo>
                        <a:pt x="20219" y="32169"/>
                        <a:pt x="30956" y="30956"/>
                        <a:pt x="30956" y="30956"/>
                      </a:cubicBezTo>
                      <a:cubicBezTo>
                        <a:pt x="33337" y="32544"/>
                        <a:pt x="36076" y="33695"/>
                        <a:pt x="38100" y="35719"/>
                      </a:cubicBezTo>
                      <a:cubicBezTo>
                        <a:pt x="40124" y="37743"/>
                        <a:pt x="41031" y="40664"/>
                        <a:pt x="42863" y="42863"/>
                      </a:cubicBezTo>
                      <a:cubicBezTo>
                        <a:pt x="45019" y="45450"/>
                        <a:pt x="47625" y="47625"/>
                        <a:pt x="50006" y="50006"/>
                      </a:cubicBezTo>
                      <a:cubicBezTo>
                        <a:pt x="50800" y="52387"/>
                        <a:pt x="50613" y="55375"/>
                        <a:pt x="52388" y="57150"/>
                      </a:cubicBezTo>
                      <a:cubicBezTo>
                        <a:pt x="57269" y="62031"/>
                        <a:pt x="66910" y="58055"/>
                        <a:pt x="71438" y="57150"/>
                      </a:cubicBezTo>
                      <a:cubicBezTo>
                        <a:pt x="79375" y="57944"/>
                        <a:pt x="87682" y="57008"/>
                        <a:pt x="95250" y="59531"/>
                      </a:cubicBezTo>
                      <a:cubicBezTo>
                        <a:pt x="97965" y="60436"/>
                        <a:pt x="97236" y="65981"/>
                        <a:pt x="100013" y="66675"/>
                      </a:cubicBezTo>
                      <a:cubicBezTo>
                        <a:pt x="104697" y="67846"/>
                        <a:pt x="109538" y="65088"/>
                        <a:pt x="114300" y="64294"/>
                      </a:cubicBezTo>
                      <a:cubicBezTo>
                        <a:pt x="115094" y="60325"/>
                        <a:pt x="114673" y="55902"/>
                        <a:pt x="116681" y="52388"/>
                      </a:cubicBezTo>
                      <a:cubicBezTo>
                        <a:pt x="121734" y="43546"/>
                        <a:pt x="134251" y="49114"/>
                        <a:pt x="140494" y="50006"/>
                      </a:cubicBezTo>
                      <a:cubicBezTo>
                        <a:pt x="142875" y="49212"/>
                        <a:pt x="145678" y="49193"/>
                        <a:pt x="147638" y="47625"/>
                      </a:cubicBezTo>
                      <a:cubicBezTo>
                        <a:pt x="149873" y="45837"/>
                        <a:pt x="149785" y="41643"/>
                        <a:pt x="152400" y="40481"/>
                      </a:cubicBezTo>
                      <a:cubicBezTo>
                        <a:pt x="157529" y="38201"/>
                        <a:pt x="163513" y="38894"/>
                        <a:pt x="169069" y="38100"/>
                      </a:cubicBezTo>
                      <a:cubicBezTo>
                        <a:pt x="171450" y="37306"/>
                        <a:pt x="174821" y="37808"/>
                        <a:pt x="176213" y="35719"/>
                      </a:cubicBezTo>
                      <a:cubicBezTo>
                        <a:pt x="178458" y="32352"/>
                        <a:pt x="177612" y="27739"/>
                        <a:pt x="178594" y="23813"/>
                      </a:cubicBezTo>
                      <a:cubicBezTo>
                        <a:pt x="179203" y="21378"/>
                        <a:pt x="180431" y="19119"/>
                        <a:pt x="180975" y="16669"/>
                      </a:cubicBezTo>
                      <a:cubicBezTo>
                        <a:pt x="182022" y="11956"/>
                        <a:pt x="180960" y="6573"/>
                        <a:pt x="183356" y="2381"/>
                      </a:cubicBezTo>
                      <a:cubicBezTo>
                        <a:pt x="184601" y="202"/>
                        <a:pt x="188119" y="794"/>
                        <a:pt x="190500" y="0"/>
                      </a:cubicBezTo>
                      <a:cubicBezTo>
                        <a:pt x="198505" y="24018"/>
                        <a:pt x="186289" y="-13243"/>
                        <a:pt x="195263" y="16669"/>
                      </a:cubicBezTo>
                      <a:cubicBezTo>
                        <a:pt x="196706" y="21477"/>
                        <a:pt x="198438" y="26194"/>
                        <a:pt x="200025" y="30956"/>
                      </a:cubicBezTo>
                      <a:cubicBezTo>
                        <a:pt x="203019" y="39940"/>
                        <a:pt x="203046" y="44896"/>
                        <a:pt x="216694" y="47625"/>
                      </a:cubicBezTo>
                      <a:lnTo>
                        <a:pt x="228600" y="50006"/>
                      </a:lnTo>
                      <a:lnTo>
                        <a:pt x="235744" y="54769"/>
                      </a:lnTo>
                    </a:path>
                  </a:pathLst>
                </a:custGeom>
                <a:grpFill/>
                <a:ln w="3175">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prstClr val="white"/>
                    </a:solidFill>
                    <a:effectLst/>
                    <a:uLnTx/>
                    <a:uFillTx/>
                    <a:ea typeface="+mn-ea"/>
                    <a:cs typeface="+mn-cs"/>
                  </a:endParaRPr>
                </a:p>
              </p:txBody>
            </p:sp>
            <p:sp>
              <p:nvSpPr>
                <p:cNvPr id="593" name="Freeform 862">
                  <a:extLst>
                    <a:ext uri="{FF2B5EF4-FFF2-40B4-BE49-F238E27FC236}">
                      <a16:creationId xmlns:a16="http://schemas.microsoft.com/office/drawing/2014/main" id="{6D81888F-2061-E20A-B1D5-95D71F53650F}"/>
                    </a:ext>
                  </a:extLst>
                </p:cNvPr>
                <p:cNvSpPr/>
                <p:nvPr/>
              </p:nvSpPr>
              <p:spPr bwMode="ltGray">
                <a:xfrm>
                  <a:off x="5605655" y="4763953"/>
                  <a:ext cx="305902" cy="262440"/>
                </a:xfrm>
                <a:custGeom>
                  <a:avLst/>
                  <a:gdLst>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29061 w 1920955"/>
                    <a:gd name="connsiteY34" fmla="*/ 688763 h 1660322"/>
                    <a:gd name="connsiteX35" fmla="*/ 114774 w 1920955"/>
                    <a:gd name="connsiteY35" fmla="*/ 741151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07095 w 1920955"/>
                    <a:gd name="connsiteY34" fmla="*/ 670892 h 1660322"/>
                    <a:gd name="connsiteX35" fmla="*/ 114774 w 1920955"/>
                    <a:gd name="connsiteY35" fmla="*/ 741151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68110 w 1920955"/>
                    <a:gd name="connsiteY34" fmla="*/ 637701 h 1660322"/>
                    <a:gd name="connsiteX35" fmla="*/ 114774 w 1920955"/>
                    <a:gd name="connsiteY35" fmla="*/ 741151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4774 w 1920955"/>
                    <a:gd name="connsiteY35" fmla="*/ 741151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07453 w 1920955"/>
                    <a:gd name="connsiteY35" fmla="*/ 746256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314799 w 1920955"/>
                    <a:gd name="connsiteY39" fmla="*/ 864976 h 1660322"/>
                    <a:gd name="connsiteX40" fmla="*/ 295393 w 1920955"/>
                    <a:gd name="connsiteY40" fmla="*/ 919768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19768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19768 h 1660322"/>
                    <a:gd name="connsiteX41" fmla="*/ 341051 w 1920955"/>
                    <a:gd name="connsiteY41" fmla="*/ 968573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19768 h 1660322"/>
                    <a:gd name="connsiteX41" fmla="*/ 341051 w 1920955"/>
                    <a:gd name="connsiteY41" fmla="*/ 968573 h 1660322"/>
                    <a:gd name="connsiteX42" fmla="*/ 426184 w 1920955"/>
                    <a:gd name="connsiteY42" fmla="*/ 1022825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19768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38624 w 1920955"/>
                    <a:gd name="connsiteY44" fmla="*/ 1150726 h 1660322"/>
                    <a:gd name="connsiteX45" fmla="*/ 519111 w 1920955"/>
                    <a:gd name="connsiteY45" fmla="*/ 1219954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91143 w 1920955"/>
                    <a:gd name="connsiteY46" fmla="*/ 1224864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91143 w 1920955"/>
                    <a:gd name="connsiteY46" fmla="*/ 1252948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91143 w 1920955"/>
                    <a:gd name="connsiteY46" fmla="*/ 1252948 h 1660322"/>
                    <a:gd name="connsiteX47" fmla="*/ 571974 w 1920955"/>
                    <a:gd name="connsiteY47" fmla="*/ 1312651 h 1660322"/>
                    <a:gd name="connsiteX48" fmla="*/ 662461 w 1920955"/>
                    <a:gd name="connsiteY48" fmla="*/ 1465051 h 1660322"/>
                    <a:gd name="connsiteX49" fmla="*/ 755271 w 1920955"/>
                    <a:gd name="connsiteY49" fmla="*/ 1538205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91143 w 1920955"/>
                    <a:gd name="connsiteY46" fmla="*/ 1252948 h 1660322"/>
                    <a:gd name="connsiteX47" fmla="*/ 571974 w 1920955"/>
                    <a:gd name="connsiteY47" fmla="*/ 1312651 h 1660322"/>
                    <a:gd name="connsiteX48" fmla="*/ 662461 w 1920955"/>
                    <a:gd name="connsiteY48" fmla="*/ 1465051 h 1660322"/>
                    <a:gd name="connsiteX49" fmla="*/ 755271 w 1920955"/>
                    <a:gd name="connsiteY49" fmla="*/ 1538205 h 1660322"/>
                    <a:gd name="connsiteX50" fmla="*/ 805336 w 1920955"/>
                    <a:gd name="connsiteY50" fmla="*/ 1488863 h 1660322"/>
                    <a:gd name="connsiteX51" fmla="*/ 869926 w 1920955"/>
                    <a:gd name="connsiteY51" fmla="*/ 1516260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1"/>
                    <a:gd name="connsiteX1" fmla="*/ 1567336 w 1920955"/>
                    <a:gd name="connsiteY1" fmla="*/ 369676 h 1660321"/>
                    <a:gd name="connsiteX2" fmla="*/ 1467324 w 1920955"/>
                    <a:gd name="connsiteY2" fmla="*/ 345863 h 1660321"/>
                    <a:gd name="connsiteX3" fmla="*/ 1419699 w 1920955"/>
                    <a:gd name="connsiteY3" fmla="*/ 317288 h 1660321"/>
                    <a:gd name="connsiteX4" fmla="*/ 1367311 w 1920955"/>
                    <a:gd name="connsiteY4" fmla="*/ 160126 h 1660321"/>
                    <a:gd name="connsiteX5" fmla="*/ 1338736 w 1920955"/>
                    <a:gd name="connsiteY5" fmla="*/ 12488 h 1660321"/>
                    <a:gd name="connsiteX6" fmla="*/ 1267299 w 1920955"/>
                    <a:gd name="connsiteY6" fmla="*/ 12488 h 1660321"/>
                    <a:gd name="connsiteX7" fmla="*/ 1214911 w 1920955"/>
                    <a:gd name="connsiteY7" fmla="*/ 50588 h 1660321"/>
                    <a:gd name="connsiteX8" fmla="*/ 1214911 w 1920955"/>
                    <a:gd name="connsiteY8" fmla="*/ 155363 h 1660321"/>
                    <a:gd name="connsiteX9" fmla="*/ 1186336 w 1920955"/>
                    <a:gd name="connsiteY9" fmla="*/ 183938 h 1660321"/>
                    <a:gd name="connsiteX10" fmla="*/ 1176811 w 1920955"/>
                    <a:gd name="connsiteY10" fmla="*/ 255376 h 1660321"/>
                    <a:gd name="connsiteX11" fmla="*/ 1114899 w 1920955"/>
                    <a:gd name="connsiteY11" fmla="*/ 298238 h 1660321"/>
                    <a:gd name="connsiteX12" fmla="*/ 1005361 w 1920955"/>
                    <a:gd name="connsiteY12" fmla="*/ 312526 h 1660321"/>
                    <a:gd name="connsiteX13" fmla="*/ 962499 w 1920955"/>
                    <a:gd name="connsiteY13" fmla="*/ 355388 h 1660321"/>
                    <a:gd name="connsiteX14" fmla="*/ 838674 w 1920955"/>
                    <a:gd name="connsiteY14" fmla="*/ 355388 h 1660321"/>
                    <a:gd name="connsiteX15" fmla="*/ 781524 w 1920955"/>
                    <a:gd name="connsiteY15" fmla="*/ 426826 h 1660321"/>
                    <a:gd name="connsiteX16" fmla="*/ 781524 w 1920955"/>
                    <a:gd name="connsiteY16" fmla="*/ 460163 h 1660321"/>
                    <a:gd name="connsiteX17" fmla="*/ 743424 w 1920955"/>
                    <a:gd name="connsiteY17" fmla="*/ 483976 h 1660321"/>
                    <a:gd name="connsiteX18" fmla="*/ 671986 w 1920955"/>
                    <a:gd name="connsiteY18" fmla="*/ 417301 h 1660321"/>
                    <a:gd name="connsiteX19" fmla="*/ 519586 w 1920955"/>
                    <a:gd name="connsiteY19" fmla="*/ 412538 h 1660321"/>
                    <a:gd name="connsiteX20" fmla="*/ 457674 w 1920955"/>
                    <a:gd name="connsiteY20" fmla="*/ 431588 h 1660321"/>
                    <a:gd name="connsiteX21" fmla="*/ 419574 w 1920955"/>
                    <a:gd name="connsiteY21" fmla="*/ 417301 h 1660321"/>
                    <a:gd name="connsiteX22" fmla="*/ 400524 w 1920955"/>
                    <a:gd name="connsiteY22" fmla="*/ 355388 h 1660321"/>
                    <a:gd name="connsiteX23" fmla="*/ 333849 w 1920955"/>
                    <a:gd name="connsiteY23" fmla="*/ 303001 h 1660321"/>
                    <a:gd name="connsiteX24" fmla="*/ 286224 w 1920955"/>
                    <a:gd name="connsiteY24" fmla="*/ 236326 h 1660321"/>
                    <a:gd name="connsiteX25" fmla="*/ 143349 w 1920955"/>
                    <a:gd name="connsiteY25" fmla="*/ 255376 h 1660321"/>
                    <a:gd name="connsiteX26" fmla="*/ 124299 w 1920955"/>
                    <a:gd name="connsiteY26" fmla="*/ 331576 h 1660321"/>
                    <a:gd name="connsiteX27" fmla="*/ 110011 w 1920955"/>
                    <a:gd name="connsiteY27" fmla="*/ 364913 h 1660321"/>
                    <a:gd name="connsiteX28" fmla="*/ 133824 w 1920955"/>
                    <a:gd name="connsiteY28" fmla="*/ 412538 h 1660321"/>
                    <a:gd name="connsiteX29" fmla="*/ 81436 w 1920955"/>
                    <a:gd name="connsiteY29" fmla="*/ 450638 h 1660321"/>
                    <a:gd name="connsiteX30" fmla="*/ 33811 w 1920955"/>
                    <a:gd name="connsiteY30" fmla="*/ 445876 h 1660321"/>
                    <a:gd name="connsiteX31" fmla="*/ 33811 w 1920955"/>
                    <a:gd name="connsiteY31" fmla="*/ 517313 h 1660321"/>
                    <a:gd name="connsiteX32" fmla="*/ 474 w 1920955"/>
                    <a:gd name="connsiteY32" fmla="*/ 622088 h 1660321"/>
                    <a:gd name="connsiteX33" fmla="*/ 62386 w 1920955"/>
                    <a:gd name="connsiteY33" fmla="*/ 698288 h 1660321"/>
                    <a:gd name="connsiteX34" fmla="*/ 111977 w 1920955"/>
                    <a:gd name="connsiteY34" fmla="*/ 678550 h 1660321"/>
                    <a:gd name="connsiteX35" fmla="*/ 112334 w 1920955"/>
                    <a:gd name="connsiteY35" fmla="*/ 748809 h 1660321"/>
                    <a:gd name="connsiteX36" fmla="*/ 167161 w 1920955"/>
                    <a:gd name="connsiteY36" fmla="*/ 779251 h 1660321"/>
                    <a:gd name="connsiteX37" fmla="*/ 236159 w 1920955"/>
                    <a:gd name="connsiteY37" fmla="*/ 789463 h 1660321"/>
                    <a:gd name="connsiteX38" fmla="*/ 271462 w 1920955"/>
                    <a:gd name="connsiteY38" fmla="*/ 845434 h 1660321"/>
                    <a:gd name="connsiteX39" fmla="*/ 270869 w 1920955"/>
                    <a:gd name="connsiteY39" fmla="*/ 890506 h 1660321"/>
                    <a:gd name="connsiteX40" fmla="*/ 295393 w 1920955"/>
                    <a:gd name="connsiteY40" fmla="*/ 929981 h 1660321"/>
                    <a:gd name="connsiteX41" fmla="*/ 341051 w 1920955"/>
                    <a:gd name="connsiteY41" fmla="*/ 968573 h 1660321"/>
                    <a:gd name="connsiteX42" fmla="*/ 426184 w 1920955"/>
                    <a:gd name="connsiteY42" fmla="*/ 1022825 h 1660321"/>
                    <a:gd name="connsiteX43" fmla="*/ 461961 w 1920955"/>
                    <a:gd name="connsiteY43" fmla="*/ 1093918 h 1660321"/>
                    <a:gd name="connsiteX44" fmla="*/ 441064 w 1920955"/>
                    <a:gd name="connsiteY44" fmla="*/ 1163491 h 1660321"/>
                    <a:gd name="connsiteX45" fmla="*/ 519111 w 1920955"/>
                    <a:gd name="connsiteY45" fmla="*/ 1219954 h 1660321"/>
                    <a:gd name="connsiteX46" fmla="*/ 591143 w 1920955"/>
                    <a:gd name="connsiteY46" fmla="*/ 1252948 h 1660321"/>
                    <a:gd name="connsiteX47" fmla="*/ 571974 w 1920955"/>
                    <a:gd name="connsiteY47" fmla="*/ 1312651 h 1660321"/>
                    <a:gd name="connsiteX48" fmla="*/ 662461 w 1920955"/>
                    <a:gd name="connsiteY48" fmla="*/ 1465051 h 1660321"/>
                    <a:gd name="connsiteX49" fmla="*/ 755271 w 1920955"/>
                    <a:gd name="connsiteY49" fmla="*/ 1538205 h 1660321"/>
                    <a:gd name="connsiteX50" fmla="*/ 805336 w 1920955"/>
                    <a:gd name="connsiteY50" fmla="*/ 1488863 h 1660321"/>
                    <a:gd name="connsiteX51" fmla="*/ 869926 w 1920955"/>
                    <a:gd name="connsiteY51" fmla="*/ 1516260 h 1660321"/>
                    <a:gd name="connsiteX52" fmla="*/ 924399 w 1920955"/>
                    <a:gd name="connsiteY52" fmla="*/ 1484101 h 1660321"/>
                    <a:gd name="connsiteX53" fmla="*/ 933924 w 1920955"/>
                    <a:gd name="connsiteY53" fmla="*/ 1431713 h 1660321"/>
                    <a:gd name="connsiteX54" fmla="*/ 1005123 w 1920955"/>
                    <a:gd name="connsiteY54" fmla="*/ 1528337 h 1660321"/>
                    <a:gd name="connsiteX55" fmla="*/ 1067274 w 1920955"/>
                    <a:gd name="connsiteY55" fmla="*/ 1584113 h 1660321"/>
                    <a:gd name="connsiteX56" fmla="*/ 1100611 w 1920955"/>
                    <a:gd name="connsiteY56" fmla="*/ 1660313 h 1660321"/>
                    <a:gd name="connsiteX57" fmla="*/ 1133949 w 1920955"/>
                    <a:gd name="connsiteY57" fmla="*/ 1579351 h 1660321"/>
                    <a:gd name="connsiteX58" fmla="*/ 1176811 w 1920955"/>
                    <a:gd name="connsiteY58" fmla="*/ 1598401 h 1660321"/>
                    <a:gd name="connsiteX59" fmla="*/ 1210149 w 1920955"/>
                    <a:gd name="connsiteY59" fmla="*/ 1617451 h 1660321"/>
                    <a:gd name="connsiteX60" fmla="*/ 1233961 w 1920955"/>
                    <a:gd name="connsiteY60" fmla="*/ 1579351 h 1660321"/>
                    <a:gd name="connsiteX61" fmla="*/ 1267299 w 1920955"/>
                    <a:gd name="connsiteY61" fmla="*/ 1655551 h 1660321"/>
                    <a:gd name="connsiteX62" fmla="*/ 1348261 w 1920955"/>
                    <a:gd name="connsiteY62" fmla="*/ 1626976 h 1660321"/>
                    <a:gd name="connsiteX63" fmla="*/ 1414936 w 1920955"/>
                    <a:gd name="connsiteY63" fmla="*/ 1555538 h 1660321"/>
                    <a:gd name="connsiteX64" fmla="*/ 1433986 w 1920955"/>
                    <a:gd name="connsiteY64" fmla="*/ 1607926 h 1660321"/>
                    <a:gd name="connsiteX65" fmla="*/ 1410174 w 1920955"/>
                    <a:gd name="connsiteY65" fmla="*/ 1612688 h 1660321"/>
                    <a:gd name="connsiteX66" fmla="*/ 1543524 w 1920955"/>
                    <a:gd name="connsiteY66" fmla="*/ 1579351 h 1660321"/>
                    <a:gd name="connsiteX67" fmla="*/ 1581624 w 1920955"/>
                    <a:gd name="connsiteY67" fmla="*/ 1507913 h 1660321"/>
                    <a:gd name="connsiteX68" fmla="*/ 1643536 w 1920955"/>
                    <a:gd name="connsiteY68" fmla="*/ 1412663 h 1660321"/>
                    <a:gd name="connsiteX69" fmla="*/ 1714974 w 1920955"/>
                    <a:gd name="connsiteY69" fmla="*/ 1384088 h 1660321"/>
                    <a:gd name="connsiteX70" fmla="*/ 1772124 w 1920955"/>
                    <a:gd name="connsiteY70" fmla="*/ 1379326 h 1660321"/>
                    <a:gd name="connsiteX71" fmla="*/ 1772124 w 1920955"/>
                    <a:gd name="connsiteY71" fmla="*/ 1450763 h 1660321"/>
                    <a:gd name="connsiteX72" fmla="*/ 1886424 w 1920955"/>
                    <a:gd name="connsiteY72" fmla="*/ 1446001 h 1660321"/>
                    <a:gd name="connsiteX73" fmla="*/ 1919761 w 1920955"/>
                    <a:gd name="connsiteY73" fmla="*/ 1441238 h 1660321"/>
                    <a:gd name="connsiteX74" fmla="*/ 1853086 w 1920955"/>
                    <a:gd name="connsiteY74" fmla="*/ 1398376 h 1660321"/>
                    <a:gd name="connsiteX75" fmla="*/ 1853086 w 1920955"/>
                    <a:gd name="connsiteY75" fmla="*/ 1303126 h 1660321"/>
                    <a:gd name="connsiteX76" fmla="*/ 1853086 w 1920955"/>
                    <a:gd name="connsiteY76" fmla="*/ 1245976 h 1660321"/>
                    <a:gd name="connsiteX77" fmla="*/ 1810224 w 1920955"/>
                    <a:gd name="connsiteY77" fmla="*/ 1236451 h 1660321"/>
                    <a:gd name="connsiteX78" fmla="*/ 1734024 w 1920955"/>
                    <a:gd name="connsiteY78" fmla="*/ 1155488 h 1660321"/>
                    <a:gd name="connsiteX79" fmla="*/ 1695924 w 1920955"/>
                    <a:gd name="connsiteY79" fmla="*/ 974513 h 1660321"/>
                    <a:gd name="connsiteX80" fmla="*/ 1643536 w 1920955"/>
                    <a:gd name="connsiteY80" fmla="*/ 941176 h 1660321"/>
                    <a:gd name="connsiteX81" fmla="*/ 1605436 w 1920955"/>
                    <a:gd name="connsiteY81" fmla="*/ 884026 h 1660321"/>
                    <a:gd name="connsiteX82" fmla="*/ 1557811 w 1920955"/>
                    <a:gd name="connsiteY82" fmla="*/ 836401 h 1660321"/>
                    <a:gd name="connsiteX83" fmla="*/ 1505424 w 1920955"/>
                    <a:gd name="connsiteY83" fmla="*/ 817351 h 1660321"/>
                    <a:gd name="connsiteX84" fmla="*/ 1453036 w 1920955"/>
                    <a:gd name="connsiteY84" fmla="*/ 812588 h 1660321"/>
                    <a:gd name="connsiteX85" fmla="*/ 1510186 w 1920955"/>
                    <a:gd name="connsiteY85" fmla="*/ 779251 h 1660321"/>
                    <a:gd name="connsiteX86" fmla="*/ 1476849 w 1920955"/>
                    <a:gd name="connsiteY86" fmla="*/ 745913 h 1660321"/>
                    <a:gd name="connsiteX87" fmla="*/ 1481611 w 1920955"/>
                    <a:gd name="connsiteY87" fmla="*/ 722101 h 1660321"/>
                    <a:gd name="connsiteX88" fmla="*/ 1572099 w 1920955"/>
                    <a:gd name="connsiteY88" fmla="*/ 760201 h 1660321"/>
                    <a:gd name="connsiteX89" fmla="*/ 1624486 w 1920955"/>
                    <a:gd name="connsiteY89" fmla="*/ 693526 h 1660321"/>
                    <a:gd name="connsiteX90" fmla="*/ 1614961 w 1920955"/>
                    <a:gd name="connsiteY90" fmla="*/ 550651 h 1660321"/>
                    <a:gd name="connsiteX91" fmla="*/ 1610199 w 1920955"/>
                    <a:gd name="connsiteY91" fmla="*/ 412538 h 1660321"/>
                    <a:gd name="connsiteX0" fmla="*/ 1610199 w 1920955"/>
                    <a:gd name="connsiteY0" fmla="*/ 412538 h 1660321"/>
                    <a:gd name="connsiteX1" fmla="*/ 1567336 w 1920955"/>
                    <a:gd name="connsiteY1" fmla="*/ 369676 h 1660321"/>
                    <a:gd name="connsiteX2" fmla="*/ 1467324 w 1920955"/>
                    <a:gd name="connsiteY2" fmla="*/ 345863 h 1660321"/>
                    <a:gd name="connsiteX3" fmla="*/ 1419699 w 1920955"/>
                    <a:gd name="connsiteY3" fmla="*/ 317288 h 1660321"/>
                    <a:gd name="connsiteX4" fmla="*/ 1367311 w 1920955"/>
                    <a:gd name="connsiteY4" fmla="*/ 160126 h 1660321"/>
                    <a:gd name="connsiteX5" fmla="*/ 1338736 w 1920955"/>
                    <a:gd name="connsiteY5" fmla="*/ 12488 h 1660321"/>
                    <a:gd name="connsiteX6" fmla="*/ 1267299 w 1920955"/>
                    <a:gd name="connsiteY6" fmla="*/ 12488 h 1660321"/>
                    <a:gd name="connsiteX7" fmla="*/ 1214911 w 1920955"/>
                    <a:gd name="connsiteY7" fmla="*/ 50588 h 1660321"/>
                    <a:gd name="connsiteX8" fmla="*/ 1214911 w 1920955"/>
                    <a:gd name="connsiteY8" fmla="*/ 155363 h 1660321"/>
                    <a:gd name="connsiteX9" fmla="*/ 1186336 w 1920955"/>
                    <a:gd name="connsiteY9" fmla="*/ 183938 h 1660321"/>
                    <a:gd name="connsiteX10" fmla="*/ 1176811 w 1920955"/>
                    <a:gd name="connsiteY10" fmla="*/ 255376 h 1660321"/>
                    <a:gd name="connsiteX11" fmla="*/ 1114899 w 1920955"/>
                    <a:gd name="connsiteY11" fmla="*/ 298238 h 1660321"/>
                    <a:gd name="connsiteX12" fmla="*/ 1005361 w 1920955"/>
                    <a:gd name="connsiteY12" fmla="*/ 312526 h 1660321"/>
                    <a:gd name="connsiteX13" fmla="*/ 962499 w 1920955"/>
                    <a:gd name="connsiteY13" fmla="*/ 355388 h 1660321"/>
                    <a:gd name="connsiteX14" fmla="*/ 838674 w 1920955"/>
                    <a:gd name="connsiteY14" fmla="*/ 355388 h 1660321"/>
                    <a:gd name="connsiteX15" fmla="*/ 781524 w 1920955"/>
                    <a:gd name="connsiteY15" fmla="*/ 426826 h 1660321"/>
                    <a:gd name="connsiteX16" fmla="*/ 781524 w 1920955"/>
                    <a:gd name="connsiteY16" fmla="*/ 460163 h 1660321"/>
                    <a:gd name="connsiteX17" fmla="*/ 743424 w 1920955"/>
                    <a:gd name="connsiteY17" fmla="*/ 483976 h 1660321"/>
                    <a:gd name="connsiteX18" fmla="*/ 671986 w 1920955"/>
                    <a:gd name="connsiteY18" fmla="*/ 417301 h 1660321"/>
                    <a:gd name="connsiteX19" fmla="*/ 519586 w 1920955"/>
                    <a:gd name="connsiteY19" fmla="*/ 412538 h 1660321"/>
                    <a:gd name="connsiteX20" fmla="*/ 457674 w 1920955"/>
                    <a:gd name="connsiteY20" fmla="*/ 431588 h 1660321"/>
                    <a:gd name="connsiteX21" fmla="*/ 419574 w 1920955"/>
                    <a:gd name="connsiteY21" fmla="*/ 417301 h 1660321"/>
                    <a:gd name="connsiteX22" fmla="*/ 400524 w 1920955"/>
                    <a:gd name="connsiteY22" fmla="*/ 355388 h 1660321"/>
                    <a:gd name="connsiteX23" fmla="*/ 333849 w 1920955"/>
                    <a:gd name="connsiteY23" fmla="*/ 303001 h 1660321"/>
                    <a:gd name="connsiteX24" fmla="*/ 286224 w 1920955"/>
                    <a:gd name="connsiteY24" fmla="*/ 236326 h 1660321"/>
                    <a:gd name="connsiteX25" fmla="*/ 143349 w 1920955"/>
                    <a:gd name="connsiteY25" fmla="*/ 255376 h 1660321"/>
                    <a:gd name="connsiteX26" fmla="*/ 124299 w 1920955"/>
                    <a:gd name="connsiteY26" fmla="*/ 331576 h 1660321"/>
                    <a:gd name="connsiteX27" fmla="*/ 110011 w 1920955"/>
                    <a:gd name="connsiteY27" fmla="*/ 364913 h 1660321"/>
                    <a:gd name="connsiteX28" fmla="*/ 133824 w 1920955"/>
                    <a:gd name="connsiteY28" fmla="*/ 412538 h 1660321"/>
                    <a:gd name="connsiteX29" fmla="*/ 81436 w 1920955"/>
                    <a:gd name="connsiteY29" fmla="*/ 450638 h 1660321"/>
                    <a:gd name="connsiteX30" fmla="*/ 33811 w 1920955"/>
                    <a:gd name="connsiteY30" fmla="*/ 445876 h 1660321"/>
                    <a:gd name="connsiteX31" fmla="*/ 33811 w 1920955"/>
                    <a:gd name="connsiteY31" fmla="*/ 517313 h 1660321"/>
                    <a:gd name="connsiteX32" fmla="*/ 474 w 1920955"/>
                    <a:gd name="connsiteY32" fmla="*/ 622088 h 1660321"/>
                    <a:gd name="connsiteX33" fmla="*/ 62386 w 1920955"/>
                    <a:gd name="connsiteY33" fmla="*/ 698288 h 1660321"/>
                    <a:gd name="connsiteX34" fmla="*/ 111977 w 1920955"/>
                    <a:gd name="connsiteY34" fmla="*/ 678550 h 1660321"/>
                    <a:gd name="connsiteX35" fmla="*/ 112334 w 1920955"/>
                    <a:gd name="connsiteY35" fmla="*/ 748809 h 1660321"/>
                    <a:gd name="connsiteX36" fmla="*/ 167161 w 1920955"/>
                    <a:gd name="connsiteY36" fmla="*/ 779251 h 1660321"/>
                    <a:gd name="connsiteX37" fmla="*/ 236159 w 1920955"/>
                    <a:gd name="connsiteY37" fmla="*/ 789463 h 1660321"/>
                    <a:gd name="connsiteX38" fmla="*/ 271462 w 1920955"/>
                    <a:gd name="connsiteY38" fmla="*/ 845434 h 1660321"/>
                    <a:gd name="connsiteX39" fmla="*/ 270869 w 1920955"/>
                    <a:gd name="connsiteY39" fmla="*/ 890506 h 1660321"/>
                    <a:gd name="connsiteX40" fmla="*/ 295393 w 1920955"/>
                    <a:gd name="connsiteY40" fmla="*/ 929981 h 1660321"/>
                    <a:gd name="connsiteX41" fmla="*/ 341051 w 1920955"/>
                    <a:gd name="connsiteY41" fmla="*/ 968573 h 1660321"/>
                    <a:gd name="connsiteX42" fmla="*/ 426184 w 1920955"/>
                    <a:gd name="connsiteY42" fmla="*/ 1022825 h 1660321"/>
                    <a:gd name="connsiteX43" fmla="*/ 461961 w 1920955"/>
                    <a:gd name="connsiteY43" fmla="*/ 1093918 h 1660321"/>
                    <a:gd name="connsiteX44" fmla="*/ 441064 w 1920955"/>
                    <a:gd name="connsiteY44" fmla="*/ 1163491 h 1660321"/>
                    <a:gd name="connsiteX45" fmla="*/ 519111 w 1920955"/>
                    <a:gd name="connsiteY45" fmla="*/ 1219954 h 1660321"/>
                    <a:gd name="connsiteX46" fmla="*/ 591143 w 1920955"/>
                    <a:gd name="connsiteY46" fmla="*/ 1252948 h 1660321"/>
                    <a:gd name="connsiteX47" fmla="*/ 571974 w 1920955"/>
                    <a:gd name="connsiteY47" fmla="*/ 1312651 h 1660321"/>
                    <a:gd name="connsiteX48" fmla="*/ 662461 w 1920955"/>
                    <a:gd name="connsiteY48" fmla="*/ 1465051 h 1660321"/>
                    <a:gd name="connsiteX49" fmla="*/ 755271 w 1920955"/>
                    <a:gd name="connsiteY49" fmla="*/ 1538205 h 1660321"/>
                    <a:gd name="connsiteX50" fmla="*/ 805336 w 1920955"/>
                    <a:gd name="connsiteY50" fmla="*/ 1488863 h 1660321"/>
                    <a:gd name="connsiteX51" fmla="*/ 869926 w 1920955"/>
                    <a:gd name="connsiteY51" fmla="*/ 1516260 h 1660321"/>
                    <a:gd name="connsiteX52" fmla="*/ 924399 w 1920955"/>
                    <a:gd name="connsiteY52" fmla="*/ 1484101 h 1660321"/>
                    <a:gd name="connsiteX53" fmla="*/ 929042 w 1920955"/>
                    <a:gd name="connsiteY53" fmla="*/ 1367886 h 1660321"/>
                    <a:gd name="connsiteX54" fmla="*/ 1005123 w 1920955"/>
                    <a:gd name="connsiteY54" fmla="*/ 1528337 h 1660321"/>
                    <a:gd name="connsiteX55" fmla="*/ 1067274 w 1920955"/>
                    <a:gd name="connsiteY55" fmla="*/ 1584113 h 1660321"/>
                    <a:gd name="connsiteX56" fmla="*/ 1100611 w 1920955"/>
                    <a:gd name="connsiteY56" fmla="*/ 1660313 h 1660321"/>
                    <a:gd name="connsiteX57" fmla="*/ 1133949 w 1920955"/>
                    <a:gd name="connsiteY57" fmla="*/ 1579351 h 1660321"/>
                    <a:gd name="connsiteX58" fmla="*/ 1176811 w 1920955"/>
                    <a:gd name="connsiteY58" fmla="*/ 1598401 h 1660321"/>
                    <a:gd name="connsiteX59" fmla="*/ 1210149 w 1920955"/>
                    <a:gd name="connsiteY59" fmla="*/ 1617451 h 1660321"/>
                    <a:gd name="connsiteX60" fmla="*/ 1233961 w 1920955"/>
                    <a:gd name="connsiteY60" fmla="*/ 1579351 h 1660321"/>
                    <a:gd name="connsiteX61" fmla="*/ 1267299 w 1920955"/>
                    <a:gd name="connsiteY61" fmla="*/ 1655551 h 1660321"/>
                    <a:gd name="connsiteX62" fmla="*/ 1348261 w 1920955"/>
                    <a:gd name="connsiteY62" fmla="*/ 1626976 h 1660321"/>
                    <a:gd name="connsiteX63" fmla="*/ 1414936 w 1920955"/>
                    <a:gd name="connsiteY63" fmla="*/ 1555538 h 1660321"/>
                    <a:gd name="connsiteX64" fmla="*/ 1433986 w 1920955"/>
                    <a:gd name="connsiteY64" fmla="*/ 1607926 h 1660321"/>
                    <a:gd name="connsiteX65" fmla="*/ 1410174 w 1920955"/>
                    <a:gd name="connsiteY65" fmla="*/ 1612688 h 1660321"/>
                    <a:gd name="connsiteX66" fmla="*/ 1543524 w 1920955"/>
                    <a:gd name="connsiteY66" fmla="*/ 1579351 h 1660321"/>
                    <a:gd name="connsiteX67" fmla="*/ 1581624 w 1920955"/>
                    <a:gd name="connsiteY67" fmla="*/ 1507913 h 1660321"/>
                    <a:gd name="connsiteX68" fmla="*/ 1643536 w 1920955"/>
                    <a:gd name="connsiteY68" fmla="*/ 1412663 h 1660321"/>
                    <a:gd name="connsiteX69" fmla="*/ 1714974 w 1920955"/>
                    <a:gd name="connsiteY69" fmla="*/ 1384088 h 1660321"/>
                    <a:gd name="connsiteX70" fmla="*/ 1772124 w 1920955"/>
                    <a:gd name="connsiteY70" fmla="*/ 1379326 h 1660321"/>
                    <a:gd name="connsiteX71" fmla="*/ 1772124 w 1920955"/>
                    <a:gd name="connsiteY71" fmla="*/ 1450763 h 1660321"/>
                    <a:gd name="connsiteX72" fmla="*/ 1886424 w 1920955"/>
                    <a:gd name="connsiteY72" fmla="*/ 1446001 h 1660321"/>
                    <a:gd name="connsiteX73" fmla="*/ 1919761 w 1920955"/>
                    <a:gd name="connsiteY73" fmla="*/ 1441238 h 1660321"/>
                    <a:gd name="connsiteX74" fmla="*/ 1853086 w 1920955"/>
                    <a:gd name="connsiteY74" fmla="*/ 1398376 h 1660321"/>
                    <a:gd name="connsiteX75" fmla="*/ 1853086 w 1920955"/>
                    <a:gd name="connsiteY75" fmla="*/ 1303126 h 1660321"/>
                    <a:gd name="connsiteX76" fmla="*/ 1853086 w 1920955"/>
                    <a:gd name="connsiteY76" fmla="*/ 1245976 h 1660321"/>
                    <a:gd name="connsiteX77" fmla="*/ 1810224 w 1920955"/>
                    <a:gd name="connsiteY77" fmla="*/ 1236451 h 1660321"/>
                    <a:gd name="connsiteX78" fmla="*/ 1734024 w 1920955"/>
                    <a:gd name="connsiteY78" fmla="*/ 1155488 h 1660321"/>
                    <a:gd name="connsiteX79" fmla="*/ 1695924 w 1920955"/>
                    <a:gd name="connsiteY79" fmla="*/ 974513 h 1660321"/>
                    <a:gd name="connsiteX80" fmla="*/ 1643536 w 1920955"/>
                    <a:gd name="connsiteY80" fmla="*/ 941176 h 1660321"/>
                    <a:gd name="connsiteX81" fmla="*/ 1605436 w 1920955"/>
                    <a:gd name="connsiteY81" fmla="*/ 884026 h 1660321"/>
                    <a:gd name="connsiteX82" fmla="*/ 1557811 w 1920955"/>
                    <a:gd name="connsiteY82" fmla="*/ 836401 h 1660321"/>
                    <a:gd name="connsiteX83" fmla="*/ 1505424 w 1920955"/>
                    <a:gd name="connsiteY83" fmla="*/ 817351 h 1660321"/>
                    <a:gd name="connsiteX84" fmla="*/ 1453036 w 1920955"/>
                    <a:gd name="connsiteY84" fmla="*/ 812588 h 1660321"/>
                    <a:gd name="connsiteX85" fmla="*/ 1510186 w 1920955"/>
                    <a:gd name="connsiteY85" fmla="*/ 779251 h 1660321"/>
                    <a:gd name="connsiteX86" fmla="*/ 1476849 w 1920955"/>
                    <a:gd name="connsiteY86" fmla="*/ 745913 h 1660321"/>
                    <a:gd name="connsiteX87" fmla="*/ 1481611 w 1920955"/>
                    <a:gd name="connsiteY87" fmla="*/ 722101 h 1660321"/>
                    <a:gd name="connsiteX88" fmla="*/ 1572099 w 1920955"/>
                    <a:gd name="connsiteY88" fmla="*/ 760201 h 1660321"/>
                    <a:gd name="connsiteX89" fmla="*/ 1624486 w 1920955"/>
                    <a:gd name="connsiteY89" fmla="*/ 693526 h 1660321"/>
                    <a:gd name="connsiteX90" fmla="*/ 1614961 w 1920955"/>
                    <a:gd name="connsiteY90" fmla="*/ 550651 h 1660321"/>
                    <a:gd name="connsiteX91" fmla="*/ 1610199 w 1920955"/>
                    <a:gd name="connsiteY91" fmla="*/ 412538 h 1660321"/>
                    <a:gd name="connsiteX0" fmla="*/ 1610199 w 1920955"/>
                    <a:gd name="connsiteY0" fmla="*/ 412538 h 1660321"/>
                    <a:gd name="connsiteX1" fmla="*/ 1567336 w 1920955"/>
                    <a:gd name="connsiteY1" fmla="*/ 369676 h 1660321"/>
                    <a:gd name="connsiteX2" fmla="*/ 1467324 w 1920955"/>
                    <a:gd name="connsiteY2" fmla="*/ 345863 h 1660321"/>
                    <a:gd name="connsiteX3" fmla="*/ 1419699 w 1920955"/>
                    <a:gd name="connsiteY3" fmla="*/ 317288 h 1660321"/>
                    <a:gd name="connsiteX4" fmla="*/ 1367311 w 1920955"/>
                    <a:gd name="connsiteY4" fmla="*/ 160126 h 1660321"/>
                    <a:gd name="connsiteX5" fmla="*/ 1338736 w 1920955"/>
                    <a:gd name="connsiteY5" fmla="*/ 12488 h 1660321"/>
                    <a:gd name="connsiteX6" fmla="*/ 1267299 w 1920955"/>
                    <a:gd name="connsiteY6" fmla="*/ 12488 h 1660321"/>
                    <a:gd name="connsiteX7" fmla="*/ 1214911 w 1920955"/>
                    <a:gd name="connsiteY7" fmla="*/ 50588 h 1660321"/>
                    <a:gd name="connsiteX8" fmla="*/ 1214911 w 1920955"/>
                    <a:gd name="connsiteY8" fmla="*/ 155363 h 1660321"/>
                    <a:gd name="connsiteX9" fmla="*/ 1186336 w 1920955"/>
                    <a:gd name="connsiteY9" fmla="*/ 183938 h 1660321"/>
                    <a:gd name="connsiteX10" fmla="*/ 1176811 w 1920955"/>
                    <a:gd name="connsiteY10" fmla="*/ 255376 h 1660321"/>
                    <a:gd name="connsiteX11" fmla="*/ 1114899 w 1920955"/>
                    <a:gd name="connsiteY11" fmla="*/ 298238 h 1660321"/>
                    <a:gd name="connsiteX12" fmla="*/ 1005361 w 1920955"/>
                    <a:gd name="connsiteY12" fmla="*/ 312526 h 1660321"/>
                    <a:gd name="connsiteX13" fmla="*/ 962499 w 1920955"/>
                    <a:gd name="connsiteY13" fmla="*/ 355388 h 1660321"/>
                    <a:gd name="connsiteX14" fmla="*/ 838674 w 1920955"/>
                    <a:gd name="connsiteY14" fmla="*/ 355388 h 1660321"/>
                    <a:gd name="connsiteX15" fmla="*/ 781524 w 1920955"/>
                    <a:gd name="connsiteY15" fmla="*/ 426826 h 1660321"/>
                    <a:gd name="connsiteX16" fmla="*/ 781524 w 1920955"/>
                    <a:gd name="connsiteY16" fmla="*/ 460163 h 1660321"/>
                    <a:gd name="connsiteX17" fmla="*/ 743424 w 1920955"/>
                    <a:gd name="connsiteY17" fmla="*/ 483976 h 1660321"/>
                    <a:gd name="connsiteX18" fmla="*/ 671986 w 1920955"/>
                    <a:gd name="connsiteY18" fmla="*/ 417301 h 1660321"/>
                    <a:gd name="connsiteX19" fmla="*/ 519586 w 1920955"/>
                    <a:gd name="connsiteY19" fmla="*/ 412538 h 1660321"/>
                    <a:gd name="connsiteX20" fmla="*/ 457674 w 1920955"/>
                    <a:gd name="connsiteY20" fmla="*/ 431588 h 1660321"/>
                    <a:gd name="connsiteX21" fmla="*/ 419574 w 1920955"/>
                    <a:gd name="connsiteY21" fmla="*/ 417301 h 1660321"/>
                    <a:gd name="connsiteX22" fmla="*/ 400524 w 1920955"/>
                    <a:gd name="connsiteY22" fmla="*/ 355388 h 1660321"/>
                    <a:gd name="connsiteX23" fmla="*/ 333849 w 1920955"/>
                    <a:gd name="connsiteY23" fmla="*/ 303001 h 1660321"/>
                    <a:gd name="connsiteX24" fmla="*/ 286224 w 1920955"/>
                    <a:gd name="connsiteY24" fmla="*/ 236326 h 1660321"/>
                    <a:gd name="connsiteX25" fmla="*/ 143349 w 1920955"/>
                    <a:gd name="connsiteY25" fmla="*/ 255376 h 1660321"/>
                    <a:gd name="connsiteX26" fmla="*/ 124299 w 1920955"/>
                    <a:gd name="connsiteY26" fmla="*/ 331576 h 1660321"/>
                    <a:gd name="connsiteX27" fmla="*/ 110011 w 1920955"/>
                    <a:gd name="connsiteY27" fmla="*/ 364913 h 1660321"/>
                    <a:gd name="connsiteX28" fmla="*/ 133824 w 1920955"/>
                    <a:gd name="connsiteY28" fmla="*/ 412538 h 1660321"/>
                    <a:gd name="connsiteX29" fmla="*/ 81436 w 1920955"/>
                    <a:gd name="connsiteY29" fmla="*/ 450638 h 1660321"/>
                    <a:gd name="connsiteX30" fmla="*/ 33811 w 1920955"/>
                    <a:gd name="connsiteY30" fmla="*/ 445876 h 1660321"/>
                    <a:gd name="connsiteX31" fmla="*/ 33811 w 1920955"/>
                    <a:gd name="connsiteY31" fmla="*/ 517313 h 1660321"/>
                    <a:gd name="connsiteX32" fmla="*/ 474 w 1920955"/>
                    <a:gd name="connsiteY32" fmla="*/ 622088 h 1660321"/>
                    <a:gd name="connsiteX33" fmla="*/ 62386 w 1920955"/>
                    <a:gd name="connsiteY33" fmla="*/ 698288 h 1660321"/>
                    <a:gd name="connsiteX34" fmla="*/ 111977 w 1920955"/>
                    <a:gd name="connsiteY34" fmla="*/ 678550 h 1660321"/>
                    <a:gd name="connsiteX35" fmla="*/ 112334 w 1920955"/>
                    <a:gd name="connsiteY35" fmla="*/ 748809 h 1660321"/>
                    <a:gd name="connsiteX36" fmla="*/ 167161 w 1920955"/>
                    <a:gd name="connsiteY36" fmla="*/ 779251 h 1660321"/>
                    <a:gd name="connsiteX37" fmla="*/ 236159 w 1920955"/>
                    <a:gd name="connsiteY37" fmla="*/ 789463 h 1660321"/>
                    <a:gd name="connsiteX38" fmla="*/ 271462 w 1920955"/>
                    <a:gd name="connsiteY38" fmla="*/ 845434 h 1660321"/>
                    <a:gd name="connsiteX39" fmla="*/ 270869 w 1920955"/>
                    <a:gd name="connsiteY39" fmla="*/ 890506 h 1660321"/>
                    <a:gd name="connsiteX40" fmla="*/ 295393 w 1920955"/>
                    <a:gd name="connsiteY40" fmla="*/ 929981 h 1660321"/>
                    <a:gd name="connsiteX41" fmla="*/ 341051 w 1920955"/>
                    <a:gd name="connsiteY41" fmla="*/ 968573 h 1660321"/>
                    <a:gd name="connsiteX42" fmla="*/ 426184 w 1920955"/>
                    <a:gd name="connsiteY42" fmla="*/ 1022825 h 1660321"/>
                    <a:gd name="connsiteX43" fmla="*/ 461961 w 1920955"/>
                    <a:gd name="connsiteY43" fmla="*/ 1093918 h 1660321"/>
                    <a:gd name="connsiteX44" fmla="*/ 441064 w 1920955"/>
                    <a:gd name="connsiteY44" fmla="*/ 1163491 h 1660321"/>
                    <a:gd name="connsiteX45" fmla="*/ 519111 w 1920955"/>
                    <a:gd name="connsiteY45" fmla="*/ 1219954 h 1660321"/>
                    <a:gd name="connsiteX46" fmla="*/ 591143 w 1920955"/>
                    <a:gd name="connsiteY46" fmla="*/ 1252948 h 1660321"/>
                    <a:gd name="connsiteX47" fmla="*/ 571974 w 1920955"/>
                    <a:gd name="connsiteY47" fmla="*/ 1312651 h 1660321"/>
                    <a:gd name="connsiteX48" fmla="*/ 662461 w 1920955"/>
                    <a:gd name="connsiteY48" fmla="*/ 1465051 h 1660321"/>
                    <a:gd name="connsiteX49" fmla="*/ 755271 w 1920955"/>
                    <a:gd name="connsiteY49" fmla="*/ 1538205 h 1660321"/>
                    <a:gd name="connsiteX50" fmla="*/ 805336 w 1920955"/>
                    <a:gd name="connsiteY50" fmla="*/ 1488863 h 1660321"/>
                    <a:gd name="connsiteX51" fmla="*/ 869926 w 1920955"/>
                    <a:gd name="connsiteY51" fmla="*/ 1516260 h 1660321"/>
                    <a:gd name="connsiteX52" fmla="*/ 924399 w 1920955"/>
                    <a:gd name="connsiteY52" fmla="*/ 1484101 h 1660321"/>
                    <a:gd name="connsiteX53" fmla="*/ 941246 w 1920955"/>
                    <a:gd name="connsiteY53" fmla="*/ 1441925 h 1660321"/>
                    <a:gd name="connsiteX54" fmla="*/ 1005123 w 1920955"/>
                    <a:gd name="connsiteY54" fmla="*/ 1528337 h 1660321"/>
                    <a:gd name="connsiteX55" fmla="*/ 1067274 w 1920955"/>
                    <a:gd name="connsiteY55" fmla="*/ 1584113 h 1660321"/>
                    <a:gd name="connsiteX56" fmla="*/ 1100611 w 1920955"/>
                    <a:gd name="connsiteY56" fmla="*/ 1660313 h 1660321"/>
                    <a:gd name="connsiteX57" fmla="*/ 1133949 w 1920955"/>
                    <a:gd name="connsiteY57" fmla="*/ 1579351 h 1660321"/>
                    <a:gd name="connsiteX58" fmla="*/ 1176811 w 1920955"/>
                    <a:gd name="connsiteY58" fmla="*/ 1598401 h 1660321"/>
                    <a:gd name="connsiteX59" fmla="*/ 1210149 w 1920955"/>
                    <a:gd name="connsiteY59" fmla="*/ 1617451 h 1660321"/>
                    <a:gd name="connsiteX60" fmla="*/ 1233961 w 1920955"/>
                    <a:gd name="connsiteY60" fmla="*/ 1579351 h 1660321"/>
                    <a:gd name="connsiteX61" fmla="*/ 1267299 w 1920955"/>
                    <a:gd name="connsiteY61" fmla="*/ 1655551 h 1660321"/>
                    <a:gd name="connsiteX62" fmla="*/ 1348261 w 1920955"/>
                    <a:gd name="connsiteY62" fmla="*/ 1626976 h 1660321"/>
                    <a:gd name="connsiteX63" fmla="*/ 1414936 w 1920955"/>
                    <a:gd name="connsiteY63" fmla="*/ 1555538 h 1660321"/>
                    <a:gd name="connsiteX64" fmla="*/ 1433986 w 1920955"/>
                    <a:gd name="connsiteY64" fmla="*/ 1607926 h 1660321"/>
                    <a:gd name="connsiteX65" fmla="*/ 1410174 w 1920955"/>
                    <a:gd name="connsiteY65" fmla="*/ 1612688 h 1660321"/>
                    <a:gd name="connsiteX66" fmla="*/ 1543524 w 1920955"/>
                    <a:gd name="connsiteY66" fmla="*/ 1579351 h 1660321"/>
                    <a:gd name="connsiteX67" fmla="*/ 1581624 w 1920955"/>
                    <a:gd name="connsiteY67" fmla="*/ 1507913 h 1660321"/>
                    <a:gd name="connsiteX68" fmla="*/ 1643536 w 1920955"/>
                    <a:gd name="connsiteY68" fmla="*/ 1412663 h 1660321"/>
                    <a:gd name="connsiteX69" fmla="*/ 1714974 w 1920955"/>
                    <a:gd name="connsiteY69" fmla="*/ 1384088 h 1660321"/>
                    <a:gd name="connsiteX70" fmla="*/ 1772124 w 1920955"/>
                    <a:gd name="connsiteY70" fmla="*/ 1379326 h 1660321"/>
                    <a:gd name="connsiteX71" fmla="*/ 1772124 w 1920955"/>
                    <a:gd name="connsiteY71" fmla="*/ 1450763 h 1660321"/>
                    <a:gd name="connsiteX72" fmla="*/ 1886424 w 1920955"/>
                    <a:gd name="connsiteY72" fmla="*/ 1446001 h 1660321"/>
                    <a:gd name="connsiteX73" fmla="*/ 1919761 w 1920955"/>
                    <a:gd name="connsiteY73" fmla="*/ 1441238 h 1660321"/>
                    <a:gd name="connsiteX74" fmla="*/ 1853086 w 1920955"/>
                    <a:gd name="connsiteY74" fmla="*/ 1398376 h 1660321"/>
                    <a:gd name="connsiteX75" fmla="*/ 1853086 w 1920955"/>
                    <a:gd name="connsiteY75" fmla="*/ 1303126 h 1660321"/>
                    <a:gd name="connsiteX76" fmla="*/ 1853086 w 1920955"/>
                    <a:gd name="connsiteY76" fmla="*/ 1245976 h 1660321"/>
                    <a:gd name="connsiteX77" fmla="*/ 1810224 w 1920955"/>
                    <a:gd name="connsiteY77" fmla="*/ 1236451 h 1660321"/>
                    <a:gd name="connsiteX78" fmla="*/ 1734024 w 1920955"/>
                    <a:gd name="connsiteY78" fmla="*/ 1155488 h 1660321"/>
                    <a:gd name="connsiteX79" fmla="*/ 1695924 w 1920955"/>
                    <a:gd name="connsiteY79" fmla="*/ 974513 h 1660321"/>
                    <a:gd name="connsiteX80" fmla="*/ 1643536 w 1920955"/>
                    <a:gd name="connsiteY80" fmla="*/ 941176 h 1660321"/>
                    <a:gd name="connsiteX81" fmla="*/ 1605436 w 1920955"/>
                    <a:gd name="connsiteY81" fmla="*/ 884026 h 1660321"/>
                    <a:gd name="connsiteX82" fmla="*/ 1557811 w 1920955"/>
                    <a:gd name="connsiteY82" fmla="*/ 836401 h 1660321"/>
                    <a:gd name="connsiteX83" fmla="*/ 1505424 w 1920955"/>
                    <a:gd name="connsiteY83" fmla="*/ 817351 h 1660321"/>
                    <a:gd name="connsiteX84" fmla="*/ 1453036 w 1920955"/>
                    <a:gd name="connsiteY84" fmla="*/ 812588 h 1660321"/>
                    <a:gd name="connsiteX85" fmla="*/ 1510186 w 1920955"/>
                    <a:gd name="connsiteY85" fmla="*/ 779251 h 1660321"/>
                    <a:gd name="connsiteX86" fmla="*/ 1476849 w 1920955"/>
                    <a:gd name="connsiteY86" fmla="*/ 745913 h 1660321"/>
                    <a:gd name="connsiteX87" fmla="*/ 1481611 w 1920955"/>
                    <a:gd name="connsiteY87" fmla="*/ 722101 h 1660321"/>
                    <a:gd name="connsiteX88" fmla="*/ 1572099 w 1920955"/>
                    <a:gd name="connsiteY88" fmla="*/ 760201 h 1660321"/>
                    <a:gd name="connsiteX89" fmla="*/ 1624486 w 1920955"/>
                    <a:gd name="connsiteY89" fmla="*/ 693526 h 1660321"/>
                    <a:gd name="connsiteX90" fmla="*/ 1614961 w 1920955"/>
                    <a:gd name="connsiteY90" fmla="*/ 550651 h 1660321"/>
                    <a:gd name="connsiteX91" fmla="*/ 1610199 w 1920955"/>
                    <a:gd name="connsiteY91" fmla="*/ 412538 h 1660321"/>
                    <a:gd name="connsiteX0" fmla="*/ 1610199 w 1920955"/>
                    <a:gd name="connsiteY0" fmla="*/ 412538 h 1660321"/>
                    <a:gd name="connsiteX1" fmla="*/ 1567336 w 1920955"/>
                    <a:gd name="connsiteY1" fmla="*/ 369676 h 1660321"/>
                    <a:gd name="connsiteX2" fmla="*/ 1467324 w 1920955"/>
                    <a:gd name="connsiteY2" fmla="*/ 345863 h 1660321"/>
                    <a:gd name="connsiteX3" fmla="*/ 1419699 w 1920955"/>
                    <a:gd name="connsiteY3" fmla="*/ 317288 h 1660321"/>
                    <a:gd name="connsiteX4" fmla="*/ 1367311 w 1920955"/>
                    <a:gd name="connsiteY4" fmla="*/ 160126 h 1660321"/>
                    <a:gd name="connsiteX5" fmla="*/ 1338736 w 1920955"/>
                    <a:gd name="connsiteY5" fmla="*/ 12488 h 1660321"/>
                    <a:gd name="connsiteX6" fmla="*/ 1267299 w 1920955"/>
                    <a:gd name="connsiteY6" fmla="*/ 12488 h 1660321"/>
                    <a:gd name="connsiteX7" fmla="*/ 1214911 w 1920955"/>
                    <a:gd name="connsiteY7" fmla="*/ 50588 h 1660321"/>
                    <a:gd name="connsiteX8" fmla="*/ 1214911 w 1920955"/>
                    <a:gd name="connsiteY8" fmla="*/ 155363 h 1660321"/>
                    <a:gd name="connsiteX9" fmla="*/ 1186336 w 1920955"/>
                    <a:gd name="connsiteY9" fmla="*/ 183938 h 1660321"/>
                    <a:gd name="connsiteX10" fmla="*/ 1176811 w 1920955"/>
                    <a:gd name="connsiteY10" fmla="*/ 255376 h 1660321"/>
                    <a:gd name="connsiteX11" fmla="*/ 1114899 w 1920955"/>
                    <a:gd name="connsiteY11" fmla="*/ 298238 h 1660321"/>
                    <a:gd name="connsiteX12" fmla="*/ 1005361 w 1920955"/>
                    <a:gd name="connsiteY12" fmla="*/ 312526 h 1660321"/>
                    <a:gd name="connsiteX13" fmla="*/ 962499 w 1920955"/>
                    <a:gd name="connsiteY13" fmla="*/ 355388 h 1660321"/>
                    <a:gd name="connsiteX14" fmla="*/ 838674 w 1920955"/>
                    <a:gd name="connsiteY14" fmla="*/ 355388 h 1660321"/>
                    <a:gd name="connsiteX15" fmla="*/ 781524 w 1920955"/>
                    <a:gd name="connsiteY15" fmla="*/ 426826 h 1660321"/>
                    <a:gd name="connsiteX16" fmla="*/ 781524 w 1920955"/>
                    <a:gd name="connsiteY16" fmla="*/ 460163 h 1660321"/>
                    <a:gd name="connsiteX17" fmla="*/ 743424 w 1920955"/>
                    <a:gd name="connsiteY17" fmla="*/ 483976 h 1660321"/>
                    <a:gd name="connsiteX18" fmla="*/ 671986 w 1920955"/>
                    <a:gd name="connsiteY18" fmla="*/ 417301 h 1660321"/>
                    <a:gd name="connsiteX19" fmla="*/ 519586 w 1920955"/>
                    <a:gd name="connsiteY19" fmla="*/ 412538 h 1660321"/>
                    <a:gd name="connsiteX20" fmla="*/ 457674 w 1920955"/>
                    <a:gd name="connsiteY20" fmla="*/ 431588 h 1660321"/>
                    <a:gd name="connsiteX21" fmla="*/ 419574 w 1920955"/>
                    <a:gd name="connsiteY21" fmla="*/ 417301 h 1660321"/>
                    <a:gd name="connsiteX22" fmla="*/ 400524 w 1920955"/>
                    <a:gd name="connsiteY22" fmla="*/ 355388 h 1660321"/>
                    <a:gd name="connsiteX23" fmla="*/ 333849 w 1920955"/>
                    <a:gd name="connsiteY23" fmla="*/ 303001 h 1660321"/>
                    <a:gd name="connsiteX24" fmla="*/ 286224 w 1920955"/>
                    <a:gd name="connsiteY24" fmla="*/ 236326 h 1660321"/>
                    <a:gd name="connsiteX25" fmla="*/ 143349 w 1920955"/>
                    <a:gd name="connsiteY25" fmla="*/ 255376 h 1660321"/>
                    <a:gd name="connsiteX26" fmla="*/ 124299 w 1920955"/>
                    <a:gd name="connsiteY26" fmla="*/ 331576 h 1660321"/>
                    <a:gd name="connsiteX27" fmla="*/ 110011 w 1920955"/>
                    <a:gd name="connsiteY27" fmla="*/ 364913 h 1660321"/>
                    <a:gd name="connsiteX28" fmla="*/ 133824 w 1920955"/>
                    <a:gd name="connsiteY28" fmla="*/ 412538 h 1660321"/>
                    <a:gd name="connsiteX29" fmla="*/ 81436 w 1920955"/>
                    <a:gd name="connsiteY29" fmla="*/ 450638 h 1660321"/>
                    <a:gd name="connsiteX30" fmla="*/ 33811 w 1920955"/>
                    <a:gd name="connsiteY30" fmla="*/ 445876 h 1660321"/>
                    <a:gd name="connsiteX31" fmla="*/ 33811 w 1920955"/>
                    <a:gd name="connsiteY31" fmla="*/ 517313 h 1660321"/>
                    <a:gd name="connsiteX32" fmla="*/ 474 w 1920955"/>
                    <a:gd name="connsiteY32" fmla="*/ 622088 h 1660321"/>
                    <a:gd name="connsiteX33" fmla="*/ 62386 w 1920955"/>
                    <a:gd name="connsiteY33" fmla="*/ 698288 h 1660321"/>
                    <a:gd name="connsiteX34" fmla="*/ 111977 w 1920955"/>
                    <a:gd name="connsiteY34" fmla="*/ 678550 h 1660321"/>
                    <a:gd name="connsiteX35" fmla="*/ 112334 w 1920955"/>
                    <a:gd name="connsiteY35" fmla="*/ 748809 h 1660321"/>
                    <a:gd name="connsiteX36" fmla="*/ 167161 w 1920955"/>
                    <a:gd name="connsiteY36" fmla="*/ 779251 h 1660321"/>
                    <a:gd name="connsiteX37" fmla="*/ 236159 w 1920955"/>
                    <a:gd name="connsiteY37" fmla="*/ 789463 h 1660321"/>
                    <a:gd name="connsiteX38" fmla="*/ 271462 w 1920955"/>
                    <a:gd name="connsiteY38" fmla="*/ 845434 h 1660321"/>
                    <a:gd name="connsiteX39" fmla="*/ 270869 w 1920955"/>
                    <a:gd name="connsiteY39" fmla="*/ 890506 h 1660321"/>
                    <a:gd name="connsiteX40" fmla="*/ 295393 w 1920955"/>
                    <a:gd name="connsiteY40" fmla="*/ 929981 h 1660321"/>
                    <a:gd name="connsiteX41" fmla="*/ 341051 w 1920955"/>
                    <a:gd name="connsiteY41" fmla="*/ 968573 h 1660321"/>
                    <a:gd name="connsiteX42" fmla="*/ 426184 w 1920955"/>
                    <a:gd name="connsiteY42" fmla="*/ 1022825 h 1660321"/>
                    <a:gd name="connsiteX43" fmla="*/ 461961 w 1920955"/>
                    <a:gd name="connsiteY43" fmla="*/ 1093918 h 1660321"/>
                    <a:gd name="connsiteX44" fmla="*/ 441064 w 1920955"/>
                    <a:gd name="connsiteY44" fmla="*/ 1163491 h 1660321"/>
                    <a:gd name="connsiteX45" fmla="*/ 519111 w 1920955"/>
                    <a:gd name="connsiteY45" fmla="*/ 1219954 h 1660321"/>
                    <a:gd name="connsiteX46" fmla="*/ 591143 w 1920955"/>
                    <a:gd name="connsiteY46" fmla="*/ 1252948 h 1660321"/>
                    <a:gd name="connsiteX47" fmla="*/ 571974 w 1920955"/>
                    <a:gd name="connsiteY47" fmla="*/ 1312651 h 1660321"/>
                    <a:gd name="connsiteX48" fmla="*/ 662461 w 1920955"/>
                    <a:gd name="connsiteY48" fmla="*/ 1465051 h 1660321"/>
                    <a:gd name="connsiteX49" fmla="*/ 755271 w 1920955"/>
                    <a:gd name="connsiteY49" fmla="*/ 1538205 h 1660321"/>
                    <a:gd name="connsiteX50" fmla="*/ 805336 w 1920955"/>
                    <a:gd name="connsiteY50" fmla="*/ 1488863 h 1660321"/>
                    <a:gd name="connsiteX51" fmla="*/ 869926 w 1920955"/>
                    <a:gd name="connsiteY51" fmla="*/ 1516260 h 1660321"/>
                    <a:gd name="connsiteX52" fmla="*/ 924399 w 1920955"/>
                    <a:gd name="connsiteY52" fmla="*/ 1484101 h 1660321"/>
                    <a:gd name="connsiteX53" fmla="*/ 941246 w 1920955"/>
                    <a:gd name="connsiteY53" fmla="*/ 1441925 h 1660321"/>
                    <a:gd name="connsiteX54" fmla="*/ 1005123 w 1920955"/>
                    <a:gd name="connsiteY54" fmla="*/ 1528337 h 1660321"/>
                    <a:gd name="connsiteX55" fmla="*/ 1067274 w 1920955"/>
                    <a:gd name="connsiteY55" fmla="*/ 1584113 h 1660321"/>
                    <a:gd name="connsiteX56" fmla="*/ 1100611 w 1920955"/>
                    <a:gd name="connsiteY56" fmla="*/ 1660313 h 1660321"/>
                    <a:gd name="connsiteX57" fmla="*/ 1133949 w 1920955"/>
                    <a:gd name="connsiteY57" fmla="*/ 1579351 h 1660321"/>
                    <a:gd name="connsiteX58" fmla="*/ 1176811 w 1920955"/>
                    <a:gd name="connsiteY58" fmla="*/ 1598401 h 1660321"/>
                    <a:gd name="connsiteX59" fmla="*/ 1210149 w 1920955"/>
                    <a:gd name="connsiteY59" fmla="*/ 1617451 h 1660321"/>
                    <a:gd name="connsiteX60" fmla="*/ 1233961 w 1920955"/>
                    <a:gd name="connsiteY60" fmla="*/ 1579351 h 1660321"/>
                    <a:gd name="connsiteX61" fmla="*/ 1267299 w 1920955"/>
                    <a:gd name="connsiteY61" fmla="*/ 1655551 h 1660321"/>
                    <a:gd name="connsiteX62" fmla="*/ 1348261 w 1920955"/>
                    <a:gd name="connsiteY62" fmla="*/ 1626976 h 1660321"/>
                    <a:gd name="connsiteX63" fmla="*/ 1414936 w 1920955"/>
                    <a:gd name="connsiteY63" fmla="*/ 1555538 h 1660321"/>
                    <a:gd name="connsiteX64" fmla="*/ 1433986 w 1920955"/>
                    <a:gd name="connsiteY64" fmla="*/ 1607926 h 1660321"/>
                    <a:gd name="connsiteX65" fmla="*/ 1410174 w 1920955"/>
                    <a:gd name="connsiteY65" fmla="*/ 1612688 h 1660321"/>
                    <a:gd name="connsiteX66" fmla="*/ 1543524 w 1920955"/>
                    <a:gd name="connsiteY66" fmla="*/ 1579351 h 1660321"/>
                    <a:gd name="connsiteX67" fmla="*/ 1581624 w 1920955"/>
                    <a:gd name="connsiteY67" fmla="*/ 1507913 h 1660321"/>
                    <a:gd name="connsiteX68" fmla="*/ 1643536 w 1920955"/>
                    <a:gd name="connsiteY68" fmla="*/ 1412663 h 1660321"/>
                    <a:gd name="connsiteX69" fmla="*/ 1714974 w 1920955"/>
                    <a:gd name="connsiteY69" fmla="*/ 1384088 h 1660321"/>
                    <a:gd name="connsiteX70" fmla="*/ 1772124 w 1920955"/>
                    <a:gd name="connsiteY70" fmla="*/ 1379326 h 1660321"/>
                    <a:gd name="connsiteX71" fmla="*/ 1772124 w 1920955"/>
                    <a:gd name="connsiteY71" fmla="*/ 1450763 h 1660321"/>
                    <a:gd name="connsiteX72" fmla="*/ 1886424 w 1920955"/>
                    <a:gd name="connsiteY72" fmla="*/ 1446001 h 1660321"/>
                    <a:gd name="connsiteX73" fmla="*/ 1919761 w 1920955"/>
                    <a:gd name="connsiteY73" fmla="*/ 1441238 h 1660321"/>
                    <a:gd name="connsiteX74" fmla="*/ 1853086 w 1920955"/>
                    <a:gd name="connsiteY74" fmla="*/ 1398376 h 1660321"/>
                    <a:gd name="connsiteX75" fmla="*/ 1853086 w 1920955"/>
                    <a:gd name="connsiteY75" fmla="*/ 1303126 h 1660321"/>
                    <a:gd name="connsiteX76" fmla="*/ 1853086 w 1920955"/>
                    <a:gd name="connsiteY76" fmla="*/ 1245976 h 1660321"/>
                    <a:gd name="connsiteX77" fmla="*/ 1810224 w 1920955"/>
                    <a:gd name="connsiteY77" fmla="*/ 1236451 h 1660321"/>
                    <a:gd name="connsiteX78" fmla="*/ 1734024 w 1920955"/>
                    <a:gd name="connsiteY78" fmla="*/ 1155488 h 1660321"/>
                    <a:gd name="connsiteX79" fmla="*/ 1695924 w 1920955"/>
                    <a:gd name="connsiteY79" fmla="*/ 974513 h 1660321"/>
                    <a:gd name="connsiteX80" fmla="*/ 1643536 w 1920955"/>
                    <a:gd name="connsiteY80" fmla="*/ 941176 h 1660321"/>
                    <a:gd name="connsiteX81" fmla="*/ 1605436 w 1920955"/>
                    <a:gd name="connsiteY81" fmla="*/ 884026 h 1660321"/>
                    <a:gd name="connsiteX82" fmla="*/ 1557811 w 1920955"/>
                    <a:gd name="connsiteY82" fmla="*/ 836401 h 1660321"/>
                    <a:gd name="connsiteX83" fmla="*/ 1505424 w 1920955"/>
                    <a:gd name="connsiteY83" fmla="*/ 817351 h 1660321"/>
                    <a:gd name="connsiteX84" fmla="*/ 1453036 w 1920955"/>
                    <a:gd name="connsiteY84" fmla="*/ 812588 h 1660321"/>
                    <a:gd name="connsiteX85" fmla="*/ 1510186 w 1920955"/>
                    <a:gd name="connsiteY85" fmla="*/ 779251 h 1660321"/>
                    <a:gd name="connsiteX86" fmla="*/ 1476849 w 1920955"/>
                    <a:gd name="connsiteY86" fmla="*/ 745913 h 1660321"/>
                    <a:gd name="connsiteX87" fmla="*/ 1481611 w 1920955"/>
                    <a:gd name="connsiteY87" fmla="*/ 722101 h 1660321"/>
                    <a:gd name="connsiteX88" fmla="*/ 1572099 w 1920955"/>
                    <a:gd name="connsiteY88" fmla="*/ 760201 h 1660321"/>
                    <a:gd name="connsiteX89" fmla="*/ 1624486 w 1920955"/>
                    <a:gd name="connsiteY89" fmla="*/ 693526 h 1660321"/>
                    <a:gd name="connsiteX90" fmla="*/ 1614961 w 1920955"/>
                    <a:gd name="connsiteY90" fmla="*/ 550651 h 1660321"/>
                    <a:gd name="connsiteX91" fmla="*/ 1610199 w 1920955"/>
                    <a:gd name="connsiteY91" fmla="*/ 412538 h 1660321"/>
                    <a:gd name="connsiteX0" fmla="*/ 1610199 w 1920955"/>
                    <a:gd name="connsiteY0" fmla="*/ 412538 h 1660500"/>
                    <a:gd name="connsiteX1" fmla="*/ 1567336 w 1920955"/>
                    <a:gd name="connsiteY1" fmla="*/ 369676 h 1660500"/>
                    <a:gd name="connsiteX2" fmla="*/ 1467324 w 1920955"/>
                    <a:gd name="connsiteY2" fmla="*/ 345863 h 1660500"/>
                    <a:gd name="connsiteX3" fmla="*/ 1419699 w 1920955"/>
                    <a:gd name="connsiteY3" fmla="*/ 317288 h 1660500"/>
                    <a:gd name="connsiteX4" fmla="*/ 1367311 w 1920955"/>
                    <a:gd name="connsiteY4" fmla="*/ 160126 h 1660500"/>
                    <a:gd name="connsiteX5" fmla="*/ 1338736 w 1920955"/>
                    <a:gd name="connsiteY5" fmla="*/ 12488 h 1660500"/>
                    <a:gd name="connsiteX6" fmla="*/ 1267299 w 1920955"/>
                    <a:gd name="connsiteY6" fmla="*/ 12488 h 1660500"/>
                    <a:gd name="connsiteX7" fmla="*/ 1214911 w 1920955"/>
                    <a:gd name="connsiteY7" fmla="*/ 50588 h 1660500"/>
                    <a:gd name="connsiteX8" fmla="*/ 1214911 w 1920955"/>
                    <a:gd name="connsiteY8" fmla="*/ 155363 h 1660500"/>
                    <a:gd name="connsiteX9" fmla="*/ 1186336 w 1920955"/>
                    <a:gd name="connsiteY9" fmla="*/ 183938 h 1660500"/>
                    <a:gd name="connsiteX10" fmla="*/ 1176811 w 1920955"/>
                    <a:gd name="connsiteY10" fmla="*/ 255376 h 1660500"/>
                    <a:gd name="connsiteX11" fmla="*/ 1114899 w 1920955"/>
                    <a:gd name="connsiteY11" fmla="*/ 298238 h 1660500"/>
                    <a:gd name="connsiteX12" fmla="*/ 1005361 w 1920955"/>
                    <a:gd name="connsiteY12" fmla="*/ 312526 h 1660500"/>
                    <a:gd name="connsiteX13" fmla="*/ 962499 w 1920955"/>
                    <a:gd name="connsiteY13" fmla="*/ 355388 h 1660500"/>
                    <a:gd name="connsiteX14" fmla="*/ 838674 w 1920955"/>
                    <a:gd name="connsiteY14" fmla="*/ 355388 h 1660500"/>
                    <a:gd name="connsiteX15" fmla="*/ 781524 w 1920955"/>
                    <a:gd name="connsiteY15" fmla="*/ 426826 h 1660500"/>
                    <a:gd name="connsiteX16" fmla="*/ 781524 w 1920955"/>
                    <a:gd name="connsiteY16" fmla="*/ 460163 h 1660500"/>
                    <a:gd name="connsiteX17" fmla="*/ 743424 w 1920955"/>
                    <a:gd name="connsiteY17" fmla="*/ 483976 h 1660500"/>
                    <a:gd name="connsiteX18" fmla="*/ 671986 w 1920955"/>
                    <a:gd name="connsiteY18" fmla="*/ 417301 h 1660500"/>
                    <a:gd name="connsiteX19" fmla="*/ 519586 w 1920955"/>
                    <a:gd name="connsiteY19" fmla="*/ 412538 h 1660500"/>
                    <a:gd name="connsiteX20" fmla="*/ 457674 w 1920955"/>
                    <a:gd name="connsiteY20" fmla="*/ 431588 h 1660500"/>
                    <a:gd name="connsiteX21" fmla="*/ 419574 w 1920955"/>
                    <a:gd name="connsiteY21" fmla="*/ 417301 h 1660500"/>
                    <a:gd name="connsiteX22" fmla="*/ 400524 w 1920955"/>
                    <a:gd name="connsiteY22" fmla="*/ 355388 h 1660500"/>
                    <a:gd name="connsiteX23" fmla="*/ 333849 w 1920955"/>
                    <a:gd name="connsiteY23" fmla="*/ 303001 h 1660500"/>
                    <a:gd name="connsiteX24" fmla="*/ 286224 w 1920955"/>
                    <a:gd name="connsiteY24" fmla="*/ 236326 h 1660500"/>
                    <a:gd name="connsiteX25" fmla="*/ 143349 w 1920955"/>
                    <a:gd name="connsiteY25" fmla="*/ 255376 h 1660500"/>
                    <a:gd name="connsiteX26" fmla="*/ 124299 w 1920955"/>
                    <a:gd name="connsiteY26" fmla="*/ 331576 h 1660500"/>
                    <a:gd name="connsiteX27" fmla="*/ 110011 w 1920955"/>
                    <a:gd name="connsiteY27" fmla="*/ 364913 h 1660500"/>
                    <a:gd name="connsiteX28" fmla="*/ 133824 w 1920955"/>
                    <a:gd name="connsiteY28" fmla="*/ 412538 h 1660500"/>
                    <a:gd name="connsiteX29" fmla="*/ 81436 w 1920955"/>
                    <a:gd name="connsiteY29" fmla="*/ 450638 h 1660500"/>
                    <a:gd name="connsiteX30" fmla="*/ 33811 w 1920955"/>
                    <a:gd name="connsiteY30" fmla="*/ 445876 h 1660500"/>
                    <a:gd name="connsiteX31" fmla="*/ 33811 w 1920955"/>
                    <a:gd name="connsiteY31" fmla="*/ 517313 h 1660500"/>
                    <a:gd name="connsiteX32" fmla="*/ 474 w 1920955"/>
                    <a:gd name="connsiteY32" fmla="*/ 622088 h 1660500"/>
                    <a:gd name="connsiteX33" fmla="*/ 62386 w 1920955"/>
                    <a:gd name="connsiteY33" fmla="*/ 698288 h 1660500"/>
                    <a:gd name="connsiteX34" fmla="*/ 111977 w 1920955"/>
                    <a:gd name="connsiteY34" fmla="*/ 678550 h 1660500"/>
                    <a:gd name="connsiteX35" fmla="*/ 112334 w 1920955"/>
                    <a:gd name="connsiteY35" fmla="*/ 748809 h 1660500"/>
                    <a:gd name="connsiteX36" fmla="*/ 167161 w 1920955"/>
                    <a:gd name="connsiteY36" fmla="*/ 779251 h 1660500"/>
                    <a:gd name="connsiteX37" fmla="*/ 236159 w 1920955"/>
                    <a:gd name="connsiteY37" fmla="*/ 789463 h 1660500"/>
                    <a:gd name="connsiteX38" fmla="*/ 271462 w 1920955"/>
                    <a:gd name="connsiteY38" fmla="*/ 845434 h 1660500"/>
                    <a:gd name="connsiteX39" fmla="*/ 270869 w 1920955"/>
                    <a:gd name="connsiteY39" fmla="*/ 890506 h 1660500"/>
                    <a:gd name="connsiteX40" fmla="*/ 295393 w 1920955"/>
                    <a:gd name="connsiteY40" fmla="*/ 929981 h 1660500"/>
                    <a:gd name="connsiteX41" fmla="*/ 341051 w 1920955"/>
                    <a:gd name="connsiteY41" fmla="*/ 968573 h 1660500"/>
                    <a:gd name="connsiteX42" fmla="*/ 426184 w 1920955"/>
                    <a:gd name="connsiteY42" fmla="*/ 1022825 h 1660500"/>
                    <a:gd name="connsiteX43" fmla="*/ 461961 w 1920955"/>
                    <a:gd name="connsiteY43" fmla="*/ 1093918 h 1660500"/>
                    <a:gd name="connsiteX44" fmla="*/ 441064 w 1920955"/>
                    <a:gd name="connsiteY44" fmla="*/ 1163491 h 1660500"/>
                    <a:gd name="connsiteX45" fmla="*/ 519111 w 1920955"/>
                    <a:gd name="connsiteY45" fmla="*/ 1219954 h 1660500"/>
                    <a:gd name="connsiteX46" fmla="*/ 591143 w 1920955"/>
                    <a:gd name="connsiteY46" fmla="*/ 1252948 h 1660500"/>
                    <a:gd name="connsiteX47" fmla="*/ 571974 w 1920955"/>
                    <a:gd name="connsiteY47" fmla="*/ 1312651 h 1660500"/>
                    <a:gd name="connsiteX48" fmla="*/ 662461 w 1920955"/>
                    <a:gd name="connsiteY48" fmla="*/ 1465051 h 1660500"/>
                    <a:gd name="connsiteX49" fmla="*/ 755271 w 1920955"/>
                    <a:gd name="connsiteY49" fmla="*/ 1538205 h 1660500"/>
                    <a:gd name="connsiteX50" fmla="*/ 805336 w 1920955"/>
                    <a:gd name="connsiteY50" fmla="*/ 1488863 h 1660500"/>
                    <a:gd name="connsiteX51" fmla="*/ 869926 w 1920955"/>
                    <a:gd name="connsiteY51" fmla="*/ 1516260 h 1660500"/>
                    <a:gd name="connsiteX52" fmla="*/ 924399 w 1920955"/>
                    <a:gd name="connsiteY52" fmla="*/ 1484101 h 1660500"/>
                    <a:gd name="connsiteX53" fmla="*/ 941246 w 1920955"/>
                    <a:gd name="connsiteY53" fmla="*/ 1441925 h 1660500"/>
                    <a:gd name="connsiteX54" fmla="*/ 1005123 w 1920955"/>
                    <a:gd name="connsiteY54" fmla="*/ 1528337 h 1660500"/>
                    <a:gd name="connsiteX55" fmla="*/ 1050190 w 1920955"/>
                    <a:gd name="connsiteY55" fmla="*/ 1599431 h 1660500"/>
                    <a:gd name="connsiteX56" fmla="*/ 1100611 w 1920955"/>
                    <a:gd name="connsiteY56" fmla="*/ 1660313 h 1660500"/>
                    <a:gd name="connsiteX57" fmla="*/ 1133949 w 1920955"/>
                    <a:gd name="connsiteY57" fmla="*/ 1579351 h 1660500"/>
                    <a:gd name="connsiteX58" fmla="*/ 1176811 w 1920955"/>
                    <a:gd name="connsiteY58" fmla="*/ 1598401 h 1660500"/>
                    <a:gd name="connsiteX59" fmla="*/ 1210149 w 1920955"/>
                    <a:gd name="connsiteY59" fmla="*/ 1617451 h 1660500"/>
                    <a:gd name="connsiteX60" fmla="*/ 1233961 w 1920955"/>
                    <a:gd name="connsiteY60" fmla="*/ 1579351 h 1660500"/>
                    <a:gd name="connsiteX61" fmla="*/ 1267299 w 1920955"/>
                    <a:gd name="connsiteY61" fmla="*/ 1655551 h 1660500"/>
                    <a:gd name="connsiteX62" fmla="*/ 1348261 w 1920955"/>
                    <a:gd name="connsiteY62" fmla="*/ 1626976 h 1660500"/>
                    <a:gd name="connsiteX63" fmla="*/ 1414936 w 1920955"/>
                    <a:gd name="connsiteY63" fmla="*/ 1555538 h 1660500"/>
                    <a:gd name="connsiteX64" fmla="*/ 1433986 w 1920955"/>
                    <a:gd name="connsiteY64" fmla="*/ 1607926 h 1660500"/>
                    <a:gd name="connsiteX65" fmla="*/ 1410174 w 1920955"/>
                    <a:gd name="connsiteY65" fmla="*/ 1612688 h 1660500"/>
                    <a:gd name="connsiteX66" fmla="*/ 1543524 w 1920955"/>
                    <a:gd name="connsiteY66" fmla="*/ 1579351 h 1660500"/>
                    <a:gd name="connsiteX67" fmla="*/ 1581624 w 1920955"/>
                    <a:gd name="connsiteY67" fmla="*/ 1507913 h 1660500"/>
                    <a:gd name="connsiteX68" fmla="*/ 1643536 w 1920955"/>
                    <a:gd name="connsiteY68" fmla="*/ 1412663 h 1660500"/>
                    <a:gd name="connsiteX69" fmla="*/ 1714974 w 1920955"/>
                    <a:gd name="connsiteY69" fmla="*/ 1384088 h 1660500"/>
                    <a:gd name="connsiteX70" fmla="*/ 1772124 w 1920955"/>
                    <a:gd name="connsiteY70" fmla="*/ 1379326 h 1660500"/>
                    <a:gd name="connsiteX71" fmla="*/ 1772124 w 1920955"/>
                    <a:gd name="connsiteY71" fmla="*/ 1450763 h 1660500"/>
                    <a:gd name="connsiteX72" fmla="*/ 1886424 w 1920955"/>
                    <a:gd name="connsiteY72" fmla="*/ 1446001 h 1660500"/>
                    <a:gd name="connsiteX73" fmla="*/ 1919761 w 1920955"/>
                    <a:gd name="connsiteY73" fmla="*/ 1441238 h 1660500"/>
                    <a:gd name="connsiteX74" fmla="*/ 1853086 w 1920955"/>
                    <a:gd name="connsiteY74" fmla="*/ 1398376 h 1660500"/>
                    <a:gd name="connsiteX75" fmla="*/ 1853086 w 1920955"/>
                    <a:gd name="connsiteY75" fmla="*/ 1303126 h 1660500"/>
                    <a:gd name="connsiteX76" fmla="*/ 1853086 w 1920955"/>
                    <a:gd name="connsiteY76" fmla="*/ 1245976 h 1660500"/>
                    <a:gd name="connsiteX77" fmla="*/ 1810224 w 1920955"/>
                    <a:gd name="connsiteY77" fmla="*/ 1236451 h 1660500"/>
                    <a:gd name="connsiteX78" fmla="*/ 1734024 w 1920955"/>
                    <a:gd name="connsiteY78" fmla="*/ 1155488 h 1660500"/>
                    <a:gd name="connsiteX79" fmla="*/ 1695924 w 1920955"/>
                    <a:gd name="connsiteY79" fmla="*/ 974513 h 1660500"/>
                    <a:gd name="connsiteX80" fmla="*/ 1643536 w 1920955"/>
                    <a:gd name="connsiteY80" fmla="*/ 941176 h 1660500"/>
                    <a:gd name="connsiteX81" fmla="*/ 1605436 w 1920955"/>
                    <a:gd name="connsiteY81" fmla="*/ 884026 h 1660500"/>
                    <a:gd name="connsiteX82" fmla="*/ 1557811 w 1920955"/>
                    <a:gd name="connsiteY82" fmla="*/ 836401 h 1660500"/>
                    <a:gd name="connsiteX83" fmla="*/ 1505424 w 1920955"/>
                    <a:gd name="connsiteY83" fmla="*/ 817351 h 1660500"/>
                    <a:gd name="connsiteX84" fmla="*/ 1453036 w 1920955"/>
                    <a:gd name="connsiteY84" fmla="*/ 812588 h 1660500"/>
                    <a:gd name="connsiteX85" fmla="*/ 1510186 w 1920955"/>
                    <a:gd name="connsiteY85" fmla="*/ 779251 h 1660500"/>
                    <a:gd name="connsiteX86" fmla="*/ 1476849 w 1920955"/>
                    <a:gd name="connsiteY86" fmla="*/ 745913 h 1660500"/>
                    <a:gd name="connsiteX87" fmla="*/ 1481611 w 1920955"/>
                    <a:gd name="connsiteY87" fmla="*/ 722101 h 1660500"/>
                    <a:gd name="connsiteX88" fmla="*/ 1572099 w 1920955"/>
                    <a:gd name="connsiteY88" fmla="*/ 760201 h 1660500"/>
                    <a:gd name="connsiteX89" fmla="*/ 1624486 w 1920955"/>
                    <a:gd name="connsiteY89" fmla="*/ 693526 h 1660500"/>
                    <a:gd name="connsiteX90" fmla="*/ 1614961 w 1920955"/>
                    <a:gd name="connsiteY90" fmla="*/ 550651 h 1660500"/>
                    <a:gd name="connsiteX91" fmla="*/ 1610199 w 1920955"/>
                    <a:gd name="connsiteY91" fmla="*/ 412538 h 1660500"/>
                    <a:gd name="connsiteX0" fmla="*/ 1610199 w 1920955"/>
                    <a:gd name="connsiteY0" fmla="*/ 412538 h 1660500"/>
                    <a:gd name="connsiteX1" fmla="*/ 1567336 w 1920955"/>
                    <a:gd name="connsiteY1" fmla="*/ 369676 h 1660500"/>
                    <a:gd name="connsiteX2" fmla="*/ 1467324 w 1920955"/>
                    <a:gd name="connsiteY2" fmla="*/ 345863 h 1660500"/>
                    <a:gd name="connsiteX3" fmla="*/ 1419699 w 1920955"/>
                    <a:gd name="connsiteY3" fmla="*/ 317288 h 1660500"/>
                    <a:gd name="connsiteX4" fmla="*/ 1367311 w 1920955"/>
                    <a:gd name="connsiteY4" fmla="*/ 160126 h 1660500"/>
                    <a:gd name="connsiteX5" fmla="*/ 1338736 w 1920955"/>
                    <a:gd name="connsiteY5" fmla="*/ 12488 h 1660500"/>
                    <a:gd name="connsiteX6" fmla="*/ 1267299 w 1920955"/>
                    <a:gd name="connsiteY6" fmla="*/ 12488 h 1660500"/>
                    <a:gd name="connsiteX7" fmla="*/ 1214911 w 1920955"/>
                    <a:gd name="connsiteY7" fmla="*/ 50588 h 1660500"/>
                    <a:gd name="connsiteX8" fmla="*/ 1214911 w 1920955"/>
                    <a:gd name="connsiteY8" fmla="*/ 155363 h 1660500"/>
                    <a:gd name="connsiteX9" fmla="*/ 1186336 w 1920955"/>
                    <a:gd name="connsiteY9" fmla="*/ 183938 h 1660500"/>
                    <a:gd name="connsiteX10" fmla="*/ 1176811 w 1920955"/>
                    <a:gd name="connsiteY10" fmla="*/ 255376 h 1660500"/>
                    <a:gd name="connsiteX11" fmla="*/ 1114899 w 1920955"/>
                    <a:gd name="connsiteY11" fmla="*/ 298238 h 1660500"/>
                    <a:gd name="connsiteX12" fmla="*/ 1005361 w 1920955"/>
                    <a:gd name="connsiteY12" fmla="*/ 312526 h 1660500"/>
                    <a:gd name="connsiteX13" fmla="*/ 962499 w 1920955"/>
                    <a:gd name="connsiteY13" fmla="*/ 355388 h 1660500"/>
                    <a:gd name="connsiteX14" fmla="*/ 838674 w 1920955"/>
                    <a:gd name="connsiteY14" fmla="*/ 355388 h 1660500"/>
                    <a:gd name="connsiteX15" fmla="*/ 781524 w 1920955"/>
                    <a:gd name="connsiteY15" fmla="*/ 426826 h 1660500"/>
                    <a:gd name="connsiteX16" fmla="*/ 781524 w 1920955"/>
                    <a:gd name="connsiteY16" fmla="*/ 460163 h 1660500"/>
                    <a:gd name="connsiteX17" fmla="*/ 743424 w 1920955"/>
                    <a:gd name="connsiteY17" fmla="*/ 483976 h 1660500"/>
                    <a:gd name="connsiteX18" fmla="*/ 671986 w 1920955"/>
                    <a:gd name="connsiteY18" fmla="*/ 417301 h 1660500"/>
                    <a:gd name="connsiteX19" fmla="*/ 519586 w 1920955"/>
                    <a:gd name="connsiteY19" fmla="*/ 412538 h 1660500"/>
                    <a:gd name="connsiteX20" fmla="*/ 457674 w 1920955"/>
                    <a:gd name="connsiteY20" fmla="*/ 431588 h 1660500"/>
                    <a:gd name="connsiteX21" fmla="*/ 419574 w 1920955"/>
                    <a:gd name="connsiteY21" fmla="*/ 417301 h 1660500"/>
                    <a:gd name="connsiteX22" fmla="*/ 400524 w 1920955"/>
                    <a:gd name="connsiteY22" fmla="*/ 355388 h 1660500"/>
                    <a:gd name="connsiteX23" fmla="*/ 333849 w 1920955"/>
                    <a:gd name="connsiteY23" fmla="*/ 303001 h 1660500"/>
                    <a:gd name="connsiteX24" fmla="*/ 286224 w 1920955"/>
                    <a:gd name="connsiteY24" fmla="*/ 236326 h 1660500"/>
                    <a:gd name="connsiteX25" fmla="*/ 143349 w 1920955"/>
                    <a:gd name="connsiteY25" fmla="*/ 255376 h 1660500"/>
                    <a:gd name="connsiteX26" fmla="*/ 124299 w 1920955"/>
                    <a:gd name="connsiteY26" fmla="*/ 331576 h 1660500"/>
                    <a:gd name="connsiteX27" fmla="*/ 110011 w 1920955"/>
                    <a:gd name="connsiteY27" fmla="*/ 364913 h 1660500"/>
                    <a:gd name="connsiteX28" fmla="*/ 133824 w 1920955"/>
                    <a:gd name="connsiteY28" fmla="*/ 412538 h 1660500"/>
                    <a:gd name="connsiteX29" fmla="*/ 81436 w 1920955"/>
                    <a:gd name="connsiteY29" fmla="*/ 450638 h 1660500"/>
                    <a:gd name="connsiteX30" fmla="*/ 33811 w 1920955"/>
                    <a:gd name="connsiteY30" fmla="*/ 445876 h 1660500"/>
                    <a:gd name="connsiteX31" fmla="*/ 33811 w 1920955"/>
                    <a:gd name="connsiteY31" fmla="*/ 517313 h 1660500"/>
                    <a:gd name="connsiteX32" fmla="*/ 474 w 1920955"/>
                    <a:gd name="connsiteY32" fmla="*/ 622088 h 1660500"/>
                    <a:gd name="connsiteX33" fmla="*/ 62386 w 1920955"/>
                    <a:gd name="connsiteY33" fmla="*/ 698288 h 1660500"/>
                    <a:gd name="connsiteX34" fmla="*/ 111977 w 1920955"/>
                    <a:gd name="connsiteY34" fmla="*/ 678550 h 1660500"/>
                    <a:gd name="connsiteX35" fmla="*/ 112334 w 1920955"/>
                    <a:gd name="connsiteY35" fmla="*/ 748809 h 1660500"/>
                    <a:gd name="connsiteX36" fmla="*/ 167161 w 1920955"/>
                    <a:gd name="connsiteY36" fmla="*/ 779251 h 1660500"/>
                    <a:gd name="connsiteX37" fmla="*/ 236159 w 1920955"/>
                    <a:gd name="connsiteY37" fmla="*/ 789463 h 1660500"/>
                    <a:gd name="connsiteX38" fmla="*/ 271462 w 1920955"/>
                    <a:gd name="connsiteY38" fmla="*/ 845434 h 1660500"/>
                    <a:gd name="connsiteX39" fmla="*/ 270869 w 1920955"/>
                    <a:gd name="connsiteY39" fmla="*/ 890506 h 1660500"/>
                    <a:gd name="connsiteX40" fmla="*/ 295393 w 1920955"/>
                    <a:gd name="connsiteY40" fmla="*/ 929981 h 1660500"/>
                    <a:gd name="connsiteX41" fmla="*/ 341051 w 1920955"/>
                    <a:gd name="connsiteY41" fmla="*/ 968573 h 1660500"/>
                    <a:gd name="connsiteX42" fmla="*/ 426184 w 1920955"/>
                    <a:gd name="connsiteY42" fmla="*/ 1022825 h 1660500"/>
                    <a:gd name="connsiteX43" fmla="*/ 461961 w 1920955"/>
                    <a:gd name="connsiteY43" fmla="*/ 1093918 h 1660500"/>
                    <a:gd name="connsiteX44" fmla="*/ 441064 w 1920955"/>
                    <a:gd name="connsiteY44" fmla="*/ 1163491 h 1660500"/>
                    <a:gd name="connsiteX45" fmla="*/ 519111 w 1920955"/>
                    <a:gd name="connsiteY45" fmla="*/ 1219954 h 1660500"/>
                    <a:gd name="connsiteX46" fmla="*/ 591143 w 1920955"/>
                    <a:gd name="connsiteY46" fmla="*/ 1252948 h 1660500"/>
                    <a:gd name="connsiteX47" fmla="*/ 571974 w 1920955"/>
                    <a:gd name="connsiteY47" fmla="*/ 1312651 h 1660500"/>
                    <a:gd name="connsiteX48" fmla="*/ 662461 w 1920955"/>
                    <a:gd name="connsiteY48" fmla="*/ 1465051 h 1660500"/>
                    <a:gd name="connsiteX49" fmla="*/ 755271 w 1920955"/>
                    <a:gd name="connsiteY49" fmla="*/ 1538205 h 1660500"/>
                    <a:gd name="connsiteX50" fmla="*/ 805336 w 1920955"/>
                    <a:gd name="connsiteY50" fmla="*/ 1488863 h 1660500"/>
                    <a:gd name="connsiteX51" fmla="*/ 869926 w 1920955"/>
                    <a:gd name="connsiteY51" fmla="*/ 1516260 h 1660500"/>
                    <a:gd name="connsiteX52" fmla="*/ 924399 w 1920955"/>
                    <a:gd name="connsiteY52" fmla="*/ 1484101 h 1660500"/>
                    <a:gd name="connsiteX53" fmla="*/ 941246 w 1920955"/>
                    <a:gd name="connsiteY53" fmla="*/ 1441925 h 1660500"/>
                    <a:gd name="connsiteX54" fmla="*/ 1005123 w 1920955"/>
                    <a:gd name="connsiteY54" fmla="*/ 1528337 h 1660500"/>
                    <a:gd name="connsiteX55" fmla="*/ 1050190 w 1920955"/>
                    <a:gd name="connsiteY55" fmla="*/ 1599431 h 1660500"/>
                    <a:gd name="connsiteX56" fmla="*/ 1100611 w 1920955"/>
                    <a:gd name="connsiteY56" fmla="*/ 1660313 h 1660500"/>
                    <a:gd name="connsiteX57" fmla="*/ 1133949 w 1920955"/>
                    <a:gd name="connsiteY57" fmla="*/ 1579351 h 1660500"/>
                    <a:gd name="connsiteX58" fmla="*/ 1176811 w 1920955"/>
                    <a:gd name="connsiteY58" fmla="*/ 1598401 h 1660500"/>
                    <a:gd name="connsiteX59" fmla="*/ 1210149 w 1920955"/>
                    <a:gd name="connsiteY59" fmla="*/ 1617451 h 1660500"/>
                    <a:gd name="connsiteX60" fmla="*/ 1233961 w 1920955"/>
                    <a:gd name="connsiteY60" fmla="*/ 1579351 h 1660500"/>
                    <a:gd name="connsiteX61" fmla="*/ 1267299 w 1920955"/>
                    <a:gd name="connsiteY61" fmla="*/ 1655551 h 1660500"/>
                    <a:gd name="connsiteX62" fmla="*/ 1348261 w 1920955"/>
                    <a:gd name="connsiteY62" fmla="*/ 1626976 h 1660500"/>
                    <a:gd name="connsiteX63" fmla="*/ 1414936 w 1920955"/>
                    <a:gd name="connsiteY63" fmla="*/ 1555538 h 1660500"/>
                    <a:gd name="connsiteX64" fmla="*/ 1433986 w 1920955"/>
                    <a:gd name="connsiteY64" fmla="*/ 1607926 h 1660500"/>
                    <a:gd name="connsiteX65" fmla="*/ 1410174 w 1920955"/>
                    <a:gd name="connsiteY65" fmla="*/ 1612688 h 1660500"/>
                    <a:gd name="connsiteX66" fmla="*/ 1543524 w 1920955"/>
                    <a:gd name="connsiteY66" fmla="*/ 1579351 h 1660500"/>
                    <a:gd name="connsiteX67" fmla="*/ 1581624 w 1920955"/>
                    <a:gd name="connsiteY67" fmla="*/ 1507913 h 1660500"/>
                    <a:gd name="connsiteX68" fmla="*/ 1643536 w 1920955"/>
                    <a:gd name="connsiteY68" fmla="*/ 1412663 h 1660500"/>
                    <a:gd name="connsiteX69" fmla="*/ 1714974 w 1920955"/>
                    <a:gd name="connsiteY69" fmla="*/ 1384088 h 1660500"/>
                    <a:gd name="connsiteX70" fmla="*/ 1772124 w 1920955"/>
                    <a:gd name="connsiteY70" fmla="*/ 1379326 h 1660500"/>
                    <a:gd name="connsiteX71" fmla="*/ 1772124 w 1920955"/>
                    <a:gd name="connsiteY71" fmla="*/ 1450763 h 1660500"/>
                    <a:gd name="connsiteX72" fmla="*/ 1886424 w 1920955"/>
                    <a:gd name="connsiteY72" fmla="*/ 1446001 h 1660500"/>
                    <a:gd name="connsiteX73" fmla="*/ 1919761 w 1920955"/>
                    <a:gd name="connsiteY73" fmla="*/ 1441238 h 1660500"/>
                    <a:gd name="connsiteX74" fmla="*/ 1853086 w 1920955"/>
                    <a:gd name="connsiteY74" fmla="*/ 1398376 h 1660500"/>
                    <a:gd name="connsiteX75" fmla="*/ 1853086 w 1920955"/>
                    <a:gd name="connsiteY75" fmla="*/ 1303126 h 1660500"/>
                    <a:gd name="connsiteX76" fmla="*/ 1853086 w 1920955"/>
                    <a:gd name="connsiteY76" fmla="*/ 1245976 h 1660500"/>
                    <a:gd name="connsiteX77" fmla="*/ 1810224 w 1920955"/>
                    <a:gd name="connsiteY77" fmla="*/ 1236451 h 1660500"/>
                    <a:gd name="connsiteX78" fmla="*/ 1734024 w 1920955"/>
                    <a:gd name="connsiteY78" fmla="*/ 1155488 h 1660500"/>
                    <a:gd name="connsiteX79" fmla="*/ 1695924 w 1920955"/>
                    <a:gd name="connsiteY79" fmla="*/ 974513 h 1660500"/>
                    <a:gd name="connsiteX80" fmla="*/ 1643536 w 1920955"/>
                    <a:gd name="connsiteY80" fmla="*/ 941176 h 1660500"/>
                    <a:gd name="connsiteX81" fmla="*/ 1605436 w 1920955"/>
                    <a:gd name="connsiteY81" fmla="*/ 884026 h 1660500"/>
                    <a:gd name="connsiteX82" fmla="*/ 1557811 w 1920955"/>
                    <a:gd name="connsiteY82" fmla="*/ 836401 h 1660500"/>
                    <a:gd name="connsiteX83" fmla="*/ 1505424 w 1920955"/>
                    <a:gd name="connsiteY83" fmla="*/ 817351 h 1660500"/>
                    <a:gd name="connsiteX84" fmla="*/ 1453036 w 1920955"/>
                    <a:gd name="connsiteY84" fmla="*/ 812588 h 1660500"/>
                    <a:gd name="connsiteX85" fmla="*/ 1510186 w 1920955"/>
                    <a:gd name="connsiteY85" fmla="*/ 779251 h 1660500"/>
                    <a:gd name="connsiteX86" fmla="*/ 1476849 w 1920955"/>
                    <a:gd name="connsiteY86" fmla="*/ 745913 h 1660500"/>
                    <a:gd name="connsiteX87" fmla="*/ 1481611 w 1920955"/>
                    <a:gd name="connsiteY87" fmla="*/ 722101 h 1660500"/>
                    <a:gd name="connsiteX88" fmla="*/ 1572099 w 1920955"/>
                    <a:gd name="connsiteY88" fmla="*/ 760201 h 1660500"/>
                    <a:gd name="connsiteX89" fmla="*/ 1624486 w 1920955"/>
                    <a:gd name="connsiteY89" fmla="*/ 693526 h 1660500"/>
                    <a:gd name="connsiteX90" fmla="*/ 1614961 w 1920955"/>
                    <a:gd name="connsiteY90" fmla="*/ 550651 h 1660500"/>
                    <a:gd name="connsiteX91" fmla="*/ 1610199 w 1920955"/>
                    <a:gd name="connsiteY91" fmla="*/ 412538 h 1660500"/>
                    <a:gd name="connsiteX0" fmla="*/ 1610199 w 1920955"/>
                    <a:gd name="connsiteY0" fmla="*/ 412538 h 1657354"/>
                    <a:gd name="connsiteX1" fmla="*/ 1567336 w 1920955"/>
                    <a:gd name="connsiteY1" fmla="*/ 369676 h 1657354"/>
                    <a:gd name="connsiteX2" fmla="*/ 1467324 w 1920955"/>
                    <a:gd name="connsiteY2" fmla="*/ 345863 h 1657354"/>
                    <a:gd name="connsiteX3" fmla="*/ 1419699 w 1920955"/>
                    <a:gd name="connsiteY3" fmla="*/ 317288 h 1657354"/>
                    <a:gd name="connsiteX4" fmla="*/ 1367311 w 1920955"/>
                    <a:gd name="connsiteY4" fmla="*/ 160126 h 1657354"/>
                    <a:gd name="connsiteX5" fmla="*/ 1338736 w 1920955"/>
                    <a:gd name="connsiteY5" fmla="*/ 12488 h 1657354"/>
                    <a:gd name="connsiteX6" fmla="*/ 1267299 w 1920955"/>
                    <a:gd name="connsiteY6" fmla="*/ 12488 h 1657354"/>
                    <a:gd name="connsiteX7" fmla="*/ 1214911 w 1920955"/>
                    <a:gd name="connsiteY7" fmla="*/ 50588 h 1657354"/>
                    <a:gd name="connsiteX8" fmla="*/ 1214911 w 1920955"/>
                    <a:gd name="connsiteY8" fmla="*/ 155363 h 1657354"/>
                    <a:gd name="connsiteX9" fmla="*/ 1186336 w 1920955"/>
                    <a:gd name="connsiteY9" fmla="*/ 183938 h 1657354"/>
                    <a:gd name="connsiteX10" fmla="*/ 1176811 w 1920955"/>
                    <a:gd name="connsiteY10" fmla="*/ 255376 h 1657354"/>
                    <a:gd name="connsiteX11" fmla="*/ 1114899 w 1920955"/>
                    <a:gd name="connsiteY11" fmla="*/ 298238 h 1657354"/>
                    <a:gd name="connsiteX12" fmla="*/ 1005361 w 1920955"/>
                    <a:gd name="connsiteY12" fmla="*/ 312526 h 1657354"/>
                    <a:gd name="connsiteX13" fmla="*/ 962499 w 1920955"/>
                    <a:gd name="connsiteY13" fmla="*/ 355388 h 1657354"/>
                    <a:gd name="connsiteX14" fmla="*/ 838674 w 1920955"/>
                    <a:gd name="connsiteY14" fmla="*/ 355388 h 1657354"/>
                    <a:gd name="connsiteX15" fmla="*/ 781524 w 1920955"/>
                    <a:gd name="connsiteY15" fmla="*/ 426826 h 1657354"/>
                    <a:gd name="connsiteX16" fmla="*/ 781524 w 1920955"/>
                    <a:gd name="connsiteY16" fmla="*/ 460163 h 1657354"/>
                    <a:gd name="connsiteX17" fmla="*/ 743424 w 1920955"/>
                    <a:gd name="connsiteY17" fmla="*/ 483976 h 1657354"/>
                    <a:gd name="connsiteX18" fmla="*/ 671986 w 1920955"/>
                    <a:gd name="connsiteY18" fmla="*/ 417301 h 1657354"/>
                    <a:gd name="connsiteX19" fmla="*/ 519586 w 1920955"/>
                    <a:gd name="connsiteY19" fmla="*/ 412538 h 1657354"/>
                    <a:gd name="connsiteX20" fmla="*/ 457674 w 1920955"/>
                    <a:gd name="connsiteY20" fmla="*/ 431588 h 1657354"/>
                    <a:gd name="connsiteX21" fmla="*/ 419574 w 1920955"/>
                    <a:gd name="connsiteY21" fmla="*/ 417301 h 1657354"/>
                    <a:gd name="connsiteX22" fmla="*/ 400524 w 1920955"/>
                    <a:gd name="connsiteY22" fmla="*/ 355388 h 1657354"/>
                    <a:gd name="connsiteX23" fmla="*/ 333849 w 1920955"/>
                    <a:gd name="connsiteY23" fmla="*/ 303001 h 1657354"/>
                    <a:gd name="connsiteX24" fmla="*/ 286224 w 1920955"/>
                    <a:gd name="connsiteY24" fmla="*/ 236326 h 1657354"/>
                    <a:gd name="connsiteX25" fmla="*/ 143349 w 1920955"/>
                    <a:gd name="connsiteY25" fmla="*/ 255376 h 1657354"/>
                    <a:gd name="connsiteX26" fmla="*/ 124299 w 1920955"/>
                    <a:gd name="connsiteY26" fmla="*/ 331576 h 1657354"/>
                    <a:gd name="connsiteX27" fmla="*/ 110011 w 1920955"/>
                    <a:gd name="connsiteY27" fmla="*/ 364913 h 1657354"/>
                    <a:gd name="connsiteX28" fmla="*/ 133824 w 1920955"/>
                    <a:gd name="connsiteY28" fmla="*/ 412538 h 1657354"/>
                    <a:gd name="connsiteX29" fmla="*/ 81436 w 1920955"/>
                    <a:gd name="connsiteY29" fmla="*/ 450638 h 1657354"/>
                    <a:gd name="connsiteX30" fmla="*/ 33811 w 1920955"/>
                    <a:gd name="connsiteY30" fmla="*/ 445876 h 1657354"/>
                    <a:gd name="connsiteX31" fmla="*/ 33811 w 1920955"/>
                    <a:gd name="connsiteY31" fmla="*/ 517313 h 1657354"/>
                    <a:gd name="connsiteX32" fmla="*/ 474 w 1920955"/>
                    <a:gd name="connsiteY32" fmla="*/ 622088 h 1657354"/>
                    <a:gd name="connsiteX33" fmla="*/ 62386 w 1920955"/>
                    <a:gd name="connsiteY33" fmla="*/ 698288 h 1657354"/>
                    <a:gd name="connsiteX34" fmla="*/ 111977 w 1920955"/>
                    <a:gd name="connsiteY34" fmla="*/ 678550 h 1657354"/>
                    <a:gd name="connsiteX35" fmla="*/ 112334 w 1920955"/>
                    <a:gd name="connsiteY35" fmla="*/ 748809 h 1657354"/>
                    <a:gd name="connsiteX36" fmla="*/ 167161 w 1920955"/>
                    <a:gd name="connsiteY36" fmla="*/ 779251 h 1657354"/>
                    <a:gd name="connsiteX37" fmla="*/ 236159 w 1920955"/>
                    <a:gd name="connsiteY37" fmla="*/ 789463 h 1657354"/>
                    <a:gd name="connsiteX38" fmla="*/ 271462 w 1920955"/>
                    <a:gd name="connsiteY38" fmla="*/ 845434 h 1657354"/>
                    <a:gd name="connsiteX39" fmla="*/ 270869 w 1920955"/>
                    <a:gd name="connsiteY39" fmla="*/ 890506 h 1657354"/>
                    <a:gd name="connsiteX40" fmla="*/ 295393 w 1920955"/>
                    <a:gd name="connsiteY40" fmla="*/ 929981 h 1657354"/>
                    <a:gd name="connsiteX41" fmla="*/ 341051 w 1920955"/>
                    <a:gd name="connsiteY41" fmla="*/ 968573 h 1657354"/>
                    <a:gd name="connsiteX42" fmla="*/ 426184 w 1920955"/>
                    <a:gd name="connsiteY42" fmla="*/ 1022825 h 1657354"/>
                    <a:gd name="connsiteX43" fmla="*/ 461961 w 1920955"/>
                    <a:gd name="connsiteY43" fmla="*/ 1093918 h 1657354"/>
                    <a:gd name="connsiteX44" fmla="*/ 441064 w 1920955"/>
                    <a:gd name="connsiteY44" fmla="*/ 1163491 h 1657354"/>
                    <a:gd name="connsiteX45" fmla="*/ 519111 w 1920955"/>
                    <a:gd name="connsiteY45" fmla="*/ 1219954 h 1657354"/>
                    <a:gd name="connsiteX46" fmla="*/ 591143 w 1920955"/>
                    <a:gd name="connsiteY46" fmla="*/ 1252948 h 1657354"/>
                    <a:gd name="connsiteX47" fmla="*/ 571974 w 1920955"/>
                    <a:gd name="connsiteY47" fmla="*/ 1312651 h 1657354"/>
                    <a:gd name="connsiteX48" fmla="*/ 662461 w 1920955"/>
                    <a:gd name="connsiteY48" fmla="*/ 1465051 h 1657354"/>
                    <a:gd name="connsiteX49" fmla="*/ 755271 w 1920955"/>
                    <a:gd name="connsiteY49" fmla="*/ 1538205 h 1657354"/>
                    <a:gd name="connsiteX50" fmla="*/ 805336 w 1920955"/>
                    <a:gd name="connsiteY50" fmla="*/ 1488863 h 1657354"/>
                    <a:gd name="connsiteX51" fmla="*/ 869926 w 1920955"/>
                    <a:gd name="connsiteY51" fmla="*/ 1516260 h 1657354"/>
                    <a:gd name="connsiteX52" fmla="*/ 924399 w 1920955"/>
                    <a:gd name="connsiteY52" fmla="*/ 1484101 h 1657354"/>
                    <a:gd name="connsiteX53" fmla="*/ 941246 w 1920955"/>
                    <a:gd name="connsiteY53" fmla="*/ 1441925 h 1657354"/>
                    <a:gd name="connsiteX54" fmla="*/ 1005123 w 1920955"/>
                    <a:gd name="connsiteY54" fmla="*/ 1528337 h 1657354"/>
                    <a:gd name="connsiteX55" fmla="*/ 1050190 w 1920955"/>
                    <a:gd name="connsiteY55" fmla="*/ 1599431 h 1657354"/>
                    <a:gd name="connsiteX56" fmla="*/ 1103052 w 1920955"/>
                    <a:gd name="connsiteY56" fmla="*/ 1611805 h 1657354"/>
                    <a:gd name="connsiteX57" fmla="*/ 1133949 w 1920955"/>
                    <a:gd name="connsiteY57" fmla="*/ 1579351 h 1657354"/>
                    <a:gd name="connsiteX58" fmla="*/ 1176811 w 1920955"/>
                    <a:gd name="connsiteY58" fmla="*/ 1598401 h 1657354"/>
                    <a:gd name="connsiteX59" fmla="*/ 1210149 w 1920955"/>
                    <a:gd name="connsiteY59" fmla="*/ 1617451 h 1657354"/>
                    <a:gd name="connsiteX60" fmla="*/ 1233961 w 1920955"/>
                    <a:gd name="connsiteY60" fmla="*/ 1579351 h 1657354"/>
                    <a:gd name="connsiteX61" fmla="*/ 1267299 w 1920955"/>
                    <a:gd name="connsiteY61" fmla="*/ 1655551 h 1657354"/>
                    <a:gd name="connsiteX62" fmla="*/ 1348261 w 1920955"/>
                    <a:gd name="connsiteY62" fmla="*/ 1626976 h 1657354"/>
                    <a:gd name="connsiteX63" fmla="*/ 1414936 w 1920955"/>
                    <a:gd name="connsiteY63" fmla="*/ 1555538 h 1657354"/>
                    <a:gd name="connsiteX64" fmla="*/ 1433986 w 1920955"/>
                    <a:gd name="connsiteY64" fmla="*/ 1607926 h 1657354"/>
                    <a:gd name="connsiteX65" fmla="*/ 1410174 w 1920955"/>
                    <a:gd name="connsiteY65" fmla="*/ 1612688 h 1657354"/>
                    <a:gd name="connsiteX66" fmla="*/ 1543524 w 1920955"/>
                    <a:gd name="connsiteY66" fmla="*/ 1579351 h 1657354"/>
                    <a:gd name="connsiteX67" fmla="*/ 1581624 w 1920955"/>
                    <a:gd name="connsiteY67" fmla="*/ 1507913 h 1657354"/>
                    <a:gd name="connsiteX68" fmla="*/ 1643536 w 1920955"/>
                    <a:gd name="connsiteY68" fmla="*/ 1412663 h 1657354"/>
                    <a:gd name="connsiteX69" fmla="*/ 1714974 w 1920955"/>
                    <a:gd name="connsiteY69" fmla="*/ 1384088 h 1657354"/>
                    <a:gd name="connsiteX70" fmla="*/ 1772124 w 1920955"/>
                    <a:gd name="connsiteY70" fmla="*/ 1379326 h 1657354"/>
                    <a:gd name="connsiteX71" fmla="*/ 1772124 w 1920955"/>
                    <a:gd name="connsiteY71" fmla="*/ 1450763 h 1657354"/>
                    <a:gd name="connsiteX72" fmla="*/ 1886424 w 1920955"/>
                    <a:gd name="connsiteY72" fmla="*/ 1446001 h 1657354"/>
                    <a:gd name="connsiteX73" fmla="*/ 1919761 w 1920955"/>
                    <a:gd name="connsiteY73" fmla="*/ 1441238 h 1657354"/>
                    <a:gd name="connsiteX74" fmla="*/ 1853086 w 1920955"/>
                    <a:gd name="connsiteY74" fmla="*/ 1398376 h 1657354"/>
                    <a:gd name="connsiteX75" fmla="*/ 1853086 w 1920955"/>
                    <a:gd name="connsiteY75" fmla="*/ 1303126 h 1657354"/>
                    <a:gd name="connsiteX76" fmla="*/ 1853086 w 1920955"/>
                    <a:gd name="connsiteY76" fmla="*/ 1245976 h 1657354"/>
                    <a:gd name="connsiteX77" fmla="*/ 1810224 w 1920955"/>
                    <a:gd name="connsiteY77" fmla="*/ 1236451 h 1657354"/>
                    <a:gd name="connsiteX78" fmla="*/ 1734024 w 1920955"/>
                    <a:gd name="connsiteY78" fmla="*/ 1155488 h 1657354"/>
                    <a:gd name="connsiteX79" fmla="*/ 1695924 w 1920955"/>
                    <a:gd name="connsiteY79" fmla="*/ 974513 h 1657354"/>
                    <a:gd name="connsiteX80" fmla="*/ 1643536 w 1920955"/>
                    <a:gd name="connsiteY80" fmla="*/ 941176 h 1657354"/>
                    <a:gd name="connsiteX81" fmla="*/ 1605436 w 1920955"/>
                    <a:gd name="connsiteY81" fmla="*/ 884026 h 1657354"/>
                    <a:gd name="connsiteX82" fmla="*/ 1557811 w 1920955"/>
                    <a:gd name="connsiteY82" fmla="*/ 836401 h 1657354"/>
                    <a:gd name="connsiteX83" fmla="*/ 1505424 w 1920955"/>
                    <a:gd name="connsiteY83" fmla="*/ 817351 h 1657354"/>
                    <a:gd name="connsiteX84" fmla="*/ 1453036 w 1920955"/>
                    <a:gd name="connsiteY84" fmla="*/ 812588 h 1657354"/>
                    <a:gd name="connsiteX85" fmla="*/ 1510186 w 1920955"/>
                    <a:gd name="connsiteY85" fmla="*/ 779251 h 1657354"/>
                    <a:gd name="connsiteX86" fmla="*/ 1476849 w 1920955"/>
                    <a:gd name="connsiteY86" fmla="*/ 745913 h 1657354"/>
                    <a:gd name="connsiteX87" fmla="*/ 1481611 w 1920955"/>
                    <a:gd name="connsiteY87" fmla="*/ 722101 h 1657354"/>
                    <a:gd name="connsiteX88" fmla="*/ 1572099 w 1920955"/>
                    <a:gd name="connsiteY88" fmla="*/ 760201 h 1657354"/>
                    <a:gd name="connsiteX89" fmla="*/ 1624486 w 1920955"/>
                    <a:gd name="connsiteY89" fmla="*/ 693526 h 1657354"/>
                    <a:gd name="connsiteX90" fmla="*/ 1614961 w 1920955"/>
                    <a:gd name="connsiteY90" fmla="*/ 550651 h 1657354"/>
                    <a:gd name="connsiteX91" fmla="*/ 1610199 w 1920955"/>
                    <a:gd name="connsiteY91" fmla="*/ 412538 h 1657354"/>
                    <a:gd name="connsiteX0" fmla="*/ 1610199 w 1920955"/>
                    <a:gd name="connsiteY0" fmla="*/ 412538 h 1696167"/>
                    <a:gd name="connsiteX1" fmla="*/ 1567336 w 1920955"/>
                    <a:gd name="connsiteY1" fmla="*/ 369676 h 1696167"/>
                    <a:gd name="connsiteX2" fmla="*/ 1467324 w 1920955"/>
                    <a:gd name="connsiteY2" fmla="*/ 345863 h 1696167"/>
                    <a:gd name="connsiteX3" fmla="*/ 1419699 w 1920955"/>
                    <a:gd name="connsiteY3" fmla="*/ 317288 h 1696167"/>
                    <a:gd name="connsiteX4" fmla="*/ 1367311 w 1920955"/>
                    <a:gd name="connsiteY4" fmla="*/ 160126 h 1696167"/>
                    <a:gd name="connsiteX5" fmla="*/ 1338736 w 1920955"/>
                    <a:gd name="connsiteY5" fmla="*/ 12488 h 1696167"/>
                    <a:gd name="connsiteX6" fmla="*/ 1267299 w 1920955"/>
                    <a:gd name="connsiteY6" fmla="*/ 12488 h 1696167"/>
                    <a:gd name="connsiteX7" fmla="*/ 1214911 w 1920955"/>
                    <a:gd name="connsiteY7" fmla="*/ 50588 h 1696167"/>
                    <a:gd name="connsiteX8" fmla="*/ 1214911 w 1920955"/>
                    <a:gd name="connsiteY8" fmla="*/ 155363 h 1696167"/>
                    <a:gd name="connsiteX9" fmla="*/ 1186336 w 1920955"/>
                    <a:gd name="connsiteY9" fmla="*/ 183938 h 1696167"/>
                    <a:gd name="connsiteX10" fmla="*/ 1176811 w 1920955"/>
                    <a:gd name="connsiteY10" fmla="*/ 255376 h 1696167"/>
                    <a:gd name="connsiteX11" fmla="*/ 1114899 w 1920955"/>
                    <a:gd name="connsiteY11" fmla="*/ 298238 h 1696167"/>
                    <a:gd name="connsiteX12" fmla="*/ 1005361 w 1920955"/>
                    <a:gd name="connsiteY12" fmla="*/ 312526 h 1696167"/>
                    <a:gd name="connsiteX13" fmla="*/ 962499 w 1920955"/>
                    <a:gd name="connsiteY13" fmla="*/ 355388 h 1696167"/>
                    <a:gd name="connsiteX14" fmla="*/ 838674 w 1920955"/>
                    <a:gd name="connsiteY14" fmla="*/ 355388 h 1696167"/>
                    <a:gd name="connsiteX15" fmla="*/ 781524 w 1920955"/>
                    <a:gd name="connsiteY15" fmla="*/ 426826 h 1696167"/>
                    <a:gd name="connsiteX16" fmla="*/ 781524 w 1920955"/>
                    <a:gd name="connsiteY16" fmla="*/ 460163 h 1696167"/>
                    <a:gd name="connsiteX17" fmla="*/ 743424 w 1920955"/>
                    <a:gd name="connsiteY17" fmla="*/ 483976 h 1696167"/>
                    <a:gd name="connsiteX18" fmla="*/ 671986 w 1920955"/>
                    <a:gd name="connsiteY18" fmla="*/ 417301 h 1696167"/>
                    <a:gd name="connsiteX19" fmla="*/ 519586 w 1920955"/>
                    <a:gd name="connsiteY19" fmla="*/ 412538 h 1696167"/>
                    <a:gd name="connsiteX20" fmla="*/ 457674 w 1920955"/>
                    <a:gd name="connsiteY20" fmla="*/ 431588 h 1696167"/>
                    <a:gd name="connsiteX21" fmla="*/ 419574 w 1920955"/>
                    <a:gd name="connsiteY21" fmla="*/ 417301 h 1696167"/>
                    <a:gd name="connsiteX22" fmla="*/ 400524 w 1920955"/>
                    <a:gd name="connsiteY22" fmla="*/ 355388 h 1696167"/>
                    <a:gd name="connsiteX23" fmla="*/ 333849 w 1920955"/>
                    <a:gd name="connsiteY23" fmla="*/ 303001 h 1696167"/>
                    <a:gd name="connsiteX24" fmla="*/ 286224 w 1920955"/>
                    <a:gd name="connsiteY24" fmla="*/ 236326 h 1696167"/>
                    <a:gd name="connsiteX25" fmla="*/ 143349 w 1920955"/>
                    <a:gd name="connsiteY25" fmla="*/ 255376 h 1696167"/>
                    <a:gd name="connsiteX26" fmla="*/ 124299 w 1920955"/>
                    <a:gd name="connsiteY26" fmla="*/ 331576 h 1696167"/>
                    <a:gd name="connsiteX27" fmla="*/ 110011 w 1920955"/>
                    <a:gd name="connsiteY27" fmla="*/ 364913 h 1696167"/>
                    <a:gd name="connsiteX28" fmla="*/ 133824 w 1920955"/>
                    <a:gd name="connsiteY28" fmla="*/ 412538 h 1696167"/>
                    <a:gd name="connsiteX29" fmla="*/ 81436 w 1920955"/>
                    <a:gd name="connsiteY29" fmla="*/ 450638 h 1696167"/>
                    <a:gd name="connsiteX30" fmla="*/ 33811 w 1920955"/>
                    <a:gd name="connsiteY30" fmla="*/ 445876 h 1696167"/>
                    <a:gd name="connsiteX31" fmla="*/ 33811 w 1920955"/>
                    <a:gd name="connsiteY31" fmla="*/ 517313 h 1696167"/>
                    <a:gd name="connsiteX32" fmla="*/ 474 w 1920955"/>
                    <a:gd name="connsiteY32" fmla="*/ 622088 h 1696167"/>
                    <a:gd name="connsiteX33" fmla="*/ 62386 w 1920955"/>
                    <a:gd name="connsiteY33" fmla="*/ 698288 h 1696167"/>
                    <a:gd name="connsiteX34" fmla="*/ 111977 w 1920955"/>
                    <a:gd name="connsiteY34" fmla="*/ 678550 h 1696167"/>
                    <a:gd name="connsiteX35" fmla="*/ 112334 w 1920955"/>
                    <a:gd name="connsiteY35" fmla="*/ 748809 h 1696167"/>
                    <a:gd name="connsiteX36" fmla="*/ 167161 w 1920955"/>
                    <a:gd name="connsiteY36" fmla="*/ 779251 h 1696167"/>
                    <a:gd name="connsiteX37" fmla="*/ 236159 w 1920955"/>
                    <a:gd name="connsiteY37" fmla="*/ 789463 h 1696167"/>
                    <a:gd name="connsiteX38" fmla="*/ 271462 w 1920955"/>
                    <a:gd name="connsiteY38" fmla="*/ 845434 h 1696167"/>
                    <a:gd name="connsiteX39" fmla="*/ 270869 w 1920955"/>
                    <a:gd name="connsiteY39" fmla="*/ 890506 h 1696167"/>
                    <a:gd name="connsiteX40" fmla="*/ 295393 w 1920955"/>
                    <a:gd name="connsiteY40" fmla="*/ 929981 h 1696167"/>
                    <a:gd name="connsiteX41" fmla="*/ 341051 w 1920955"/>
                    <a:gd name="connsiteY41" fmla="*/ 968573 h 1696167"/>
                    <a:gd name="connsiteX42" fmla="*/ 426184 w 1920955"/>
                    <a:gd name="connsiteY42" fmla="*/ 1022825 h 1696167"/>
                    <a:gd name="connsiteX43" fmla="*/ 461961 w 1920955"/>
                    <a:gd name="connsiteY43" fmla="*/ 1093918 h 1696167"/>
                    <a:gd name="connsiteX44" fmla="*/ 441064 w 1920955"/>
                    <a:gd name="connsiteY44" fmla="*/ 1163491 h 1696167"/>
                    <a:gd name="connsiteX45" fmla="*/ 519111 w 1920955"/>
                    <a:gd name="connsiteY45" fmla="*/ 1219954 h 1696167"/>
                    <a:gd name="connsiteX46" fmla="*/ 591143 w 1920955"/>
                    <a:gd name="connsiteY46" fmla="*/ 1252948 h 1696167"/>
                    <a:gd name="connsiteX47" fmla="*/ 571974 w 1920955"/>
                    <a:gd name="connsiteY47" fmla="*/ 1312651 h 1696167"/>
                    <a:gd name="connsiteX48" fmla="*/ 662461 w 1920955"/>
                    <a:gd name="connsiteY48" fmla="*/ 1465051 h 1696167"/>
                    <a:gd name="connsiteX49" fmla="*/ 755271 w 1920955"/>
                    <a:gd name="connsiteY49" fmla="*/ 1538205 h 1696167"/>
                    <a:gd name="connsiteX50" fmla="*/ 805336 w 1920955"/>
                    <a:gd name="connsiteY50" fmla="*/ 1488863 h 1696167"/>
                    <a:gd name="connsiteX51" fmla="*/ 869926 w 1920955"/>
                    <a:gd name="connsiteY51" fmla="*/ 1516260 h 1696167"/>
                    <a:gd name="connsiteX52" fmla="*/ 924399 w 1920955"/>
                    <a:gd name="connsiteY52" fmla="*/ 1484101 h 1696167"/>
                    <a:gd name="connsiteX53" fmla="*/ 941246 w 1920955"/>
                    <a:gd name="connsiteY53" fmla="*/ 1441925 h 1696167"/>
                    <a:gd name="connsiteX54" fmla="*/ 1005123 w 1920955"/>
                    <a:gd name="connsiteY54" fmla="*/ 1528337 h 1696167"/>
                    <a:gd name="connsiteX55" fmla="*/ 1050190 w 1920955"/>
                    <a:gd name="connsiteY55" fmla="*/ 1599431 h 1696167"/>
                    <a:gd name="connsiteX56" fmla="*/ 1132339 w 1920955"/>
                    <a:gd name="connsiteY56" fmla="*/ 1696055 h 1696167"/>
                    <a:gd name="connsiteX57" fmla="*/ 1133949 w 1920955"/>
                    <a:gd name="connsiteY57" fmla="*/ 1579351 h 1696167"/>
                    <a:gd name="connsiteX58" fmla="*/ 1176811 w 1920955"/>
                    <a:gd name="connsiteY58" fmla="*/ 1598401 h 1696167"/>
                    <a:gd name="connsiteX59" fmla="*/ 1210149 w 1920955"/>
                    <a:gd name="connsiteY59" fmla="*/ 1617451 h 1696167"/>
                    <a:gd name="connsiteX60" fmla="*/ 1233961 w 1920955"/>
                    <a:gd name="connsiteY60" fmla="*/ 1579351 h 1696167"/>
                    <a:gd name="connsiteX61" fmla="*/ 1267299 w 1920955"/>
                    <a:gd name="connsiteY61" fmla="*/ 1655551 h 1696167"/>
                    <a:gd name="connsiteX62" fmla="*/ 1348261 w 1920955"/>
                    <a:gd name="connsiteY62" fmla="*/ 1626976 h 1696167"/>
                    <a:gd name="connsiteX63" fmla="*/ 1414936 w 1920955"/>
                    <a:gd name="connsiteY63" fmla="*/ 1555538 h 1696167"/>
                    <a:gd name="connsiteX64" fmla="*/ 1433986 w 1920955"/>
                    <a:gd name="connsiteY64" fmla="*/ 1607926 h 1696167"/>
                    <a:gd name="connsiteX65" fmla="*/ 1410174 w 1920955"/>
                    <a:gd name="connsiteY65" fmla="*/ 1612688 h 1696167"/>
                    <a:gd name="connsiteX66" fmla="*/ 1543524 w 1920955"/>
                    <a:gd name="connsiteY66" fmla="*/ 1579351 h 1696167"/>
                    <a:gd name="connsiteX67" fmla="*/ 1581624 w 1920955"/>
                    <a:gd name="connsiteY67" fmla="*/ 1507913 h 1696167"/>
                    <a:gd name="connsiteX68" fmla="*/ 1643536 w 1920955"/>
                    <a:gd name="connsiteY68" fmla="*/ 1412663 h 1696167"/>
                    <a:gd name="connsiteX69" fmla="*/ 1714974 w 1920955"/>
                    <a:gd name="connsiteY69" fmla="*/ 1384088 h 1696167"/>
                    <a:gd name="connsiteX70" fmla="*/ 1772124 w 1920955"/>
                    <a:gd name="connsiteY70" fmla="*/ 1379326 h 1696167"/>
                    <a:gd name="connsiteX71" fmla="*/ 1772124 w 1920955"/>
                    <a:gd name="connsiteY71" fmla="*/ 1450763 h 1696167"/>
                    <a:gd name="connsiteX72" fmla="*/ 1886424 w 1920955"/>
                    <a:gd name="connsiteY72" fmla="*/ 1446001 h 1696167"/>
                    <a:gd name="connsiteX73" fmla="*/ 1919761 w 1920955"/>
                    <a:gd name="connsiteY73" fmla="*/ 1441238 h 1696167"/>
                    <a:gd name="connsiteX74" fmla="*/ 1853086 w 1920955"/>
                    <a:gd name="connsiteY74" fmla="*/ 1398376 h 1696167"/>
                    <a:gd name="connsiteX75" fmla="*/ 1853086 w 1920955"/>
                    <a:gd name="connsiteY75" fmla="*/ 1303126 h 1696167"/>
                    <a:gd name="connsiteX76" fmla="*/ 1853086 w 1920955"/>
                    <a:gd name="connsiteY76" fmla="*/ 1245976 h 1696167"/>
                    <a:gd name="connsiteX77" fmla="*/ 1810224 w 1920955"/>
                    <a:gd name="connsiteY77" fmla="*/ 1236451 h 1696167"/>
                    <a:gd name="connsiteX78" fmla="*/ 1734024 w 1920955"/>
                    <a:gd name="connsiteY78" fmla="*/ 1155488 h 1696167"/>
                    <a:gd name="connsiteX79" fmla="*/ 1695924 w 1920955"/>
                    <a:gd name="connsiteY79" fmla="*/ 974513 h 1696167"/>
                    <a:gd name="connsiteX80" fmla="*/ 1643536 w 1920955"/>
                    <a:gd name="connsiteY80" fmla="*/ 941176 h 1696167"/>
                    <a:gd name="connsiteX81" fmla="*/ 1605436 w 1920955"/>
                    <a:gd name="connsiteY81" fmla="*/ 884026 h 1696167"/>
                    <a:gd name="connsiteX82" fmla="*/ 1557811 w 1920955"/>
                    <a:gd name="connsiteY82" fmla="*/ 836401 h 1696167"/>
                    <a:gd name="connsiteX83" fmla="*/ 1505424 w 1920955"/>
                    <a:gd name="connsiteY83" fmla="*/ 817351 h 1696167"/>
                    <a:gd name="connsiteX84" fmla="*/ 1453036 w 1920955"/>
                    <a:gd name="connsiteY84" fmla="*/ 812588 h 1696167"/>
                    <a:gd name="connsiteX85" fmla="*/ 1510186 w 1920955"/>
                    <a:gd name="connsiteY85" fmla="*/ 779251 h 1696167"/>
                    <a:gd name="connsiteX86" fmla="*/ 1476849 w 1920955"/>
                    <a:gd name="connsiteY86" fmla="*/ 745913 h 1696167"/>
                    <a:gd name="connsiteX87" fmla="*/ 1481611 w 1920955"/>
                    <a:gd name="connsiteY87" fmla="*/ 722101 h 1696167"/>
                    <a:gd name="connsiteX88" fmla="*/ 1572099 w 1920955"/>
                    <a:gd name="connsiteY88" fmla="*/ 760201 h 1696167"/>
                    <a:gd name="connsiteX89" fmla="*/ 1624486 w 1920955"/>
                    <a:gd name="connsiteY89" fmla="*/ 693526 h 1696167"/>
                    <a:gd name="connsiteX90" fmla="*/ 1614961 w 1920955"/>
                    <a:gd name="connsiteY90" fmla="*/ 550651 h 1696167"/>
                    <a:gd name="connsiteX91" fmla="*/ 1610199 w 1920955"/>
                    <a:gd name="connsiteY91" fmla="*/ 412538 h 1696167"/>
                    <a:gd name="connsiteX0" fmla="*/ 1610199 w 1920955"/>
                    <a:gd name="connsiteY0" fmla="*/ 412538 h 1696335"/>
                    <a:gd name="connsiteX1" fmla="*/ 1567336 w 1920955"/>
                    <a:gd name="connsiteY1" fmla="*/ 369676 h 1696335"/>
                    <a:gd name="connsiteX2" fmla="*/ 1467324 w 1920955"/>
                    <a:gd name="connsiteY2" fmla="*/ 345863 h 1696335"/>
                    <a:gd name="connsiteX3" fmla="*/ 1419699 w 1920955"/>
                    <a:gd name="connsiteY3" fmla="*/ 317288 h 1696335"/>
                    <a:gd name="connsiteX4" fmla="*/ 1367311 w 1920955"/>
                    <a:gd name="connsiteY4" fmla="*/ 160126 h 1696335"/>
                    <a:gd name="connsiteX5" fmla="*/ 1338736 w 1920955"/>
                    <a:gd name="connsiteY5" fmla="*/ 12488 h 1696335"/>
                    <a:gd name="connsiteX6" fmla="*/ 1267299 w 1920955"/>
                    <a:gd name="connsiteY6" fmla="*/ 12488 h 1696335"/>
                    <a:gd name="connsiteX7" fmla="*/ 1214911 w 1920955"/>
                    <a:gd name="connsiteY7" fmla="*/ 50588 h 1696335"/>
                    <a:gd name="connsiteX8" fmla="*/ 1214911 w 1920955"/>
                    <a:gd name="connsiteY8" fmla="*/ 155363 h 1696335"/>
                    <a:gd name="connsiteX9" fmla="*/ 1186336 w 1920955"/>
                    <a:gd name="connsiteY9" fmla="*/ 183938 h 1696335"/>
                    <a:gd name="connsiteX10" fmla="*/ 1176811 w 1920955"/>
                    <a:gd name="connsiteY10" fmla="*/ 255376 h 1696335"/>
                    <a:gd name="connsiteX11" fmla="*/ 1114899 w 1920955"/>
                    <a:gd name="connsiteY11" fmla="*/ 298238 h 1696335"/>
                    <a:gd name="connsiteX12" fmla="*/ 1005361 w 1920955"/>
                    <a:gd name="connsiteY12" fmla="*/ 312526 h 1696335"/>
                    <a:gd name="connsiteX13" fmla="*/ 962499 w 1920955"/>
                    <a:gd name="connsiteY13" fmla="*/ 355388 h 1696335"/>
                    <a:gd name="connsiteX14" fmla="*/ 838674 w 1920955"/>
                    <a:gd name="connsiteY14" fmla="*/ 355388 h 1696335"/>
                    <a:gd name="connsiteX15" fmla="*/ 781524 w 1920955"/>
                    <a:gd name="connsiteY15" fmla="*/ 426826 h 1696335"/>
                    <a:gd name="connsiteX16" fmla="*/ 781524 w 1920955"/>
                    <a:gd name="connsiteY16" fmla="*/ 460163 h 1696335"/>
                    <a:gd name="connsiteX17" fmla="*/ 743424 w 1920955"/>
                    <a:gd name="connsiteY17" fmla="*/ 483976 h 1696335"/>
                    <a:gd name="connsiteX18" fmla="*/ 671986 w 1920955"/>
                    <a:gd name="connsiteY18" fmla="*/ 417301 h 1696335"/>
                    <a:gd name="connsiteX19" fmla="*/ 519586 w 1920955"/>
                    <a:gd name="connsiteY19" fmla="*/ 412538 h 1696335"/>
                    <a:gd name="connsiteX20" fmla="*/ 457674 w 1920955"/>
                    <a:gd name="connsiteY20" fmla="*/ 431588 h 1696335"/>
                    <a:gd name="connsiteX21" fmla="*/ 419574 w 1920955"/>
                    <a:gd name="connsiteY21" fmla="*/ 417301 h 1696335"/>
                    <a:gd name="connsiteX22" fmla="*/ 400524 w 1920955"/>
                    <a:gd name="connsiteY22" fmla="*/ 355388 h 1696335"/>
                    <a:gd name="connsiteX23" fmla="*/ 333849 w 1920955"/>
                    <a:gd name="connsiteY23" fmla="*/ 303001 h 1696335"/>
                    <a:gd name="connsiteX24" fmla="*/ 286224 w 1920955"/>
                    <a:gd name="connsiteY24" fmla="*/ 236326 h 1696335"/>
                    <a:gd name="connsiteX25" fmla="*/ 143349 w 1920955"/>
                    <a:gd name="connsiteY25" fmla="*/ 255376 h 1696335"/>
                    <a:gd name="connsiteX26" fmla="*/ 124299 w 1920955"/>
                    <a:gd name="connsiteY26" fmla="*/ 331576 h 1696335"/>
                    <a:gd name="connsiteX27" fmla="*/ 110011 w 1920955"/>
                    <a:gd name="connsiteY27" fmla="*/ 364913 h 1696335"/>
                    <a:gd name="connsiteX28" fmla="*/ 133824 w 1920955"/>
                    <a:gd name="connsiteY28" fmla="*/ 412538 h 1696335"/>
                    <a:gd name="connsiteX29" fmla="*/ 81436 w 1920955"/>
                    <a:gd name="connsiteY29" fmla="*/ 450638 h 1696335"/>
                    <a:gd name="connsiteX30" fmla="*/ 33811 w 1920955"/>
                    <a:gd name="connsiteY30" fmla="*/ 445876 h 1696335"/>
                    <a:gd name="connsiteX31" fmla="*/ 33811 w 1920955"/>
                    <a:gd name="connsiteY31" fmla="*/ 517313 h 1696335"/>
                    <a:gd name="connsiteX32" fmla="*/ 474 w 1920955"/>
                    <a:gd name="connsiteY32" fmla="*/ 622088 h 1696335"/>
                    <a:gd name="connsiteX33" fmla="*/ 62386 w 1920955"/>
                    <a:gd name="connsiteY33" fmla="*/ 698288 h 1696335"/>
                    <a:gd name="connsiteX34" fmla="*/ 111977 w 1920955"/>
                    <a:gd name="connsiteY34" fmla="*/ 678550 h 1696335"/>
                    <a:gd name="connsiteX35" fmla="*/ 112334 w 1920955"/>
                    <a:gd name="connsiteY35" fmla="*/ 748809 h 1696335"/>
                    <a:gd name="connsiteX36" fmla="*/ 167161 w 1920955"/>
                    <a:gd name="connsiteY36" fmla="*/ 779251 h 1696335"/>
                    <a:gd name="connsiteX37" fmla="*/ 236159 w 1920955"/>
                    <a:gd name="connsiteY37" fmla="*/ 789463 h 1696335"/>
                    <a:gd name="connsiteX38" fmla="*/ 271462 w 1920955"/>
                    <a:gd name="connsiteY38" fmla="*/ 845434 h 1696335"/>
                    <a:gd name="connsiteX39" fmla="*/ 270869 w 1920955"/>
                    <a:gd name="connsiteY39" fmla="*/ 890506 h 1696335"/>
                    <a:gd name="connsiteX40" fmla="*/ 295393 w 1920955"/>
                    <a:gd name="connsiteY40" fmla="*/ 929981 h 1696335"/>
                    <a:gd name="connsiteX41" fmla="*/ 341051 w 1920955"/>
                    <a:gd name="connsiteY41" fmla="*/ 968573 h 1696335"/>
                    <a:gd name="connsiteX42" fmla="*/ 426184 w 1920955"/>
                    <a:gd name="connsiteY42" fmla="*/ 1022825 h 1696335"/>
                    <a:gd name="connsiteX43" fmla="*/ 461961 w 1920955"/>
                    <a:gd name="connsiteY43" fmla="*/ 1093918 h 1696335"/>
                    <a:gd name="connsiteX44" fmla="*/ 441064 w 1920955"/>
                    <a:gd name="connsiteY44" fmla="*/ 1163491 h 1696335"/>
                    <a:gd name="connsiteX45" fmla="*/ 519111 w 1920955"/>
                    <a:gd name="connsiteY45" fmla="*/ 1219954 h 1696335"/>
                    <a:gd name="connsiteX46" fmla="*/ 591143 w 1920955"/>
                    <a:gd name="connsiteY46" fmla="*/ 1252948 h 1696335"/>
                    <a:gd name="connsiteX47" fmla="*/ 571974 w 1920955"/>
                    <a:gd name="connsiteY47" fmla="*/ 1312651 h 1696335"/>
                    <a:gd name="connsiteX48" fmla="*/ 662461 w 1920955"/>
                    <a:gd name="connsiteY48" fmla="*/ 1465051 h 1696335"/>
                    <a:gd name="connsiteX49" fmla="*/ 755271 w 1920955"/>
                    <a:gd name="connsiteY49" fmla="*/ 1538205 h 1696335"/>
                    <a:gd name="connsiteX50" fmla="*/ 805336 w 1920955"/>
                    <a:gd name="connsiteY50" fmla="*/ 1488863 h 1696335"/>
                    <a:gd name="connsiteX51" fmla="*/ 869926 w 1920955"/>
                    <a:gd name="connsiteY51" fmla="*/ 1516260 h 1696335"/>
                    <a:gd name="connsiteX52" fmla="*/ 924399 w 1920955"/>
                    <a:gd name="connsiteY52" fmla="*/ 1484101 h 1696335"/>
                    <a:gd name="connsiteX53" fmla="*/ 941246 w 1920955"/>
                    <a:gd name="connsiteY53" fmla="*/ 1441925 h 1696335"/>
                    <a:gd name="connsiteX54" fmla="*/ 1005123 w 1920955"/>
                    <a:gd name="connsiteY54" fmla="*/ 1528337 h 1696335"/>
                    <a:gd name="connsiteX55" fmla="*/ 1050190 w 1920955"/>
                    <a:gd name="connsiteY55" fmla="*/ 1599431 h 1696335"/>
                    <a:gd name="connsiteX56" fmla="*/ 1132339 w 1920955"/>
                    <a:gd name="connsiteY56" fmla="*/ 1696055 h 1696335"/>
                    <a:gd name="connsiteX57" fmla="*/ 1151034 w 1920955"/>
                    <a:gd name="connsiteY57" fmla="*/ 1627859 h 1696335"/>
                    <a:gd name="connsiteX58" fmla="*/ 1176811 w 1920955"/>
                    <a:gd name="connsiteY58" fmla="*/ 1598401 h 1696335"/>
                    <a:gd name="connsiteX59" fmla="*/ 1210149 w 1920955"/>
                    <a:gd name="connsiteY59" fmla="*/ 1617451 h 1696335"/>
                    <a:gd name="connsiteX60" fmla="*/ 1233961 w 1920955"/>
                    <a:gd name="connsiteY60" fmla="*/ 1579351 h 1696335"/>
                    <a:gd name="connsiteX61" fmla="*/ 1267299 w 1920955"/>
                    <a:gd name="connsiteY61" fmla="*/ 1655551 h 1696335"/>
                    <a:gd name="connsiteX62" fmla="*/ 1348261 w 1920955"/>
                    <a:gd name="connsiteY62" fmla="*/ 1626976 h 1696335"/>
                    <a:gd name="connsiteX63" fmla="*/ 1414936 w 1920955"/>
                    <a:gd name="connsiteY63" fmla="*/ 1555538 h 1696335"/>
                    <a:gd name="connsiteX64" fmla="*/ 1433986 w 1920955"/>
                    <a:gd name="connsiteY64" fmla="*/ 1607926 h 1696335"/>
                    <a:gd name="connsiteX65" fmla="*/ 1410174 w 1920955"/>
                    <a:gd name="connsiteY65" fmla="*/ 1612688 h 1696335"/>
                    <a:gd name="connsiteX66" fmla="*/ 1543524 w 1920955"/>
                    <a:gd name="connsiteY66" fmla="*/ 1579351 h 1696335"/>
                    <a:gd name="connsiteX67" fmla="*/ 1581624 w 1920955"/>
                    <a:gd name="connsiteY67" fmla="*/ 1507913 h 1696335"/>
                    <a:gd name="connsiteX68" fmla="*/ 1643536 w 1920955"/>
                    <a:gd name="connsiteY68" fmla="*/ 1412663 h 1696335"/>
                    <a:gd name="connsiteX69" fmla="*/ 1714974 w 1920955"/>
                    <a:gd name="connsiteY69" fmla="*/ 1384088 h 1696335"/>
                    <a:gd name="connsiteX70" fmla="*/ 1772124 w 1920955"/>
                    <a:gd name="connsiteY70" fmla="*/ 1379326 h 1696335"/>
                    <a:gd name="connsiteX71" fmla="*/ 1772124 w 1920955"/>
                    <a:gd name="connsiteY71" fmla="*/ 1450763 h 1696335"/>
                    <a:gd name="connsiteX72" fmla="*/ 1886424 w 1920955"/>
                    <a:gd name="connsiteY72" fmla="*/ 1446001 h 1696335"/>
                    <a:gd name="connsiteX73" fmla="*/ 1919761 w 1920955"/>
                    <a:gd name="connsiteY73" fmla="*/ 1441238 h 1696335"/>
                    <a:gd name="connsiteX74" fmla="*/ 1853086 w 1920955"/>
                    <a:gd name="connsiteY74" fmla="*/ 1398376 h 1696335"/>
                    <a:gd name="connsiteX75" fmla="*/ 1853086 w 1920955"/>
                    <a:gd name="connsiteY75" fmla="*/ 1303126 h 1696335"/>
                    <a:gd name="connsiteX76" fmla="*/ 1853086 w 1920955"/>
                    <a:gd name="connsiteY76" fmla="*/ 1245976 h 1696335"/>
                    <a:gd name="connsiteX77" fmla="*/ 1810224 w 1920955"/>
                    <a:gd name="connsiteY77" fmla="*/ 1236451 h 1696335"/>
                    <a:gd name="connsiteX78" fmla="*/ 1734024 w 1920955"/>
                    <a:gd name="connsiteY78" fmla="*/ 1155488 h 1696335"/>
                    <a:gd name="connsiteX79" fmla="*/ 1695924 w 1920955"/>
                    <a:gd name="connsiteY79" fmla="*/ 974513 h 1696335"/>
                    <a:gd name="connsiteX80" fmla="*/ 1643536 w 1920955"/>
                    <a:gd name="connsiteY80" fmla="*/ 941176 h 1696335"/>
                    <a:gd name="connsiteX81" fmla="*/ 1605436 w 1920955"/>
                    <a:gd name="connsiteY81" fmla="*/ 884026 h 1696335"/>
                    <a:gd name="connsiteX82" fmla="*/ 1557811 w 1920955"/>
                    <a:gd name="connsiteY82" fmla="*/ 836401 h 1696335"/>
                    <a:gd name="connsiteX83" fmla="*/ 1505424 w 1920955"/>
                    <a:gd name="connsiteY83" fmla="*/ 817351 h 1696335"/>
                    <a:gd name="connsiteX84" fmla="*/ 1453036 w 1920955"/>
                    <a:gd name="connsiteY84" fmla="*/ 812588 h 1696335"/>
                    <a:gd name="connsiteX85" fmla="*/ 1510186 w 1920955"/>
                    <a:gd name="connsiteY85" fmla="*/ 779251 h 1696335"/>
                    <a:gd name="connsiteX86" fmla="*/ 1476849 w 1920955"/>
                    <a:gd name="connsiteY86" fmla="*/ 745913 h 1696335"/>
                    <a:gd name="connsiteX87" fmla="*/ 1481611 w 1920955"/>
                    <a:gd name="connsiteY87" fmla="*/ 722101 h 1696335"/>
                    <a:gd name="connsiteX88" fmla="*/ 1572099 w 1920955"/>
                    <a:gd name="connsiteY88" fmla="*/ 760201 h 1696335"/>
                    <a:gd name="connsiteX89" fmla="*/ 1624486 w 1920955"/>
                    <a:gd name="connsiteY89" fmla="*/ 693526 h 1696335"/>
                    <a:gd name="connsiteX90" fmla="*/ 1614961 w 1920955"/>
                    <a:gd name="connsiteY90" fmla="*/ 550651 h 1696335"/>
                    <a:gd name="connsiteX91" fmla="*/ 1610199 w 1920955"/>
                    <a:gd name="connsiteY91" fmla="*/ 412538 h 1696335"/>
                    <a:gd name="connsiteX0" fmla="*/ 1610199 w 1920955"/>
                    <a:gd name="connsiteY0" fmla="*/ 412538 h 1691251"/>
                    <a:gd name="connsiteX1" fmla="*/ 1567336 w 1920955"/>
                    <a:gd name="connsiteY1" fmla="*/ 369676 h 1691251"/>
                    <a:gd name="connsiteX2" fmla="*/ 1467324 w 1920955"/>
                    <a:gd name="connsiteY2" fmla="*/ 345863 h 1691251"/>
                    <a:gd name="connsiteX3" fmla="*/ 1419699 w 1920955"/>
                    <a:gd name="connsiteY3" fmla="*/ 317288 h 1691251"/>
                    <a:gd name="connsiteX4" fmla="*/ 1367311 w 1920955"/>
                    <a:gd name="connsiteY4" fmla="*/ 160126 h 1691251"/>
                    <a:gd name="connsiteX5" fmla="*/ 1338736 w 1920955"/>
                    <a:gd name="connsiteY5" fmla="*/ 12488 h 1691251"/>
                    <a:gd name="connsiteX6" fmla="*/ 1267299 w 1920955"/>
                    <a:gd name="connsiteY6" fmla="*/ 12488 h 1691251"/>
                    <a:gd name="connsiteX7" fmla="*/ 1214911 w 1920955"/>
                    <a:gd name="connsiteY7" fmla="*/ 50588 h 1691251"/>
                    <a:gd name="connsiteX8" fmla="*/ 1214911 w 1920955"/>
                    <a:gd name="connsiteY8" fmla="*/ 155363 h 1691251"/>
                    <a:gd name="connsiteX9" fmla="*/ 1186336 w 1920955"/>
                    <a:gd name="connsiteY9" fmla="*/ 183938 h 1691251"/>
                    <a:gd name="connsiteX10" fmla="*/ 1176811 w 1920955"/>
                    <a:gd name="connsiteY10" fmla="*/ 255376 h 1691251"/>
                    <a:gd name="connsiteX11" fmla="*/ 1114899 w 1920955"/>
                    <a:gd name="connsiteY11" fmla="*/ 298238 h 1691251"/>
                    <a:gd name="connsiteX12" fmla="*/ 1005361 w 1920955"/>
                    <a:gd name="connsiteY12" fmla="*/ 312526 h 1691251"/>
                    <a:gd name="connsiteX13" fmla="*/ 962499 w 1920955"/>
                    <a:gd name="connsiteY13" fmla="*/ 355388 h 1691251"/>
                    <a:gd name="connsiteX14" fmla="*/ 838674 w 1920955"/>
                    <a:gd name="connsiteY14" fmla="*/ 355388 h 1691251"/>
                    <a:gd name="connsiteX15" fmla="*/ 781524 w 1920955"/>
                    <a:gd name="connsiteY15" fmla="*/ 426826 h 1691251"/>
                    <a:gd name="connsiteX16" fmla="*/ 781524 w 1920955"/>
                    <a:gd name="connsiteY16" fmla="*/ 460163 h 1691251"/>
                    <a:gd name="connsiteX17" fmla="*/ 743424 w 1920955"/>
                    <a:gd name="connsiteY17" fmla="*/ 483976 h 1691251"/>
                    <a:gd name="connsiteX18" fmla="*/ 671986 w 1920955"/>
                    <a:gd name="connsiteY18" fmla="*/ 417301 h 1691251"/>
                    <a:gd name="connsiteX19" fmla="*/ 519586 w 1920955"/>
                    <a:gd name="connsiteY19" fmla="*/ 412538 h 1691251"/>
                    <a:gd name="connsiteX20" fmla="*/ 457674 w 1920955"/>
                    <a:gd name="connsiteY20" fmla="*/ 431588 h 1691251"/>
                    <a:gd name="connsiteX21" fmla="*/ 419574 w 1920955"/>
                    <a:gd name="connsiteY21" fmla="*/ 417301 h 1691251"/>
                    <a:gd name="connsiteX22" fmla="*/ 400524 w 1920955"/>
                    <a:gd name="connsiteY22" fmla="*/ 355388 h 1691251"/>
                    <a:gd name="connsiteX23" fmla="*/ 333849 w 1920955"/>
                    <a:gd name="connsiteY23" fmla="*/ 303001 h 1691251"/>
                    <a:gd name="connsiteX24" fmla="*/ 286224 w 1920955"/>
                    <a:gd name="connsiteY24" fmla="*/ 236326 h 1691251"/>
                    <a:gd name="connsiteX25" fmla="*/ 143349 w 1920955"/>
                    <a:gd name="connsiteY25" fmla="*/ 255376 h 1691251"/>
                    <a:gd name="connsiteX26" fmla="*/ 124299 w 1920955"/>
                    <a:gd name="connsiteY26" fmla="*/ 331576 h 1691251"/>
                    <a:gd name="connsiteX27" fmla="*/ 110011 w 1920955"/>
                    <a:gd name="connsiteY27" fmla="*/ 364913 h 1691251"/>
                    <a:gd name="connsiteX28" fmla="*/ 133824 w 1920955"/>
                    <a:gd name="connsiteY28" fmla="*/ 412538 h 1691251"/>
                    <a:gd name="connsiteX29" fmla="*/ 81436 w 1920955"/>
                    <a:gd name="connsiteY29" fmla="*/ 450638 h 1691251"/>
                    <a:gd name="connsiteX30" fmla="*/ 33811 w 1920955"/>
                    <a:gd name="connsiteY30" fmla="*/ 445876 h 1691251"/>
                    <a:gd name="connsiteX31" fmla="*/ 33811 w 1920955"/>
                    <a:gd name="connsiteY31" fmla="*/ 517313 h 1691251"/>
                    <a:gd name="connsiteX32" fmla="*/ 474 w 1920955"/>
                    <a:gd name="connsiteY32" fmla="*/ 622088 h 1691251"/>
                    <a:gd name="connsiteX33" fmla="*/ 62386 w 1920955"/>
                    <a:gd name="connsiteY33" fmla="*/ 698288 h 1691251"/>
                    <a:gd name="connsiteX34" fmla="*/ 111977 w 1920955"/>
                    <a:gd name="connsiteY34" fmla="*/ 678550 h 1691251"/>
                    <a:gd name="connsiteX35" fmla="*/ 112334 w 1920955"/>
                    <a:gd name="connsiteY35" fmla="*/ 748809 h 1691251"/>
                    <a:gd name="connsiteX36" fmla="*/ 167161 w 1920955"/>
                    <a:gd name="connsiteY36" fmla="*/ 779251 h 1691251"/>
                    <a:gd name="connsiteX37" fmla="*/ 236159 w 1920955"/>
                    <a:gd name="connsiteY37" fmla="*/ 789463 h 1691251"/>
                    <a:gd name="connsiteX38" fmla="*/ 271462 w 1920955"/>
                    <a:gd name="connsiteY38" fmla="*/ 845434 h 1691251"/>
                    <a:gd name="connsiteX39" fmla="*/ 270869 w 1920955"/>
                    <a:gd name="connsiteY39" fmla="*/ 890506 h 1691251"/>
                    <a:gd name="connsiteX40" fmla="*/ 295393 w 1920955"/>
                    <a:gd name="connsiteY40" fmla="*/ 929981 h 1691251"/>
                    <a:gd name="connsiteX41" fmla="*/ 341051 w 1920955"/>
                    <a:gd name="connsiteY41" fmla="*/ 968573 h 1691251"/>
                    <a:gd name="connsiteX42" fmla="*/ 426184 w 1920955"/>
                    <a:gd name="connsiteY42" fmla="*/ 1022825 h 1691251"/>
                    <a:gd name="connsiteX43" fmla="*/ 461961 w 1920955"/>
                    <a:gd name="connsiteY43" fmla="*/ 1093918 h 1691251"/>
                    <a:gd name="connsiteX44" fmla="*/ 441064 w 1920955"/>
                    <a:gd name="connsiteY44" fmla="*/ 1163491 h 1691251"/>
                    <a:gd name="connsiteX45" fmla="*/ 519111 w 1920955"/>
                    <a:gd name="connsiteY45" fmla="*/ 1219954 h 1691251"/>
                    <a:gd name="connsiteX46" fmla="*/ 591143 w 1920955"/>
                    <a:gd name="connsiteY46" fmla="*/ 1252948 h 1691251"/>
                    <a:gd name="connsiteX47" fmla="*/ 571974 w 1920955"/>
                    <a:gd name="connsiteY47" fmla="*/ 1312651 h 1691251"/>
                    <a:gd name="connsiteX48" fmla="*/ 662461 w 1920955"/>
                    <a:gd name="connsiteY48" fmla="*/ 1465051 h 1691251"/>
                    <a:gd name="connsiteX49" fmla="*/ 755271 w 1920955"/>
                    <a:gd name="connsiteY49" fmla="*/ 1538205 h 1691251"/>
                    <a:gd name="connsiteX50" fmla="*/ 805336 w 1920955"/>
                    <a:gd name="connsiteY50" fmla="*/ 1488863 h 1691251"/>
                    <a:gd name="connsiteX51" fmla="*/ 869926 w 1920955"/>
                    <a:gd name="connsiteY51" fmla="*/ 1516260 h 1691251"/>
                    <a:gd name="connsiteX52" fmla="*/ 924399 w 1920955"/>
                    <a:gd name="connsiteY52" fmla="*/ 1484101 h 1691251"/>
                    <a:gd name="connsiteX53" fmla="*/ 941246 w 1920955"/>
                    <a:gd name="connsiteY53" fmla="*/ 1441925 h 1691251"/>
                    <a:gd name="connsiteX54" fmla="*/ 1005123 w 1920955"/>
                    <a:gd name="connsiteY54" fmla="*/ 1528337 h 1691251"/>
                    <a:gd name="connsiteX55" fmla="*/ 1050190 w 1920955"/>
                    <a:gd name="connsiteY55" fmla="*/ 1599431 h 1691251"/>
                    <a:gd name="connsiteX56" fmla="*/ 1120136 w 1920955"/>
                    <a:gd name="connsiteY56" fmla="*/ 1690950 h 1691251"/>
                    <a:gd name="connsiteX57" fmla="*/ 1151034 w 1920955"/>
                    <a:gd name="connsiteY57" fmla="*/ 1627859 h 1691251"/>
                    <a:gd name="connsiteX58" fmla="*/ 1176811 w 1920955"/>
                    <a:gd name="connsiteY58" fmla="*/ 1598401 h 1691251"/>
                    <a:gd name="connsiteX59" fmla="*/ 1210149 w 1920955"/>
                    <a:gd name="connsiteY59" fmla="*/ 1617451 h 1691251"/>
                    <a:gd name="connsiteX60" fmla="*/ 1233961 w 1920955"/>
                    <a:gd name="connsiteY60" fmla="*/ 1579351 h 1691251"/>
                    <a:gd name="connsiteX61" fmla="*/ 1267299 w 1920955"/>
                    <a:gd name="connsiteY61" fmla="*/ 1655551 h 1691251"/>
                    <a:gd name="connsiteX62" fmla="*/ 1348261 w 1920955"/>
                    <a:gd name="connsiteY62" fmla="*/ 1626976 h 1691251"/>
                    <a:gd name="connsiteX63" fmla="*/ 1414936 w 1920955"/>
                    <a:gd name="connsiteY63" fmla="*/ 1555538 h 1691251"/>
                    <a:gd name="connsiteX64" fmla="*/ 1433986 w 1920955"/>
                    <a:gd name="connsiteY64" fmla="*/ 1607926 h 1691251"/>
                    <a:gd name="connsiteX65" fmla="*/ 1410174 w 1920955"/>
                    <a:gd name="connsiteY65" fmla="*/ 1612688 h 1691251"/>
                    <a:gd name="connsiteX66" fmla="*/ 1543524 w 1920955"/>
                    <a:gd name="connsiteY66" fmla="*/ 1579351 h 1691251"/>
                    <a:gd name="connsiteX67" fmla="*/ 1581624 w 1920955"/>
                    <a:gd name="connsiteY67" fmla="*/ 1507913 h 1691251"/>
                    <a:gd name="connsiteX68" fmla="*/ 1643536 w 1920955"/>
                    <a:gd name="connsiteY68" fmla="*/ 1412663 h 1691251"/>
                    <a:gd name="connsiteX69" fmla="*/ 1714974 w 1920955"/>
                    <a:gd name="connsiteY69" fmla="*/ 1384088 h 1691251"/>
                    <a:gd name="connsiteX70" fmla="*/ 1772124 w 1920955"/>
                    <a:gd name="connsiteY70" fmla="*/ 1379326 h 1691251"/>
                    <a:gd name="connsiteX71" fmla="*/ 1772124 w 1920955"/>
                    <a:gd name="connsiteY71" fmla="*/ 1450763 h 1691251"/>
                    <a:gd name="connsiteX72" fmla="*/ 1886424 w 1920955"/>
                    <a:gd name="connsiteY72" fmla="*/ 1446001 h 1691251"/>
                    <a:gd name="connsiteX73" fmla="*/ 1919761 w 1920955"/>
                    <a:gd name="connsiteY73" fmla="*/ 1441238 h 1691251"/>
                    <a:gd name="connsiteX74" fmla="*/ 1853086 w 1920955"/>
                    <a:gd name="connsiteY74" fmla="*/ 1398376 h 1691251"/>
                    <a:gd name="connsiteX75" fmla="*/ 1853086 w 1920955"/>
                    <a:gd name="connsiteY75" fmla="*/ 1303126 h 1691251"/>
                    <a:gd name="connsiteX76" fmla="*/ 1853086 w 1920955"/>
                    <a:gd name="connsiteY76" fmla="*/ 1245976 h 1691251"/>
                    <a:gd name="connsiteX77" fmla="*/ 1810224 w 1920955"/>
                    <a:gd name="connsiteY77" fmla="*/ 1236451 h 1691251"/>
                    <a:gd name="connsiteX78" fmla="*/ 1734024 w 1920955"/>
                    <a:gd name="connsiteY78" fmla="*/ 1155488 h 1691251"/>
                    <a:gd name="connsiteX79" fmla="*/ 1695924 w 1920955"/>
                    <a:gd name="connsiteY79" fmla="*/ 974513 h 1691251"/>
                    <a:gd name="connsiteX80" fmla="*/ 1643536 w 1920955"/>
                    <a:gd name="connsiteY80" fmla="*/ 941176 h 1691251"/>
                    <a:gd name="connsiteX81" fmla="*/ 1605436 w 1920955"/>
                    <a:gd name="connsiteY81" fmla="*/ 884026 h 1691251"/>
                    <a:gd name="connsiteX82" fmla="*/ 1557811 w 1920955"/>
                    <a:gd name="connsiteY82" fmla="*/ 836401 h 1691251"/>
                    <a:gd name="connsiteX83" fmla="*/ 1505424 w 1920955"/>
                    <a:gd name="connsiteY83" fmla="*/ 817351 h 1691251"/>
                    <a:gd name="connsiteX84" fmla="*/ 1453036 w 1920955"/>
                    <a:gd name="connsiteY84" fmla="*/ 812588 h 1691251"/>
                    <a:gd name="connsiteX85" fmla="*/ 1510186 w 1920955"/>
                    <a:gd name="connsiteY85" fmla="*/ 779251 h 1691251"/>
                    <a:gd name="connsiteX86" fmla="*/ 1476849 w 1920955"/>
                    <a:gd name="connsiteY86" fmla="*/ 745913 h 1691251"/>
                    <a:gd name="connsiteX87" fmla="*/ 1481611 w 1920955"/>
                    <a:gd name="connsiteY87" fmla="*/ 722101 h 1691251"/>
                    <a:gd name="connsiteX88" fmla="*/ 1572099 w 1920955"/>
                    <a:gd name="connsiteY88" fmla="*/ 760201 h 1691251"/>
                    <a:gd name="connsiteX89" fmla="*/ 1624486 w 1920955"/>
                    <a:gd name="connsiteY89" fmla="*/ 693526 h 1691251"/>
                    <a:gd name="connsiteX90" fmla="*/ 1614961 w 1920955"/>
                    <a:gd name="connsiteY90" fmla="*/ 550651 h 1691251"/>
                    <a:gd name="connsiteX91" fmla="*/ 1610199 w 1920955"/>
                    <a:gd name="connsiteY91" fmla="*/ 412538 h 1691251"/>
                    <a:gd name="connsiteX0" fmla="*/ 1610199 w 1920955"/>
                    <a:gd name="connsiteY0" fmla="*/ 412538 h 1691251"/>
                    <a:gd name="connsiteX1" fmla="*/ 1567336 w 1920955"/>
                    <a:gd name="connsiteY1" fmla="*/ 369676 h 1691251"/>
                    <a:gd name="connsiteX2" fmla="*/ 1467324 w 1920955"/>
                    <a:gd name="connsiteY2" fmla="*/ 345863 h 1691251"/>
                    <a:gd name="connsiteX3" fmla="*/ 1419699 w 1920955"/>
                    <a:gd name="connsiteY3" fmla="*/ 317288 h 1691251"/>
                    <a:gd name="connsiteX4" fmla="*/ 1367311 w 1920955"/>
                    <a:gd name="connsiteY4" fmla="*/ 160126 h 1691251"/>
                    <a:gd name="connsiteX5" fmla="*/ 1338736 w 1920955"/>
                    <a:gd name="connsiteY5" fmla="*/ 12488 h 1691251"/>
                    <a:gd name="connsiteX6" fmla="*/ 1267299 w 1920955"/>
                    <a:gd name="connsiteY6" fmla="*/ 12488 h 1691251"/>
                    <a:gd name="connsiteX7" fmla="*/ 1214911 w 1920955"/>
                    <a:gd name="connsiteY7" fmla="*/ 50588 h 1691251"/>
                    <a:gd name="connsiteX8" fmla="*/ 1214911 w 1920955"/>
                    <a:gd name="connsiteY8" fmla="*/ 155363 h 1691251"/>
                    <a:gd name="connsiteX9" fmla="*/ 1186336 w 1920955"/>
                    <a:gd name="connsiteY9" fmla="*/ 183938 h 1691251"/>
                    <a:gd name="connsiteX10" fmla="*/ 1176811 w 1920955"/>
                    <a:gd name="connsiteY10" fmla="*/ 255376 h 1691251"/>
                    <a:gd name="connsiteX11" fmla="*/ 1114899 w 1920955"/>
                    <a:gd name="connsiteY11" fmla="*/ 298238 h 1691251"/>
                    <a:gd name="connsiteX12" fmla="*/ 1005361 w 1920955"/>
                    <a:gd name="connsiteY12" fmla="*/ 312526 h 1691251"/>
                    <a:gd name="connsiteX13" fmla="*/ 962499 w 1920955"/>
                    <a:gd name="connsiteY13" fmla="*/ 355388 h 1691251"/>
                    <a:gd name="connsiteX14" fmla="*/ 838674 w 1920955"/>
                    <a:gd name="connsiteY14" fmla="*/ 355388 h 1691251"/>
                    <a:gd name="connsiteX15" fmla="*/ 781524 w 1920955"/>
                    <a:gd name="connsiteY15" fmla="*/ 426826 h 1691251"/>
                    <a:gd name="connsiteX16" fmla="*/ 781524 w 1920955"/>
                    <a:gd name="connsiteY16" fmla="*/ 460163 h 1691251"/>
                    <a:gd name="connsiteX17" fmla="*/ 743424 w 1920955"/>
                    <a:gd name="connsiteY17" fmla="*/ 483976 h 1691251"/>
                    <a:gd name="connsiteX18" fmla="*/ 671986 w 1920955"/>
                    <a:gd name="connsiteY18" fmla="*/ 417301 h 1691251"/>
                    <a:gd name="connsiteX19" fmla="*/ 519586 w 1920955"/>
                    <a:gd name="connsiteY19" fmla="*/ 412538 h 1691251"/>
                    <a:gd name="connsiteX20" fmla="*/ 457674 w 1920955"/>
                    <a:gd name="connsiteY20" fmla="*/ 431588 h 1691251"/>
                    <a:gd name="connsiteX21" fmla="*/ 419574 w 1920955"/>
                    <a:gd name="connsiteY21" fmla="*/ 417301 h 1691251"/>
                    <a:gd name="connsiteX22" fmla="*/ 400524 w 1920955"/>
                    <a:gd name="connsiteY22" fmla="*/ 355388 h 1691251"/>
                    <a:gd name="connsiteX23" fmla="*/ 333849 w 1920955"/>
                    <a:gd name="connsiteY23" fmla="*/ 303001 h 1691251"/>
                    <a:gd name="connsiteX24" fmla="*/ 286224 w 1920955"/>
                    <a:gd name="connsiteY24" fmla="*/ 236326 h 1691251"/>
                    <a:gd name="connsiteX25" fmla="*/ 143349 w 1920955"/>
                    <a:gd name="connsiteY25" fmla="*/ 255376 h 1691251"/>
                    <a:gd name="connsiteX26" fmla="*/ 124299 w 1920955"/>
                    <a:gd name="connsiteY26" fmla="*/ 331576 h 1691251"/>
                    <a:gd name="connsiteX27" fmla="*/ 110011 w 1920955"/>
                    <a:gd name="connsiteY27" fmla="*/ 364913 h 1691251"/>
                    <a:gd name="connsiteX28" fmla="*/ 133824 w 1920955"/>
                    <a:gd name="connsiteY28" fmla="*/ 412538 h 1691251"/>
                    <a:gd name="connsiteX29" fmla="*/ 81436 w 1920955"/>
                    <a:gd name="connsiteY29" fmla="*/ 450638 h 1691251"/>
                    <a:gd name="connsiteX30" fmla="*/ 33811 w 1920955"/>
                    <a:gd name="connsiteY30" fmla="*/ 445876 h 1691251"/>
                    <a:gd name="connsiteX31" fmla="*/ 33811 w 1920955"/>
                    <a:gd name="connsiteY31" fmla="*/ 517313 h 1691251"/>
                    <a:gd name="connsiteX32" fmla="*/ 474 w 1920955"/>
                    <a:gd name="connsiteY32" fmla="*/ 622088 h 1691251"/>
                    <a:gd name="connsiteX33" fmla="*/ 62386 w 1920955"/>
                    <a:gd name="connsiteY33" fmla="*/ 698288 h 1691251"/>
                    <a:gd name="connsiteX34" fmla="*/ 111977 w 1920955"/>
                    <a:gd name="connsiteY34" fmla="*/ 678550 h 1691251"/>
                    <a:gd name="connsiteX35" fmla="*/ 112334 w 1920955"/>
                    <a:gd name="connsiteY35" fmla="*/ 748809 h 1691251"/>
                    <a:gd name="connsiteX36" fmla="*/ 167161 w 1920955"/>
                    <a:gd name="connsiteY36" fmla="*/ 779251 h 1691251"/>
                    <a:gd name="connsiteX37" fmla="*/ 236159 w 1920955"/>
                    <a:gd name="connsiteY37" fmla="*/ 789463 h 1691251"/>
                    <a:gd name="connsiteX38" fmla="*/ 271462 w 1920955"/>
                    <a:gd name="connsiteY38" fmla="*/ 845434 h 1691251"/>
                    <a:gd name="connsiteX39" fmla="*/ 270869 w 1920955"/>
                    <a:gd name="connsiteY39" fmla="*/ 890506 h 1691251"/>
                    <a:gd name="connsiteX40" fmla="*/ 295393 w 1920955"/>
                    <a:gd name="connsiteY40" fmla="*/ 929981 h 1691251"/>
                    <a:gd name="connsiteX41" fmla="*/ 341051 w 1920955"/>
                    <a:gd name="connsiteY41" fmla="*/ 968573 h 1691251"/>
                    <a:gd name="connsiteX42" fmla="*/ 426184 w 1920955"/>
                    <a:gd name="connsiteY42" fmla="*/ 1022825 h 1691251"/>
                    <a:gd name="connsiteX43" fmla="*/ 461961 w 1920955"/>
                    <a:gd name="connsiteY43" fmla="*/ 1093918 h 1691251"/>
                    <a:gd name="connsiteX44" fmla="*/ 441064 w 1920955"/>
                    <a:gd name="connsiteY44" fmla="*/ 1163491 h 1691251"/>
                    <a:gd name="connsiteX45" fmla="*/ 519111 w 1920955"/>
                    <a:gd name="connsiteY45" fmla="*/ 1219954 h 1691251"/>
                    <a:gd name="connsiteX46" fmla="*/ 591143 w 1920955"/>
                    <a:gd name="connsiteY46" fmla="*/ 1252948 h 1691251"/>
                    <a:gd name="connsiteX47" fmla="*/ 571974 w 1920955"/>
                    <a:gd name="connsiteY47" fmla="*/ 1312651 h 1691251"/>
                    <a:gd name="connsiteX48" fmla="*/ 662461 w 1920955"/>
                    <a:gd name="connsiteY48" fmla="*/ 1465051 h 1691251"/>
                    <a:gd name="connsiteX49" fmla="*/ 755271 w 1920955"/>
                    <a:gd name="connsiteY49" fmla="*/ 1538205 h 1691251"/>
                    <a:gd name="connsiteX50" fmla="*/ 805336 w 1920955"/>
                    <a:gd name="connsiteY50" fmla="*/ 1488863 h 1691251"/>
                    <a:gd name="connsiteX51" fmla="*/ 869926 w 1920955"/>
                    <a:gd name="connsiteY51" fmla="*/ 1516260 h 1691251"/>
                    <a:gd name="connsiteX52" fmla="*/ 924399 w 1920955"/>
                    <a:gd name="connsiteY52" fmla="*/ 1484101 h 1691251"/>
                    <a:gd name="connsiteX53" fmla="*/ 941246 w 1920955"/>
                    <a:gd name="connsiteY53" fmla="*/ 1441925 h 1691251"/>
                    <a:gd name="connsiteX54" fmla="*/ 1005123 w 1920955"/>
                    <a:gd name="connsiteY54" fmla="*/ 1528337 h 1691251"/>
                    <a:gd name="connsiteX55" fmla="*/ 1050190 w 1920955"/>
                    <a:gd name="connsiteY55" fmla="*/ 1599431 h 1691251"/>
                    <a:gd name="connsiteX56" fmla="*/ 1120136 w 1920955"/>
                    <a:gd name="connsiteY56" fmla="*/ 1690950 h 1691251"/>
                    <a:gd name="connsiteX57" fmla="*/ 1151034 w 1920955"/>
                    <a:gd name="connsiteY57" fmla="*/ 1627859 h 1691251"/>
                    <a:gd name="connsiteX58" fmla="*/ 1176811 w 1920955"/>
                    <a:gd name="connsiteY58" fmla="*/ 1598401 h 1691251"/>
                    <a:gd name="connsiteX59" fmla="*/ 1210149 w 1920955"/>
                    <a:gd name="connsiteY59" fmla="*/ 1617451 h 1691251"/>
                    <a:gd name="connsiteX60" fmla="*/ 1233961 w 1920955"/>
                    <a:gd name="connsiteY60" fmla="*/ 1579351 h 1691251"/>
                    <a:gd name="connsiteX61" fmla="*/ 1267299 w 1920955"/>
                    <a:gd name="connsiteY61" fmla="*/ 1655551 h 1691251"/>
                    <a:gd name="connsiteX62" fmla="*/ 1348261 w 1920955"/>
                    <a:gd name="connsiteY62" fmla="*/ 1626976 h 1691251"/>
                    <a:gd name="connsiteX63" fmla="*/ 1414936 w 1920955"/>
                    <a:gd name="connsiteY63" fmla="*/ 1555538 h 1691251"/>
                    <a:gd name="connsiteX64" fmla="*/ 1433986 w 1920955"/>
                    <a:gd name="connsiteY64" fmla="*/ 1607926 h 1691251"/>
                    <a:gd name="connsiteX65" fmla="*/ 1410174 w 1920955"/>
                    <a:gd name="connsiteY65" fmla="*/ 1612688 h 1691251"/>
                    <a:gd name="connsiteX66" fmla="*/ 1543524 w 1920955"/>
                    <a:gd name="connsiteY66" fmla="*/ 1579351 h 1691251"/>
                    <a:gd name="connsiteX67" fmla="*/ 1581624 w 1920955"/>
                    <a:gd name="connsiteY67" fmla="*/ 1507913 h 1691251"/>
                    <a:gd name="connsiteX68" fmla="*/ 1643536 w 1920955"/>
                    <a:gd name="connsiteY68" fmla="*/ 1412663 h 1691251"/>
                    <a:gd name="connsiteX69" fmla="*/ 1714974 w 1920955"/>
                    <a:gd name="connsiteY69" fmla="*/ 1384088 h 1691251"/>
                    <a:gd name="connsiteX70" fmla="*/ 1772124 w 1920955"/>
                    <a:gd name="connsiteY70" fmla="*/ 1379326 h 1691251"/>
                    <a:gd name="connsiteX71" fmla="*/ 1772124 w 1920955"/>
                    <a:gd name="connsiteY71" fmla="*/ 1450763 h 1691251"/>
                    <a:gd name="connsiteX72" fmla="*/ 1886424 w 1920955"/>
                    <a:gd name="connsiteY72" fmla="*/ 1446001 h 1691251"/>
                    <a:gd name="connsiteX73" fmla="*/ 1919761 w 1920955"/>
                    <a:gd name="connsiteY73" fmla="*/ 1441238 h 1691251"/>
                    <a:gd name="connsiteX74" fmla="*/ 1853086 w 1920955"/>
                    <a:gd name="connsiteY74" fmla="*/ 1398376 h 1691251"/>
                    <a:gd name="connsiteX75" fmla="*/ 1853086 w 1920955"/>
                    <a:gd name="connsiteY75" fmla="*/ 1303126 h 1691251"/>
                    <a:gd name="connsiteX76" fmla="*/ 1853086 w 1920955"/>
                    <a:gd name="connsiteY76" fmla="*/ 1245976 h 1691251"/>
                    <a:gd name="connsiteX77" fmla="*/ 1810224 w 1920955"/>
                    <a:gd name="connsiteY77" fmla="*/ 1236451 h 1691251"/>
                    <a:gd name="connsiteX78" fmla="*/ 1734024 w 1920955"/>
                    <a:gd name="connsiteY78" fmla="*/ 1155488 h 1691251"/>
                    <a:gd name="connsiteX79" fmla="*/ 1695924 w 1920955"/>
                    <a:gd name="connsiteY79" fmla="*/ 974513 h 1691251"/>
                    <a:gd name="connsiteX80" fmla="*/ 1643536 w 1920955"/>
                    <a:gd name="connsiteY80" fmla="*/ 941176 h 1691251"/>
                    <a:gd name="connsiteX81" fmla="*/ 1605436 w 1920955"/>
                    <a:gd name="connsiteY81" fmla="*/ 884026 h 1691251"/>
                    <a:gd name="connsiteX82" fmla="*/ 1557811 w 1920955"/>
                    <a:gd name="connsiteY82" fmla="*/ 836401 h 1691251"/>
                    <a:gd name="connsiteX83" fmla="*/ 1505424 w 1920955"/>
                    <a:gd name="connsiteY83" fmla="*/ 817351 h 1691251"/>
                    <a:gd name="connsiteX84" fmla="*/ 1453036 w 1920955"/>
                    <a:gd name="connsiteY84" fmla="*/ 812588 h 1691251"/>
                    <a:gd name="connsiteX85" fmla="*/ 1510186 w 1920955"/>
                    <a:gd name="connsiteY85" fmla="*/ 779251 h 1691251"/>
                    <a:gd name="connsiteX86" fmla="*/ 1476849 w 1920955"/>
                    <a:gd name="connsiteY86" fmla="*/ 745913 h 1691251"/>
                    <a:gd name="connsiteX87" fmla="*/ 1481611 w 1920955"/>
                    <a:gd name="connsiteY87" fmla="*/ 722101 h 1691251"/>
                    <a:gd name="connsiteX88" fmla="*/ 1572099 w 1920955"/>
                    <a:gd name="connsiteY88" fmla="*/ 760201 h 1691251"/>
                    <a:gd name="connsiteX89" fmla="*/ 1624486 w 1920955"/>
                    <a:gd name="connsiteY89" fmla="*/ 693526 h 1691251"/>
                    <a:gd name="connsiteX90" fmla="*/ 1614961 w 1920955"/>
                    <a:gd name="connsiteY90" fmla="*/ 550651 h 1691251"/>
                    <a:gd name="connsiteX91" fmla="*/ 1610199 w 1920955"/>
                    <a:gd name="connsiteY91" fmla="*/ 412538 h 1691251"/>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10149 w 1920955"/>
                    <a:gd name="connsiteY59" fmla="*/ 1617451 h 1691232"/>
                    <a:gd name="connsiteX60" fmla="*/ 1233961 w 1920955"/>
                    <a:gd name="connsiteY60" fmla="*/ 1579351 h 1691232"/>
                    <a:gd name="connsiteX61" fmla="*/ 1267299 w 1920955"/>
                    <a:gd name="connsiteY61" fmla="*/ 1655551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33961 w 1920955"/>
                    <a:gd name="connsiteY60" fmla="*/ 1579351 h 1691232"/>
                    <a:gd name="connsiteX61" fmla="*/ 1267299 w 1920955"/>
                    <a:gd name="connsiteY61" fmla="*/ 1655551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67299 w 1920955"/>
                    <a:gd name="connsiteY61" fmla="*/ 1655551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308789 w 1920955"/>
                    <a:gd name="connsiteY61" fmla="*/ 1594278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311230 w 1920955"/>
                    <a:gd name="connsiteY61" fmla="*/ 1681082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48261 w 1920955"/>
                    <a:gd name="connsiteY63" fmla="*/ 1626976 h 1691232"/>
                    <a:gd name="connsiteX64" fmla="*/ 1414936 w 1920955"/>
                    <a:gd name="connsiteY64" fmla="*/ 1555538 h 1691232"/>
                    <a:gd name="connsiteX65" fmla="*/ 1433986 w 1920955"/>
                    <a:gd name="connsiteY65" fmla="*/ 1607926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33986 w 1920955"/>
                    <a:gd name="connsiteY65" fmla="*/ 1607926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68155 w 1920955"/>
                    <a:gd name="connsiteY65" fmla="*/ 1595161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38868 w 1920955"/>
                    <a:gd name="connsiteY65" fmla="*/ 1595161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75477 w 1920955"/>
                    <a:gd name="connsiteY65" fmla="*/ 1541547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75477 w 1920955"/>
                    <a:gd name="connsiteY65" fmla="*/ 1541547 h 1691232"/>
                    <a:gd name="connsiteX66" fmla="*/ 1476071 w 1920955"/>
                    <a:gd name="connsiteY66" fmla="*/ 1622900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5477 w 1920955"/>
                    <a:gd name="connsiteY65" fmla="*/ 1541547 h 1691232"/>
                    <a:gd name="connsiteX66" fmla="*/ 1476071 w 1920955"/>
                    <a:gd name="connsiteY66" fmla="*/ 1622900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5477 w 1920955"/>
                    <a:gd name="connsiteY65" fmla="*/ 1541547 h 1691232"/>
                    <a:gd name="connsiteX66" fmla="*/ 1505358 w 1920955"/>
                    <a:gd name="connsiteY66" fmla="*/ 1648431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5477 w 1920955"/>
                    <a:gd name="connsiteY65" fmla="*/ 1541547 h 1691232"/>
                    <a:gd name="connsiteX66" fmla="*/ 1488274 w 1920955"/>
                    <a:gd name="connsiteY66" fmla="*/ 1640771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4065 w 1920955"/>
                    <a:gd name="connsiteY68" fmla="*/ 1525784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4065 w 1920955"/>
                    <a:gd name="connsiteY68" fmla="*/ 1525784 h 1691232"/>
                    <a:gd name="connsiteX69" fmla="*/ 1670383 w 1920955"/>
                    <a:gd name="connsiteY69" fmla="*/ 1438195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384088 h 1691232"/>
                    <a:gd name="connsiteX71" fmla="*/ 1721378 w 1920955"/>
                    <a:gd name="connsiteY71" fmla="*/ 1402701 h 1691232"/>
                    <a:gd name="connsiteX72" fmla="*/ 1772124 w 1920955"/>
                    <a:gd name="connsiteY72" fmla="*/ 1379326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384088 h 1691232"/>
                    <a:gd name="connsiteX71" fmla="*/ 1736021 w 1920955"/>
                    <a:gd name="connsiteY71" fmla="*/ 1379724 h 1691232"/>
                    <a:gd name="connsiteX72" fmla="*/ 1772124 w 1920955"/>
                    <a:gd name="connsiteY72" fmla="*/ 1379326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407065 h 1691232"/>
                    <a:gd name="connsiteX71" fmla="*/ 1736021 w 1920955"/>
                    <a:gd name="connsiteY71" fmla="*/ 1379724 h 1691232"/>
                    <a:gd name="connsiteX72" fmla="*/ 1772124 w 1920955"/>
                    <a:gd name="connsiteY72" fmla="*/ 1379326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407065 h 1691232"/>
                    <a:gd name="connsiteX71" fmla="*/ 1743343 w 1920955"/>
                    <a:gd name="connsiteY71" fmla="*/ 1410360 h 1691232"/>
                    <a:gd name="connsiteX72" fmla="*/ 1772124 w 1920955"/>
                    <a:gd name="connsiteY72" fmla="*/ 1379326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407065 h 1691232"/>
                    <a:gd name="connsiteX71" fmla="*/ 1743343 w 1920955"/>
                    <a:gd name="connsiteY71" fmla="*/ 1410360 h 1691232"/>
                    <a:gd name="connsiteX72" fmla="*/ 1803851 w 1920955"/>
                    <a:gd name="connsiteY72" fmla="*/ 1369114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407065 h 1691232"/>
                    <a:gd name="connsiteX71" fmla="*/ 1743343 w 1920955"/>
                    <a:gd name="connsiteY71" fmla="*/ 1410360 h 1691232"/>
                    <a:gd name="connsiteX72" fmla="*/ 1828257 w 1920955"/>
                    <a:gd name="connsiteY72" fmla="*/ 1328265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409"/>
                    <a:gd name="connsiteY0" fmla="*/ 412538 h 1691232"/>
                    <a:gd name="connsiteX1" fmla="*/ 1567336 w 1920409"/>
                    <a:gd name="connsiteY1" fmla="*/ 369676 h 1691232"/>
                    <a:gd name="connsiteX2" fmla="*/ 1467324 w 1920409"/>
                    <a:gd name="connsiteY2" fmla="*/ 345863 h 1691232"/>
                    <a:gd name="connsiteX3" fmla="*/ 1419699 w 1920409"/>
                    <a:gd name="connsiteY3" fmla="*/ 317288 h 1691232"/>
                    <a:gd name="connsiteX4" fmla="*/ 1367311 w 1920409"/>
                    <a:gd name="connsiteY4" fmla="*/ 160126 h 1691232"/>
                    <a:gd name="connsiteX5" fmla="*/ 1338736 w 1920409"/>
                    <a:gd name="connsiteY5" fmla="*/ 12488 h 1691232"/>
                    <a:gd name="connsiteX6" fmla="*/ 1267299 w 1920409"/>
                    <a:gd name="connsiteY6" fmla="*/ 12488 h 1691232"/>
                    <a:gd name="connsiteX7" fmla="*/ 1214911 w 1920409"/>
                    <a:gd name="connsiteY7" fmla="*/ 50588 h 1691232"/>
                    <a:gd name="connsiteX8" fmla="*/ 1214911 w 1920409"/>
                    <a:gd name="connsiteY8" fmla="*/ 155363 h 1691232"/>
                    <a:gd name="connsiteX9" fmla="*/ 1186336 w 1920409"/>
                    <a:gd name="connsiteY9" fmla="*/ 183938 h 1691232"/>
                    <a:gd name="connsiteX10" fmla="*/ 1176811 w 1920409"/>
                    <a:gd name="connsiteY10" fmla="*/ 255376 h 1691232"/>
                    <a:gd name="connsiteX11" fmla="*/ 1114899 w 1920409"/>
                    <a:gd name="connsiteY11" fmla="*/ 298238 h 1691232"/>
                    <a:gd name="connsiteX12" fmla="*/ 1005361 w 1920409"/>
                    <a:gd name="connsiteY12" fmla="*/ 312526 h 1691232"/>
                    <a:gd name="connsiteX13" fmla="*/ 962499 w 1920409"/>
                    <a:gd name="connsiteY13" fmla="*/ 355388 h 1691232"/>
                    <a:gd name="connsiteX14" fmla="*/ 838674 w 1920409"/>
                    <a:gd name="connsiteY14" fmla="*/ 355388 h 1691232"/>
                    <a:gd name="connsiteX15" fmla="*/ 781524 w 1920409"/>
                    <a:gd name="connsiteY15" fmla="*/ 426826 h 1691232"/>
                    <a:gd name="connsiteX16" fmla="*/ 781524 w 1920409"/>
                    <a:gd name="connsiteY16" fmla="*/ 460163 h 1691232"/>
                    <a:gd name="connsiteX17" fmla="*/ 743424 w 1920409"/>
                    <a:gd name="connsiteY17" fmla="*/ 483976 h 1691232"/>
                    <a:gd name="connsiteX18" fmla="*/ 671986 w 1920409"/>
                    <a:gd name="connsiteY18" fmla="*/ 417301 h 1691232"/>
                    <a:gd name="connsiteX19" fmla="*/ 519586 w 1920409"/>
                    <a:gd name="connsiteY19" fmla="*/ 412538 h 1691232"/>
                    <a:gd name="connsiteX20" fmla="*/ 457674 w 1920409"/>
                    <a:gd name="connsiteY20" fmla="*/ 431588 h 1691232"/>
                    <a:gd name="connsiteX21" fmla="*/ 419574 w 1920409"/>
                    <a:gd name="connsiteY21" fmla="*/ 417301 h 1691232"/>
                    <a:gd name="connsiteX22" fmla="*/ 400524 w 1920409"/>
                    <a:gd name="connsiteY22" fmla="*/ 355388 h 1691232"/>
                    <a:gd name="connsiteX23" fmla="*/ 333849 w 1920409"/>
                    <a:gd name="connsiteY23" fmla="*/ 303001 h 1691232"/>
                    <a:gd name="connsiteX24" fmla="*/ 286224 w 1920409"/>
                    <a:gd name="connsiteY24" fmla="*/ 236326 h 1691232"/>
                    <a:gd name="connsiteX25" fmla="*/ 143349 w 1920409"/>
                    <a:gd name="connsiteY25" fmla="*/ 255376 h 1691232"/>
                    <a:gd name="connsiteX26" fmla="*/ 124299 w 1920409"/>
                    <a:gd name="connsiteY26" fmla="*/ 331576 h 1691232"/>
                    <a:gd name="connsiteX27" fmla="*/ 110011 w 1920409"/>
                    <a:gd name="connsiteY27" fmla="*/ 364913 h 1691232"/>
                    <a:gd name="connsiteX28" fmla="*/ 133824 w 1920409"/>
                    <a:gd name="connsiteY28" fmla="*/ 412538 h 1691232"/>
                    <a:gd name="connsiteX29" fmla="*/ 81436 w 1920409"/>
                    <a:gd name="connsiteY29" fmla="*/ 450638 h 1691232"/>
                    <a:gd name="connsiteX30" fmla="*/ 33811 w 1920409"/>
                    <a:gd name="connsiteY30" fmla="*/ 445876 h 1691232"/>
                    <a:gd name="connsiteX31" fmla="*/ 33811 w 1920409"/>
                    <a:gd name="connsiteY31" fmla="*/ 517313 h 1691232"/>
                    <a:gd name="connsiteX32" fmla="*/ 474 w 1920409"/>
                    <a:gd name="connsiteY32" fmla="*/ 622088 h 1691232"/>
                    <a:gd name="connsiteX33" fmla="*/ 62386 w 1920409"/>
                    <a:gd name="connsiteY33" fmla="*/ 698288 h 1691232"/>
                    <a:gd name="connsiteX34" fmla="*/ 111977 w 1920409"/>
                    <a:gd name="connsiteY34" fmla="*/ 678550 h 1691232"/>
                    <a:gd name="connsiteX35" fmla="*/ 112334 w 1920409"/>
                    <a:gd name="connsiteY35" fmla="*/ 748809 h 1691232"/>
                    <a:gd name="connsiteX36" fmla="*/ 167161 w 1920409"/>
                    <a:gd name="connsiteY36" fmla="*/ 779251 h 1691232"/>
                    <a:gd name="connsiteX37" fmla="*/ 236159 w 1920409"/>
                    <a:gd name="connsiteY37" fmla="*/ 789463 h 1691232"/>
                    <a:gd name="connsiteX38" fmla="*/ 271462 w 1920409"/>
                    <a:gd name="connsiteY38" fmla="*/ 845434 h 1691232"/>
                    <a:gd name="connsiteX39" fmla="*/ 270869 w 1920409"/>
                    <a:gd name="connsiteY39" fmla="*/ 890506 h 1691232"/>
                    <a:gd name="connsiteX40" fmla="*/ 295393 w 1920409"/>
                    <a:gd name="connsiteY40" fmla="*/ 929981 h 1691232"/>
                    <a:gd name="connsiteX41" fmla="*/ 341051 w 1920409"/>
                    <a:gd name="connsiteY41" fmla="*/ 968573 h 1691232"/>
                    <a:gd name="connsiteX42" fmla="*/ 426184 w 1920409"/>
                    <a:gd name="connsiteY42" fmla="*/ 1022825 h 1691232"/>
                    <a:gd name="connsiteX43" fmla="*/ 461961 w 1920409"/>
                    <a:gd name="connsiteY43" fmla="*/ 1093918 h 1691232"/>
                    <a:gd name="connsiteX44" fmla="*/ 441064 w 1920409"/>
                    <a:gd name="connsiteY44" fmla="*/ 1163491 h 1691232"/>
                    <a:gd name="connsiteX45" fmla="*/ 519111 w 1920409"/>
                    <a:gd name="connsiteY45" fmla="*/ 1219954 h 1691232"/>
                    <a:gd name="connsiteX46" fmla="*/ 591143 w 1920409"/>
                    <a:gd name="connsiteY46" fmla="*/ 1252948 h 1691232"/>
                    <a:gd name="connsiteX47" fmla="*/ 571974 w 1920409"/>
                    <a:gd name="connsiteY47" fmla="*/ 1312651 h 1691232"/>
                    <a:gd name="connsiteX48" fmla="*/ 662461 w 1920409"/>
                    <a:gd name="connsiteY48" fmla="*/ 1465051 h 1691232"/>
                    <a:gd name="connsiteX49" fmla="*/ 755271 w 1920409"/>
                    <a:gd name="connsiteY49" fmla="*/ 1538205 h 1691232"/>
                    <a:gd name="connsiteX50" fmla="*/ 805336 w 1920409"/>
                    <a:gd name="connsiteY50" fmla="*/ 1488863 h 1691232"/>
                    <a:gd name="connsiteX51" fmla="*/ 869926 w 1920409"/>
                    <a:gd name="connsiteY51" fmla="*/ 1516260 h 1691232"/>
                    <a:gd name="connsiteX52" fmla="*/ 924399 w 1920409"/>
                    <a:gd name="connsiteY52" fmla="*/ 1484101 h 1691232"/>
                    <a:gd name="connsiteX53" fmla="*/ 941246 w 1920409"/>
                    <a:gd name="connsiteY53" fmla="*/ 1441925 h 1691232"/>
                    <a:gd name="connsiteX54" fmla="*/ 1005123 w 1920409"/>
                    <a:gd name="connsiteY54" fmla="*/ 1528337 h 1691232"/>
                    <a:gd name="connsiteX55" fmla="*/ 1050190 w 1920409"/>
                    <a:gd name="connsiteY55" fmla="*/ 1599431 h 1691232"/>
                    <a:gd name="connsiteX56" fmla="*/ 1120136 w 1920409"/>
                    <a:gd name="connsiteY56" fmla="*/ 1690950 h 1691232"/>
                    <a:gd name="connsiteX57" fmla="*/ 1151034 w 1920409"/>
                    <a:gd name="connsiteY57" fmla="*/ 1627859 h 1691232"/>
                    <a:gd name="connsiteX58" fmla="*/ 1181693 w 1920409"/>
                    <a:gd name="connsiteY58" fmla="*/ 1621379 h 1691232"/>
                    <a:gd name="connsiteX59" fmla="*/ 1224792 w 1920409"/>
                    <a:gd name="connsiteY59" fmla="*/ 1650642 h 1691232"/>
                    <a:gd name="connsiteX60" fmla="*/ 1258367 w 1920409"/>
                    <a:gd name="connsiteY60" fmla="*/ 1609988 h 1691232"/>
                    <a:gd name="connsiteX61" fmla="*/ 1277188 w 1920409"/>
                    <a:gd name="connsiteY61" fmla="*/ 1614605 h 1691232"/>
                    <a:gd name="connsiteX62" fmla="*/ 1311230 w 1920409"/>
                    <a:gd name="connsiteY62" fmla="*/ 1681082 h 1691232"/>
                    <a:gd name="connsiteX63" fmla="*/ 1367786 w 1920409"/>
                    <a:gd name="connsiteY63" fmla="*/ 1657613 h 1691232"/>
                    <a:gd name="connsiteX64" fmla="*/ 1419818 w 1920409"/>
                    <a:gd name="connsiteY64" fmla="*/ 1601492 h 1691232"/>
                    <a:gd name="connsiteX65" fmla="*/ 1470595 w 1920409"/>
                    <a:gd name="connsiteY65" fmla="*/ 1584949 h 1691232"/>
                    <a:gd name="connsiteX66" fmla="*/ 1488274 w 1920409"/>
                    <a:gd name="connsiteY66" fmla="*/ 1640771 h 1691232"/>
                    <a:gd name="connsiteX67" fmla="*/ 1558169 w 1920409"/>
                    <a:gd name="connsiteY67" fmla="*/ 1615093 h 1691232"/>
                    <a:gd name="connsiteX68" fmla="*/ 1588947 w 1920409"/>
                    <a:gd name="connsiteY68" fmla="*/ 1528337 h 1691232"/>
                    <a:gd name="connsiteX69" fmla="*/ 1670383 w 1920409"/>
                    <a:gd name="connsiteY69" fmla="*/ 1438195 h 1691232"/>
                    <a:gd name="connsiteX70" fmla="*/ 1714974 w 1920409"/>
                    <a:gd name="connsiteY70" fmla="*/ 1407065 h 1691232"/>
                    <a:gd name="connsiteX71" fmla="*/ 1743343 w 1920409"/>
                    <a:gd name="connsiteY71" fmla="*/ 1410360 h 1691232"/>
                    <a:gd name="connsiteX72" fmla="*/ 1828257 w 1920409"/>
                    <a:gd name="connsiteY72" fmla="*/ 1328265 h 1691232"/>
                    <a:gd name="connsiteX73" fmla="*/ 1877070 w 1920409"/>
                    <a:gd name="connsiteY73" fmla="*/ 1542673 h 1691232"/>
                    <a:gd name="connsiteX74" fmla="*/ 1886424 w 1920409"/>
                    <a:gd name="connsiteY74" fmla="*/ 1446001 h 1691232"/>
                    <a:gd name="connsiteX75" fmla="*/ 1919761 w 1920409"/>
                    <a:gd name="connsiteY75" fmla="*/ 1441238 h 1691232"/>
                    <a:gd name="connsiteX76" fmla="*/ 1853086 w 1920409"/>
                    <a:gd name="connsiteY76" fmla="*/ 1398376 h 1691232"/>
                    <a:gd name="connsiteX77" fmla="*/ 1853086 w 1920409"/>
                    <a:gd name="connsiteY77" fmla="*/ 1303126 h 1691232"/>
                    <a:gd name="connsiteX78" fmla="*/ 1853086 w 1920409"/>
                    <a:gd name="connsiteY78" fmla="*/ 1245976 h 1691232"/>
                    <a:gd name="connsiteX79" fmla="*/ 1810224 w 1920409"/>
                    <a:gd name="connsiteY79" fmla="*/ 1236451 h 1691232"/>
                    <a:gd name="connsiteX80" fmla="*/ 1734024 w 1920409"/>
                    <a:gd name="connsiteY80" fmla="*/ 1155488 h 1691232"/>
                    <a:gd name="connsiteX81" fmla="*/ 1695924 w 1920409"/>
                    <a:gd name="connsiteY81" fmla="*/ 974513 h 1691232"/>
                    <a:gd name="connsiteX82" fmla="*/ 1643536 w 1920409"/>
                    <a:gd name="connsiteY82" fmla="*/ 941176 h 1691232"/>
                    <a:gd name="connsiteX83" fmla="*/ 1605436 w 1920409"/>
                    <a:gd name="connsiteY83" fmla="*/ 884026 h 1691232"/>
                    <a:gd name="connsiteX84" fmla="*/ 1557811 w 1920409"/>
                    <a:gd name="connsiteY84" fmla="*/ 836401 h 1691232"/>
                    <a:gd name="connsiteX85" fmla="*/ 1505424 w 1920409"/>
                    <a:gd name="connsiteY85" fmla="*/ 817351 h 1691232"/>
                    <a:gd name="connsiteX86" fmla="*/ 1453036 w 1920409"/>
                    <a:gd name="connsiteY86" fmla="*/ 812588 h 1691232"/>
                    <a:gd name="connsiteX87" fmla="*/ 1510186 w 1920409"/>
                    <a:gd name="connsiteY87" fmla="*/ 779251 h 1691232"/>
                    <a:gd name="connsiteX88" fmla="*/ 1476849 w 1920409"/>
                    <a:gd name="connsiteY88" fmla="*/ 745913 h 1691232"/>
                    <a:gd name="connsiteX89" fmla="*/ 1481611 w 1920409"/>
                    <a:gd name="connsiteY89" fmla="*/ 722101 h 1691232"/>
                    <a:gd name="connsiteX90" fmla="*/ 1572099 w 1920409"/>
                    <a:gd name="connsiteY90" fmla="*/ 760201 h 1691232"/>
                    <a:gd name="connsiteX91" fmla="*/ 1624486 w 1920409"/>
                    <a:gd name="connsiteY91" fmla="*/ 693526 h 1691232"/>
                    <a:gd name="connsiteX92" fmla="*/ 1614961 w 1920409"/>
                    <a:gd name="connsiteY92" fmla="*/ 550651 h 1691232"/>
                    <a:gd name="connsiteX93" fmla="*/ 1610199 w 1920409"/>
                    <a:gd name="connsiteY93" fmla="*/ 412538 h 1691232"/>
                    <a:gd name="connsiteX0" fmla="*/ 1610199 w 1920409"/>
                    <a:gd name="connsiteY0" fmla="*/ 412538 h 1691232"/>
                    <a:gd name="connsiteX1" fmla="*/ 1567336 w 1920409"/>
                    <a:gd name="connsiteY1" fmla="*/ 369676 h 1691232"/>
                    <a:gd name="connsiteX2" fmla="*/ 1467324 w 1920409"/>
                    <a:gd name="connsiteY2" fmla="*/ 345863 h 1691232"/>
                    <a:gd name="connsiteX3" fmla="*/ 1419699 w 1920409"/>
                    <a:gd name="connsiteY3" fmla="*/ 317288 h 1691232"/>
                    <a:gd name="connsiteX4" fmla="*/ 1367311 w 1920409"/>
                    <a:gd name="connsiteY4" fmla="*/ 160126 h 1691232"/>
                    <a:gd name="connsiteX5" fmla="*/ 1338736 w 1920409"/>
                    <a:gd name="connsiteY5" fmla="*/ 12488 h 1691232"/>
                    <a:gd name="connsiteX6" fmla="*/ 1267299 w 1920409"/>
                    <a:gd name="connsiteY6" fmla="*/ 12488 h 1691232"/>
                    <a:gd name="connsiteX7" fmla="*/ 1214911 w 1920409"/>
                    <a:gd name="connsiteY7" fmla="*/ 50588 h 1691232"/>
                    <a:gd name="connsiteX8" fmla="*/ 1214911 w 1920409"/>
                    <a:gd name="connsiteY8" fmla="*/ 155363 h 1691232"/>
                    <a:gd name="connsiteX9" fmla="*/ 1186336 w 1920409"/>
                    <a:gd name="connsiteY9" fmla="*/ 183938 h 1691232"/>
                    <a:gd name="connsiteX10" fmla="*/ 1176811 w 1920409"/>
                    <a:gd name="connsiteY10" fmla="*/ 255376 h 1691232"/>
                    <a:gd name="connsiteX11" fmla="*/ 1114899 w 1920409"/>
                    <a:gd name="connsiteY11" fmla="*/ 298238 h 1691232"/>
                    <a:gd name="connsiteX12" fmla="*/ 1005361 w 1920409"/>
                    <a:gd name="connsiteY12" fmla="*/ 312526 h 1691232"/>
                    <a:gd name="connsiteX13" fmla="*/ 962499 w 1920409"/>
                    <a:gd name="connsiteY13" fmla="*/ 355388 h 1691232"/>
                    <a:gd name="connsiteX14" fmla="*/ 838674 w 1920409"/>
                    <a:gd name="connsiteY14" fmla="*/ 355388 h 1691232"/>
                    <a:gd name="connsiteX15" fmla="*/ 781524 w 1920409"/>
                    <a:gd name="connsiteY15" fmla="*/ 426826 h 1691232"/>
                    <a:gd name="connsiteX16" fmla="*/ 781524 w 1920409"/>
                    <a:gd name="connsiteY16" fmla="*/ 460163 h 1691232"/>
                    <a:gd name="connsiteX17" fmla="*/ 743424 w 1920409"/>
                    <a:gd name="connsiteY17" fmla="*/ 483976 h 1691232"/>
                    <a:gd name="connsiteX18" fmla="*/ 671986 w 1920409"/>
                    <a:gd name="connsiteY18" fmla="*/ 417301 h 1691232"/>
                    <a:gd name="connsiteX19" fmla="*/ 519586 w 1920409"/>
                    <a:gd name="connsiteY19" fmla="*/ 412538 h 1691232"/>
                    <a:gd name="connsiteX20" fmla="*/ 457674 w 1920409"/>
                    <a:gd name="connsiteY20" fmla="*/ 431588 h 1691232"/>
                    <a:gd name="connsiteX21" fmla="*/ 419574 w 1920409"/>
                    <a:gd name="connsiteY21" fmla="*/ 417301 h 1691232"/>
                    <a:gd name="connsiteX22" fmla="*/ 400524 w 1920409"/>
                    <a:gd name="connsiteY22" fmla="*/ 355388 h 1691232"/>
                    <a:gd name="connsiteX23" fmla="*/ 333849 w 1920409"/>
                    <a:gd name="connsiteY23" fmla="*/ 303001 h 1691232"/>
                    <a:gd name="connsiteX24" fmla="*/ 286224 w 1920409"/>
                    <a:gd name="connsiteY24" fmla="*/ 236326 h 1691232"/>
                    <a:gd name="connsiteX25" fmla="*/ 143349 w 1920409"/>
                    <a:gd name="connsiteY25" fmla="*/ 255376 h 1691232"/>
                    <a:gd name="connsiteX26" fmla="*/ 124299 w 1920409"/>
                    <a:gd name="connsiteY26" fmla="*/ 331576 h 1691232"/>
                    <a:gd name="connsiteX27" fmla="*/ 110011 w 1920409"/>
                    <a:gd name="connsiteY27" fmla="*/ 364913 h 1691232"/>
                    <a:gd name="connsiteX28" fmla="*/ 133824 w 1920409"/>
                    <a:gd name="connsiteY28" fmla="*/ 412538 h 1691232"/>
                    <a:gd name="connsiteX29" fmla="*/ 81436 w 1920409"/>
                    <a:gd name="connsiteY29" fmla="*/ 450638 h 1691232"/>
                    <a:gd name="connsiteX30" fmla="*/ 33811 w 1920409"/>
                    <a:gd name="connsiteY30" fmla="*/ 445876 h 1691232"/>
                    <a:gd name="connsiteX31" fmla="*/ 33811 w 1920409"/>
                    <a:gd name="connsiteY31" fmla="*/ 517313 h 1691232"/>
                    <a:gd name="connsiteX32" fmla="*/ 474 w 1920409"/>
                    <a:gd name="connsiteY32" fmla="*/ 622088 h 1691232"/>
                    <a:gd name="connsiteX33" fmla="*/ 62386 w 1920409"/>
                    <a:gd name="connsiteY33" fmla="*/ 698288 h 1691232"/>
                    <a:gd name="connsiteX34" fmla="*/ 111977 w 1920409"/>
                    <a:gd name="connsiteY34" fmla="*/ 678550 h 1691232"/>
                    <a:gd name="connsiteX35" fmla="*/ 112334 w 1920409"/>
                    <a:gd name="connsiteY35" fmla="*/ 748809 h 1691232"/>
                    <a:gd name="connsiteX36" fmla="*/ 167161 w 1920409"/>
                    <a:gd name="connsiteY36" fmla="*/ 779251 h 1691232"/>
                    <a:gd name="connsiteX37" fmla="*/ 236159 w 1920409"/>
                    <a:gd name="connsiteY37" fmla="*/ 789463 h 1691232"/>
                    <a:gd name="connsiteX38" fmla="*/ 271462 w 1920409"/>
                    <a:gd name="connsiteY38" fmla="*/ 845434 h 1691232"/>
                    <a:gd name="connsiteX39" fmla="*/ 270869 w 1920409"/>
                    <a:gd name="connsiteY39" fmla="*/ 890506 h 1691232"/>
                    <a:gd name="connsiteX40" fmla="*/ 295393 w 1920409"/>
                    <a:gd name="connsiteY40" fmla="*/ 929981 h 1691232"/>
                    <a:gd name="connsiteX41" fmla="*/ 341051 w 1920409"/>
                    <a:gd name="connsiteY41" fmla="*/ 968573 h 1691232"/>
                    <a:gd name="connsiteX42" fmla="*/ 426184 w 1920409"/>
                    <a:gd name="connsiteY42" fmla="*/ 1022825 h 1691232"/>
                    <a:gd name="connsiteX43" fmla="*/ 461961 w 1920409"/>
                    <a:gd name="connsiteY43" fmla="*/ 1093918 h 1691232"/>
                    <a:gd name="connsiteX44" fmla="*/ 441064 w 1920409"/>
                    <a:gd name="connsiteY44" fmla="*/ 1163491 h 1691232"/>
                    <a:gd name="connsiteX45" fmla="*/ 519111 w 1920409"/>
                    <a:gd name="connsiteY45" fmla="*/ 1219954 h 1691232"/>
                    <a:gd name="connsiteX46" fmla="*/ 591143 w 1920409"/>
                    <a:gd name="connsiteY46" fmla="*/ 1252948 h 1691232"/>
                    <a:gd name="connsiteX47" fmla="*/ 571974 w 1920409"/>
                    <a:gd name="connsiteY47" fmla="*/ 1312651 h 1691232"/>
                    <a:gd name="connsiteX48" fmla="*/ 662461 w 1920409"/>
                    <a:gd name="connsiteY48" fmla="*/ 1465051 h 1691232"/>
                    <a:gd name="connsiteX49" fmla="*/ 755271 w 1920409"/>
                    <a:gd name="connsiteY49" fmla="*/ 1538205 h 1691232"/>
                    <a:gd name="connsiteX50" fmla="*/ 805336 w 1920409"/>
                    <a:gd name="connsiteY50" fmla="*/ 1488863 h 1691232"/>
                    <a:gd name="connsiteX51" fmla="*/ 869926 w 1920409"/>
                    <a:gd name="connsiteY51" fmla="*/ 1516260 h 1691232"/>
                    <a:gd name="connsiteX52" fmla="*/ 924399 w 1920409"/>
                    <a:gd name="connsiteY52" fmla="*/ 1484101 h 1691232"/>
                    <a:gd name="connsiteX53" fmla="*/ 941246 w 1920409"/>
                    <a:gd name="connsiteY53" fmla="*/ 1441925 h 1691232"/>
                    <a:gd name="connsiteX54" fmla="*/ 1005123 w 1920409"/>
                    <a:gd name="connsiteY54" fmla="*/ 1528337 h 1691232"/>
                    <a:gd name="connsiteX55" fmla="*/ 1050190 w 1920409"/>
                    <a:gd name="connsiteY55" fmla="*/ 1599431 h 1691232"/>
                    <a:gd name="connsiteX56" fmla="*/ 1120136 w 1920409"/>
                    <a:gd name="connsiteY56" fmla="*/ 1690950 h 1691232"/>
                    <a:gd name="connsiteX57" fmla="*/ 1151034 w 1920409"/>
                    <a:gd name="connsiteY57" fmla="*/ 1627859 h 1691232"/>
                    <a:gd name="connsiteX58" fmla="*/ 1181693 w 1920409"/>
                    <a:gd name="connsiteY58" fmla="*/ 1621379 h 1691232"/>
                    <a:gd name="connsiteX59" fmla="*/ 1224792 w 1920409"/>
                    <a:gd name="connsiteY59" fmla="*/ 1650642 h 1691232"/>
                    <a:gd name="connsiteX60" fmla="*/ 1258367 w 1920409"/>
                    <a:gd name="connsiteY60" fmla="*/ 1609988 h 1691232"/>
                    <a:gd name="connsiteX61" fmla="*/ 1277188 w 1920409"/>
                    <a:gd name="connsiteY61" fmla="*/ 1614605 h 1691232"/>
                    <a:gd name="connsiteX62" fmla="*/ 1311230 w 1920409"/>
                    <a:gd name="connsiteY62" fmla="*/ 1681082 h 1691232"/>
                    <a:gd name="connsiteX63" fmla="*/ 1367786 w 1920409"/>
                    <a:gd name="connsiteY63" fmla="*/ 1657613 h 1691232"/>
                    <a:gd name="connsiteX64" fmla="*/ 1419818 w 1920409"/>
                    <a:gd name="connsiteY64" fmla="*/ 1601492 h 1691232"/>
                    <a:gd name="connsiteX65" fmla="*/ 1470595 w 1920409"/>
                    <a:gd name="connsiteY65" fmla="*/ 1584949 h 1691232"/>
                    <a:gd name="connsiteX66" fmla="*/ 1488274 w 1920409"/>
                    <a:gd name="connsiteY66" fmla="*/ 1640771 h 1691232"/>
                    <a:gd name="connsiteX67" fmla="*/ 1558169 w 1920409"/>
                    <a:gd name="connsiteY67" fmla="*/ 1615093 h 1691232"/>
                    <a:gd name="connsiteX68" fmla="*/ 1588947 w 1920409"/>
                    <a:gd name="connsiteY68" fmla="*/ 1528337 h 1691232"/>
                    <a:gd name="connsiteX69" fmla="*/ 1670383 w 1920409"/>
                    <a:gd name="connsiteY69" fmla="*/ 1438195 h 1691232"/>
                    <a:gd name="connsiteX70" fmla="*/ 1714974 w 1920409"/>
                    <a:gd name="connsiteY70" fmla="*/ 1407065 h 1691232"/>
                    <a:gd name="connsiteX71" fmla="*/ 1743343 w 1920409"/>
                    <a:gd name="connsiteY71" fmla="*/ 1410360 h 1691232"/>
                    <a:gd name="connsiteX72" fmla="*/ 1833138 w 1920409"/>
                    <a:gd name="connsiteY72" fmla="*/ 1402304 h 1691232"/>
                    <a:gd name="connsiteX73" fmla="*/ 1877070 w 1920409"/>
                    <a:gd name="connsiteY73" fmla="*/ 1542673 h 1691232"/>
                    <a:gd name="connsiteX74" fmla="*/ 1886424 w 1920409"/>
                    <a:gd name="connsiteY74" fmla="*/ 1446001 h 1691232"/>
                    <a:gd name="connsiteX75" fmla="*/ 1919761 w 1920409"/>
                    <a:gd name="connsiteY75" fmla="*/ 1441238 h 1691232"/>
                    <a:gd name="connsiteX76" fmla="*/ 1853086 w 1920409"/>
                    <a:gd name="connsiteY76" fmla="*/ 1398376 h 1691232"/>
                    <a:gd name="connsiteX77" fmla="*/ 1853086 w 1920409"/>
                    <a:gd name="connsiteY77" fmla="*/ 1303126 h 1691232"/>
                    <a:gd name="connsiteX78" fmla="*/ 1853086 w 1920409"/>
                    <a:gd name="connsiteY78" fmla="*/ 1245976 h 1691232"/>
                    <a:gd name="connsiteX79" fmla="*/ 1810224 w 1920409"/>
                    <a:gd name="connsiteY79" fmla="*/ 1236451 h 1691232"/>
                    <a:gd name="connsiteX80" fmla="*/ 1734024 w 1920409"/>
                    <a:gd name="connsiteY80" fmla="*/ 1155488 h 1691232"/>
                    <a:gd name="connsiteX81" fmla="*/ 1695924 w 1920409"/>
                    <a:gd name="connsiteY81" fmla="*/ 974513 h 1691232"/>
                    <a:gd name="connsiteX82" fmla="*/ 1643536 w 1920409"/>
                    <a:gd name="connsiteY82" fmla="*/ 941176 h 1691232"/>
                    <a:gd name="connsiteX83" fmla="*/ 1605436 w 1920409"/>
                    <a:gd name="connsiteY83" fmla="*/ 884026 h 1691232"/>
                    <a:gd name="connsiteX84" fmla="*/ 1557811 w 1920409"/>
                    <a:gd name="connsiteY84" fmla="*/ 836401 h 1691232"/>
                    <a:gd name="connsiteX85" fmla="*/ 1505424 w 1920409"/>
                    <a:gd name="connsiteY85" fmla="*/ 817351 h 1691232"/>
                    <a:gd name="connsiteX86" fmla="*/ 1453036 w 1920409"/>
                    <a:gd name="connsiteY86" fmla="*/ 812588 h 1691232"/>
                    <a:gd name="connsiteX87" fmla="*/ 1510186 w 1920409"/>
                    <a:gd name="connsiteY87" fmla="*/ 779251 h 1691232"/>
                    <a:gd name="connsiteX88" fmla="*/ 1476849 w 1920409"/>
                    <a:gd name="connsiteY88" fmla="*/ 745913 h 1691232"/>
                    <a:gd name="connsiteX89" fmla="*/ 1481611 w 1920409"/>
                    <a:gd name="connsiteY89" fmla="*/ 722101 h 1691232"/>
                    <a:gd name="connsiteX90" fmla="*/ 1572099 w 1920409"/>
                    <a:gd name="connsiteY90" fmla="*/ 760201 h 1691232"/>
                    <a:gd name="connsiteX91" fmla="*/ 1624486 w 1920409"/>
                    <a:gd name="connsiteY91" fmla="*/ 693526 h 1691232"/>
                    <a:gd name="connsiteX92" fmla="*/ 1614961 w 1920409"/>
                    <a:gd name="connsiteY92" fmla="*/ 550651 h 1691232"/>
                    <a:gd name="connsiteX93" fmla="*/ 1610199 w 1920409"/>
                    <a:gd name="connsiteY93" fmla="*/ 412538 h 1691232"/>
                    <a:gd name="connsiteX0" fmla="*/ 1610199 w 1920409"/>
                    <a:gd name="connsiteY0" fmla="*/ 412538 h 1691232"/>
                    <a:gd name="connsiteX1" fmla="*/ 1567336 w 1920409"/>
                    <a:gd name="connsiteY1" fmla="*/ 369676 h 1691232"/>
                    <a:gd name="connsiteX2" fmla="*/ 1467324 w 1920409"/>
                    <a:gd name="connsiteY2" fmla="*/ 345863 h 1691232"/>
                    <a:gd name="connsiteX3" fmla="*/ 1419699 w 1920409"/>
                    <a:gd name="connsiteY3" fmla="*/ 317288 h 1691232"/>
                    <a:gd name="connsiteX4" fmla="*/ 1367311 w 1920409"/>
                    <a:gd name="connsiteY4" fmla="*/ 160126 h 1691232"/>
                    <a:gd name="connsiteX5" fmla="*/ 1338736 w 1920409"/>
                    <a:gd name="connsiteY5" fmla="*/ 12488 h 1691232"/>
                    <a:gd name="connsiteX6" fmla="*/ 1267299 w 1920409"/>
                    <a:gd name="connsiteY6" fmla="*/ 12488 h 1691232"/>
                    <a:gd name="connsiteX7" fmla="*/ 1214911 w 1920409"/>
                    <a:gd name="connsiteY7" fmla="*/ 50588 h 1691232"/>
                    <a:gd name="connsiteX8" fmla="*/ 1214911 w 1920409"/>
                    <a:gd name="connsiteY8" fmla="*/ 155363 h 1691232"/>
                    <a:gd name="connsiteX9" fmla="*/ 1186336 w 1920409"/>
                    <a:gd name="connsiteY9" fmla="*/ 183938 h 1691232"/>
                    <a:gd name="connsiteX10" fmla="*/ 1176811 w 1920409"/>
                    <a:gd name="connsiteY10" fmla="*/ 255376 h 1691232"/>
                    <a:gd name="connsiteX11" fmla="*/ 1114899 w 1920409"/>
                    <a:gd name="connsiteY11" fmla="*/ 298238 h 1691232"/>
                    <a:gd name="connsiteX12" fmla="*/ 1005361 w 1920409"/>
                    <a:gd name="connsiteY12" fmla="*/ 312526 h 1691232"/>
                    <a:gd name="connsiteX13" fmla="*/ 962499 w 1920409"/>
                    <a:gd name="connsiteY13" fmla="*/ 355388 h 1691232"/>
                    <a:gd name="connsiteX14" fmla="*/ 838674 w 1920409"/>
                    <a:gd name="connsiteY14" fmla="*/ 355388 h 1691232"/>
                    <a:gd name="connsiteX15" fmla="*/ 781524 w 1920409"/>
                    <a:gd name="connsiteY15" fmla="*/ 426826 h 1691232"/>
                    <a:gd name="connsiteX16" fmla="*/ 781524 w 1920409"/>
                    <a:gd name="connsiteY16" fmla="*/ 460163 h 1691232"/>
                    <a:gd name="connsiteX17" fmla="*/ 743424 w 1920409"/>
                    <a:gd name="connsiteY17" fmla="*/ 483976 h 1691232"/>
                    <a:gd name="connsiteX18" fmla="*/ 671986 w 1920409"/>
                    <a:gd name="connsiteY18" fmla="*/ 417301 h 1691232"/>
                    <a:gd name="connsiteX19" fmla="*/ 519586 w 1920409"/>
                    <a:gd name="connsiteY19" fmla="*/ 412538 h 1691232"/>
                    <a:gd name="connsiteX20" fmla="*/ 457674 w 1920409"/>
                    <a:gd name="connsiteY20" fmla="*/ 431588 h 1691232"/>
                    <a:gd name="connsiteX21" fmla="*/ 419574 w 1920409"/>
                    <a:gd name="connsiteY21" fmla="*/ 417301 h 1691232"/>
                    <a:gd name="connsiteX22" fmla="*/ 400524 w 1920409"/>
                    <a:gd name="connsiteY22" fmla="*/ 355388 h 1691232"/>
                    <a:gd name="connsiteX23" fmla="*/ 333849 w 1920409"/>
                    <a:gd name="connsiteY23" fmla="*/ 303001 h 1691232"/>
                    <a:gd name="connsiteX24" fmla="*/ 286224 w 1920409"/>
                    <a:gd name="connsiteY24" fmla="*/ 236326 h 1691232"/>
                    <a:gd name="connsiteX25" fmla="*/ 143349 w 1920409"/>
                    <a:gd name="connsiteY25" fmla="*/ 255376 h 1691232"/>
                    <a:gd name="connsiteX26" fmla="*/ 124299 w 1920409"/>
                    <a:gd name="connsiteY26" fmla="*/ 331576 h 1691232"/>
                    <a:gd name="connsiteX27" fmla="*/ 110011 w 1920409"/>
                    <a:gd name="connsiteY27" fmla="*/ 364913 h 1691232"/>
                    <a:gd name="connsiteX28" fmla="*/ 133824 w 1920409"/>
                    <a:gd name="connsiteY28" fmla="*/ 412538 h 1691232"/>
                    <a:gd name="connsiteX29" fmla="*/ 81436 w 1920409"/>
                    <a:gd name="connsiteY29" fmla="*/ 450638 h 1691232"/>
                    <a:gd name="connsiteX30" fmla="*/ 33811 w 1920409"/>
                    <a:gd name="connsiteY30" fmla="*/ 445876 h 1691232"/>
                    <a:gd name="connsiteX31" fmla="*/ 33811 w 1920409"/>
                    <a:gd name="connsiteY31" fmla="*/ 517313 h 1691232"/>
                    <a:gd name="connsiteX32" fmla="*/ 474 w 1920409"/>
                    <a:gd name="connsiteY32" fmla="*/ 622088 h 1691232"/>
                    <a:gd name="connsiteX33" fmla="*/ 62386 w 1920409"/>
                    <a:gd name="connsiteY33" fmla="*/ 698288 h 1691232"/>
                    <a:gd name="connsiteX34" fmla="*/ 111977 w 1920409"/>
                    <a:gd name="connsiteY34" fmla="*/ 678550 h 1691232"/>
                    <a:gd name="connsiteX35" fmla="*/ 112334 w 1920409"/>
                    <a:gd name="connsiteY35" fmla="*/ 748809 h 1691232"/>
                    <a:gd name="connsiteX36" fmla="*/ 167161 w 1920409"/>
                    <a:gd name="connsiteY36" fmla="*/ 779251 h 1691232"/>
                    <a:gd name="connsiteX37" fmla="*/ 236159 w 1920409"/>
                    <a:gd name="connsiteY37" fmla="*/ 789463 h 1691232"/>
                    <a:gd name="connsiteX38" fmla="*/ 271462 w 1920409"/>
                    <a:gd name="connsiteY38" fmla="*/ 845434 h 1691232"/>
                    <a:gd name="connsiteX39" fmla="*/ 270869 w 1920409"/>
                    <a:gd name="connsiteY39" fmla="*/ 890506 h 1691232"/>
                    <a:gd name="connsiteX40" fmla="*/ 295393 w 1920409"/>
                    <a:gd name="connsiteY40" fmla="*/ 929981 h 1691232"/>
                    <a:gd name="connsiteX41" fmla="*/ 341051 w 1920409"/>
                    <a:gd name="connsiteY41" fmla="*/ 968573 h 1691232"/>
                    <a:gd name="connsiteX42" fmla="*/ 426184 w 1920409"/>
                    <a:gd name="connsiteY42" fmla="*/ 1022825 h 1691232"/>
                    <a:gd name="connsiteX43" fmla="*/ 461961 w 1920409"/>
                    <a:gd name="connsiteY43" fmla="*/ 1093918 h 1691232"/>
                    <a:gd name="connsiteX44" fmla="*/ 441064 w 1920409"/>
                    <a:gd name="connsiteY44" fmla="*/ 1163491 h 1691232"/>
                    <a:gd name="connsiteX45" fmla="*/ 519111 w 1920409"/>
                    <a:gd name="connsiteY45" fmla="*/ 1219954 h 1691232"/>
                    <a:gd name="connsiteX46" fmla="*/ 591143 w 1920409"/>
                    <a:gd name="connsiteY46" fmla="*/ 1252948 h 1691232"/>
                    <a:gd name="connsiteX47" fmla="*/ 571974 w 1920409"/>
                    <a:gd name="connsiteY47" fmla="*/ 1312651 h 1691232"/>
                    <a:gd name="connsiteX48" fmla="*/ 662461 w 1920409"/>
                    <a:gd name="connsiteY48" fmla="*/ 1465051 h 1691232"/>
                    <a:gd name="connsiteX49" fmla="*/ 755271 w 1920409"/>
                    <a:gd name="connsiteY49" fmla="*/ 1538205 h 1691232"/>
                    <a:gd name="connsiteX50" fmla="*/ 805336 w 1920409"/>
                    <a:gd name="connsiteY50" fmla="*/ 1488863 h 1691232"/>
                    <a:gd name="connsiteX51" fmla="*/ 869926 w 1920409"/>
                    <a:gd name="connsiteY51" fmla="*/ 1516260 h 1691232"/>
                    <a:gd name="connsiteX52" fmla="*/ 924399 w 1920409"/>
                    <a:gd name="connsiteY52" fmla="*/ 1484101 h 1691232"/>
                    <a:gd name="connsiteX53" fmla="*/ 941246 w 1920409"/>
                    <a:gd name="connsiteY53" fmla="*/ 1441925 h 1691232"/>
                    <a:gd name="connsiteX54" fmla="*/ 1005123 w 1920409"/>
                    <a:gd name="connsiteY54" fmla="*/ 1528337 h 1691232"/>
                    <a:gd name="connsiteX55" fmla="*/ 1050190 w 1920409"/>
                    <a:gd name="connsiteY55" fmla="*/ 1599431 h 1691232"/>
                    <a:gd name="connsiteX56" fmla="*/ 1120136 w 1920409"/>
                    <a:gd name="connsiteY56" fmla="*/ 1690950 h 1691232"/>
                    <a:gd name="connsiteX57" fmla="*/ 1151034 w 1920409"/>
                    <a:gd name="connsiteY57" fmla="*/ 1627859 h 1691232"/>
                    <a:gd name="connsiteX58" fmla="*/ 1181693 w 1920409"/>
                    <a:gd name="connsiteY58" fmla="*/ 1621379 h 1691232"/>
                    <a:gd name="connsiteX59" fmla="*/ 1224792 w 1920409"/>
                    <a:gd name="connsiteY59" fmla="*/ 1650642 h 1691232"/>
                    <a:gd name="connsiteX60" fmla="*/ 1258367 w 1920409"/>
                    <a:gd name="connsiteY60" fmla="*/ 1609988 h 1691232"/>
                    <a:gd name="connsiteX61" fmla="*/ 1277188 w 1920409"/>
                    <a:gd name="connsiteY61" fmla="*/ 1614605 h 1691232"/>
                    <a:gd name="connsiteX62" fmla="*/ 1311230 w 1920409"/>
                    <a:gd name="connsiteY62" fmla="*/ 1681082 h 1691232"/>
                    <a:gd name="connsiteX63" fmla="*/ 1367786 w 1920409"/>
                    <a:gd name="connsiteY63" fmla="*/ 1657613 h 1691232"/>
                    <a:gd name="connsiteX64" fmla="*/ 1419818 w 1920409"/>
                    <a:gd name="connsiteY64" fmla="*/ 1601492 h 1691232"/>
                    <a:gd name="connsiteX65" fmla="*/ 1470595 w 1920409"/>
                    <a:gd name="connsiteY65" fmla="*/ 1584949 h 1691232"/>
                    <a:gd name="connsiteX66" fmla="*/ 1488274 w 1920409"/>
                    <a:gd name="connsiteY66" fmla="*/ 1640771 h 1691232"/>
                    <a:gd name="connsiteX67" fmla="*/ 1558169 w 1920409"/>
                    <a:gd name="connsiteY67" fmla="*/ 1615093 h 1691232"/>
                    <a:gd name="connsiteX68" fmla="*/ 1588947 w 1920409"/>
                    <a:gd name="connsiteY68" fmla="*/ 1528337 h 1691232"/>
                    <a:gd name="connsiteX69" fmla="*/ 1670383 w 1920409"/>
                    <a:gd name="connsiteY69" fmla="*/ 1438195 h 1691232"/>
                    <a:gd name="connsiteX70" fmla="*/ 1714974 w 1920409"/>
                    <a:gd name="connsiteY70" fmla="*/ 1407065 h 1691232"/>
                    <a:gd name="connsiteX71" fmla="*/ 1743343 w 1920409"/>
                    <a:gd name="connsiteY71" fmla="*/ 1410360 h 1691232"/>
                    <a:gd name="connsiteX72" fmla="*/ 1833138 w 1920409"/>
                    <a:gd name="connsiteY72" fmla="*/ 1402304 h 1691232"/>
                    <a:gd name="connsiteX73" fmla="*/ 1877070 w 1920409"/>
                    <a:gd name="connsiteY73" fmla="*/ 1542673 h 1691232"/>
                    <a:gd name="connsiteX74" fmla="*/ 1886424 w 1920409"/>
                    <a:gd name="connsiteY74" fmla="*/ 1446001 h 1691232"/>
                    <a:gd name="connsiteX75" fmla="*/ 1919761 w 1920409"/>
                    <a:gd name="connsiteY75" fmla="*/ 1441238 h 1691232"/>
                    <a:gd name="connsiteX76" fmla="*/ 1853086 w 1920409"/>
                    <a:gd name="connsiteY76" fmla="*/ 1398376 h 1691232"/>
                    <a:gd name="connsiteX77" fmla="*/ 1853086 w 1920409"/>
                    <a:gd name="connsiteY77" fmla="*/ 1303126 h 1691232"/>
                    <a:gd name="connsiteX78" fmla="*/ 1853086 w 1920409"/>
                    <a:gd name="connsiteY78" fmla="*/ 1245976 h 1691232"/>
                    <a:gd name="connsiteX79" fmla="*/ 1810224 w 1920409"/>
                    <a:gd name="connsiteY79" fmla="*/ 1236451 h 1691232"/>
                    <a:gd name="connsiteX80" fmla="*/ 1734024 w 1920409"/>
                    <a:gd name="connsiteY80" fmla="*/ 1155488 h 1691232"/>
                    <a:gd name="connsiteX81" fmla="*/ 1695924 w 1920409"/>
                    <a:gd name="connsiteY81" fmla="*/ 974513 h 1691232"/>
                    <a:gd name="connsiteX82" fmla="*/ 1643536 w 1920409"/>
                    <a:gd name="connsiteY82" fmla="*/ 941176 h 1691232"/>
                    <a:gd name="connsiteX83" fmla="*/ 1605436 w 1920409"/>
                    <a:gd name="connsiteY83" fmla="*/ 884026 h 1691232"/>
                    <a:gd name="connsiteX84" fmla="*/ 1557811 w 1920409"/>
                    <a:gd name="connsiteY84" fmla="*/ 836401 h 1691232"/>
                    <a:gd name="connsiteX85" fmla="*/ 1505424 w 1920409"/>
                    <a:gd name="connsiteY85" fmla="*/ 817351 h 1691232"/>
                    <a:gd name="connsiteX86" fmla="*/ 1453036 w 1920409"/>
                    <a:gd name="connsiteY86" fmla="*/ 812588 h 1691232"/>
                    <a:gd name="connsiteX87" fmla="*/ 1510186 w 1920409"/>
                    <a:gd name="connsiteY87" fmla="*/ 779251 h 1691232"/>
                    <a:gd name="connsiteX88" fmla="*/ 1476849 w 1920409"/>
                    <a:gd name="connsiteY88" fmla="*/ 745913 h 1691232"/>
                    <a:gd name="connsiteX89" fmla="*/ 1481611 w 1920409"/>
                    <a:gd name="connsiteY89" fmla="*/ 722101 h 1691232"/>
                    <a:gd name="connsiteX90" fmla="*/ 1572099 w 1920409"/>
                    <a:gd name="connsiteY90" fmla="*/ 760201 h 1691232"/>
                    <a:gd name="connsiteX91" fmla="*/ 1624486 w 1920409"/>
                    <a:gd name="connsiteY91" fmla="*/ 693526 h 1691232"/>
                    <a:gd name="connsiteX92" fmla="*/ 1614961 w 1920409"/>
                    <a:gd name="connsiteY92" fmla="*/ 550651 h 1691232"/>
                    <a:gd name="connsiteX93" fmla="*/ 1610199 w 1920409"/>
                    <a:gd name="connsiteY93" fmla="*/ 412538 h 1691232"/>
                    <a:gd name="connsiteX0" fmla="*/ 1610199 w 1920650"/>
                    <a:gd name="connsiteY0" fmla="*/ 412538 h 1691232"/>
                    <a:gd name="connsiteX1" fmla="*/ 1567336 w 1920650"/>
                    <a:gd name="connsiteY1" fmla="*/ 369676 h 1691232"/>
                    <a:gd name="connsiteX2" fmla="*/ 1467324 w 1920650"/>
                    <a:gd name="connsiteY2" fmla="*/ 345863 h 1691232"/>
                    <a:gd name="connsiteX3" fmla="*/ 1419699 w 1920650"/>
                    <a:gd name="connsiteY3" fmla="*/ 317288 h 1691232"/>
                    <a:gd name="connsiteX4" fmla="*/ 1367311 w 1920650"/>
                    <a:gd name="connsiteY4" fmla="*/ 160126 h 1691232"/>
                    <a:gd name="connsiteX5" fmla="*/ 1338736 w 1920650"/>
                    <a:gd name="connsiteY5" fmla="*/ 12488 h 1691232"/>
                    <a:gd name="connsiteX6" fmla="*/ 1267299 w 1920650"/>
                    <a:gd name="connsiteY6" fmla="*/ 12488 h 1691232"/>
                    <a:gd name="connsiteX7" fmla="*/ 1214911 w 1920650"/>
                    <a:gd name="connsiteY7" fmla="*/ 50588 h 1691232"/>
                    <a:gd name="connsiteX8" fmla="*/ 1214911 w 1920650"/>
                    <a:gd name="connsiteY8" fmla="*/ 155363 h 1691232"/>
                    <a:gd name="connsiteX9" fmla="*/ 1186336 w 1920650"/>
                    <a:gd name="connsiteY9" fmla="*/ 183938 h 1691232"/>
                    <a:gd name="connsiteX10" fmla="*/ 1176811 w 1920650"/>
                    <a:gd name="connsiteY10" fmla="*/ 255376 h 1691232"/>
                    <a:gd name="connsiteX11" fmla="*/ 1114899 w 1920650"/>
                    <a:gd name="connsiteY11" fmla="*/ 298238 h 1691232"/>
                    <a:gd name="connsiteX12" fmla="*/ 1005361 w 1920650"/>
                    <a:gd name="connsiteY12" fmla="*/ 312526 h 1691232"/>
                    <a:gd name="connsiteX13" fmla="*/ 962499 w 1920650"/>
                    <a:gd name="connsiteY13" fmla="*/ 355388 h 1691232"/>
                    <a:gd name="connsiteX14" fmla="*/ 838674 w 1920650"/>
                    <a:gd name="connsiteY14" fmla="*/ 355388 h 1691232"/>
                    <a:gd name="connsiteX15" fmla="*/ 781524 w 1920650"/>
                    <a:gd name="connsiteY15" fmla="*/ 426826 h 1691232"/>
                    <a:gd name="connsiteX16" fmla="*/ 781524 w 1920650"/>
                    <a:gd name="connsiteY16" fmla="*/ 460163 h 1691232"/>
                    <a:gd name="connsiteX17" fmla="*/ 743424 w 1920650"/>
                    <a:gd name="connsiteY17" fmla="*/ 483976 h 1691232"/>
                    <a:gd name="connsiteX18" fmla="*/ 671986 w 1920650"/>
                    <a:gd name="connsiteY18" fmla="*/ 417301 h 1691232"/>
                    <a:gd name="connsiteX19" fmla="*/ 519586 w 1920650"/>
                    <a:gd name="connsiteY19" fmla="*/ 412538 h 1691232"/>
                    <a:gd name="connsiteX20" fmla="*/ 457674 w 1920650"/>
                    <a:gd name="connsiteY20" fmla="*/ 431588 h 1691232"/>
                    <a:gd name="connsiteX21" fmla="*/ 419574 w 1920650"/>
                    <a:gd name="connsiteY21" fmla="*/ 417301 h 1691232"/>
                    <a:gd name="connsiteX22" fmla="*/ 400524 w 1920650"/>
                    <a:gd name="connsiteY22" fmla="*/ 355388 h 1691232"/>
                    <a:gd name="connsiteX23" fmla="*/ 333849 w 1920650"/>
                    <a:gd name="connsiteY23" fmla="*/ 303001 h 1691232"/>
                    <a:gd name="connsiteX24" fmla="*/ 286224 w 1920650"/>
                    <a:gd name="connsiteY24" fmla="*/ 236326 h 1691232"/>
                    <a:gd name="connsiteX25" fmla="*/ 143349 w 1920650"/>
                    <a:gd name="connsiteY25" fmla="*/ 255376 h 1691232"/>
                    <a:gd name="connsiteX26" fmla="*/ 124299 w 1920650"/>
                    <a:gd name="connsiteY26" fmla="*/ 331576 h 1691232"/>
                    <a:gd name="connsiteX27" fmla="*/ 110011 w 1920650"/>
                    <a:gd name="connsiteY27" fmla="*/ 364913 h 1691232"/>
                    <a:gd name="connsiteX28" fmla="*/ 133824 w 1920650"/>
                    <a:gd name="connsiteY28" fmla="*/ 412538 h 1691232"/>
                    <a:gd name="connsiteX29" fmla="*/ 81436 w 1920650"/>
                    <a:gd name="connsiteY29" fmla="*/ 450638 h 1691232"/>
                    <a:gd name="connsiteX30" fmla="*/ 33811 w 1920650"/>
                    <a:gd name="connsiteY30" fmla="*/ 445876 h 1691232"/>
                    <a:gd name="connsiteX31" fmla="*/ 33811 w 1920650"/>
                    <a:gd name="connsiteY31" fmla="*/ 517313 h 1691232"/>
                    <a:gd name="connsiteX32" fmla="*/ 474 w 1920650"/>
                    <a:gd name="connsiteY32" fmla="*/ 622088 h 1691232"/>
                    <a:gd name="connsiteX33" fmla="*/ 62386 w 1920650"/>
                    <a:gd name="connsiteY33" fmla="*/ 698288 h 1691232"/>
                    <a:gd name="connsiteX34" fmla="*/ 111977 w 1920650"/>
                    <a:gd name="connsiteY34" fmla="*/ 678550 h 1691232"/>
                    <a:gd name="connsiteX35" fmla="*/ 112334 w 1920650"/>
                    <a:gd name="connsiteY35" fmla="*/ 748809 h 1691232"/>
                    <a:gd name="connsiteX36" fmla="*/ 167161 w 1920650"/>
                    <a:gd name="connsiteY36" fmla="*/ 779251 h 1691232"/>
                    <a:gd name="connsiteX37" fmla="*/ 236159 w 1920650"/>
                    <a:gd name="connsiteY37" fmla="*/ 789463 h 1691232"/>
                    <a:gd name="connsiteX38" fmla="*/ 271462 w 1920650"/>
                    <a:gd name="connsiteY38" fmla="*/ 845434 h 1691232"/>
                    <a:gd name="connsiteX39" fmla="*/ 270869 w 1920650"/>
                    <a:gd name="connsiteY39" fmla="*/ 890506 h 1691232"/>
                    <a:gd name="connsiteX40" fmla="*/ 295393 w 1920650"/>
                    <a:gd name="connsiteY40" fmla="*/ 929981 h 1691232"/>
                    <a:gd name="connsiteX41" fmla="*/ 341051 w 1920650"/>
                    <a:gd name="connsiteY41" fmla="*/ 968573 h 1691232"/>
                    <a:gd name="connsiteX42" fmla="*/ 426184 w 1920650"/>
                    <a:gd name="connsiteY42" fmla="*/ 1022825 h 1691232"/>
                    <a:gd name="connsiteX43" fmla="*/ 461961 w 1920650"/>
                    <a:gd name="connsiteY43" fmla="*/ 1093918 h 1691232"/>
                    <a:gd name="connsiteX44" fmla="*/ 441064 w 1920650"/>
                    <a:gd name="connsiteY44" fmla="*/ 1163491 h 1691232"/>
                    <a:gd name="connsiteX45" fmla="*/ 519111 w 1920650"/>
                    <a:gd name="connsiteY45" fmla="*/ 1219954 h 1691232"/>
                    <a:gd name="connsiteX46" fmla="*/ 591143 w 1920650"/>
                    <a:gd name="connsiteY46" fmla="*/ 1252948 h 1691232"/>
                    <a:gd name="connsiteX47" fmla="*/ 571974 w 1920650"/>
                    <a:gd name="connsiteY47" fmla="*/ 1312651 h 1691232"/>
                    <a:gd name="connsiteX48" fmla="*/ 662461 w 1920650"/>
                    <a:gd name="connsiteY48" fmla="*/ 1465051 h 1691232"/>
                    <a:gd name="connsiteX49" fmla="*/ 755271 w 1920650"/>
                    <a:gd name="connsiteY49" fmla="*/ 1538205 h 1691232"/>
                    <a:gd name="connsiteX50" fmla="*/ 805336 w 1920650"/>
                    <a:gd name="connsiteY50" fmla="*/ 1488863 h 1691232"/>
                    <a:gd name="connsiteX51" fmla="*/ 869926 w 1920650"/>
                    <a:gd name="connsiteY51" fmla="*/ 1516260 h 1691232"/>
                    <a:gd name="connsiteX52" fmla="*/ 924399 w 1920650"/>
                    <a:gd name="connsiteY52" fmla="*/ 1484101 h 1691232"/>
                    <a:gd name="connsiteX53" fmla="*/ 941246 w 1920650"/>
                    <a:gd name="connsiteY53" fmla="*/ 1441925 h 1691232"/>
                    <a:gd name="connsiteX54" fmla="*/ 1005123 w 1920650"/>
                    <a:gd name="connsiteY54" fmla="*/ 1528337 h 1691232"/>
                    <a:gd name="connsiteX55" fmla="*/ 1050190 w 1920650"/>
                    <a:gd name="connsiteY55" fmla="*/ 1599431 h 1691232"/>
                    <a:gd name="connsiteX56" fmla="*/ 1120136 w 1920650"/>
                    <a:gd name="connsiteY56" fmla="*/ 1690950 h 1691232"/>
                    <a:gd name="connsiteX57" fmla="*/ 1151034 w 1920650"/>
                    <a:gd name="connsiteY57" fmla="*/ 1627859 h 1691232"/>
                    <a:gd name="connsiteX58" fmla="*/ 1181693 w 1920650"/>
                    <a:gd name="connsiteY58" fmla="*/ 1621379 h 1691232"/>
                    <a:gd name="connsiteX59" fmla="*/ 1224792 w 1920650"/>
                    <a:gd name="connsiteY59" fmla="*/ 1650642 h 1691232"/>
                    <a:gd name="connsiteX60" fmla="*/ 1258367 w 1920650"/>
                    <a:gd name="connsiteY60" fmla="*/ 1609988 h 1691232"/>
                    <a:gd name="connsiteX61" fmla="*/ 1277188 w 1920650"/>
                    <a:gd name="connsiteY61" fmla="*/ 1614605 h 1691232"/>
                    <a:gd name="connsiteX62" fmla="*/ 1311230 w 1920650"/>
                    <a:gd name="connsiteY62" fmla="*/ 1681082 h 1691232"/>
                    <a:gd name="connsiteX63" fmla="*/ 1367786 w 1920650"/>
                    <a:gd name="connsiteY63" fmla="*/ 1657613 h 1691232"/>
                    <a:gd name="connsiteX64" fmla="*/ 1419818 w 1920650"/>
                    <a:gd name="connsiteY64" fmla="*/ 1601492 h 1691232"/>
                    <a:gd name="connsiteX65" fmla="*/ 1470595 w 1920650"/>
                    <a:gd name="connsiteY65" fmla="*/ 1584949 h 1691232"/>
                    <a:gd name="connsiteX66" fmla="*/ 1488274 w 1920650"/>
                    <a:gd name="connsiteY66" fmla="*/ 1640771 h 1691232"/>
                    <a:gd name="connsiteX67" fmla="*/ 1558169 w 1920650"/>
                    <a:gd name="connsiteY67" fmla="*/ 1615093 h 1691232"/>
                    <a:gd name="connsiteX68" fmla="*/ 1588947 w 1920650"/>
                    <a:gd name="connsiteY68" fmla="*/ 1528337 h 1691232"/>
                    <a:gd name="connsiteX69" fmla="*/ 1670383 w 1920650"/>
                    <a:gd name="connsiteY69" fmla="*/ 1438195 h 1691232"/>
                    <a:gd name="connsiteX70" fmla="*/ 1714974 w 1920650"/>
                    <a:gd name="connsiteY70" fmla="*/ 1407065 h 1691232"/>
                    <a:gd name="connsiteX71" fmla="*/ 1743343 w 1920650"/>
                    <a:gd name="connsiteY71" fmla="*/ 1410360 h 1691232"/>
                    <a:gd name="connsiteX72" fmla="*/ 1833138 w 1920650"/>
                    <a:gd name="connsiteY72" fmla="*/ 1402304 h 1691232"/>
                    <a:gd name="connsiteX73" fmla="*/ 1816054 w 1920650"/>
                    <a:gd name="connsiteY73" fmla="*/ 1453316 h 1691232"/>
                    <a:gd name="connsiteX74" fmla="*/ 1886424 w 1920650"/>
                    <a:gd name="connsiteY74" fmla="*/ 1446001 h 1691232"/>
                    <a:gd name="connsiteX75" fmla="*/ 1919761 w 1920650"/>
                    <a:gd name="connsiteY75" fmla="*/ 1441238 h 1691232"/>
                    <a:gd name="connsiteX76" fmla="*/ 1853086 w 1920650"/>
                    <a:gd name="connsiteY76" fmla="*/ 1398376 h 1691232"/>
                    <a:gd name="connsiteX77" fmla="*/ 1853086 w 1920650"/>
                    <a:gd name="connsiteY77" fmla="*/ 1303126 h 1691232"/>
                    <a:gd name="connsiteX78" fmla="*/ 1853086 w 1920650"/>
                    <a:gd name="connsiteY78" fmla="*/ 1245976 h 1691232"/>
                    <a:gd name="connsiteX79" fmla="*/ 1810224 w 1920650"/>
                    <a:gd name="connsiteY79" fmla="*/ 1236451 h 1691232"/>
                    <a:gd name="connsiteX80" fmla="*/ 1734024 w 1920650"/>
                    <a:gd name="connsiteY80" fmla="*/ 1155488 h 1691232"/>
                    <a:gd name="connsiteX81" fmla="*/ 1695924 w 1920650"/>
                    <a:gd name="connsiteY81" fmla="*/ 974513 h 1691232"/>
                    <a:gd name="connsiteX82" fmla="*/ 1643536 w 1920650"/>
                    <a:gd name="connsiteY82" fmla="*/ 941176 h 1691232"/>
                    <a:gd name="connsiteX83" fmla="*/ 1605436 w 1920650"/>
                    <a:gd name="connsiteY83" fmla="*/ 884026 h 1691232"/>
                    <a:gd name="connsiteX84" fmla="*/ 1557811 w 1920650"/>
                    <a:gd name="connsiteY84" fmla="*/ 836401 h 1691232"/>
                    <a:gd name="connsiteX85" fmla="*/ 1505424 w 1920650"/>
                    <a:gd name="connsiteY85" fmla="*/ 817351 h 1691232"/>
                    <a:gd name="connsiteX86" fmla="*/ 1453036 w 1920650"/>
                    <a:gd name="connsiteY86" fmla="*/ 812588 h 1691232"/>
                    <a:gd name="connsiteX87" fmla="*/ 1510186 w 1920650"/>
                    <a:gd name="connsiteY87" fmla="*/ 779251 h 1691232"/>
                    <a:gd name="connsiteX88" fmla="*/ 1476849 w 1920650"/>
                    <a:gd name="connsiteY88" fmla="*/ 745913 h 1691232"/>
                    <a:gd name="connsiteX89" fmla="*/ 1481611 w 1920650"/>
                    <a:gd name="connsiteY89" fmla="*/ 722101 h 1691232"/>
                    <a:gd name="connsiteX90" fmla="*/ 1572099 w 1920650"/>
                    <a:gd name="connsiteY90" fmla="*/ 760201 h 1691232"/>
                    <a:gd name="connsiteX91" fmla="*/ 1624486 w 1920650"/>
                    <a:gd name="connsiteY91" fmla="*/ 693526 h 1691232"/>
                    <a:gd name="connsiteX92" fmla="*/ 1614961 w 1920650"/>
                    <a:gd name="connsiteY92" fmla="*/ 550651 h 1691232"/>
                    <a:gd name="connsiteX93" fmla="*/ 1610199 w 1920650"/>
                    <a:gd name="connsiteY93" fmla="*/ 412538 h 1691232"/>
                    <a:gd name="connsiteX0" fmla="*/ 1610199 w 1920031"/>
                    <a:gd name="connsiteY0" fmla="*/ 412538 h 1691232"/>
                    <a:gd name="connsiteX1" fmla="*/ 1567336 w 1920031"/>
                    <a:gd name="connsiteY1" fmla="*/ 369676 h 1691232"/>
                    <a:gd name="connsiteX2" fmla="*/ 1467324 w 1920031"/>
                    <a:gd name="connsiteY2" fmla="*/ 345863 h 1691232"/>
                    <a:gd name="connsiteX3" fmla="*/ 1419699 w 1920031"/>
                    <a:gd name="connsiteY3" fmla="*/ 317288 h 1691232"/>
                    <a:gd name="connsiteX4" fmla="*/ 1367311 w 1920031"/>
                    <a:gd name="connsiteY4" fmla="*/ 160126 h 1691232"/>
                    <a:gd name="connsiteX5" fmla="*/ 1338736 w 1920031"/>
                    <a:gd name="connsiteY5" fmla="*/ 12488 h 1691232"/>
                    <a:gd name="connsiteX6" fmla="*/ 1267299 w 1920031"/>
                    <a:gd name="connsiteY6" fmla="*/ 12488 h 1691232"/>
                    <a:gd name="connsiteX7" fmla="*/ 1214911 w 1920031"/>
                    <a:gd name="connsiteY7" fmla="*/ 50588 h 1691232"/>
                    <a:gd name="connsiteX8" fmla="*/ 1214911 w 1920031"/>
                    <a:gd name="connsiteY8" fmla="*/ 155363 h 1691232"/>
                    <a:gd name="connsiteX9" fmla="*/ 1186336 w 1920031"/>
                    <a:gd name="connsiteY9" fmla="*/ 183938 h 1691232"/>
                    <a:gd name="connsiteX10" fmla="*/ 1176811 w 1920031"/>
                    <a:gd name="connsiteY10" fmla="*/ 255376 h 1691232"/>
                    <a:gd name="connsiteX11" fmla="*/ 1114899 w 1920031"/>
                    <a:gd name="connsiteY11" fmla="*/ 298238 h 1691232"/>
                    <a:gd name="connsiteX12" fmla="*/ 1005361 w 1920031"/>
                    <a:gd name="connsiteY12" fmla="*/ 312526 h 1691232"/>
                    <a:gd name="connsiteX13" fmla="*/ 962499 w 1920031"/>
                    <a:gd name="connsiteY13" fmla="*/ 355388 h 1691232"/>
                    <a:gd name="connsiteX14" fmla="*/ 838674 w 1920031"/>
                    <a:gd name="connsiteY14" fmla="*/ 355388 h 1691232"/>
                    <a:gd name="connsiteX15" fmla="*/ 781524 w 1920031"/>
                    <a:gd name="connsiteY15" fmla="*/ 426826 h 1691232"/>
                    <a:gd name="connsiteX16" fmla="*/ 781524 w 1920031"/>
                    <a:gd name="connsiteY16" fmla="*/ 460163 h 1691232"/>
                    <a:gd name="connsiteX17" fmla="*/ 743424 w 1920031"/>
                    <a:gd name="connsiteY17" fmla="*/ 483976 h 1691232"/>
                    <a:gd name="connsiteX18" fmla="*/ 671986 w 1920031"/>
                    <a:gd name="connsiteY18" fmla="*/ 417301 h 1691232"/>
                    <a:gd name="connsiteX19" fmla="*/ 519586 w 1920031"/>
                    <a:gd name="connsiteY19" fmla="*/ 412538 h 1691232"/>
                    <a:gd name="connsiteX20" fmla="*/ 457674 w 1920031"/>
                    <a:gd name="connsiteY20" fmla="*/ 431588 h 1691232"/>
                    <a:gd name="connsiteX21" fmla="*/ 419574 w 1920031"/>
                    <a:gd name="connsiteY21" fmla="*/ 417301 h 1691232"/>
                    <a:gd name="connsiteX22" fmla="*/ 400524 w 1920031"/>
                    <a:gd name="connsiteY22" fmla="*/ 355388 h 1691232"/>
                    <a:gd name="connsiteX23" fmla="*/ 333849 w 1920031"/>
                    <a:gd name="connsiteY23" fmla="*/ 303001 h 1691232"/>
                    <a:gd name="connsiteX24" fmla="*/ 286224 w 1920031"/>
                    <a:gd name="connsiteY24" fmla="*/ 236326 h 1691232"/>
                    <a:gd name="connsiteX25" fmla="*/ 143349 w 1920031"/>
                    <a:gd name="connsiteY25" fmla="*/ 255376 h 1691232"/>
                    <a:gd name="connsiteX26" fmla="*/ 124299 w 1920031"/>
                    <a:gd name="connsiteY26" fmla="*/ 331576 h 1691232"/>
                    <a:gd name="connsiteX27" fmla="*/ 110011 w 1920031"/>
                    <a:gd name="connsiteY27" fmla="*/ 364913 h 1691232"/>
                    <a:gd name="connsiteX28" fmla="*/ 133824 w 1920031"/>
                    <a:gd name="connsiteY28" fmla="*/ 412538 h 1691232"/>
                    <a:gd name="connsiteX29" fmla="*/ 81436 w 1920031"/>
                    <a:gd name="connsiteY29" fmla="*/ 450638 h 1691232"/>
                    <a:gd name="connsiteX30" fmla="*/ 33811 w 1920031"/>
                    <a:gd name="connsiteY30" fmla="*/ 445876 h 1691232"/>
                    <a:gd name="connsiteX31" fmla="*/ 33811 w 1920031"/>
                    <a:gd name="connsiteY31" fmla="*/ 517313 h 1691232"/>
                    <a:gd name="connsiteX32" fmla="*/ 474 w 1920031"/>
                    <a:gd name="connsiteY32" fmla="*/ 622088 h 1691232"/>
                    <a:gd name="connsiteX33" fmla="*/ 62386 w 1920031"/>
                    <a:gd name="connsiteY33" fmla="*/ 698288 h 1691232"/>
                    <a:gd name="connsiteX34" fmla="*/ 111977 w 1920031"/>
                    <a:gd name="connsiteY34" fmla="*/ 678550 h 1691232"/>
                    <a:gd name="connsiteX35" fmla="*/ 112334 w 1920031"/>
                    <a:gd name="connsiteY35" fmla="*/ 748809 h 1691232"/>
                    <a:gd name="connsiteX36" fmla="*/ 167161 w 1920031"/>
                    <a:gd name="connsiteY36" fmla="*/ 779251 h 1691232"/>
                    <a:gd name="connsiteX37" fmla="*/ 236159 w 1920031"/>
                    <a:gd name="connsiteY37" fmla="*/ 789463 h 1691232"/>
                    <a:gd name="connsiteX38" fmla="*/ 271462 w 1920031"/>
                    <a:gd name="connsiteY38" fmla="*/ 845434 h 1691232"/>
                    <a:gd name="connsiteX39" fmla="*/ 270869 w 1920031"/>
                    <a:gd name="connsiteY39" fmla="*/ 890506 h 1691232"/>
                    <a:gd name="connsiteX40" fmla="*/ 295393 w 1920031"/>
                    <a:gd name="connsiteY40" fmla="*/ 929981 h 1691232"/>
                    <a:gd name="connsiteX41" fmla="*/ 341051 w 1920031"/>
                    <a:gd name="connsiteY41" fmla="*/ 968573 h 1691232"/>
                    <a:gd name="connsiteX42" fmla="*/ 426184 w 1920031"/>
                    <a:gd name="connsiteY42" fmla="*/ 1022825 h 1691232"/>
                    <a:gd name="connsiteX43" fmla="*/ 461961 w 1920031"/>
                    <a:gd name="connsiteY43" fmla="*/ 1093918 h 1691232"/>
                    <a:gd name="connsiteX44" fmla="*/ 441064 w 1920031"/>
                    <a:gd name="connsiteY44" fmla="*/ 1163491 h 1691232"/>
                    <a:gd name="connsiteX45" fmla="*/ 519111 w 1920031"/>
                    <a:gd name="connsiteY45" fmla="*/ 1219954 h 1691232"/>
                    <a:gd name="connsiteX46" fmla="*/ 591143 w 1920031"/>
                    <a:gd name="connsiteY46" fmla="*/ 1252948 h 1691232"/>
                    <a:gd name="connsiteX47" fmla="*/ 571974 w 1920031"/>
                    <a:gd name="connsiteY47" fmla="*/ 1312651 h 1691232"/>
                    <a:gd name="connsiteX48" fmla="*/ 662461 w 1920031"/>
                    <a:gd name="connsiteY48" fmla="*/ 1465051 h 1691232"/>
                    <a:gd name="connsiteX49" fmla="*/ 755271 w 1920031"/>
                    <a:gd name="connsiteY49" fmla="*/ 1538205 h 1691232"/>
                    <a:gd name="connsiteX50" fmla="*/ 805336 w 1920031"/>
                    <a:gd name="connsiteY50" fmla="*/ 1488863 h 1691232"/>
                    <a:gd name="connsiteX51" fmla="*/ 869926 w 1920031"/>
                    <a:gd name="connsiteY51" fmla="*/ 1516260 h 1691232"/>
                    <a:gd name="connsiteX52" fmla="*/ 924399 w 1920031"/>
                    <a:gd name="connsiteY52" fmla="*/ 1484101 h 1691232"/>
                    <a:gd name="connsiteX53" fmla="*/ 941246 w 1920031"/>
                    <a:gd name="connsiteY53" fmla="*/ 1441925 h 1691232"/>
                    <a:gd name="connsiteX54" fmla="*/ 1005123 w 1920031"/>
                    <a:gd name="connsiteY54" fmla="*/ 1528337 h 1691232"/>
                    <a:gd name="connsiteX55" fmla="*/ 1050190 w 1920031"/>
                    <a:gd name="connsiteY55" fmla="*/ 1599431 h 1691232"/>
                    <a:gd name="connsiteX56" fmla="*/ 1120136 w 1920031"/>
                    <a:gd name="connsiteY56" fmla="*/ 1690950 h 1691232"/>
                    <a:gd name="connsiteX57" fmla="*/ 1151034 w 1920031"/>
                    <a:gd name="connsiteY57" fmla="*/ 1627859 h 1691232"/>
                    <a:gd name="connsiteX58" fmla="*/ 1181693 w 1920031"/>
                    <a:gd name="connsiteY58" fmla="*/ 1621379 h 1691232"/>
                    <a:gd name="connsiteX59" fmla="*/ 1224792 w 1920031"/>
                    <a:gd name="connsiteY59" fmla="*/ 1650642 h 1691232"/>
                    <a:gd name="connsiteX60" fmla="*/ 1258367 w 1920031"/>
                    <a:gd name="connsiteY60" fmla="*/ 1609988 h 1691232"/>
                    <a:gd name="connsiteX61" fmla="*/ 1277188 w 1920031"/>
                    <a:gd name="connsiteY61" fmla="*/ 1614605 h 1691232"/>
                    <a:gd name="connsiteX62" fmla="*/ 1311230 w 1920031"/>
                    <a:gd name="connsiteY62" fmla="*/ 1681082 h 1691232"/>
                    <a:gd name="connsiteX63" fmla="*/ 1367786 w 1920031"/>
                    <a:gd name="connsiteY63" fmla="*/ 1657613 h 1691232"/>
                    <a:gd name="connsiteX64" fmla="*/ 1419818 w 1920031"/>
                    <a:gd name="connsiteY64" fmla="*/ 1601492 h 1691232"/>
                    <a:gd name="connsiteX65" fmla="*/ 1470595 w 1920031"/>
                    <a:gd name="connsiteY65" fmla="*/ 1584949 h 1691232"/>
                    <a:gd name="connsiteX66" fmla="*/ 1488274 w 1920031"/>
                    <a:gd name="connsiteY66" fmla="*/ 1640771 h 1691232"/>
                    <a:gd name="connsiteX67" fmla="*/ 1558169 w 1920031"/>
                    <a:gd name="connsiteY67" fmla="*/ 1615093 h 1691232"/>
                    <a:gd name="connsiteX68" fmla="*/ 1588947 w 1920031"/>
                    <a:gd name="connsiteY68" fmla="*/ 1528337 h 1691232"/>
                    <a:gd name="connsiteX69" fmla="*/ 1670383 w 1920031"/>
                    <a:gd name="connsiteY69" fmla="*/ 1438195 h 1691232"/>
                    <a:gd name="connsiteX70" fmla="*/ 1714974 w 1920031"/>
                    <a:gd name="connsiteY70" fmla="*/ 1407065 h 1691232"/>
                    <a:gd name="connsiteX71" fmla="*/ 1743343 w 1920031"/>
                    <a:gd name="connsiteY71" fmla="*/ 1410360 h 1691232"/>
                    <a:gd name="connsiteX72" fmla="*/ 1833138 w 1920031"/>
                    <a:gd name="connsiteY72" fmla="*/ 1402304 h 1691232"/>
                    <a:gd name="connsiteX73" fmla="*/ 1816054 w 1920031"/>
                    <a:gd name="connsiteY73" fmla="*/ 1453316 h 1691232"/>
                    <a:gd name="connsiteX74" fmla="*/ 1874221 w 1920031"/>
                    <a:gd name="connsiteY74" fmla="*/ 1476637 h 1691232"/>
                    <a:gd name="connsiteX75" fmla="*/ 1919761 w 1920031"/>
                    <a:gd name="connsiteY75" fmla="*/ 1441238 h 1691232"/>
                    <a:gd name="connsiteX76" fmla="*/ 1853086 w 1920031"/>
                    <a:gd name="connsiteY76" fmla="*/ 1398376 h 1691232"/>
                    <a:gd name="connsiteX77" fmla="*/ 1853086 w 1920031"/>
                    <a:gd name="connsiteY77" fmla="*/ 1303126 h 1691232"/>
                    <a:gd name="connsiteX78" fmla="*/ 1853086 w 1920031"/>
                    <a:gd name="connsiteY78" fmla="*/ 1245976 h 1691232"/>
                    <a:gd name="connsiteX79" fmla="*/ 1810224 w 1920031"/>
                    <a:gd name="connsiteY79" fmla="*/ 1236451 h 1691232"/>
                    <a:gd name="connsiteX80" fmla="*/ 1734024 w 1920031"/>
                    <a:gd name="connsiteY80" fmla="*/ 1155488 h 1691232"/>
                    <a:gd name="connsiteX81" fmla="*/ 1695924 w 1920031"/>
                    <a:gd name="connsiteY81" fmla="*/ 974513 h 1691232"/>
                    <a:gd name="connsiteX82" fmla="*/ 1643536 w 1920031"/>
                    <a:gd name="connsiteY82" fmla="*/ 941176 h 1691232"/>
                    <a:gd name="connsiteX83" fmla="*/ 1605436 w 1920031"/>
                    <a:gd name="connsiteY83" fmla="*/ 884026 h 1691232"/>
                    <a:gd name="connsiteX84" fmla="*/ 1557811 w 1920031"/>
                    <a:gd name="connsiteY84" fmla="*/ 836401 h 1691232"/>
                    <a:gd name="connsiteX85" fmla="*/ 1505424 w 1920031"/>
                    <a:gd name="connsiteY85" fmla="*/ 817351 h 1691232"/>
                    <a:gd name="connsiteX86" fmla="*/ 1453036 w 1920031"/>
                    <a:gd name="connsiteY86" fmla="*/ 812588 h 1691232"/>
                    <a:gd name="connsiteX87" fmla="*/ 1510186 w 1920031"/>
                    <a:gd name="connsiteY87" fmla="*/ 779251 h 1691232"/>
                    <a:gd name="connsiteX88" fmla="*/ 1476849 w 1920031"/>
                    <a:gd name="connsiteY88" fmla="*/ 745913 h 1691232"/>
                    <a:gd name="connsiteX89" fmla="*/ 1481611 w 1920031"/>
                    <a:gd name="connsiteY89" fmla="*/ 722101 h 1691232"/>
                    <a:gd name="connsiteX90" fmla="*/ 1572099 w 1920031"/>
                    <a:gd name="connsiteY90" fmla="*/ 760201 h 1691232"/>
                    <a:gd name="connsiteX91" fmla="*/ 1624486 w 1920031"/>
                    <a:gd name="connsiteY91" fmla="*/ 693526 h 1691232"/>
                    <a:gd name="connsiteX92" fmla="*/ 1614961 w 1920031"/>
                    <a:gd name="connsiteY92" fmla="*/ 550651 h 1691232"/>
                    <a:gd name="connsiteX93" fmla="*/ 1610199 w 1920031"/>
                    <a:gd name="connsiteY93" fmla="*/ 412538 h 1691232"/>
                    <a:gd name="connsiteX0" fmla="*/ 1610199 w 1920031"/>
                    <a:gd name="connsiteY0" fmla="*/ 412538 h 1691232"/>
                    <a:gd name="connsiteX1" fmla="*/ 1567336 w 1920031"/>
                    <a:gd name="connsiteY1" fmla="*/ 369676 h 1691232"/>
                    <a:gd name="connsiteX2" fmla="*/ 1467324 w 1920031"/>
                    <a:gd name="connsiteY2" fmla="*/ 345863 h 1691232"/>
                    <a:gd name="connsiteX3" fmla="*/ 1419699 w 1920031"/>
                    <a:gd name="connsiteY3" fmla="*/ 317288 h 1691232"/>
                    <a:gd name="connsiteX4" fmla="*/ 1367311 w 1920031"/>
                    <a:gd name="connsiteY4" fmla="*/ 160126 h 1691232"/>
                    <a:gd name="connsiteX5" fmla="*/ 1338736 w 1920031"/>
                    <a:gd name="connsiteY5" fmla="*/ 12488 h 1691232"/>
                    <a:gd name="connsiteX6" fmla="*/ 1267299 w 1920031"/>
                    <a:gd name="connsiteY6" fmla="*/ 12488 h 1691232"/>
                    <a:gd name="connsiteX7" fmla="*/ 1214911 w 1920031"/>
                    <a:gd name="connsiteY7" fmla="*/ 50588 h 1691232"/>
                    <a:gd name="connsiteX8" fmla="*/ 1214911 w 1920031"/>
                    <a:gd name="connsiteY8" fmla="*/ 155363 h 1691232"/>
                    <a:gd name="connsiteX9" fmla="*/ 1186336 w 1920031"/>
                    <a:gd name="connsiteY9" fmla="*/ 183938 h 1691232"/>
                    <a:gd name="connsiteX10" fmla="*/ 1176811 w 1920031"/>
                    <a:gd name="connsiteY10" fmla="*/ 255376 h 1691232"/>
                    <a:gd name="connsiteX11" fmla="*/ 1114899 w 1920031"/>
                    <a:gd name="connsiteY11" fmla="*/ 298238 h 1691232"/>
                    <a:gd name="connsiteX12" fmla="*/ 1005361 w 1920031"/>
                    <a:gd name="connsiteY12" fmla="*/ 312526 h 1691232"/>
                    <a:gd name="connsiteX13" fmla="*/ 962499 w 1920031"/>
                    <a:gd name="connsiteY13" fmla="*/ 355388 h 1691232"/>
                    <a:gd name="connsiteX14" fmla="*/ 838674 w 1920031"/>
                    <a:gd name="connsiteY14" fmla="*/ 355388 h 1691232"/>
                    <a:gd name="connsiteX15" fmla="*/ 781524 w 1920031"/>
                    <a:gd name="connsiteY15" fmla="*/ 426826 h 1691232"/>
                    <a:gd name="connsiteX16" fmla="*/ 781524 w 1920031"/>
                    <a:gd name="connsiteY16" fmla="*/ 460163 h 1691232"/>
                    <a:gd name="connsiteX17" fmla="*/ 743424 w 1920031"/>
                    <a:gd name="connsiteY17" fmla="*/ 483976 h 1691232"/>
                    <a:gd name="connsiteX18" fmla="*/ 671986 w 1920031"/>
                    <a:gd name="connsiteY18" fmla="*/ 417301 h 1691232"/>
                    <a:gd name="connsiteX19" fmla="*/ 519586 w 1920031"/>
                    <a:gd name="connsiteY19" fmla="*/ 412538 h 1691232"/>
                    <a:gd name="connsiteX20" fmla="*/ 457674 w 1920031"/>
                    <a:gd name="connsiteY20" fmla="*/ 431588 h 1691232"/>
                    <a:gd name="connsiteX21" fmla="*/ 419574 w 1920031"/>
                    <a:gd name="connsiteY21" fmla="*/ 417301 h 1691232"/>
                    <a:gd name="connsiteX22" fmla="*/ 400524 w 1920031"/>
                    <a:gd name="connsiteY22" fmla="*/ 355388 h 1691232"/>
                    <a:gd name="connsiteX23" fmla="*/ 333849 w 1920031"/>
                    <a:gd name="connsiteY23" fmla="*/ 303001 h 1691232"/>
                    <a:gd name="connsiteX24" fmla="*/ 286224 w 1920031"/>
                    <a:gd name="connsiteY24" fmla="*/ 236326 h 1691232"/>
                    <a:gd name="connsiteX25" fmla="*/ 143349 w 1920031"/>
                    <a:gd name="connsiteY25" fmla="*/ 255376 h 1691232"/>
                    <a:gd name="connsiteX26" fmla="*/ 124299 w 1920031"/>
                    <a:gd name="connsiteY26" fmla="*/ 331576 h 1691232"/>
                    <a:gd name="connsiteX27" fmla="*/ 110011 w 1920031"/>
                    <a:gd name="connsiteY27" fmla="*/ 364913 h 1691232"/>
                    <a:gd name="connsiteX28" fmla="*/ 133824 w 1920031"/>
                    <a:gd name="connsiteY28" fmla="*/ 412538 h 1691232"/>
                    <a:gd name="connsiteX29" fmla="*/ 81436 w 1920031"/>
                    <a:gd name="connsiteY29" fmla="*/ 450638 h 1691232"/>
                    <a:gd name="connsiteX30" fmla="*/ 33811 w 1920031"/>
                    <a:gd name="connsiteY30" fmla="*/ 445876 h 1691232"/>
                    <a:gd name="connsiteX31" fmla="*/ 33811 w 1920031"/>
                    <a:gd name="connsiteY31" fmla="*/ 517313 h 1691232"/>
                    <a:gd name="connsiteX32" fmla="*/ 474 w 1920031"/>
                    <a:gd name="connsiteY32" fmla="*/ 622088 h 1691232"/>
                    <a:gd name="connsiteX33" fmla="*/ 62386 w 1920031"/>
                    <a:gd name="connsiteY33" fmla="*/ 698288 h 1691232"/>
                    <a:gd name="connsiteX34" fmla="*/ 111977 w 1920031"/>
                    <a:gd name="connsiteY34" fmla="*/ 678550 h 1691232"/>
                    <a:gd name="connsiteX35" fmla="*/ 112334 w 1920031"/>
                    <a:gd name="connsiteY35" fmla="*/ 748809 h 1691232"/>
                    <a:gd name="connsiteX36" fmla="*/ 167161 w 1920031"/>
                    <a:gd name="connsiteY36" fmla="*/ 779251 h 1691232"/>
                    <a:gd name="connsiteX37" fmla="*/ 236159 w 1920031"/>
                    <a:gd name="connsiteY37" fmla="*/ 789463 h 1691232"/>
                    <a:gd name="connsiteX38" fmla="*/ 271462 w 1920031"/>
                    <a:gd name="connsiteY38" fmla="*/ 845434 h 1691232"/>
                    <a:gd name="connsiteX39" fmla="*/ 270869 w 1920031"/>
                    <a:gd name="connsiteY39" fmla="*/ 890506 h 1691232"/>
                    <a:gd name="connsiteX40" fmla="*/ 295393 w 1920031"/>
                    <a:gd name="connsiteY40" fmla="*/ 929981 h 1691232"/>
                    <a:gd name="connsiteX41" fmla="*/ 341051 w 1920031"/>
                    <a:gd name="connsiteY41" fmla="*/ 968573 h 1691232"/>
                    <a:gd name="connsiteX42" fmla="*/ 426184 w 1920031"/>
                    <a:gd name="connsiteY42" fmla="*/ 1022825 h 1691232"/>
                    <a:gd name="connsiteX43" fmla="*/ 461961 w 1920031"/>
                    <a:gd name="connsiteY43" fmla="*/ 1093918 h 1691232"/>
                    <a:gd name="connsiteX44" fmla="*/ 441064 w 1920031"/>
                    <a:gd name="connsiteY44" fmla="*/ 1163491 h 1691232"/>
                    <a:gd name="connsiteX45" fmla="*/ 519111 w 1920031"/>
                    <a:gd name="connsiteY45" fmla="*/ 1219954 h 1691232"/>
                    <a:gd name="connsiteX46" fmla="*/ 591143 w 1920031"/>
                    <a:gd name="connsiteY46" fmla="*/ 1252948 h 1691232"/>
                    <a:gd name="connsiteX47" fmla="*/ 571974 w 1920031"/>
                    <a:gd name="connsiteY47" fmla="*/ 1312651 h 1691232"/>
                    <a:gd name="connsiteX48" fmla="*/ 662461 w 1920031"/>
                    <a:gd name="connsiteY48" fmla="*/ 1465051 h 1691232"/>
                    <a:gd name="connsiteX49" fmla="*/ 755271 w 1920031"/>
                    <a:gd name="connsiteY49" fmla="*/ 1538205 h 1691232"/>
                    <a:gd name="connsiteX50" fmla="*/ 805336 w 1920031"/>
                    <a:gd name="connsiteY50" fmla="*/ 1488863 h 1691232"/>
                    <a:gd name="connsiteX51" fmla="*/ 869926 w 1920031"/>
                    <a:gd name="connsiteY51" fmla="*/ 1516260 h 1691232"/>
                    <a:gd name="connsiteX52" fmla="*/ 924399 w 1920031"/>
                    <a:gd name="connsiteY52" fmla="*/ 1484101 h 1691232"/>
                    <a:gd name="connsiteX53" fmla="*/ 941246 w 1920031"/>
                    <a:gd name="connsiteY53" fmla="*/ 1441925 h 1691232"/>
                    <a:gd name="connsiteX54" fmla="*/ 1005123 w 1920031"/>
                    <a:gd name="connsiteY54" fmla="*/ 1528337 h 1691232"/>
                    <a:gd name="connsiteX55" fmla="*/ 1050190 w 1920031"/>
                    <a:gd name="connsiteY55" fmla="*/ 1599431 h 1691232"/>
                    <a:gd name="connsiteX56" fmla="*/ 1120136 w 1920031"/>
                    <a:gd name="connsiteY56" fmla="*/ 1690950 h 1691232"/>
                    <a:gd name="connsiteX57" fmla="*/ 1151034 w 1920031"/>
                    <a:gd name="connsiteY57" fmla="*/ 1627859 h 1691232"/>
                    <a:gd name="connsiteX58" fmla="*/ 1181693 w 1920031"/>
                    <a:gd name="connsiteY58" fmla="*/ 1621379 h 1691232"/>
                    <a:gd name="connsiteX59" fmla="*/ 1224792 w 1920031"/>
                    <a:gd name="connsiteY59" fmla="*/ 1650642 h 1691232"/>
                    <a:gd name="connsiteX60" fmla="*/ 1258367 w 1920031"/>
                    <a:gd name="connsiteY60" fmla="*/ 1609988 h 1691232"/>
                    <a:gd name="connsiteX61" fmla="*/ 1277188 w 1920031"/>
                    <a:gd name="connsiteY61" fmla="*/ 1614605 h 1691232"/>
                    <a:gd name="connsiteX62" fmla="*/ 1311230 w 1920031"/>
                    <a:gd name="connsiteY62" fmla="*/ 1681082 h 1691232"/>
                    <a:gd name="connsiteX63" fmla="*/ 1367786 w 1920031"/>
                    <a:gd name="connsiteY63" fmla="*/ 1657613 h 1691232"/>
                    <a:gd name="connsiteX64" fmla="*/ 1419818 w 1920031"/>
                    <a:gd name="connsiteY64" fmla="*/ 1601492 h 1691232"/>
                    <a:gd name="connsiteX65" fmla="*/ 1470595 w 1920031"/>
                    <a:gd name="connsiteY65" fmla="*/ 1584949 h 1691232"/>
                    <a:gd name="connsiteX66" fmla="*/ 1488274 w 1920031"/>
                    <a:gd name="connsiteY66" fmla="*/ 1640771 h 1691232"/>
                    <a:gd name="connsiteX67" fmla="*/ 1558169 w 1920031"/>
                    <a:gd name="connsiteY67" fmla="*/ 1615093 h 1691232"/>
                    <a:gd name="connsiteX68" fmla="*/ 1588947 w 1920031"/>
                    <a:gd name="connsiteY68" fmla="*/ 1528337 h 1691232"/>
                    <a:gd name="connsiteX69" fmla="*/ 1670383 w 1920031"/>
                    <a:gd name="connsiteY69" fmla="*/ 1438195 h 1691232"/>
                    <a:gd name="connsiteX70" fmla="*/ 1714974 w 1920031"/>
                    <a:gd name="connsiteY70" fmla="*/ 1407065 h 1691232"/>
                    <a:gd name="connsiteX71" fmla="*/ 1743343 w 1920031"/>
                    <a:gd name="connsiteY71" fmla="*/ 1410360 h 1691232"/>
                    <a:gd name="connsiteX72" fmla="*/ 1820935 w 1920031"/>
                    <a:gd name="connsiteY72" fmla="*/ 1399752 h 1691232"/>
                    <a:gd name="connsiteX73" fmla="*/ 1816054 w 1920031"/>
                    <a:gd name="connsiteY73" fmla="*/ 1453316 h 1691232"/>
                    <a:gd name="connsiteX74" fmla="*/ 1874221 w 1920031"/>
                    <a:gd name="connsiteY74" fmla="*/ 1476637 h 1691232"/>
                    <a:gd name="connsiteX75" fmla="*/ 1919761 w 1920031"/>
                    <a:gd name="connsiteY75" fmla="*/ 1441238 h 1691232"/>
                    <a:gd name="connsiteX76" fmla="*/ 1853086 w 1920031"/>
                    <a:gd name="connsiteY76" fmla="*/ 1398376 h 1691232"/>
                    <a:gd name="connsiteX77" fmla="*/ 1853086 w 1920031"/>
                    <a:gd name="connsiteY77" fmla="*/ 1303126 h 1691232"/>
                    <a:gd name="connsiteX78" fmla="*/ 1853086 w 1920031"/>
                    <a:gd name="connsiteY78" fmla="*/ 1245976 h 1691232"/>
                    <a:gd name="connsiteX79" fmla="*/ 1810224 w 1920031"/>
                    <a:gd name="connsiteY79" fmla="*/ 1236451 h 1691232"/>
                    <a:gd name="connsiteX80" fmla="*/ 1734024 w 1920031"/>
                    <a:gd name="connsiteY80" fmla="*/ 1155488 h 1691232"/>
                    <a:gd name="connsiteX81" fmla="*/ 1695924 w 1920031"/>
                    <a:gd name="connsiteY81" fmla="*/ 974513 h 1691232"/>
                    <a:gd name="connsiteX82" fmla="*/ 1643536 w 1920031"/>
                    <a:gd name="connsiteY82" fmla="*/ 941176 h 1691232"/>
                    <a:gd name="connsiteX83" fmla="*/ 1605436 w 1920031"/>
                    <a:gd name="connsiteY83" fmla="*/ 884026 h 1691232"/>
                    <a:gd name="connsiteX84" fmla="*/ 1557811 w 1920031"/>
                    <a:gd name="connsiteY84" fmla="*/ 836401 h 1691232"/>
                    <a:gd name="connsiteX85" fmla="*/ 1505424 w 1920031"/>
                    <a:gd name="connsiteY85" fmla="*/ 817351 h 1691232"/>
                    <a:gd name="connsiteX86" fmla="*/ 1453036 w 1920031"/>
                    <a:gd name="connsiteY86" fmla="*/ 812588 h 1691232"/>
                    <a:gd name="connsiteX87" fmla="*/ 1510186 w 1920031"/>
                    <a:gd name="connsiteY87" fmla="*/ 779251 h 1691232"/>
                    <a:gd name="connsiteX88" fmla="*/ 1476849 w 1920031"/>
                    <a:gd name="connsiteY88" fmla="*/ 745913 h 1691232"/>
                    <a:gd name="connsiteX89" fmla="*/ 1481611 w 1920031"/>
                    <a:gd name="connsiteY89" fmla="*/ 722101 h 1691232"/>
                    <a:gd name="connsiteX90" fmla="*/ 1572099 w 1920031"/>
                    <a:gd name="connsiteY90" fmla="*/ 760201 h 1691232"/>
                    <a:gd name="connsiteX91" fmla="*/ 1624486 w 1920031"/>
                    <a:gd name="connsiteY91" fmla="*/ 693526 h 1691232"/>
                    <a:gd name="connsiteX92" fmla="*/ 1614961 w 1920031"/>
                    <a:gd name="connsiteY92" fmla="*/ 550651 h 1691232"/>
                    <a:gd name="connsiteX93" fmla="*/ 1610199 w 1920031"/>
                    <a:gd name="connsiteY93" fmla="*/ 412538 h 1691232"/>
                    <a:gd name="connsiteX0" fmla="*/ 1610199 w 1880151"/>
                    <a:gd name="connsiteY0" fmla="*/ 412538 h 1691232"/>
                    <a:gd name="connsiteX1" fmla="*/ 1567336 w 1880151"/>
                    <a:gd name="connsiteY1" fmla="*/ 369676 h 1691232"/>
                    <a:gd name="connsiteX2" fmla="*/ 1467324 w 1880151"/>
                    <a:gd name="connsiteY2" fmla="*/ 345863 h 1691232"/>
                    <a:gd name="connsiteX3" fmla="*/ 1419699 w 1880151"/>
                    <a:gd name="connsiteY3" fmla="*/ 317288 h 1691232"/>
                    <a:gd name="connsiteX4" fmla="*/ 1367311 w 1880151"/>
                    <a:gd name="connsiteY4" fmla="*/ 160126 h 1691232"/>
                    <a:gd name="connsiteX5" fmla="*/ 1338736 w 1880151"/>
                    <a:gd name="connsiteY5" fmla="*/ 12488 h 1691232"/>
                    <a:gd name="connsiteX6" fmla="*/ 1267299 w 1880151"/>
                    <a:gd name="connsiteY6" fmla="*/ 12488 h 1691232"/>
                    <a:gd name="connsiteX7" fmla="*/ 1214911 w 1880151"/>
                    <a:gd name="connsiteY7" fmla="*/ 50588 h 1691232"/>
                    <a:gd name="connsiteX8" fmla="*/ 1214911 w 1880151"/>
                    <a:gd name="connsiteY8" fmla="*/ 155363 h 1691232"/>
                    <a:gd name="connsiteX9" fmla="*/ 1186336 w 1880151"/>
                    <a:gd name="connsiteY9" fmla="*/ 183938 h 1691232"/>
                    <a:gd name="connsiteX10" fmla="*/ 1176811 w 1880151"/>
                    <a:gd name="connsiteY10" fmla="*/ 255376 h 1691232"/>
                    <a:gd name="connsiteX11" fmla="*/ 1114899 w 1880151"/>
                    <a:gd name="connsiteY11" fmla="*/ 298238 h 1691232"/>
                    <a:gd name="connsiteX12" fmla="*/ 1005361 w 1880151"/>
                    <a:gd name="connsiteY12" fmla="*/ 312526 h 1691232"/>
                    <a:gd name="connsiteX13" fmla="*/ 962499 w 1880151"/>
                    <a:gd name="connsiteY13" fmla="*/ 355388 h 1691232"/>
                    <a:gd name="connsiteX14" fmla="*/ 838674 w 1880151"/>
                    <a:gd name="connsiteY14" fmla="*/ 355388 h 1691232"/>
                    <a:gd name="connsiteX15" fmla="*/ 781524 w 1880151"/>
                    <a:gd name="connsiteY15" fmla="*/ 426826 h 1691232"/>
                    <a:gd name="connsiteX16" fmla="*/ 781524 w 1880151"/>
                    <a:gd name="connsiteY16" fmla="*/ 460163 h 1691232"/>
                    <a:gd name="connsiteX17" fmla="*/ 743424 w 1880151"/>
                    <a:gd name="connsiteY17" fmla="*/ 483976 h 1691232"/>
                    <a:gd name="connsiteX18" fmla="*/ 671986 w 1880151"/>
                    <a:gd name="connsiteY18" fmla="*/ 417301 h 1691232"/>
                    <a:gd name="connsiteX19" fmla="*/ 519586 w 1880151"/>
                    <a:gd name="connsiteY19" fmla="*/ 412538 h 1691232"/>
                    <a:gd name="connsiteX20" fmla="*/ 457674 w 1880151"/>
                    <a:gd name="connsiteY20" fmla="*/ 431588 h 1691232"/>
                    <a:gd name="connsiteX21" fmla="*/ 419574 w 1880151"/>
                    <a:gd name="connsiteY21" fmla="*/ 417301 h 1691232"/>
                    <a:gd name="connsiteX22" fmla="*/ 400524 w 1880151"/>
                    <a:gd name="connsiteY22" fmla="*/ 355388 h 1691232"/>
                    <a:gd name="connsiteX23" fmla="*/ 333849 w 1880151"/>
                    <a:gd name="connsiteY23" fmla="*/ 303001 h 1691232"/>
                    <a:gd name="connsiteX24" fmla="*/ 286224 w 1880151"/>
                    <a:gd name="connsiteY24" fmla="*/ 236326 h 1691232"/>
                    <a:gd name="connsiteX25" fmla="*/ 143349 w 1880151"/>
                    <a:gd name="connsiteY25" fmla="*/ 255376 h 1691232"/>
                    <a:gd name="connsiteX26" fmla="*/ 124299 w 1880151"/>
                    <a:gd name="connsiteY26" fmla="*/ 331576 h 1691232"/>
                    <a:gd name="connsiteX27" fmla="*/ 110011 w 1880151"/>
                    <a:gd name="connsiteY27" fmla="*/ 364913 h 1691232"/>
                    <a:gd name="connsiteX28" fmla="*/ 133824 w 1880151"/>
                    <a:gd name="connsiteY28" fmla="*/ 412538 h 1691232"/>
                    <a:gd name="connsiteX29" fmla="*/ 81436 w 1880151"/>
                    <a:gd name="connsiteY29" fmla="*/ 450638 h 1691232"/>
                    <a:gd name="connsiteX30" fmla="*/ 33811 w 1880151"/>
                    <a:gd name="connsiteY30" fmla="*/ 445876 h 1691232"/>
                    <a:gd name="connsiteX31" fmla="*/ 33811 w 1880151"/>
                    <a:gd name="connsiteY31" fmla="*/ 517313 h 1691232"/>
                    <a:gd name="connsiteX32" fmla="*/ 474 w 1880151"/>
                    <a:gd name="connsiteY32" fmla="*/ 622088 h 1691232"/>
                    <a:gd name="connsiteX33" fmla="*/ 62386 w 1880151"/>
                    <a:gd name="connsiteY33" fmla="*/ 698288 h 1691232"/>
                    <a:gd name="connsiteX34" fmla="*/ 111977 w 1880151"/>
                    <a:gd name="connsiteY34" fmla="*/ 678550 h 1691232"/>
                    <a:gd name="connsiteX35" fmla="*/ 112334 w 1880151"/>
                    <a:gd name="connsiteY35" fmla="*/ 748809 h 1691232"/>
                    <a:gd name="connsiteX36" fmla="*/ 167161 w 1880151"/>
                    <a:gd name="connsiteY36" fmla="*/ 779251 h 1691232"/>
                    <a:gd name="connsiteX37" fmla="*/ 236159 w 1880151"/>
                    <a:gd name="connsiteY37" fmla="*/ 789463 h 1691232"/>
                    <a:gd name="connsiteX38" fmla="*/ 271462 w 1880151"/>
                    <a:gd name="connsiteY38" fmla="*/ 845434 h 1691232"/>
                    <a:gd name="connsiteX39" fmla="*/ 270869 w 1880151"/>
                    <a:gd name="connsiteY39" fmla="*/ 890506 h 1691232"/>
                    <a:gd name="connsiteX40" fmla="*/ 295393 w 1880151"/>
                    <a:gd name="connsiteY40" fmla="*/ 929981 h 1691232"/>
                    <a:gd name="connsiteX41" fmla="*/ 341051 w 1880151"/>
                    <a:gd name="connsiteY41" fmla="*/ 968573 h 1691232"/>
                    <a:gd name="connsiteX42" fmla="*/ 426184 w 1880151"/>
                    <a:gd name="connsiteY42" fmla="*/ 1022825 h 1691232"/>
                    <a:gd name="connsiteX43" fmla="*/ 461961 w 1880151"/>
                    <a:gd name="connsiteY43" fmla="*/ 1093918 h 1691232"/>
                    <a:gd name="connsiteX44" fmla="*/ 441064 w 1880151"/>
                    <a:gd name="connsiteY44" fmla="*/ 1163491 h 1691232"/>
                    <a:gd name="connsiteX45" fmla="*/ 519111 w 1880151"/>
                    <a:gd name="connsiteY45" fmla="*/ 1219954 h 1691232"/>
                    <a:gd name="connsiteX46" fmla="*/ 591143 w 1880151"/>
                    <a:gd name="connsiteY46" fmla="*/ 1252948 h 1691232"/>
                    <a:gd name="connsiteX47" fmla="*/ 571974 w 1880151"/>
                    <a:gd name="connsiteY47" fmla="*/ 1312651 h 1691232"/>
                    <a:gd name="connsiteX48" fmla="*/ 662461 w 1880151"/>
                    <a:gd name="connsiteY48" fmla="*/ 1465051 h 1691232"/>
                    <a:gd name="connsiteX49" fmla="*/ 755271 w 1880151"/>
                    <a:gd name="connsiteY49" fmla="*/ 1538205 h 1691232"/>
                    <a:gd name="connsiteX50" fmla="*/ 805336 w 1880151"/>
                    <a:gd name="connsiteY50" fmla="*/ 1488863 h 1691232"/>
                    <a:gd name="connsiteX51" fmla="*/ 869926 w 1880151"/>
                    <a:gd name="connsiteY51" fmla="*/ 1516260 h 1691232"/>
                    <a:gd name="connsiteX52" fmla="*/ 924399 w 1880151"/>
                    <a:gd name="connsiteY52" fmla="*/ 1484101 h 1691232"/>
                    <a:gd name="connsiteX53" fmla="*/ 941246 w 1880151"/>
                    <a:gd name="connsiteY53" fmla="*/ 1441925 h 1691232"/>
                    <a:gd name="connsiteX54" fmla="*/ 1005123 w 1880151"/>
                    <a:gd name="connsiteY54" fmla="*/ 1528337 h 1691232"/>
                    <a:gd name="connsiteX55" fmla="*/ 1050190 w 1880151"/>
                    <a:gd name="connsiteY55" fmla="*/ 1599431 h 1691232"/>
                    <a:gd name="connsiteX56" fmla="*/ 1120136 w 1880151"/>
                    <a:gd name="connsiteY56" fmla="*/ 1690950 h 1691232"/>
                    <a:gd name="connsiteX57" fmla="*/ 1151034 w 1880151"/>
                    <a:gd name="connsiteY57" fmla="*/ 1627859 h 1691232"/>
                    <a:gd name="connsiteX58" fmla="*/ 1181693 w 1880151"/>
                    <a:gd name="connsiteY58" fmla="*/ 1621379 h 1691232"/>
                    <a:gd name="connsiteX59" fmla="*/ 1224792 w 1880151"/>
                    <a:gd name="connsiteY59" fmla="*/ 1650642 h 1691232"/>
                    <a:gd name="connsiteX60" fmla="*/ 1258367 w 1880151"/>
                    <a:gd name="connsiteY60" fmla="*/ 1609988 h 1691232"/>
                    <a:gd name="connsiteX61" fmla="*/ 1277188 w 1880151"/>
                    <a:gd name="connsiteY61" fmla="*/ 1614605 h 1691232"/>
                    <a:gd name="connsiteX62" fmla="*/ 1311230 w 1880151"/>
                    <a:gd name="connsiteY62" fmla="*/ 1681082 h 1691232"/>
                    <a:gd name="connsiteX63" fmla="*/ 1367786 w 1880151"/>
                    <a:gd name="connsiteY63" fmla="*/ 1657613 h 1691232"/>
                    <a:gd name="connsiteX64" fmla="*/ 1419818 w 1880151"/>
                    <a:gd name="connsiteY64" fmla="*/ 1601492 h 1691232"/>
                    <a:gd name="connsiteX65" fmla="*/ 1470595 w 1880151"/>
                    <a:gd name="connsiteY65" fmla="*/ 1584949 h 1691232"/>
                    <a:gd name="connsiteX66" fmla="*/ 1488274 w 1880151"/>
                    <a:gd name="connsiteY66" fmla="*/ 1640771 h 1691232"/>
                    <a:gd name="connsiteX67" fmla="*/ 1558169 w 1880151"/>
                    <a:gd name="connsiteY67" fmla="*/ 1615093 h 1691232"/>
                    <a:gd name="connsiteX68" fmla="*/ 1588947 w 1880151"/>
                    <a:gd name="connsiteY68" fmla="*/ 1528337 h 1691232"/>
                    <a:gd name="connsiteX69" fmla="*/ 1670383 w 1880151"/>
                    <a:gd name="connsiteY69" fmla="*/ 1438195 h 1691232"/>
                    <a:gd name="connsiteX70" fmla="*/ 1714974 w 1880151"/>
                    <a:gd name="connsiteY70" fmla="*/ 1407065 h 1691232"/>
                    <a:gd name="connsiteX71" fmla="*/ 1743343 w 1880151"/>
                    <a:gd name="connsiteY71" fmla="*/ 1410360 h 1691232"/>
                    <a:gd name="connsiteX72" fmla="*/ 1820935 w 1880151"/>
                    <a:gd name="connsiteY72" fmla="*/ 1399752 h 1691232"/>
                    <a:gd name="connsiteX73" fmla="*/ 1816054 w 1880151"/>
                    <a:gd name="connsiteY73" fmla="*/ 1453316 h 1691232"/>
                    <a:gd name="connsiteX74" fmla="*/ 1874221 w 1880151"/>
                    <a:gd name="connsiteY74" fmla="*/ 1476637 h 1691232"/>
                    <a:gd name="connsiteX75" fmla="*/ 1875830 w 1880151"/>
                    <a:gd name="connsiteY75" fmla="*/ 1451451 h 1691232"/>
                    <a:gd name="connsiteX76" fmla="*/ 1853086 w 1880151"/>
                    <a:gd name="connsiteY76" fmla="*/ 1398376 h 1691232"/>
                    <a:gd name="connsiteX77" fmla="*/ 1853086 w 1880151"/>
                    <a:gd name="connsiteY77" fmla="*/ 1303126 h 1691232"/>
                    <a:gd name="connsiteX78" fmla="*/ 1853086 w 1880151"/>
                    <a:gd name="connsiteY78" fmla="*/ 1245976 h 1691232"/>
                    <a:gd name="connsiteX79" fmla="*/ 1810224 w 1880151"/>
                    <a:gd name="connsiteY79" fmla="*/ 1236451 h 1691232"/>
                    <a:gd name="connsiteX80" fmla="*/ 1734024 w 1880151"/>
                    <a:gd name="connsiteY80" fmla="*/ 1155488 h 1691232"/>
                    <a:gd name="connsiteX81" fmla="*/ 1695924 w 1880151"/>
                    <a:gd name="connsiteY81" fmla="*/ 974513 h 1691232"/>
                    <a:gd name="connsiteX82" fmla="*/ 1643536 w 1880151"/>
                    <a:gd name="connsiteY82" fmla="*/ 941176 h 1691232"/>
                    <a:gd name="connsiteX83" fmla="*/ 1605436 w 1880151"/>
                    <a:gd name="connsiteY83" fmla="*/ 884026 h 1691232"/>
                    <a:gd name="connsiteX84" fmla="*/ 1557811 w 1880151"/>
                    <a:gd name="connsiteY84" fmla="*/ 836401 h 1691232"/>
                    <a:gd name="connsiteX85" fmla="*/ 1505424 w 1880151"/>
                    <a:gd name="connsiteY85" fmla="*/ 817351 h 1691232"/>
                    <a:gd name="connsiteX86" fmla="*/ 1453036 w 1880151"/>
                    <a:gd name="connsiteY86" fmla="*/ 812588 h 1691232"/>
                    <a:gd name="connsiteX87" fmla="*/ 1510186 w 1880151"/>
                    <a:gd name="connsiteY87" fmla="*/ 779251 h 1691232"/>
                    <a:gd name="connsiteX88" fmla="*/ 1476849 w 1880151"/>
                    <a:gd name="connsiteY88" fmla="*/ 745913 h 1691232"/>
                    <a:gd name="connsiteX89" fmla="*/ 1481611 w 1880151"/>
                    <a:gd name="connsiteY89" fmla="*/ 722101 h 1691232"/>
                    <a:gd name="connsiteX90" fmla="*/ 1572099 w 1880151"/>
                    <a:gd name="connsiteY90" fmla="*/ 760201 h 1691232"/>
                    <a:gd name="connsiteX91" fmla="*/ 1624486 w 1880151"/>
                    <a:gd name="connsiteY91" fmla="*/ 693526 h 1691232"/>
                    <a:gd name="connsiteX92" fmla="*/ 1614961 w 1880151"/>
                    <a:gd name="connsiteY92" fmla="*/ 550651 h 1691232"/>
                    <a:gd name="connsiteX93" fmla="*/ 1610199 w 1880151"/>
                    <a:gd name="connsiteY93" fmla="*/ 412538 h 1691232"/>
                    <a:gd name="connsiteX0" fmla="*/ 1610199 w 1874950"/>
                    <a:gd name="connsiteY0" fmla="*/ 412538 h 1691232"/>
                    <a:gd name="connsiteX1" fmla="*/ 1567336 w 1874950"/>
                    <a:gd name="connsiteY1" fmla="*/ 369676 h 1691232"/>
                    <a:gd name="connsiteX2" fmla="*/ 1467324 w 1874950"/>
                    <a:gd name="connsiteY2" fmla="*/ 345863 h 1691232"/>
                    <a:gd name="connsiteX3" fmla="*/ 1419699 w 1874950"/>
                    <a:gd name="connsiteY3" fmla="*/ 317288 h 1691232"/>
                    <a:gd name="connsiteX4" fmla="*/ 1367311 w 1874950"/>
                    <a:gd name="connsiteY4" fmla="*/ 160126 h 1691232"/>
                    <a:gd name="connsiteX5" fmla="*/ 1338736 w 1874950"/>
                    <a:gd name="connsiteY5" fmla="*/ 12488 h 1691232"/>
                    <a:gd name="connsiteX6" fmla="*/ 1267299 w 1874950"/>
                    <a:gd name="connsiteY6" fmla="*/ 12488 h 1691232"/>
                    <a:gd name="connsiteX7" fmla="*/ 1214911 w 1874950"/>
                    <a:gd name="connsiteY7" fmla="*/ 50588 h 1691232"/>
                    <a:gd name="connsiteX8" fmla="*/ 1214911 w 1874950"/>
                    <a:gd name="connsiteY8" fmla="*/ 155363 h 1691232"/>
                    <a:gd name="connsiteX9" fmla="*/ 1186336 w 1874950"/>
                    <a:gd name="connsiteY9" fmla="*/ 183938 h 1691232"/>
                    <a:gd name="connsiteX10" fmla="*/ 1176811 w 1874950"/>
                    <a:gd name="connsiteY10" fmla="*/ 255376 h 1691232"/>
                    <a:gd name="connsiteX11" fmla="*/ 1114899 w 1874950"/>
                    <a:gd name="connsiteY11" fmla="*/ 298238 h 1691232"/>
                    <a:gd name="connsiteX12" fmla="*/ 1005361 w 1874950"/>
                    <a:gd name="connsiteY12" fmla="*/ 312526 h 1691232"/>
                    <a:gd name="connsiteX13" fmla="*/ 962499 w 1874950"/>
                    <a:gd name="connsiteY13" fmla="*/ 355388 h 1691232"/>
                    <a:gd name="connsiteX14" fmla="*/ 838674 w 1874950"/>
                    <a:gd name="connsiteY14" fmla="*/ 355388 h 1691232"/>
                    <a:gd name="connsiteX15" fmla="*/ 781524 w 1874950"/>
                    <a:gd name="connsiteY15" fmla="*/ 426826 h 1691232"/>
                    <a:gd name="connsiteX16" fmla="*/ 781524 w 1874950"/>
                    <a:gd name="connsiteY16" fmla="*/ 460163 h 1691232"/>
                    <a:gd name="connsiteX17" fmla="*/ 743424 w 1874950"/>
                    <a:gd name="connsiteY17" fmla="*/ 483976 h 1691232"/>
                    <a:gd name="connsiteX18" fmla="*/ 671986 w 1874950"/>
                    <a:gd name="connsiteY18" fmla="*/ 417301 h 1691232"/>
                    <a:gd name="connsiteX19" fmla="*/ 519586 w 1874950"/>
                    <a:gd name="connsiteY19" fmla="*/ 412538 h 1691232"/>
                    <a:gd name="connsiteX20" fmla="*/ 457674 w 1874950"/>
                    <a:gd name="connsiteY20" fmla="*/ 431588 h 1691232"/>
                    <a:gd name="connsiteX21" fmla="*/ 419574 w 1874950"/>
                    <a:gd name="connsiteY21" fmla="*/ 417301 h 1691232"/>
                    <a:gd name="connsiteX22" fmla="*/ 400524 w 1874950"/>
                    <a:gd name="connsiteY22" fmla="*/ 355388 h 1691232"/>
                    <a:gd name="connsiteX23" fmla="*/ 333849 w 1874950"/>
                    <a:gd name="connsiteY23" fmla="*/ 303001 h 1691232"/>
                    <a:gd name="connsiteX24" fmla="*/ 286224 w 1874950"/>
                    <a:gd name="connsiteY24" fmla="*/ 236326 h 1691232"/>
                    <a:gd name="connsiteX25" fmla="*/ 143349 w 1874950"/>
                    <a:gd name="connsiteY25" fmla="*/ 255376 h 1691232"/>
                    <a:gd name="connsiteX26" fmla="*/ 124299 w 1874950"/>
                    <a:gd name="connsiteY26" fmla="*/ 331576 h 1691232"/>
                    <a:gd name="connsiteX27" fmla="*/ 110011 w 1874950"/>
                    <a:gd name="connsiteY27" fmla="*/ 364913 h 1691232"/>
                    <a:gd name="connsiteX28" fmla="*/ 133824 w 1874950"/>
                    <a:gd name="connsiteY28" fmla="*/ 412538 h 1691232"/>
                    <a:gd name="connsiteX29" fmla="*/ 81436 w 1874950"/>
                    <a:gd name="connsiteY29" fmla="*/ 450638 h 1691232"/>
                    <a:gd name="connsiteX30" fmla="*/ 33811 w 1874950"/>
                    <a:gd name="connsiteY30" fmla="*/ 445876 h 1691232"/>
                    <a:gd name="connsiteX31" fmla="*/ 33811 w 1874950"/>
                    <a:gd name="connsiteY31" fmla="*/ 517313 h 1691232"/>
                    <a:gd name="connsiteX32" fmla="*/ 474 w 1874950"/>
                    <a:gd name="connsiteY32" fmla="*/ 622088 h 1691232"/>
                    <a:gd name="connsiteX33" fmla="*/ 62386 w 1874950"/>
                    <a:gd name="connsiteY33" fmla="*/ 698288 h 1691232"/>
                    <a:gd name="connsiteX34" fmla="*/ 111977 w 1874950"/>
                    <a:gd name="connsiteY34" fmla="*/ 678550 h 1691232"/>
                    <a:gd name="connsiteX35" fmla="*/ 112334 w 1874950"/>
                    <a:gd name="connsiteY35" fmla="*/ 748809 h 1691232"/>
                    <a:gd name="connsiteX36" fmla="*/ 167161 w 1874950"/>
                    <a:gd name="connsiteY36" fmla="*/ 779251 h 1691232"/>
                    <a:gd name="connsiteX37" fmla="*/ 236159 w 1874950"/>
                    <a:gd name="connsiteY37" fmla="*/ 789463 h 1691232"/>
                    <a:gd name="connsiteX38" fmla="*/ 271462 w 1874950"/>
                    <a:gd name="connsiteY38" fmla="*/ 845434 h 1691232"/>
                    <a:gd name="connsiteX39" fmla="*/ 270869 w 1874950"/>
                    <a:gd name="connsiteY39" fmla="*/ 890506 h 1691232"/>
                    <a:gd name="connsiteX40" fmla="*/ 295393 w 1874950"/>
                    <a:gd name="connsiteY40" fmla="*/ 929981 h 1691232"/>
                    <a:gd name="connsiteX41" fmla="*/ 341051 w 1874950"/>
                    <a:gd name="connsiteY41" fmla="*/ 968573 h 1691232"/>
                    <a:gd name="connsiteX42" fmla="*/ 426184 w 1874950"/>
                    <a:gd name="connsiteY42" fmla="*/ 1022825 h 1691232"/>
                    <a:gd name="connsiteX43" fmla="*/ 461961 w 1874950"/>
                    <a:gd name="connsiteY43" fmla="*/ 1093918 h 1691232"/>
                    <a:gd name="connsiteX44" fmla="*/ 441064 w 1874950"/>
                    <a:gd name="connsiteY44" fmla="*/ 1163491 h 1691232"/>
                    <a:gd name="connsiteX45" fmla="*/ 519111 w 1874950"/>
                    <a:gd name="connsiteY45" fmla="*/ 1219954 h 1691232"/>
                    <a:gd name="connsiteX46" fmla="*/ 591143 w 1874950"/>
                    <a:gd name="connsiteY46" fmla="*/ 1252948 h 1691232"/>
                    <a:gd name="connsiteX47" fmla="*/ 571974 w 1874950"/>
                    <a:gd name="connsiteY47" fmla="*/ 1312651 h 1691232"/>
                    <a:gd name="connsiteX48" fmla="*/ 662461 w 1874950"/>
                    <a:gd name="connsiteY48" fmla="*/ 1465051 h 1691232"/>
                    <a:gd name="connsiteX49" fmla="*/ 755271 w 1874950"/>
                    <a:gd name="connsiteY49" fmla="*/ 1538205 h 1691232"/>
                    <a:gd name="connsiteX50" fmla="*/ 805336 w 1874950"/>
                    <a:gd name="connsiteY50" fmla="*/ 1488863 h 1691232"/>
                    <a:gd name="connsiteX51" fmla="*/ 869926 w 1874950"/>
                    <a:gd name="connsiteY51" fmla="*/ 1516260 h 1691232"/>
                    <a:gd name="connsiteX52" fmla="*/ 924399 w 1874950"/>
                    <a:gd name="connsiteY52" fmla="*/ 1484101 h 1691232"/>
                    <a:gd name="connsiteX53" fmla="*/ 941246 w 1874950"/>
                    <a:gd name="connsiteY53" fmla="*/ 1441925 h 1691232"/>
                    <a:gd name="connsiteX54" fmla="*/ 1005123 w 1874950"/>
                    <a:gd name="connsiteY54" fmla="*/ 1528337 h 1691232"/>
                    <a:gd name="connsiteX55" fmla="*/ 1050190 w 1874950"/>
                    <a:gd name="connsiteY55" fmla="*/ 1599431 h 1691232"/>
                    <a:gd name="connsiteX56" fmla="*/ 1120136 w 1874950"/>
                    <a:gd name="connsiteY56" fmla="*/ 1690950 h 1691232"/>
                    <a:gd name="connsiteX57" fmla="*/ 1151034 w 1874950"/>
                    <a:gd name="connsiteY57" fmla="*/ 1627859 h 1691232"/>
                    <a:gd name="connsiteX58" fmla="*/ 1181693 w 1874950"/>
                    <a:gd name="connsiteY58" fmla="*/ 1621379 h 1691232"/>
                    <a:gd name="connsiteX59" fmla="*/ 1224792 w 1874950"/>
                    <a:gd name="connsiteY59" fmla="*/ 1650642 h 1691232"/>
                    <a:gd name="connsiteX60" fmla="*/ 1258367 w 1874950"/>
                    <a:gd name="connsiteY60" fmla="*/ 1609988 h 1691232"/>
                    <a:gd name="connsiteX61" fmla="*/ 1277188 w 1874950"/>
                    <a:gd name="connsiteY61" fmla="*/ 1614605 h 1691232"/>
                    <a:gd name="connsiteX62" fmla="*/ 1311230 w 1874950"/>
                    <a:gd name="connsiteY62" fmla="*/ 1681082 h 1691232"/>
                    <a:gd name="connsiteX63" fmla="*/ 1367786 w 1874950"/>
                    <a:gd name="connsiteY63" fmla="*/ 1657613 h 1691232"/>
                    <a:gd name="connsiteX64" fmla="*/ 1419818 w 1874950"/>
                    <a:gd name="connsiteY64" fmla="*/ 1601492 h 1691232"/>
                    <a:gd name="connsiteX65" fmla="*/ 1470595 w 1874950"/>
                    <a:gd name="connsiteY65" fmla="*/ 1584949 h 1691232"/>
                    <a:gd name="connsiteX66" fmla="*/ 1488274 w 1874950"/>
                    <a:gd name="connsiteY66" fmla="*/ 1640771 h 1691232"/>
                    <a:gd name="connsiteX67" fmla="*/ 1558169 w 1874950"/>
                    <a:gd name="connsiteY67" fmla="*/ 1615093 h 1691232"/>
                    <a:gd name="connsiteX68" fmla="*/ 1588947 w 1874950"/>
                    <a:gd name="connsiteY68" fmla="*/ 1528337 h 1691232"/>
                    <a:gd name="connsiteX69" fmla="*/ 1670383 w 1874950"/>
                    <a:gd name="connsiteY69" fmla="*/ 1438195 h 1691232"/>
                    <a:gd name="connsiteX70" fmla="*/ 1714974 w 1874950"/>
                    <a:gd name="connsiteY70" fmla="*/ 1407065 h 1691232"/>
                    <a:gd name="connsiteX71" fmla="*/ 1743343 w 1874950"/>
                    <a:gd name="connsiteY71" fmla="*/ 1410360 h 1691232"/>
                    <a:gd name="connsiteX72" fmla="*/ 1820935 w 1874950"/>
                    <a:gd name="connsiteY72" fmla="*/ 1399752 h 1691232"/>
                    <a:gd name="connsiteX73" fmla="*/ 1816054 w 1874950"/>
                    <a:gd name="connsiteY73" fmla="*/ 1453316 h 1691232"/>
                    <a:gd name="connsiteX74" fmla="*/ 1874221 w 1874950"/>
                    <a:gd name="connsiteY74" fmla="*/ 1476637 h 1691232"/>
                    <a:gd name="connsiteX75" fmla="*/ 1848983 w 1874950"/>
                    <a:gd name="connsiteY75" fmla="*/ 1443791 h 1691232"/>
                    <a:gd name="connsiteX76" fmla="*/ 1853086 w 1874950"/>
                    <a:gd name="connsiteY76" fmla="*/ 1398376 h 1691232"/>
                    <a:gd name="connsiteX77" fmla="*/ 1853086 w 1874950"/>
                    <a:gd name="connsiteY77" fmla="*/ 1303126 h 1691232"/>
                    <a:gd name="connsiteX78" fmla="*/ 1853086 w 1874950"/>
                    <a:gd name="connsiteY78" fmla="*/ 1245976 h 1691232"/>
                    <a:gd name="connsiteX79" fmla="*/ 1810224 w 1874950"/>
                    <a:gd name="connsiteY79" fmla="*/ 1236451 h 1691232"/>
                    <a:gd name="connsiteX80" fmla="*/ 1734024 w 1874950"/>
                    <a:gd name="connsiteY80" fmla="*/ 1155488 h 1691232"/>
                    <a:gd name="connsiteX81" fmla="*/ 1695924 w 1874950"/>
                    <a:gd name="connsiteY81" fmla="*/ 974513 h 1691232"/>
                    <a:gd name="connsiteX82" fmla="*/ 1643536 w 1874950"/>
                    <a:gd name="connsiteY82" fmla="*/ 941176 h 1691232"/>
                    <a:gd name="connsiteX83" fmla="*/ 1605436 w 1874950"/>
                    <a:gd name="connsiteY83" fmla="*/ 884026 h 1691232"/>
                    <a:gd name="connsiteX84" fmla="*/ 1557811 w 1874950"/>
                    <a:gd name="connsiteY84" fmla="*/ 836401 h 1691232"/>
                    <a:gd name="connsiteX85" fmla="*/ 1505424 w 1874950"/>
                    <a:gd name="connsiteY85" fmla="*/ 817351 h 1691232"/>
                    <a:gd name="connsiteX86" fmla="*/ 1453036 w 1874950"/>
                    <a:gd name="connsiteY86" fmla="*/ 812588 h 1691232"/>
                    <a:gd name="connsiteX87" fmla="*/ 1510186 w 1874950"/>
                    <a:gd name="connsiteY87" fmla="*/ 779251 h 1691232"/>
                    <a:gd name="connsiteX88" fmla="*/ 1476849 w 1874950"/>
                    <a:gd name="connsiteY88" fmla="*/ 745913 h 1691232"/>
                    <a:gd name="connsiteX89" fmla="*/ 1481611 w 1874950"/>
                    <a:gd name="connsiteY89" fmla="*/ 722101 h 1691232"/>
                    <a:gd name="connsiteX90" fmla="*/ 1572099 w 1874950"/>
                    <a:gd name="connsiteY90" fmla="*/ 760201 h 1691232"/>
                    <a:gd name="connsiteX91" fmla="*/ 1624486 w 1874950"/>
                    <a:gd name="connsiteY91" fmla="*/ 693526 h 1691232"/>
                    <a:gd name="connsiteX92" fmla="*/ 1614961 w 1874950"/>
                    <a:gd name="connsiteY92" fmla="*/ 550651 h 1691232"/>
                    <a:gd name="connsiteX93" fmla="*/ 1610199 w 1874950"/>
                    <a:gd name="connsiteY93" fmla="*/ 412538 h 1691232"/>
                    <a:gd name="connsiteX0" fmla="*/ 1610199 w 1880150"/>
                    <a:gd name="connsiteY0" fmla="*/ 412538 h 1691232"/>
                    <a:gd name="connsiteX1" fmla="*/ 1567336 w 1880150"/>
                    <a:gd name="connsiteY1" fmla="*/ 369676 h 1691232"/>
                    <a:gd name="connsiteX2" fmla="*/ 1467324 w 1880150"/>
                    <a:gd name="connsiteY2" fmla="*/ 345863 h 1691232"/>
                    <a:gd name="connsiteX3" fmla="*/ 1419699 w 1880150"/>
                    <a:gd name="connsiteY3" fmla="*/ 317288 h 1691232"/>
                    <a:gd name="connsiteX4" fmla="*/ 1367311 w 1880150"/>
                    <a:gd name="connsiteY4" fmla="*/ 160126 h 1691232"/>
                    <a:gd name="connsiteX5" fmla="*/ 1338736 w 1880150"/>
                    <a:gd name="connsiteY5" fmla="*/ 12488 h 1691232"/>
                    <a:gd name="connsiteX6" fmla="*/ 1267299 w 1880150"/>
                    <a:gd name="connsiteY6" fmla="*/ 12488 h 1691232"/>
                    <a:gd name="connsiteX7" fmla="*/ 1214911 w 1880150"/>
                    <a:gd name="connsiteY7" fmla="*/ 50588 h 1691232"/>
                    <a:gd name="connsiteX8" fmla="*/ 1214911 w 1880150"/>
                    <a:gd name="connsiteY8" fmla="*/ 155363 h 1691232"/>
                    <a:gd name="connsiteX9" fmla="*/ 1186336 w 1880150"/>
                    <a:gd name="connsiteY9" fmla="*/ 183938 h 1691232"/>
                    <a:gd name="connsiteX10" fmla="*/ 1176811 w 1880150"/>
                    <a:gd name="connsiteY10" fmla="*/ 255376 h 1691232"/>
                    <a:gd name="connsiteX11" fmla="*/ 1114899 w 1880150"/>
                    <a:gd name="connsiteY11" fmla="*/ 298238 h 1691232"/>
                    <a:gd name="connsiteX12" fmla="*/ 1005361 w 1880150"/>
                    <a:gd name="connsiteY12" fmla="*/ 312526 h 1691232"/>
                    <a:gd name="connsiteX13" fmla="*/ 962499 w 1880150"/>
                    <a:gd name="connsiteY13" fmla="*/ 355388 h 1691232"/>
                    <a:gd name="connsiteX14" fmla="*/ 838674 w 1880150"/>
                    <a:gd name="connsiteY14" fmla="*/ 355388 h 1691232"/>
                    <a:gd name="connsiteX15" fmla="*/ 781524 w 1880150"/>
                    <a:gd name="connsiteY15" fmla="*/ 426826 h 1691232"/>
                    <a:gd name="connsiteX16" fmla="*/ 781524 w 1880150"/>
                    <a:gd name="connsiteY16" fmla="*/ 460163 h 1691232"/>
                    <a:gd name="connsiteX17" fmla="*/ 743424 w 1880150"/>
                    <a:gd name="connsiteY17" fmla="*/ 483976 h 1691232"/>
                    <a:gd name="connsiteX18" fmla="*/ 671986 w 1880150"/>
                    <a:gd name="connsiteY18" fmla="*/ 417301 h 1691232"/>
                    <a:gd name="connsiteX19" fmla="*/ 519586 w 1880150"/>
                    <a:gd name="connsiteY19" fmla="*/ 412538 h 1691232"/>
                    <a:gd name="connsiteX20" fmla="*/ 457674 w 1880150"/>
                    <a:gd name="connsiteY20" fmla="*/ 431588 h 1691232"/>
                    <a:gd name="connsiteX21" fmla="*/ 419574 w 1880150"/>
                    <a:gd name="connsiteY21" fmla="*/ 417301 h 1691232"/>
                    <a:gd name="connsiteX22" fmla="*/ 400524 w 1880150"/>
                    <a:gd name="connsiteY22" fmla="*/ 355388 h 1691232"/>
                    <a:gd name="connsiteX23" fmla="*/ 333849 w 1880150"/>
                    <a:gd name="connsiteY23" fmla="*/ 303001 h 1691232"/>
                    <a:gd name="connsiteX24" fmla="*/ 286224 w 1880150"/>
                    <a:gd name="connsiteY24" fmla="*/ 236326 h 1691232"/>
                    <a:gd name="connsiteX25" fmla="*/ 143349 w 1880150"/>
                    <a:gd name="connsiteY25" fmla="*/ 255376 h 1691232"/>
                    <a:gd name="connsiteX26" fmla="*/ 124299 w 1880150"/>
                    <a:gd name="connsiteY26" fmla="*/ 331576 h 1691232"/>
                    <a:gd name="connsiteX27" fmla="*/ 110011 w 1880150"/>
                    <a:gd name="connsiteY27" fmla="*/ 364913 h 1691232"/>
                    <a:gd name="connsiteX28" fmla="*/ 133824 w 1880150"/>
                    <a:gd name="connsiteY28" fmla="*/ 412538 h 1691232"/>
                    <a:gd name="connsiteX29" fmla="*/ 81436 w 1880150"/>
                    <a:gd name="connsiteY29" fmla="*/ 450638 h 1691232"/>
                    <a:gd name="connsiteX30" fmla="*/ 33811 w 1880150"/>
                    <a:gd name="connsiteY30" fmla="*/ 445876 h 1691232"/>
                    <a:gd name="connsiteX31" fmla="*/ 33811 w 1880150"/>
                    <a:gd name="connsiteY31" fmla="*/ 517313 h 1691232"/>
                    <a:gd name="connsiteX32" fmla="*/ 474 w 1880150"/>
                    <a:gd name="connsiteY32" fmla="*/ 622088 h 1691232"/>
                    <a:gd name="connsiteX33" fmla="*/ 62386 w 1880150"/>
                    <a:gd name="connsiteY33" fmla="*/ 698288 h 1691232"/>
                    <a:gd name="connsiteX34" fmla="*/ 111977 w 1880150"/>
                    <a:gd name="connsiteY34" fmla="*/ 678550 h 1691232"/>
                    <a:gd name="connsiteX35" fmla="*/ 112334 w 1880150"/>
                    <a:gd name="connsiteY35" fmla="*/ 748809 h 1691232"/>
                    <a:gd name="connsiteX36" fmla="*/ 167161 w 1880150"/>
                    <a:gd name="connsiteY36" fmla="*/ 779251 h 1691232"/>
                    <a:gd name="connsiteX37" fmla="*/ 236159 w 1880150"/>
                    <a:gd name="connsiteY37" fmla="*/ 789463 h 1691232"/>
                    <a:gd name="connsiteX38" fmla="*/ 271462 w 1880150"/>
                    <a:gd name="connsiteY38" fmla="*/ 845434 h 1691232"/>
                    <a:gd name="connsiteX39" fmla="*/ 270869 w 1880150"/>
                    <a:gd name="connsiteY39" fmla="*/ 890506 h 1691232"/>
                    <a:gd name="connsiteX40" fmla="*/ 295393 w 1880150"/>
                    <a:gd name="connsiteY40" fmla="*/ 929981 h 1691232"/>
                    <a:gd name="connsiteX41" fmla="*/ 341051 w 1880150"/>
                    <a:gd name="connsiteY41" fmla="*/ 968573 h 1691232"/>
                    <a:gd name="connsiteX42" fmla="*/ 426184 w 1880150"/>
                    <a:gd name="connsiteY42" fmla="*/ 1022825 h 1691232"/>
                    <a:gd name="connsiteX43" fmla="*/ 461961 w 1880150"/>
                    <a:gd name="connsiteY43" fmla="*/ 1093918 h 1691232"/>
                    <a:gd name="connsiteX44" fmla="*/ 441064 w 1880150"/>
                    <a:gd name="connsiteY44" fmla="*/ 1163491 h 1691232"/>
                    <a:gd name="connsiteX45" fmla="*/ 519111 w 1880150"/>
                    <a:gd name="connsiteY45" fmla="*/ 1219954 h 1691232"/>
                    <a:gd name="connsiteX46" fmla="*/ 591143 w 1880150"/>
                    <a:gd name="connsiteY46" fmla="*/ 1252948 h 1691232"/>
                    <a:gd name="connsiteX47" fmla="*/ 571974 w 1880150"/>
                    <a:gd name="connsiteY47" fmla="*/ 1312651 h 1691232"/>
                    <a:gd name="connsiteX48" fmla="*/ 662461 w 1880150"/>
                    <a:gd name="connsiteY48" fmla="*/ 1465051 h 1691232"/>
                    <a:gd name="connsiteX49" fmla="*/ 755271 w 1880150"/>
                    <a:gd name="connsiteY49" fmla="*/ 1538205 h 1691232"/>
                    <a:gd name="connsiteX50" fmla="*/ 805336 w 1880150"/>
                    <a:gd name="connsiteY50" fmla="*/ 1488863 h 1691232"/>
                    <a:gd name="connsiteX51" fmla="*/ 869926 w 1880150"/>
                    <a:gd name="connsiteY51" fmla="*/ 1516260 h 1691232"/>
                    <a:gd name="connsiteX52" fmla="*/ 924399 w 1880150"/>
                    <a:gd name="connsiteY52" fmla="*/ 1484101 h 1691232"/>
                    <a:gd name="connsiteX53" fmla="*/ 941246 w 1880150"/>
                    <a:gd name="connsiteY53" fmla="*/ 1441925 h 1691232"/>
                    <a:gd name="connsiteX54" fmla="*/ 1005123 w 1880150"/>
                    <a:gd name="connsiteY54" fmla="*/ 1528337 h 1691232"/>
                    <a:gd name="connsiteX55" fmla="*/ 1050190 w 1880150"/>
                    <a:gd name="connsiteY55" fmla="*/ 1599431 h 1691232"/>
                    <a:gd name="connsiteX56" fmla="*/ 1120136 w 1880150"/>
                    <a:gd name="connsiteY56" fmla="*/ 1690950 h 1691232"/>
                    <a:gd name="connsiteX57" fmla="*/ 1151034 w 1880150"/>
                    <a:gd name="connsiteY57" fmla="*/ 1627859 h 1691232"/>
                    <a:gd name="connsiteX58" fmla="*/ 1181693 w 1880150"/>
                    <a:gd name="connsiteY58" fmla="*/ 1621379 h 1691232"/>
                    <a:gd name="connsiteX59" fmla="*/ 1224792 w 1880150"/>
                    <a:gd name="connsiteY59" fmla="*/ 1650642 h 1691232"/>
                    <a:gd name="connsiteX60" fmla="*/ 1258367 w 1880150"/>
                    <a:gd name="connsiteY60" fmla="*/ 1609988 h 1691232"/>
                    <a:gd name="connsiteX61" fmla="*/ 1277188 w 1880150"/>
                    <a:gd name="connsiteY61" fmla="*/ 1614605 h 1691232"/>
                    <a:gd name="connsiteX62" fmla="*/ 1311230 w 1880150"/>
                    <a:gd name="connsiteY62" fmla="*/ 1681082 h 1691232"/>
                    <a:gd name="connsiteX63" fmla="*/ 1367786 w 1880150"/>
                    <a:gd name="connsiteY63" fmla="*/ 1657613 h 1691232"/>
                    <a:gd name="connsiteX64" fmla="*/ 1419818 w 1880150"/>
                    <a:gd name="connsiteY64" fmla="*/ 1601492 h 1691232"/>
                    <a:gd name="connsiteX65" fmla="*/ 1470595 w 1880150"/>
                    <a:gd name="connsiteY65" fmla="*/ 1584949 h 1691232"/>
                    <a:gd name="connsiteX66" fmla="*/ 1488274 w 1880150"/>
                    <a:gd name="connsiteY66" fmla="*/ 1640771 h 1691232"/>
                    <a:gd name="connsiteX67" fmla="*/ 1558169 w 1880150"/>
                    <a:gd name="connsiteY67" fmla="*/ 1615093 h 1691232"/>
                    <a:gd name="connsiteX68" fmla="*/ 1588947 w 1880150"/>
                    <a:gd name="connsiteY68" fmla="*/ 1528337 h 1691232"/>
                    <a:gd name="connsiteX69" fmla="*/ 1670383 w 1880150"/>
                    <a:gd name="connsiteY69" fmla="*/ 1438195 h 1691232"/>
                    <a:gd name="connsiteX70" fmla="*/ 1714974 w 1880150"/>
                    <a:gd name="connsiteY70" fmla="*/ 1407065 h 1691232"/>
                    <a:gd name="connsiteX71" fmla="*/ 1743343 w 1880150"/>
                    <a:gd name="connsiteY71" fmla="*/ 1410360 h 1691232"/>
                    <a:gd name="connsiteX72" fmla="*/ 1820935 w 1880150"/>
                    <a:gd name="connsiteY72" fmla="*/ 1399752 h 1691232"/>
                    <a:gd name="connsiteX73" fmla="*/ 1816054 w 1880150"/>
                    <a:gd name="connsiteY73" fmla="*/ 1453316 h 1691232"/>
                    <a:gd name="connsiteX74" fmla="*/ 1874221 w 1880150"/>
                    <a:gd name="connsiteY74" fmla="*/ 1476637 h 1691232"/>
                    <a:gd name="connsiteX75" fmla="*/ 1875829 w 1880150"/>
                    <a:gd name="connsiteY75" fmla="*/ 1454003 h 1691232"/>
                    <a:gd name="connsiteX76" fmla="*/ 1853086 w 1880150"/>
                    <a:gd name="connsiteY76" fmla="*/ 1398376 h 1691232"/>
                    <a:gd name="connsiteX77" fmla="*/ 1853086 w 1880150"/>
                    <a:gd name="connsiteY77" fmla="*/ 1303126 h 1691232"/>
                    <a:gd name="connsiteX78" fmla="*/ 1853086 w 1880150"/>
                    <a:gd name="connsiteY78" fmla="*/ 1245976 h 1691232"/>
                    <a:gd name="connsiteX79" fmla="*/ 1810224 w 1880150"/>
                    <a:gd name="connsiteY79" fmla="*/ 1236451 h 1691232"/>
                    <a:gd name="connsiteX80" fmla="*/ 1734024 w 1880150"/>
                    <a:gd name="connsiteY80" fmla="*/ 1155488 h 1691232"/>
                    <a:gd name="connsiteX81" fmla="*/ 1695924 w 1880150"/>
                    <a:gd name="connsiteY81" fmla="*/ 974513 h 1691232"/>
                    <a:gd name="connsiteX82" fmla="*/ 1643536 w 1880150"/>
                    <a:gd name="connsiteY82" fmla="*/ 941176 h 1691232"/>
                    <a:gd name="connsiteX83" fmla="*/ 1605436 w 1880150"/>
                    <a:gd name="connsiteY83" fmla="*/ 884026 h 1691232"/>
                    <a:gd name="connsiteX84" fmla="*/ 1557811 w 1880150"/>
                    <a:gd name="connsiteY84" fmla="*/ 836401 h 1691232"/>
                    <a:gd name="connsiteX85" fmla="*/ 1505424 w 1880150"/>
                    <a:gd name="connsiteY85" fmla="*/ 817351 h 1691232"/>
                    <a:gd name="connsiteX86" fmla="*/ 1453036 w 1880150"/>
                    <a:gd name="connsiteY86" fmla="*/ 812588 h 1691232"/>
                    <a:gd name="connsiteX87" fmla="*/ 1510186 w 1880150"/>
                    <a:gd name="connsiteY87" fmla="*/ 779251 h 1691232"/>
                    <a:gd name="connsiteX88" fmla="*/ 1476849 w 1880150"/>
                    <a:gd name="connsiteY88" fmla="*/ 745913 h 1691232"/>
                    <a:gd name="connsiteX89" fmla="*/ 1481611 w 1880150"/>
                    <a:gd name="connsiteY89" fmla="*/ 722101 h 1691232"/>
                    <a:gd name="connsiteX90" fmla="*/ 1572099 w 1880150"/>
                    <a:gd name="connsiteY90" fmla="*/ 760201 h 1691232"/>
                    <a:gd name="connsiteX91" fmla="*/ 1624486 w 1880150"/>
                    <a:gd name="connsiteY91" fmla="*/ 693526 h 1691232"/>
                    <a:gd name="connsiteX92" fmla="*/ 1614961 w 1880150"/>
                    <a:gd name="connsiteY92" fmla="*/ 550651 h 1691232"/>
                    <a:gd name="connsiteX93" fmla="*/ 1610199 w 1880150"/>
                    <a:gd name="connsiteY93" fmla="*/ 412538 h 1691232"/>
                    <a:gd name="connsiteX0" fmla="*/ 1610199 w 1879071"/>
                    <a:gd name="connsiteY0" fmla="*/ 412538 h 1691232"/>
                    <a:gd name="connsiteX1" fmla="*/ 1567336 w 1879071"/>
                    <a:gd name="connsiteY1" fmla="*/ 369676 h 1691232"/>
                    <a:gd name="connsiteX2" fmla="*/ 1467324 w 1879071"/>
                    <a:gd name="connsiteY2" fmla="*/ 345863 h 1691232"/>
                    <a:gd name="connsiteX3" fmla="*/ 1419699 w 1879071"/>
                    <a:gd name="connsiteY3" fmla="*/ 317288 h 1691232"/>
                    <a:gd name="connsiteX4" fmla="*/ 1367311 w 1879071"/>
                    <a:gd name="connsiteY4" fmla="*/ 160126 h 1691232"/>
                    <a:gd name="connsiteX5" fmla="*/ 1338736 w 1879071"/>
                    <a:gd name="connsiteY5" fmla="*/ 12488 h 1691232"/>
                    <a:gd name="connsiteX6" fmla="*/ 1267299 w 1879071"/>
                    <a:gd name="connsiteY6" fmla="*/ 12488 h 1691232"/>
                    <a:gd name="connsiteX7" fmla="*/ 1214911 w 1879071"/>
                    <a:gd name="connsiteY7" fmla="*/ 50588 h 1691232"/>
                    <a:gd name="connsiteX8" fmla="*/ 1214911 w 1879071"/>
                    <a:gd name="connsiteY8" fmla="*/ 155363 h 1691232"/>
                    <a:gd name="connsiteX9" fmla="*/ 1186336 w 1879071"/>
                    <a:gd name="connsiteY9" fmla="*/ 183938 h 1691232"/>
                    <a:gd name="connsiteX10" fmla="*/ 1176811 w 1879071"/>
                    <a:gd name="connsiteY10" fmla="*/ 255376 h 1691232"/>
                    <a:gd name="connsiteX11" fmla="*/ 1114899 w 1879071"/>
                    <a:gd name="connsiteY11" fmla="*/ 298238 h 1691232"/>
                    <a:gd name="connsiteX12" fmla="*/ 1005361 w 1879071"/>
                    <a:gd name="connsiteY12" fmla="*/ 312526 h 1691232"/>
                    <a:gd name="connsiteX13" fmla="*/ 962499 w 1879071"/>
                    <a:gd name="connsiteY13" fmla="*/ 355388 h 1691232"/>
                    <a:gd name="connsiteX14" fmla="*/ 838674 w 1879071"/>
                    <a:gd name="connsiteY14" fmla="*/ 355388 h 1691232"/>
                    <a:gd name="connsiteX15" fmla="*/ 781524 w 1879071"/>
                    <a:gd name="connsiteY15" fmla="*/ 426826 h 1691232"/>
                    <a:gd name="connsiteX16" fmla="*/ 781524 w 1879071"/>
                    <a:gd name="connsiteY16" fmla="*/ 460163 h 1691232"/>
                    <a:gd name="connsiteX17" fmla="*/ 743424 w 1879071"/>
                    <a:gd name="connsiteY17" fmla="*/ 483976 h 1691232"/>
                    <a:gd name="connsiteX18" fmla="*/ 671986 w 1879071"/>
                    <a:gd name="connsiteY18" fmla="*/ 417301 h 1691232"/>
                    <a:gd name="connsiteX19" fmla="*/ 519586 w 1879071"/>
                    <a:gd name="connsiteY19" fmla="*/ 412538 h 1691232"/>
                    <a:gd name="connsiteX20" fmla="*/ 457674 w 1879071"/>
                    <a:gd name="connsiteY20" fmla="*/ 431588 h 1691232"/>
                    <a:gd name="connsiteX21" fmla="*/ 419574 w 1879071"/>
                    <a:gd name="connsiteY21" fmla="*/ 417301 h 1691232"/>
                    <a:gd name="connsiteX22" fmla="*/ 400524 w 1879071"/>
                    <a:gd name="connsiteY22" fmla="*/ 355388 h 1691232"/>
                    <a:gd name="connsiteX23" fmla="*/ 333849 w 1879071"/>
                    <a:gd name="connsiteY23" fmla="*/ 303001 h 1691232"/>
                    <a:gd name="connsiteX24" fmla="*/ 286224 w 1879071"/>
                    <a:gd name="connsiteY24" fmla="*/ 236326 h 1691232"/>
                    <a:gd name="connsiteX25" fmla="*/ 143349 w 1879071"/>
                    <a:gd name="connsiteY25" fmla="*/ 255376 h 1691232"/>
                    <a:gd name="connsiteX26" fmla="*/ 124299 w 1879071"/>
                    <a:gd name="connsiteY26" fmla="*/ 331576 h 1691232"/>
                    <a:gd name="connsiteX27" fmla="*/ 110011 w 1879071"/>
                    <a:gd name="connsiteY27" fmla="*/ 364913 h 1691232"/>
                    <a:gd name="connsiteX28" fmla="*/ 133824 w 1879071"/>
                    <a:gd name="connsiteY28" fmla="*/ 412538 h 1691232"/>
                    <a:gd name="connsiteX29" fmla="*/ 81436 w 1879071"/>
                    <a:gd name="connsiteY29" fmla="*/ 450638 h 1691232"/>
                    <a:gd name="connsiteX30" fmla="*/ 33811 w 1879071"/>
                    <a:gd name="connsiteY30" fmla="*/ 445876 h 1691232"/>
                    <a:gd name="connsiteX31" fmla="*/ 33811 w 1879071"/>
                    <a:gd name="connsiteY31" fmla="*/ 517313 h 1691232"/>
                    <a:gd name="connsiteX32" fmla="*/ 474 w 1879071"/>
                    <a:gd name="connsiteY32" fmla="*/ 622088 h 1691232"/>
                    <a:gd name="connsiteX33" fmla="*/ 62386 w 1879071"/>
                    <a:gd name="connsiteY33" fmla="*/ 698288 h 1691232"/>
                    <a:gd name="connsiteX34" fmla="*/ 111977 w 1879071"/>
                    <a:gd name="connsiteY34" fmla="*/ 678550 h 1691232"/>
                    <a:gd name="connsiteX35" fmla="*/ 112334 w 1879071"/>
                    <a:gd name="connsiteY35" fmla="*/ 748809 h 1691232"/>
                    <a:gd name="connsiteX36" fmla="*/ 167161 w 1879071"/>
                    <a:gd name="connsiteY36" fmla="*/ 779251 h 1691232"/>
                    <a:gd name="connsiteX37" fmla="*/ 236159 w 1879071"/>
                    <a:gd name="connsiteY37" fmla="*/ 789463 h 1691232"/>
                    <a:gd name="connsiteX38" fmla="*/ 271462 w 1879071"/>
                    <a:gd name="connsiteY38" fmla="*/ 845434 h 1691232"/>
                    <a:gd name="connsiteX39" fmla="*/ 270869 w 1879071"/>
                    <a:gd name="connsiteY39" fmla="*/ 890506 h 1691232"/>
                    <a:gd name="connsiteX40" fmla="*/ 295393 w 1879071"/>
                    <a:gd name="connsiteY40" fmla="*/ 929981 h 1691232"/>
                    <a:gd name="connsiteX41" fmla="*/ 341051 w 1879071"/>
                    <a:gd name="connsiteY41" fmla="*/ 968573 h 1691232"/>
                    <a:gd name="connsiteX42" fmla="*/ 426184 w 1879071"/>
                    <a:gd name="connsiteY42" fmla="*/ 1022825 h 1691232"/>
                    <a:gd name="connsiteX43" fmla="*/ 461961 w 1879071"/>
                    <a:gd name="connsiteY43" fmla="*/ 1093918 h 1691232"/>
                    <a:gd name="connsiteX44" fmla="*/ 441064 w 1879071"/>
                    <a:gd name="connsiteY44" fmla="*/ 1163491 h 1691232"/>
                    <a:gd name="connsiteX45" fmla="*/ 519111 w 1879071"/>
                    <a:gd name="connsiteY45" fmla="*/ 1219954 h 1691232"/>
                    <a:gd name="connsiteX46" fmla="*/ 591143 w 1879071"/>
                    <a:gd name="connsiteY46" fmla="*/ 1252948 h 1691232"/>
                    <a:gd name="connsiteX47" fmla="*/ 571974 w 1879071"/>
                    <a:gd name="connsiteY47" fmla="*/ 1312651 h 1691232"/>
                    <a:gd name="connsiteX48" fmla="*/ 662461 w 1879071"/>
                    <a:gd name="connsiteY48" fmla="*/ 1465051 h 1691232"/>
                    <a:gd name="connsiteX49" fmla="*/ 755271 w 1879071"/>
                    <a:gd name="connsiteY49" fmla="*/ 1538205 h 1691232"/>
                    <a:gd name="connsiteX50" fmla="*/ 805336 w 1879071"/>
                    <a:gd name="connsiteY50" fmla="*/ 1488863 h 1691232"/>
                    <a:gd name="connsiteX51" fmla="*/ 869926 w 1879071"/>
                    <a:gd name="connsiteY51" fmla="*/ 1516260 h 1691232"/>
                    <a:gd name="connsiteX52" fmla="*/ 924399 w 1879071"/>
                    <a:gd name="connsiteY52" fmla="*/ 1484101 h 1691232"/>
                    <a:gd name="connsiteX53" fmla="*/ 941246 w 1879071"/>
                    <a:gd name="connsiteY53" fmla="*/ 1441925 h 1691232"/>
                    <a:gd name="connsiteX54" fmla="*/ 1005123 w 1879071"/>
                    <a:gd name="connsiteY54" fmla="*/ 1528337 h 1691232"/>
                    <a:gd name="connsiteX55" fmla="*/ 1050190 w 1879071"/>
                    <a:gd name="connsiteY55" fmla="*/ 1599431 h 1691232"/>
                    <a:gd name="connsiteX56" fmla="*/ 1120136 w 1879071"/>
                    <a:gd name="connsiteY56" fmla="*/ 1690950 h 1691232"/>
                    <a:gd name="connsiteX57" fmla="*/ 1151034 w 1879071"/>
                    <a:gd name="connsiteY57" fmla="*/ 1627859 h 1691232"/>
                    <a:gd name="connsiteX58" fmla="*/ 1181693 w 1879071"/>
                    <a:gd name="connsiteY58" fmla="*/ 1621379 h 1691232"/>
                    <a:gd name="connsiteX59" fmla="*/ 1224792 w 1879071"/>
                    <a:gd name="connsiteY59" fmla="*/ 1650642 h 1691232"/>
                    <a:gd name="connsiteX60" fmla="*/ 1258367 w 1879071"/>
                    <a:gd name="connsiteY60" fmla="*/ 1609988 h 1691232"/>
                    <a:gd name="connsiteX61" fmla="*/ 1277188 w 1879071"/>
                    <a:gd name="connsiteY61" fmla="*/ 1614605 h 1691232"/>
                    <a:gd name="connsiteX62" fmla="*/ 1311230 w 1879071"/>
                    <a:gd name="connsiteY62" fmla="*/ 1681082 h 1691232"/>
                    <a:gd name="connsiteX63" fmla="*/ 1367786 w 1879071"/>
                    <a:gd name="connsiteY63" fmla="*/ 1657613 h 1691232"/>
                    <a:gd name="connsiteX64" fmla="*/ 1419818 w 1879071"/>
                    <a:gd name="connsiteY64" fmla="*/ 1601492 h 1691232"/>
                    <a:gd name="connsiteX65" fmla="*/ 1470595 w 1879071"/>
                    <a:gd name="connsiteY65" fmla="*/ 1584949 h 1691232"/>
                    <a:gd name="connsiteX66" fmla="*/ 1488274 w 1879071"/>
                    <a:gd name="connsiteY66" fmla="*/ 1640771 h 1691232"/>
                    <a:gd name="connsiteX67" fmla="*/ 1558169 w 1879071"/>
                    <a:gd name="connsiteY67" fmla="*/ 1615093 h 1691232"/>
                    <a:gd name="connsiteX68" fmla="*/ 1588947 w 1879071"/>
                    <a:gd name="connsiteY68" fmla="*/ 1528337 h 1691232"/>
                    <a:gd name="connsiteX69" fmla="*/ 1670383 w 1879071"/>
                    <a:gd name="connsiteY69" fmla="*/ 1438195 h 1691232"/>
                    <a:gd name="connsiteX70" fmla="*/ 1714974 w 1879071"/>
                    <a:gd name="connsiteY70" fmla="*/ 1407065 h 1691232"/>
                    <a:gd name="connsiteX71" fmla="*/ 1743343 w 1879071"/>
                    <a:gd name="connsiteY71" fmla="*/ 1410360 h 1691232"/>
                    <a:gd name="connsiteX72" fmla="*/ 1820935 w 1879071"/>
                    <a:gd name="connsiteY72" fmla="*/ 1399752 h 1691232"/>
                    <a:gd name="connsiteX73" fmla="*/ 1816054 w 1879071"/>
                    <a:gd name="connsiteY73" fmla="*/ 1453316 h 1691232"/>
                    <a:gd name="connsiteX74" fmla="*/ 1874221 w 1879071"/>
                    <a:gd name="connsiteY74" fmla="*/ 1476637 h 1691232"/>
                    <a:gd name="connsiteX75" fmla="*/ 1875829 w 1879071"/>
                    <a:gd name="connsiteY75" fmla="*/ 1454003 h 1691232"/>
                    <a:gd name="connsiteX76" fmla="*/ 1875051 w 1879071"/>
                    <a:gd name="connsiteY76" fmla="*/ 1393269 h 1691232"/>
                    <a:gd name="connsiteX77" fmla="*/ 1853086 w 1879071"/>
                    <a:gd name="connsiteY77" fmla="*/ 1303126 h 1691232"/>
                    <a:gd name="connsiteX78" fmla="*/ 1853086 w 1879071"/>
                    <a:gd name="connsiteY78" fmla="*/ 1245976 h 1691232"/>
                    <a:gd name="connsiteX79" fmla="*/ 1810224 w 1879071"/>
                    <a:gd name="connsiteY79" fmla="*/ 1236451 h 1691232"/>
                    <a:gd name="connsiteX80" fmla="*/ 1734024 w 1879071"/>
                    <a:gd name="connsiteY80" fmla="*/ 1155488 h 1691232"/>
                    <a:gd name="connsiteX81" fmla="*/ 1695924 w 1879071"/>
                    <a:gd name="connsiteY81" fmla="*/ 974513 h 1691232"/>
                    <a:gd name="connsiteX82" fmla="*/ 1643536 w 1879071"/>
                    <a:gd name="connsiteY82" fmla="*/ 941176 h 1691232"/>
                    <a:gd name="connsiteX83" fmla="*/ 1605436 w 1879071"/>
                    <a:gd name="connsiteY83" fmla="*/ 884026 h 1691232"/>
                    <a:gd name="connsiteX84" fmla="*/ 1557811 w 1879071"/>
                    <a:gd name="connsiteY84" fmla="*/ 836401 h 1691232"/>
                    <a:gd name="connsiteX85" fmla="*/ 1505424 w 1879071"/>
                    <a:gd name="connsiteY85" fmla="*/ 817351 h 1691232"/>
                    <a:gd name="connsiteX86" fmla="*/ 1453036 w 1879071"/>
                    <a:gd name="connsiteY86" fmla="*/ 812588 h 1691232"/>
                    <a:gd name="connsiteX87" fmla="*/ 1510186 w 1879071"/>
                    <a:gd name="connsiteY87" fmla="*/ 779251 h 1691232"/>
                    <a:gd name="connsiteX88" fmla="*/ 1476849 w 1879071"/>
                    <a:gd name="connsiteY88" fmla="*/ 745913 h 1691232"/>
                    <a:gd name="connsiteX89" fmla="*/ 1481611 w 1879071"/>
                    <a:gd name="connsiteY89" fmla="*/ 722101 h 1691232"/>
                    <a:gd name="connsiteX90" fmla="*/ 1572099 w 1879071"/>
                    <a:gd name="connsiteY90" fmla="*/ 760201 h 1691232"/>
                    <a:gd name="connsiteX91" fmla="*/ 1624486 w 1879071"/>
                    <a:gd name="connsiteY91" fmla="*/ 693526 h 1691232"/>
                    <a:gd name="connsiteX92" fmla="*/ 1614961 w 1879071"/>
                    <a:gd name="connsiteY92" fmla="*/ 550651 h 1691232"/>
                    <a:gd name="connsiteX93" fmla="*/ 1610199 w 1879071"/>
                    <a:gd name="connsiteY93" fmla="*/ 412538 h 1691232"/>
                    <a:gd name="connsiteX0" fmla="*/ 1610199 w 1879071"/>
                    <a:gd name="connsiteY0" fmla="*/ 412538 h 1691232"/>
                    <a:gd name="connsiteX1" fmla="*/ 1567336 w 1879071"/>
                    <a:gd name="connsiteY1" fmla="*/ 369676 h 1691232"/>
                    <a:gd name="connsiteX2" fmla="*/ 1467324 w 1879071"/>
                    <a:gd name="connsiteY2" fmla="*/ 345863 h 1691232"/>
                    <a:gd name="connsiteX3" fmla="*/ 1419699 w 1879071"/>
                    <a:gd name="connsiteY3" fmla="*/ 317288 h 1691232"/>
                    <a:gd name="connsiteX4" fmla="*/ 1367311 w 1879071"/>
                    <a:gd name="connsiteY4" fmla="*/ 160126 h 1691232"/>
                    <a:gd name="connsiteX5" fmla="*/ 1338736 w 1879071"/>
                    <a:gd name="connsiteY5" fmla="*/ 12488 h 1691232"/>
                    <a:gd name="connsiteX6" fmla="*/ 1267299 w 1879071"/>
                    <a:gd name="connsiteY6" fmla="*/ 12488 h 1691232"/>
                    <a:gd name="connsiteX7" fmla="*/ 1214911 w 1879071"/>
                    <a:gd name="connsiteY7" fmla="*/ 50588 h 1691232"/>
                    <a:gd name="connsiteX8" fmla="*/ 1214911 w 1879071"/>
                    <a:gd name="connsiteY8" fmla="*/ 155363 h 1691232"/>
                    <a:gd name="connsiteX9" fmla="*/ 1186336 w 1879071"/>
                    <a:gd name="connsiteY9" fmla="*/ 183938 h 1691232"/>
                    <a:gd name="connsiteX10" fmla="*/ 1176811 w 1879071"/>
                    <a:gd name="connsiteY10" fmla="*/ 255376 h 1691232"/>
                    <a:gd name="connsiteX11" fmla="*/ 1114899 w 1879071"/>
                    <a:gd name="connsiteY11" fmla="*/ 298238 h 1691232"/>
                    <a:gd name="connsiteX12" fmla="*/ 1005361 w 1879071"/>
                    <a:gd name="connsiteY12" fmla="*/ 312526 h 1691232"/>
                    <a:gd name="connsiteX13" fmla="*/ 962499 w 1879071"/>
                    <a:gd name="connsiteY13" fmla="*/ 355388 h 1691232"/>
                    <a:gd name="connsiteX14" fmla="*/ 838674 w 1879071"/>
                    <a:gd name="connsiteY14" fmla="*/ 355388 h 1691232"/>
                    <a:gd name="connsiteX15" fmla="*/ 781524 w 1879071"/>
                    <a:gd name="connsiteY15" fmla="*/ 426826 h 1691232"/>
                    <a:gd name="connsiteX16" fmla="*/ 781524 w 1879071"/>
                    <a:gd name="connsiteY16" fmla="*/ 460163 h 1691232"/>
                    <a:gd name="connsiteX17" fmla="*/ 743424 w 1879071"/>
                    <a:gd name="connsiteY17" fmla="*/ 483976 h 1691232"/>
                    <a:gd name="connsiteX18" fmla="*/ 671986 w 1879071"/>
                    <a:gd name="connsiteY18" fmla="*/ 417301 h 1691232"/>
                    <a:gd name="connsiteX19" fmla="*/ 519586 w 1879071"/>
                    <a:gd name="connsiteY19" fmla="*/ 412538 h 1691232"/>
                    <a:gd name="connsiteX20" fmla="*/ 457674 w 1879071"/>
                    <a:gd name="connsiteY20" fmla="*/ 431588 h 1691232"/>
                    <a:gd name="connsiteX21" fmla="*/ 419574 w 1879071"/>
                    <a:gd name="connsiteY21" fmla="*/ 417301 h 1691232"/>
                    <a:gd name="connsiteX22" fmla="*/ 400524 w 1879071"/>
                    <a:gd name="connsiteY22" fmla="*/ 355388 h 1691232"/>
                    <a:gd name="connsiteX23" fmla="*/ 333849 w 1879071"/>
                    <a:gd name="connsiteY23" fmla="*/ 303001 h 1691232"/>
                    <a:gd name="connsiteX24" fmla="*/ 286224 w 1879071"/>
                    <a:gd name="connsiteY24" fmla="*/ 236326 h 1691232"/>
                    <a:gd name="connsiteX25" fmla="*/ 143349 w 1879071"/>
                    <a:gd name="connsiteY25" fmla="*/ 255376 h 1691232"/>
                    <a:gd name="connsiteX26" fmla="*/ 124299 w 1879071"/>
                    <a:gd name="connsiteY26" fmla="*/ 331576 h 1691232"/>
                    <a:gd name="connsiteX27" fmla="*/ 110011 w 1879071"/>
                    <a:gd name="connsiteY27" fmla="*/ 364913 h 1691232"/>
                    <a:gd name="connsiteX28" fmla="*/ 133824 w 1879071"/>
                    <a:gd name="connsiteY28" fmla="*/ 412538 h 1691232"/>
                    <a:gd name="connsiteX29" fmla="*/ 81436 w 1879071"/>
                    <a:gd name="connsiteY29" fmla="*/ 450638 h 1691232"/>
                    <a:gd name="connsiteX30" fmla="*/ 33811 w 1879071"/>
                    <a:gd name="connsiteY30" fmla="*/ 445876 h 1691232"/>
                    <a:gd name="connsiteX31" fmla="*/ 33811 w 1879071"/>
                    <a:gd name="connsiteY31" fmla="*/ 517313 h 1691232"/>
                    <a:gd name="connsiteX32" fmla="*/ 474 w 1879071"/>
                    <a:gd name="connsiteY32" fmla="*/ 622088 h 1691232"/>
                    <a:gd name="connsiteX33" fmla="*/ 62386 w 1879071"/>
                    <a:gd name="connsiteY33" fmla="*/ 698288 h 1691232"/>
                    <a:gd name="connsiteX34" fmla="*/ 111977 w 1879071"/>
                    <a:gd name="connsiteY34" fmla="*/ 678550 h 1691232"/>
                    <a:gd name="connsiteX35" fmla="*/ 112334 w 1879071"/>
                    <a:gd name="connsiteY35" fmla="*/ 748809 h 1691232"/>
                    <a:gd name="connsiteX36" fmla="*/ 167161 w 1879071"/>
                    <a:gd name="connsiteY36" fmla="*/ 779251 h 1691232"/>
                    <a:gd name="connsiteX37" fmla="*/ 236159 w 1879071"/>
                    <a:gd name="connsiteY37" fmla="*/ 789463 h 1691232"/>
                    <a:gd name="connsiteX38" fmla="*/ 271462 w 1879071"/>
                    <a:gd name="connsiteY38" fmla="*/ 845434 h 1691232"/>
                    <a:gd name="connsiteX39" fmla="*/ 270869 w 1879071"/>
                    <a:gd name="connsiteY39" fmla="*/ 890506 h 1691232"/>
                    <a:gd name="connsiteX40" fmla="*/ 295393 w 1879071"/>
                    <a:gd name="connsiteY40" fmla="*/ 929981 h 1691232"/>
                    <a:gd name="connsiteX41" fmla="*/ 341051 w 1879071"/>
                    <a:gd name="connsiteY41" fmla="*/ 968573 h 1691232"/>
                    <a:gd name="connsiteX42" fmla="*/ 426184 w 1879071"/>
                    <a:gd name="connsiteY42" fmla="*/ 1022825 h 1691232"/>
                    <a:gd name="connsiteX43" fmla="*/ 461961 w 1879071"/>
                    <a:gd name="connsiteY43" fmla="*/ 1093918 h 1691232"/>
                    <a:gd name="connsiteX44" fmla="*/ 441064 w 1879071"/>
                    <a:gd name="connsiteY44" fmla="*/ 1163491 h 1691232"/>
                    <a:gd name="connsiteX45" fmla="*/ 519111 w 1879071"/>
                    <a:gd name="connsiteY45" fmla="*/ 1219954 h 1691232"/>
                    <a:gd name="connsiteX46" fmla="*/ 591143 w 1879071"/>
                    <a:gd name="connsiteY46" fmla="*/ 1252948 h 1691232"/>
                    <a:gd name="connsiteX47" fmla="*/ 571974 w 1879071"/>
                    <a:gd name="connsiteY47" fmla="*/ 1312651 h 1691232"/>
                    <a:gd name="connsiteX48" fmla="*/ 662461 w 1879071"/>
                    <a:gd name="connsiteY48" fmla="*/ 1465051 h 1691232"/>
                    <a:gd name="connsiteX49" fmla="*/ 755271 w 1879071"/>
                    <a:gd name="connsiteY49" fmla="*/ 1538205 h 1691232"/>
                    <a:gd name="connsiteX50" fmla="*/ 805336 w 1879071"/>
                    <a:gd name="connsiteY50" fmla="*/ 1488863 h 1691232"/>
                    <a:gd name="connsiteX51" fmla="*/ 869926 w 1879071"/>
                    <a:gd name="connsiteY51" fmla="*/ 1516260 h 1691232"/>
                    <a:gd name="connsiteX52" fmla="*/ 924399 w 1879071"/>
                    <a:gd name="connsiteY52" fmla="*/ 1484101 h 1691232"/>
                    <a:gd name="connsiteX53" fmla="*/ 941246 w 1879071"/>
                    <a:gd name="connsiteY53" fmla="*/ 1441925 h 1691232"/>
                    <a:gd name="connsiteX54" fmla="*/ 1005123 w 1879071"/>
                    <a:gd name="connsiteY54" fmla="*/ 1528337 h 1691232"/>
                    <a:gd name="connsiteX55" fmla="*/ 1050190 w 1879071"/>
                    <a:gd name="connsiteY55" fmla="*/ 1599431 h 1691232"/>
                    <a:gd name="connsiteX56" fmla="*/ 1120136 w 1879071"/>
                    <a:gd name="connsiteY56" fmla="*/ 1690950 h 1691232"/>
                    <a:gd name="connsiteX57" fmla="*/ 1151034 w 1879071"/>
                    <a:gd name="connsiteY57" fmla="*/ 1627859 h 1691232"/>
                    <a:gd name="connsiteX58" fmla="*/ 1181693 w 1879071"/>
                    <a:gd name="connsiteY58" fmla="*/ 1621379 h 1691232"/>
                    <a:gd name="connsiteX59" fmla="*/ 1224792 w 1879071"/>
                    <a:gd name="connsiteY59" fmla="*/ 1650642 h 1691232"/>
                    <a:gd name="connsiteX60" fmla="*/ 1258367 w 1879071"/>
                    <a:gd name="connsiteY60" fmla="*/ 1609988 h 1691232"/>
                    <a:gd name="connsiteX61" fmla="*/ 1277188 w 1879071"/>
                    <a:gd name="connsiteY61" fmla="*/ 1614605 h 1691232"/>
                    <a:gd name="connsiteX62" fmla="*/ 1311230 w 1879071"/>
                    <a:gd name="connsiteY62" fmla="*/ 1681082 h 1691232"/>
                    <a:gd name="connsiteX63" fmla="*/ 1367786 w 1879071"/>
                    <a:gd name="connsiteY63" fmla="*/ 1657613 h 1691232"/>
                    <a:gd name="connsiteX64" fmla="*/ 1419818 w 1879071"/>
                    <a:gd name="connsiteY64" fmla="*/ 1601492 h 1691232"/>
                    <a:gd name="connsiteX65" fmla="*/ 1470595 w 1879071"/>
                    <a:gd name="connsiteY65" fmla="*/ 1584949 h 1691232"/>
                    <a:gd name="connsiteX66" fmla="*/ 1488274 w 1879071"/>
                    <a:gd name="connsiteY66" fmla="*/ 1640771 h 1691232"/>
                    <a:gd name="connsiteX67" fmla="*/ 1558169 w 1879071"/>
                    <a:gd name="connsiteY67" fmla="*/ 1615093 h 1691232"/>
                    <a:gd name="connsiteX68" fmla="*/ 1588947 w 1879071"/>
                    <a:gd name="connsiteY68" fmla="*/ 1528337 h 1691232"/>
                    <a:gd name="connsiteX69" fmla="*/ 1670383 w 1879071"/>
                    <a:gd name="connsiteY69" fmla="*/ 1438195 h 1691232"/>
                    <a:gd name="connsiteX70" fmla="*/ 1714974 w 1879071"/>
                    <a:gd name="connsiteY70" fmla="*/ 1407065 h 1691232"/>
                    <a:gd name="connsiteX71" fmla="*/ 1743343 w 1879071"/>
                    <a:gd name="connsiteY71" fmla="*/ 1410360 h 1691232"/>
                    <a:gd name="connsiteX72" fmla="*/ 1820935 w 1879071"/>
                    <a:gd name="connsiteY72" fmla="*/ 1399752 h 1691232"/>
                    <a:gd name="connsiteX73" fmla="*/ 1816054 w 1879071"/>
                    <a:gd name="connsiteY73" fmla="*/ 1453316 h 1691232"/>
                    <a:gd name="connsiteX74" fmla="*/ 1874221 w 1879071"/>
                    <a:gd name="connsiteY74" fmla="*/ 1476637 h 1691232"/>
                    <a:gd name="connsiteX75" fmla="*/ 1875829 w 1879071"/>
                    <a:gd name="connsiteY75" fmla="*/ 1454003 h 1691232"/>
                    <a:gd name="connsiteX76" fmla="*/ 1875051 w 1879071"/>
                    <a:gd name="connsiteY76" fmla="*/ 1393269 h 1691232"/>
                    <a:gd name="connsiteX77" fmla="*/ 1853086 w 1879071"/>
                    <a:gd name="connsiteY77" fmla="*/ 1303126 h 1691232"/>
                    <a:gd name="connsiteX78" fmla="*/ 1853086 w 1879071"/>
                    <a:gd name="connsiteY78" fmla="*/ 1245976 h 1691232"/>
                    <a:gd name="connsiteX79" fmla="*/ 1810224 w 1879071"/>
                    <a:gd name="connsiteY79" fmla="*/ 1236451 h 1691232"/>
                    <a:gd name="connsiteX80" fmla="*/ 1734024 w 1879071"/>
                    <a:gd name="connsiteY80" fmla="*/ 1155488 h 1691232"/>
                    <a:gd name="connsiteX81" fmla="*/ 1695924 w 1879071"/>
                    <a:gd name="connsiteY81" fmla="*/ 974513 h 1691232"/>
                    <a:gd name="connsiteX82" fmla="*/ 1643536 w 1879071"/>
                    <a:gd name="connsiteY82" fmla="*/ 941176 h 1691232"/>
                    <a:gd name="connsiteX83" fmla="*/ 1605436 w 1879071"/>
                    <a:gd name="connsiteY83" fmla="*/ 884026 h 1691232"/>
                    <a:gd name="connsiteX84" fmla="*/ 1557811 w 1879071"/>
                    <a:gd name="connsiteY84" fmla="*/ 836401 h 1691232"/>
                    <a:gd name="connsiteX85" fmla="*/ 1505424 w 1879071"/>
                    <a:gd name="connsiteY85" fmla="*/ 817351 h 1691232"/>
                    <a:gd name="connsiteX86" fmla="*/ 1453036 w 1879071"/>
                    <a:gd name="connsiteY86" fmla="*/ 812588 h 1691232"/>
                    <a:gd name="connsiteX87" fmla="*/ 1510186 w 1879071"/>
                    <a:gd name="connsiteY87" fmla="*/ 779251 h 1691232"/>
                    <a:gd name="connsiteX88" fmla="*/ 1476849 w 1879071"/>
                    <a:gd name="connsiteY88" fmla="*/ 745913 h 1691232"/>
                    <a:gd name="connsiteX89" fmla="*/ 1481611 w 1879071"/>
                    <a:gd name="connsiteY89" fmla="*/ 722101 h 1691232"/>
                    <a:gd name="connsiteX90" fmla="*/ 1572099 w 1879071"/>
                    <a:gd name="connsiteY90" fmla="*/ 760201 h 1691232"/>
                    <a:gd name="connsiteX91" fmla="*/ 1624486 w 1879071"/>
                    <a:gd name="connsiteY91" fmla="*/ 693526 h 1691232"/>
                    <a:gd name="connsiteX92" fmla="*/ 1614961 w 1879071"/>
                    <a:gd name="connsiteY92" fmla="*/ 550651 h 1691232"/>
                    <a:gd name="connsiteX93" fmla="*/ 1610199 w 1879071"/>
                    <a:gd name="connsiteY93" fmla="*/ 412538 h 1691232"/>
                    <a:gd name="connsiteX0" fmla="*/ 1610199 w 1881147"/>
                    <a:gd name="connsiteY0" fmla="*/ 412538 h 1691232"/>
                    <a:gd name="connsiteX1" fmla="*/ 1567336 w 1881147"/>
                    <a:gd name="connsiteY1" fmla="*/ 369676 h 1691232"/>
                    <a:gd name="connsiteX2" fmla="*/ 1467324 w 1881147"/>
                    <a:gd name="connsiteY2" fmla="*/ 345863 h 1691232"/>
                    <a:gd name="connsiteX3" fmla="*/ 1419699 w 1881147"/>
                    <a:gd name="connsiteY3" fmla="*/ 317288 h 1691232"/>
                    <a:gd name="connsiteX4" fmla="*/ 1367311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14961 w 1881147"/>
                    <a:gd name="connsiteY92" fmla="*/ 550651 h 1691232"/>
                    <a:gd name="connsiteX93" fmla="*/ 1610199 w 1881147"/>
                    <a:gd name="connsiteY93" fmla="*/ 412538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19699 w 1881147"/>
                    <a:gd name="connsiteY3" fmla="*/ 317288 h 1691232"/>
                    <a:gd name="connsiteX4" fmla="*/ 1367311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14961 w 1881147"/>
                    <a:gd name="connsiteY92" fmla="*/ 550651 h 1691232"/>
                    <a:gd name="connsiteX93" fmla="*/ 1639486 w 1881147"/>
                    <a:gd name="connsiteY93" fmla="*/ 402325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19699 w 1881147"/>
                    <a:gd name="connsiteY3" fmla="*/ 317288 h 1691232"/>
                    <a:gd name="connsiteX4" fmla="*/ 1367311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22283 w 1881147"/>
                    <a:gd name="connsiteY92" fmla="*/ 550651 h 1691232"/>
                    <a:gd name="connsiteX93" fmla="*/ 1639486 w 1881147"/>
                    <a:gd name="connsiteY93" fmla="*/ 402325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27021 w 1881147"/>
                    <a:gd name="connsiteY3" fmla="*/ 289204 h 1691232"/>
                    <a:gd name="connsiteX4" fmla="*/ 1367311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22283 w 1881147"/>
                    <a:gd name="connsiteY92" fmla="*/ 550651 h 1691232"/>
                    <a:gd name="connsiteX93" fmla="*/ 1639486 w 1881147"/>
                    <a:gd name="connsiteY93" fmla="*/ 402325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27021 w 1881147"/>
                    <a:gd name="connsiteY3" fmla="*/ 289204 h 1691232"/>
                    <a:gd name="connsiteX4" fmla="*/ 1379514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22283 w 1881147"/>
                    <a:gd name="connsiteY92" fmla="*/ 550651 h 1691232"/>
                    <a:gd name="connsiteX93" fmla="*/ 1639486 w 1881147"/>
                    <a:gd name="connsiteY93" fmla="*/ 402325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27021 w 1881147"/>
                    <a:gd name="connsiteY3" fmla="*/ 289204 h 1691232"/>
                    <a:gd name="connsiteX4" fmla="*/ 1379514 w 1881147"/>
                    <a:gd name="connsiteY4" fmla="*/ 160126 h 1691232"/>
                    <a:gd name="connsiteX5" fmla="*/ 1351753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22283 w 1881147"/>
                    <a:gd name="connsiteY92" fmla="*/ 550651 h 1691232"/>
                    <a:gd name="connsiteX93" fmla="*/ 1639486 w 1881147"/>
                    <a:gd name="connsiteY93" fmla="*/ 402325 h 1691232"/>
                    <a:gd name="connsiteX0" fmla="*/ 1639486 w 1881147"/>
                    <a:gd name="connsiteY0" fmla="*/ 402822 h 1691729"/>
                    <a:gd name="connsiteX1" fmla="*/ 1567336 w 1881147"/>
                    <a:gd name="connsiteY1" fmla="*/ 370173 h 1691729"/>
                    <a:gd name="connsiteX2" fmla="*/ 1467324 w 1881147"/>
                    <a:gd name="connsiteY2" fmla="*/ 346360 h 1691729"/>
                    <a:gd name="connsiteX3" fmla="*/ 1427021 w 1881147"/>
                    <a:gd name="connsiteY3" fmla="*/ 289701 h 1691729"/>
                    <a:gd name="connsiteX4" fmla="*/ 1395785 w 1881147"/>
                    <a:gd name="connsiteY4" fmla="*/ 167431 h 1691729"/>
                    <a:gd name="connsiteX5" fmla="*/ 1351753 w 1881147"/>
                    <a:gd name="connsiteY5" fmla="*/ 12985 h 1691729"/>
                    <a:gd name="connsiteX6" fmla="*/ 1267299 w 1881147"/>
                    <a:gd name="connsiteY6" fmla="*/ 12985 h 1691729"/>
                    <a:gd name="connsiteX7" fmla="*/ 1214911 w 1881147"/>
                    <a:gd name="connsiteY7" fmla="*/ 51085 h 1691729"/>
                    <a:gd name="connsiteX8" fmla="*/ 1214911 w 1881147"/>
                    <a:gd name="connsiteY8" fmla="*/ 155860 h 1691729"/>
                    <a:gd name="connsiteX9" fmla="*/ 1186336 w 1881147"/>
                    <a:gd name="connsiteY9" fmla="*/ 184435 h 1691729"/>
                    <a:gd name="connsiteX10" fmla="*/ 1176811 w 1881147"/>
                    <a:gd name="connsiteY10" fmla="*/ 255873 h 1691729"/>
                    <a:gd name="connsiteX11" fmla="*/ 1114899 w 1881147"/>
                    <a:gd name="connsiteY11" fmla="*/ 298735 h 1691729"/>
                    <a:gd name="connsiteX12" fmla="*/ 1005361 w 1881147"/>
                    <a:gd name="connsiteY12" fmla="*/ 313023 h 1691729"/>
                    <a:gd name="connsiteX13" fmla="*/ 962499 w 1881147"/>
                    <a:gd name="connsiteY13" fmla="*/ 355885 h 1691729"/>
                    <a:gd name="connsiteX14" fmla="*/ 838674 w 1881147"/>
                    <a:gd name="connsiteY14" fmla="*/ 355885 h 1691729"/>
                    <a:gd name="connsiteX15" fmla="*/ 781524 w 1881147"/>
                    <a:gd name="connsiteY15" fmla="*/ 427323 h 1691729"/>
                    <a:gd name="connsiteX16" fmla="*/ 781524 w 1881147"/>
                    <a:gd name="connsiteY16" fmla="*/ 460660 h 1691729"/>
                    <a:gd name="connsiteX17" fmla="*/ 743424 w 1881147"/>
                    <a:gd name="connsiteY17" fmla="*/ 484473 h 1691729"/>
                    <a:gd name="connsiteX18" fmla="*/ 671986 w 1881147"/>
                    <a:gd name="connsiteY18" fmla="*/ 417798 h 1691729"/>
                    <a:gd name="connsiteX19" fmla="*/ 519586 w 1881147"/>
                    <a:gd name="connsiteY19" fmla="*/ 413035 h 1691729"/>
                    <a:gd name="connsiteX20" fmla="*/ 457674 w 1881147"/>
                    <a:gd name="connsiteY20" fmla="*/ 432085 h 1691729"/>
                    <a:gd name="connsiteX21" fmla="*/ 419574 w 1881147"/>
                    <a:gd name="connsiteY21" fmla="*/ 417798 h 1691729"/>
                    <a:gd name="connsiteX22" fmla="*/ 400524 w 1881147"/>
                    <a:gd name="connsiteY22" fmla="*/ 355885 h 1691729"/>
                    <a:gd name="connsiteX23" fmla="*/ 333849 w 1881147"/>
                    <a:gd name="connsiteY23" fmla="*/ 303498 h 1691729"/>
                    <a:gd name="connsiteX24" fmla="*/ 286224 w 1881147"/>
                    <a:gd name="connsiteY24" fmla="*/ 236823 h 1691729"/>
                    <a:gd name="connsiteX25" fmla="*/ 143349 w 1881147"/>
                    <a:gd name="connsiteY25" fmla="*/ 255873 h 1691729"/>
                    <a:gd name="connsiteX26" fmla="*/ 124299 w 1881147"/>
                    <a:gd name="connsiteY26" fmla="*/ 332073 h 1691729"/>
                    <a:gd name="connsiteX27" fmla="*/ 110011 w 1881147"/>
                    <a:gd name="connsiteY27" fmla="*/ 365410 h 1691729"/>
                    <a:gd name="connsiteX28" fmla="*/ 133824 w 1881147"/>
                    <a:gd name="connsiteY28" fmla="*/ 413035 h 1691729"/>
                    <a:gd name="connsiteX29" fmla="*/ 81436 w 1881147"/>
                    <a:gd name="connsiteY29" fmla="*/ 451135 h 1691729"/>
                    <a:gd name="connsiteX30" fmla="*/ 33811 w 1881147"/>
                    <a:gd name="connsiteY30" fmla="*/ 446373 h 1691729"/>
                    <a:gd name="connsiteX31" fmla="*/ 33811 w 1881147"/>
                    <a:gd name="connsiteY31" fmla="*/ 517810 h 1691729"/>
                    <a:gd name="connsiteX32" fmla="*/ 474 w 1881147"/>
                    <a:gd name="connsiteY32" fmla="*/ 622585 h 1691729"/>
                    <a:gd name="connsiteX33" fmla="*/ 62386 w 1881147"/>
                    <a:gd name="connsiteY33" fmla="*/ 698785 h 1691729"/>
                    <a:gd name="connsiteX34" fmla="*/ 111977 w 1881147"/>
                    <a:gd name="connsiteY34" fmla="*/ 679047 h 1691729"/>
                    <a:gd name="connsiteX35" fmla="*/ 112334 w 1881147"/>
                    <a:gd name="connsiteY35" fmla="*/ 749306 h 1691729"/>
                    <a:gd name="connsiteX36" fmla="*/ 167161 w 1881147"/>
                    <a:gd name="connsiteY36" fmla="*/ 779748 h 1691729"/>
                    <a:gd name="connsiteX37" fmla="*/ 236159 w 1881147"/>
                    <a:gd name="connsiteY37" fmla="*/ 789960 h 1691729"/>
                    <a:gd name="connsiteX38" fmla="*/ 271462 w 1881147"/>
                    <a:gd name="connsiteY38" fmla="*/ 845931 h 1691729"/>
                    <a:gd name="connsiteX39" fmla="*/ 270869 w 1881147"/>
                    <a:gd name="connsiteY39" fmla="*/ 891003 h 1691729"/>
                    <a:gd name="connsiteX40" fmla="*/ 295393 w 1881147"/>
                    <a:gd name="connsiteY40" fmla="*/ 930478 h 1691729"/>
                    <a:gd name="connsiteX41" fmla="*/ 341051 w 1881147"/>
                    <a:gd name="connsiteY41" fmla="*/ 969070 h 1691729"/>
                    <a:gd name="connsiteX42" fmla="*/ 426184 w 1881147"/>
                    <a:gd name="connsiteY42" fmla="*/ 1023322 h 1691729"/>
                    <a:gd name="connsiteX43" fmla="*/ 461961 w 1881147"/>
                    <a:gd name="connsiteY43" fmla="*/ 1094415 h 1691729"/>
                    <a:gd name="connsiteX44" fmla="*/ 441064 w 1881147"/>
                    <a:gd name="connsiteY44" fmla="*/ 1163988 h 1691729"/>
                    <a:gd name="connsiteX45" fmla="*/ 519111 w 1881147"/>
                    <a:gd name="connsiteY45" fmla="*/ 1220451 h 1691729"/>
                    <a:gd name="connsiteX46" fmla="*/ 591143 w 1881147"/>
                    <a:gd name="connsiteY46" fmla="*/ 1253445 h 1691729"/>
                    <a:gd name="connsiteX47" fmla="*/ 571974 w 1881147"/>
                    <a:gd name="connsiteY47" fmla="*/ 1313148 h 1691729"/>
                    <a:gd name="connsiteX48" fmla="*/ 662461 w 1881147"/>
                    <a:gd name="connsiteY48" fmla="*/ 1465548 h 1691729"/>
                    <a:gd name="connsiteX49" fmla="*/ 755271 w 1881147"/>
                    <a:gd name="connsiteY49" fmla="*/ 1538702 h 1691729"/>
                    <a:gd name="connsiteX50" fmla="*/ 805336 w 1881147"/>
                    <a:gd name="connsiteY50" fmla="*/ 1489360 h 1691729"/>
                    <a:gd name="connsiteX51" fmla="*/ 869926 w 1881147"/>
                    <a:gd name="connsiteY51" fmla="*/ 1516757 h 1691729"/>
                    <a:gd name="connsiteX52" fmla="*/ 924399 w 1881147"/>
                    <a:gd name="connsiteY52" fmla="*/ 1484598 h 1691729"/>
                    <a:gd name="connsiteX53" fmla="*/ 941246 w 1881147"/>
                    <a:gd name="connsiteY53" fmla="*/ 1442422 h 1691729"/>
                    <a:gd name="connsiteX54" fmla="*/ 1005123 w 1881147"/>
                    <a:gd name="connsiteY54" fmla="*/ 1528834 h 1691729"/>
                    <a:gd name="connsiteX55" fmla="*/ 1050190 w 1881147"/>
                    <a:gd name="connsiteY55" fmla="*/ 1599928 h 1691729"/>
                    <a:gd name="connsiteX56" fmla="*/ 1120136 w 1881147"/>
                    <a:gd name="connsiteY56" fmla="*/ 1691447 h 1691729"/>
                    <a:gd name="connsiteX57" fmla="*/ 1151034 w 1881147"/>
                    <a:gd name="connsiteY57" fmla="*/ 1628356 h 1691729"/>
                    <a:gd name="connsiteX58" fmla="*/ 1181693 w 1881147"/>
                    <a:gd name="connsiteY58" fmla="*/ 1621876 h 1691729"/>
                    <a:gd name="connsiteX59" fmla="*/ 1224792 w 1881147"/>
                    <a:gd name="connsiteY59" fmla="*/ 1651139 h 1691729"/>
                    <a:gd name="connsiteX60" fmla="*/ 1258367 w 1881147"/>
                    <a:gd name="connsiteY60" fmla="*/ 1610485 h 1691729"/>
                    <a:gd name="connsiteX61" fmla="*/ 1277188 w 1881147"/>
                    <a:gd name="connsiteY61" fmla="*/ 1615102 h 1691729"/>
                    <a:gd name="connsiteX62" fmla="*/ 1311230 w 1881147"/>
                    <a:gd name="connsiteY62" fmla="*/ 1681579 h 1691729"/>
                    <a:gd name="connsiteX63" fmla="*/ 1367786 w 1881147"/>
                    <a:gd name="connsiteY63" fmla="*/ 1658110 h 1691729"/>
                    <a:gd name="connsiteX64" fmla="*/ 1419818 w 1881147"/>
                    <a:gd name="connsiteY64" fmla="*/ 1601989 h 1691729"/>
                    <a:gd name="connsiteX65" fmla="*/ 1470595 w 1881147"/>
                    <a:gd name="connsiteY65" fmla="*/ 1585446 h 1691729"/>
                    <a:gd name="connsiteX66" fmla="*/ 1488274 w 1881147"/>
                    <a:gd name="connsiteY66" fmla="*/ 1641268 h 1691729"/>
                    <a:gd name="connsiteX67" fmla="*/ 1558169 w 1881147"/>
                    <a:gd name="connsiteY67" fmla="*/ 1615590 h 1691729"/>
                    <a:gd name="connsiteX68" fmla="*/ 1588947 w 1881147"/>
                    <a:gd name="connsiteY68" fmla="*/ 1528834 h 1691729"/>
                    <a:gd name="connsiteX69" fmla="*/ 1670383 w 1881147"/>
                    <a:gd name="connsiteY69" fmla="*/ 1438692 h 1691729"/>
                    <a:gd name="connsiteX70" fmla="*/ 1714974 w 1881147"/>
                    <a:gd name="connsiteY70" fmla="*/ 1407562 h 1691729"/>
                    <a:gd name="connsiteX71" fmla="*/ 1743343 w 1881147"/>
                    <a:gd name="connsiteY71" fmla="*/ 1410857 h 1691729"/>
                    <a:gd name="connsiteX72" fmla="*/ 1820935 w 1881147"/>
                    <a:gd name="connsiteY72" fmla="*/ 1400249 h 1691729"/>
                    <a:gd name="connsiteX73" fmla="*/ 1816054 w 1881147"/>
                    <a:gd name="connsiteY73" fmla="*/ 1453813 h 1691729"/>
                    <a:gd name="connsiteX74" fmla="*/ 1874221 w 1881147"/>
                    <a:gd name="connsiteY74" fmla="*/ 1477134 h 1691729"/>
                    <a:gd name="connsiteX75" fmla="*/ 1875829 w 1881147"/>
                    <a:gd name="connsiteY75" fmla="*/ 1454500 h 1691729"/>
                    <a:gd name="connsiteX76" fmla="*/ 1875051 w 1881147"/>
                    <a:gd name="connsiteY76" fmla="*/ 1393766 h 1691729"/>
                    <a:gd name="connsiteX77" fmla="*/ 1853086 w 1881147"/>
                    <a:gd name="connsiteY77" fmla="*/ 1303623 h 1691729"/>
                    <a:gd name="connsiteX78" fmla="*/ 1853086 w 1881147"/>
                    <a:gd name="connsiteY78" fmla="*/ 1246473 h 1691729"/>
                    <a:gd name="connsiteX79" fmla="*/ 1810224 w 1881147"/>
                    <a:gd name="connsiteY79" fmla="*/ 1236948 h 1691729"/>
                    <a:gd name="connsiteX80" fmla="*/ 1734024 w 1881147"/>
                    <a:gd name="connsiteY80" fmla="*/ 1155985 h 1691729"/>
                    <a:gd name="connsiteX81" fmla="*/ 1695924 w 1881147"/>
                    <a:gd name="connsiteY81" fmla="*/ 975010 h 1691729"/>
                    <a:gd name="connsiteX82" fmla="*/ 1643536 w 1881147"/>
                    <a:gd name="connsiteY82" fmla="*/ 941673 h 1691729"/>
                    <a:gd name="connsiteX83" fmla="*/ 1605436 w 1881147"/>
                    <a:gd name="connsiteY83" fmla="*/ 884523 h 1691729"/>
                    <a:gd name="connsiteX84" fmla="*/ 1557811 w 1881147"/>
                    <a:gd name="connsiteY84" fmla="*/ 836898 h 1691729"/>
                    <a:gd name="connsiteX85" fmla="*/ 1505424 w 1881147"/>
                    <a:gd name="connsiteY85" fmla="*/ 817848 h 1691729"/>
                    <a:gd name="connsiteX86" fmla="*/ 1453036 w 1881147"/>
                    <a:gd name="connsiteY86" fmla="*/ 813085 h 1691729"/>
                    <a:gd name="connsiteX87" fmla="*/ 1510186 w 1881147"/>
                    <a:gd name="connsiteY87" fmla="*/ 779748 h 1691729"/>
                    <a:gd name="connsiteX88" fmla="*/ 1476849 w 1881147"/>
                    <a:gd name="connsiteY88" fmla="*/ 746410 h 1691729"/>
                    <a:gd name="connsiteX89" fmla="*/ 1481611 w 1881147"/>
                    <a:gd name="connsiteY89" fmla="*/ 722598 h 1691729"/>
                    <a:gd name="connsiteX90" fmla="*/ 1572099 w 1881147"/>
                    <a:gd name="connsiteY90" fmla="*/ 760698 h 1691729"/>
                    <a:gd name="connsiteX91" fmla="*/ 1624486 w 1881147"/>
                    <a:gd name="connsiteY91" fmla="*/ 694023 h 1691729"/>
                    <a:gd name="connsiteX92" fmla="*/ 1622283 w 1881147"/>
                    <a:gd name="connsiteY92" fmla="*/ 551148 h 1691729"/>
                    <a:gd name="connsiteX93" fmla="*/ 1639486 w 1881147"/>
                    <a:gd name="connsiteY93" fmla="*/ 402822 h 1691729"/>
                    <a:gd name="connsiteX0" fmla="*/ 1639486 w 1881147"/>
                    <a:gd name="connsiteY0" fmla="*/ 402823 h 1691730"/>
                    <a:gd name="connsiteX1" fmla="*/ 1567336 w 1881147"/>
                    <a:gd name="connsiteY1" fmla="*/ 370174 h 1691730"/>
                    <a:gd name="connsiteX2" fmla="*/ 1467324 w 1881147"/>
                    <a:gd name="connsiteY2" fmla="*/ 346361 h 1691730"/>
                    <a:gd name="connsiteX3" fmla="*/ 1436784 w 1881147"/>
                    <a:gd name="connsiteY3" fmla="*/ 279489 h 1691730"/>
                    <a:gd name="connsiteX4" fmla="*/ 1395785 w 1881147"/>
                    <a:gd name="connsiteY4" fmla="*/ 167432 h 1691730"/>
                    <a:gd name="connsiteX5" fmla="*/ 1351753 w 1881147"/>
                    <a:gd name="connsiteY5" fmla="*/ 12986 h 1691730"/>
                    <a:gd name="connsiteX6" fmla="*/ 1267299 w 1881147"/>
                    <a:gd name="connsiteY6" fmla="*/ 12986 h 1691730"/>
                    <a:gd name="connsiteX7" fmla="*/ 1214911 w 1881147"/>
                    <a:gd name="connsiteY7" fmla="*/ 51086 h 1691730"/>
                    <a:gd name="connsiteX8" fmla="*/ 1214911 w 1881147"/>
                    <a:gd name="connsiteY8" fmla="*/ 155861 h 1691730"/>
                    <a:gd name="connsiteX9" fmla="*/ 1186336 w 1881147"/>
                    <a:gd name="connsiteY9" fmla="*/ 184436 h 1691730"/>
                    <a:gd name="connsiteX10" fmla="*/ 1176811 w 1881147"/>
                    <a:gd name="connsiteY10" fmla="*/ 255874 h 1691730"/>
                    <a:gd name="connsiteX11" fmla="*/ 1114899 w 1881147"/>
                    <a:gd name="connsiteY11" fmla="*/ 298736 h 1691730"/>
                    <a:gd name="connsiteX12" fmla="*/ 1005361 w 1881147"/>
                    <a:gd name="connsiteY12" fmla="*/ 313024 h 1691730"/>
                    <a:gd name="connsiteX13" fmla="*/ 962499 w 1881147"/>
                    <a:gd name="connsiteY13" fmla="*/ 355886 h 1691730"/>
                    <a:gd name="connsiteX14" fmla="*/ 838674 w 1881147"/>
                    <a:gd name="connsiteY14" fmla="*/ 355886 h 1691730"/>
                    <a:gd name="connsiteX15" fmla="*/ 781524 w 1881147"/>
                    <a:gd name="connsiteY15" fmla="*/ 427324 h 1691730"/>
                    <a:gd name="connsiteX16" fmla="*/ 781524 w 1881147"/>
                    <a:gd name="connsiteY16" fmla="*/ 460661 h 1691730"/>
                    <a:gd name="connsiteX17" fmla="*/ 743424 w 1881147"/>
                    <a:gd name="connsiteY17" fmla="*/ 484474 h 1691730"/>
                    <a:gd name="connsiteX18" fmla="*/ 671986 w 1881147"/>
                    <a:gd name="connsiteY18" fmla="*/ 417799 h 1691730"/>
                    <a:gd name="connsiteX19" fmla="*/ 519586 w 1881147"/>
                    <a:gd name="connsiteY19" fmla="*/ 413036 h 1691730"/>
                    <a:gd name="connsiteX20" fmla="*/ 457674 w 1881147"/>
                    <a:gd name="connsiteY20" fmla="*/ 432086 h 1691730"/>
                    <a:gd name="connsiteX21" fmla="*/ 419574 w 1881147"/>
                    <a:gd name="connsiteY21" fmla="*/ 417799 h 1691730"/>
                    <a:gd name="connsiteX22" fmla="*/ 400524 w 1881147"/>
                    <a:gd name="connsiteY22" fmla="*/ 355886 h 1691730"/>
                    <a:gd name="connsiteX23" fmla="*/ 333849 w 1881147"/>
                    <a:gd name="connsiteY23" fmla="*/ 303499 h 1691730"/>
                    <a:gd name="connsiteX24" fmla="*/ 286224 w 1881147"/>
                    <a:gd name="connsiteY24" fmla="*/ 236824 h 1691730"/>
                    <a:gd name="connsiteX25" fmla="*/ 143349 w 1881147"/>
                    <a:gd name="connsiteY25" fmla="*/ 255874 h 1691730"/>
                    <a:gd name="connsiteX26" fmla="*/ 124299 w 1881147"/>
                    <a:gd name="connsiteY26" fmla="*/ 332074 h 1691730"/>
                    <a:gd name="connsiteX27" fmla="*/ 110011 w 1881147"/>
                    <a:gd name="connsiteY27" fmla="*/ 365411 h 1691730"/>
                    <a:gd name="connsiteX28" fmla="*/ 133824 w 1881147"/>
                    <a:gd name="connsiteY28" fmla="*/ 413036 h 1691730"/>
                    <a:gd name="connsiteX29" fmla="*/ 81436 w 1881147"/>
                    <a:gd name="connsiteY29" fmla="*/ 451136 h 1691730"/>
                    <a:gd name="connsiteX30" fmla="*/ 33811 w 1881147"/>
                    <a:gd name="connsiteY30" fmla="*/ 446374 h 1691730"/>
                    <a:gd name="connsiteX31" fmla="*/ 33811 w 1881147"/>
                    <a:gd name="connsiteY31" fmla="*/ 517811 h 1691730"/>
                    <a:gd name="connsiteX32" fmla="*/ 474 w 1881147"/>
                    <a:gd name="connsiteY32" fmla="*/ 622586 h 1691730"/>
                    <a:gd name="connsiteX33" fmla="*/ 62386 w 1881147"/>
                    <a:gd name="connsiteY33" fmla="*/ 698786 h 1691730"/>
                    <a:gd name="connsiteX34" fmla="*/ 111977 w 1881147"/>
                    <a:gd name="connsiteY34" fmla="*/ 679048 h 1691730"/>
                    <a:gd name="connsiteX35" fmla="*/ 112334 w 1881147"/>
                    <a:gd name="connsiteY35" fmla="*/ 749307 h 1691730"/>
                    <a:gd name="connsiteX36" fmla="*/ 167161 w 1881147"/>
                    <a:gd name="connsiteY36" fmla="*/ 779749 h 1691730"/>
                    <a:gd name="connsiteX37" fmla="*/ 236159 w 1881147"/>
                    <a:gd name="connsiteY37" fmla="*/ 789961 h 1691730"/>
                    <a:gd name="connsiteX38" fmla="*/ 271462 w 1881147"/>
                    <a:gd name="connsiteY38" fmla="*/ 845932 h 1691730"/>
                    <a:gd name="connsiteX39" fmla="*/ 270869 w 1881147"/>
                    <a:gd name="connsiteY39" fmla="*/ 891004 h 1691730"/>
                    <a:gd name="connsiteX40" fmla="*/ 295393 w 1881147"/>
                    <a:gd name="connsiteY40" fmla="*/ 930479 h 1691730"/>
                    <a:gd name="connsiteX41" fmla="*/ 341051 w 1881147"/>
                    <a:gd name="connsiteY41" fmla="*/ 969071 h 1691730"/>
                    <a:gd name="connsiteX42" fmla="*/ 426184 w 1881147"/>
                    <a:gd name="connsiteY42" fmla="*/ 1023323 h 1691730"/>
                    <a:gd name="connsiteX43" fmla="*/ 461961 w 1881147"/>
                    <a:gd name="connsiteY43" fmla="*/ 1094416 h 1691730"/>
                    <a:gd name="connsiteX44" fmla="*/ 441064 w 1881147"/>
                    <a:gd name="connsiteY44" fmla="*/ 1163989 h 1691730"/>
                    <a:gd name="connsiteX45" fmla="*/ 519111 w 1881147"/>
                    <a:gd name="connsiteY45" fmla="*/ 1220452 h 1691730"/>
                    <a:gd name="connsiteX46" fmla="*/ 591143 w 1881147"/>
                    <a:gd name="connsiteY46" fmla="*/ 1253446 h 1691730"/>
                    <a:gd name="connsiteX47" fmla="*/ 571974 w 1881147"/>
                    <a:gd name="connsiteY47" fmla="*/ 1313149 h 1691730"/>
                    <a:gd name="connsiteX48" fmla="*/ 662461 w 1881147"/>
                    <a:gd name="connsiteY48" fmla="*/ 1465549 h 1691730"/>
                    <a:gd name="connsiteX49" fmla="*/ 755271 w 1881147"/>
                    <a:gd name="connsiteY49" fmla="*/ 1538703 h 1691730"/>
                    <a:gd name="connsiteX50" fmla="*/ 805336 w 1881147"/>
                    <a:gd name="connsiteY50" fmla="*/ 1489361 h 1691730"/>
                    <a:gd name="connsiteX51" fmla="*/ 869926 w 1881147"/>
                    <a:gd name="connsiteY51" fmla="*/ 1516758 h 1691730"/>
                    <a:gd name="connsiteX52" fmla="*/ 924399 w 1881147"/>
                    <a:gd name="connsiteY52" fmla="*/ 1484599 h 1691730"/>
                    <a:gd name="connsiteX53" fmla="*/ 941246 w 1881147"/>
                    <a:gd name="connsiteY53" fmla="*/ 1442423 h 1691730"/>
                    <a:gd name="connsiteX54" fmla="*/ 1005123 w 1881147"/>
                    <a:gd name="connsiteY54" fmla="*/ 1528835 h 1691730"/>
                    <a:gd name="connsiteX55" fmla="*/ 1050190 w 1881147"/>
                    <a:gd name="connsiteY55" fmla="*/ 1599929 h 1691730"/>
                    <a:gd name="connsiteX56" fmla="*/ 1120136 w 1881147"/>
                    <a:gd name="connsiteY56" fmla="*/ 1691448 h 1691730"/>
                    <a:gd name="connsiteX57" fmla="*/ 1151034 w 1881147"/>
                    <a:gd name="connsiteY57" fmla="*/ 1628357 h 1691730"/>
                    <a:gd name="connsiteX58" fmla="*/ 1181693 w 1881147"/>
                    <a:gd name="connsiteY58" fmla="*/ 1621877 h 1691730"/>
                    <a:gd name="connsiteX59" fmla="*/ 1224792 w 1881147"/>
                    <a:gd name="connsiteY59" fmla="*/ 1651140 h 1691730"/>
                    <a:gd name="connsiteX60" fmla="*/ 1258367 w 1881147"/>
                    <a:gd name="connsiteY60" fmla="*/ 1610486 h 1691730"/>
                    <a:gd name="connsiteX61" fmla="*/ 1277188 w 1881147"/>
                    <a:gd name="connsiteY61" fmla="*/ 1615103 h 1691730"/>
                    <a:gd name="connsiteX62" fmla="*/ 1311230 w 1881147"/>
                    <a:gd name="connsiteY62" fmla="*/ 1681580 h 1691730"/>
                    <a:gd name="connsiteX63" fmla="*/ 1367786 w 1881147"/>
                    <a:gd name="connsiteY63" fmla="*/ 1658111 h 1691730"/>
                    <a:gd name="connsiteX64" fmla="*/ 1419818 w 1881147"/>
                    <a:gd name="connsiteY64" fmla="*/ 1601990 h 1691730"/>
                    <a:gd name="connsiteX65" fmla="*/ 1470595 w 1881147"/>
                    <a:gd name="connsiteY65" fmla="*/ 1585447 h 1691730"/>
                    <a:gd name="connsiteX66" fmla="*/ 1488274 w 1881147"/>
                    <a:gd name="connsiteY66" fmla="*/ 1641269 h 1691730"/>
                    <a:gd name="connsiteX67" fmla="*/ 1558169 w 1881147"/>
                    <a:gd name="connsiteY67" fmla="*/ 1615591 h 1691730"/>
                    <a:gd name="connsiteX68" fmla="*/ 1588947 w 1881147"/>
                    <a:gd name="connsiteY68" fmla="*/ 1528835 h 1691730"/>
                    <a:gd name="connsiteX69" fmla="*/ 1670383 w 1881147"/>
                    <a:gd name="connsiteY69" fmla="*/ 1438693 h 1691730"/>
                    <a:gd name="connsiteX70" fmla="*/ 1714974 w 1881147"/>
                    <a:gd name="connsiteY70" fmla="*/ 1407563 h 1691730"/>
                    <a:gd name="connsiteX71" fmla="*/ 1743343 w 1881147"/>
                    <a:gd name="connsiteY71" fmla="*/ 1410858 h 1691730"/>
                    <a:gd name="connsiteX72" fmla="*/ 1820935 w 1881147"/>
                    <a:gd name="connsiteY72" fmla="*/ 1400250 h 1691730"/>
                    <a:gd name="connsiteX73" fmla="*/ 1816054 w 1881147"/>
                    <a:gd name="connsiteY73" fmla="*/ 1453814 h 1691730"/>
                    <a:gd name="connsiteX74" fmla="*/ 1874221 w 1881147"/>
                    <a:gd name="connsiteY74" fmla="*/ 1477135 h 1691730"/>
                    <a:gd name="connsiteX75" fmla="*/ 1875829 w 1881147"/>
                    <a:gd name="connsiteY75" fmla="*/ 1454501 h 1691730"/>
                    <a:gd name="connsiteX76" fmla="*/ 1875051 w 1881147"/>
                    <a:gd name="connsiteY76" fmla="*/ 1393767 h 1691730"/>
                    <a:gd name="connsiteX77" fmla="*/ 1853086 w 1881147"/>
                    <a:gd name="connsiteY77" fmla="*/ 1303624 h 1691730"/>
                    <a:gd name="connsiteX78" fmla="*/ 1853086 w 1881147"/>
                    <a:gd name="connsiteY78" fmla="*/ 1246474 h 1691730"/>
                    <a:gd name="connsiteX79" fmla="*/ 1810224 w 1881147"/>
                    <a:gd name="connsiteY79" fmla="*/ 1236949 h 1691730"/>
                    <a:gd name="connsiteX80" fmla="*/ 1734024 w 1881147"/>
                    <a:gd name="connsiteY80" fmla="*/ 1155986 h 1691730"/>
                    <a:gd name="connsiteX81" fmla="*/ 1695924 w 1881147"/>
                    <a:gd name="connsiteY81" fmla="*/ 975011 h 1691730"/>
                    <a:gd name="connsiteX82" fmla="*/ 1643536 w 1881147"/>
                    <a:gd name="connsiteY82" fmla="*/ 941674 h 1691730"/>
                    <a:gd name="connsiteX83" fmla="*/ 1605436 w 1881147"/>
                    <a:gd name="connsiteY83" fmla="*/ 884524 h 1691730"/>
                    <a:gd name="connsiteX84" fmla="*/ 1557811 w 1881147"/>
                    <a:gd name="connsiteY84" fmla="*/ 836899 h 1691730"/>
                    <a:gd name="connsiteX85" fmla="*/ 1505424 w 1881147"/>
                    <a:gd name="connsiteY85" fmla="*/ 817849 h 1691730"/>
                    <a:gd name="connsiteX86" fmla="*/ 1453036 w 1881147"/>
                    <a:gd name="connsiteY86" fmla="*/ 813086 h 1691730"/>
                    <a:gd name="connsiteX87" fmla="*/ 1510186 w 1881147"/>
                    <a:gd name="connsiteY87" fmla="*/ 779749 h 1691730"/>
                    <a:gd name="connsiteX88" fmla="*/ 1476849 w 1881147"/>
                    <a:gd name="connsiteY88" fmla="*/ 746411 h 1691730"/>
                    <a:gd name="connsiteX89" fmla="*/ 1481611 w 1881147"/>
                    <a:gd name="connsiteY89" fmla="*/ 722599 h 1691730"/>
                    <a:gd name="connsiteX90" fmla="*/ 1572099 w 1881147"/>
                    <a:gd name="connsiteY90" fmla="*/ 760699 h 1691730"/>
                    <a:gd name="connsiteX91" fmla="*/ 1624486 w 1881147"/>
                    <a:gd name="connsiteY91" fmla="*/ 694024 h 1691730"/>
                    <a:gd name="connsiteX92" fmla="*/ 1622283 w 1881147"/>
                    <a:gd name="connsiteY92" fmla="*/ 551149 h 1691730"/>
                    <a:gd name="connsiteX93" fmla="*/ 1639486 w 1881147"/>
                    <a:gd name="connsiteY93" fmla="*/ 402823 h 1691730"/>
                    <a:gd name="connsiteX0" fmla="*/ 1639486 w 1881147"/>
                    <a:gd name="connsiteY0" fmla="*/ 402823 h 1691730"/>
                    <a:gd name="connsiteX1" fmla="*/ 1567336 w 1881147"/>
                    <a:gd name="connsiteY1" fmla="*/ 370174 h 1691730"/>
                    <a:gd name="connsiteX2" fmla="*/ 1477087 w 1881147"/>
                    <a:gd name="connsiteY2" fmla="*/ 346361 h 1691730"/>
                    <a:gd name="connsiteX3" fmla="*/ 1436784 w 1881147"/>
                    <a:gd name="connsiteY3" fmla="*/ 279489 h 1691730"/>
                    <a:gd name="connsiteX4" fmla="*/ 1395785 w 1881147"/>
                    <a:gd name="connsiteY4" fmla="*/ 167432 h 1691730"/>
                    <a:gd name="connsiteX5" fmla="*/ 1351753 w 1881147"/>
                    <a:gd name="connsiteY5" fmla="*/ 12986 h 1691730"/>
                    <a:gd name="connsiteX6" fmla="*/ 1267299 w 1881147"/>
                    <a:gd name="connsiteY6" fmla="*/ 12986 h 1691730"/>
                    <a:gd name="connsiteX7" fmla="*/ 1214911 w 1881147"/>
                    <a:gd name="connsiteY7" fmla="*/ 51086 h 1691730"/>
                    <a:gd name="connsiteX8" fmla="*/ 1214911 w 1881147"/>
                    <a:gd name="connsiteY8" fmla="*/ 155861 h 1691730"/>
                    <a:gd name="connsiteX9" fmla="*/ 1186336 w 1881147"/>
                    <a:gd name="connsiteY9" fmla="*/ 184436 h 1691730"/>
                    <a:gd name="connsiteX10" fmla="*/ 1176811 w 1881147"/>
                    <a:gd name="connsiteY10" fmla="*/ 255874 h 1691730"/>
                    <a:gd name="connsiteX11" fmla="*/ 1114899 w 1881147"/>
                    <a:gd name="connsiteY11" fmla="*/ 298736 h 1691730"/>
                    <a:gd name="connsiteX12" fmla="*/ 1005361 w 1881147"/>
                    <a:gd name="connsiteY12" fmla="*/ 313024 h 1691730"/>
                    <a:gd name="connsiteX13" fmla="*/ 962499 w 1881147"/>
                    <a:gd name="connsiteY13" fmla="*/ 355886 h 1691730"/>
                    <a:gd name="connsiteX14" fmla="*/ 838674 w 1881147"/>
                    <a:gd name="connsiteY14" fmla="*/ 355886 h 1691730"/>
                    <a:gd name="connsiteX15" fmla="*/ 781524 w 1881147"/>
                    <a:gd name="connsiteY15" fmla="*/ 427324 h 1691730"/>
                    <a:gd name="connsiteX16" fmla="*/ 781524 w 1881147"/>
                    <a:gd name="connsiteY16" fmla="*/ 460661 h 1691730"/>
                    <a:gd name="connsiteX17" fmla="*/ 743424 w 1881147"/>
                    <a:gd name="connsiteY17" fmla="*/ 484474 h 1691730"/>
                    <a:gd name="connsiteX18" fmla="*/ 671986 w 1881147"/>
                    <a:gd name="connsiteY18" fmla="*/ 417799 h 1691730"/>
                    <a:gd name="connsiteX19" fmla="*/ 519586 w 1881147"/>
                    <a:gd name="connsiteY19" fmla="*/ 413036 h 1691730"/>
                    <a:gd name="connsiteX20" fmla="*/ 457674 w 1881147"/>
                    <a:gd name="connsiteY20" fmla="*/ 432086 h 1691730"/>
                    <a:gd name="connsiteX21" fmla="*/ 419574 w 1881147"/>
                    <a:gd name="connsiteY21" fmla="*/ 417799 h 1691730"/>
                    <a:gd name="connsiteX22" fmla="*/ 400524 w 1881147"/>
                    <a:gd name="connsiteY22" fmla="*/ 355886 h 1691730"/>
                    <a:gd name="connsiteX23" fmla="*/ 333849 w 1881147"/>
                    <a:gd name="connsiteY23" fmla="*/ 303499 h 1691730"/>
                    <a:gd name="connsiteX24" fmla="*/ 286224 w 1881147"/>
                    <a:gd name="connsiteY24" fmla="*/ 236824 h 1691730"/>
                    <a:gd name="connsiteX25" fmla="*/ 143349 w 1881147"/>
                    <a:gd name="connsiteY25" fmla="*/ 255874 h 1691730"/>
                    <a:gd name="connsiteX26" fmla="*/ 124299 w 1881147"/>
                    <a:gd name="connsiteY26" fmla="*/ 332074 h 1691730"/>
                    <a:gd name="connsiteX27" fmla="*/ 110011 w 1881147"/>
                    <a:gd name="connsiteY27" fmla="*/ 365411 h 1691730"/>
                    <a:gd name="connsiteX28" fmla="*/ 133824 w 1881147"/>
                    <a:gd name="connsiteY28" fmla="*/ 413036 h 1691730"/>
                    <a:gd name="connsiteX29" fmla="*/ 81436 w 1881147"/>
                    <a:gd name="connsiteY29" fmla="*/ 451136 h 1691730"/>
                    <a:gd name="connsiteX30" fmla="*/ 33811 w 1881147"/>
                    <a:gd name="connsiteY30" fmla="*/ 446374 h 1691730"/>
                    <a:gd name="connsiteX31" fmla="*/ 33811 w 1881147"/>
                    <a:gd name="connsiteY31" fmla="*/ 517811 h 1691730"/>
                    <a:gd name="connsiteX32" fmla="*/ 474 w 1881147"/>
                    <a:gd name="connsiteY32" fmla="*/ 622586 h 1691730"/>
                    <a:gd name="connsiteX33" fmla="*/ 62386 w 1881147"/>
                    <a:gd name="connsiteY33" fmla="*/ 698786 h 1691730"/>
                    <a:gd name="connsiteX34" fmla="*/ 111977 w 1881147"/>
                    <a:gd name="connsiteY34" fmla="*/ 679048 h 1691730"/>
                    <a:gd name="connsiteX35" fmla="*/ 112334 w 1881147"/>
                    <a:gd name="connsiteY35" fmla="*/ 749307 h 1691730"/>
                    <a:gd name="connsiteX36" fmla="*/ 167161 w 1881147"/>
                    <a:gd name="connsiteY36" fmla="*/ 779749 h 1691730"/>
                    <a:gd name="connsiteX37" fmla="*/ 236159 w 1881147"/>
                    <a:gd name="connsiteY37" fmla="*/ 789961 h 1691730"/>
                    <a:gd name="connsiteX38" fmla="*/ 271462 w 1881147"/>
                    <a:gd name="connsiteY38" fmla="*/ 845932 h 1691730"/>
                    <a:gd name="connsiteX39" fmla="*/ 270869 w 1881147"/>
                    <a:gd name="connsiteY39" fmla="*/ 891004 h 1691730"/>
                    <a:gd name="connsiteX40" fmla="*/ 295393 w 1881147"/>
                    <a:gd name="connsiteY40" fmla="*/ 930479 h 1691730"/>
                    <a:gd name="connsiteX41" fmla="*/ 341051 w 1881147"/>
                    <a:gd name="connsiteY41" fmla="*/ 969071 h 1691730"/>
                    <a:gd name="connsiteX42" fmla="*/ 426184 w 1881147"/>
                    <a:gd name="connsiteY42" fmla="*/ 1023323 h 1691730"/>
                    <a:gd name="connsiteX43" fmla="*/ 461961 w 1881147"/>
                    <a:gd name="connsiteY43" fmla="*/ 1094416 h 1691730"/>
                    <a:gd name="connsiteX44" fmla="*/ 441064 w 1881147"/>
                    <a:gd name="connsiteY44" fmla="*/ 1163989 h 1691730"/>
                    <a:gd name="connsiteX45" fmla="*/ 519111 w 1881147"/>
                    <a:gd name="connsiteY45" fmla="*/ 1220452 h 1691730"/>
                    <a:gd name="connsiteX46" fmla="*/ 591143 w 1881147"/>
                    <a:gd name="connsiteY46" fmla="*/ 1253446 h 1691730"/>
                    <a:gd name="connsiteX47" fmla="*/ 571974 w 1881147"/>
                    <a:gd name="connsiteY47" fmla="*/ 1313149 h 1691730"/>
                    <a:gd name="connsiteX48" fmla="*/ 662461 w 1881147"/>
                    <a:gd name="connsiteY48" fmla="*/ 1465549 h 1691730"/>
                    <a:gd name="connsiteX49" fmla="*/ 755271 w 1881147"/>
                    <a:gd name="connsiteY49" fmla="*/ 1538703 h 1691730"/>
                    <a:gd name="connsiteX50" fmla="*/ 805336 w 1881147"/>
                    <a:gd name="connsiteY50" fmla="*/ 1489361 h 1691730"/>
                    <a:gd name="connsiteX51" fmla="*/ 869926 w 1881147"/>
                    <a:gd name="connsiteY51" fmla="*/ 1516758 h 1691730"/>
                    <a:gd name="connsiteX52" fmla="*/ 924399 w 1881147"/>
                    <a:gd name="connsiteY52" fmla="*/ 1484599 h 1691730"/>
                    <a:gd name="connsiteX53" fmla="*/ 941246 w 1881147"/>
                    <a:gd name="connsiteY53" fmla="*/ 1442423 h 1691730"/>
                    <a:gd name="connsiteX54" fmla="*/ 1005123 w 1881147"/>
                    <a:gd name="connsiteY54" fmla="*/ 1528835 h 1691730"/>
                    <a:gd name="connsiteX55" fmla="*/ 1050190 w 1881147"/>
                    <a:gd name="connsiteY55" fmla="*/ 1599929 h 1691730"/>
                    <a:gd name="connsiteX56" fmla="*/ 1120136 w 1881147"/>
                    <a:gd name="connsiteY56" fmla="*/ 1691448 h 1691730"/>
                    <a:gd name="connsiteX57" fmla="*/ 1151034 w 1881147"/>
                    <a:gd name="connsiteY57" fmla="*/ 1628357 h 1691730"/>
                    <a:gd name="connsiteX58" fmla="*/ 1181693 w 1881147"/>
                    <a:gd name="connsiteY58" fmla="*/ 1621877 h 1691730"/>
                    <a:gd name="connsiteX59" fmla="*/ 1224792 w 1881147"/>
                    <a:gd name="connsiteY59" fmla="*/ 1651140 h 1691730"/>
                    <a:gd name="connsiteX60" fmla="*/ 1258367 w 1881147"/>
                    <a:gd name="connsiteY60" fmla="*/ 1610486 h 1691730"/>
                    <a:gd name="connsiteX61" fmla="*/ 1277188 w 1881147"/>
                    <a:gd name="connsiteY61" fmla="*/ 1615103 h 1691730"/>
                    <a:gd name="connsiteX62" fmla="*/ 1311230 w 1881147"/>
                    <a:gd name="connsiteY62" fmla="*/ 1681580 h 1691730"/>
                    <a:gd name="connsiteX63" fmla="*/ 1367786 w 1881147"/>
                    <a:gd name="connsiteY63" fmla="*/ 1658111 h 1691730"/>
                    <a:gd name="connsiteX64" fmla="*/ 1419818 w 1881147"/>
                    <a:gd name="connsiteY64" fmla="*/ 1601990 h 1691730"/>
                    <a:gd name="connsiteX65" fmla="*/ 1470595 w 1881147"/>
                    <a:gd name="connsiteY65" fmla="*/ 1585447 h 1691730"/>
                    <a:gd name="connsiteX66" fmla="*/ 1488274 w 1881147"/>
                    <a:gd name="connsiteY66" fmla="*/ 1641269 h 1691730"/>
                    <a:gd name="connsiteX67" fmla="*/ 1558169 w 1881147"/>
                    <a:gd name="connsiteY67" fmla="*/ 1615591 h 1691730"/>
                    <a:gd name="connsiteX68" fmla="*/ 1588947 w 1881147"/>
                    <a:gd name="connsiteY68" fmla="*/ 1528835 h 1691730"/>
                    <a:gd name="connsiteX69" fmla="*/ 1670383 w 1881147"/>
                    <a:gd name="connsiteY69" fmla="*/ 1438693 h 1691730"/>
                    <a:gd name="connsiteX70" fmla="*/ 1714974 w 1881147"/>
                    <a:gd name="connsiteY70" fmla="*/ 1407563 h 1691730"/>
                    <a:gd name="connsiteX71" fmla="*/ 1743343 w 1881147"/>
                    <a:gd name="connsiteY71" fmla="*/ 1410858 h 1691730"/>
                    <a:gd name="connsiteX72" fmla="*/ 1820935 w 1881147"/>
                    <a:gd name="connsiteY72" fmla="*/ 1400250 h 1691730"/>
                    <a:gd name="connsiteX73" fmla="*/ 1816054 w 1881147"/>
                    <a:gd name="connsiteY73" fmla="*/ 1453814 h 1691730"/>
                    <a:gd name="connsiteX74" fmla="*/ 1874221 w 1881147"/>
                    <a:gd name="connsiteY74" fmla="*/ 1477135 h 1691730"/>
                    <a:gd name="connsiteX75" fmla="*/ 1875829 w 1881147"/>
                    <a:gd name="connsiteY75" fmla="*/ 1454501 h 1691730"/>
                    <a:gd name="connsiteX76" fmla="*/ 1875051 w 1881147"/>
                    <a:gd name="connsiteY76" fmla="*/ 1393767 h 1691730"/>
                    <a:gd name="connsiteX77" fmla="*/ 1853086 w 1881147"/>
                    <a:gd name="connsiteY77" fmla="*/ 1303624 h 1691730"/>
                    <a:gd name="connsiteX78" fmla="*/ 1853086 w 1881147"/>
                    <a:gd name="connsiteY78" fmla="*/ 1246474 h 1691730"/>
                    <a:gd name="connsiteX79" fmla="*/ 1810224 w 1881147"/>
                    <a:gd name="connsiteY79" fmla="*/ 1236949 h 1691730"/>
                    <a:gd name="connsiteX80" fmla="*/ 1734024 w 1881147"/>
                    <a:gd name="connsiteY80" fmla="*/ 1155986 h 1691730"/>
                    <a:gd name="connsiteX81" fmla="*/ 1695924 w 1881147"/>
                    <a:gd name="connsiteY81" fmla="*/ 975011 h 1691730"/>
                    <a:gd name="connsiteX82" fmla="*/ 1643536 w 1881147"/>
                    <a:gd name="connsiteY82" fmla="*/ 941674 h 1691730"/>
                    <a:gd name="connsiteX83" fmla="*/ 1605436 w 1881147"/>
                    <a:gd name="connsiteY83" fmla="*/ 884524 h 1691730"/>
                    <a:gd name="connsiteX84" fmla="*/ 1557811 w 1881147"/>
                    <a:gd name="connsiteY84" fmla="*/ 836899 h 1691730"/>
                    <a:gd name="connsiteX85" fmla="*/ 1505424 w 1881147"/>
                    <a:gd name="connsiteY85" fmla="*/ 817849 h 1691730"/>
                    <a:gd name="connsiteX86" fmla="*/ 1453036 w 1881147"/>
                    <a:gd name="connsiteY86" fmla="*/ 813086 h 1691730"/>
                    <a:gd name="connsiteX87" fmla="*/ 1510186 w 1881147"/>
                    <a:gd name="connsiteY87" fmla="*/ 779749 h 1691730"/>
                    <a:gd name="connsiteX88" fmla="*/ 1476849 w 1881147"/>
                    <a:gd name="connsiteY88" fmla="*/ 746411 h 1691730"/>
                    <a:gd name="connsiteX89" fmla="*/ 1481611 w 1881147"/>
                    <a:gd name="connsiteY89" fmla="*/ 722599 h 1691730"/>
                    <a:gd name="connsiteX90" fmla="*/ 1572099 w 1881147"/>
                    <a:gd name="connsiteY90" fmla="*/ 760699 h 1691730"/>
                    <a:gd name="connsiteX91" fmla="*/ 1624486 w 1881147"/>
                    <a:gd name="connsiteY91" fmla="*/ 694024 h 1691730"/>
                    <a:gd name="connsiteX92" fmla="*/ 1622283 w 1881147"/>
                    <a:gd name="connsiteY92" fmla="*/ 551149 h 1691730"/>
                    <a:gd name="connsiteX93" fmla="*/ 1639486 w 1881147"/>
                    <a:gd name="connsiteY93" fmla="*/ 402823 h 1691730"/>
                    <a:gd name="connsiteX0" fmla="*/ 1639486 w 1881147"/>
                    <a:gd name="connsiteY0" fmla="*/ 402823 h 1691730"/>
                    <a:gd name="connsiteX1" fmla="*/ 1567336 w 1881147"/>
                    <a:gd name="connsiteY1" fmla="*/ 370174 h 1691730"/>
                    <a:gd name="connsiteX2" fmla="*/ 1477087 w 1881147"/>
                    <a:gd name="connsiteY2" fmla="*/ 346361 h 1691730"/>
                    <a:gd name="connsiteX3" fmla="*/ 1423767 w 1881147"/>
                    <a:gd name="connsiteY3" fmla="*/ 269277 h 1691730"/>
                    <a:gd name="connsiteX4" fmla="*/ 1395785 w 1881147"/>
                    <a:gd name="connsiteY4" fmla="*/ 167432 h 1691730"/>
                    <a:gd name="connsiteX5" fmla="*/ 1351753 w 1881147"/>
                    <a:gd name="connsiteY5" fmla="*/ 12986 h 1691730"/>
                    <a:gd name="connsiteX6" fmla="*/ 1267299 w 1881147"/>
                    <a:gd name="connsiteY6" fmla="*/ 12986 h 1691730"/>
                    <a:gd name="connsiteX7" fmla="*/ 1214911 w 1881147"/>
                    <a:gd name="connsiteY7" fmla="*/ 51086 h 1691730"/>
                    <a:gd name="connsiteX8" fmla="*/ 1214911 w 1881147"/>
                    <a:gd name="connsiteY8" fmla="*/ 155861 h 1691730"/>
                    <a:gd name="connsiteX9" fmla="*/ 1186336 w 1881147"/>
                    <a:gd name="connsiteY9" fmla="*/ 184436 h 1691730"/>
                    <a:gd name="connsiteX10" fmla="*/ 1176811 w 1881147"/>
                    <a:gd name="connsiteY10" fmla="*/ 255874 h 1691730"/>
                    <a:gd name="connsiteX11" fmla="*/ 1114899 w 1881147"/>
                    <a:gd name="connsiteY11" fmla="*/ 298736 h 1691730"/>
                    <a:gd name="connsiteX12" fmla="*/ 1005361 w 1881147"/>
                    <a:gd name="connsiteY12" fmla="*/ 313024 h 1691730"/>
                    <a:gd name="connsiteX13" fmla="*/ 962499 w 1881147"/>
                    <a:gd name="connsiteY13" fmla="*/ 355886 h 1691730"/>
                    <a:gd name="connsiteX14" fmla="*/ 838674 w 1881147"/>
                    <a:gd name="connsiteY14" fmla="*/ 355886 h 1691730"/>
                    <a:gd name="connsiteX15" fmla="*/ 781524 w 1881147"/>
                    <a:gd name="connsiteY15" fmla="*/ 427324 h 1691730"/>
                    <a:gd name="connsiteX16" fmla="*/ 781524 w 1881147"/>
                    <a:gd name="connsiteY16" fmla="*/ 460661 h 1691730"/>
                    <a:gd name="connsiteX17" fmla="*/ 743424 w 1881147"/>
                    <a:gd name="connsiteY17" fmla="*/ 484474 h 1691730"/>
                    <a:gd name="connsiteX18" fmla="*/ 671986 w 1881147"/>
                    <a:gd name="connsiteY18" fmla="*/ 417799 h 1691730"/>
                    <a:gd name="connsiteX19" fmla="*/ 519586 w 1881147"/>
                    <a:gd name="connsiteY19" fmla="*/ 413036 h 1691730"/>
                    <a:gd name="connsiteX20" fmla="*/ 457674 w 1881147"/>
                    <a:gd name="connsiteY20" fmla="*/ 432086 h 1691730"/>
                    <a:gd name="connsiteX21" fmla="*/ 419574 w 1881147"/>
                    <a:gd name="connsiteY21" fmla="*/ 417799 h 1691730"/>
                    <a:gd name="connsiteX22" fmla="*/ 400524 w 1881147"/>
                    <a:gd name="connsiteY22" fmla="*/ 355886 h 1691730"/>
                    <a:gd name="connsiteX23" fmla="*/ 333849 w 1881147"/>
                    <a:gd name="connsiteY23" fmla="*/ 303499 h 1691730"/>
                    <a:gd name="connsiteX24" fmla="*/ 286224 w 1881147"/>
                    <a:gd name="connsiteY24" fmla="*/ 236824 h 1691730"/>
                    <a:gd name="connsiteX25" fmla="*/ 143349 w 1881147"/>
                    <a:gd name="connsiteY25" fmla="*/ 255874 h 1691730"/>
                    <a:gd name="connsiteX26" fmla="*/ 124299 w 1881147"/>
                    <a:gd name="connsiteY26" fmla="*/ 332074 h 1691730"/>
                    <a:gd name="connsiteX27" fmla="*/ 110011 w 1881147"/>
                    <a:gd name="connsiteY27" fmla="*/ 365411 h 1691730"/>
                    <a:gd name="connsiteX28" fmla="*/ 133824 w 1881147"/>
                    <a:gd name="connsiteY28" fmla="*/ 413036 h 1691730"/>
                    <a:gd name="connsiteX29" fmla="*/ 81436 w 1881147"/>
                    <a:gd name="connsiteY29" fmla="*/ 451136 h 1691730"/>
                    <a:gd name="connsiteX30" fmla="*/ 33811 w 1881147"/>
                    <a:gd name="connsiteY30" fmla="*/ 446374 h 1691730"/>
                    <a:gd name="connsiteX31" fmla="*/ 33811 w 1881147"/>
                    <a:gd name="connsiteY31" fmla="*/ 517811 h 1691730"/>
                    <a:gd name="connsiteX32" fmla="*/ 474 w 1881147"/>
                    <a:gd name="connsiteY32" fmla="*/ 622586 h 1691730"/>
                    <a:gd name="connsiteX33" fmla="*/ 62386 w 1881147"/>
                    <a:gd name="connsiteY33" fmla="*/ 698786 h 1691730"/>
                    <a:gd name="connsiteX34" fmla="*/ 111977 w 1881147"/>
                    <a:gd name="connsiteY34" fmla="*/ 679048 h 1691730"/>
                    <a:gd name="connsiteX35" fmla="*/ 112334 w 1881147"/>
                    <a:gd name="connsiteY35" fmla="*/ 749307 h 1691730"/>
                    <a:gd name="connsiteX36" fmla="*/ 167161 w 1881147"/>
                    <a:gd name="connsiteY36" fmla="*/ 779749 h 1691730"/>
                    <a:gd name="connsiteX37" fmla="*/ 236159 w 1881147"/>
                    <a:gd name="connsiteY37" fmla="*/ 789961 h 1691730"/>
                    <a:gd name="connsiteX38" fmla="*/ 271462 w 1881147"/>
                    <a:gd name="connsiteY38" fmla="*/ 845932 h 1691730"/>
                    <a:gd name="connsiteX39" fmla="*/ 270869 w 1881147"/>
                    <a:gd name="connsiteY39" fmla="*/ 891004 h 1691730"/>
                    <a:gd name="connsiteX40" fmla="*/ 295393 w 1881147"/>
                    <a:gd name="connsiteY40" fmla="*/ 930479 h 1691730"/>
                    <a:gd name="connsiteX41" fmla="*/ 341051 w 1881147"/>
                    <a:gd name="connsiteY41" fmla="*/ 969071 h 1691730"/>
                    <a:gd name="connsiteX42" fmla="*/ 426184 w 1881147"/>
                    <a:gd name="connsiteY42" fmla="*/ 1023323 h 1691730"/>
                    <a:gd name="connsiteX43" fmla="*/ 461961 w 1881147"/>
                    <a:gd name="connsiteY43" fmla="*/ 1094416 h 1691730"/>
                    <a:gd name="connsiteX44" fmla="*/ 441064 w 1881147"/>
                    <a:gd name="connsiteY44" fmla="*/ 1163989 h 1691730"/>
                    <a:gd name="connsiteX45" fmla="*/ 519111 w 1881147"/>
                    <a:gd name="connsiteY45" fmla="*/ 1220452 h 1691730"/>
                    <a:gd name="connsiteX46" fmla="*/ 591143 w 1881147"/>
                    <a:gd name="connsiteY46" fmla="*/ 1253446 h 1691730"/>
                    <a:gd name="connsiteX47" fmla="*/ 571974 w 1881147"/>
                    <a:gd name="connsiteY47" fmla="*/ 1313149 h 1691730"/>
                    <a:gd name="connsiteX48" fmla="*/ 662461 w 1881147"/>
                    <a:gd name="connsiteY48" fmla="*/ 1465549 h 1691730"/>
                    <a:gd name="connsiteX49" fmla="*/ 755271 w 1881147"/>
                    <a:gd name="connsiteY49" fmla="*/ 1538703 h 1691730"/>
                    <a:gd name="connsiteX50" fmla="*/ 805336 w 1881147"/>
                    <a:gd name="connsiteY50" fmla="*/ 1489361 h 1691730"/>
                    <a:gd name="connsiteX51" fmla="*/ 869926 w 1881147"/>
                    <a:gd name="connsiteY51" fmla="*/ 1516758 h 1691730"/>
                    <a:gd name="connsiteX52" fmla="*/ 924399 w 1881147"/>
                    <a:gd name="connsiteY52" fmla="*/ 1484599 h 1691730"/>
                    <a:gd name="connsiteX53" fmla="*/ 941246 w 1881147"/>
                    <a:gd name="connsiteY53" fmla="*/ 1442423 h 1691730"/>
                    <a:gd name="connsiteX54" fmla="*/ 1005123 w 1881147"/>
                    <a:gd name="connsiteY54" fmla="*/ 1528835 h 1691730"/>
                    <a:gd name="connsiteX55" fmla="*/ 1050190 w 1881147"/>
                    <a:gd name="connsiteY55" fmla="*/ 1599929 h 1691730"/>
                    <a:gd name="connsiteX56" fmla="*/ 1120136 w 1881147"/>
                    <a:gd name="connsiteY56" fmla="*/ 1691448 h 1691730"/>
                    <a:gd name="connsiteX57" fmla="*/ 1151034 w 1881147"/>
                    <a:gd name="connsiteY57" fmla="*/ 1628357 h 1691730"/>
                    <a:gd name="connsiteX58" fmla="*/ 1181693 w 1881147"/>
                    <a:gd name="connsiteY58" fmla="*/ 1621877 h 1691730"/>
                    <a:gd name="connsiteX59" fmla="*/ 1224792 w 1881147"/>
                    <a:gd name="connsiteY59" fmla="*/ 1651140 h 1691730"/>
                    <a:gd name="connsiteX60" fmla="*/ 1258367 w 1881147"/>
                    <a:gd name="connsiteY60" fmla="*/ 1610486 h 1691730"/>
                    <a:gd name="connsiteX61" fmla="*/ 1277188 w 1881147"/>
                    <a:gd name="connsiteY61" fmla="*/ 1615103 h 1691730"/>
                    <a:gd name="connsiteX62" fmla="*/ 1311230 w 1881147"/>
                    <a:gd name="connsiteY62" fmla="*/ 1681580 h 1691730"/>
                    <a:gd name="connsiteX63" fmla="*/ 1367786 w 1881147"/>
                    <a:gd name="connsiteY63" fmla="*/ 1658111 h 1691730"/>
                    <a:gd name="connsiteX64" fmla="*/ 1419818 w 1881147"/>
                    <a:gd name="connsiteY64" fmla="*/ 1601990 h 1691730"/>
                    <a:gd name="connsiteX65" fmla="*/ 1470595 w 1881147"/>
                    <a:gd name="connsiteY65" fmla="*/ 1585447 h 1691730"/>
                    <a:gd name="connsiteX66" fmla="*/ 1488274 w 1881147"/>
                    <a:gd name="connsiteY66" fmla="*/ 1641269 h 1691730"/>
                    <a:gd name="connsiteX67" fmla="*/ 1558169 w 1881147"/>
                    <a:gd name="connsiteY67" fmla="*/ 1615591 h 1691730"/>
                    <a:gd name="connsiteX68" fmla="*/ 1588947 w 1881147"/>
                    <a:gd name="connsiteY68" fmla="*/ 1528835 h 1691730"/>
                    <a:gd name="connsiteX69" fmla="*/ 1670383 w 1881147"/>
                    <a:gd name="connsiteY69" fmla="*/ 1438693 h 1691730"/>
                    <a:gd name="connsiteX70" fmla="*/ 1714974 w 1881147"/>
                    <a:gd name="connsiteY70" fmla="*/ 1407563 h 1691730"/>
                    <a:gd name="connsiteX71" fmla="*/ 1743343 w 1881147"/>
                    <a:gd name="connsiteY71" fmla="*/ 1410858 h 1691730"/>
                    <a:gd name="connsiteX72" fmla="*/ 1820935 w 1881147"/>
                    <a:gd name="connsiteY72" fmla="*/ 1400250 h 1691730"/>
                    <a:gd name="connsiteX73" fmla="*/ 1816054 w 1881147"/>
                    <a:gd name="connsiteY73" fmla="*/ 1453814 h 1691730"/>
                    <a:gd name="connsiteX74" fmla="*/ 1874221 w 1881147"/>
                    <a:gd name="connsiteY74" fmla="*/ 1477135 h 1691730"/>
                    <a:gd name="connsiteX75" fmla="*/ 1875829 w 1881147"/>
                    <a:gd name="connsiteY75" fmla="*/ 1454501 h 1691730"/>
                    <a:gd name="connsiteX76" fmla="*/ 1875051 w 1881147"/>
                    <a:gd name="connsiteY76" fmla="*/ 1393767 h 1691730"/>
                    <a:gd name="connsiteX77" fmla="*/ 1853086 w 1881147"/>
                    <a:gd name="connsiteY77" fmla="*/ 1303624 h 1691730"/>
                    <a:gd name="connsiteX78" fmla="*/ 1853086 w 1881147"/>
                    <a:gd name="connsiteY78" fmla="*/ 1246474 h 1691730"/>
                    <a:gd name="connsiteX79" fmla="*/ 1810224 w 1881147"/>
                    <a:gd name="connsiteY79" fmla="*/ 1236949 h 1691730"/>
                    <a:gd name="connsiteX80" fmla="*/ 1734024 w 1881147"/>
                    <a:gd name="connsiteY80" fmla="*/ 1155986 h 1691730"/>
                    <a:gd name="connsiteX81" fmla="*/ 1695924 w 1881147"/>
                    <a:gd name="connsiteY81" fmla="*/ 975011 h 1691730"/>
                    <a:gd name="connsiteX82" fmla="*/ 1643536 w 1881147"/>
                    <a:gd name="connsiteY82" fmla="*/ 941674 h 1691730"/>
                    <a:gd name="connsiteX83" fmla="*/ 1605436 w 1881147"/>
                    <a:gd name="connsiteY83" fmla="*/ 884524 h 1691730"/>
                    <a:gd name="connsiteX84" fmla="*/ 1557811 w 1881147"/>
                    <a:gd name="connsiteY84" fmla="*/ 836899 h 1691730"/>
                    <a:gd name="connsiteX85" fmla="*/ 1505424 w 1881147"/>
                    <a:gd name="connsiteY85" fmla="*/ 817849 h 1691730"/>
                    <a:gd name="connsiteX86" fmla="*/ 1453036 w 1881147"/>
                    <a:gd name="connsiteY86" fmla="*/ 813086 h 1691730"/>
                    <a:gd name="connsiteX87" fmla="*/ 1510186 w 1881147"/>
                    <a:gd name="connsiteY87" fmla="*/ 779749 h 1691730"/>
                    <a:gd name="connsiteX88" fmla="*/ 1476849 w 1881147"/>
                    <a:gd name="connsiteY88" fmla="*/ 746411 h 1691730"/>
                    <a:gd name="connsiteX89" fmla="*/ 1481611 w 1881147"/>
                    <a:gd name="connsiteY89" fmla="*/ 722599 h 1691730"/>
                    <a:gd name="connsiteX90" fmla="*/ 1572099 w 1881147"/>
                    <a:gd name="connsiteY90" fmla="*/ 760699 h 1691730"/>
                    <a:gd name="connsiteX91" fmla="*/ 1624486 w 1881147"/>
                    <a:gd name="connsiteY91" fmla="*/ 694024 h 1691730"/>
                    <a:gd name="connsiteX92" fmla="*/ 1622283 w 1881147"/>
                    <a:gd name="connsiteY92" fmla="*/ 551149 h 1691730"/>
                    <a:gd name="connsiteX93" fmla="*/ 1639486 w 1881147"/>
                    <a:gd name="connsiteY93" fmla="*/ 402823 h 1691730"/>
                    <a:gd name="connsiteX0" fmla="*/ 1639486 w 1881147"/>
                    <a:gd name="connsiteY0" fmla="*/ 405145 h 1694052"/>
                    <a:gd name="connsiteX1" fmla="*/ 1567336 w 1881147"/>
                    <a:gd name="connsiteY1" fmla="*/ 372496 h 1694052"/>
                    <a:gd name="connsiteX2" fmla="*/ 1477087 w 1881147"/>
                    <a:gd name="connsiteY2" fmla="*/ 348683 h 1694052"/>
                    <a:gd name="connsiteX3" fmla="*/ 1423767 w 1881147"/>
                    <a:gd name="connsiteY3" fmla="*/ 271599 h 1694052"/>
                    <a:gd name="connsiteX4" fmla="*/ 1395785 w 1881147"/>
                    <a:gd name="connsiteY4" fmla="*/ 169754 h 1694052"/>
                    <a:gd name="connsiteX5" fmla="*/ 1351753 w 1881147"/>
                    <a:gd name="connsiteY5" fmla="*/ 15308 h 1694052"/>
                    <a:gd name="connsiteX6" fmla="*/ 1267299 w 1881147"/>
                    <a:gd name="connsiteY6" fmla="*/ 15308 h 1694052"/>
                    <a:gd name="connsiteX7" fmla="*/ 1247452 w 1881147"/>
                    <a:gd name="connsiteY7" fmla="*/ 101065 h 1694052"/>
                    <a:gd name="connsiteX8" fmla="*/ 1214911 w 1881147"/>
                    <a:gd name="connsiteY8" fmla="*/ 158183 h 1694052"/>
                    <a:gd name="connsiteX9" fmla="*/ 1186336 w 1881147"/>
                    <a:gd name="connsiteY9" fmla="*/ 186758 h 1694052"/>
                    <a:gd name="connsiteX10" fmla="*/ 1176811 w 1881147"/>
                    <a:gd name="connsiteY10" fmla="*/ 258196 h 1694052"/>
                    <a:gd name="connsiteX11" fmla="*/ 1114899 w 1881147"/>
                    <a:gd name="connsiteY11" fmla="*/ 301058 h 1694052"/>
                    <a:gd name="connsiteX12" fmla="*/ 1005361 w 1881147"/>
                    <a:gd name="connsiteY12" fmla="*/ 315346 h 1694052"/>
                    <a:gd name="connsiteX13" fmla="*/ 962499 w 1881147"/>
                    <a:gd name="connsiteY13" fmla="*/ 358208 h 1694052"/>
                    <a:gd name="connsiteX14" fmla="*/ 838674 w 1881147"/>
                    <a:gd name="connsiteY14" fmla="*/ 358208 h 1694052"/>
                    <a:gd name="connsiteX15" fmla="*/ 781524 w 1881147"/>
                    <a:gd name="connsiteY15" fmla="*/ 429646 h 1694052"/>
                    <a:gd name="connsiteX16" fmla="*/ 781524 w 1881147"/>
                    <a:gd name="connsiteY16" fmla="*/ 462983 h 1694052"/>
                    <a:gd name="connsiteX17" fmla="*/ 743424 w 1881147"/>
                    <a:gd name="connsiteY17" fmla="*/ 486796 h 1694052"/>
                    <a:gd name="connsiteX18" fmla="*/ 671986 w 1881147"/>
                    <a:gd name="connsiteY18" fmla="*/ 420121 h 1694052"/>
                    <a:gd name="connsiteX19" fmla="*/ 519586 w 1881147"/>
                    <a:gd name="connsiteY19" fmla="*/ 415358 h 1694052"/>
                    <a:gd name="connsiteX20" fmla="*/ 457674 w 1881147"/>
                    <a:gd name="connsiteY20" fmla="*/ 434408 h 1694052"/>
                    <a:gd name="connsiteX21" fmla="*/ 419574 w 1881147"/>
                    <a:gd name="connsiteY21" fmla="*/ 420121 h 1694052"/>
                    <a:gd name="connsiteX22" fmla="*/ 400524 w 1881147"/>
                    <a:gd name="connsiteY22" fmla="*/ 358208 h 1694052"/>
                    <a:gd name="connsiteX23" fmla="*/ 333849 w 1881147"/>
                    <a:gd name="connsiteY23" fmla="*/ 305821 h 1694052"/>
                    <a:gd name="connsiteX24" fmla="*/ 286224 w 1881147"/>
                    <a:gd name="connsiteY24" fmla="*/ 239146 h 1694052"/>
                    <a:gd name="connsiteX25" fmla="*/ 143349 w 1881147"/>
                    <a:gd name="connsiteY25" fmla="*/ 258196 h 1694052"/>
                    <a:gd name="connsiteX26" fmla="*/ 124299 w 1881147"/>
                    <a:gd name="connsiteY26" fmla="*/ 334396 h 1694052"/>
                    <a:gd name="connsiteX27" fmla="*/ 110011 w 1881147"/>
                    <a:gd name="connsiteY27" fmla="*/ 367733 h 1694052"/>
                    <a:gd name="connsiteX28" fmla="*/ 133824 w 1881147"/>
                    <a:gd name="connsiteY28" fmla="*/ 415358 h 1694052"/>
                    <a:gd name="connsiteX29" fmla="*/ 81436 w 1881147"/>
                    <a:gd name="connsiteY29" fmla="*/ 453458 h 1694052"/>
                    <a:gd name="connsiteX30" fmla="*/ 33811 w 1881147"/>
                    <a:gd name="connsiteY30" fmla="*/ 448696 h 1694052"/>
                    <a:gd name="connsiteX31" fmla="*/ 33811 w 1881147"/>
                    <a:gd name="connsiteY31" fmla="*/ 520133 h 1694052"/>
                    <a:gd name="connsiteX32" fmla="*/ 474 w 1881147"/>
                    <a:gd name="connsiteY32" fmla="*/ 624908 h 1694052"/>
                    <a:gd name="connsiteX33" fmla="*/ 62386 w 1881147"/>
                    <a:gd name="connsiteY33" fmla="*/ 701108 h 1694052"/>
                    <a:gd name="connsiteX34" fmla="*/ 111977 w 1881147"/>
                    <a:gd name="connsiteY34" fmla="*/ 681370 h 1694052"/>
                    <a:gd name="connsiteX35" fmla="*/ 112334 w 1881147"/>
                    <a:gd name="connsiteY35" fmla="*/ 751629 h 1694052"/>
                    <a:gd name="connsiteX36" fmla="*/ 167161 w 1881147"/>
                    <a:gd name="connsiteY36" fmla="*/ 782071 h 1694052"/>
                    <a:gd name="connsiteX37" fmla="*/ 236159 w 1881147"/>
                    <a:gd name="connsiteY37" fmla="*/ 792283 h 1694052"/>
                    <a:gd name="connsiteX38" fmla="*/ 271462 w 1881147"/>
                    <a:gd name="connsiteY38" fmla="*/ 848254 h 1694052"/>
                    <a:gd name="connsiteX39" fmla="*/ 270869 w 1881147"/>
                    <a:gd name="connsiteY39" fmla="*/ 893326 h 1694052"/>
                    <a:gd name="connsiteX40" fmla="*/ 295393 w 1881147"/>
                    <a:gd name="connsiteY40" fmla="*/ 932801 h 1694052"/>
                    <a:gd name="connsiteX41" fmla="*/ 341051 w 1881147"/>
                    <a:gd name="connsiteY41" fmla="*/ 971393 h 1694052"/>
                    <a:gd name="connsiteX42" fmla="*/ 426184 w 1881147"/>
                    <a:gd name="connsiteY42" fmla="*/ 1025645 h 1694052"/>
                    <a:gd name="connsiteX43" fmla="*/ 461961 w 1881147"/>
                    <a:gd name="connsiteY43" fmla="*/ 1096738 h 1694052"/>
                    <a:gd name="connsiteX44" fmla="*/ 441064 w 1881147"/>
                    <a:gd name="connsiteY44" fmla="*/ 1166311 h 1694052"/>
                    <a:gd name="connsiteX45" fmla="*/ 519111 w 1881147"/>
                    <a:gd name="connsiteY45" fmla="*/ 1222774 h 1694052"/>
                    <a:gd name="connsiteX46" fmla="*/ 591143 w 1881147"/>
                    <a:gd name="connsiteY46" fmla="*/ 1255768 h 1694052"/>
                    <a:gd name="connsiteX47" fmla="*/ 571974 w 1881147"/>
                    <a:gd name="connsiteY47" fmla="*/ 1315471 h 1694052"/>
                    <a:gd name="connsiteX48" fmla="*/ 662461 w 1881147"/>
                    <a:gd name="connsiteY48" fmla="*/ 1467871 h 1694052"/>
                    <a:gd name="connsiteX49" fmla="*/ 755271 w 1881147"/>
                    <a:gd name="connsiteY49" fmla="*/ 1541025 h 1694052"/>
                    <a:gd name="connsiteX50" fmla="*/ 805336 w 1881147"/>
                    <a:gd name="connsiteY50" fmla="*/ 1491683 h 1694052"/>
                    <a:gd name="connsiteX51" fmla="*/ 869926 w 1881147"/>
                    <a:gd name="connsiteY51" fmla="*/ 1519080 h 1694052"/>
                    <a:gd name="connsiteX52" fmla="*/ 924399 w 1881147"/>
                    <a:gd name="connsiteY52" fmla="*/ 1486921 h 1694052"/>
                    <a:gd name="connsiteX53" fmla="*/ 941246 w 1881147"/>
                    <a:gd name="connsiteY53" fmla="*/ 1444745 h 1694052"/>
                    <a:gd name="connsiteX54" fmla="*/ 1005123 w 1881147"/>
                    <a:gd name="connsiteY54" fmla="*/ 1531157 h 1694052"/>
                    <a:gd name="connsiteX55" fmla="*/ 1050190 w 1881147"/>
                    <a:gd name="connsiteY55" fmla="*/ 1602251 h 1694052"/>
                    <a:gd name="connsiteX56" fmla="*/ 1120136 w 1881147"/>
                    <a:gd name="connsiteY56" fmla="*/ 1693770 h 1694052"/>
                    <a:gd name="connsiteX57" fmla="*/ 1151034 w 1881147"/>
                    <a:gd name="connsiteY57" fmla="*/ 1630679 h 1694052"/>
                    <a:gd name="connsiteX58" fmla="*/ 1181693 w 1881147"/>
                    <a:gd name="connsiteY58" fmla="*/ 1624199 h 1694052"/>
                    <a:gd name="connsiteX59" fmla="*/ 1224792 w 1881147"/>
                    <a:gd name="connsiteY59" fmla="*/ 1653462 h 1694052"/>
                    <a:gd name="connsiteX60" fmla="*/ 1258367 w 1881147"/>
                    <a:gd name="connsiteY60" fmla="*/ 1612808 h 1694052"/>
                    <a:gd name="connsiteX61" fmla="*/ 1277188 w 1881147"/>
                    <a:gd name="connsiteY61" fmla="*/ 1617425 h 1694052"/>
                    <a:gd name="connsiteX62" fmla="*/ 1311230 w 1881147"/>
                    <a:gd name="connsiteY62" fmla="*/ 1683902 h 1694052"/>
                    <a:gd name="connsiteX63" fmla="*/ 1367786 w 1881147"/>
                    <a:gd name="connsiteY63" fmla="*/ 1660433 h 1694052"/>
                    <a:gd name="connsiteX64" fmla="*/ 1419818 w 1881147"/>
                    <a:gd name="connsiteY64" fmla="*/ 1604312 h 1694052"/>
                    <a:gd name="connsiteX65" fmla="*/ 1470595 w 1881147"/>
                    <a:gd name="connsiteY65" fmla="*/ 1587769 h 1694052"/>
                    <a:gd name="connsiteX66" fmla="*/ 1488274 w 1881147"/>
                    <a:gd name="connsiteY66" fmla="*/ 1643591 h 1694052"/>
                    <a:gd name="connsiteX67" fmla="*/ 1558169 w 1881147"/>
                    <a:gd name="connsiteY67" fmla="*/ 1617913 h 1694052"/>
                    <a:gd name="connsiteX68" fmla="*/ 1588947 w 1881147"/>
                    <a:gd name="connsiteY68" fmla="*/ 1531157 h 1694052"/>
                    <a:gd name="connsiteX69" fmla="*/ 1670383 w 1881147"/>
                    <a:gd name="connsiteY69" fmla="*/ 1441015 h 1694052"/>
                    <a:gd name="connsiteX70" fmla="*/ 1714974 w 1881147"/>
                    <a:gd name="connsiteY70" fmla="*/ 1409885 h 1694052"/>
                    <a:gd name="connsiteX71" fmla="*/ 1743343 w 1881147"/>
                    <a:gd name="connsiteY71" fmla="*/ 1413180 h 1694052"/>
                    <a:gd name="connsiteX72" fmla="*/ 1820935 w 1881147"/>
                    <a:gd name="connsiteY72" fmla="*/ 1402572 h 1694052"/>
                    <a:gd name="connsiteX73" fmla="*/ 1816054 w 1881147"/>
                    <a:gd name="connsiteY73" fmla="*/ 1456136 h 1694052"/>
                    <a:gd name="connsiteX74" fmla="*/ 1874221 w 1881147"/>
                    <a:gd name="connsiteY74" fmla="*/ 1479457 h 1694052"/>
                    <a:gd name="connsiteX75" fmla="*/ 1875829 w 1881147"/>
                    <a:gd name="connsiteY75" fmla="*/ 1456823 h 1694052"/>
                    <a:gd name="connsiteX76" fmla="*/ 1875051 w 1881147"/>
                    <a:gd name="connsiteY76" fmla="*/ 1396089 h 1694052"/>
                    <a:gd name="connsiteX77" fmla="*/ 1853086 w 1881147"/>
                    <a:gd name="connsiteY77" fmla="*/ 1305946 h 1694052"/>
                    <a:gd name="connsiteX78" fmla="*/ 1853086 w 1881147"/>
                    <a:gd name="connsiteY78" fmla="*/ 1248796 h 1694052"/>
                    <a:gd name="connsiteX79" fmla="*/ 1810224 w 1881147"/>
                    <a:gd name="connsiteY79" fmla="*/ 1239271 h 1694052"/>
                    <a:gd name="connsiteX80" fmla="*/ 1734024 w 1881147"/>
                    <a:gd name="connsiteY80" fmla="*/ 1158308 h 1694052"/>
                    <a:gd name="connsiteX81" fmla="*/ 1695924 w 1881147"/>
                    <a:gd name="connsiteY81" fmla="*/ 977333 h 1694052"/>
                    <a:gd name="connsiteX82" fmla="*/ 1643536 w 1881147"/>
                    <a:gd name="connsiteY82" fmla="*/ 943996 h 1694052"/>
                    <a:gd name="connsiteX83" fmla="*/ 1605436 w 1881147"/>
                    <a:gd name="connsiteY83" fmla="*/ 886846 h 1694052"/>
                    <a:gd name="connsiteX84" fmla="*/ 1557811 w 1881147"/>
                    <a:gd name="connsiteY84" fmla="*/ 839221 h 1694052"/>
                    <a:gd name="connsiteX85" fmla="*/ 1505424 w 1881147"/>
                    <a:gd name="connsiteY85" fmla="*/ 820171 h 1694052"/>
                    <a:gd name="connsiteX86" fmla="*/ 1453036 w 1881147"/>
                    <a:gd name="connsiteY86" fmla="*/ 815408 h 1694052"/>
                    <a:gd name="connsiteX87" fmla="*/ 1510186 w 1881147"/>
                    <a:gd name="connsiteY87" fmla="*/ 782071 h 1694052"/>
                    <a:gd name="connsiteX88" fmla="*/ 1476849 w 1881147"/>
                    <a:gd name="connsiteY88" fmla="*/ 748733 h 1694052"/>
                    <a:gd name="connsiteX89" fmla="*/ 1481611 w 1881147"/>
                    <a:gd name="connsiteY89" fmla="*/ 724921 h 1694052"/>
                    <a:gd name="connsiteX90" fmla="*/ 1572099 w 1881147"/>
                    <a:gd name="connsiteY90" fmla="*/ 763021 h 1694052"/>
                    <a:gd name="connsiteX91" fmla="*/ 1624486 w 1881147"/>
                    <a:gd name="connsiteY91" fmla="*/ 696346 h 1694052"/>
                    <a:gd name="connsiteX92" fmla="*/ 1622283 w 1881147"/>
                    <a:gd name="connsiteY92" fmla="*/ 553471 h 1694052"/>
                    <a:gd name="connsiteX93" fmla="*/ 1639486 w 1881147"/>
                    <a:gd name="connsiteY93" fmla="*/ 405145 h 1694052"/>
                    <a:gd name="connsiteX0" fmla="*/ 1639486 w 1881147"/>
                    <a:gd name="connsiteY0" fmla="*/ 415049 h 1703956"/>
                    <a:gd name="connsiteX1" fmla="*/ 1567336 w 1881147"/>
                    <a:gd name="connsiteY1" fmla="*/ 382400 h 1703956"/>
                    <a:gd name="connsiteX2" fmla="*/ 1477087 w 1881147"/>
                    <a:gd name="connsiteY2" fmla="*/ 358587 h 1703956"/>
                    <a:gd name="connsiteX3" fmla="*/ 1423767 w 1881147"/>
                    <a:gd name="connsiteY3" fmla="*/ 281503 h 1703956"/>
                    <a:gd name="connsiteX4" fmla="*/ 1395785 w 1881147"/>
                    <a:gd name="connsiteY4" fmla="*/ 179658 h 1703956"/>
                    <a:gd name="connsiteX5" fmla="*/ 1364769 w 1881147"/>
                    <a:gd name="connsiteY5" fmla="*/ 11596 h 1703956"/>
                    <a:gd name="connsiteX6" fmla="*/ 1267299 w 1881147"/>
                    <a:gd name="connsiteY6" fmla="*/ 25212 h 1703956"/>
                    <a:gd name="connsiteX7" fmla="*/ 1247452 w 1881147"/>
                    <a:gd name="connsiteY7" fmla="*/ 110969 h 1703956"/>
                    <a:gd name="connsiteX8" fmla="*/ 1214911 w 1881147"/>
                    <a:gd name="connsiteY8" fmla="*/ 168087 h 1703956"/>
                    <a:gd name="connsiteX9" fmla="*/ 1186336 w 1881147"/>
                    <a:gd name="connsiteY9" fmla="*/ 196662 h 1703956"/>
                    <a:gd name="connsiteX10" fmla="*/ 1176811 w 1881147"/>
                    <a:gd name="connsiteY10" fmla="*/ 268100 h 1703956"/>
                    <a:gd name="connsiteX11" fmla="*/ 1114899 w 1881147"/>
                    <a:gd name="connsiteY11" fmla="*/ 310962 h 1703956"/>
                    <a:gd name="connsiteX12" fmla="*/ 1005361 w 1881147"/>
                    <a:gd name="connsiteY12" fmla="*/ 325250 h 1703956"/>
                    <a:gd name="connsiteX13" fmla="*/ 962499 w 1881147"/>
                    <a:gd name="connsiteY13" fmla="*/ 368112 h 1703956"/>
                    <a:gd name="connsiteX14" fmla="*/ 838674 w 1881147"/>
                    <a:gd name="connsiteY14" fmla="*/ 368112 h 1703956"/>
                    <a:gd name="connsiteX15" fmla="*/ 781524 w 1881147"/>
                    <a:gd name="connsiteY15" fmla="*/ 439550 h 1703956"/>
                    <a:gd name="connsiteX16" fmla="*/ 781524 w 1881147"/>
                    <a:gd name="connsiteY16" fmla="*/ 472887 h 1703956"/>
                    <a:gd name="connsiteX17" fmla="*/ 743424 w 1881147"/>
                    <a:gd name="connsiteY17" fmla="*/ 496700 h 1703956"/>
                    <a:gd name="connsiteX18" fmla="*/ 671986 w 1881147"/>
                    <a:gd name="connsiteY18" fmla="*/ 430025 h 1703956"/>
                    <a:gd name="connsiteX19" fmla="*/ 519586 w 1881147"/>
                    <a:gd name="connsiteY19" fmla="*/ 425262 h 1703956"/>
                    <a:gd name="connsiteX20" fmla="*/ 457674 w 1881147"/>
                    <a:gd name="connsiteY20" fmla="*/ 444312 h 1703956"/>
                    <a:gd name="connsiteX21" fmla="*/ 419574 w 1881147"/>
                    <a:gd name="connsiteY21" fmla="*/ 430025 h 1703956"/>
                    <a:gd name="connsiteX22" fmla="*/ 400524 w 1881147"/>
                    <a:gd name="connsiteY22" fmla="*/ 368112 h 1703956"/>
                    <a:gd name="connsiteX23" fmla="*/ 333849 w 1881147"/>
                    <a:gd name="connsiteY23" fmla="*/ 315725 h 1703956"/>
                    <a:gd name="connsiteX24" fmla="*/ 286224 w 1881147"/>
                    <a:gd name="connsiteY24" fmla="*/ 249050 h 1703956"/>
                    <a:gd name="connsiteX25" fmla="*/ 143349 w 1881147"/>
                    <a:gd name="connsiteY25" fmla="*/ 268100 h 1703956"/>
                    <a:gd name="connsiteX26" fmla="*/ 124299 w 1881147"/>
                    <a:gd name="connsiteY26" fmla="*/ 344300 h 1703956"/>
                    <a:gd name="connsiteX27" fmla="*/ 110011 w 1881147"/>
                    <a:gd name="connsiteY27" fmla="*/ 377637 h 1703956"/>
                    <a:gd name="connsiteX28" fmla="*/ 133824 w 1881147"/>
                    <a:gd name="connsiteY28" fmla="*/ 425262 h 1703956"/>
                    <a:gd name="connsiteX29" fmla="*/ 81436 w 1881147"/>
                    <a:gd name="connsiteY29" fmla="*/ 463362 h 1703956"/>
                    <a:gd name="connsiteX30" fmla="*/ 33811 w 1881147"/>
                    <a:gd name="connsiteY30" fmla="*/ 458600 h 1703956"/>
                    <a:gd name="connsiteX31" fmla="*/ 33811 w 1881147"/>
                    <a:gd name="connsiteY31" fmla="*/ 530037 h 1703956"/>
                    <a:gd name="connsiteX32" fmla="*/ 474 w 1881147"/>
                    <a:gd name="connsiteY32" fmla="*/ 634812 h 1703956"/>
                    <a:gd name="connsiteX33" fmla="*/ 62386 w 1881147"/>
                    <a:gd name="connsiteY33" fmla="*/ 711012 h 1703956"/>
                    <a:gd name="connsiteX34" fmla="*/ 111977 w 1881147"/>
                    <a:gd name="connsiteY34" fmla="*/ 691274 h 1703956"/>
                    <a:gd name="connsiteX35" fmla="*/ 112334 w 1881147"/>
                    <a:gd name="connsiteY35" fmla="*/ 761533 h 1703956"/>
                    <a:gd name="connsiteX36" fmla="*/ 167161 w 1881147"/>
                    <a:gd name="connsiteY36" fmla="*/ 791975 h 1703956"/>
                    <a:gd name="connsiteX37" fmla="*/ 236159 w 1881147"/>
                    <a:gd name="connsiteY37" fmla="*/ 802187 h 1703956"/>
                    <a:gd name="connsiteX38" fmla="*/ 271462 w 1881147"/>
                    <a:gd name="connsiteY38" fmla="*/ 858158 h 1703956"/>
                    <a:gd name="connsiteX39" fmla="*/ 270869 w 1881147"/>
                    <a:gd name="connsiteY39" fmla="*/ 903230 h 1703956"/>
                    <a:gd name="connsiteX40" fmla="*/ 295393 w 1881147"/>
                    <a:gd name="connsiteY40" fmla="*/ 942705 h 1703956"/>
                    <a:gd name="connsiteX41" fmla="*/ 341051 w 1881147"/>
                    <a:gd name="connsiteY41" fmla="*/ 981297 h 1703956"/>
                    <a:gd name="connsiteX42" fmla="*/ 426184 w 1881147"/>
                    <a:gd name="connsiteY42" fmla="*/ 1035549 h 1703956"/>
                    <a:gd name="connsiteX43" fmla="*/ 461961 w 1881147"/>
                    <a:gd name="connsiteY43" fmla="*/ 1106642 h 1703956"/>
                    <a:gd name="connsiteX44" fmla="*/ 441064 w 1881147"/>
                    <a:gd name="connsiteY44" fmla="*/ 1176215 h 1703956"/>
                    <a:gd name="connsiteX45" fmla="*/ 519111 w 1881147"/>
                    <a:gd name="connsiteY45" fmla="*/ 1232678 h 1703956"/>
                    <a:gd name="connsiteX46" fmla="*/ 591143 w 1881147"/>
                    <a:gd name="connsiteY46" fmla="*/ 1265672 h 1703956"/>
                    <a:gd name="connsiteX47" fmla="*/ 571974 w 1881147"/>
                    <a:gd name="connsiteY47" fmla="*/ 1325375 h 1703956"/>
                    <a:gd name="connsiteX48" fmla="*/ 662461 w 1881147"/>
                    <a:gd name="connsiteY48" fmla="*/ 1477775 h 1703956"/>
                    <a:gd name="connsiteX49" fmla="*/ 755271 w 1881147"/>
                    <a:gd name="connsiteY49" fmla="*/ 1550929 h 1703956"/>
                    <a:gd name="connsiteX50" fmla="*/ 805336 w 1881147"/>
                    <a:gd name="connsiteY50" fmla="*/ 1501587 h 1703956"/>
                    <a:gd name="connsiteX51" fmla="*/ 869926 w 1881147"/>
                    <a:gd name="connsiteY51" fmla="*/ 1528984 h 1703956"/>
                    <a:gd name="connsiteX52" fmla="*/ 924399 w 1881147"/>
                    <a:gd name="connsiteY52" fmla="*/ 1496825 h 1703956"/>
                    <a:gd name="connsiteX53" fmla="*/ 941246 w 1881147"/>
                    <a:gd name="connsiteY53" fmla="*/ 1454649 h 1703956"/>
                    <a:gd name="connsiteX54" fmla="*/ 1005123 w 1881147"/>
                    <a:gd name="connsiteY54" fmla="*/ 1541061 h 1703956"/>
                    <a:gd name="connsiteX55" fmla="*/ 1050190 w 1881147"/>
                    <a:gd name="connsiteY55" fmla="*/ 1612155 h 1703956"/>
                    <a:gd name="connsiteX56" fmla="*/ 1120136 w 1881147"/>
                    <a:gd name="connsiteY56" fmla="*/ 1703674 h 1703956"/>
                    <a:gd name="connsiteX57" fmla="*/ 1151034 w 1881147"/>
                    <a:gd name="connsiteY57" fmla="*/ 1640583 h 1703956"/>
                    <a:gd name="connsiteX58" fmla="*/ 1181693 w 1881147"/>
                    <a:gd name="connsiteY58" fmla="*/ 1634103 h 1703956"/>
                    <a:gd name="connsiteX59" fmla="*/ 1224792 w 1881147"/>
                    <a:gd name="connsiteY59" fmla="*/ 1663366 h 1703956"/>
                    <a:gd name="connsiteX60" fmla="*/ 1258367 w 1881147"/>
                    <a:gd name="connsiteY60" fmla="*/ 1622712 h 1703956"/>
                    <a:gd name="connsiteX61" fmla="*/ 1277188 w 1881147"/>
                    <a:gd name="connsiteY61" fmla="*/ 1627329 h 1703956"/>
                    <a:gd name="connsiteX62" fmla="*/ 1311230 w 1881147"/>
                    <a:gd name="connsiteY62" fmla="*/ 1693806 h 1703956"/>
                    <a:gd name="connsiteX63" fmla="*/ 1367786 w 1881147"/>
                    <a:gd name="connsiteY63" fmla="*/ 1670337 h 1703956"/>
                    <a:gd name="connsiteX64" fmla="*/ 1419818 w 1881147"/>
                    <a:gd name="connsiteY64" fmla="*/ 1614216 h 1703956"/>
                    <a:gd name="connsiteX65" fmla="*/ 1470595 w 1881147"/>
                    <a:gd name="connsiteY65" fmla="*/ 1597673 h 1703956"/>
                    <a:gd name="connsiteX66" fmla="*/ 1488274 w 1881147"/>
                    <a:gd name="connsiteY66" fmla="*/ 1653495 h 1703956"/>
                    <a:gd name="connsiteX67" fmla="*/ 1558169 w 1881147"/>
                    <a:gd name="connsiteY67" fmla="*/ 1627817 h 1703956"/>
                    <a:gd name="connsiteX68" fmla="*/ 1588947 w 1881147"/>
                    <a:gd name="connsiteY68" fmla="*/ 1541061 h 1703956"/>
                    <a:gd name="connsiteX69" fmla="*/ 1670383 w 1881147"/>
                    <a:gd name="connsiteY69" fmla="*/ 1450919 h 1703956"/>
                    <a:gd name="connsiteX70" fmla="*/ 1714974 w 1881147"/>
                    <a:gd name="connsiteY70" fmla="*/ 1419789 h 1703956"/>
                    <a:gd name="connsiteX71" fmla="*/ 1743343 w 1881147"/>
                    <a:gd name="connsiteY71" fmla="*/ 1423084 h 1703956"/>
                    <a:gd name="connsiteX72" fmla="*/ 1820935 w 1881147"/>
                    <a:gd name="connsiteY72" fmla="*/ 1412476 h 1703956"/>
                    <a:gd name="connsiteX73" fmla="*/ 1816054 w 1881147"/>
                    <a:gd name="connsiteY73" fmla="*/ 1466040 h 1703956"/>
                    <a:gd name="connsiteX74" fmla="*/ 1874221 w 1881147"/>
                    <a:gd name="connsiteY74" fmla="*/ 1489361 h 1703956"/>
                    <a:gd name="connsiteX75" fmla="*/ 1875829 w 1881147"/>
                    <a:gd name="connsiteY75" fmla="*/ 1466727 h 1703956"/>
                    <a:gd name="connsiteX76" fmla="*/ 1875051 w 1881147"/>
                    <a:gd name="connsiteY76" fmla="*/ 1405993 h 1703956"/>
                    <a:gd name="connsiteX77" fmla="*/ 1853086 w 1881147"/>
                    <a:gd name="connsiteY77" fmla="*/ 1315850 h 1703956"/>
                    <a:gd name="connsiteX78" fmla="*/ 1853086 w 1881147"/>
                    <a:gd name="connsiteY78" fmla="*/ 1258700 h 1703956"/>
                    <a:gd name="connsiteX79" fmla="*/ 1810224 w 1881147"/>
                    <a:gd name="connsiteY79" fmla="*/ 1249175 h 1703956"/>
                    <a:gd name="connsiteX80" fmla="*/ 1734024 w 1881147"/>
                    <a:gd name="connsiteY80" fmla="*/ 1168212 h 1703956"/>
                    <a:gd name="connsiteX81" fmla="*/ 1695924 w 1881147"/>
                    <a:gd name="connsiteY81" fmla="*/ 987237 h 1703956"/>
                    <a:gd name="connsiteX82" fmla="*/ 1643536 w 1881147"/>
                    <a:gd name="connsiteY82" fmla="*/ 953900 h 1703956"/>
                    <a:gd name="connsiteX83" fmla="*/ 1605436 w 1881147"/>
                    <a:gd name="connsiteY83" fmla="*/ 896750 h 1703956"/>
                    <a:gd name="connsiteX84" fmla="*/ 1557811 w 1881147"/>
                    <a:gd name="connsiteY84" fmla="*/ 849125 h 1703956"/>
                    <a:gd name="connsiteX85" fmla="*/ 1505424 w 1881147"/>
                    <a:gd name="connsiteY85" fmla="*/ 830075 h 1703956"/>
                    <a:gd name="connsiteX86" fmla="*/ 1453036 w 1881147"/>
                    <a:gd name="connsiteY86" fmla="*/ 825312 h 1703956"/>
                    <a:gd name="connsiteX87" fmla="*/ 1510186 w 1881147"/>
                    <a:gd name="connsiteY87" fmla="*/ 791975 h 1703956"/>
                    <a:gd name="connsiteX88" fmla="*/ 1476849 w 1881147"/>
                    <a:gd name="connsiteY88" fmla="*/ 758637 h 1703956"/>
                    <a:gd name="connsiteX89" fmla="*/ 1481611 w 1881147"/>
                    <a:gd name="connsiteY89" fmla="*/ 734825 h 1703956"/>
                    <a:gd name="connsiteX90" fmla="*/ 1572099 w 1881147"/>
                    <a:gd name="connsiteY90" fmla="*/ 772925 h 1703956"/>
                    <a:gd name="connsiteX91" fmla="*/ 1624486 w 1881147"/>
                    <a:gd name="connsiteY91" fmla="*/ 706250 h 1703956"/>
                    <a:gd name="connsiteX92" fmla="*/ 1622283 w 1881147"/>
                    <a:gd name="connsiteY92" fmla="*/ 563375 h 1703956"/>
                    <a:gd name="connsiteX93" fmla="*/ 1639486 w 1881147"/>
                    <a:gd name="connsiteY93" fmla="*/ 415049 h 1703956"/>
                    <a:gd name="connsiteX0" fmla="*/ 1639486 w 1881147"/>
                    <a:gd name="connsiteY0" fmla="*/ 410094 h 1699001"/>
                    <a:gd name="connsiteX1" fmla="*/ 1567336 w 1881147"/>
                    <a:gd name="connsiteY1" fmla="*/ 377445 h 1699001"/>
                    <a:gd name="connsiteX2" fmla="*/ 1477087 w 1881147"/>
                    <a:gd name="connsiteY2" fmla="*/ 353632 h 1699001"/>
                    <a:gd name="connsiteX3" fmla="*/ 1423767 w 1881147"/>
                    <a:gd name="connsiteY3" fmla="*/ 276548 h 1699001"/>
                    <a:gd name="connsiteX4" fmla="*/ 1395785 w 1881147"/>
                    <a:gd name="connsiteY4" fmla="*/ 174703 h 1699001"/>
                    <a:gd name="connsiteX5" fmla="*/ 1364769 w 1881147"/>
                    <a:gd name="connsiteY5" fmla="*/ 6641 h 1699001"/>
                    <a:gd name="connsiteX6" fmla="*/ 1270553 w 1881147"/>
                    <a:gd name="connsiteY6" fmla="*/ 40681 h 1699001"/>
                    <a:gd name="connsiteX7" fmla="*/ 1247452 w 1881147"/>
                    <a:gd name="connsiteY7" fmla="*/ 106014 h 1699001"/>
                    <a:gd name="connsiteX8" fmla="*/ 1214911 w 1881147"/>
                    <a:gd name="connsiteY8" fmla="*/ 163132 h 1699001"/>
                    <a:gd name="connsiteX9" fmla="*/ 1186336 w 1881147"/>
                    <a:gd name="connsiteY9" fmla="*/ 191707 h 1699001"/>
                    <a:gd name="connsiteX10" fmla="*/ 1176811 w 1881147"/>
                    <a:gd name="connsiteY10" fmla="*/ 263145 h 1699001"/>
                    <a:gd name="connsiteX11" fmla="*/ 1114899 w 1881147"/>
                    <a:gd name="connsiteY11" fmla="*/ 306007 h 1699001"/>
                    <a:gd name="connsiteX12" fmla="*/ 1005361 w 1881147"/>
                    <a:gd name="connsiteY12" fmla="*/ 320295 h 1699001"/>
                    <a:gd name="connsiteX13" fmla="*/ 962499 w 1881147"/>
                    <a:gd name="connsiteY13" fmla="*/ 363157 h 1699001"/>
                    <a:gd name="connsiteX14" fmla="*/ 838674 w 1881147"/>
                    <a:gd name="connsiteY14" fmla="*/ 363157 h 1699001"/>
                    <a:gd name="connsiteX15" fmla="*/ 781524 w 1881147"/>
                    <a:gd name="connsiteY15" fmla="*/ 434595 h 1699001"/>
                    <a:gd name="connsiteX16" fmla="*/ 781524 w 1881147"/>
                    <a:gd name="connsiteY16" fmla="*/ 467932 h 1699001"/>
                    <a:gd name="connsiteX17" fmla="*/ 743424 w 1881147"/>
                    <a:gd name="connsiteY17" fmla="*/ 491745 h 1699001"/>
                    <a:gd name="connsiteX18" fmla="*/ 671986 w 1881147"/>
                    <a:gd name="connsiteY18" fmla="*/ 425070 h 1699001"/>
                    <a:gd name="connsiteX19" fmla="*/ 519586 w 1881147"/>
                    <a:gd name="connsiteY19" fmla="*/ 420307 h 1699001"/>
                    <a:gd name="connsiteX20" fmla="*/ 457674 w 1881147"/>
                    <a:gd name="connsiteY20" fmla="*/ 439357 h 1699001"/>
                    <a:gd name="connsiteX21" fmla="*/ 419574 w 1881147"/>
                    <a:gd name="connsiteY21" fmla="*/ 425070 h 1699001"/>
                    <a:gd name="connsiteX22" fmla="*/ 400524 w 1881147"/>
                    <a:gd name="connsiteY22" fmla="*/ 363157 h 1699001"/>
                    <a:gd name="connsiteX23" fmla="*/ 333849 w 1881147"/>
                    <a:gd name="connsiteY23" fmla="*/ 310770 h 1699001"/>
                    <a:gd name="connsiteX24" fmla="*/ 286224 w 1881147"/>
                    <a:gd name="connsiteY24" fmla="*/ 244095 h 1699001"/>
                    <a:gd name="connsiteX25" fmla="*/ 143349 w 1881147"/>
                    <a:gd name="connsiteY25" fmla="*/ 263145 h 1699001"/>
                    <a:gd name="connsiteX26" fmla="*/ 124299 w 1881147"/>
                    <a:gd name="connsiteY26" fmla="*/ 339345 h 1699001"/>
                    <a:gd name="connsiteX27" fmla="*/ 110011 w 1881147"/>
                    <a:gd name="connsiteY27" fmla="*/ 372682 h 1699001"/>
                    <a:gd name="connsiteX28" fmla="*/ 133824 w 1881147"/>
                    <a:gd name="connsiteY28" fmla="*/ 420307 h 1699001"/>
                    <a:gd name="connsiteX29" fmla="*/ 81436 w 1881147"/>
                    <a:gd name="connsiteY29" fmla="*/ 458407 h 1699001"/>
                    <a:gd name="connsiteX30" fmla="*/ 33811 w 1881147"/>
                    <a:gd name="connsiteY30" fmla="*/ 453645 h 1699001"/>
                    <a:gd name="connsiteX31" fmla="*/ 33811 w 1881147"/>
                    <a:gd name="connsiteY31" fmla="*/ 525082 h 1699001"/>
                    <a:gd name="connsiteX32" fmla="*/ 474 w 1881147"/>
                    <a:gd name="connsiteY32" fmla="*/ 629857 h 1699001"/>
                    <a:gd name="connsiteX33" fmla="*/ 62386 w 1881147"/>
                    <a:gd name="connsiteY33" fmla="*/ 706057 h 1699001"/>
                    <a:gd name="connsiteX34" fmla="*/ 111977 w 1881147"/>
                    <a:gd name="connsiteY34" fmla="*/ 686319 h 1699001"/>
                    <a:gd name="connsiteX35" fmla="*/ 112334 w 1881147"/>
                    <a:gd name="connsiteY35" fmla="*/ 756578 h 1699001"/>
                    <a:gd name="connsiteX36" fmla="*/ 167161 w 1881147"/>
                    <a:gd name="connsiteY36" fmla="*/ 787020 h 1699001"/>
                    <a:gd name="connsiteX37" fmla="*/ 236159 w 1881147"/>
                    <a:gd name="connsiteY37" fmla="*/ 797232 h 1699001"/>
                    <a:gd name="connsiteX38" fmla="*/ 271462 w 1881147"/>
                    <a:gd name="connsiteY38" fmla="*/ 853203 h 1699001"/>
                    <a:gd name="connsiteX39" fmla="*/ 270869 w 1881147"/>
                    <a:gd name="connsiteY39" fmla="*/ 898275 h 1699001"/>
                    <a:gd name="connsiteX40" fmla="*/ 295393 w 1881147"/>
                    <a:gd name="connsiteY40" fmla="*/ 937750 h 1699001"/>
                    <a:gd name="connsiteX41" fmla="*/ 341051 w 1881147"/>
                    <a:gd name="connsiteY41" fmla="*/ 976342 h 1699001"/>
                    <a:gd name="connsiteX42" fmla="*/ 426184 w 1881147"/>
                    <a:gd name="connsiteY42" fmla="*/ 1030594 h 1699001"/>
                    <a:gd name="connsiteX43" fmla="*/ 461961 w 1881147"/>
                    <a:gd name="connsiteY43" fmla="*/ 1101687 h 1699001"/>
                    <a:gd name="connsiteX44" fmla="*/ 441064 w 1881147"/>
                    <a:gd name="connsiteY44" fmla="*/ 1171260 h 1699001"/>
                    <a:gd name="connsiteX45" fmla="*/ 519111 w 1881147"/>
                    <a:gd name="connsiteY45" fmla="*/ 1227723 h 1699001"/>
                    <a:gd name="connsiteX46" fmla="*/ 591143 w 1881147"/>
                    <a:gd name="connsiteY46" fmla="*/ 1260717 h 1699001"/>
                    <a:gd name="connsiteX47" fmla="*/ 571974 w 1881147"/>
                    <a:gd name="connsiteY47" fmla="*/ 1320420 h 1699001"/>
                    <a:gd name="connsiteX48" fmla="*/ 662461 w 1881147"/>
                    <a:gd name="connsiteY48" fmla="*/ 1472820 h 1699001"/>
                    <a:gd name="connsiteX49" fmla="*/ 755271 w 1881147"/>
                    <a:gd name="connsiteY49" fmla="*/ 1545974 h 1699001"/>
                    <a:gd name="connsiteX50" fmla="*/ 805336 w 1881147"/>
                    <a:gd name="connsiteY50" fmla="*/ 1496632 h 1699001"/>
                    <a:gd name="connsiteX51" fmla="*/ 869926 w 1881147"/>
                    <a:gd name="connsiteY51" fmla="*/ 1524029 h 1699001"/>
                    <a:gd name="connsiteX52" fmla="*/ 924399 w 1881147"/>
                    <a:gd name="connsiteY52" fmla="*/ 1491870 h 1699001"/>
                    <a:gd name="connsiteX53" fmla="*/ 941246 w 1881147"/>
                    <a:gd name="connsiteY53" fmla="*/ 1449694 h 1699001"/>
                    <a:gd name="connsiteX54" fmla="*/ 1005123 w 1881147"/>
                    <a:gd name="connsiteY54" fmla="*/ 1536106 h 1699001"/>
                    <a:gd name="connsiteX55" fmla="*/ 1050190 w 1881147"/>
                    <a:gd name="connsiteY55" fmla="*/ 1607200 h 1699001"/>
                    <a:gd name="connsiteX56" fmla="*/ 1120136 w 1881147"/>
                    <a:gd name="connsiteY56" fmla="*/ 1698719 h 1699001"/>
                    <a:gd name="connsiteX57" fmla="*/ 1151034 w 1881147"/>
                    <a:gd name="connsiteY57" fmla="*/ 1635628 h 1699001"/>
                    <a:gd name="connsiteX58" fmla="*/ 1181693 w 1881147"/>
                    <a:gd name="connsiteY58" fmla="*/ 1629148 h 1699001"/>
                    <a:gd name="connsiteX59" fmla="*/ 1224792 w 1881147"/>
                    <a:gd name="connsiteY59" fmla="*/ 1658411 h 1699001"/>
                    <a:gd name="connsiteX60" fmla="*/ 1258367 w 1881147"/>
                    <a:gd name="connsiteY60" fmla="*/ 1617757 h 1699001"/>
                    <a:gd name="connsiteX61" fmla="*/ 1277188 w 1881147"/>
                    <a:gd name="connsiteY61" fmla="*/ 1622374 h 1699001"/>
                    <a:gd name="connsiteX62" fmla="*/ 1311230 w 1881147"/>
                    <a:gd name="connsiteY62" fmla="*/ 1688851 h 1699001"/>
                    <a:gd name="connsiteX63" fmla="*/ 1367786 w 1881147"/>
                    <a:gd name="connsiteY63" fmla="*/ 1665382 h 1699001"/>
                    <a:gd name="connsiteX64" fmla="*/ 1419818 w 1881147"/>
                    <a:gd name="connsiteY64" fmla="*/ 1609261 h 1699001"/>
                    <a:gd name="connsiteX65" fmla="*/ 1470595 w 1881147"/>
                    <a:gd name="connsiteY65" fmla="*/ 1592718 h 1699001"/>
                    <a:gd name="connsiteX66" fmla="*/ 1488274 w 1881147"/>
                    <a:gd name="connsiteY66" fmla="*/ 1648540 h 1699001"/>
                    <a:gd name="connsiteX67" fmla="*/ 1558169 w 1881147"/>
                    <a:gd name="connsiteY67" fmla="*/ 1622862 h 1699001"/>
                    <a:gd name="connsiteX68" fmla="*/ 1588947 w 1881147"/>
                    <a:gd name="connsiteY68" fmla="*/ 1536106 h 1699001"/>
                    <a:gd name="connsiteX69" fmla="*/ 1670383 w 1881147"/>
                    <a:gd name="connsiteY69" fmla="*/ 1445964 h 1699001"/>
                    <a:gd name="connsiteX70" fmla="*/ 1714974 w 1881147"/>
                    <a:gd name="connsiteY70" fmla="*/ 1414834 h 1699001"/>
                    <a:gd name="connsiteX71" fmla="*/ 1743343 w 1881147"/>
                    <a:gd name="connsiteY71" fmla="*/ 1418129 h 1699001"/>
                    <a:gd name="connsiteX72" fmla="*/ 1820935 w 1881147"/>
                    <a:gd name="connsiteY72" fmla="*/ 1407521 h 1699001"/>
                    <a:gd name="connsiteX73" fmla="*/ 1816054 w 1881147"/>
                    <a:gd name="connsiteY73" fmla="*/ 1461085 h 1699001"/>
                    <a:gd name="connsiteX74" fmla="*/ 1874221 w 1881147"/>
                    <a:gd name="connsiteY74" fmla="*/ 1484406 h 1699001"/>
                    <a:gd name="connsiteX75" fmla="*/ 1875829 w 1881147"/>
                    <a:gd name="connsiteY75" fmla="*/ 1461772 h 1699001"/>
                    <a:gd name="connsiteX76" fmla="*/ 1875051 w 1881147"/>
                    <a:gd name="connsiteY76" fmla="*/ 1401038 h 1699001"/>
                    <a:gd name="connsiteX77" fmla="*/ 1853086 w 1881147"/>
                    <a:gd name="connsiteY77" fmla="*/ 1310895 h 1699001"/>
                    <a:gd name="connsiteX78" fmla="*/ 1853086 w 1881147"/>
                    <a:gd name="connsiteY78" fmla="*/ 1253745 h 1699001"/>
                    <a:gd name="connsiteX79" fmla="*/ 1810224 w 1881147"/>
                    <a:gd name="connsiteY79" fmla="*/ 1244220 h 1699001"/>
                    <a:gd name="connsiteX80" fmla="*/ 1734024 w 1881147"/>
                    <a:gd name="connsiteY80" fmla="*/ 1163257 h 1699001"/>
                    <a:gd name="connsiteX81" fmla="*/ 1695924 w 1881147"/>
                    <a:gd name="connsiteY81" fmla="*/ 982282 h 1699001"/>
                    <a:gd name="connsiteX82" fmla="*/ 1643536 w 1881147"/>
                    <a:gd name="connsiteY82" fmla="*/ 948945 h 1699001"/>
                    <a:gd name="connsiteX83" fmla="*/ 1605436 w 1881147"/>
                    <a:gd name="connsiteY83" fmla="*/ 891795 h 1699001"/>
                    <a:gd name="connsiteX84" fmla="*/ 1557811 w 1881147"/>
                    <a:gd name="connsiteY84" fmla="*/ 844170 h 1699001"/>
                    <a:gd name="connsiteX85" fmla="*/ 1505424 w 1881147"/>
                    <a:gd name="connsiteY85" fmla="*/ 825120 h 1699001"/>
                    <a:gd name="connsiteX86" fmla="*/ 1453036 w 1881147"/>
                    <a:gd name="connsiteY86" fmla="*/ 820357 h 1699001"/>
                    <a:gd name="connsiteX87" fmla="*/ 1510186 w 1881147"/>
                    <a:gd name="connsiteY87" fmla="*/ 787020 h 1699001"/>
                    <a:gd name="connsiteX88" fmla="*/ 1476849 w 1881147"/>
                    <a:gd name="connsiteY88" fmla="*/ 753682 h 1699001"/>
                    <a:gd name="connsiteX89" fmla="*/ 1481611 w 1881147"/>
                    <a:gd name="connsiteY89" fmla="*/ 729870 h 1699001"/>
                    <a:gd name="connsiteX90" fmla="*/ 1572099 w 1881147"/>
                    <a:gd name="connsiteY90" fmla="*/ 767970 h 1699001"/>
                    <a:gd name="connsiteX91" fmla="*/ 1624486 w 1881147"/>
                    <a:gd name="connsiteY91" fmla="*/ 701295 h 1699001"/>
                    <a:gd name="connsiteX92" fmla="*/ 1622283 w 1881147"/>
                    <a:gd name="connsiteY92" fmla="*/ 558420 h 1699001"/>
                    <a:gd name="connsiteX93" fmla="*/ 1639486 w 1881147"/>
                    <a:gd name="connsiteY93" fmla="*/ 410094 h 1699001"/>
                    <a:gd name="connsiteX0" fmla="*/ 1639486 w 1881147"/>
                    <a:gd name="connsiteY0" fmla="*/ 410466 h 1699373"/>
                    <a:gd name="connsiteX1" fmla="*/ 1567336 w 1881147"/>
                    <a:gd name="connsiteY1" fmla="*/ 377817 h 1699373"/>
                    <a:gd name="connsiteX2" fmla="*/ 1477087 w 1881147"/>
                    <a:gd name="connsiteY2" fmla="*/ 354004 h 1699373"/>
                    <a:gd name="connsiteX3" fmla="*/ 1423767 w 1881147"/>
                    <a:gd name="connsiteY3" fmla="*/ 276920 h 1699373"/>
                    <a:gd name="connsiteX4" fmla="*/ 1395785 w 1881147"/>
                    <a:gd name="connsiteY4" fmla="*/ 175075 h 1699373"/>
                    <a:gd name="connsiteX5" fmla="*/ 1364769 w 1881147"/>
                    <a:gd name="connsiteY5" fmla="*/ 7013 h 1699373"/>
                    <a:gd name="connsiteX6" fmla="*/ 1270553 w 1881147"/>
                    <a:gd name="connsiteY6" fmla="*/ 41053 h 1699373"/>
                    <a:gd name="connsiteX7" fmla="*/ 1244198 w 1881147"/>
                    <a:gd name="connsiteY7" fmla="*/ 126810 h 1699373"/>
                    <a:gd name="connsiteX8" fmla="*/ 1214911 w 1881147"/>
                    <a:gd name="connsiteY8" fmla="*/ 163504 h 1699373"/>
                    <a:gd name="connsiteX9" fmla="*/ 1186336 w 1881147"/>
                    <a:gd name="connsiteY9" fmla="*/ 192079 h 1699373"/>
                    <a:gd name="connsiteX10" fmla="*/ 1176811 w 1881147"/>
                    <a:gd name="connsiteY10" fmla="*/ 263517 h 1699373"/>
                    <a:gd name="connsiteX11" fmla="*/ 1114899 w 1881147"/>
                    <a:gd name="connsiteY11" fmla="*/ 306379 h 1699373"/>
                    <a:gd name="connsiteX12" fmla="*/ 1005361 w 1881147"/>
                    <a:gd name="connsiteY12" fmla="*/ 320667 h 1699373"/>
                    <a:gd name="connsiteX13" fmla="*/ 962499 w 1881147"/>
                    <a:gd name="connsiteY13" fmla="*/ 363529 h 1699373"/>
                    <a:gd name="connsiteX14" fmla="*/ 838674 w 1881147"/>
                    <a:gd name="connsiteY14" fmla="*/ 363529 h 1699373"/>
                    <a:gd name="connsiteX15" fmla="*/ 781524 w 1881147"/>
                    <a:gd name="connsiteY15" fmla="*/ 434967 h 1699373"/>
                    <a:gd name="connsiteX16" fmla="*/ 781524 w 1881147"/>
                    <a:gd name="connsiteY16" fmla="*/ 468304 h 1699373"/>
                    <a:gd name="connsiteX17" fmla="*/ 743424 w 1881147"/>
                    <a:gd name="connsiteY17" fmla="*/ 492117 h 1699373"/>
                    <a:gd name="connsiteX18" fmla="*/ 671986 w 1881147"/>
                    <a:gd name="connsiteY18" fmla="*/ 425442 h 1699373"/>
                    <a:gd name="connsiteX19" fmla="*/ 519586 w 1881147"/>
                    <a:gd name="connsiteY19" fmla="*/ 420679 h 1699373"/>
                    <a:gd name="connsiteX20" fmla="*/ 457674 w 1881147"/>
                    <a:gd name="connsiteY20" fmla="*/ 439729 h 1699373"/>
                    <a:gd name="connsiteX21" fmla="*/ 419574 w 1881147"/>
                    <a:gd name="connsiteY21" fmla="*/ 425442 h 1699373"/>
                    <a:gd name="connsiteX22" fmla="*/ 400524 w 1881147"/>
                    <a:gd name="connsiteY22" fmla="*/ 363529 h 1699373"/>
                    <a:gd name="connsiteX23" fmla="*/ 333849 w 1881147"/>
                    <a:gd name="connsiteY23" fmla="*/ 311142 h 1699373"/>
                    <a:gd name="connsiteX24" fmla="*/ 286224 w 1881147"/>
                    <a:gd name="connsiteY24" fmla="*/ 244467 h 1699373"/>
                    <a:gd name="connsiteX25" fmla="*/ 143349 w 1881147"/>
                    <a:gd name="connsiteY25" fmla="*/ 263517 h 1699373"/>
                    <a:gd name="connsiteX26" fmla="*/ 124299 w 1881147"/>
                    <a:gd name="connsiteY26" fmla="*/ 339717 h 1699373"/>
                    <a:gd name="connsiteX27" fmla="*/ 110011 w 1881147"/>
                    <a:gd name="connsiteY27" fmla="*/ 373054 h 1699373"/>
                    <a:gd name="connsiteX28" fmla="*/ 133824 w 1881147"/>
                    <a:gd name="connsiteY28" fmla="*/ 420679 h 1699373"/>
                    <a:gd name="connsiteX29" fmla="*/ 81436 w 1881147"/>
                    <a:gd name="connsiteY29" fmla="*/ 458779 h 1699373"/>
                    <a:gd name="connsiteX30" fmla="*/ 33811 w 1881147"/>
                    <a:gd name="connsiteY30" fmla="*/ 454017 h 1699373"/>
                    <a:gd name="connsiteX31" fmla="*/ 33811 w 1881147"/>
                    <a:gd name="connsiteY31" fmla="*/ 525454 h 1699373"/>
                    <a:gd name="connsiteX32" fmla="*/ 474 w 1881147"/>
                    <a:gd name="connsiteY32" fmla="*/ 630229 h 1699373"/>
                    <a:gd name="connsiteX33" fmla="*/ 62386 w 1881147"/>
                    <a:gd name="connsiteY33" fmla="*/ 706429 h 1699373"/>
                    <a:gd name="connsiteX34" fmla="*/ 111977 w 1881147"/>
                    <a:gd name="connsiteY34" fmla="*/ 686691 h 1699373"/>
                    <a:gd name="connsiteX35" fmla="*/ 112334 w 1881147"/>
                    <a:gd name="connsiteY35" fmla="*/ 756950 h 1699373"/>
                    <a:gd name="connsiteX36" fmla="*/ 167161 w 1881147"/>
                    <a:gd name="connsiteY36" fmla="*/ 787392 h 1699373"/>
                    <a:gd name="connsiteX37" fmla="*/ 236159 w 1881147"/>
                    <a:gd name="connsiteY37" fmla="*/ 797604 h 1699373"/>
                    <a:gd name="connsiteX38" fmla="*/ 271462 w 1881147"/>
                    <a:gd name="connsiteY38" fmla="*/ 853575 h 1699373"/>
                    <a:gd name="connsiteX39" fmla="*/ 270869 w 1881147"/>
                    <a:gd name="connsiteY39" fmla="*/ 898647 h 1699373"/>
                    <a:gd name="connsiteX40" fmla="*/ 295393 w 1881147"/>
                    <a:gd name="connsiteY40" fmla="*/ 938122 h 1699373"/>
                    <a:gd name="connsiteX41" fmla="*/ 341051 w 1881147"/>
                    <a:gd name="connsiteY41" fmla="*/ 976714 h 1699373"/>
                    <a:gd name="connsiteX42" fmla="*/ 426184 w 1881147"/>
                    <a:gd name="connsiteY42" fmla="*/ 1030966 h 1699373"/>
                    <a:gd name="connsiteX43" fmla="*/ 461961 w 1881147"/>
                    <a:gd name="connsiteY43" fmla="*/ 1102059 h 1699373"/>
                    <a:gd name="connsiteX44" fmla="*/ 441064 w 1881147"/>
                    <a:gd name="connsiteY44" fmla="*/ 1171632 h 1699373"/>
                    <a:gd name="connsiteX45" fmla="*/ 519111 w 1881147"/>
                    <a:gd name="connsiteY45" fmla="*/ 1228095 h 1699373"/>
                    <a:gd name="connsiteX46" fmla="*/ 591143 w 1881147"/>
                    <a:gd name="connsiteY46" fmla="*/ 1261089 h 1699373"/>
                    <a:gd name="connsiteX47" fmla="*/ 571974 w 1881147"/>
                    <a:gd name="connsiteY47" fmla="*/ 1320792 h 1699373"/>
                    <a:gd name="connsiteX48" fmla="*/ 662461 w 1881147"/>
                    <a:gd name="connsiteY48" fmla="*/ 1473192 h 1699373"/>
                    <a:gd name="connsiteX49" fmla="*/ 755271 w 1881147"/>
                    <a:gd name="connsiteY49" fmla="*/ 1546346 h 1699373"/>
                    <a:gd name="connsiteX50" fmla="*/ 805336 w 1881147"/>
                    <a:gd name="connsiteY50" fmla="*/ 1497004 h 1699373"/>
                    <a:gd name="connsiteX51" fmla="*/ 869926 w 1881147"/>
                    <a:gd name="connsiteY51" fmla="*/ 1524401 h 1699373"/>
                    <a:gd name="connsiteX52" fmla="*/ 924399 w 1881147"/>
                    <a:gd name="connsiteY52" fmla="*/ 1492242 h 1699373"/>
                    <a:gd name="connsiteX53" fmla="*/ 941246 w 1881147"/>
                    <a:gd name="connsiteY53" fmla="*/ 1450066 h 1699373"/>
                    <a:gd name="connsiteX54" fmla="*/ 1005123 w 1881147"/>
                    <a:gd name="connsiteY54" fmla="*/ 1536478 h 1699373"/>
                    <a:gd name="connsiteX55" fmla="*/ 1050190 w 1881147"/>
                    <a:gd name="connsiteY55" fmla="*/ 1607572 h 1699373"/>
                    <a:gd name="connsiteX56" fmla="*/ 1120136 w 1881147"/>
                    <a:gd name="connsiteY56" fmla="*/ 1699091 h 1699373"/>
                    <a:gd name="connsiteX57" fmla="*/ 1151034 w 1881147"/>
                    <a:gd name="connsiteY57" fmla="*/ 1636000 h 1699373"/>
                    <a:gd name="connsiteX58" fmla="*/ 1181693 w 1881147"/>
                    <a:gd name="connsiteY58" fmla="*/ 1629520 h 1699373"/>
                    <a:gd name="connsiteX59" fmla="*/ 1224792 w 1881147"/>
                    <a:gd name="connsiteY59" fmla="*/ 1658783 h 1699373"/>
                    <a:gd name="connsiteX60" fmla="*/ 1258367 w 1881147"/>
                    <a:gd name="connsiteY60" fmla="*/ 1618129 h 1699373"/>
                    <a:gd name="connsiteX61" fmla="*/ 1277188 w 1881147"/>
                    <a:gd name="connsiteY61" fmla="*/ 1622746 h 1699373"/>
                    <a:gd name="connsiteX62" fmla="*/ 1311230 w 1881147"/>
                    <a:gd name="connsiteY62" fmla="*/ 1689223 h 1699373"/>
                    <a:gd name="connsiteX63" fmla="*/ 1367786 w 1881147"/>
                    <a:gd name="connsiteY63" fmla="*/ 1665754 h 1699373"/>
                    <a:gd name="connsiteX64" fmla="*/ 1419818 w 1881147"/>
                    <a:gd name="connsiteY64" fmla="*/ 1609633 h 1699373"/>
                    <a:gd name="connsiteX65" fmla="*/ 1470595 w 1881147"/>
                    <a:gd name="connsiteY65" fmla="*/ 1593090 h 1699373"/>
                    <a:gd name="connsiteX66" fmla="*/ 1488274 w 1881147"/>
                    <a:gd name="connsiteY66" fmla="*/ 1648912 h 1699373"/>
                    <a:gd name="connsiteX67" fmla="*/ 1558169 w 1881147"/>
                    <a:gd name="connsiteY67" fmla="*/ 1623234 h 1699373"/>
                    <a:gd name="connsiteX68" fmla="*/ 1588947 w 1881147"/>
                    <a:gd name="connsiteY68" fmla="*/ 1536478 h 1699373"/>
                    <a:gd name="connsiteX69" fmla="*/ 1670383 w 1881147"/>
                    <a:gd name="connsiteY69" fmla="*/ 1446336 h 1699373"/>
                    <a:gd name="connsiteX70" fmla="*/ 1714974 w 1881147"/>
                    <a:gd name="connsiteY70" fmla="*/ 1415206 h 1699373"/>
                    <a:gd name="connsiteX71" fmla="*/ 1743343 w 1881147"/>
                    <a:gd name="connsiteY71" fmla="*/ 1418501 h 1699373"/>
                    <a:gd name="connsiteX72" fmla="*/ 1820935 w 1881147"/>
                    <a:gd name="connsiteY72" fmla="*/ 1407893 h 1699373"/>
                    <a:gd name="connsiteX73" fmla="*/ 1816054 w 1881147"/>
                    <a:gd name="connsiteY73" fmla="*/ 1461457 h 1699373"/>
                    <a:gd name="connsiteX74" fmla="*/ 1874221 w 1881147"/>
                    <a:gd name="connsiteY74" fmla="*/ 1484778 h 1699373"/>
                    <a:gd name="connsiteX75" fmla="*/ 1875829 w 1881147"/>
                    <a:gd name="connsiteY75" fmla="*/ 1462144 h 1699373"/>
                    <a:gd name="connsiteX76" fmla="*/ 1875051 w 1881147"/>
                    <a:gd name="connsiteY76" fmla="*/ 1401410 h 1699373"/>
                    <a:gd name="connsiteX77" fmla="*/ 1853086 w 1881147"/>
                    <a:gd name="connsiteY77" fmla="*/ 1311267 h 1699373"/>
                    <a:gd name="connsiteX78" fmla="*/ 1853086 w 1881147"/>
                    <a:gd name="connsiteY78" fmla="*/ 1254117 h 1699373"/>
                    <a:gd name="connsiteX79" fmla="*/ 1810224 w 1881147"/>
                    <a:gd name="connsiteY79" fmla="*/ 1244592 h 1699373"/>
                    <a:gd name="connsiteX80" fmla="*/ 1734024 w 1881147"/>
                    <a:gd name="connsiteY80" fmla="*/ 1163629 h 1699373"/>
                    <a:gd name="connsiteX81" fmla="*/ 1695924 w 1881147"/>
                    <a:gd name="connsiteY81" fmla="*/ 982654 h 1699373"/>
                    <a:gd name="connsiteX82" fmla="*/ 1643536 w 1881147"/>
                    <a:gd name="connsiteY82" fmla="*/ 949317 h 1699373"/>
                    <a:gd name="connsiteX83" fmla="*/ 1605436 w 1881147"/>
                    <a:gd name="connsiteY83" fmla="*/ 892167 h 1699373"/>
                    <a:gd name="connsiteX84" fmla="*/ 1557811 w 1881147"/>
                    <a:gd name="connsiteY84" fmla="*/ 844542 h 1699373"/>
                    <a:gd name="connsiteX85" fmla="*/ 1505424 w 1881147"/>
                    <a:gd name="connsiteY85" fmla="*/ 825492 h 1699373"/>
                    <a:gd name="connsiteX86" fmla="*/ 1453036 w 1881147"/>
                    <a:gd name="connsiteY86" fmla="*/ 820729 h 1699373"/>
                    <a:gd name="connsiteX87" fmla="*/ 1510186 w 1881147"/>
                    <a:gd name="connsiteY87" fmla="*/ 787392 h 1699373"/>
                    <a:gd name="connsiteX88" fmla="*/ 1476849 w 1881147"/>
                    <a:gd name="connsiteY88" fmla="*/ 754054 h 1699373"/>
                    <a:gd name="connsiteX89" fmla="*/ 1481611 w 1881147"/>
                    <a:gd name="connsiteY89" fmla="*/ 730242 h 1699373"/>
                    <a:gd name="connsiteX90" fmla="*/ 1572099 w 1881147"/>
                    <a:gd name="connsiteY90" fmla="*/ 768342 h 1699373"/>
                    <a:gd name="connsiteX91" fmla="*/ 1624486 w 1881147"/>
                    <a:gd name="connsiteY91" fmla="*/ 701667 h 1699373"/>
                    <a:gd name="connsiteX92" fmla="*/ 1622283 w 1881147"/>
                    <a:gd name="connsiteY92" fmla="*/ 558792 h 1699373"/>
                    <a:gd name="connsiteX93" fmla="*/ 1639486 w 1881147"/>
                    <a:gd name="connsiteY93" fmla="*/ 410466 h 1699373"/>
                    <a:gd name="connsiteX0" fmla="*/ 1639486 w 1881147"/>
                    <a:gd name="connsiteY0" fmla="*/ 409992 h 1698899"/>
                    <a:gd name="connsiteX1" fmla="*/ 1567336 w 1881147"/>
                    <a:gd name="connsiteY1" fmla="*/ 377343 h 1698899"/>
                    <a:gd name="connsiteX2" fmla="*/ 1477087 w 1881147"/>
                    <a:gd name="connsiteY2" fmla="*/ 353530 h 1698899"/>
                    <a:gd name="connsiteX3" fmla="*/ 1423767 w 1881147"/>
                    <a:gd name="connsiteY3" fmla="*/ 276446 h 1698899"/>
                    <a:gd name="connsiteX4" fmla="*/ 1395785 w 1881147"/>
                    <a:gd name="connsiteY4" fmla="*/ 174601 h 1698899"/>
                    <a:gd name="connsiteX5" fmla="*/ 1364769 w 1881147"/>
                    <a:gd name="connsiteY5" fmla="*/ 6539 h 1698899"/>
                    <a:gd name="connsiteX6" fmla="*/ 1282757 w 1881147"/>
                    <a:gd name="connsiteY6" fmla="*/ 43131 h 1698899"/>
                    <a:gd name="connsiteX7" fmla="*/ 1244198 w 1881147"/>
                    <a:gd name="connsiteY7" fmla="*/ 126336 h 1698899"/>
                    <a:gd name="connsiteX8" fmla="*/ 1214911 w 1881147"/>
                    <a:gd name="connsiteY8" fmla="*/ 163030 h 1698899"/>
                    <a:gd name="connsiteX9" fmla="*/ 1186336 w 1881147"/>
                    <a:gd name="connsiteY9" fmla="*/ 191605 h 1698899"/>
                    <a:gd name="connsiteX10" fmla="*/ 1176811 w 1881147"/>
                    <a:gd name="connsiteY10" fmla="*/ 263043 h 1698899"/>
                    <a:gd name="connsiteX11" fmla="*/ 1114899 w 1881147"/>
                    <a:gd name="connsiteY11" fmla="*/ 305905 h 1698899"/>
                    <a:gd name="connsiteX12" fmla="*/ 1005361 w 1881147"/>
                    <a:gd name="connsiteY12" fmla="*/ 320193 h 1698899"/>
                    <a:gd name="connsiteX13" fmla="*/ 962499 w 1881147"/>
                    <a:gd name="connsiteY13" fmla="*/ 363055 h 1698899"/>
                    <a:gd name="connsiteX14" fmla="*/ 838674 w 1881147"/>
                    <a:gd name="connsiteY14" fmla="*/ 363055 h 1698899"/>
                    <a:gd name="connsiteX15" fmla="*/ 781524 w 1881147"/>
                    <a:gd name="connsiteY15" fmla="*/ 434493 h 1698899"/>
                    <a:gd name="connsiteX16" fmla="*/ 781524 w 1881147"/>
                    <a:gd name="connsiteY16" fmla="*/ 467830 h 1698899"/>
                    <a:gd name="connsiteX17" fmla="*/ 743424 w 1881147"/>
                    <a:gd name="connsiteY17" fmla="*/ 491643 h 1698899"/>
                    <a:gd name="connsiteX18" fmla="*/ 671986 w 1881147"/>
                    <a:gd name="connsiteY18" fmla="*/ 424968 h 1698899"/>
                    <a:gd name="connsiteX19" fmla="*/ 519586 w 1881147"/>
                    <a:gd name="connsiteY19" fmla="*/ 420205 h 1698899"/>
                    <a:gd name="connsiteX20" fmla="*/ 457674 w 1881147"/>
                    <a:gd name="connsiteY20" fmla="*/ 439255 h 1698899"/>
                    <a:gd name="connsiteX21" fmla="*/ 419574 w 1881147"/>
                    <a:gd name="connsiteY21" fmla="*/ 424968 h 1698899"/>
                    <a:gd name="connsiteX22" fmla="*/ 400524 w 1881147"/>
                    <a:gd name="connsiteY22" fmla="*/ 363055 h 1698899"/>
                    <a:gd name="connsiteX23" fmla="*/ 333849 w 1881147"/>
                    <a:gd name="connsiteY23" fmla="*/ 310668 h 1698899"/>
                    <a:gd name="connsiteX24" fmla="*/ 286224 w 1881147"/>
                    <a:gd name="connsiteY24" fmla="*/ 243993 h 1698899"/>
                    <a:gd name="connsiteX25" fmla="*/ 143349 w 1881147"/>
                    <a:gd name="connsiteY25" fmla="*/ 263043 h 1698899"/>
                    <a:gd name="connsiteX26" fmla="*/ 124299 w 1881147"/>
                    <a:gd name="connsiteY26" fmla="*/ 339243 h 1698899"/>
                    <a:gd name="connsiteX27" fmla="*/ 110011 w 1881147"/>
                    <a:gd name="connsiteY27" fmla="*/ 372580 h 1698899"/>
                    <a:gd name="connsiteX28" fmla="*/ 133824 w 1881147"/>
                    <a:gd name="connsiteY28" fmla="*/ 420205 h 1698899"/>
                    <a:gd name="connsiteX29" fmla="*/ 81436 w 1881147"/>
                    <a:gd name="connsiteY29" fmla="*/ 458305 h 1698899"/>
                    <a:gd name="connsiteX30" fmla="*/ 33811 w 1881147"/>
                    <a:gd name="connsiteY30" fmla="*/ 453543 h 1698899"/>
                    <a:gd name="connsiteX31" fmla="*/ 33811 w 1881147"/>
                    <a:gd name="connsiteY31" fmla="*/ 524980 h 1698899"/>
                    <a:gd name="connsiteX32" fmla="*/ 474 w 1881147"/>
                    <a:gd name="connsiteY32" fmla="*/ 629755 h 1698899"/>
                    <a:gd name="connsiteX33" fmla="*/ 62386 w 1881147"/>
                    <a:gd name="connsiteY33" fmla="*/ 705955 h 1698899"/>
                    <a:gd name="connsiteX34" fmla="*/ 111977 w 1881147"/>
                    <a:gd name="connsiteY34" fmla="*/ 686217 h 1698899"/>
                    <a:gd name="connsiteX35" fmla="*/ 112334 w 1881147"/>
                    <a:gd name="connsiteY35" fmla="*/ 756476 h 1698899"/>
                    <a:gd name="connsiteX36" fmla="*/ 167161 w 1881147"/>
                    <a:gd name="connsiteY36" fmla="*/ 786918 h 1698899"/>
                    <a:gd name="connsiteX37" fmla="*/ 236159 w 1881147"/>
                    <a:gd name="connsiteY37" fmla="*/ 797130 h 1698899"/>
                    <a:gd name="connsiteX38" fmla="*/ 271462 w 1881147"/>
                    <a:gd name="connsiteY38" fmla="*/ 853101 h 1698899"/>
                    <a:gd name="connsiteX39" fmla="*/ 270869 w 1881147"/>
                    <a:gd name="connsiteY39" fmla="*/ 898173 h 1698899"/>
                    <a:gd name="connsiteX40" fmla="*/ 295393 w 1881147"/>
                    <a:gd name="connsiteY40" fmla="*/ 937648 h 1698899"/>
                    <a:gd name="connsiteX41" fmla="*/ 341051 w 1881147"/>
                    <a:gd name="connsiteY41" fmla="*/ 976240 h 1698899"/>
                    <a:gd name="connsiteX42" fmla="*/ 426184 w 1881147"/>
                    <a:gd name="connsiteY42" fmla="*/ 1030492 h 1698899"/>
                    <a:gd name="connsiteX43" fmla="*/ 461961 w 1881147"/>
                    <a:gd name="connsiteY43" fmla="*/ 1101585 h 1698899"/>
                    <a:gd name="connsiteX44" fmla="*/ 441064 w 1881147"/>
                    <a:gd name="connsiteY44" fmla="*/ 1171158 h 1698899"/>
                    <a:gd name="connsiteX45" fmla="*/ 519111 w 1881147"/>
                    <a:gd name="connsiteY45" fmla="*/ 1227621 h 1698899"/>
                    <a:gd name="connsiteX46" fmla="*/ 591143 w 1881147"/>
                    <a:gd name="connsiteY46" fmla="*/ 1260615 h 1698899"/>
                    <a:gd name="connsiteX47" fmla="*/ 571974 w 1881147"/>
                    <a:gd name="connsiteY47" fmla="*/ 1320318 h 1698899"/>
                    <a:gd name="connsiteX48" fmla="*/ 662461 w 1881147"/>
                    <a:gd name="connsiteY48" fmla="*/ 1472718 h 1698899"/>
                    <a:gd name="connsiteX49" fmla="*/ 755271 w 1881147"/>
                    <a:gd name="connsiteY49" fmla="*/ 1545872 h 1698899"/>
                    <a:gd name="connsiteX50" fmla="*/ 805336 w 1881147"/>
                    <a:gd name="connsiteY50" fmla="*/ 1496530 h 1698899"/>
                    <a:gd name="connsiteX51" fmla="*/ 869926 w 1881147"/>
                    <a:gd name="connsiteY51" fmla="*/ 1523927 h 1698899"/>
                    <a:gd name="connsiteX52" fmla="*/ 924399 w 1881147"/>
                    <a:gd name="connsiteY52" fmla="*/ 1491768 h 1698899"/>
                    <a:gd name="connsiteX53" fmla="*/ 941246 w 1881147"/>
                    <a:gd name="connsiteY53" fmla="*/ 1449592 h 1698899"/>
                    <a:gd name="connsiteX54" fmla="*/ 1005123 w 1881147"/>
                    <a:gd name="connsiteY54" fmla="*/ 1536004 h 1698899"/>
                    <a:gd name="connsiteX55" fmla="*/ 1050190 w 1881147"/>
                    <a:gd name="connsiteY55" fmla="*/ 1607098 h 1698899"/>
                    <a:gd name="connsiteX56" fmla="*/ 1120136 w 1881147"/>
                    <a:gd name="connsiteY56" fmla="*/ 1698617 h 1698899"/>
                    <a:gd name="connsiteX57" fmla="*/ 1151034 w 1881147"/>
                    <a:gd name="connsiteY57" fmla="*/ 1635526 h 1698899"/>
                    <a:gd name="connsiteX58" fmla="*/ 1181693 w 1881147"/>
                    <a:gd name="connsiteY58" fmla="*/ 1629046 h 1698899"/>
                    <a:gd name="connsiteX59" fmla="*/ 1224792 w 1881147"/>
                    <a:gd name="connsiteY59" fmla="*/ 1658309 h 1698899"/>
                    <a:gd name="connsiteX60" fmla="*/ 1258367 w 1881147"/>
                    <a:gd name="connsiteY60" fmla="*/ 1617655 h 1698899"/>
                    <a:gd name="connsiteX61" fmla="*/ 1277188 w 1881147"/>
                    <a:gd name="connsiteY61" fmla="*/ 1622272 h 1698899"/>
                    <a:gd name="connsiteX62" fmla="*/ 1311230 w 1881147"/>
                    <a:gd name="connsiteY62" fmla="*/ 1688749 h 1698899"/>
                    <a:gd name="connsiteX63" fmla="*/ 1367786 w 1881147"/>
                    <a:gd name="connsiteY63" fmla="*/ 1665280 h 1698899"/>
                    <a:gd name="connsiteX64" fmla="*/ 1419818 w 1881147"/>
                    <a:gd name="connsiteY64" fmla="*/ 1609159 h 1698899"/>
                    <a:gd name="connsiteX65" fmla="*/ 1470595 w 1881147"/>
                    <a:gd name="connsiteY65" fmla="*/ 1592616 h 1698899"/>
                    <a:gd name="connsiteX66" fmla="*/ 1488274 w 1881147"/>
                    <a:gd name="connsiteY66" fmla="*/ 1648438 h 1698899"/>
                    <a:gd name="connsiteX67" fmla="*/ 1558169 w 1881147"/>
                    <a:gd name="connsiteY67" fmla="*/ 1622760 h 1698899"/>
                    <a:gd name="connsiteX68" fmla="*/ 1588947 w 1881147"/>
                    <a:gd name="connsiteY68" fmla="*/ 1536004 h 1698899"/>
                    <a:gd name="connsiteX69" fmla="*/ 1670383 w 1881147"/>
                    <a:gd name="connsiteY69" fmla="*/ 1445862 h 1698899"/>
                    <a:gd name="connsiteX70" fmla="*/ 1714974 w 1881147"/>
                    <a:gd name="connsiteY70" fmla="*/ 1414732 h 1698899"/>
                    <a:gd name="connsiteX71" fmla="*/ 1743343 w 1881147"/>
                    <a:gd name="connsiteY71" fmla="*/ 1418027 h 1698899"/>
                    <a:gd name="connsiteX72" fmla="*/ 1820935 w 1881147"/>
                    <a:gd name="connsiteY72" fmla="*/ 1407419 h 1698899"/>
                    <a:gd name="connsiteX73" fmla="*/ 1816054 w 1881147"/>
                    <a:gd name="connsiteY73" fmla="*/ 1460983 h 1698899"/>
                    <a:gd name="connsiteX74" fmla="*/ 1874221 w 1881147"/>
                    <a:gd name="connsiteY74" fmla="*/ 1484304 h 1698899"/>
                    <a:gd name="connsiteX75" fmla="*/ 1875829 w 1881147"/>
                    <a:gd name="connsiteY75" fmla="*/ 1461670 h 1698899"/>
                    <a:gd name="connsiteX76" fmla="*/ 1875051 w 1881147"/>
                    <a:gd name="connsiteY76" fmla="*/ 1400936 h 1698899"/>
                    <a:gd name="connsiteX77" fmla="*/ 1853086 w 1881147"/>
                    <a:gd name="connsiteY77" fmla="*/ 1310793 h 1698899"/>
                    <a:gd name="connsiteX78" fmla="*/ 1853086 w 1881147"/>
                    <a:gd name="connsiteY78" fmla="*/ 1253643 h 1698899"/>
                    <a:gd name="connsiteX79" fmla="*/ 1810224 w 1881147"/>
                    <a:gd name="connsiteY79" fmla="*/ 1244118 h 1698899"/>
                    <a:gd name="connsiteX80" fmla="*/ 1734024 w 1881147"/>
                    <a:gd name="connsiteY80" fmla="*/ 1163155 h 1698899"/>
                    <a:gd name="connsiteX81" fmla="*/ 1695924 w 1881147"/>
                    <a:gd name="connsiteY81" fmla="*/ 982180 h 1698899"/>
                    <a:gd name="connsiteX82" fmla="*/ 1643536 w 1881147"/>
                    <a:gd name="connsiteY82" fmla="*/ 948843 h 1698899"/>
                    <a:gd name="connsiteX83" fmla="*/ 1605436 w 1881147"/>
                    <a:gd name="connsiteY83" fmla="*/ 891693 h 1698899"/>
                    <a:gd name="connsiteX84" fmla="*/ 1557811 w 1881147"/>
                    <a:gd name="connsiteY84" fmla="*/ 844068 h 1698899"/>
                    <a:gd name="connsiteX85" fmla="*/ 1505424 w 1881147"/>
                    <a:gd name="connsiteY85" fmla="*/ 825018 h 1698899"/>
                    <a:gd name="connsiteX86" fmla="*/ 1453036 w 1881147"/>
                    <a:gd name="connsiteY86" fmla="*/ 820255 h 1698899"/>
                    <a:gd name="connsiteX87" fmla="*/ 1510186 w 1881147"/>
                    <a:gd name="connsiteY87" fmla="*/ 786918 h 1698899"/>
                    <a:gd name="connsiteX88" fmla="*/ 1476849 w 1881147"/>
                    <a:gd name="connsiteY88" fmla="*/ 753580 h 1698899"/>
                    <a:gd name="connsiteX89" fmla="*/ 1481611 w 1881147"/>
                    <a:gd name="connsiteY89" fmla="*/ 729768 h 1698899"/>
                    <a:gd name="connsiteX90" fmla="*/ 1572099 w 1881147"/>
                    <a:gd name="connsiteY90" fmla="*/ 767868 h 1698899"/>
                    <a:gd name="connsiteX91" fmla="*/ 1624486 w 1881147"/>
                    <a:gd name="connsiteY91" fmla="*/ 701193 h 1698899"/>
                    <a:gd name="connsiteX92" fmla="*/ 1622283 w 1881147"/>
                    <a:gd name="connsiteY92" fmla="*/ 558318 h 1698899"/>
                    <a:gd name="connsiteX93" fmla="*/ 1639486 w 1881147"/>
                    <a:gd name="connsiteY93" fmla="*/ 409992 h 1698899"/>
                    <a:gd name="connsiteX0" fmla="*/ 1639486 w 1881147"/>
                    <a:gd name="connsiteY0" fmla="*/ 410565 h 1699472"/>
                    <a:gd name="connsiteX1" fmla="*/ 1567336 w 1881147"/>
                    <a:gd name="connsiteY1" fmla="*/ 377916 h 1699472"/>
                    <a:gd name="connsiteX2" fmla="*/ 1477087 w 1881147"/>
                    <a:gd name="connsiteY2" fmla="*/ 354103 h 1699472"/>
                    <a:gd name="connsiteX3" fmla="*/ 1423767 w 1881147"/>
                    <a:gd name="connsiteY3" fmla="*/ 277019 h 1699472"/>
                    <a:gd name="connsiteX4" fmla="*/ 1395785 w 1881147"/>
                    <a:gd name="connsiteY4" fmla="*/ 175174 h 1699472"/>
                    <a:gd name="connsiteX5" fmla="*/ 1364769 w 1881147"/>
                    <a:gd name="connsiteY5" fmla="*/ 7112 h 1699472"/>
                    <a:gd name="connsiteX6" fmla="*/ 1282757 w 1881147"/>
                    <a:gd name="connsiteY6" fmla="*/ 43704 h 1699472"/>
                    <a:gd name="connsiteX7" fmla="*/ 1275927 w 1881147"/>
                    <a:gd name="connsiteY7" fmla="*/ 157546 h 1699472"/>
                    <a:gd name="connsiteX8" fmla="*/ 1214911 w 1881147"/>
                    <a:gd name="connsiteY8" fmla="*/ 163603 h 1699472"/>
                    <a:gd name="connsiteX9" fmla="*/ 1186336 w 1881147"/>
                    <a:gd name="connsiteY9" fmla="*/ 192178 h 1699472"/>
                    <a:gd name="connsiteX10" fmla="*/ 1176811 w 1881147"/>
                    <a:gd name="connsiteY10" fmla="*/ 263616 h 1699472"/>
                    <a:gd name="connsiteX11" fmla="*/ 1114899 w 1881147"/>
                    <a:gd name="connsiteY11" fmla="*/ 306478 h 1699472"/>
                    <a:gd name="connsiteX12" fmla="*/ 1005361 w 1881147"/>
                    <a:gd name="connsiteY12" fmla="*/ 320766 h 1699472"/>
                    <a:gd name="connsiteX13" fmla="*/ 962499 w 1881147"/>
                    <a:gd name="connsiteY13" fmla="*/ 363628 h 1699472"/>
                    <a:gd name="connsiteX14" fmla="*/ 838674 w 1881147"/>
                    <a:gd name="connsiteY14" fmla="*/ 363628 h 1699472"/>
                    <a:gd name="connsiteX15" fmla="*/ 781524 w 1881147"/>
                    <a:gd name="connsiteY15" fmla="*/ 435066 h 1699472"/>
                    <a:gd name="connsiteX16" fmla="*/ 781524 w 1881147"/>
                    <a:gd name="connsiteY16" fmla="*/ 468403 h 1699472"/>
                    <a:gd name="connsiteX17" fmla="*/ 743424 w 1881147"/>
                    <a:gd name="connsiteY17" fmla="*/ 492216 h 1699472"/>
                    <a:gd name="connsiteX18" fmla="*/ 671986 w 1881147"/>
                    <a:gd name="connsiteY18" fmla="*/ 425541 h 1699472"/>
                    <a:gd name="connsiteX19" fmla="*/ 519586 w 1881147"/>
                    <a:gd name="connsiteY19" fmla="*/ 420778 h 1699472"/>
                    <a:gd name="connsiteX20" fmla="*/ 457674 w 1881147"/>
                    <a:gd name="connsiteY20" fmla="*/ 439828 h 1699472"/>
                    <a:gd name="connsiteX21" fmla="*/ 419574 w 1881147"/>
                    <a:gd name="connsiteY21" fmla="*/ 425541 h 1699472"/>
                    <a:gd name="connsiteX22" fmla="*/ 400524 w 1881147"/>
                    <a:gd name="connsiteY22" fmla="*/ 363628 h 1699472"/>
                    <a:gd name="connsiteX23" fmla="*/ 333849 w 1881147"/>
                    <a:gd name="connsiteY23" fmla="*/ 311241 h 1699472"/>
                    <a:gd name="connsiteX24" fmla="*/ 286224 w 1881147"/>
                    <a:gd name="connsiteY24" fmla="*/ 244566 h 1699472"/>
                    <a:gd name="connsiteX25" fmla="*/ 143349 w 1881147"/>
                    <a:gd name="connsiteY25" fmla="*/ 263616 h 1699472"/>
                    <a:gd name="connsiteX26" fmla="*/ 124299 w 1881147"/>
                    <a:gd name="connsiteY26" fmla="*/ 339816 h 1699472"/>
                    <a:gd name="connsiteX27" fmla="*/ 110011 w 1881147"/>
                    <a:gd name="connsiteY27" fmla="*/ 373153 h 1699472"/>
                    <a:gd name="connsiteX28" fmla="*/ 133824 w 1881147"/>
                    <a:gd name="connsiteY28" fmla="*/ 420778 h 1699472"/>
                    <a:gd name="connsiteX29" fmla="*/ 81436 w 1881147"/>
                    <a:gd name="connsiteY29" fmla="*/ 458878 h 1699472"/>
                    <a:gd name="connsiteX30" fmla="*/ 33811 w 1881147"/>
                    <a:gd name="connsiteY30" fmla="*/ 454116 h 1699472"/>
                    <a:gd name="connsiteX31" fmla="*/ 33811 w 1881147"/>
                    <a:gd name="connsiteY31" fmla="*/ 525553 h 1699472"/>
                    <a:gd name="connsiteX32" fmla="*/ 474 w 1881147"/>
                    <a:gd name="connsiteY32" fmla="*/ 630328 h 1699472"/>
                    <a:gd name="connsiteX33" fmla="*/ 62386 w 1881147"/>
                    <a:gd name="connsiteY33" fmla="*/ 706528 h 1699472"/>
                    <a:gd name="connsiteX34" fmla="*/ 111977 w 1881147"/>
                    <a:gd name="connsiteY34" fmla="*/ 686790 h 1699472"/>
                    <a:gd name="connsiteX35" fmla="*/ 112334 w 1881147"/>
                    <a:gd name="connsiteY35" fmla="*/ 757049 h 1699472"/>
                    <a:gd name="connsiteX36" fmla="*/ 167161 w 1881147"/>
                    <a:gd name="connsiteY36" fmla="*/ 787491 h 1699472"/>
                    <a:gd name="connsiteX37" fmla="*/ 236159 w 1881147"/>
                    <a:gd name="connsiteY37" fmla="*/ 797703 h 1699472"/>
                    <a:gd name="connsiteX38" fmla="*/ 271462 w 1881147"/>
                    <a:gd name="connsiteY38" fmla="*/ 853674 h 1699472"/>
                    <a:gd name="connsiteX39" fmla="*/ 270869 w 1881147"/>
                    <a:gd name="connsiteY39" fmla="*/ 898746 h 1699472"/>
                    <a:gd name="connsiteX40" fmla="*/ 295393 w 1881147"/>
                    <a:gd name="connsiteY40" fmla="*/ 938221 h 1699472"/>
                    <a:gd name="connsiteX41" fmla="*/ 341051 w 1881147"/>
                    <a:gd name="connsiteY41" fmla="*/ 976813 h 1699472"/>
                    <a:gd name="connsiteX42" fmla="*/ 426184 w 1881147"/>
                    <a:gd name="connsiteY42" fmla="*/ 1031065 h 1699472"/>
                    <a:gd name="connsiteX43" fmla="*/ 461961 w 1881147"/>
                    <a:gd name="connsiteY43" fmla="*/ 1102158 h 1699472"/>
                    <a:gd name="connsiteX44" fmla="*/ 441064 w 1881147"/>
                    <a:gd name="connsiteY44" fmla="*/ 1171731 h 1699472"/>
                    <a:gd name="connsiteX45" fmla="*/ 519111 w 1881147"/>
                    <a:gd name="connsiteY45" fmla="*/ 1228194 h 1699472"/>
                    <a:gd name="connsiteX46" fmla="*/ 591143 w 1881147"/>
                    <a:gd name="connsiteY46" fmla="*/ 1261188 h 1699472"/>
                    <a:gd name="connsiteX47" fmla="*/ 571974 w 1881147"/>
                    <a:gd name="connsiteY47" fmla="*/ 1320891 h 1699472"/>
                    <a:gd name="connsiteX48" fmla="*/ 662461 w 1881147"/>
                    <a:gd name="connsiteY48" fmla="*/ 1473291 h 1699472"/>
                    <a:gd name="connsiteX49" fmla="*/ 755271 w 1881147"/>
                    <a:gd name="connsiteY49" fmla="*/ 1546445 h 1699472"/>
                    <a:gd name="connsiteX50" fmla="*/ 805336 w 1881147"/>
                    <a:gd name="connsiteY50" fmla="*/ 1497103 h 1699472"/>
                    <a:gd name="connsiteX51" fmla="*/ 869926 w 1881147"/>
                    <a:gd name="connsiteY51" fmla="*/ 1524500 h 1699472"/>
                    <a:gd name="connsiteX52" fmla="*/ 924399 w 1881147"/>
                    <a:gd name="connsiteY52" fmla="*/ 1492341 h 1699472"/>
                    <a:gd name="connsiteX53" fmla="*/ 941246 w 1881147"/>
                    <a:gd name="connsiteY53" fmla="*/ 1450165 h 1699472"/>
                    <a:gd name="connsiteX54" fmla="*/ 1005123 w 1881147"/>
                    <a:gd name="connsiteY54" fmla="*/ 1536577 h 1699472"/>
                    <a:gd name="connsiteX55" fmla="*/ 1050190 w 1881147"/>
                    <a:gd name="connsiteY55" fmla="*/ 1607671 h 1699472"/>
                    <a:gd name="connsiteX56" fmla="*/ 1120136 w 1881147"/>
                    <a:gd name="connsiteY56" fmla="*/ 1699190 h 1699472"/>
                    <a:gd name="connsiteX57" fmla="*/ 1151034 w 1881147"/>
                    <a:gd name="connsiteY57" fmla="*/ 1636099 h 1699472"/>
                    <a:gd name="connsiteX58" fmla="*/ 1181693 w 1881147"/>
                    <a:gd name="connsiteY58" fmla="*/ 1629619 h 1699472"/>
                    <a:gd name="connsiteX59" fmla="*/ 1224792 w 1881147"/>
                    <a:gd name="connsiteY59" fmla="*/ 1658882 h 1699472"/>
                    <a:gd name="connsiteX60" fmla="*/ 1258367 w 1881147"/>
                    <a:gd name="connsiteY60" fmla="*/ 1618228 h 1699472"/>
                    <a:gd name="connsiteX61" fmla="*/ 1277188 w 1881147"/>
                    <a:gd name="connsiteY61" fmla="*/ 1622845 h 1699472"/>
                    <a:gd name="connsiteX62" fmla="*/ 1311230 w 1881147"/>
                    <a:gd name="connsiteY62" fmla="*/ 1689322 h 1699472"/>
                    <a:gd name="connsiteX63" fmla="*/ 1367786 w 1881147"/>
                    <a:gd name="connsiteY63" fmla="*/ 1665853 h 1699472"/>
                    <a:gd name="connsiteX64" fmla="*/ 1419818 w 1881147"/>
                    <a:gd name="connsiteY64" fmla="*/ 1609732 h 1699472"/>
                    <a:gd name="connsiteX65" fmla="*/ 1470595 w 1881147"/>
                    <a:gd name="connsiteY65" fmla="*/ 1593189 h 1699472"/>
                    <a:gd name="connsiteX66" fmla="*/ 1488274 w 1881147"/>
                    <a:gd name="connsiteY66" fmla="*/ 1649011 h 1699472"/>
                    <a:gd name="connsiteX67" fmla="*/ 1558169 w 1881147"/>
                    <a:gd name="connsiteY67" fmla="*/ 1623333 h 1699472"/>
                    <a:gd name="connsiteX68" fmla="*/ 1588947 w 1881147"/>
                    <a:gd name="connsiteY68" fmla="*/ 1536577 h 1699472"/>
                    <a:gd name="connsiteX69" fmla="*/ 1670383 w 1881147"/>
                    <a:gd name="connsiteY69" fmla="*/ 1446435 h 1699472"/>
                    <a:gd name="connsiteX70" fmla="*/ 1714974 w 1881147"/>
                    <a:gd name="connsiteY70" fmla="*/ 1415305 h 1699472"/>
                    <a:gd name="connsiteX71" fmla="*/ 1743343 w 1881147"/>
                    <a:gd name="connsiteY71" fmla="*/ 1418600 h 1699472"/>
                    <a:gd name="connsiteX72" fmla="*/ 1820935 w 1881147"/>
                    <a:gd name="connsiteY72" fmla="*/ 1407992 h 1699472"/>
                    <a:gd name="connsiteX73" fmla="*/ 1816054 w 1881147"/>
                    <a:gd name="connsiteY73" fmla="*/ 1461556 h 1699472"/>
                    <a:gd name="connsiteX74" fmla="*/ 1874221 w 1881147"/>
                    <a:gd name="connsiteY74" fmla="*/ 1484877 h 1699472"/>
                    <a:gd name="connsiteX75" fmla="*/ 1875829 w 1881147"/>
                    <a:gd name="connsiteY75" fmla="*/ 1462243 h 1699472"/>
                    <a:gd name="connsiteX76" fmla="*/ 1875051 w 1881147"/>
                    <a:gd name="connsiteY76" fmla="*/ 1401509 h 1699472"/>
                    <a:gd name="connsiteX77" fmla="*/ 1853086 w 1881147"/>
                    <a:gd name="connsiteY77" fmla="*/ 1311366 h 1699472"/>
                    <a:gd name="connsiteX78" fmla="*/ 1853086 w 1881147"/>
                    <a:gd name="connsiteY78" fmla="*/ 1254216 h 1699472"/>
                    <a:gd name="connsiteX79" fmla="*/ 1810224 w 1881147"/>
                    <a:gd name="connsiteY79" fmla="*/ 1244691 h 1699472"/>
                    <a:gd name="connsiteX80" fmla="*/ 1734024 w 1881147"/>
                    <a:gd name="connsiteY80" fmla="*/ 1163728 h 1699472"/>
                    <a:gd name="connsiteX81" fmla="*/ 1695924 w 1881147"/>
                    <a:gd name="connsiteY81" fmla="*/ 982753 h 1699472"/>
                    <a:gd name="connsiteX82" fmla="*/ 1643536 w 1881147"/>
                    <a:gd name="connsiteY82" fmla="*/ 949416 h 1699472"/>
                    <a:gd name="connsiteX83" fmla="*/ 1605436 w 1881147"/>
                    <a:gd name="connsiteY83" fmla="*/ 892266 h 1699472"/>
                    <a:gd name="connsiteX84" fmla="*/ 1557811 w 1881147"/>
                    <a:gd name="connsiteY84" fmla="*/ 844641 h 1699472"/>
                    <a:gd name="connsiteX85" fmla="*/ 1505424 w 1881147"/>
                    <a:gd name="connsiteY85" fmla="*/ 825591 h 1699472"/>
                    <a:gd name="connsiteX86" fmla="*/ 1453036 w 1881147"/>
                    <a:gd name="connsiteY86" fmla="*/ 820828 h 1699472"/>
                    <a:gd name="connsiteX87" fmla="*/ 1510186 w 1881147"/>
                    <a:gd name="connsiteY87" fmla="*/ 787491 h 1699472"/>
                    <a:gd name="connsiteX88" fmla="*/ 1476849 w 1881147"/>
                    <a:gd name="connsiteY88" fmla="*/ 754153 h 1699472"/>
                    <a:gd name="connsiteX89" fmla="*/ 1481611 w 1881147"/>
                    <a:gd name="connsiteY89" fmla="*/ 730341 h 1699472"/>
                    <a:gd name="connsiteX90" fmla="*/ 1572099 w 1881147"/>
                    <a:gd name="connsiteY90" fmla="*/ 768441 h 1699472"/>
                    <a:gd name="connsiteX91" fmla="*/ 1624486 w 1881147"/>
                    <a:gd name="connsiteY91" fmla="*/ 701766 h 1699472"/>
                    <a:gd name="connsiteX92" fmla="*/ 1622283 w 1881147"/>
                    <a:gd name="connsiteY92" fmla="*/ 558891 h 1699472"/>
                    <a:gd name="connsiteX93" fmla="*/ 1639486 w 1881147"/>
                    <a:gd name="connsiteY93" fmla="*/ 410565 h 1699472"/>
                    <a:gd name="connsiteX0" fmla="*/ 1639486 w 1881147"/>
                    <a:gd name="connsiteY0" fmla="*/ 408922 h 1697829"/>
                    <a:gd name="connsiteX1" fmla="*/ 1567336 w 1881147"/>
                    <a:gd name="connsiteY1" fmla="*/ 376273 h 1697829"/>
                    <a:gd name="connsiteX2" fmla="*/ 1477087 w 1881147"/>
                    <a:gd name="connsiteY2" fmla="*/ 352460 h 1697829"/>
                    <a:gd name="connsiteX3" fmla="*/ 1423767 w 1881147"/>
                    <a:gd name="connsiteY3" fmla="*/ 275376 h 1697829"/>
                    <a:gd name="connsiteX4" fmla="*/ 1395785 w 1881147"/>
                    <a:gd name="connsiteY4" fmla="*/ 173531 h 1697829"/>
                    <a:gd name="connsiteX5" fmla="*/ 1364769 w 1881147"/>
                    <a:gd name="connsiteY5" fmla="*/ 5469 h 1697829"/>
                    <a:gd name="connsiteX6" fmla="*/ 1282757 w 1881147"/>
                    <a:gd name="connsiteY6" fmla="*/ 42061 h 1697829"/>
                    <a:gd name="connsiteX7" fmla="*/ 1294272 w 1881147"/>
                    <a:gd name="connsiteY7" fmla="*/ 53629 h 1697829"/>
                    <a:gd name="connsiteX8" fmla="*/ 1275927 w 1881147"/>
                    <a:gd name="connsiteY8" fmla="*/ 155903 h 1697829"/>
                    <a:gd name="connsiteX9" fmla="*/ 1214911 w 1881147"/>
                    <a:gd name="connsiteY9" fmla="*/ 161960 h 1697829"/>
                    <a:gd name="connsiteX10" fmla="*/ 1186336 w 1881147"/>
                    <a:gd name="connsiteY10" fmla="*/ 190535 h 1697829"/>
                    <a:gd name="connsiteX11" fmla="*/ 1176811 w 1881147"/>
                    <a:gd name="connsiteY11" fmla="*/ 261973 h 1697829"/>
                    <a:gd name="connsiteX12" fmla="*/ 1114899 w 1881147"/>
                    <a:gd name="connsiteY12" fmla="*/ 304835 h 1697829"/>
                    <a:gd name="connsiteX13" fmla="*/ 1005361 w 1881147"/>
                    <a:gd name="connsiteY13" fmla="*/ 319123 h 1697829"/>
                    <a:gd name="connsiteX14" fmla="*/ 962499 w 1881147"/>
                    <a:gd name="connsiteY14" fmla="*/ 361985 h 1697829"/>
                    <a:gd name="connsiteX15" fmla="*/ 838674 w 1881147"/>
                    <a:gd name="connsiteY15" fmla="*/ 361985 h 1697829"/>
                    <a:gd name="connsiteX16" fmla="*/ 781524 w 1881147"/>
                    <a:gd name="connsiteY16" fmla="*/ 433423 h 1697829"/>
                    <a:gd name="connsiteX17" fmla="*/ 781524 w 1881147"/>
                    <a:gd name="connsiteY17" fmla="*/ 466760 h 1697829"/>
                    <a:gd name="connsiteX18" fmla="*/ 743424 w 1881147"/>
                    <a:gd name="connsiteY18" fmla="*/ 490573 h 1697829"/>
                    <a:gd name="connsiteX19" fmla="*/ 671986 w 1881147"/>
                    <a:gd name="connsiteY19" fmla="*/ 423898 h 1697829"/>
                    <a:gd name="connsiteX20" fmla="*/ 519586 w 1881147"/>
                    <a:gd name="connsiteY20" fmla="*/ 419135 h 1697829"/>
                    <a:gd name="connsiteX21" fmla="*/ 457674 w 1881147"/>
                    <a:gd name="connsiteY21" fmla="*/ 438185 h 1697829"/>
                    <a:gd name="connsiteX22" fmla="*/ 419574 w 1881147"/>
                    <a:gd name="connsiteY22" fmla="*/ 423898 h 1697829"/>
                    <a:gd name="connsiteX23" fmla="*/ 400524 w 1881147"/>
                    <a:gd name="connsiteY23" fmla="*/ 361985 h 1697829"/>
                    <a:gd name="connsiteX24" fmla="*/ 333849 w 1881147"/>
                    <a:gd name="connsiteY24" fmla="*/ 309598 h 1697829"/>
                    <a:gd name="connsiteX25" fmla="*/ 286224 w 1881147"/>
                    <a:gd name="connsiteY25" fmla="*/ 242923 h 1697829"/>
                    <a:gd name="connsiteX26" fmla="*/ 143349 w 1881147"/>
                    <a:gd name="connsiteY26" fmla="*/ 261973 h 1697829"/>
                    <a:gd name="connsiteX27" fmla="*/ 124299 w 1881147"/>
                    <a:gd name="connsiteY27" fmla="*/ 338173 h 1697829"/>
                    <a:gd name="connsiteX28" fmla="*/ 110011 w 1881147"/>
                    <a:gd name="connsiteY28" fmla="*/ 371510 h 1697829"/>
                    <a:gd name="connsiteX29" fmla="*/ 133824 w 1881147"/>
                    <a:gd name="connsiteY29" fmla="*/ 419135 h 1697829"/>
                    <a:gd name="connsiteX30" fmla="*/ 81436 w 1881147"/>
                    <a:gd name="connsiteY30" fmla="*/ 457235 h 1697829"/>
                    <a:gd name="connsiteX31" fmla="*/ 33811 w 1881147"/>
                    <a:gd name="connsiteY31" fmla="*/ 452473 h 1697829"/>
                    <a:gd name="connsiteX32" fmla="*/ 33811 w 1881147"/>
                    <a:gd name="connsiteY32" fmla="*/ 523910 h 1697829"/>
                    <a:gd name="connsiteX33" fmla="*/ 474 w 1881147"/>
                    <a:gd name="connsiteY33" fmla="*/ 628685 h 1697829"/>
                    <a:gd name="connsiteX34" fmla="*/ 62386 w 1881147"/>
                    <a:gd name="connsiteY34" fmla="*/ 704885 h 1697829"/>
                    <a:gd name="connsiteX35" fmla="*/ 111977 w 1881147"/>
                    <a:gd name="connsiteY35" fmla="*/ 685147 h 1697829"/>
                    <a:gd name="connsiteX36" fmla="*/ 112334 w 1881147"/>
                    <a:gd name="connsiteY36" fmla="*/ 755406 h 1697829"/>
                    <a:gd name="connsiteX37" fmla="*/ 167161 w 1881147"/>
                    <a:gd name="connsiteY37" fmla="*/ 785848 h 1697829"/>
                    <a:gd name="connsiteX38" fmla="*/ 236159 w 1881147"/>
                    <a:gd name="connsiteY38" fmla="*/ 796060 h 1697829"/>
                    <a:gd name="connsiteX39" fmla="*/ 271462 w 1881147"/>
                    <a:gd name="connsiteY39" fmla="*/ 852031 h 1697829"/>
                    <a:gd name="connsiteX40" fmla="*/ 270869 w 1881147"/>
                    <a:gd name="connsiteY40" fmla="*/ 897103 h 1697829"/>
                    <a:gd name="connsiteX41" fmla="*/ 295393 w 1881147"/>
                    <a:gd name="connsiteY41" fmla="*/ 936578 h 1697829"/>
                    <a:gd name="connsiteX42" fmla="*/ 341051 w 1881147"/>
                    <a:gd name="connsiteY42" fmla="*/ 975170 h 1697829"/>
                    <a:gd name="connsiteX43" fmla="*/ 426184 w 1881147"/>
                    <a:gd name="connsiteY43" fmla="*/ 1029422 h 1697829"/>
                    <a:gd name="connsiteX44" fmla="*/ 461961 w 1881147"/>
                    <a:gd name="connsiteY44" fmla="*/ 1100515 h 1697829"/>
                    <a:gd name="connsiteX45" fmla="*/ 441064 w 1881147"/>
                    <a:gd name="connsiteY45" fmla="*/ 1170088 h 1697829"/>
                    <a:gd name="connsiteX46" fmla="*/ 519111 w 1881147"/>
                    <a:gd name="connsiteY46" fmla="*/ 1226551 h 1697829"/>
                    <a:gd name="connsiteX47" fmla="*/ 591143 w 1881147"/>
                    <a:gd name="connsiteY47" fmla="*/ 1259545 h 1697829"/>
                    <a:gd name="connsiteX48" fmla="*/ 571974 w 1881147"/>
                    <a:gd name="connsiteY48" fmla="*/ 1319248 h 1697829"/>
                    <a:gd name="connsiteX49" fmla="*/ 662461 w 1881147"/>
                    <a:gd name="connsiteY49" fmla="*/ 1471648 h 1697829"/>
                    <a:gd name="connsiteX50" fmla="*/ 755271 w 1881147"/>
                    <a:gd name="connsiteY50" fmla="*/ 1544802 h 1697829"/>
                    <a:gd name="connsiteX51" fmla="*/ 805336 w 1881147"/>
                    <a:gd name="connsiteY51" fmla="*/ 1495460 h 1697829"/>
                    <a:gd name="connsiteX52" fmla="*/ 869926 w 1881147"/>
                    <a:gd name="connsiteY52" fmla="*/ 1522857 h 1697829"/>
                    <a:gd name="connsiteX53" fmla="*/ 924399 w 1881147"/>
                    <a:gd name="connsiteY53" fmla="*/ 1490698 h 1697829"/>
                    <a:gd name="connsiteX54" fmla="*/ 941246 w 1881147"/>
                    <a:gd name="connsiteY54" fmla="*/ 1448522 h 1697829"/>
                    <a:gd name="connsiteX55" fmla="*/ 1005123 w 1881147"/>
                    <a:gd name="connsiteY55" fmla="*/ 1534934 h 1697829"/>
                    <a:gd name="connsiteX56" fmla="*/ 1050190 w 1881147"/>
                    <a:gd name="connsiteY56" fmla="*/ 1606028 h 1697829"/>
                    <a:gd name="connsiteX57" fmla="*/ 1120136 w 1881147"/>
                    <a:gd name="connsiteY57" fmla="*/ 1697547 h 1697829"/>
                    <a:gd name="connsiteX58" fmla="*/ 1151034 w 1881147"/>
                    <a:gd name="connsiteY58" fmla="*/ 1634456 h 1697829"/>
                    <a:gd name="connsiteX59" fmla="*/ 1181693 w 1881147"/>
                    <a:gd name="connsiteY59" fmla="*/ 1627976 h 1697829"/>
                    <a:gd name="connsiteX60" fmla="*/ 1224792 w 1881147"/>
                    <a:gd name="connsiteY60" fmla="*/ 1657239 h 1697829"/>
                    <a:gd name="connsiteX61" fmla="*/ 1258367 w 1881147"/>
                    <a:gd name="connsiteY61" fmla="*/ 1616585 h 1697829"/>
                    <a:gd name="connsiteX62" fmla="*/ 1277188 w 1881147"/>
                    <a:gd name="connsiteY62" fmla="*/ 1621202 h 1697829"/>
                    <a:gd name="connsiteX63" fmla="*/ 1311230 w 1881147"/>
                    <a:gd name="connsiteY63" fmla="*/ 1687679 h 1697829"/>
                    <a:gd name="connsiteX64" fmla="*/ 1367786 w 1881147"/>
                    <a:gd name="connsiteY64" fmla="*/ 1664210 h 1697829"/>
                    <a:gd name="connsiteX65" fmla="*/ 1419818 w 1881147"/>
                    <a:gd name="connsiteY65" fmla="*/ 1608089 h 1697829"/>
                    <a:gd name="connsiteX66" fmla="*/ 1470595 w 1881147"/>
                    <a:gd name="connsiteY66" fmla="*/ 1591546 h 1697829"/>
                    <a:gd name="connsiteX67" fmla="*/ 1488274 w 1881147"/>
                    <a:gd name="connsiteY67" fmla="*/ 1647368 h 1697829"/>
                    <a:gd name="connsiteX68" fmla="*/ 1558169 w 1881147"/>
                    <a:gd name="connsiteY68" fmla="*/ 1621690 h 1697829"/>
                    <a:gd name="connsiteX69" fmla="*/ 1588947 w 1881147"/>
                    <a:gd name="connsiteY69" fmla="*/ 1534934 h 1697829"/>
                    <a:gd name="connsiteX70" fmla="*/ 1670383 w 1881147"/>
                    <a:gd name="connsiteY70" fmla="*/ 1444792 h 1697829"/>
                    <a:gd name="connsiteX71" fmla="*/ 1714974 w 1881147"/>
                    <a:gd name="connsiteY71" fmla="*/ 1413662 h 1697829"/>
                    <a:gd name="connsiteX72" fmla="*/ 1743343 w 1881147"/>
                    <a:gd name="connsiteY72" fmla="*/ 1416957 h 1697829"/>
                    <a:gd name="connsiteX73" fmla="*/ 1820935 w 1881147"/>
                    <a:gd name="connsiteY73" fmla="*/ 1406349 h 1697829"/>
                    <a:gd name="connsiteX74" fmla="*/ 1816054 w 1881147"/>
                    <a:gd name="connsiteY74" fmla="*/ 1459913 h 1697829"/>
                    <a:gd name="connsiteX75" fmla="*/ 1874221 w 1881147"/>
                    <a:gd name="connsiteY75" fmla="*/ 1483234 h 1697829"/>
                    <a:gd name="connsiteX76" fmla="*/ 1875829 w 1881147"/>
                    <a:gd name="connsiteY76" fmla="*/ 1460600 h 1697829"/>
                    <a:gd name="connsiteX77" fmla="*/ 1875051 w 1881147"/>
                    <a:gd name="connsiteY77" fmla="*/ 1399866 h 1697829"/>
                    <a:gd name="connsiteX78" fmla="*/ 1853086 w 1881147"/>
                    <a:gd name="connsiteY78" fmla="*/ 1309723 h 1697829"/>
                    <a:gd name="connsiteX79" fmla="*/ 1853086 w 1881147"/>
                    <a:gd name="connsiteY79" fmla="*/ 1252573 h 1697829"/>
                    <a:gd name="connsiteX80" fmla="*/ 1810224 w 1881147"/>
                    <a:gd name="connsiteY80" fmla="*/ 1243048 h 1697829"/>
                    <a:gd name="connsiteX81" fmla="*/ 1734024 w 1881147"/>
                    <a:gd name="connsiteY81" fmla="*/ 1162085 h 1697829"/>
                    <a:gd name="connsiteX82" fmla="*/ 1695924 w 1881147"/>
                    <a:gd name="connsiteY82" fmla="*/ 981110 h 1697829"/>
                    <a:gd name="connsiteX83" fmla="*/ 1643536 w 1881147"/>
                    <a:gd name="connsiteY83" fmla="*/ 947773 h 1697829"/>
                    <a:gd name="connsiteX84" fmla="*/ 1605436 w 1881147"/>
                    <a:gd name="connsiteY84" fmla="*/ 890623 h 1697829"/>
                    <a:gd name="connsiteX85" fmla="*/ 1557811 w 1881147"/>
                    <a:gd name="connsiteY85" fmla="*/ 842998 h 1697829"/>
                    <a:gd name="connsiteX86" fmla="*/ 1505424 w 1881147"/>
                    <a:gd name="connsiteY86" fmla="*/ 823948 h 1697829"/>
                    <a:gd name="connsiteX87" fmla="*/ 1453036 w 1881147"/>
                    <a:gd name="connsiteY87" fmla="*/ 819185 h 1697829"/>
                    <a:gd name="connsiteX88" fmla="*/ 1510186 w 1881147"/>
                    <a:gd name="connsiteY88" fmla="*/ 785848 h 1697829"/>
                    <a:gd name="connsiteX89" fmla="*/ 1476849 w 1881147"/>
                    <a:gd name="connsiteY89" fmla="*/ 752510 h 1697829"/>
                    <a:gd name="connsiteX90" fmla="*/ 1481611 w 1881147"/>
                    <a:gd name="connsiteY90" fmla="*/ 728698 h 1697829"/>
                    <a:gd name="connsiteX91" fmla="*/ 1572099 w 1881147"/>
                    <a:gd name="connsiteY91" fmla="*/ 766798 h 1697829"/>
                    <a:gd name="connsiteX92" fmla="*/ 1624486 w 1881147"/>
                    <a:gd name="connsiteY92" fmla="*/ 700123 h 1697829"/>
                    <a:gd name="connsiteX93" fmla="*/ 1622283 w 1881147"/>
                    <a:gd name="connsiteY93" fmla="*/ 557248 h 1697829"/>
                    <a:gd name="connsiteX94" fmla="*/ 1639486 w 1881147"/>
                    <a:gd name="connsiteY94" fmla="*/ 408922 h 1697829"/>
                    <a:gd name="connsiteX0" fmla="*/ 1639486 w 1881147"/>
                    <a:gd name="connsiteY0" fmla="*/ 408922 h 1697829"/>
                    <a:gd name="connsiteX1" fmla="*/ 1567336 w 1881147"/>
                    <a:gd name="connsiteY1" fmla="*/ 376273 h 1697829"/>
                    <a:gd name="connsiteX2" fmla="*/ 1477087 w 1881147"/>
                    <a:gd name="connsiteY2" fmla="*/ 352460 h 1697829"/>
                    <a:gd name="connsiteX3" fmla="*/ 1423767 w 1881147"/>
                    <a:gd name="connsiteY3" fmla="*/ 275376 h 1697829"/>
                    <a:gd name="connsiteX4" fmla="*/ 1395785 w 1881147"/>
                    <a:gd name="connsiteY4" fmla="*/ 173531 h 1697829"/>
                    <a:gd name="connsiteX5" fmla="*/ 1364769 w 1881147"/>
                    <a:gd name="connsiteY5" fmla="*/ 5469 h 1697829"/>
                    <a:gd name="connsiteX6" fmla="*/ 1282757 w 1881147"/>
                    <a:gd name="connsiteY6" fmla="*/ 42061 h 1697829"/>
                    <a:gd name="connsiteX7" fmla="*/ 1294272 w 1881147"/>
                    <a:gd name="connsiteY7" fmla="*/ 53629 h 1697829"/>
                    <a:gd name="connsiteX8" fmla="*/ 1275927 w 1881147"/>
                    <a:gd name="connsiteY8" fmla="*/ 155903 h 1697829"/>
                    <a:gd name="connsiteX9" fmla="*/ 1214911 w 1881147"/>
                    <a:gd name="connsiteY9" fmla="*/ 161960 h 1697829"/>
                    <a:gd name="connsiteX10" fmla="*/ 1186336 w 1881147"/>
                    <a:gd name="connsiteY10" fmla="*/ 190535 h 1697829"/>
                    <a:gd name="connsiteX11" fmla="*/ 1176811 w 1881147"/>
                    <a:gd name="connsiteY11" fmla="*/ 261973 h 1697829"/>
                    <a:gd name="connsiteX12" fmla="*/ 1114899 w 1881147"/>
                    <a:gd name="connsiteY12" fmla="*/ 304835 h 1697829"/>
                    <a:gd name="connsiteX13" fmla="*/ 1005361 w 1881147"/>
                    <a:gd name="connsiteY13" fmla="*/ 319123 h 1697829"/>
                    <a:gd name="connsiteX14" fmla="*/ 962499 w 1881147"/>
                    <a:gd name="connsiteY14" fmla="*/ 361985 h 1697829"/>
                    <a:gd name="connsiteX15" fmla="*/ 838674 w 1881147"/>
                    <a:gd name="connsiteY15" fmla="*/ 361985 h 1697829"/>
                    <a:gd name="connsiteX16" fmla="*/ 781524 w 1881147"/>
                    <a:gd name="connsiteY16" fmla="*/ 433423 h 1697829"/>
                    <a:gd name="connsiteX17" fmla="*/ 781524 w 1881147"/>
                    <a:gd name="connsiteY17" fmla="*/ 466760 h 1697829"/>
                    <a:gd name="connsiteX18" fmla="*/ 743424 w 1881147"/>
                    <a:gd name="connsiteY18" fmla="*/ 490573 h 1697829"/>
                    <a:gd name="connsiteX19" fmla="*/ 671986 w 1881147"/>
                    <a:gd name="connsiteY19" fmla="*/ 423898 h 1697829"/>
                    <a:gd name="connsiteX20" fmla="*/ 519586 w 1881147"/>
                    <a:gd name="connsiteY20" fmla="*/ 419135 h 1697829"/>
                    <a:gd name="connsiteX21" fmla="*/ 457674 w 1881147"/>
                    <a:gd name="connsiteY21" fmla="*/ 438185 h 1697829"/>
                    <a:gd name="connsiteX22" fmla="*/ 419574 w 1881147"/>
                    <a:gd name="connsiteY22" fmla="*/ 423898 h 1697829"/>
                    <a:gd name="connsiteX23" fmla="*/ 400524 w 1881147"/>
                    <a:gd name="connsiteY23" fmla="*/ 361985 h 1697829"/>
                    <a:gd name="connsiteX24" fmla="*/ 333849 w 1881147"/>
                    <a:gd name="connsiteY24" fmla="*/ 309598 h 1697829"/>
                    <a:gd name="connsiteX25" fmla="*/ 286224 w 1881147"/>
                    <a:gd name="connsiteY25" fmla="*/ 242923 h 1697829"/>
                    <a:gd name="connsiteX26" fmla="*/ 143349 w 1881147"/>
                    <a:gd name="connsiteY26" fmla="*/ 261973 h 1697829"/>
                    <a:gd name="connsiteX27" fmla="*/ 124299 w 1881147"/>
                    <a:gd name="connsiteY27" fmla="*/ 338173 h 1697829"/>
                    <a:gd name="connsiteX28" fmla="*/ 110011 w 1881147"/>
                    <a:gd name="connsiteY28" fmla="*/ 371510 h 1697829"/>
                    <a:gd name="connsiteX29" fmla="*/ 133824 w 1881147"/>
                    <a:gd name="connsiteY29" fmla="*/ 419135 h 1697829"/>
                    <a:gd name="connsiteX30" fmla="*/ 81436 w 1881147"/>
                    <a:gd name="connsiteY30" fmla="*/ 457235 h 1697829"/>
                    <a:gd name="connsiteX31" fmla="*/ 33811 w 1881147"/>
                    <a:gd name="connsiteY31" fmla="*/ 452473 h 1697829"/>
                    <a:gd name="connsiteX32" fmla="*/ 33811 w 1881147"/>
                    <a:gd name="connsiteY32" fmla="*/ 523910 h 1697829"/>
                    <a:gd name="connsiteX33" fmla="*/ 474 w 1881147"/>
                    <a:gd name="connsiteY33" fmla="*/ 628685 h 1697829"/>
                    <a:gd name="connsiteX34" fmla="*/ 62386 w 1881147"/>
                    <a:gd name="connsiteY34" fmla="*/ 704885 h 1697829"/>
                    <a:gd name="connsiteX35" fmla="*/ 111977 w 1881147"/>
                    <a:gd name="connsiteY35" fmla="*/ 685147 h 1697829"/>
                    <a:gd name="connsiteX36" fmla="*/ 112334 w 1881147"/>
                    <a:gd name="connsiteY36" fmla="*/ 755406 h 1697829"/>
                    <a:gd name="connsiteX37" fmla="*/ 167161 w 1881147"/>
                    <a:gd name="connsiteY37" fmla="*/ 785848 h 1697829"/>
                    <a:gd name="connsiteX38" fmla="*/ 236159 w 1881147"/>
                    <a:gd name="connsiteY38" fmla="*/ 796060 h 1697829"/>
                    <a:gd name="connsiteX39" fmla="*/ 271462 w 1881147"/>
                    <a:gd name="connsiteY39" fmla="*/ 852031 h 1697829"/>
                    <a:gd name="connsiteX40" fmla="*/ 270869 w 1881147"/>
                    <a:gd name="connsiteY40" fmla="*/ 897103 h 1697829"/>
                    <a:gd name="connsiteX41" fmla="*/ 295393 w 1881147"/>
                    <a:gd name="connsiteY41" fmla="*/ 936578 h 1697829"/>
                    <a:gd name="connsiteX42" fmla="*/ 341051 w 1881147"/>
                    <a:gd name="connsiteY42" fmla="*/ 975170 h 1697829"/>
                    <a:gd name="connsiteX43" fmla="*/ 426184 w 1881147"/>
                    <a:gd name="connsiteY43" fmla="*/ 1029422 h 1697829"/>
                    <a:gd name="connsiteX44" fmla="*/ 461961 w 1881147"/>
                    <a:gd name="connsiteY44" fmla="*/ 1100515 h 1697829"/>
                    <a:gd name="connsiteX45" fmla="*/ 441064 w 1881147"/>
                    <a:gd name="connsiteY45" fmla="*/ 1170088 h 1697829"/>
                    <a:gd name="connsiteX46" fmla="*/ 519111 w 1881147"/>
                    <a:gd name="connsiteY46" fmla="*/ 1226551 h 1697829"/>
                    <a:gd name="connsiteX47" fmla="*/ 591143 w 1881147"/>
                    <a:gd name="connsiteY47" fmla="*/ 1259545 h 1697829"/>
                    <a:gd name="connsiteX48" fmla="*/ 571974 w 1881147"/>
                    <a:gd name="connsiteY48" fmla="*/ 1319248 h 1697829"/>
                    <a:gd name="connsiteX49" fmla="*/ 662461 w 1881147"/>
                    <a:gd name="connsiteY49" fmla="*/ 1471648 h 1697829"/>
                    <a:gd name="connsiteX50" fmla="*/ 755271 w 1881147"/>
                    <a:gd name="connsiteY50" fmla="*/ 1544802 h 1697829"/>
                    <a:gd name="connsiteX51" fmla="*/ 805336 w 1881147"/>
                    <a:gd name="connsiteY51" fmla="*/ 1495460 h 1697829"/>
                    <a:gd name="connsiteX52" fmla="*/ 869926 w 1881147"/>
                    <a:gd name="connsiteY52" fmla="*/ 1522857 h 1697829"/>
                    <a:gd name="connsiteX53" fmla="*/ 924399 w 1881147"/>
                    <a:gd name="connsiteY53" fmla="*/ 1490698 h 1697829"/>
                    <a:gd name="connsiteX54" fmla="*/ 941246 w 1881147"/>
                    <a:gd name="connsiteY54" fmla="*/ 1448522 h 1697829"/>
                    <a:gd name="connsiteX55" fmla="*/ 1005123 w 1881147"/>
                    <a:gd name="connsiteY55" fmla="*/ 1534934 h 1697829"/>
                    <a:gd name="connsiteX56" fmla="*/ 1050190 w 1881147"/>
                    <a:gd name="connsiteY56" fmla="*/ 1606028 h 1697829"/>
                    <a:gd name="connsiteX57" fmla="*/ 1120136 w 1881147"/>
                    <a:gd name="connsiteY57" fmla="*/ 1697547 h 1697829"/>
                    <a:gd name="connsiteX58" fmla="*/ 1151034 w 1881147"/>
                    <a:gd name="connsiteY58" fmla="*/ 1634456 h 1697829"/>
                    <a:gd name="connsiteX59" fmla="*/ 1181693 w 1881147"/>
                    <a:gd name="connsiteY59" fmla="*/ 1627976 h 1697829"/>
                    <a:gd name="connsiteX60" fmla="*/ 1224792 w 1881147"/>
                    <a:gd name="connsiteY60" fmla="*/ 1657239 h 1697829"/>
                    <a:gd name="connsiteX61" fmla="*/ 1258367 w 1881147"/>
                    <a:gd name="connsiteY61" fmla="*/ 1616585 h 1697829"/>
                    <a:gd name="connsiteX62" fmla="*/ 1277188 w 1881147"/>
                    <a:gd name="connsiteY62" fmla="*/ 1621202 h 1697829"/>
                    <a:gd name="connsiteX63" fmla="*/ 1311230 w 1881147"/>
                    <a:gd name="connsiteY63" fmla="*/ 1687679 h 1697829"/>
                    <a:gd name="connsiteX64" fmla="*/ 1367786 w 1881147"/>
                    <a:gd name="connsiteY64" fmla="*/ 1664210 h 1697829"/>
                    <a:gd name="connsiteX65" fmla="*/ 1419818 w 1881147"/>
                    <a:gd name="connsiteY65" fmla="*/ 1608089 h 1697829"/>
                    <a:gd name="connsiteX66" fmla="*/ 1470595 w 1881147"/>
                    <a:gd name="connsiteY66" fmla="*/ 1591546 h 1697829"/>
                    <a:gd name="connsiteX67" fmla="*/ 1488274 w 1881147"/>
                    <a:gd name="connsiteY67" fmla="*/ 1647368 h 1697829"/>
                    <a:gd name="connsiteX68" fmla="*/ 1558169 w 1881147"/>
                    <a:gd name="connsiteY68" fmla="*/ 1621690 h 1697829"/>
                    <a:gd name="connsiteX69" fmla="*/ 1588947 w 1881147"/>
                    <a:gd name="connsiteY69" fmla="*/ 1534934 h 1697829"/>
                    <a:gd name="connsiteX70" fmla="*/ 1670383 w 1881147"/>
                    <a:gd name="connsiteY70" fmla="*/ 1444792 h 1697829"/>
                    <a:gd name="connsiteX71" fmla="*/ 1714974 w 1881147"/>
                    <a:gd name="connsiteY71" fmla="*/ 1413662 h 1697829"/>
                    <a:gd name="connsiteX72" fmla="*/ 1743343 w 1881147"/>
                    <a:gd name="connsiteY72" fmla="*/ 1416957 h 1697829"/>
                    <a:gd name="connsiteX73" fmla="*/ 1820935 w 1881147"/>
                    <a:gd name="connsiteY73" fmla="*/ 1406349 h 1697829"/>
                    <a:gd name="connsiteX74" fmla="*/ 1816054 w 1881147"/>
                    <a:gd name="connsiteY74" fmla="*/ 1459913 h 1697829"/>
                    <a:gd name="connsiteX75" fmla="*/ 1874221 w 1881147"/>
                    <a:gd name="connsiteY75" fmla="*/ 1483234 h 1697829"/>
                    <a:gd name="connsiteX76" fmla="*/ 1875829 w 1881147"/>
                    <a:gd name="connsiteY76" fmla="*/ 1460600 h 1697829"/>
                    <a:gd name="connsiteX77" fmla="*/ 1875051 w 1881147"/>
                    <a:gd name="connsiteY77" fmla="*/ 1399866 h 1697829"/>
                    <a:gd name="connsiteX78" fmla="*/ 1853086 w 1881147"/>
                    <a:gd name="connsiteY78" fmla="*/ 1309723 h 1697829"/>
                    <a:gd name="connsiteX79" fmla="*/ 1853086 w 1881147"/>
                    <a:gd name="connsiteY79" fmla="*/ 1252573 h 1697829"/>
                    <a:gd name="connsiteX80" fmla="*/ 1810224 w 1881147"/>
                    <a:gd name="connsiteY80" fmla="*/ 1243048 h 1697829"/>
                    <a:gd name="connsiteX81" fmla="*/ 1734024 w 1881147"/>
                    <a:gd name="connsiteY81" fmla="*/ 1162085 h 1697829"/>
                    <a:gd name="connsiteX82" fmla="*/ 1695924 w 1881147"/>
                    <a:gd name="connsiteY82" fmla="*/ 981110 h 1697829"/>
                    <a:gd name="connsiteX83" fmla="*/ 1643536 w 1881147"/>
                    <a:gd name="connsiteY83" fmla="*/ 947773 h 1697829"/>
                    <a:gd name="connsiteX84" fmla="*/ 1605436 w 1881147"/>
                    <a:gd name="connsiteY84" fmla="*/ 890623 h 1697829"/>
                    <a:gd name="connsiteX85" fmla="*/ 1557811 w 1881147"/>
                    <a:gd name="connsiteY85" fmla="*/ 842998 h 1697829"/>
                    <a:gd name="connsiteX86" fmla="*/ 1505424 w 1881147"/>
                    <a:gd name="connsiteY86" fmla="*/ 823948 h 1697829"/>
                    <a:gd name="connsiteX87" fmla="*/ 1453036 w 1881147"/>
                    <a:gd name="connsiteY87" fmla="*/ 819185 h 1697829"/>
                    <a:gd name="connsiteX88" fmla="*/ 1510186 w 1881147"/>
                    <a:gd name="connsiteY88" fmla="*/ 785848 h 1697829"/>
                    <a:gd name="connsiteX89" fmla="*/ 1476849 w 1881147"/>
                    <a:gd name="connsiteY89" fmla="*/ 752510 h 1697829"/>
                    <a:gd name="connsiteX90" fmla="*/ 1481611 w 1881147"/>
                    <a:gd name="connsiteY90" fmla="*/ 728698 h 1697829"/>
                    <a:gd name="connsiteX91" fmla="*/ 1572099 w 1881147"/>
                    <a:gd name="connsiteY91" fmla="*/ 766798 h 1697829"/>
                    <a:gd name="connsiteX92" fmla="*/ 1624486 w 1881147"/>
                    <a:gd name="connsiteY92" fmla="*/ 700123 h 1697829"/>
                    <a:gd name="connsiteX93" fmla="*/ 1622283 w 1881147"/>
                    <a:gd name="connsiteY93" fmla="*/ 557248 h 1697829"/>
                    <a:gd name="connsiteX94" fmla="*/ 1639486 w 1881147"/>
                    <a:gd name="connsiteY94" fmla="*/ 408922 h 1697829"/>
                    <a:gd name="connsiteX0" fmla="*/ 1639486 w 1881147"/>
                    <a:gd name="connsiteY0" fmla="*/ 409649 h 1698556"/>
                    <a:gd name="connsiteX1" fmla="*/ 1567336 w 1881147"/>
                    <a:gd name="connsiteY1" fmla="*/ 377000 h 1698556"/>
                    <a:gd name="connsiteX2" fmla="*/ 1477087 w 1881147"/>
                    <a:gd name="connsiteY2" fmla="*/ 353187 h 1698556"/>
                    <a:gd name="connsiteX3" fmla="*/ 1423767 w 1881147"/>
                    <a:gd name="connsiteY3" fmla="*/ 276103 h 1698556"/>
                    <a:gd name="connsiteX4" fmla="*/ 1395785 w 1881147"/>
                    <a:gd name="connsiteY4" fmla="*/ 174258 h 1698556"/>
                    <a:gd name="connsiteX5" fmla="*/ 1364769 w 1881147"/>
                    <a:gd name="connsiteY5" fmla="*/ 6196 h 1698556"/>
                    <a:gd name="connsiteX6" fmla="*/ 1282757 w 1881147"/>
                    <a:gd name="connsiteY6" fmla="*/ 42788 h 1698556"/>
                    <a:gd name="connsiteX7" fmla="*/ 1291832 w 1881147"/>
                    <a:gd name="connsiteY7" fmla="*/ 105417 h 1698556"/>
                    <a:gd name="connsiteX8" fmla="*/ 1275927 w 1881147"/>
                    <a:gd name="connsiteY8" fmla="*/ 156630 h 1698556"/>
                    <a:gd name="connsiteX9" fmla="*/ 1214911 w 1881147"/>
                    <a:gd name="connsiteY9" fmla="*/ 162687 h 1698556"/>
                    <a:gd name="connsiteX10" fmla="*/ 1186336 w 1881147"/>
                    <a:gd name="connsiteY10" fmla="*/ 191262 h 1698556"/>
                    <a:gd name="connsiteX11" fmla="*/ 1176811 w 1881147"/>
                    <a:gd name="connsiteY11" fmla="*/ 262700 h 1698556"/>
                    <a:gd name="connsiteX12" fmla="*/ 1114899 w 1881147"/>
                    <a:gd name="connsiteY12" fmla="*/ 305562 h 1698556"/>
                    <a:gd name="connsiteX13" fmla="*/ 1005361 w 1881147"/>
                    <a:gd name="connsiteY13" fmla="*/ 319850 h 1698556"/>
                    <a:gd name="connsiteX14" fmla="*/ 962499 w 1881147"/>
                    <a:gd name="connsiteY14" fmla="*/ 362712 h 1698556"/>
                    <a:gd name="connsiteX15" fmla="*/ 838674 w 1881147"/>
                    <a:gd name="connsiteY15" fmla="*/ 362712 h 1698556"/>
                    <a:gd name="connsiteX16" fmla="*/ 781524 w 1881147"/>
                    <a:gd name="connsiteY16" fmla="*/ 434150 h 1698556"/>
                    <a:gd name="connsiteX17" fmla="*/ 781524 w 1881147"/>
                    <a:gd name="connsiteY17" fmla="*/ 467487 h 1698556"/>
                    <a:gd name="connsiteX18" fmla="*/ 743424 w 1881147"/>
                    <a:gd name="connsiteY18" fmla="*/ 491300 h 1698556"/>
                    <a:gd name="connsiteX19" fmla="*/ 671986 w 1881147"/>
                    <a:gd name="connsiteY19" fmla="*/ 424625 h 1698556"/>
                    <a:gd name="connsiteX20" fmla="*/ 519586 w 1881147"/>
                    <a:gd name="connsiteY20" fmla="*/ 419862 h 1698556"/>
                    <a:gd name="connsiteX21" fmla="*/ 457674 w 1881147"/>
                    <a:gd name="connsiteY21" fmla="*/ 438912 h 1698556"/>
                    <a:gd name="connsiteX22" fmla="*/ 419574 w 1881147"/>
                    <a:gd name="connsiteY22" fmla="*/ 424625 h 1698556"/>
                    <a:gd name="connsiteX23" fmla="*/ 400524 w 1881147"/>
                    <a:gd name="connsiteY23" fmla="*/ 362712 h 1698556"/>
                    <a:gd name="connsiteX24" fmla="*/ 333849 w 1881147"/>
                    <a:gd name="connsiteY24" fmla="*/ 310325 h 1698556"/>
                    <a:gd name="connsiteX25" fmla="*/ 286224 w 1881147"/>
                    <a:gd name="connsiteY25" fmla="*/ 243650 h 1698556"/>
                    <a:gd name="connsiteX26" fmla="*/ 143349 w 1881147"/>
                    <a:gd name="connsiteY26" fmla="*/ 262700 h 1698556"/>
                    <a:gd name="connsiteX27" fmla="*/ 124299 w 1881147"/>
                    <a:gd name="connsiteY27" fmla="*/ 338900 h 1698556"/>
                    <a:gd name="connsiteX28" fmla="*/ 110011 w 1881147"/>
                    <a:gd name="connsiteY28" fmla="*/ 372237 h 1698556"/>
                    <a:gd name="connsiteX29" fmla="*/ 133824 w 1881147"/>
                    <a:gd name="connsiteY29" fmla="*/ 419862 h 1698556"/>
                    <a:gd name="connsiteX30" fmla="*/ 81436 w 1881147"/>
                    <a:gd name="connsiteY30" fmla="*/ 457962 h 1698556"/>
                    <a:gd name="connsiteX31" fmla="*/ 33811 w 1881147"/>
                    <a:gd name="connsiteY31" fmla="*/ 453200 h 1698556"/>
                    <a:gd name="connsiteX32" fmla="*/ 33811 w 1881147"/>
                    <a:gd name="connsiteY32" fmla="*/ 524637 h 1698556"/>
                    <a:gd name="connsiteX33" fmla="*/ 474 w 1881147"/>
                    <a:gd name="connsiteY33" fmla="*/ 629412 h 1698556"/>
                    <a:gd name="connsiteX34" fmla="*/ 62386 w 1881147"/>
                    <a:gd name="connsiteY34" fmla="*/ 705612 h 1698556"/>
                    <a:gd name="connsiteX35" fmla="*/ 111977 w 1881147"/>
                    <a:gd name="connsiteY35" fmla="*/ 685874 h 1698556"/>
                    <a:gd name="connsiteX36" fmla="*/ 112334 w 1881147"/>
                    <a:gd name="connsiteY36" fmla="*/ 756133 h 1698556"/>
                    <a:gd name="connsiteX37" fmla="*/ 167161 w 1881147"/>
                    <a:gd name="connsiteY37" fmla="*/ 786575 h 1698556"/>
                    <a:gd name="connsiteX38" fmla="*/ 236159 w 1881147"/>
                    <a:gd name="connsiteY38" fmla="*/ 796787 h 1698556"/>
                    <a:gd name="connsiteX39" fmla="*/ 271462 w 1881147"/>
                    <a:gd name="connsiteY39" fmla="*/ 852758 h 1698556"/>
                    <a:gd name="connsiteX40" fmla="*/ 270869 w 1881147"/>
                    <a:gd name="connsiteY40" fmla="*/ 897830 h 1698556"/>
                    <a:gd name="connsiteX41" fmla="*/ 295393 w 1881147"/>
                    <a:gd name="connsiteY41" fmla="*/ 937305 h 1698556"/>
                    <a:gd name="connsiteX42" fmla="*/ 341051 w 1881147"/>
                    <a:gd name="connsiteY42" fmla="*/ 975897 h 1698556"/>
                    <a:gd name="connsiteX43" fmla="*/ 426184 w 1881147"/>
                    <a:gd name="connsiteY43" fmla="*/ 1030149 h 1698556"/>
                    <a:gd name="connsiteX44" fmla="*/ 461961 w 1881147"/>
                    <a:gd name="connsiteY44" fmla="*/ 1101242 h 1698556"/>
                    <a:gd name="connsiteX45" fmla="*/ 441064 w 1881147"/>
                    <a:gd name="connsiteY45" fmla="*/ 1170815 h 1698556"/>
                    <a:gd name="connsiteX46" fmla="*/ 519111 w 1881147"/>
                    <a:gd name="connsiteY46" fmla="*/ 1227278 h 1698556"/>
                    <a:gd name="connsiteX47" fmla="*/ 591143 w 1881147"/>
                    <a:gd name="connsiteY47" fmla="*/ 1260272 h 1698556"/>
                    <a:gd name="connsiteX48" fmla="*/ 571974 w 1881147"/>
                    <a:gd name="connsiteY48" fmla="*/ 1319975 h 1698556"/>
                    <a:gd name="connsiteX49" fmla="*/ 662461 w 1881147"/>
                    <a:gd name="connsiteY49" fmla="*/ 1472375 h 1698556"/>
                    <a:gd name="connsiteX50" fmla="*/ 755271 w 1881147"/>
                    <a:gd name="connsiteY50" fmla="*/ 1545529 h 1698556"/>
                    <a:gd name="connsiteX51" fmla="*/ 805336 w 1881147"/>
                    <a:gd name="connsiteY51" fmla="*/ 1496187 h 1698556"/>
                    <a:gd name="connsiteX52" fmla="*/ 869926 w 1881147"/>
                    <a:gd name="connsiteY52" fmla="*/ 1523584 h 1698556"/>
                    <a:gd name="connsiteX53" fmla="*/ 924399 w 1881147"/>
                    <a:gd name="connsiteY53" fmla="*/ 1491425 h 1698556"/>
                    <a:gd name="connsiteX54" fmla="*/ 941246 w 1881147"/>
                    <a:gd name="connsiteY54" fmla="*/ 1449249 h 1698556"/>
                    <a:gd name="connsiteX55" fmla="*/ 1005123 w 1881147"/>
                    <a:gd name="connsiteY55" fmla="*/ 1535661 h 1698556"/>
                    <a:gd name="connsiteX56" fmla="*/ 1050190 w 1881147"/>
                    <a:gd name="connsiteY56" fmla="*/ 1606755 h 1698556"/>
                    <a:gd name="connsiteX57" fmla="*/ 1120136 w 1881147"/>
                    <a:gd name="connsiteY57" fmla="*/ 1698274 h 1698556"/>
                    <a:gd name="connsiteX58" fmla="*/ 1151034 w 1881147"/>
                    <a:gd name="connsiteY58" fmla="*/ 1635183 h 1698556"/>
                    <a:gd name="connsiteX59" fmla="*/ 1181693 w 1881147"/>
                    <a:gd name="connsiteY59" fmla="*/ 1628703 h 1698556"/>
                    <a:gd name="connsiteX60" fmla="*/ 1224792 w 1881147"/>
                    <a:gd name="connsiteY60" fmla="*/ 1657966 h 1698556"/>
                    <a:gd name="connsiteX61" fmla="*/ 1258367 w 1881147"/>
                    <a:gd name="connsiteY61" fmla="*/ 1617312 h 1698556"/>
                    <a:gd name="connsiteX62" fmla="*/ 1277188 w 1881147"/>
                    <a:gd name="connsiteY62" fmla="*/ 1621929 h 1698556"/>
                    <a:gd name="connsiteX63" fmla="*/ 1311230 w 1881147"/>
                    <a:gd name="connsiteY63" fmla="*/ 1688406 h 1698556"/>
                    <a:gd name="connsiteX64" fmla="*/ 1367786 w 1881147"/>
                    <a:gd name="connsiteY64" fmla="*/ 1664937 h 1698556"/>
                    <a:gd name="connsiteX65" fmla="*/ 1419818 w 1881147"/>
                    <a:gd name="connsiteY65" fmla="*/ 1608816 h 1698556"/>
                    <a:gd name="connsiteX66" fmla="*/ 1470595 w 1881147"/>
                    <a:gd name="connsiteY66" fmla="*/ 1592273 h 1698556"/>
                    <a:gd name="connsiteX67" fmla="*/ 1488274 w 1881147"/>
                    <a:gd name="connsiteY67" fmla="*/ 1648095 h 1698556"/>
                    <a:gd name="connsiteX68" fmla="*/ 1558169 w 1881147"/>
                    <a:gd name="connsiteY68" fmla="*/ 1622417 h 1698556"/>
                    <a:gd name="connsiteX69" fmla="*/ 1588947 w 1881147"/>
                    <a:gd name="connsiteY69" fmla="*/ 1535661 h 1698556"/>
                    <a:gd name="connsiteX70" fmla="*/ 1670383 w 1881147"/>
                    <a:gd name="connsiteY70" fmla="*/ 1445519 h 1698556"/>
                    <a:gd name="connsiteX71" fmla="*/ 1714974 w 1881147"/>
                    <a:gd name="connsiteY71" fmla="*/ 1414389 h 1698556"/>
                    <a:gd name="connsiteX72" fmla="*/ 1743343 w 1881147"/>
                    <a:gd name="connsiteY72" fmla="*/ 1417684 h 1698556"/>
                    <a:gd name="connsiteX73" fmla="*/ 1820935 w 1881147"/>
                    <a:gd name="connsiteY73" fmla="*/ 1407076 h 1698556"/>
                    <a:gd name="connsiteX74" fmla="*/ 1816054 w 1881147"/>
                    <a:gd name="connsiteY74" fmla="*/ 1460640 h 1698556"/>
                    <a:gd name="connsiteX75" fmla="*/ 1874221 w 1881147"/>
                    <a:gd name="connsiteY75" fmla="*/ 1483961 h 1698556"/>
                    <a:gd name="connsiteX76" fmla="*/ 1875829 w 1881147"/>
                    <a:gd name="connsiteY76" fmla="*/ 1461327 h 1698556"/>
                    <a:gd name="connsiteX77" fmla="*/ 1875051 w 1881147"/>
                    <a:gd name="connsiteY77" fmla="*/ 1400593 h 1698556"/>
                    <a:gd name="connsiteX78" fmla="*/ 1853086 w 1881147"/>
                    <a:gd name="connsiteY78" fmla="*/ 1310450 h 1698556"/>
                    <a:gd name="connsiteX79" fmla="*/ 1853086 w 1881147"/>
                    <a:gd name="connsiteY79" fmla="*/ 1253300 h 1698556"/>
                    <a:gd name="connsiteX80" fmla="*/ 1810224 w 1881147"/>
                    <a:gd name="connsiteY80" fmla="*/ 1243775 h 1698556"/>
                    <a:gd name="connsiteX81" fmla="*/ 1734024 w 1881147"/>
                    <a:gd name="connsiteY81" fmla="*/ 1162812 h 1698556"/>
                    <a:gd name="connsiteX82" fmla="*/ 1695924 w 1881147"/>
                    <a:gd name="connsiteY82" fmla="*/ 981837 h 1698556"/>
                    <a:gd name="connsiteX83" fmla="*/ 1643536 w 1881147"/>
                    <a:gd name="connsiteY83" fmla="*/ 948500 h 1698556"/>
                    <a:gd name="connsiteX84" fmla="*/ 1605436 w 1881147"/>
                    <a:gd name="connsiteY84" fmla="*/ 891350 h 1698556"/>
                    <a:gd name="connsiteX85" fmla="*/ 1557811 w 1881147"/>
                    <a:gd name="connsiteY85" fmla="*/ 843725 h 1698556"/>
                    <a:gd name="connsiteX86" fmla="*/ 1505424 w 1881147"/>
                    <a:gd name="connsiteY86" fmla="*/ 824675 h 1698556"/>
                    <a:gd name="connsiteX87" fmla="*/ 1453036 w 1881147"/>
                    <a:gd name="connsiteY87" fmla="*/ 819912 h 1698556"/>
                    <a:gd name="connsiteX88" fmla="*/ 1510186 w 1881147"/>
                    <a:gd name="connsiteY88" fmla="*/ 786575 h 1698556"/>
                    <a:gd name="connsiteX89" fmla="*/ 1476849 w 1881147"/>
                    <a:gd name="connsiteY89" fmla="*/ 753237 h 1698556"/>
                    <a:gd name="connsiteX90" fmla="*/ 1481611 w 1881147"/>
                    <a:gd name="connsiteY90" fmla="*/ 729425 h 1698556"/>
                    <a:gd name="connsiteX91" fmla="*/ 1572099 w 1881147"/>
                    <a:gd name="connsiteY91" fmla="*/ 767525 h 1698556"/>
                    <a:gd name="connsiteX92" fmla="*/ 1624486 w 1881147"/>
                    <a:gd name="connsiteY92" fmla="*/ 700850 h 1698556"/>
                    <a:gd name="connsiteX93" fmla="*/ 1622283 w 1881147"/>
                    <a:gd name="connsiteY93" fmla="*/ 557975 h 1698556"/>
                    <a:gd name="connsiteX94" fmla="*/ 1639486 w 1881147"/>
                    <a:gd name="connsiteY94" fmla="*/ 409649 h 1698556"/>
                    <a:gd name="connsiteX0" fmla="*/ 1639486 w 1881147"/>
                    <a:gd name="connsiteY0" fmla="*/ 411844 h 1700751"/>
                    <a:gd name="connsiteX1" fmla="*/ 1567336 w 1881147"/>
                    <a:gd name="connsiteY1" fmla="*/ 379195 h 1700751"/>
                    <a:gd name="connsiteX2" fmla="*/ 1477087 w 1881147"/>
                    <a:gd name="connsiteY2" fmla="*/ 355382 h 1700751"/>
                    <a:gd name="connsiteX3" fmla="*/ 1423767 w 1881147"/>
                    <a:gd name="connsiteY3" fmla="*/ 278298 h 1700751"/>
                    <a:gd name="connsiteX4" fmla="*/ 1395785 w 1881147"/>
                    <a:gd name="connsiteY4" fmla="*/ 176453 h 1700751"/>
                    <a:gd name="connsiteX5" fmla="*/ 1364769 w 1881147"/>
                    <a:gd name="connsiteY5" fmla="*/ 8391 h 1700751"/>
                    <a:gd name="connsiteX6" fmla="*/ 1282757 w 1881147"/>
                    <a:gd name="connsiteY6" fmla="*/ 44983 h 1700751"/>
                    <a:gd name="connsiteX7" fmla="*/ 1291832 w 1881147"/>
                    <a:gd name="connsiteY7" fmla="*/ 107612 h 1700751"/>
                    <a:gd name="connsiteX8" fmla="*/ 1275927 w 1881147"/>
                    <a:gd name="connsiteY8" fmla="*/ 158825 h 1700751"/>
                    <a:gd name="connsiteX9" fmla="*/ 1214911 w 1881147"/>
                    <a:gd name="connsiteY9" fmla="*/ 164882 h 1700751"/>
                    <a:gd name="connsiteX10" fmla="*/ 1186336 w 1881147"/>
                    <a:gd name="connsiteY10" fmla="*/ 193457 h 1700751"/>
                    <a:gd name="connsiteX11" fmla="*/ 1176811 w 1881147"/>
                    <a:gd name="connsiteY11" fmla="*/ 264895 h 1700751"/>
                    <a:gd name="connsiteX12" fmla="*/ 1114899 w 1881147"/>
                    <a:gd name="connsiteY12" fmla="*/ 307757 h 1700751"/>
                    <a:gd name="connsiteX13" fmla="*/ 1005361 w 1881147"/>
                    <a:gd name="connsiteY13" fmla="*/ 322045 h 1700751"/>
                    <a:gd name="connsiteX14" fmla="*/ 962499 w 1881147"/>
                    <a:gd name="connsiteY14" fmla="*/ 364907 h 1700751"/>
                    <a:gd name="connsiteX15" fmla="*/ 838674 w 1881147"/>
                    <a:gd name="connsiteY15" fmla="*/ 364907 h 1700751"/>
                    <a:gd name="connsiteX16" fmla="*/ 781524 w 1881147"/>
                    <a:gd name="connsiteY16" fmla="*/ 436345 h 1700751"/>
                    <a:gd name="connsiteX17" fmla="*/ 781524 w 1881147"/>
                    <a:gd name="connsiteY17" fmla="*/ 469682 h 1700751"/>
                    <a:gd name="connsiteX18" fmla="*/ 743424 w 1881147"/>
                    <a:gd name="connsiteY18" fmla="*/ 493495 h 1700751"/>
                    <a:gd name="connsiteX19" fmla="*/ 671986 w 1881147"/>
                    <a:gd name="connsiteY19" fmla="*/ 426820 h 1700751"/>
                    <a:gd name="connsiteX20" fmla="*/ 519586 w 1881147"/>
                    <a:gd name="connsiteY20" fmla="*/ 422057 h 1700751"/>
                    <a:gd name="connsiteX21" fmla="*/ 457674 w 1881147"/>
                    <a:gd name="connsiteY21" fmla="*/ 441107 h 1700751"/>
                    <a:gd name="connsiteX22" fmla="*/ 419574 w 1881147"/>
                    <a:gd name="connsiteY22" fmla="*/ 426820 h 1700751"/>
                    <a:gd name="connsiteX23" fmla="*/ 400524 w 1881147"/>
                    <a:gd name="connsiteY23" fmla="*/ 364907 h 1700751"/>
                    <a:gd name="connsiteX24" fmla="*/ 333849 w 1881147"/>
                    <a:gd name="connsiteY24" fmla="*/ 312520 h 1700751"/>
                    <a:gd name="connsiteX25" fmla="*/ 286224 w 1881147"/>
                    <a:gd name="connsiteY25" fmla="*/ 245845 h 1700751"/>
                    <a:gd name="connsiteX26" fmla="*/ 143349 w 1881147"/>
                    <a:gd name="connsiteY26" fmla="*/ 264895 h 1700751"/>
                    <a:gd name="connsiteX27" fmla="*/ 124299 w 1881147"/>
                    <a:gd name="connsiteY27" fmla="*/ 341095 h 1700751"/>
                    <a:gd name="connsiteX28" fmla="*/ 110011 w 1881147"/>
                    <a:gd name="connsiteY28" fmla="*/ 374432 h 1700751"/>
                    <a:gd name="connsiteX29" fmla="*/ 133824 w 1881147"/>
                    <a:gd name="connsiteY29" fmla="*/ 422057 h 1700751"/>
                    <a:gd name="connsiteX30" fmla="*/ 81436 w 1881147"/>
                    <a:gd name="connsiteY30" fmla="*/ 460157 h 1700751"/>
                    <a:gd name="connsiteX31" fmla="*/ 33811 w 1881147"/>
                    <a:gd name="connsiteY31" fmla="*/ 455395 h 1700751"/>
                    <a:gd name="connsiteX32" fmla="*/ 33811 w 1881147"/>
                    <a:gd name="connsiteY32" fmla="*/ 526832 h 1700751"/>
                    <a:gd name="connsiteX33" fmla="*/ 474 w 1881147"/>
                    <a:gd name="connsiteY33" fmla="*/ 631607 h 1700751"/>
                    <a:gd name="connsiteX34" fmla="*/ 62386 w 1881147"/>
                    <a:gd name="connsiteY34" fmla="*/ 707807 h 1700751"/>
                    <a:gd name="connsiteX35" fmla="*/ 111977 w 1881147"/>
                    <a:gd name="connsiteY35" fmla="*/ 688069 h 1700751"/>
                    <a:gd name="connsiteX36" fmla="*/ 112334 w 1881147"/>
                    <a:gd name="connsiteY36" fmla="*/ 758328 h 1700751"/>
                    <a:gd name="connsiteX37" fmla="*/ 167161 w 1881147"/>
                    <a:gd name="connsiteY37" fmla="*/ 788770 h 1700751"/>
                    <a:gd name="connsiteX38" fmla="*/ 236159 w 1881147"/>
                    <a:gd name="connsiteY38" fmla="*/ 798982 h 1700751"/>
                    <a:gd name="connsiteX39" fmla="*/ 271462 w 1881147"/>
                    <a:gd name="connsiteY39" fmla="*/ 854953 h 1700751"/>
                    <a:gd name="connsiteX40" fmla="*/ 270869 w 1881147"/>
                    <a:gd name="connsiteY40" fmla="*/ 900025 h 1700751"/>
                    <a:gd name="connsiteX41" fmla="*/ 295393 w 1881147"/>
                    <a:gd name="connsiteY41" fmla="*/ 939500 h 1700751"/>
                    <a:gd name="connsiteX42" fmla="*/ 341051 w 1881147"/>
                    <a:gd name="connsiteY42" fmla="*/ 978092 h 1700751"/>
                    <a:gd name="connsiteX43" fmla="*/ 426184 w 1881147"/>
                    <a:gd name="connsiteY43" fmla="*/ 1032344 h 1700751"/>
                    <a:gd name="connsiteX44" fmla="*/ 461961 w 1881147"/>
                    <a:gd name="connsiteY44" fmla="*/ 1103437 h 1700751"/>
                    <a:gd name="connsiteX45" fmla="*/ 441064 w 1881147"/>
                    <a:gd name="connsiteY45" fmla="*/ 1173010 h 1700751"/>
                    <a:gd name="connsiteX46" fmla="*/ 519111 w 1881147"/>
                    <a:gd name="connsiteY46" fmla="*/ 1229473 h 1700751"/>
                    <a:gd name="connsiteX47" fmla="*/ 591143 w 1881147"/>
                    <a:gd name="connsiteY47" fmla="*/ 1262467 h 1700751"/>
                    <a:gd name="connsiteX48" fmla="*/ 571974 w 1881147"/>
                    <a:gd name="connsiteY48" fmla="*/ 1322170 h 1700751"/>
                    <a:gd name="connsiteX49" fmla="*/ 662461 w 1881147"/>
                    <a:gd name="connsiteY49" fmla="*/ 1474570 h 1700751"/>
                    <a:gd name="connsiteX50" fmla="*/ 755271 w 1881147"/>
                    <a:gd name="connsiteY50" fmla="*/ 1547724 h 1700751"/>
                    <a:gd name="connsiteX51" fmla="*/ 805336 w 1881147"/>
                    <a:gd name="connsiteY51" fmla="*/ 1498382 h 1700751"/>
                    <a:gd name="connsiteX52" fmla="*/ 869926 w 1881147"/>
                    <a:gd name="connsiteY52" fmla="*/ 1525779 h 1700751"/>
                    <a:gd name="connsiteX53" fmla="*/ 924399 w 1881147"/>
                    <a:gd name="connsiteY53" fmla="*/ 1493620 h 1700751"/>
                    <a:gd name="connsiteX54" fmla="*/ 941246 w 1881147"/>
                    <a:gd name="connsiteY54" fmla="*/ 1451444 h 1700751"/>
                    <a:gd name="connsiteX55" fmla="*/ 1005123 w 1881147"/>
                    <a:gd name="connsiteY55" fmla="*/ 1537856 h 1700751"/>
                    <a:gd name="connsiteX56" fmla="*/ 1050190 w 1881147"/>
                    <a:gd name="connsiteY56" fmla="*/ 1608950 h 1700751"/>
                    <a:gd name="connsiteX57" fmla="*/ 1120136 w 1881147"/>
                    <a:gd name="connsiteY57" fmla="*/ 1700469 h 1700751"/>
                    <a:gd name="connsiteX58" fmla="*/ 1151034 w 1881147"/>
                    <a:gd name="connsiteY58" fmla="*/ 1637378 h 1700751"/>
                    <a:gd name="connsiteX59" fmla="*/ 1181693 w 1881147"/>
                    <a:gd name="connsiteY59" fmla="*/ 1630898 h 1700751"/>
                    <a:gd name="connsiteX60" fmla="*/ 1224792 w 1881147"/>
                    <a:gd name="connsiteY60" fmla="*/ 1660161 h 1700751"/>
                    <a:gd name="connsiteX61" fmla="*/ 1258367 w 1881147"/>
                    <a:gd name="connsiteY61" fmla="*/ 1619507 h 1700751"/>
                    <a:gd name="connsiteX62" fmla="*/ 1277188 w 1881147"/>
                    <a:gd name="connsiteY62" fmla="*/ 1624124 h 1700751"/>
                    <a:gd name="connsiteX63" fmla="*/ 1311230 w 1881147"/>
                    <a:gd name="connsiteY63" fmla="*/ 1690601 h 1700751"/>
                    <a:gd name="connsiteX64" fmla="*/ 1367786 w 1881147"/>
                    <a:gd name="connsiteY64" fmla="*/ 1667132 h 1700751"/>
                    <a:gd name="connsiteX65" fmla="*/ 1419818 w 1881147"/>
                    <a:gd name="connsiteY65" fmla="*/ 1611011 h 1700751"/>
                    <a:gd name="connsiteX66" fmla="*/ 1470595 w 1881147"/>
                    <a:gd name="connsiteY66" fmla="*/ 1594468 h 1700751"/>
                    <a:gd name="connsiteX67" fmla="*/ 1488274 w 1881147"/>
                    <a:gd name="connsiteY67" fmla="*/ 1650290 h 1700751"/>
                    <a:gd name="connsiteX68" fmla="*/ 1558169 w 1881147"/>
                    <a:gd name="connsiteY68" fmla="*/ 1624612 h 1700751"/>
                    <a:gd name="connsiteX69" fmla="*/ 1588947 w 1881147"/>
                    <a:gd name="connsiteY69" fmla="*/ 1537856 h 1700751"/>
                    <a:gd name="connsiteX70" fmla="*/ 1670383 w 1881147"/>
                    <a:gd name="connsiteY70" fmla="*/ 1447714 h 1700751"/>
                    <a:gd name="connsiteX71" fmla="*/ 1714974 w 1881147"/>
                    <a:gd name="connsiteY71" fmla="*/ 1416584 h 1700751"/>
                    <a:gd name="connsiteX72" fmla="*/ 1743343 w 1881147"/>
                    <a:gd name="connsiteY72" fmla="*/ 1419879 h 1700751"/>
                    <a:gd name="connsiteX73" fmla="*/ 1820935 w 1881147"/>
                    <a:gd name="connsiteY73" fmla="*/ 1409271 h 1700751"/>
                    <a:gd name="connsiteX74" fmla="*/ 1816054 w 1881147"/>
                    <a:gd name="connsiteY74" fmla="*/ 1462835 h 1700751"/>
                    <a:gd name="connsiteX75" fmla="*/ 1874221 w 1881147"/>
                    <a:gd name="connsiteY75" fmla="*/ 1486156 h 1700751"/>
                    <a:gd name="connsiteX76" fmla="*/ 1875829 w 1881147"/>
                    <a:gd name="connsiteY76" fmla="*/ 1463522 h 1700751"/>
                    <a:gd name="connsiteX77" fmla="*/ 1875051 w 1881147"/>
                    <a:gd name="connsiteY77" fmla="*/ 1402788 h 1700751"/>
                    <a:gd name="connsiteX78" fmla="*/ 1853086 w 1881147"/>
                    <a:gd name="connsiteY78" fmla="*/ 1312645 h 1700751"/>
                    <a:gd name="connsiteX79" fmla="*/ 1853086 w 1881147"/>
                    <a:gd name="connsiteY79" fmla="*/ 1255495 h 1700751"/>
                    <a:gd name="connsiteX80" fmla="*/ 1810224 w 1881147"/>
                    <a:gd name="connsiteY80" fmla="*/ 1245970 h 1700751"/>
                    <a:gd name="connsiteX81" fmla="*/ 1734024 w 1881147"/>
                    <a:gd name="connsiteY81" fmla="*/ 1165007 h 1700751"/>
                    <a:gd name="connsiteX82" fmla="*/ 1695924 w 1881147"/>
                    <a:gd name="connsiteY82" fmla="*/ 984032 h 1700751"/>
                    <a:gd name="connsiteX83" fmla="*/ 1643536 w 1881147"/>
                    <a:gd name="connsiteY83" fmla="*/ 950695 h 1700751"/>
                    <a:gd name="connsiteX84" fmla="*/ 1605436 w 1881147"/>
                    <a:gd name="connsiteY84" fmla="*/ 893545 h 1700751"/>
                    <a:gd name="connsiteX85" fmla="*/ 1557811 w 1881147"/>
                    <a:gd name="connsiteY85" fmla="*/ 845920 h 1700751"/>
                    <a:gd name="connsiteX86" fmla="*/ 1505424 w 1881147"/>
                    <a:gd name="connsiteY86" fmla="*/ 826870 h 1700751"/>
                    <a:gd name="connsiteX87" fmla="*/ 1453036 w 1881147"/>
                    <a:gd name="connsiteY87" fmla="*/ 822107 h 1700751"/>
                    <a:gd name="connsiteX88" fmla="*/ 1510186 w 1881147"/>
                    <a:gd name="connsiteY88" fmla="*/ 788770 h 1700751"/>
                    <a:gd name="connsiteX89" fmla="*/ 1476849 w 1881147"/>
                    <a:gd name="connsiteY89" fmla="*/ 755432 h 1700751"/>
                    <a:gd name="connsiteX90" fmla="*/ 1481611 w 1881147"/>
                    <a:gd name="connsiteY90" fmla="*/ 731620 h 1700751"/>
                    <a:gd name="connsiteX91" fmla="*/ 1572099 w 1881147"/>
                    <a:gd name="connsiteY91" fmla="*/ 769720 h 1700751"/>
                    <a:gd name="connsiteX92" fmla="*/ 1624486 w 1881147"/>
                    <a:gd name="connsiteY92" fmla="*/ 703045 h 1700751"/>
                    <a:gd name="connsiteX93" fmla="*/ 1622283 w 1881147"/>
                    <a:gd name="connsiteY93" fmla="*/ 560170 h 1700751"/>
                    <a:gd name="connsiteX94" fmla="*/ 1639486 w 1881147"/>
                    <a:gd name="connsiteY94" fmla="*/ 411844 h 1700751"/>
                    <a:gd name="connsiteX0" fmla="*/ 1639486 w 1881147"/>
                    <a:gd name="connsiteY0" fmla="*/ 410679 h 1699586"/>
                    <a:gd name="connsiteX1" fmla="*/ 1567336 w 1881147"/>
                    <a:gd name="connsiteY1" fmla="*/ 378030 h 1699586"/>
                    <a:gd name="connsiteX2" fmla="*/ 1477087 w 1881147"/>
                    <a:gd name="connsiteY2" fmla="*/ 354217 h 1699586"/>
                    <a:gd name="connsiteX3" fmla="*/ 1423767 w 1881147"/>
                    <a:gd name="connsiteY3" fmla="*/ 277133 h 1699586"/>
                    <a:gd name="connsiteX4" fmla="*/ 1395785 w 1881147"/>
                    <a:gd name="connsiteY4" fmla="*/ 175288 h 1699586"/>
                    <a:gd name="connsiteX5" fmla="*/ 1364769 w 1881147"/>
                    <a:gd name="connsiteY5" fmla="*/ 7226 h 1699586"/>
                    <a:gd name="connsiteX6" fmla="*/ 1297400 w 1881147"/>
                    <a:gd name="connsiteY6" fmla="*/ 48924 h 1699586"/>
                    <a:gd name="connsiteX7" fmla="*/ 1291832 w 1881147"/>
                    <a:gd name="connsiteY7" fmla="*/ 106447 h 1699586"/>
                    <a:gd name="connsiteX8" fmla="*/ 1275927 w 1881147"/>
                    <a:gd name="connsiteY8" fmla="*/ 157660 h 1699586"/>
                    <a:gd name="connsiteX9" fmla="*/ 1214911 w 1881147"/>
                    <a:gd name="connsiteY9" fmla="*/ 163717 h 1699586"/>
                    <a:gd name="connsiteX10" fmla="*/ 1186336 w 1881147"/>
                    <a:gd name="connsiteY10" fmla="*/ 192292 h 1699586"/>
                    <a:gd name="connsiteX11" fmla="*/ 1176811 w 1881147"/>
                    <a:gd name="connsiteY11" fmla="*/ 263730 h 1699586"/>
                    <a:gd name="connsiteX12" fmla="*/ 1114899 w 1881147"/>
                    <a:gd name="connsiteY12" fmla="*/ 306592 h 1699586"/>
                    <a:gd name="connsiteX13" fmla="*/ 1005361 w 1881147"/>
                    <a:gd name="connsiteY13" fmla="*/ 320880 h 1699586"/>
                    <a:gd name="connsiteX14" fmla="*/ 962499 w 1881147"/>
                    <a:gd name="connsiteY14" fmla="*/ 363742 h 1699586"/>
                    <a:gd name="connsiteX15" fmla="*/ 838674 w 1881147"/>
                    <a:gd name="connsiteY15" fmla="*/ 363742 h 1699586"/>
                    <a:gd name="connsiteX16" fmla="*/ 781524 w 1881147"/>
                    <a:gd name="connsiteY16" fmla="*/ 435180 h 1699586"/>
                    <a:gd name="connsiteX17" fmla="*/ 781524 w 1881147"/>
                    <a:gd name="connsiteY17" fmla="*/ 468517 h 1699586"/>
                    <a:gd name="connsiteX18" fmla="*/ 743424 w 1881147"/>
                    <a:gd name="connsiteY18" fmla="*/ 492330 h 1699586"/>
                    <a:gd name="connsiteX19" fmla="*/ 671986 w 1881147"/>
                    <a:gd name="connsiteY19" fmla="*/ 425655 h 1699586"/>
                    <a:gd name="connsiteX20" fmla="*/ 519586 w 1881147"/>
                    <a:gd name="connsiteY20" fmla="*/ 420892 h 1699586"/>
                    <a:gd name="connsiteX21" fmla="*/ 457674 w 1881147"/>
                    <a:gd name="connsiteY21" fmla="*/ 439942 h 1699586"/>
                    <a:gd name="connsiteX22" fmla="*/ 419574 w 1881147"/>
                    <a:gd name="connsiteY22" fmla="*/ 425655 h 1699586"/>
                    <a:gd name="connsiteX23" fmla="*/ 400524 w 1881147"/>
                    <a:gd name="connsiteY23" fmla="*/ 363742 h 1699586"/>
                    <a:gd name="connsiteX24" fmla="*/ 333849 w 1881147"/>
                    <a:gd name="connsiteY24" fmla="*/ 311355 h 1699586"/>
                    <a:gd name="connsiteX25" fmla="*/ 286224 w 1881147"/>
                    <a:gd name="connsiteY25" fmla="*/ 244680 h 1699586"/>
                    <a:gd name="connsiteX26" fmla="*/ 143349 w 1881147"/>
                    <a:gd name="connsiteY26" fmla="*/ 263730 h 1699586"/>
                    <a:gd name="connsiteX27" fmla="*/ 124299 w 1881147"/>
                    <a:gd name="connsiteY27" fmla="*/ 339930 h 1699586"/>
                    <a:gd name="connsiteX28" fmla="*/ 110011 w 1881147"/>
                    <a:gd name="connsiteY28" fmla="*/ 373267 h 1699586"/>
                    <a:gd name="connsiteX29" fmla="*/ 133824 w 1881147"/>
                    <a:gd name="connsiteY29" fmla="*/ 420892 h 1699586"/>
                    <a:gd name="connsiteX30" fmla="*/ 81436 w 1881147"/>
                    <a:gd name="connsiteY30" fmla="*/ 458992 h 1699586"/>
                    <a:gd name="connsiteX31" fmla="*/ 33811 w 1881147"/>
                    <a:gd name="connsiteY31" fmla="*/ 454230 h 1699586"/>
                    <a:gd name="connsiteX32" fmla="*/ 33811 w 1881147"/>
                    <a:gd name="connsiteY32" fmla="*/ 525667 h 1699586"/>
                    <a:gd name="connsiteX33" fmla="*/ 474 w 1881147"/>
                    <a:gd name="connsiteY33" fmla="*/ 630442 h 1699586"/>
                    <a:gd name="connsiteX34" fmla="*/ 62386 w 1881147"/>
                    <a:gd name="connsiteY34" fmla="*/ 706642 h 1699586"/>
                    <a:gd name="connsiteX35" fmla="*/ 111977 w 1881147"/>
                    <a:gd name="connsiteY35" fmla="*/ 686904 h 1699586"/>
                    <a:gd name="connsiteX36" fmla="*/ 112334 w 1881147"/>
                    <a:gd name="connsiteY36" fmla="*/ 757163 h 1699586"/>
                    <a:gd name="connsiteX37" fmla="*/ 167161 w 1881147"/>
                    <a:gd name="connsiteY37" fmla="*/ 787605 h 1699586"/>
                    <a:gd name="connsiteX38" fmla="*/ 236159 w 1881147"/>
                    <a:gd name="connsiteY38" fmla="*/ 797817 h 1699586"/>
                    <a:gd name="connsiteX39" fmla="*/ 271462 w 1881147"/>
                    <a:gd name="connsiteY39" fmla="*/ 853788 h 1699586"/>
                    <a:gd name="connsiteX40" fmla="*/ 270869 w 1881147"/>
                    <a:gd name="connsiteY40" fmla="*/ 898860 h 1699586"/>
                    <a:gd name="connsiteX41" fmla="*/ 295393 w 1881147"/>
                    <a:gd name="connsiteY41" fmla="*/ 938335 h 1699586"/>
                    <a:gd name="connsiteX42" fmla="*/ 341051 w 1881147"/>
                    <a:gd name="connsiteY42" fmla="*/ 976927 h 1699586"/>
                    <a:gd name="connsiteX43" fmla="*/ 426184 w 1881147"/>
                    <a:gd name="connsiteY43" fmla="*/ 1031179 h 1699586"/>
                    <a:gd name="connsiteX44" fmla="*/ 461961 w 1881147"/>
                    <a:gd name="connsiteY44" fmla="*/ 1102272 h 1699586"/>
                    <a:gd name="connsiteX45" fmla="*/ 441064 w 1881147"/>
                    <a:gd name="connsiteY45" fmla="*/ 1171845 h 1699586"/>
                    <a:gd name="connsiteX46" fmla="*/ 519111 w 1881147"/>
                    <a:gd name="connsiteY46" fmla="*/ 1228308 h 1699586"/>
                    <a:gd name="connsiteX47" fmla="*/ 591143 w 1881147"/>
                    <a:gd name="connsiteY47" fmla="*/ 1261302 h 1699586"/>
                    <a:gd name="connsiteX48" fmla="*/ 571974 w 1881147"/>
                    <a:gd name="connsiteY48" fmla="*/ 1321005 h 1699586"/>
                    <a:gd name="connsiteX49" fmla="*/ 662461 w 1881147"/>
                    <a:gd name="connsiteY49" fmla="*/ 1473405 h 1699586"/>
                    <a:gd name="connsiteX50" fmla="*/ 755271 w 1881147"/>
                    <a:gd name="connsiteY50" fmla="*/ 1546559 h 1699586"/>
                    <a:gd name="connsiteX51" fmla="*/ 805336 w 1881147"/>
                    <a:gd name="connsiteY51" fmla="*/ 1497217 h 1699586"/>
                    <a:gd name="connsiteX52" fmla="*/ 869926 w 1881147"/>
                    <a:gd name="connsiteY52" fmla="*/ 1524614 h 1699586"/>
                    <a:gd name="connsiteX53" fmla="*/ 924399 w 1881147"/>
                    <a:gd name="connsiteY53" fmla="*/ 1492455 h 1699586"/>
                    <a:gd name="connsiteX54" fmla="*/ 941246 w 1881147"/>
                    <a:gd name="connsiteY54" fmla="*/ 1450279 h 1699586"/>
                    <a:gd name="connsiteX55" fmla="*/ 1005123 w 1881147"/>
                    <a:gd name="connsiteY55" fmla="*/ 1536691 h 1699586"/>
                    <a:gd name="connsiteX56" fmla="*/ 1050190 w 1881147"/>
                    <a:gd name="connsiteY56" fmla="*/ 1607785 h 1699586"/>
                    <a:gd name="connsiteX57" fmla="*/ 1120136 w 1881147"/>
                    <a:gd name="connsiteY57" fmla="*/ 1699304 h 1699586"/>
                    <a:gd name="connsiteX58" fmla="*/ 1151034 w 1881147"/>
                    <a:gd name="connsiteY58" fmla="*/ 1636213 h 1699586"/>
                    <a:gd name="connsiteX59" fmla="*/ 1181693 w 1881147"/>
                    <a:gd name="connsiteY59" fmla="*/ 1629733 h 1699586"/>
                    <a:gd name="connsiteX60" fmla="*/ 1224792 w 1881147"/>
                    <a:gd name="connsiteY60" fmla="*/ 1658996 h 1699586"/>
                    <a:gd name="connsiteX61" fmla="*/ 1258367 w 1881147"/>
                    <a:gd name="connsiteY61" fmla="*/ 1618342 h 1699586"/>
                    <a:gd name="connsiteX62" fmla="*/ 1277188 w 1881147"/>
                    <a:gd name="connsiteY62" fmla="*/ 1622959 h 1699586"/>
                    <a:gd name="connsiteX63" fmla="*/ 1311230 w 1881147"/>
                    <a:gd name="connsiteY63" fmla="*/ 1689436 h 1699586"/>
                    <a:gd name="connsiteX64" fmla="*/ 1367786 w 1881147"/>
                    <a:gd name="connsiteY64" fmla="*/ 1665967 h 1699586"/>
                    <a:gd name="connsiteX65" fmla="*/ 1419818 w 1881147"/>
                    <a:gd name="connsiteY65" fmla="*/ 1609846 h 1699586"/>
                    <a:gd name="connsiteX66" fmla="*/ 1470595 w 1881147"/>
                    <a:gd name="connsiteY66" fmla="*/ 1593303 h 1699586"/>
                    <a:gd name="connsiteX67" fmla="*/ 1488274 w 1881147"/>
                    <a:gd name="connsiteY67" fmla="*/ 1649125 h 1699586"/>
                    <a:gd name="connsiteX68" fmla="*/ 1558169 w 1881147"/>
                    <a:gd name="connsiteY68" fmla="*/ 1623447 h 1699586"/>
                    <a:gd name="connsiteX69" fmla="*/ 1588947 w 1881147"/>
                    <a:gd name="connsiteY69" fmla="*/ 1536691 h 1699586"/>
                    <a:gd name="connsiteX70" fmla="*/ 1670383 w 1881147"/>
                    <a:gd name="connsiteY70" fmla="*/ 1446549 h 1699586"/>
                    <a:gd name="connsiteX71" fmla="*/ 1714974 w 1881147"/>
                    <a:gd name="connsiteY71" fmla="*/ 1415419 h 1699586"/>
                    <a:gd name="connsiteX72" fmla="*/ 1743343 w 1881147"/>
                    <a:gd name="connsiteY72" fmla="*/ 1418714 h 1699586"/>
                    <a:gd name="connsiteX73" fmla="*/ 1820935 w 1881147"/>
                    <a:gd name="connsiteY73" fmla="*/ 1408106 h 1699586"/>
                    <a:gd name="connsiteX74" fmla="*/ 1816054 w 1881147"/>
                    <a:gd name="connsiteY74" fmla="*/ 1461670 h 1699586"/>
                    <a:gd name="connsiteX75" fmla="*/ 1874221 w 1881147"/>
                    <a:gd name="connsiteY75" fmla="*/ 1484991 h 1699586"/>
                    <a:gd name="connsiteX76" fmla="*/ 1875829 w 1881147"/>
                    <a:gd name="connsiteY76" fmla="*/ 1462357 h 1699586"/>
                    <a:gd name="connsiteX77" fmla="*/ 1875051 w 1881147"/>
                    <a:gd name="connsiteY77" fmla="*/ 1401623 h 1699586"/>
                    <a:gd name="connsiteX78" fmla="*/ 1853086 w 1881147"/>
                    <a:gd name="connsiteY78" fmla="*/ 1311480 h 1699586"/>
                    <a:gd name="connsiteX79" fmla="*/ 1853086 w 1881147"/>
                    <a:gd name="connsiteY79" fmla="*/ 1254330 h 1699586"/>
                    <a:gd name="connsiteX80" fmla="*/ 1810224 w 1881147"/>
                    <a:gd name="connsiteY80" fmla="*/ 1244805 h 1699586"/>
                    <a:gd name="connsiteX81" fmla="*/ 1734024 w 1881147"/>
                    <a:gd name="connsiteY81" fmla="*/ 1163842 h 1699586"/>
                    <a:gd name="connsiteX82" fmla="*/ 1695924 w 1881147"/>
                    <a:gd name="connsiteY82" fmla="*/ 982867 h 1699586"/>
                    <a:gd name="connsiteX83" fmla="*/ 1643536 w 1881147"/>
                    <a:gd name="connsiteY83" fmla="*/ 949530 h 1699586"/>
                    <a:gd name="connsiteX84" fmla="*/ 1605436 w 1881147"/>
                    <a:gd name="connsiteY84" fmla="*/ 892380 h 1699586"/>
                    <a:gd name="connsiteX85" fmla="*/ 1557811 w 1881147"/>
                    <a:gd name="connsiteY85" fmla="*/ 844755 h 1699586"/>
                    <a:gd name="connsiteX86" fmla="*/ 1505424 w 1881147"/>
                    <a:gd name="connsiteY86" fmla="*/ 825705 h 1699586"/>
                    <a:gd name="connsiteX87" fmla="*/ 1453036 w 1881147"/>
                    <a:gd name="connsiteY87" fmla="*/ 820942 h 1699586"/>
                    <a:gd name="connsiteX88" fmla="*/ 1510186 w 1881147"/>
                    <a:gd name="connsiteY88" fmla="*/ 787605 h 1699586"/>
                    <a:gd name="connsiteX89" fmla="*/ 1476849 w 1881147"/>
                    <a:gd name="connsiteY89" fmla="*/ 754267 h 1699586"/>
                    <a:gd name="connsiteX90" fmla="*/ 1481611 w 1881147"/>
                    <a:gd name="connsiteY90" fmla="*/ 730455 h 1699586"/>
                    <a:gd name="connsiteX91" fmla="*/ 1572099 w 1881147"/>
                    <a:gd name="connsiteY91" fmla="*/ 768555 h 1699586"/>
                    <a:gd name="connsiteX92" fmla="*/ 1624486 w 1881147"/>
                    <a:gd name="connsiteY92" fmla="*/ 701880 h 1699586"/>
                    <a:gd name="connsiteX93" fmla="*/ 1622283 w 1881147"/>
                    <a:gd name="connsiteY93" fmla="*/ 559005 h 1699586"/>
                    <a:gd name="connsiteX94" fmla="*/ 1639486 w 1881147"/>
                    <a:gd name="connsiteY94" fmla="*/ 410679 h 1699586"/>
                    <a:gd name="connsiteX0" fmla="*/ 1639486 w 1881147"/>
                    <a:gd name="connsiteY0" fmla="*/ 403727 h 1692634"/>
                    <a:gd name="connsiteX1" fmla="*/ 1567336 w 1881147"/>
                    <a:gd name="connsiteY1" fmla="*/ 371078 h 1692634"/>
                    <a:gd name="connsiteX2" fmla="*/ 1477087 w 1881147"/>
                    <a:gd name="connsiteY2" fmla="*/ 347265 h 1692634"/>
                    <a:gd name="connsiteX3" fmla="*/ 1423767 w 1881147"/>
                    <a:gd name="connsiteY3" fmla="*/ 270181 h 1692634"/>
                    <a:gd name="connsiteX4" fmla="*/ 1395785 w 1881147"/>
                    <a:gd name="connsiteY4" fmla="*/ 168336 h 1692634"/>
                    <a:gd name="connsiteX5" fmla="*/ 1364769 w 1881147"/>
                    <a:gd name="connsiteY5" fmla="*/ 274 h 1692634"/>
                    <a:gd name="connsiteX6" fmla="*/ 1297400 w 1881147"/>
                    <a:gd name="connsiteY6" fmla="*/ 41972 h 1692634"/>
                    <a:gd name="connsiteX7" fmla="*/ 1291832 w 1881147"/>
                    <a:gd name="connsiteY7" fmla="*/ 99495 h 1692634"/>
                    <a:gd name="connsiteX8" fmla="*/ 1275927 w 1881147"/>
                    <a:gd name="connsiteY8" fmla="*/ 150708 h 1692634"/>
                    <a:gd name="connsiteX9" fmla="*/ 1214911 w 1881147"/>
                    <a:gd name="connsiteY9" fmla="*/ 156765 h 1692634"/>
                    <a:gd name="connsiteX10" fmla="*/ 1186336 w 1881147"/>
                    <a:gd name="connsiteY10" fmla="*/ 185340 h 1692634"/>
                    <a:gd name="connsiteX11" fmla="*/ 1176811 w 1881147"/>
                    <a:gd name="connsiteY11" fmla="*/ 256778 h 1692634"/>
                    <a:gd name="connsiteX12" fmla="*/ 1114899 w 1881147"/>
                    <a:gd name="connsiteY12" fmla="*/ 299640 h 1692634"/>
                    <a:gd name="connsiteX13" fmla="*/ 1005361 w 1881147"/>
                    <a:gd name="connsiteY13" fmla="*/ 313928 h 1692634"/>
                    <a:gd name="connsiteX14" fmla="*/ 962499 w 1881147"/>
                    <a:gd name="connsiteY14" fmla="*/ 356790 h 1692634"/>
                    <a:gd name="connsiteX15" fmla="*/ 838674 w 1881147"/>
                    <a:gd name="connsiteY15" fmla="*/ 356790 h 1692634"/>
                    <a:gd name="connsiteX16" fmla="*/ 781524 w 1881147"/>
                    <a:gd name="connsiteY16" fmla="*/ 428228 h 1692634"/>
                    <a:gd name="connsiteX17" fmla="*/ 781524 w 1881147"/>
                    <a:gd name="connsiteY17" fmla="*/ 461565 h 1692634"/>
                    <a:gd name="connsiteX18" fmla="*/ 743424 w 1881147"/>
                    <a:gd name="connsiteY18" fmla="*/ 485378 h 1692634"/>
                    <a:gd name="connsiteX19" fmla="*/ 671986 w 1881147"/>
                    <a:gd name="connsiteY19" fmla="*/ 418703 h 1692634"/>
                    <a:gd name="connsiteX20" fmla="*/ 519586 w 1881147"/>
                    <a:gd name="connsiteY20" fmla="*/ 413940 h 1692634"/>
                    <a:gd name="connsiteX21" fmla="*/ 457674 w 1881147"/>
                    <a:gd name="connsiteY21" fmla="*/ 432990 h 1692634"/>
                    <a:gd name="connsiteX22" fmla="*/ 419574 w 1881147"/>
                    <a:gd name="connsiteY22" fmla="*/ 418703 h 1692634"/>
                    <a:gd name="connsiteX23" fmla="*/ 400524 w 1881147"/>
                    <a:gd name="connsiteY23" fmla="*/ 356790 h 1692634"/>
                    <a:gd name="connsiteX24" fmla="*/ 333849 w 1881147"/>
                    <a:gd name="connsiteY24" fmla="*/ 304403 h 1692634"/>
                    <a:gd name="connsiteX25" fmla="*/ 286224 w 1881147"/>
                    <a:gd name="connsiteY25" fmla="*/ 237728 h 1692634"/>
                    <a:gd name="connsiteX26" fmla="*/ 143349 w 1881147"/>
                    <a:gd name="connsiteY26" fmla="*/ 256778 h 1692634"/>
                    <a:gd name="connsiteX27" fmla="*/ 124299 w 1881147"/>
                    <a:gd name="connsiteY27" fmla="*/ 332978 h 1692634"/>
                    <a:gd name="connsiteX28" fmla="*/ 110011 w 1881147"/>
                    <a:gd name="connsiteY28" fmla="*/ 366315 h 1692634"/>
                    <a:gd name="connsiteX29" fmla="*/ 133824 w 1881147"/>
                    <a:gd name="connsiteY29" fmla="*/ 413940 h 1692634"/>
                    <a:gd name="connsiteX30" fmla="*/ 81436 w 1881147"/>
                    <a:gd name="connsiteY30" fmla="*/ 452040 h 1692634"/>
                    <a:gd name="connsiteX31" fmla="*/ 33811 w 1881147"/>
                    <a:gd name="connsiteY31" fmla="*/ 447278 h 1692634"/>
                    <a:gd name="connsiteX32" fmla="*/ 33811 w 1881147"/>
                    <a:gd name="connsiteY32" fmla="*/ 518715 h 1692634"/>
                    <a:gd name="connsiteX33" fmla="*/ 474 w 1881147"/>
                    <a:gd name="connsiteY33" fmla="*/ 623490 h 1692634"/>
                    <a:gd name="connsiteX34" fmla="*/ 62386 w 1881147"/>
                    <a:gd name="connsiteY34" fmla="*/ 699690 h 1692634"/>
                    <a:gd name="connsiteX35" fmla="*/ 111977 w 1881147"/>
                    <a:gd name="connsiteY35" fmla="*/ 679952 h 1692634"/>
                    <a:gd name="connsiteX36" fmla="*/ 112334 w 1881147"/>
                    <a:gd name="connsiteY36" fmla="*/ 750211 h 1692634"/>
                    <a:gd name="connsiteX37" fmla="*/ 167161 w 1881147"/>
                    <a:gd name="connsiteY37" fmla="*/ 780653 h 1692634"/>
                    <a:gd name="connsiteX38" fmla="*/ 236159 w 1881147"/>
                    <a:gd name="connsiteY38" fmla="*/ 790865 h 1692634"/>
                    <a:gd name="connsiteX39" fmla="*/ 271462 w 1881147"/>
                    <a:gd name="connsiteY39" fmla="*/ 846836 h 1692634"/>
                    <a:gd name="connsiteX40" fmla="*/ 270869 w 1881147"/>
                    <a:gd name="connsiteY40" fmla="*/ 891908 h 1692634"/>
                    <a:gd name="connsiteX41" fmla="*/ 295393 w 1881147"/>
                    <a:gd name="connsiteY41" fmla="*/ 931383 h 1692634"/>
                    <a:gd name="connsiteX42" fmla="*/ 341051 w 1881147"/>
                    <a:gd name="connsiteY42" fmla="*/ 969975 h 1692634"/>
                    <a:gd name="connsiteX43" fmla="*/ 426184 w 1881147"/>
                    <a:gd name="connsiteY43" fmla="*/ 1024227 h 1692634"/>
                    <a:gd name="connsiteX44" fmla="*/ 461961 w 1881147"/>
                    <a:gd name="connsiteY44" fmla="*/ 1095320 h 1692634"/>
                    <a:gd name="connsiteX45" fmla="*/ 441064 w 1881147"/>
                    <a:gd name="connsiteY45" fmla="*/ 1164893 h 1692634"/>
                    <a:gd name="connsiteX46" fmla="*/ 519111 w 1881147"/>
                    <a:gd name="connsiteY46" fmla="*/ 1221356 h 1692634"/>
                    <a:gd name="connsiteX47" fmla="*/ 591143 w 1881147"/>
                    <a:gd name="connsiteY47" fmla="*/ 1254350 h 1692634"/>
                    <a:gd name="connsiteX48" fmla="*/ 571974 w 1881147"/>
                    <a:gd name="connsiteY48" fmla="*/ 1314053 h 1692634"/>
                    <a:gd name="connsiteX49" fmla="*/ 662461 w 1881147"/>
                    <a:gd name="connsiteY49" fmla="*/ 1466453 h 1692634"/>
                    <a:gd name="connsiteX50" fmla="*/ 755271 w 1881147"/>
                    <a:gd name="connsiteY50" fmla="*/ 1539607 h 1692634"/>
                    <a:gd name="connsiteX51" fmla="*/ 805336 w 1881147"/>
                    <a:gd name="connsiteY51" fmla="*/ 1490265 h 1692634"/>
                    <a:gd name="connsiteX52" fmla="*/ 869926 w 1881147"/>
                    <a:gd name="connsiteY52" fmla="*/ 1517662 h 1692634"/>
                    <a:gd name="connsiteX53" fmla="*/ 924399 w 1881147"/>
                    <a:gd name="connsiteY53" fmla="*/ 1485503 h 1692634"/>
                    <a:gd name="connsiteX54" fmla="*/ 941246 w 1881147"/>
                    <a:gd name="connsiteY54" fmla="*/ 1443327 h 1692634"/>
                    <a:gd name="connsiteX55" fmla="*/ 1005123 w 1881147"/>
                    <a:gd name="connsiteY55" fmla="*/ 1529739 h 1692634"/>
                    <a:gd name="connsiteX56" fmla="*/ 1050190 w 1881147"/>
                    <a:gd name="connsiteY56" fmla="*/ 1600833 h 1692634"/>
                    <a:gd name="connsiteX57" fmla="*/ 1120136 w 1881147"/>
                    <a:gd name="connsiteY57" fmla="*/ 1692352 h 1692634"/>
                    <a:gd name="connsiteX58" fmla="*/ 1151034 w 1881147"/>
                    <a:gd name="connsiteY58" fmla="*/ 1629261 h 1692634"/>
                    <a:gd name="connsiteX59" fmla="*/ 1181693 w 1881147"/>
                    <a:gd name="connsiteY59" fmla="*/ 1622781 h 1692634"/>
                    <a:gd name="connsiteX60" fmla="*/ 1224792 w 1881147"/>
                    <a:gd name="connsiteY60" fmla="*/ 1652044 h 1692634"/>
                    <a:gd name="connsiteX61" fmla="*/ 1258367 w 1881147"/>
                    <a:gd name="connsiteY61" fmla="*/ 1611390 h 1692634"/>
                    <a:gd name="connsiteX62" fmla="*/ 1277188 w 1881147"/>
                    <a:gd name="connsiteY62" fmla="*/ 1616007 h 1692634"/>
                    <a:gd name="connsiteX63" fmla="*/ 1311230 w 1881147"/>
                    <a:gd name="connsiteY63" fmla="*/ 1682484 h 1692634"/>
                    <a:gd name="connsiteX64" fmla="*/ 1367786 w 1881147"/>
                    <a:gd name="connsiteY64" fmla="*/ 1659015 h 1692634"/>
                    <a:gd name="connsiteX65" fmla="*/ 1419818 w 1881147"/>
                    <a:gd name="connsiteY65" fmla="*/ 1602894 h 1692634"/>
                    <a:gd name="connsiteX66" fmla="*/ 1470595 w 1881147"/>
                    <a:gd name="connsiteY66" fmla="*/ 1586351 h 1692634"/>
                    <a:gd name="connsiteX67" fmla="*/ 1488274 w 1881147"/>
                    <a:gd name="connsiteY67" fmla="*/ 1642173 h 1692634"/>
                    <a:gd name="connsiteX68" fmla="*/ 1558169 w 1881147"/>
                    <a:gd name="connsiteY68" fmla="*/ 1616495 h 1692634"/>
                    <a:gd name="connsiteX69" fmla="*/ 1588947 w 1881147"/>
                    <a:gd name="connsiteY69" fmla="*/ 1529739 h 1692634"/>
                    <a:gd name="connsiteX70" fmla="*/ 1670383 w 1881147"/>
                    <a:gd name="connsiteY70" fmla="*/ 1439597 h 1692634"/>
                    <a:gd name="connsiteX71" fmla="*/ 1714974 w 1881147"/>
                    <a:gd name="connsiteY71" fmla="*/ 1408467 h 1692634"/>
                    <a:gd name="connsiteX72" fmla="*/ 1743343 w 1881147"/>
                    <a:gd name="connsiteY72" fmla="*/ 1411762 h 1692634"/>
                    <a:gd name="connsiteX73" fmla="*/ 1820935 w 1881147"/>
                    <a:gd name="connsiteY73" fmla="*/ 1401154 h 1692634"/>
                    <a:gd name="connsiteX74" fmla="*/ 1816054 w 1881147"/>
                    <a:gd name="connsiteY74" fmla="*/ 1454718 h 1692634"/>
                    <a:gd name="connsiteX75" fmla="*/ 1874221 w 1881147"/>
                    <a:gd name="connsiteY75" fmla="*/ 1478039 h 1692634"/>
                    <a:gd name="connsiteX76" fmla="*/ 1875829 w 1881147"/>
                    <a:gd name="connsiteY76" fmla="*/ 1455405 h 1692634"/>
                    <a:gd name="connsiteX77" fmla="*/ 1875051 w 1881147"/>
                    <a:gd name="connsiteY77" fmla="*/ 1394671 h 1692634"/>
                    <a:gd name="connsiteX78" fmla="*/ 1853086 w 1881147"/>
                    <a:gd name="connsiteY78" fmla="*/ 1304528 h 1692634"/>
                    <a:gd name="connsiteX79" fmla="*/ 1853086 w 1881147"/>
                    <a:gd name="connsiteY79" fmla="*/ 1247378 h 1692634"/>
                    <a:gd name="connsiteX80" fmla="*/ 1810224 w 1881147"/>
                    <a:gd name="connsiteY80" fmla="*/ 1237853 h 1692634"/>
                    <a:gd name="connsiteX81" fmla="*/ 1734024 w 1881147"/>
                    <a:gd name="connsiteY81" fmla="*/ 1156890 h 1692634"/>
                    <a:gd name="connsiteX82" fmla="*/ 1695924 w 1881147"/>
                    <a:gd name="connsiteY82" fmla="*/ 975915 h 1692634"/>
                    <a:gd name="connsiteX83" fmla="*/ 1643536 w 1881147"/>
                    <a:gd name="connsiteY83" fmla="*/ 942578 h 1692634"/>
                    <a:gd name="connsiteX84" fmla="*/ 1605436 w 1881147"/>
                    <a:gd name="connsiteY84" fmla="*/ 885428 h 1692634"/>
                    <a:gd name="connsiteX85" fmla="*/ 1557811 w 1881147"/>
                    <a:gd name="connsiteY85" fmla="*/ 837803 h 1692634"/>
                    <a:gd name="connsiteX86" fmla="*/ 1505424 w 1881147"/>
                    <a:gd name="connsiteY86" fmla="*/ 818753 h 1692634"/>
                    <a:gd name="connsiteX87" fmla="*/ 1453036 w 1881147"/>
                    <a:gd name="connsiteY87" fmla="*/ 813990 h 1692634"/>
                    <a:gd name="connsiteX88" fmla="*/ 1510186 w 1881147"/>
                    <a:gd name="connsiteY88" fmla="*/ 780653 h 1692634"/>
                    <a:gd name="connsiteX89" fmla="*/ 1476849 w 1881147"/>
                    <a:gd name="connsiteY89" fmla="*/ 747315 h 1692634"/>
                    <a:gd name="connsiteX90" fmla="*/ 1481611 w 1881147"/>
                    <a:gd name="connsiteY90" fmla="*/ 723503 h 1692634"/>
                    <a:gd name="connsiteX91" fmla="*/ 1572099 w 1881147"/>
                    <a:gd name="connsiteY91" fmla="*/ 761603 h 1692634"/>
                    <a:gd name="connsiteX92" fmla="*/ 1624486 w 1881147"/>
                    <a:gd name="connsiteY92" fmla="*/ 694928 h 1692634"/>
                    <a:gd name="connsiteX93" fmla="*/ 1622283 w 1881147"/>
                    <a:gd name="connsiteY93" fmla="*/ 552053 h 1692634"/>
                    <a:gd name="connsiteX94" fmla="*/ 1639486 w 1881147"/>
                    <a:gd name="connsiteY94" fmla="*/ 403727 h 1692634"/>
                    <a:gd name="connsiteX0" fmla="*/ 1639486 w 1881147"/>
                    <a:gd name="connsiteY0" fmla="*/ 403995 h 1692902"/>
                    <a:gd name="connsiteX1" fmla="*/ 1567336 w 1881147"/>
                    <a:gd name="connsiteY1" fmla="*/ 371346 h 1692902"/>
                    <a:gd name="connsiteX2" fmla="*/ 1477087 w 1881147"/>
                    <a:gd name="connsiteY2" fmla="*/ 347533 h 1692902"/>
                    <a:gd name="connsiteX3" fmla="*/ 1423767 w 1881147"/>
                    <a:gd name="connsiteY3" fmla="*/ 270449 h 1692902"/>
                    <a:gd name="connsiteX4" fmla="*/ 1395785 w 1881147"/>
                    <a:gd name="connsiteY4" fmla="*/ 168604 h 1692902"/>
                    <a:gd name="connsiteX5" fmla="*/ 1364769 w 1881147"/>
                    <a:gd name="connsiteY5" fmla="*/ 542 h 1692902"/>
                    <a:gd name="connsiteX6" fmla="*/ 1297400 w 1881147"/>
                    <a:gd name="connsiteY6" fmla="*/ 42240 h 1692902"/>
                    <a:gd name="connsiteX7" fmla="*/ 1291832 w 1881147"/>
                    <a:gd name="connsiteY7" fmla="*/ 99763 h 1692902"/>
                    <a:gd name="connsiteX8" fmla="*/ 1275927 w 1881147"/>
                    <a:gd name="connsiteY8" fmla="*/ 150976 h 1692902"/>
                    <a:gd name="connsiteX9" fmla="*/ 1214911 w 1881147"/>
                    <a:gd name="connsiteY9" fmla="*/ 157033 h 1692902"/>
                    <a:gd name="connsiteX10" fmla="*/ 1186336 w 1881147"/>
                    <a:gd name="connsiteY10" fmla="*/ 185608 h 1692902"/>
                    <a:gd name="connsiteX11" fmla="*/ 1176811 w 1881147"/>
                    <a:gd name="connsiteY11" fmla="*/ 257046 h 1692902"/>
                    <a:gd name="connsiteX12" fmla="*/ 1114899 w 1881147"/>
                    <a:gd name="connsiteY12" fmla="*/ 299908 h 1692902"/>
                    <a:gd name="connsiteX13" fmla="*/ 1005361 w 1881147"/>
                    <a:gd name="connsiteY13" fmla="*/ 314196 h 1692902"/>
                    <a:gd name="connsiteX14" fmla="*/ 962499 w 1881147"/>
                    <a:gd name="connsiteY14" fmla="*/ 357058 h 1692902"/>
                    <a:gd name="connsiteX15" fmla="*/ 838674 w 1881147"/>
                    <a:gd name="connsiteY15" fmla="*/ 357058 h 1692902"/>
                    <a:gd name="connsiteX16" fmla="*/ 781524 w 1881147"/>
                    <a:gd name="connsiteY16" fmla="*/ 428496 h 1692902"/>
                    <a:gd name="connsiteX17" fmla="*/ 781524 w 1881147"/>
                    <a:gd name="connsiteY17" fmla="*/ 461833 h 1692902"/>
                    <a:gd name="connsiteX18" fmla="*/ 743424 w 1881147"/>
                    <a:gd name="connsiteY18" fmla="*/ 485646 h 1692902"/>
                    <a:gd name="connsiteX19" fmla="*/ 671986 w 1881147"/>
                    <a:gd name="connsiteY19" fmla="*/ 418971 h 1692902"/>
                    <a:gd name="connsiteX20" fmla="*/ 519586 w 1881147"/>
                    <a:gd name="connsiteY20" fmla="*/ 414208 h 1692902"/>
                    <a:gd name="connsiteX21" fmla="*/ 457674 w 1881147"/>
                    <a:gd name="connsiteY21" fmla="*/ 433258 h 1692902"/>
                    <a:gd name="connsiteX22" fmla="*/ 419574 w 1881147"/>
                    <a:gd name="connsiteY22" fmla="*/ 418971 h 1692902"/>
                    <a:gd name="connsiteX23" fmla="*/ 400524 w 1881147"/>
                    <a:gd name="connsiteY23" fmla="*/ 357058 h 1692902"/>
                    <a:gd name="connsiteX24" fmla="*/ 333849 w 1881147"/>
                    <a:gd name="connsiteY24" fmla="*/ 304671 h 1692902"/>
                    <a:gd name="connsiteX25" fmla="*/ 286224 w 1881147"/>
                    <a:gd name="connsiteY25" fmla="*/ 237996 h 1692902"/>
                    <a:gd name="connsiteX26" fmla="*/ 143349 w 1881147"/>
                    <a:gd name="connsiteY26" fmla="*/ 257046 h 1692902"/>
                    <a:gd name="connsiteX27" fmla="*/ 124299 w 1881147"/>
                    <a:gd name="connsiteY27" fmla="*/ 333246 h 1692902"/>
                    <a:gd name="connsiteX28" fmla="*/ 110011 w 1881147"/>
                    <a:gd name="connsiteY28" fmla="*/ 366583 h 1692902"/>
                    <a:gd name="connsiteX29" fmla="*/ 133824 w 1881147"/>
                    <a:gd name="connsiteY29" fmla="*/ 414208 h 1692902"/>
                    <a:gd name="connsiteX30" fmla="*/ 81436 w 1881147"/>
                    <a:gd name="connsiteY30" fmla="*/ 452308 h 1692902"/>
                    <a:gd name="connsiteX31" fmla="*/ 33811 w 1881147"/>
                    <a:gd name="connsiteY31" fmla="*/ 447546 h 1692902"/>
                    <a:gd name="connsiteX32" fmla="*/ 33811 w 1881147"/>
                    <a:gd name="connsiteY32" fmla="*/ 518983 h 1692902"/>
                    <a:gd name="connsiteX33" fmla="*/ 474 w 1881147"/>
                    <a:gd name="connsiteY33" fmla="*/ 623758 h 1692902"/>
                    <a:gd name="connsiteX34" fmla="*/ 62386 w 1881147"/>
                    <a:gd name="connsiteY34" fmla="*/ 699958 h 1692902"/>
                    <a:gd name="connsiteX35" fmla="*/ 111977 w 1881147"/>
                    <a:gd name="connsiteY35" fmla="*/ 680220 h 1692902"/>
                    <a:gd name="connsiteX36" fmla="*/ 112334 w 1881147"/>
                    <a:gd name="connsiteY36" fmla="*/ 750479 h 1692902"/>
                    <a:gd name="connsiteX37" fmla="*/ 167161 w 1881147"/>
                    <a:gd name="connsiteY37" fmla="*/ 780921 h 1692902"/>
                    <a:gd name="connsiteX38" fmla="*/ 236159 w 1881147"/>
                    <a:gd name="connsiteY38" fmla="*/ 791133 h 1692902"/>
                    <a:gd name="connsiteX39" fmla="*/ 271462 w 1881147"/>
                    <a:gd name="connsiteY39" fmla="*/ 847104 h 1692902"/>
                    <a:gd name="connsiteX40" fmla="*/ 270869 w 1881147"/>
                    <a:gd name="connsiteY40" fmla="*/ 892176 h 1692902"/>
                    <a:gd name="connsiteX41" fmla="*/ 295393 w 1881147"/>
                    <a:gd name="connsiteY41" fmla="*/ 931651 h 1692902"/>
                    <a:gd name="connsiteX42" fmla="*/ 341051 w 1881147"/>
                    <a:gd name="connsiteY42" fmla="*/ 970243 h 1692902"/>
                    <a:gd name="connsiteX43" fmla="*/ 426184 w 1881147"/>
                    <a:gd name="connsiteY43" fmla="*/ 1024495 h 1692902"/>
                    <a:gd name="connsiteX44" fmla="*/ 461961 w 1881147"/>
                    <a:gd name="connsiteY44" fmla="*/ 1095588 h 1692902"/>
                    <a:gd name="connsiteX45" fmla="*/ 441064 w 1881147"/>
                    <a:gd name="connsiteY45" fmla="*/ 1165161 h 1692902"/>
                    <a:gd name="connsiteX46" fmla="*/ 519111 w 1881147"/>
                    <a:gd name="connsiteY46" fmla="*/ 1221624 h 1692902"/>
                    <a:gd name="connsiteX47" fmla="*/ 591143 w 1881147"/>
                    <a:gd name="connsiteY47" fmla="*/ 1254618 h 1692902"/>
                    <a:gd name="connsiteX48" fmla="*/ 571974 w 1881147"/>
                    <a:gd name="connsiteY48" fmla="*/ 1314321 h 1692902"/>
                    <a:gd name="connsiteX49" fmla="*/ 662461 w 1881147"/>
                    <a:gd name="connsiteY49" fmla="*/ 1466721 h 1692902"/>
                    <a:gd name="connsiteX50" fmla="*/ 755271 w 1881147"/>
                    <a:gd name="connsiteY50" fmla="*/ 1539875 h 1692902"/>
                    <a:gd name="connsiteX51" fmla="*/ 805336 w 1881147"/>
                    <a:gd name="connsiteY51" fmla="*/ 1490533 h 1692902"/>
                    <a:gd name="connsiteX52" fmla="*/ 869926 w 1881147"/>
                    <a:gd name="connsiteY52" fmla="*/ 1517930 h 1692902"/>
                    <a:gd name="connsiteX53" fmla="*/ 924399 w 1881147"/>
                    <a:gd name="connsiteY53" fmla="*/ 1485771 h 1692902"/>
                    <a:gd name="connsiteX54" fmla="*/ 941246 w 1881147"/>
                    <a:gd name="connsiteY54" fmla="*/ 1443595 h 1692902"/>
                    <a:gd name="connsiteX55" fmla="*/ 1005123 w 1881147"/>
                    <a:gd name="connsiteY55" fmla="*/ 1530007 h 1692902"/>
                    <a:gd name="connsiteX56" fmla="*/ 1050190 w 1881147"/>
                    <a:gd name="connsiteY56" fmla="*/ 1601101 h 1692902"/>
                    <a:gd name="connsiteX57" fmla="*/ 1120136 w 1881147"/>
                    <a:gd name="connsiteY57" fmla="*/ 1692620 h 1692902"/>
                    <a:gd name="connsiteX58" fmla="*/ 1151034 w 1881147"/>
                    <a:gd name="connsiteY58" fmla="*/ 1629529 h 1692902"/>
                    <a:gd name="connsiteX59" fmla="*/ 1181693 w 1881147"/>
                    <a:gd name="connsiteY59" fmla="*/ 1623049 h 1692902"/>
                    <a:gd name="connsiteX60" fmla="*/ 1224792 w 1881147"/>
                    <a:gd name="connsiteY60" fmla="*/ 1652312 h 1692902"/>
                    <a:gd name="connsiteX61" fmla="*/ 1258367 w 1881147"/>
                    <a:gd name="connsiteY61" fmla="*/ 1611658 h 1692902"/>
                    <a:gd name="connsiteX62" fmla="*/ 1277188 w 1881147"/>
                    <a:gd name="connsiteY62" fmla="*/ 1616275 h 1692902"/>
                    <a:gd name="connsiteX63" fmla="*/ 1311230 w 1881147"/>
                    <a:gd name="connsiteY63" fmla="*/ 1682752 h 1692902"/>
                    <a:gd name="connsiteX64" fmla="*/ 1367786 w 1881147"/>
                    <a:gd name="connsiteY64" fmla="*/ 1659283 h 1692902"/>
                    <a:gd name="connsiteX65" fmla="*/ 1419818 w 1881147"/>
                    <a:gd name="connsiteY65" fmla="*/ 1603162 h 1692902"/>
                    <a:gd name="connsiteX66" fmla="*/ 1470595 w 1881147"/>
                    <a:gd name="connsiteY66" fmla="*/ 1586619 h 1692902"/>
                    <a:gd name="connsiteX67" fmla="*/ 1488274 w 1881147"/>
                    <a:gd name="connsiteY67" fmla="*/ 1642441 h 1692902"/>
                    <a:gd name="connsiteX68" fmla="*/ 1558169 w 1881147"/>
                    <a:gd name="connsiteY68" fmla="*/ 1616763 h 1692902"/>
                    <a:gd name="connsiteX69" fmla="*/ 1588947 w 1881147"/>
                    <a:gd name="connsiteY69" fmla="*/ 1530007 h 1692902"/>
                    <a:gd name="connsiteX70" fmla="*/ 1670383 w 1881147"/>
                    <a:gd name="connsiteY70" fmla="*/ 1439865 h 1692902"/>
                    <a:gd name="connsiteX71" fmla="*/ 1714974 w 1881147"/>
                    <a:gd name="connsiteY71" fmla="*/ 1408735 h 1692902"/>
                    <a:gd name="connsiteX72" fmla="*/ 1743343 w 1881147"/>
                    <a:gd name="connsiteY72" fmla="*/ 1412030 h 1692902"/>
                    <a:gd name="connsiteX73" fmla="*/ 1820935 w 1881147"/>
                    <a:gd name="connsiteY73" fmla="*/ 1401422 h 1692902"/>
                    <a:gd name="connsiteX74" fmla="*/ 1816054 w 1881147"/>
                    <a:gd name="connsiteY74" fmla="*/ 1454986 h 1692902"/>
                    <a:gd name="connsiteX75" fmla="*/ 1874221 w 1881147"/>
                    <a:gd name="connsiteY75" fmla="*/ 1478307 h 1692902"/>
                    <a:gd name="connsiteX76" fmla="*/ 1875829 w 1881147"/>
                    <a:gd name="connsiteY76" fmla="*/ 1455673 h 1692902"/>
                    <a:gd name="connsiteX77" fmla="*/ 1875051 w 1881147"/>
                    <a:gd name="connsiteY77" fmla="*/ 1394939 h 1692902"/>
                    <a:gd name="connsiteX78" fmla="*/ 1853086 w 1881147"/>
                    <a:gd name="connsiteY78" fmla="*/ 1304796 h 1692902"/>
                    <a:gd name="connsiteX79" fmla="*/ 1853086 w 1881147"/>
                    <a:gd name="connsiteY79" fmla="*/ 1247646 h 1692902"/>
                    <a:gd name="connsiteX80" fmla="*/ 1810224 w 1881147"/>
                    <a:gd name="connsiteY80" fmla="*/ 1238121 h 1692902"/>
                    <a:gd name="connsiteX81" fmla="*/ 1734024 w 1881147"/>
                    <a:gd name="connsiteY81" fmla="*/ 1157158 h 1692902"/>
                    <a:gd name="connsiteX82" fmla="*/ 1695924 w 1881147"/>
                    <a:gd name="connsiteY82" fmla="*/ 976183 h 1692902"/>
                    <a:gd name="connsiteX83" fmla="*/ 1643536 w 1881147"/>
                    <a:gd name="connsiteY83" fmla="*/ 942846 h 1692902"/>
                    <a:gd name="connsiteX84" fmla="*/ 1605436 w 1881147"/>
                    <a:gd name="connsiteY84" fmla="*/ 885696 h 1692902"/>
                    <a:gd name="connsiteX85" fmla="*/ 1557811 w 1881147"/>
                    <a:gd name="connsiteY85" fmla="*/ 838071 h 1692902"/>
                    <a:gd name="connsiteX86" fmla="*/ 1505424 w 1881147"/>
                    <a:gd name="connsiteY86" fmla="*/ 819021 h 1692902"/>
                    <a:gd name="connsiteX87" fmla="*/ 1453036 w 1881147"/>
                    <a:gd name="connsiteY87" fmla="*/ 814258 h 1692902"/>
                    <a:gd name="connsiteX88" fmla="*/ 1510186 w 1881147"/>
                    <a:gd name="connsiteY88" fmla="*/ 780921 h 1692902"/>
                    <a:gd name="connsiteX89" fmla="*/ 1476849 w 1881147"/>
                    <a:gd name="connsiteY89" fmla="*/ 747583 h 1692902"/>
                    <a:gd name="connsiteX90" fmla="*/ 1481611 w 1881147"/>
                    <a:gd name="connsiteY90" fmla="*/ 723771 h 1692902"/>
                    <a:gd name="connsiteX91" fmla="*/ 1572099 w 1881147"/>
                    <a:gd name="connsiteY91" fmla="*/ 761871 h 1692902"/>
                    <a:gd name="connsiteX92" fmla="*/ 1624486 w 1881147"/>
                    <a:gd name="connsiteY92" fmla="*/ 695196 h 1692902"/>
                    <a:gd name="connsiteX93" fmla="*/ 1622283 w 1881147"/>
                    <a:gd name="connsiteY93" fmla="*/ 552321 h 1692902"/>
                    <a:gd name="connsiteX94" fmla="*/ 1639486 w 1881147"/>
                    <a:gd name="connsiteY94" fmla="*/ 403995 h 1692902"/>
                    <a:gd name="connsiteX0" fmla="*/ 1639486 w 1881147"/>
                    <a:gd name="connsiteY0" fmla="*/ 410678 h 1699585"/>
                    <a:gd name="connsiteX1" fmla="*/ 1567336 w 1881147"/>
                    <a:gd name="connsiteY1" fmla="*/ 378029 h 1699585"/>
                    <a:gd name="connsiteX2" fmla="*/ 1477087 w 1881147"/>
                    <a:gd name="connsiteY2" fmla="*/ 354216 h 1699585"/>
                    <a:gd name="connsiteX3" fmla="*/ 1423767 w 1881147"/>
                    <a:gd name="connsiteY3" fmla="*/ 277132 h 1699585"/>
                    <a:gd name="connsiteX4" fmla="*/ 1400666 w 1881147"/>
                    <a:gd name="connsiteY4" fmla="*/ 175287 h 1699585"/>
                    <a:gd name="connsiteX5" fmla="*/ 1364769 w 1881147"/>
                    <a:gd name="connsiteY5" fmla="*/ 7225 h 1699585"/>
                    <a:gd name="connsiteX6" fmla="*/ 1297400 w 1881147"/>
                    <a:gd name="connsiteY6" fmla="*/ 48923 h 1699585"/>
                    <a:gd name="connsiteX7" fmla="*/ 1291832 w 1881147"/>
                    <a:gd name="connsiteY7" fmla="*/ 106446 h 1699585"/>
                    <a:gd name="connsiteX8" fmla="*/ 1275927 w 1881147"/>
                    <a:gd name="connsiteY8" fmla="*/ 157659 h 1699585"/>
                    <a:gd name="connsiteX9" fmla="*/ 1214911 w 1881147"/>
                    <a:gd name="connsiteY9" fmla="*/ 163716 h 1699585"/>
                    <a:gd name="connsiteX10" fmla="*/ 1186336 w 1881147"/>
                    <a:gd name="connsiteY10" fmla="*/ 192291 h 1699585"/>
                    <a:gd name="connsiteX11" fmla="*/ 1176811 w 1881147"/>
                    <a:gd name="connsiteY11" fmla="*/ 263729 h 1699585"/>
                    <a:gd name="connsiteX12" fmla="*/ 1114899 w 1881147"/>
                    <a:gd name="connsiteY12" fmla="*/ 306591 h 1699585"/>
                    <a:gd name="connsiteX13" fmla="*/ 1005361 w 1881147"/>
                    <a:gd name="connsiteY13" fmla="*/ 320879 h 1699585"/>
                    <a:gd name="connsiteX14" fmla="*/ 962499 w 1881147"/>
                    <a:gd name="connsiteY14" fmla="*/ 363741 h 1699585"/>
                    <a:gd name="connsiteX15" fmla="*/ 838674 w 1881147"/>
                    <a:gd name="connsiteY15" fmla="*/ 363741 h 1699585"/>
                    <a:gd name="connsiteX16" fmla="*/ 781524 w 1881147"/>
                    <a:gd name="connsiteY16" fmla="*/ 435179 h 1699585"/>
                    <a:gd name="connsiteX17" fmla="*/ 781524 w 1881147"/>
                    <a:gd name="connsiteY17" fmla="*/ 468516 h 1699585"/>
                    <a:gd name="connsiteX18" fmla="*/ 743424 w 1881147"/>
                    <a:gd name="connsiteY18" fmla="*/ 492329 h 1699585"/>
                    <a:gd name="connsiteX19" fmla="*/ 671986 w 1881147"/>
                    <a:gd name="connsiteY19" fmla="*/ 425654 h 1699585"/>
                    <a:gd name="connsiteX20" fmla="*/ 519586 w 1881147"/>
                    <a:gd name="connsiteY20" fmla="*/ 420891 h 1699585"/>
                    <a:gd name="connsiteX21" fmla="*/ 457674 w 1881147"/>
                    <a:gd name="connsiteY21" fmla="*/ 439941 h 1699585"/>
                    <a:gd name="connsiteX22" fmla="*/ 419574 w 1881147"/>
                    <a:gd name="connsiteY22" fmla="*/ 425654 h 1699585"/>
                    <a:gd name="connsiteX23" fmla="*/ 400524 w 1881147"/>
                    <a:gd name="connsiteY23" fmla="*/ 363741 h 1699585"/>
                    <a:gd name="connsiteX24" fmla="*/ 333849 w 1881147"/>
                    <a:gd name="connsiteY24" fmla="*/ 311354 h 1699585"/>
                    <a:gd name="connsiteX25" fmla="*/ 286224 w 1881147"/>
                    <a:gd name="connsiteY25" fmla="*/ 244679 h 1699585"/>
                    <a:gd name="connsiteX26" fmla="*/ 143349 w 1881147"/>
                    <a:gd name="connsiteY26" fmla="*/ 263729 h 1699585"/>
                    <a:gd name="connsiteX27" fmla="*/ 124299 w 1881147"/>
                    <a:gd name="connsiteY27" fmla="*/ 339929 h 1699585"/>
                    <a:gd name="connsiteX28" fmla="*/ 110011 w 1881147"/>
                    <a:gd name="connsiteY28" fmla="*/ 373266 h 1699585"/>
                    <a:gd name="connsiteX29" fmla="*/ 133824 w 1881147"/>
                    <a:gd name="connsiteY29" fmla="*/ 420891 h 1699585"/>
                    <a:gd name="connsiteX30" fmla="*/ 81436 w 1881147"/>
                    <a:gd name="connsiteY30" fmla="*/ 458991 h 1699585"/>
                    <a:gd name="connsiteX31" fmla="*/ 33811 w 1881147"/>
                    <a:gd name="connsiteY31" fmla="*/ 454229 h 1699585"/>
                    <a:gd name="connsiteX32" fmla="*/ 33811 w 1881147"/>
                    <a:gd name="connsiteY32" fmla="*/ 525666 h 1699585"/>
                    <a:gd name="connsiteX33" fmla="*/ 474 w 1881147"/>
                    <a:gd name="connsiteY33" fmla="*/ 630441 h 1699585"/>
                    <a:gd name="connsiteX34" fmla="*/ 62386 w 1881147"/>
                    <a:gd name="connsiteY34" fmla="*/ 706641 h 1699585"/>
                    <a:gd name="connsiteX35" fmla="*/ 111977 w 1881147"/>
                    <a:gd name="connsiteY35" fmla="*/ 686903 h 1699585"/>
                    <a:gd name="connsiteX36" fmla="*/ 112334 w 1881147"/>
                    <a:gd name="connsiteY36" fmla="*/ 757162 h 1699585"/>
                    <a:gd name="connsiteX37" fmla="*/ 167161 w 1881147"/>
                    <a:gd name="connsiteY37" fmla="*/ 787604 h 1699585"/>
                    <a:gd name="connsiteX38" fmla="*/ 236159 w 1881147"/>
                    <a:gd name="connsiteY38" fmla="*/ 797816 h 1699585"/>
                    <a:gd name="connsiteX39" fmla="*/ 271462 w 1881147"/>
                    <a:gd name="connsiteY39" fmla="*/ 853787 h 1699585"/>
                    <a:gd name="connsiteX40" fmla="*/ 270869 w 1881147"/>
                    <a:gd name="connsiteY40" fmla="*/ 898859 h 1699585"/>
                    <a:gd name="connsiteX41" fmla="*/ 295393 w 1881147"/>
                    <a:gd name="connsiteY41" fmla="*/ 938334 h 1699585"/>
                    <a:gd name="connsiteX42" fmla="*/ 341051 w 1881147"/>
                    <a:gd name="connsiteY42" fmla="*/ 976926 h 1699585"/>
                    <a:gd name="connsiteX43" fmla="*/ 426184 w 1881147"/>
                    <a:gd name="connsiteY43" fmla="*/ 1031178 h 1699585"/>
                    <a:gd name="connsiteX44" fmla="*/ 461961 w 1881147"/>
                    <a:gd name="connsiteY44" fmla="*/ 1102271 h 1699585"/>
                    <a:gd name="connsiteX45" fmla="*/ 441064 w 1881147"/>
                    <a:gd name="connsiteY45" fmla="*/ 1171844 h 1699585"/>
                    <a:gd name="connsiteX46" fmla="*/ 519111 w 1881147"/>
                    <a:gd name="connsiteY46" fmla="*/ 1228307 h 1699585"/>
                    <a:gd name="connsiteX47" fmla="*/ 591143 w 1881147"/>
                    <a:gd name="connsiteY47" fmla="*/ 1261301 h 1699585"/>
                    <a:gd name="connsiteX48" fmla="*/ 571974 w 1881147"/>
                    <a:gd name="connsiteY48" fmla="*/ 1321004 h 1699585"/>
                    <a:gd name="connsiteX49" fmla="*/ 662461 w 1881147"/>
                    <a:gd name="connsiteY49" fmla="*/ 1473404 h 1699585"/>
                    <a:gd name="connsiteX50" fmla="*/ 755271 w 1881147"/>
                    <a:gd name="connsiteY50" fmla="*/ 1546558 h 1699585"/>
                    <a:gd name="connsiteX51" fmla="*/ 805336 w 1881147"/>
                    <a:gd name="connsiteY51" fmla="*/ 1497216 h 1699585"/>
                    <a:gd name="connsiteX52" fmla="*/ 869926 w 1881147"/>
                    <a:gd name="connsiteY52" fmla="*/ 1524613 h 1699585"/>
                    <a:gd name="connsiteX53" fmla="*/ 924399 w 1881147"/>
                    <a:gd name="connsiteY53" fmla="*/ 1492454 h 1699585"/>
                    <a:gd name="connsiteX54" fmla="*/ 941246 w 1881147"/>
                    <a:gd name="connsiteY54" fmla="*/ 1450278 h 1699585"/>
                    <a:gd name="connsiteX55" fmla="*/ 1005123 w 1881147"/>
                    <a:gd name="connsiteY55" fmla="*/ 1536690 h 1699585"/>
                    <a:gd name="connsiteX56" fmla="*/ 1050190 w 1881147"/>
                    <a:gd name="connsiteY56" fmla="*/ 1607784 h 1699585"/>
                    <a:gd name="connsiteX57" fmla="*/ 1120136 w 1881147"/>
                    <a:gd name="connsiteY57" fmla="*/ 1699303 h 1699585"/>
                    <a:gd name="connsiteX58" fmla="*/ 1151034 w 1881147"/>
                    <a:gd name="connsiteY58" fmla="*/ 1636212 h 1699585"/>
                    <a:gd name="connsiteX59" fmla="*/ 1181693 w 1881147"/>
                    <a:gd name="connsiteY59" fmla="*/ 1629732 h 1699585"/>
                    <a:gd name="connsiteX60" fmla="*/ 1224792 w 1881147"/>
                    <a:gd name="connsiteY60" fmla="*/ 1658995 h 1699585"/>
                    <a:gd name="connsiteX61" fmla="*/ 1258367 w 1881147"/>
                    <a:gd name="connsiteY61" fmla="*/ 1618341 h 1699585"/>
                    <a:gd name="connsiteX62" fmla="*/ 1277188 w 1881147"/>
                    <a:gd name="connsiteY62" fmla="*/ 1622958 h 1699585"/>
                    <a:gd name="connsiteX63" fmla="*/ 1311230 w 1881147"/>
                    <a:gd name="connsiteY63" fmla="*/ 1689435 h 1699585"/>
                    <a:gd name="connsiteX64" fmla="*/ 1367786 w 1881147"/>
                    <a:gd name="connsiteY64" fmla="*/ 1665966 h 1699585"/>
                    <a:gd name="connsiteX65" fmla="*/ 1419818 w 1881147"/>
                    <a:gd name="connsiteY65" fmla="*/ 1609845 h 1699585"/>
                    <a:gd name="connsiteX66" fmla="*/ 1470595 w 1881147"/>
                    <a:gd name="connsiteY66" fmla="*/ 1593302 h 1699585"/>
                    <a:gd name="connsiteX67" fmla="*/ 1488274 w 1881147"/>
                    <a:gd name="connsiteY67" fmla="*/ 1649124 h 1699585"/>
                    <a:gd name="connsiteX68" fmla="*/ 1558169 w 1881147"/>
                    <a:gd name="connsiteY68" fmla="*/ 1623446 h 1699585"/>
                    <a:gd name="connsiteX69" fmla="*/ 1588947 w 1881147"/>
                    <a:gd name="connsiteY69" fmla="*/ 1536690 h 1699585"/>
                    <a:gd name="connsiteX70" fmla="*/ 1670383 w 1881147"/>
                    <a:gd name="connsiteY70" fmla="*/ 1446548 h 1699585"/>
                    <a:gd name="connsiteX71" fmla="*/ 1714974 w 1881147"/>
                    <a:gd name="connsiteY71" fmla="*/ 1415418 h 1699585"/>
                    <a:gd name="connsiteX72" fmla="*/ 1743343 w 1881147"/>
                    <a:gd name="connsiteY72" fmla="*/ 1418713 h 1699585"/>
                    <a:gd name="connsiteX73" fmla="*/ 1820935 w 1881147"/>
                    <a:gd name="connsiteY73" fmla="*/ 1408105 h 1699585"/>
                    <a:gd name="connsiteX74" fmla="*/ 1816054 w 1881147"/>
                    <a:gd name="connsiteY74" fmla="*/ 1461669 h 1699585"/>
                    <a:gd name="connsiteX75" fmla="*/ 1874221 w 1881147"/>
                    <a:gd name="connsiteY75" fmla="*/ 1484990 h 1699585"/>
                    <a:gd name="connsiteX76" fmla="*/ 1875829 w 1881147"/>
                    <a:gd name="connsiteY76" fmla="*/ 1462356 h 1699585"/>
                    <a:gd name="connsiteX77" fmla="*/ 1875051 w 1881147"/>
                    <a:gd name="connsiteY77" fmla="*/ 1401622 h 1699585"/>
                    <a:gd name="connsiteX78" fmla="*/ 1853086 w 1881147"/>
                    <a:gd name="connsiteY78" fmla="*/ 1311479 h 1699585"/>
                    <a:gd name="connsiteX79" fmla="*/ 1853086 w 1881147"/>
                    <a:gd name="connsiteY79" fmla="*/ 1254329 h 1699585"/>
                    <a:gd name="connsiteX80" fmla="*/ 1810224 w 1881147"/>
                    <a:gd name="connsiteY80" fmla="*/ 1244804 h 1699585"/>
                    <a:gd name="connsiteX81" fmla="*/ 1734024 w 1881147"/>
                    <a:gd name="connsiteY81" fmla="*/ 1163841 h 1699585"/>
                    <a:gd name="connsiteX82" fmla="*/ 1695924 w 1881147"/>
                    <a:gd name="connsiteY82" fmla="*/ 982866 h 1699585"/>
                    <a:gd name="connsiteX83" fmla="*/ 1643536 w 1881147"/>
                    <a:gd name="connsiteY83" fmla="*/ 949529 h 1699585"/>
                    <a:gd name="connsiteX84" fmla="*/ 1605436 w 1881147"/>
                    <a:gd name="connsiteY84" fmla="*/ 892379 h 1699585"/>
                    <a:gd name="connsiteX85" fmla="*/ 1557811 w 1881147"/>
                    <a:gd name="connsiteY85" fmla="*/ 844754 h 1699585"/>
                    <a:gd name="connsiteX86" fmla="*/ 1505424 w 1881147"/>
                    <a:gd name="connsiteY86" fmla="*/ 825704 h 1699585"/>
                    <a:gd name="connsiteX87" fmla="*/ 1453036 w 1881147"/>
                    <a:gd name="connsiteY87" fmla="*/ 820941 h 1699585"/>
                    <a:gd name="connsiteX88" fmla="*/ 1510186 w 1881147"/>
                    <a:gd name="connsiteY88" fmla="*/ 787604 h 1699585"/>
                    <a:gd name="connsiteX89" fmla="*/ 1476849 w 1881147"/>
                    <a:gd name="connsiteY89" fmla="*/ 754266 h 1699585"/>
                    <a:gd name="connsiteX90" fmla="*/ 1481611 w 1881147"/>
                    <a:gd name="connsiteY90" fmla="*/ 730454 h 1699585"/>
                    <a:gd name="connsiteX91" fmla="*/ 1572099 w 1881147"/>
                    <a:gd name="connsiteY91" fmla="*/ 768554 h 1699585"/>
                    <a:gd name="connsiteX92" fmla="*/ 1624486 w 1881147"/>
                    <a:gd name="connsiteY92" fmla="*/ 701879 h 1699585"/>
                    <a:gd name="connsiteX93" fmla="*/ 1622283 w 1881147"/>
                    <a:gd name="connsiteY93" fmla="*/ 559004 h 1699585"/>
                    <a:gd name="connsiteX94" fmla="*/ 1639486 w 1881147"/>
                    <a:gd name="connsiteY94" fmla="*/ 410678 h 1699585"/>
                    <a:gd name="connsiteX0" fmla="*/ 1639486 w 1881147"/>
                    <a:gd name="connsiteY0" fmla="*/ 419377 h 1708284"/>
                    <a:gd name="connsiteX1" fmla="*/ 1567336 w 1881147"/>
                    <a:gd name="connsiteY1" fmla="*/ 386728 h 1708284"/>
                    <a:gd name="connsiteX2" fmla="*/ 1477087 w 1881147"/>
                    <a:gd name="connsiteY2" fmla="*/ 362915 h 1708284"/>
                    <a:gd name="connsiteX3" fmla="*/ 1423767 w 1881147"/>
                    <a:gd name="connsiteY3" fmla="*/ 285831 h 1708284"/>
                    <a:gd name="connsiteX4" fmla="*/ 1400666 w 1881147"/>
                    <a:gd name="connsiteY4" fmla="*/ 183986 h 1708284"/>
                    <a:gd name="connsiteX5" fmla="*/ 1364769 w 1881147"/>
                    <a:gd name="connsiteY5" fmla="*/ 15924 h 1708284"/>
                    <a:gd name="connsiteX6" fmla="*/ 1297400 w 1881147"/>
                    <a:gd name="connsiteY6" fmla="*/ 57622 h 1708284"/>
                    <a:gd name="connsiteX7" fmla="*/ 1291832 w 1881147"/>
                    <a:gd name="connsiteY7" fmla="*/ 115145 h 1708284"/>
                    <a:gd name="connsiteX8" fmla="*/ 1275927 w 1881147"/>
                    <a:gd name="connsiteY8" fmla="*/ 166358 h 1708284"/>
                    <a:gd name="connsiteX9" fmla="*/ 1214911 w 1881147"/>
                    <a:gd name="connsiteY9" fmla="*/ 172415 h 1708284"/>
                    <a:gd name="connsiteX10" fmla="*/ 1186336 w 1881147"/>
                    <a:gd name="connsiteY10" fmla="*/ 200990 h 1708284"/>
                    <a:gd name="connsiteX11" fmla="*/ 1176811 w 1881147"/>
                    <a:gd name="connsiteY11" fmla="*/ 272428 h 1708284"/>
                    <a:gd name="connsiteX12" fmla="*/ 1114899 w 1881147"/>
                    <a:gd name="connsiteY12" fmla="*/ 315290 h 1708284"/>
                    <a:gd name="connsiteX13" fmla="*/ 1005361 w 1881147"/>
                    <a:gd name="connsiteY13" fmla="*/ 329578 h 1708284"/>
                    <a:gd name="connsiteX14" fmla="*/ 962499 w 1881147"/>
                    <a:gd name="connsiteY14" fmla="*/ 372440 h 1708284"/>
                    <a:gd name="connsiteX15" fmla="*/ 838674 w 1881147"/>
                    <a:gd name="connsiteY15" fmla="*/ 372440 h 1708284"/>
                    <a:gd name="connsiteX16" fmla="*/ 781524 w 1881147"/>
                    <a:gd name="connsiteY16" fmla="*/ 443878 h 1708284"/>
                    <a:gd name="connsiteX17" fmla="*/ 781524 w 1881147"/>
                    <a:gd name="connsiteY17" fmla="*/ 477215 h 1708284"/>
                    <a:gd name="connsiteX18" fmla="*/ 743424 w 1881147"/>
                    <a:gd name="connsiteY18" fmla="*/ 501028 h 1708284"/>
                    <a:gd name="connsiteX19" fmla="*/ 671986 w 1881147"/>
                    <a:gd name="connsiteY19" fmla="*/ 434353 h 1708284"/>
                    <a:gd name="connsiteX20" fmla="*/ 519586 w 1881147"/>
                    <a:gd name="connsiteY20" fmla="*/ 429590 h 1708284"/>
                    <a:gd name="connsiteX21" fmla="*/ 457674 w 1881147"/>
                    <a:gd name="connsiteY21" fmla="*/ 448640 h 1708284"/>
                    <a:gd name="connsiteX22" fmla="*/ 419574 w 1881147"/>
                    <a:gd name="connsiteY22" fmla="*/ 434353 h 1708284"/>
                    <a:gd name="connsiteX23" fmla="*/ 400524 w 1881147"/>
                    <a:gd name="connsiteY23" fmla="*/ 372440 h 1708284"/>
                    <a:gd name="connsiteX24" fmla="*/ 333849 w 1881147"/>
                    <a:gd name="connsiteY24" fmla="*/ 320053 h 1708284"/>
                    <a:gd name="connsiteX25" fmla="*/ 286224 w 1881147"/>
                    <a:gd name="connsiteY25" fmla="*/ 253378 h 1708284"/>
                    <a:gd name="connsiteX26" fmla="*/ 143349 w 1881147"/>
                    <a:gd name="connsiteY26" fmla="*/ 272428 h 1708284"/>
                    <a:gd name="connsiteX27" fmla="*/ 124299 w 1881147"/>
                    <a:gd name="connsiteY27" fmla="*/ 348628 h 1708284"/>
                    <a:gd name="connsiteX28" fmla="*/ 110011 w 1881147"/>
                    <a:gd name="connsiteY28" fmla="*/ 381965 h 1708284"/>
                    <a:gd name="connsiteX29" fmla="*/ 133824 w 1881147"/>
                    <a:gd name="connsiteY29" fmla="*/ 429590 h 1708284"/>
                    <a:gd name="connsiteX30" fmla="*/ 81436 w 1881147"/>
                    <a:gd name="connsiteY30" fmla="*/ 467690 h 1708284"/>
                    <a:gd name="connsiteX31" fmla="*/ 33811 w 1881147"/>
                    <a:gd name="connsiteY31" fmla="*/ 462928 h 1708284"/>
                    <a:gd name="connsiteX32" fmla="*/ 33811 w 1881147"/>
                    <a:gd name="connsiteY32" fmla="*/ 534365 h 1708284"/>
                    <a:gd name="connsiteX33" fmla="*/ 474 w 1881147"/>
                    <a:gd name="connsiteY33" fmla="*/ 639140 h 1708284"/>
                    <a:gd name="connsiteX34" fmla="*/ 62386 w 1881147"/>
                    <a:gd name="connsiteY34" fmla="*/ 715340 h 1708284"/>
                    <a:gd name="connsiteX35" fmla="*/ 111977 w 1881147"/>
                    <a:gd name="connsiteY35" fmla="*/ 695602 h 1708284"/>
                    <a:gd name="connsiteX36" fmla="*/ 112334 w 1881147"/>
                    <a:gd name="connsiteY36" fmla="*/ 765861 h 1708284"/>
                    <a:gd name="connsiteX37" fmla="*/ 167161 w 1881147"/>
                    <a:gd name="connsiteY37" fmla="*/ 796303 h 1708284"/>
                    <a:gd name="connsiteX38" fmla="*/ 236159 w 1881147"/>
                    <a:gd name="connsiteY38" fmla="*/ 806515 h 1708284"/>
                    <a:gd name="connsiteX39" fmla="*/ 271462 w 1881147"/>
                    <a:gd name="connsiteY39" fmla="*/ 862486 h 1708284"/>
                    <a:gd name="connsiteX40" fmla="*/ 270869 w 1881147"/>
                    <a:gd name="connsiteY40" fmla="*/ 907558 h 1708284"/>
                    <a:gd name="connsiteX41" fmla="*/ 295393 w 1881147"/>
                    <a:gd name="connsiteY41" fmla="*/ 947033 h 1708284"/>
                    <a:gd name="connsiteX42" fmla="*/ 341051 w 1881147"/>
                    <a:gd name="connsiteY42" fmla="*/ 985625 h 1708284"/>
                    <a:gd name="connsiteX43" fmla="*/ 426184 w 1881147"/>
                    <a:gd name="connsiteY43" fmla="*/ 1039877 h 1708284"/>
                    <a:gd name="connsiteX44" fmla="*/ 461961 w 1881147"/>
                    <a:gd name="connsiteY44" fmla="*/ 1110970 h 1708284"/>
                    <a:gd name="connsiteX45" fmla="*/ 441064 w 1881147"/>
                    <a:gd name="connsiteY45" fmla="*/ 1180543 h 1708284"/>
                    <a:gd name="connsiteX46" fmla="*/ 519111 w 1881147"/>
                    <a:gd name="connsiteY46" fmla="*/ 1237006 h 1708284"/>
                    <a:gd name="connsiteX47" fmla="*/ 591143 w 1881147"/>
                    <a:gd name="connsiteY47" fmla="*/ 1270000 h 1708284"/>
                    <a:gd name="connsiteX48" fmla="*/ 571974 w 1881147"/>
                    <a:gd name="connsiteY48" fmla="*/ 1329703 h 1708284"/>
                    <a:gd name="connsiteX49" fmla="*/ 662461 w 1881147"/>
                    <a:gd name="connsiteY49" fmla="*/ 1482103 h 1708284"/>
                    <a:gd name="connsiteX50" fmla="*/ 755271 w 1881147"/>
                    <a:gd name="connsiteY50" fmla="*/ 1555257 h 1708284"/>
                    <a:gd name="connsiteX51" fmla="*/ 805336 w 1881147"/>
                    <a:gd name="connsiteY51" fmla="*/ 1505915 h 1708284"/>
                    <a:gd name="connsiteX52" fmla="*/ 869926 w 1881147"/>
                    <a:gd name="connsiteY52" fmla="*/ 1533312 h 1708284"/>
                    <a:gd name="connsiteX53" fmla="*/ 924399 w 1881147"/>
                    <a:gd name="connsiteY53" fmla="*/ 1501153 h 1708284"/>
                    <a:gd name="connsiteX54" fmla="*/ 941246 w 1881147"/>
                    <a:gd name="connsiteY54" fmla="*/ 1458977 h 1708284"/>
                    <a:gd name="connsiteX55" fmla="*/ 1005123 w 1881147"/>
                    <a:gd name="connsiteY55" fmla="*/ 1545389 h 1708284"/>
                    <a:gd name="connsiteX56" fmla="*/ 1050190 w 1881147"/>
                    <a:gd name="connsiteY56" fmla="*/ 1616483 h 1708284"/>
                    <a:gd name="connsiteX57" fmla="*/ 1120136 w 1881147"/>
                    <a:gd name="connsiteY57" fmla="*/ 1708002 h 1708284"/>
                    <a:gd name="connsiteX58" fmla="*/ 1151034 w 1881147"/>
                    <a:gd name="connsiteY58" fmla="*/ 1644911 h 1708284"/>
                    <a:gd name="connsiteX59" fmla="*/ 1181693 w 1881147"/>
                    <a:gd name="connsiteY59" fmla="*/ 1638431 h 1708284"/>
                    <a:gd name="connsiteX60" fmla="*/ 1224792 w 1881147"/>
                    <a:gd name="connsiteY60" fmla="*/ 1667694 h 1708284"/>
                    <a:gd name="connsiteX61" fmla="*/ 1258367 w 1881147"/>
                    <a:gd name="connsiteY61" fmla="*/ 1627040 h 1708284"/>
                    <a:gd name="connsiteX62" fmla="*/ 1277188 w 1881147"/>
                    <a:gd name="connsiteY62" fmla="*/ 1631657 h 1708284"/>
                    <a:gd name="connsiteX63" fmla="*/ 1311230 w 1881147"/>
                    <a:gd name="connsiteY63" fmla="*/ 1698134 h 1708284"/>
                    <a:gd name="connsiteX64" fmla="*/ 1367786 w 1881147"/>
                    <a:gd name="connsiteY64" fmla="*/ 1674665 h 1708284"/>
                    <a:gd name="connsiteX65" fmla="*/ 1419818 w 1881147"/>
                    <a:gd name="connsiteY65" fmla="*/ 1618544 h 1708284"/>
                    <a:gd name="connsiteX66" fmla="*/ 1470595 w 1881147"/>
                    <a:gd name="connsiteY66" fmla="*/ 1602001 h 1708284"/>
                    <a:gd name="connsiteX67" fmla="*/ 1488274 w 1881147"/>
                    <a:gd name="connsiteY67" fmla="*/ 1657823 h 1708284"/>
                    <a:gd name="connsiteX68" fmla="*/ 1558169 w 1881147"/>
                    <a:gd name="connsiteY68" fmla="*/ 1632145 h 1708284"/>
                    <a:gd name="connsiteX69" fmla="*/ 1588947 w 1881147"/>
                    <a:gd name="connsiteY69" fmla="*/ 1545389 h 1708284"/>
                    <a:gd name="connsiteX70" fmla="*/ 1670383 w 1881147"/>
                    <a:gd name="connsiteY70" fmla="*/ 1455247 h 1708284"/>
                    <a:gd name="connsiteX71" fmla="*/ 1714974 w 1881147"/>
                    <a:gd name="connsiteY71" fmla="*/ 1424117 h 1708284"/>
                    <a:gd name="connsiteX72" fmla="*/ 1743343 w 1881147"/>
                    <a:gd name="connsiteY72" fmla="*/ 1427412 h 1708284"/>
                    <a:gd name="connsiteX73" fmla="*/ 1820935 w 1881147"/>
                    <a:gd name="connsiteY73" fmla="*/ 1416804 h 1708284"/>
                    <a:gd name="connsiteX74" fmla="*/ 1816054 w 1881147"/>
                    <a:gd name="connsiteY74" fmla="*/ 1470368 h 1708284"/>
                    <a:gd name="connsiteX75" fmla="*/ 1874221 w 1881147"/>
                    <a:gd name="connsiteY75" fmla="*/ 1493689 h 1708284"/>
                    <a:gd name="connsiteX76" fmla="*/ 1875829 w 1881147"/>
                    <a:gd name="connsiteY76" fmla="*/ 1471055 h 1708284"/>
                    <a:gd name="connsiteX77" fmla="*/ 1875051 w 1881147"/>
                    <a:gd name="connsiteY77" fmla="*/ 1410321 h 1708284"/>
                    <a:gd name="connsiteX78" fmla="*/ 1853086 w 1881147"/>
                    <a:gd name="connsiteY78" fmla="*/ 1320178 h 1708284"/>
                    <a:gd name="connsiteX79" fmla="*/ 1853086 w 1881147"/>
                    <a:gd name="connsiteY79" fmla="*/ 1263028 h 1708284"/>
                    <a:gd name="connsiteX80" fmla="*/ 1810224 w 1881147"/>
                    <a:gd name="connsiteY80" fmla="*/ 1253503 h 1708284"/>
                    <a:gd name="connsiteX81" fmla="*/ 1734024 w 1881147"/>
                    <a:gd name="connsiteY81" fmla="*/ 1172540 h 1708284"/>
                    <a:gd name="connsiteX82" fmla="*/ 1695924 w 1881147"/>
                    <a:gd name="connsiteY82" fmla="*/ 991565 h 1708284"/>
                    <a:gd name="connsiteX83" fmla="*/ 1643536 w 1881147"/>
                    <a:gd name="connsiteY83" fmla="*/ 958228 h 1708284"/>
                    <a:gd name="connsiteX84" fmla="*/ 1605436 w 1881147"/>
                    <a:gd name="connsiteY84" fmla="*/ 901078 h 1708284"/>
                    <a:gd name="connsiteX85" fmla="*/ 1557811 w 1881147"/>
                    <a:gd name="connsiteY85" fmla="*/ 853453 h 1708284"/>
                    <a:gd name="connsiteX86" fmla="*/ 1505424 w 1881147"/>
                    <a:gd name="connsiteY86" fmla="*/ 834403 h 1708284"/>
                    <a:gd name="connsiteX87" fmla="*/ 1453036 w 1881147"/>
                    <a:gd name="connsiteY87" fmla="*/ 829640 h 1708284"/>
                    <a:gd name="connsiteX88" fmla="*/ 1510186 w 1881147"/>
                    <a:gd name="connsiteY88" fmla="*/ 796303 h 1708284"/>
                    <a:gd name="connsiteX89" fmla="*/ 1476849 w 1881147"/>
                    <a:gd name="connsiteY89" fmla="*/ 762965 h 1708284"/>
                    <a:gd name="connsiteX90" fmla="*/ 1481611 w 1881147"/>
                    <a:gd name="connsiteY90" fmla="*/ 739153 h 1708284"/>
                    <a:gd name="connsiteX91" fmla="*/ 1572099 w 1881147"/>
                    <a:gd name="connsiteY91" fmla="*/ 777253 h 1708284"/>
                    <a:gd name="connsiteX92" fmla="*/ 1624486 w 1881147"/>
                    <a:gd name="connsiteY92" fmla="*/ 710578 h 1708284"/>
                    <a:gd name="connsiteX93" fmla="*/ 1622283 w 1881147"/>
                    <a:gd name="connsiteY93" fmla="*/ 567703 h 1708284"/>
                    <a:gd name="connsiteX94" fmla="*/ 1639486 w 1881147"/>
                    <a:gd name="connsiteY94" fmla="*/ 419377 h 1708284"/>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14911 w 1881147"/>
                    <a:gd name="connsiteY9" fmla="*/ 158360 h 1694229"/>
                    <a:gd name="connsiteX10" fmla="*/ 1186336 w 1881147"/>
                    <a:gd name="connsiteY10" fmla="*/ 186935 h 1694229"/>
                    <a:gd name="connsiteX11" fmla="*/ 1176811 w 1881147"/>
                    <a:gd name="connsiteY11" fmla="*/ 25837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1520 w 1881147"/>
                    <a:gd name="connsiteY9" fmla="*/ 206869 h 1694229"/>
                    <a:gd name="connsiteX10" fmla="*/ 1186336 w 1881147"/>
                    <a:gd name="connsiteY10" fmla="*/ 186935 h 1694229"/>
                    <a:gd name="connsiteX11" fmla="*/ 1176811 w 1881147"/>
                    <a:gd name="connsiteY11" fmla="*/ 25837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1520 w 1881147"/>
                    <a:gd name="connsiteY9" fmla="*/ 206869 h 1694229"/>
                    <a:gd name="connsiteX10" fmla="*/ 1254673 w 1881147"/>
                    <a:gd name="connsiteY10" fmla="*/ 273739 h 1694229"/>
                    <a:gd name="connsiteX11" fmla="*/ 1176811 w 1881147"/>
                    <a:gd name="connsiteY11" fmla="*/ 25837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76811 w 1881147"/>
                    <a:gd name="connsiteY11" fmla="*/ 25837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74371 w 1881147"/>
                    <a:gd name="connsiteY11" fmla="*/ 29156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74371 w 1881147"/>
                    <a:gd name="connsiteY11" fmla="*/ 291563 h 1694229"/>
                    <a:gd name="connsiteX12" fmla="*/ 1117339 w 1881147"/>
                    <a:gd name="connsiteY12" fmla="*/ 285917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4856 w 1881147"/>
                    <a:gd name="connsiteY13" fmla="*/ 323206 h 1694229"/>
                    <a:gd name="connsiteX14" fmla="*/ 1005361 w 1881147"/>
                    <a:gd name="connsiteY14" fmla="*/ 315523 h 1694229"/>
                    <a:gd name="connsiteX15" fmla="*/ 962499 w 1881147"/>
                    <a:gd name="connsiteY15" fmla="*/ 358385 h 1694229"/>
                    <a:gd name="connsiteX16" fmla="*/ 838674 w 1881147"/>
                    <a:gd name="connsiteY16" fmla="*/ 358385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4856 w 1881147"/>
                    <a:gd name="connsiteY13" fmla="*/ 323206 h 1694229"/>
                    <a:gd name="connsiteX14" fmla="*/ 1005361 w 1881147"/>
                    <a:gd name="connsiteY14" fmla="*/ 315523 h 1694229"/>
                    <a:gd name="connsiteX15" fmla="*/ 962499 w 1881147"/>
                    <a:gd name="connsiteY15" fmla="*/ 358385 h 1694229"/>
                    <a:gd name="connsiteX16" fmla="*/ 838674 w 1881147"/>
                    <a:gd name="connsiteY16" fmla="*/ 358385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4856 w 1881147"/>
                    <a:gd name="connsiteY13" fmla="*/ 323206 h 1694229"/>
                    <a:gd name="connsiteX14" fmla="*/ 1015123 w 1881147"/>
                    <a:gd name="connsiteY14" fmla="*/ 371690 h 1694229"/>
                    <a:gd name="connsiteX15" fmla="*/ 962499 w 1881147"/>
                    <a:gd name="connsiteY15" fmla="*/ 358385 h 1694229"/>
                    <a:gd name="connsiteX16" fmla="*/ 838674 w 1881147"/>
                    <a:gd name="connsiteY16" fmla="*/ 358385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38674 w 1881147"/>
                    <a:gd name="connsiteY16" fmla="*/ 358385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19586 w 1881147"/>
                    <a:gd name="connsiteY22" fmla="*/ 415535 h 1694229"/>
                    <a:gd name="connsiteX23" fmla="*/ 457674 w 1881147"/>
                    <a:gd name="connsiteY23" fmla="*/ 434585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6224 w 1881147"/>
                    <a:gd name="connsiteY27" fmla="*/ 239323 h 1694229"/>
                    <a:gd name="connsiteX28" fmla="*/ 143349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7674 w 1881147"/>
                    <a:gd name="connsiteY23" fmla="*/ 434585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6224 w 1881147"/>
                    <a:gd name="connsiteY27" fmla="*/ 239323 h 1694229"/>
                    <a:gd name="connsiteX28" fmla="*/ 143349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6224 w 1881147"/>
                    <a:gd name="connsiteY27" fmla="*/ 239323 h 1694229"/>
                    <a:gd name="connsiteX28" fmla="*/ 143349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6224 w 1881147"/>
                    <a:gd name="connsiteY27" fmla="*/ 239323 h 1694229"/>
                    <a:gd name="connsiteX28" fmla="*/ 165314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46620 w 1881147"/>
                    <a:gd name="connsiteY30" fmla="*/ 390888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63704 w 1881147"/>
                    <a:gd name="connsiteY30" fmla="*/ 411312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63704 w 1881147"/>
                    <a:gd name="connsiteY30" fmla="*/ 411312 h 1694229"/>
                    <a:gd name="connsiteX31" fmla="*/ 136265 w 1881147"/>
                    <a:gd name="connsiteY31" fmla="*/ 446172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63704 w 1881147"/>
                    <a:gd name="connsiteY30" fmla="*/ 411312 h 1694229"/>
                    <a:gd name="connsiteX31" fmla="*/ 136265 w 1881147"/>
                    <a:gd name="connsiteY31" fmla="*/ 446172 h 1694229"/>
                    <a:gd name="connsiteX32" fmla="*/ 83877 w 1881147"/>
                    <a:gd name="connsiteY32" fmla="*/ 474059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538 w 1881199"/>
                    <a:gd name="connsiteY0" fmla="*/ 405322 h 1694229"/>
                    <a:gd name="connsiteX1" fmla="*/ 1567388 w 1881199"/>
                    <a:gd name="connsiteY1" fmla="*/ 372673 h 1694229"/>
                    <a:gd name="connsiteX2" fmla="*/ 1477139 w 1881199"/>
                    <a:gd name="connsiteY2" fmla="*/ 348860 h 1694229"/>
                    <a:gd name="connsiteX3" fmla="*/ 1423819 w 1881199"/>
                    <a:gd name="connsiteY3" fmla="*/ 271776 h 1694229"/>
                    <a:gd name="connsiteX4" fmla="*/ 1400718 w 1881199"/>
                    <a:gd name="connsiteY4" fmla="*/ 169931 h 1694229"/>
                    <a:gd name="connsiteX5" fmla="*/ 1364821 w 1881199"/>
                    <a:gd name="connsiteY5" fmla="*/ 1869 h 1694229"/>
                    <a:gd name="connsiteX6" fmla="*/ 1297452 w 1881199"/>
                    <a:gd name="connsiteY6" fmla="*/ 43567 h 1694229"/>
                    <a:gd name="connsiteX7" fmla="*/ 1291884 w 1881199"/>
                    <a:gd name="connsiteY7" fmla="*/ 101090 h 1694229"/>
                    <a:gd name="connsiteX8" fmla="*/ 1275979 w 1881199"/>
                    <a:gd name="connsiteY8" fmla="*/ 152303 h 1694229"/>
                    <a:gd name="connsiteX9" fmla="*/ 1256454 w 1881199"/>
                    <a:gd name="connsiteY9" fmla="*/ 204316 h 1694229"/>
                    <a:gd name="connsiteX10" fmla="*/ 1254725 w 1881199"/>
                    <a:gd name="connsiteY10" fmla="*/ 273739 h 1694229"/>
                    <a:gd name="connsiteX11" fmla="*/ 1181744 w 1881199"/>
                    <a:gd name="connsiteY11" fmla="*/ 283903 h 1694229"/>
                    <a:gd name="connsiteX12" fmla="*/ 1117391 w 1881199"/>
                    <a:gd name="connsiteY12" fmla="*/ 285917 h 1694229"/>
                    <a:gd name="connsiteX13" fmla="*/ 1069790 w 1881199"/>
                    <a:gd name="connsiteY13" fmla="*/ 346183 h 1694229"/>
                    <a:gd name="connsiteX14" fmla="*/ 1015175 w 1881199"/>
                    <a:gd name="connsiteY14" fmla="*/ 371690 h 1694229"/>
                    <a:gd name="connsiteX15" fmla="*/ 962551 w 1881199"/>
                    <a:gd name="connsiteY15" fmla="*/ 358385 h 1694229"/>
                    <a:gd name="connsiteX16" fmla="*/ 855811 w 1881199"/>
                    <a:gd name="connsiteY16" fmla="*/ 376257 h 1694229"/>
                    <a:gd name="connsiteX17" fmla="*/ 832828 w 1881199"/>
                    <a:gd name="connsiteY17" fmla="*/ 440035 h 1694229"/>
                    <a:gd name="connsiteX18" fmla="*/ 815745 w 1881199"/>
                    <a:gd name="connsiteY18" fmla="*/ 475926 h 1694229"/>
                    <a:gd name="connsiteX19" fmla="*/ 733714 w 1881199"/>
                    <a:gd name="connsiteY19" fmla="*/ 494632 h 1694229"/>
                    <a:gd name="connsiteX20" fmla="*/ 715902 w 1881199"/>
                    <a:gd name="connsiteY20" fmla="*/ 440647 h 1694229"/>
                    <a:gd name="connsiteX21" fmla="*/ 672038 w 1881199"/>
                    <a:gd name="connsiteY21" fmla="*/ 420298 h 1694229"/>
                    <a:gd name="connsiteX22" fmla="*/ 536722 w 1881199"/>
                    <a:gd name="connsiteY22" fmla="*/ 420641 h 1694229"/>
                    <a:gd name="connsiteX23" fmla="*/ 452845 w 1881199"/>
                    <a:gd name="connsiteY23" fmla="*/ 447350 h 1694229"/>
                    <a:gd name="connsiteX24" fmla="*/ 419626 w 1881199"/>
                    <a:gd name="connsiteY24" fmla="*/ 420298 h 1694229"/>
                    <a:gd name="connsiteX25" fmla="*/ 400576 w 1881199"/>
                    <a:gd name="connsiteY25" fmla="*/ 358385 h 1694229"/>
                    <a:gd name="connsiteX26" fmla="*/ 333901 w 1881199"/>
                    <a:gd name="connsiteY26" fmla="*/ 305998 h 1694229"/>
                    <a:gd name="connsiteX27" fmla="*/ 288716 w 1881199"/>
                    <a:gd name="connsiteY27" fmla="*/ 229110 h 1694229"/>
                    <a:gd name="connsiteX28" fmla="*/ 165366 w 1881199"/>
                    <a:gd name="connsiteY28" fmla="*/ 258373 h 1694229"/>
                    <a:gd name="connsiteX29" fmla="*/ 146316 w 1881199"/>
                    <a:gd name="connsiteY29" fmla="*/ 344785 h 1694229"/>
                    <a:gd name="connsiteX30" fmla="*/ 163756 w 1881199"/>
                    <a:gd name="connsiteY30" fmla="*/ 411312 h 1694229"/>
                    <a:gd name="connsiteX31" fmla="*/ 136317 w 1881199"/>
                    <a:gd name="connsiteY31" fmla="*/ 446172 h 1694229"/>
                    <a:gd name="connsiteX32" fmla="*/ 83929 w 1881199"/>
                    <a:gd name="connsiteY32" fmla="*/ 474059 h 1694229"/>
                    <a:gd name="connsiteX33" fmla="*/ 55828 w 1881199"/>
                    <a:gd name="connsiteY33" fmla="*/ 482063 h 1694229"/>
                    <a:gd name="connsiteX34" fmla="*/ 33863 w 1881199"/>
                    <a:gd name="connsiteY34" fmla="*/ 520310 h 1694229"/>
                    <a:gd name="connsiteX35" fmla="*/ 526 w 1881199"/>
                    <a:gd name="connsiteY35" fmla="*/ 625085 h 1694229"/>
                    <a:gd name="connsiteX36" fmla="*/ 62438 w 1881199"/>
                    <a:gd name="connsiteY36" fmla="*/ 701285 h 1694229"/>
                    <a:gd name="connsiteX37" fmla="*/ 112029 w 1881199"/>
                    <a:gd name="connsiteY37" fmla="*/ 681547 h 1694229"/>
                    <a:gd name="connsiteX38" fmla="*/ 112386 w 1881199"/>
                    <a:gd name="connsiteY38" fmla="*/ 751806 h 1694229"/>
                    <a:gd name="connsiteX39" fmla="*/ 167213 w 1881199"/>
                    <a:gd name="connsiteY39" fmla="*/ 782248 h 1694229"/>
                    <a:gd name="connsiteX40" fmla="*/ 236211 w 1881199"/>
                    <a:gd name="connsiteY40" fmla="*/ 792460 h 1694229"/>
                    <a:gd name="connsiteX41" fmla="*/ 271514 w 1881199"/>
                    <a:gd name="connsiteY41" fmla="*/ 848431 h 1694229"/>
                    <a:gd name="connsiteX42" fmla="*/ 270921 w 1881199"/>
                    <a:gd name="connsiteY42" fmla="*/ 893503 h 1694229"/>
                    <a:gd name="connsiteX43" fmla="*/ 295445 w 1881199"/>
                    <a:gd name="connsiteY43" fmla="*/ 932978 h 1694229"/>
                    <a:gd name="connsiteX44" fmla="*/ 341103 w 1881199"/>
                    <a:gd name="connsiteY44" fmla="*/ 971570 h 1694229"/>
                    <a:gd name="connsiteX45" fmla="*/ 426236 w 1881199"/>
                    <a:gd name="connsiteY45" fmla="*/ 1025822 h 1694229"/>
                    <a:gd name="connsiteX46" fmla="*/ 462013 w 1881199"/>
                    <a:gd name="connsiteY46" fmla="*/ 1096915 h 1694229"/>
                    <a:gd name="connsiteX47" fmla="*/ 441116 w 1881199"/>
                    <a:gd name="connsiteY47" fmla="*/ 1166488 h 1694229"/>
                    <a:gd name="connsiteX48" fmla="*/ 519163 w 1881199"/>
                    <a:gd name="connsiteY48" fmla="*/ 1222951 h 1694229"/>
                    <a:gd name="connsiteX49" fmla="*/ 591195 w 1881199"/>
                    <a:gd name="connsiteY49" fmla="*/ 1255945 h 1694229"/>
                    <a:gd name="connsiteX50" fmla="*/ 572026 w 1881199"/>
                    <a:gd name="connsiteY50" fmla="*/ 1315648 h 1694229"/>
                    <a:gd name="connsiteX51" fmla="*/ 662513 w 1881199"/>
                    <a:gd name="connsiteY51" fmla="*/ 1468048 h 1694229"/>
                    <a:gd name="connsiteX52" fmla="*/ 755323 w 1881199"/>
                    <a:gd name="connsiteY52" fmla="*/ 1541202 h 1694229"/>
                    <a:gd name="connsiteX53" fmla="*/ 805388 w 1881199"/>
                    <a:gd name="connsiteY53" fmla="*/ 1491860 h 1694229"/>
                    <a:gd name="connsiteX54" fmla="*/ 869978 w 1881199"/>
                    <a:gd name="connsiteY54" fmla="*/ 1519257 h 1694229"/>
                    <a:gd name="connsiteX55" fmla="*/ 924451 w 1881199"/>
                    <a:gd name="connsiteY55" fmla="*/ 1487098 h 1694229"/>
                    <a:gd name="connsiteX56" fmla="*/ 941298 w 1881199"/>
                    <a:gd name="connsiteY56" fmla="*/ 1444922 h 1694229"/>
                    <a:gd name="connsiteX57" fmla="*/ 1005175 w 1881199"/>
                    <a:gd name="connsiteY57" fmla="*/ 1531334 h 1694229"/>
                    <a:gd name="connsiteX58" fmla="*/ 1050242 w 1881199"/>
                    <a:gd name="connsiteY58" fmla="*/ 1602428 h 1694229"/>
                    <a:gd name="connsiteX59" fmla="*/ 1120188 w 1881199"/>
                    <a:gd name="connsiteY59" fmla="*/ 1693947 h 1694229"/>
                    <a:gd name="connsiteX60" fmla="*/ 1151086 w 1881199"/>
                    <a:gd name="connsiteY60" fmla="*/ 1630856 h 1694229"/>
                    <a:gd name="connsiteX61" fmla="*/ 1181745 w 1881199"/>
                    <a:gd name="connsiteY61" fmla="*/ 1624376 h 1694229"/>
                    <a:gd name="connsiteX62" fmla="*/ 1224844 w 1881199"/>
                    <a:gd name="connsiteY62" fmla="*/ 1653639 h 1694229"/>
                    <a:gd name="connsiteX63" fmla="*/ 1258419 w 1881199"/>
                    <a:gd name="connsiteY63" fmla="*/ 1612985 h 1694229"/>
                    <a:gd name="connsiteX64" fmla="*/ 1277240 w 1881199"/>
                    <a:gd name="connsiteY64" fmla="*/ 1617602 h 1694229"/>
                    <a:gd name="connsiteX65" fmla="*/ 1311282 w 1881199"/>
                    <a:gd name="connsiteY65" fmla="*/ 1684079 h 1694229"/>
                    <a:gd name="connsiteX66" fmla="*/ 1367838 w 1881199"/>
                    <a:gd name="connsiteY66" fmla="*/ 1660610 h 1694229"/>
                    <a:gd name="connsiteX67" fmla="*/ 1419870 w 1881199"/>
                    <a:gd name="connsiteY67" fmla="*/ 1604489 h 1694229"/>
                    <a:gd name="connsiteX68" fmla="*/ 1470647 w 1881199"/>
                    <a:gd name="connsiteY68" fmla="*/ 1587946 h 1694229"/>
                    <a:gd name="connsiteX69" fmla="*/ 1488326 w 1881199"/>
                    <a:gd name="connsiteY69" fmla="*/ 1643768 h 1694229"/>
                    <a:gd name="connsiteX70" fmla="*/ 1558221 w 1881199"/>
                    <a:gd name="connsiteY70" fmla="*/ 1618090 h 1694229"/>
                    <a:gd name="connsiteX71" fmla="*/ 1588999 w 1881199"/>
                    <a:gd name="connsiteY71" fmla="*/ 1531334 h 1694229"/>
                    <a:gd name="connsiteX72" fmla="*/ 1670435 w 1881199"/>
                    <a:gd name="connsiteY72" fmla="*/ 1441192 h 1694229"/>
                    <a:gd name="connsiteX73" fmla="*/ 1715026 w 1881199"/>
                    <a:gd name="connsiteY73" fmla="*/ 1410062 h 1694229"/>
                    <a:gd name="connsiteX74" fmla="*/ 1743395 w 1881199"/>
                    <a:gd name="connsiteY74" fmla="*/ 1413357 h 1694229"/>
                    <a:gd name="connsiteX75" fmla="*/ 1820987 w 1881199"/>
                    <a:gd name="connsiteY75" fmla="*/ 1402749 h 1694229"/>
                    <a:gd name="connsiteX76" fmla="*/ 1816106 w 1881199"/>
                    <a:gd name="connsiteY76" fmla="*/ 1456313 h 1694229"/>
                    <a:gd name="connsiteX77" fmla="*/ 1874273 w 1881199"/>
                    <a:gd name="connsiteY77" fmla="*/ 1479634 h 1694229"/>
                    <a:gd name="connsiteX78" fmla="*/ 1875881 w 1881199"/>
                    <a:gd name="connsiteY78" fmla="*/ 1457000 h 1694229"/>
                    <a:gd name="connsiteX79" fmla="*/ 1875103 w 1881199"/>
                    <a:gd name="connsiteY79" fmla="*/ 1396266 h 1694229"/>
                    <a:gd name="connsiteX80" fmla="*/ 1853138 w 1881199"/>
                    <a:gd name="connsiteY80" fmla="*/ 1306123 h 1694229"/>
                    <a:gd name="connsiteX81" fmla="*/ 1853138 w 1881199"/>
                    <a:gd name="connsiteY81" fmla="*/ 1248973 h 1694229"/>
                    <a:gd name="connsiteX82" fmla="*/ 1810276 w 1881199"/>
                    <a:gd name="connsiteY82" fmla="*/ 1239448 h 1694229"/>
                    <a:gd name="connsiteX83" fmla="*/ 1734076 w 1881199"/>
                    <a:gd name="connsiteY83" fmla="*/ 1158485 h 1694229"/>
                    <a:gd name="connsiteX84" fmla="*/ 1695976 w 1881199"/>
                    <a:gd name="connsiteY84" fmla="*/ 977510 h 1694229"/>
                    <a:gd name="connsiteX85" fmla="*/ 1643588 w 1881199"/>
                    <a:gd name="connsiteY85" fmla="*/ 944173 h 1694229"/>
                    <a:gd name="connsiteX86" fmla="*/ 1605488 w 1881199"/>
                    <a:gd name="connsiteY86" fmla="*/ 887023 h 1694229"/>
                    <a:gd name="connsiteX87" fmla="*/ 1557863 w 1881199"/>
                    <a:gd name="connsiteY87" fmla="*/ 839398 h 1694229"/>
                    <a:gd name="connsiteX88" fmla="*/ 1505476 w 1881199"/>
                    <a:gd name="connsiteY88" fmla="*/ 820348 h 1694229"/>
                    <a:gd name="connsiteX89" fmla="*/ 1453088 w 1881199"/>
                    <a:gd name="connsiteY89" fmla="*/ 815585 h 1694229"/>
                    <a:gd name="connsiteX90" fmla="*/ 1510238 w 1881199"/>
                    <a:gd name="connsiteY90" fmla="*/ 782248 h 1694229"/>
                    <a:gd name="connsiteX91" fmla="*/ 1476901 w 1881199"/>
                    <a:gd name="connsiteY91" fmla="*/ 748910 h 1694229"/>
                    <a:gd name="connsiteX92" fmla="*/ 1481663 w 1881199"/>
                    <a:gd name="connsiteY92" fmla="*/ 725098 h 1694229"/>
                    <a:gd name="connsiteX93" fmla="*/ 1572151 w 1881199"/>
                    <a:gd name="connsiteY93" fmla="*/ 763198 h 1694229"/>
                    <a:gd name="connsiteX94" fmla="*/ 1624538 w 1881199"/>
                    <a:gd name="connsiteY94" fmla="*/ 696523 h 1694229"/>
                    <a:gd name="connsiteX95" fmla="*/ 1622335 w 1881199"/>
                    <a:gd name="connsiteY95" fmla="*/ 553648 h 1694229"/>
                    <a:gd name="connsiteX96" fmla="*/ 1639538 w 1881199"/>
                    <a:gd name="connsiteY96" fmla="*/ 405322 h 1694229"/>
                    <a:gd name="connsiteX0" fmla="*/ 1620540 w 1862201"/>
                    <a:gd name="connsiteY0" fmla="*/ 405322 h 1694229"/>
                    <a:gd name="connsiteX1" fmla="*/ 1548390 w 1862201"/>
                    <a:gd name="connsiteY1" fmla="*/ 372673 h 1694229"/>
                    <a:gd name="connsiteX2" fmla="*/ 1458141 w 1862201"/>
                    <a:gd name="connsiteY2" fmla="*/ 348860 h 1694229"/>
                    <a:gd name="connsiteX3" fmla="*/ 1404821 w 1862201"/>
                    <a:gd name="connsiteY3" fmla="*/ 271776 h 1694229"/>
                    <a:gd name="connsiteX4" fmla="*/ 1381720 w 1862201"/>
                    <a:gd name="connsiteY4" fmla="*/ 169931 h 1694229"/>
                    <a:gd name="connsiteX5" fmla="*/ 1345823 w 1862201"/>
                    <a:gd name="connsiteY5" fmla="*/ 1869 h 1694229"/>
                    <a:gd name="connsiteX6" fmla="*/ 1278454 w 1862201"/>
                    <a:gd name="connsiteY6" fmla="*/ 43567 h 1694229"/>
                    <a:gd name="connsiteX7" fmla="*/ 1272886 w 1862201"/>
                    <a:gd name="connsiteY7" fmla="*/ 101090 h 1694229"/>
                    <a:gd name="connsiteX8" fmla="*/ 1256981 w 1862201"/>
                    <a:gd name="connsiteY8" fmla="*/ 152303 h 1694229"/>
                    <a:gd name="connsiteX9" fmla="*/ 1237456 w 1862201"/>
                    <a:gd name="connsiteY9" fmla="*/ 204316 h 1694229"/>
                    <a:gd name="connsiteX10" fmla="*/ 1235727 w 1862201"/>
                    <a:gd name="connsiteY10" fmla="*/ 273739 h 1694229"/>
                    <a:gd name="connsiteX11" fmla="*/ 1162746 w 1862201"/>
                    <a:gd name="connsiteY11" fmla="*/ 283903 h 1694229"/>
                    <a:gd name="connsiteX12" fmla="*/ 1098393 w 1862201"/>
                    <a:gd name="connsiteY12" fmla="*/ 285917 h 1694229"/>
                    <a:gd name="connsiteX13" fmla="*/ 1050792 w 1862201"/>
                    <a:gd name="connsiteY13" fmla="*/ 346183 h 1694229"/>
                    <a:gd name="connsiteX14" fmla="*/ 996177 w 1862201"/>
                    <a:gd name="connsiteY14" fmla="*/ 371690 h 1694229"/>
                    <a:gd name="connsiteX15" fmla="*/ 943553 w 1862201"/>
                    <a:gd name="connsiteY15" fmla="*/ 358385 h 1694229"/>
                    <a:gd name="connsiteX16" fmla="*/ 836813 w 1862201"/>
                    <a:gd name="connsiteY16" fmla="*/ 376257 h 1694229"/>
                    <a:gd name="connsiteX17" fmla="*/ 813830 w 1862201"/>
                    <a:gd name="connsiteY17" fmla="*/ 440035 h 1694229"/>
                    <a:gd name="connsiteX18" fmla="*/ 796747 w 1862201"/>
                    <a:gd name="connsiteY18" fmla="*/ 475926 h 1694229"/>
                    <a:gd name="connsiteX19" fmla="*/ 714716 w 1862201"/>
                    <a:gd name="connsiteY19" fmla="*/ 494632 h 1694229"/>
                    <a:gd name="connsiteX20" fmla="*/ 696904 w 1862201"/>
                    <a:gd name="connsiteY20" fmla="*/ 440647 h 1694229"/>
                    <a:gd name="connsiteX21" fmla="*/ 653040 w 1862201"/>
                    <a:gd name="connsiteY21" fmla="*/ 420298 h 1694229"/>
                    <a:gd name="connsiteX22" fmla="*/ 517724 w 1862201"/>
                    <a:gd name="connsiteY22" fmla="*/ 420641 h 1694229"/>
                    <a:gd name="connsiteX23" fmla="*/ 433847 w 1862201"/>
                    <a:gd name="connsiteY23" fmla="*/ 447350 h 1694229"/>
                    <a:gd name="connsiteX24" fmla="*/ 400628 w 1862201"/>
                    <a:gd name="connsiteY24" fmla="*/ 420298 h 1694229"/>
                    <a:gd name="connsiteX25" fmla="*/ 381578 w 1862201"/>
                    <a:gd name="connsiteY25" fmla="*/ 358385 h 1694229"/>
                    <a:gd name="connsiteX26" fmla="*/ 314903 w 1862201"/>
                    <a:gd name="connsiteY26" fmla="*/ 305998 h 1694229"/>
                    <a:gd name="connsiteX27" fmla="*/ 269718 w 1862201"/>
                    <a:gd name="connsiteY27" fmla="*/ 229110 h 1694229"/>
                    <a:gd name="connsiteX28" fmla="*/ 146368 w 1862201"/>
                    <a:gd name="connsiteY28" fmla="*/ 258373 h 1694229"/>
                    <a:gd name="connsiteX29" fmla="*/ 127318 w 1862201"/>
                    <a:gd name="connsiteY29" fmla="*/ 344785 h 1694229"/>
                    <a:gd name="connsiteX30" fmla="*/ 144758 w 1862201"/>
                    <a:gd name="connsiteY30" fmla="*/ 411312 h 1694229"/>
                    <a:gd name="connsiteX31" fmla="*/ 117319 w 1862201"/>
                    <a:gd name="connsiteY31" fmla="*/ 446172 h 1694229"/>
                    <a:gd name="connsiteX32" fmla="*/ 64931 w 1862201"/>
                    <a:gd name="connsiteY32" fmla="*/ 474059 h 1694229"/>
                    <a:gd name="connsiteX33" fmla="*/ 36830 w 1862201"/>
                    <a:gd name="connsiteY33" fmla="*/ 482063 h 1694229"/>
                    <a:gd name="connsiteX34" fmla="*/ 14865 w 1862201"/>
                    <a:gd name="connsiteY34" fmla="*/ 520310 h 1694229"/>
                    <a:gd name="connsiteX35" fmla="*/ 1053 w 1862201"/>
                    <a:gd name="connsiteY35" fmla="*/ 632745 h 1694229"/>
                    <a:gd name="connsiteX36" fmla="*/ 43440 w 1862201"/>
                    <a:gd name="connsiteY36" fmla="*/ 701285 h 1694229"/>
                    <a:gd name="connsiteX37" fmla="*/ 93031 w 1862201"/>
                    <a:gd name="connsiteY37" fmla="*/ 681547 h 1694229"/>
                    <a:gd name="connsiteX38" fmla="*/ 93388 w 1862201"/>
                    <a:gd name="connsiteY38" fmla="*/ 751806 h 1694229"/>
                    <a:gd name="connsiteX39" fmla="*/ 148215 w 1862201"/>
                    <a:gd name="connsiteY39" fmla="*/ 782248 h 1694229"/>
                    <a:gd name="connsiteX40" fmla="*/ 217213 w 1862201"/>
                    <a:gd name="connsiteY40" fmla="*/ 792460 h 1694229"/>
                    <a:gd name="connsiteX41" fmla="*/ 252516 w 1862201"/>
                    <a:gd name="connsiteY41" fmla="*/ 848431 h 1694229"/>
                    <a:gd name="connsiteX42" fmla="*/ 251923 w 1862201"/>
                    <a:gd name="connsiteY42" fmla="*/ 893503 h 1694229"/>
                    <a:gd name="connsiteX43" fmla="*/ 276447 w 1862201"/>
                    <a:gd name="connsiteY43" fmla="*/ 932978 h 1694229"/>
                    <a:gd name="connsiteX44" fmla="*/ 322105 w 1862201"/>
                    <a:gd name="connsiteY44" fmla="*/ 971570 h 1694229"/>
                    <a:gd name="connsiteX45" fmla="*/ 407238 w 1862201"/>
                    <a:gd name="connsiteY45" fmla="*/ 1025822 h 1694229"/>
                    <a:gd name="connsiteX46" fmla="*/ 443015 w 1862201"/>
                    <a:gd name="connsiteY46" fmla="*/ 1096915 h 1694229"/>
                    <a:gd name="connsiteX47" fmla="*/ 422118 w 1862201"/>
                    <a:gd name="connsiteY47" fmla="*/ 1166488 h 1694229"/>
                    <a:gd name="connsiteX48" fmla="*/ 500165 w 1862201"/>
                    <a:gd name="connsiteY48" fmla="*/ 1222951 h 1694229"/>
                    <a:gd name="connsiteX49" fmla="*/ 572197 w 1862201"/>
                    <a:gd name="connsiteY49" fmla="*/ 1255945 h 1694229"/>
                    <a:gd name="connsiteX50" fmla="*/ 553028 w 1862201"/>
                    <a:gd name="connsiteY50" fmla="*/ 1315648 h 1694229"/>
                    <a:gd name="connsiteX51" fmla="*/ 643515 w 1862201"/>
                    <a:gd name="connsiteY51" fmla="*/ 1468048 h 1694229"/>
                    <a:gd name="connsiteX52" fmla="*/ 736325 w 1862201"/>
                    <a:gd name="connsiteY52" fmla="*/ 1541202 h 1694229"/>
                    <a:gd name="connsiteX53" fmla="*/ 786390 w 1862201"/>
                    <a:gd name="connsiteY53" fmla="*/ 1491860 h 1694229"/>
                    <a:gd name="connsiteX54" fmla="*/ 850980 w 1862201"/>
                    <a:gd name="connsiteY54" fmla="*/ 1519257 h 1694229"/>
                    <a:gd name="connsiteX55" fmla="*/ 905453 w 1862201"/>
                    <a:gd name="connsiteY55" fmla="*/ 1487098 h 1694229"/>
                    <a:gd name="connsiteX56" fmla="*/ 922300 w 1862201"/>
                    <a:gd name="connsiteY56" fmla="*/ 1444922 h 1694229"/>
                    <a:gd name="connsiteX57" fmla="*/ 986177 w 1862201"/>
                    <a:gd name="connsiteY57" fmla="*/ 1531334 h 1694229"/>
                    <a:gd name="connsiteX58" fmla="*/ 1031244 w 1862201"/>
                    <a:gd name="connsiteY58" fmla="*/ 1602428 h 1694229"/>
                    <a:gd name="connsiteX59" fmla="*/ 1101190 w 1862201"/>
                    <a:gd name="connsiteY59" fmla="*/ 1693947 h 1694229"/>
                    <a:gd name="connsiteX60" fmla="*/ 1132088 w 1862201"/>
                    <a:gd name="connsiteY60" fmla="*/ 1630856 h 1694229"/>
                    <a:gd name="connsiteX61" fmla="*/ 1162747 w 1862201"/>
                    <a:gd name="connsiteY61" fmla="*/ 1624376 h 1694229"/>
                    <a:gd name="connsiteX62" fmla="*/ 1205846 w 1862201"/>
                    <a:gd name="connsiteY62" fmla="*/ 1653639 h 1694229"/>
                    <a:gd name="connsiteX63" fmla="*/ 1239421 w 1862201"/>
                    <a:gd name="connsiteY63" fmla="*/ 1612985 h 1694229"/>
                    <a:gd name="connsiteX64" fmla="*/ 1258242 w 1862201"/>
                    <a:gd name="connsiteY64" fmla="*/ 1617602 h 1694229"/>
                    <a:gd name="connsiteX65" fmla="*/ 1292284 w 1862201"/>
                    <a:gd name="connsiteY65" fmla="*/ 1684079 h 1694229"/>
                    <a:gd name="connsiteX66" fmla="*/ 1348840 w 1862201"/>
                    <a:gd name="connsiteY66" fmla="*/ 1660610 h 1694229"/>
                    <a:gd name="connsiteX67" fmla="*/ 1400872 w 1862201"/>
                    <a:gd name="connsiteY67" fmla="*/ 1604489 h 1694229"/>
                    <a:gd name="connsiteX68" fmla="*/ 1451649 w 1862201"/>
                    <a:gd name="connsiteY68" fmla="*/ 1587946 h 1694229"/>
                    <a:gd name="connsiteX69" fmla="*/ 1469328 w 1862201"/>
                    <a:gd name="connsiteY69" fmla="*/ 1643768 h 1694229"/>
                    <a:gd name="connsiteX70" fmla="*/ 1539223 w 1862201"/>
                    <a:gd name="connsiteY70" fmla="*/ 1618090 h 1694229"/>
                    <a:gd name="connsiteX71" fmla="*/ 1570001 w 1862201"/>
                    <a:gd name="connsiteY71" fmla="*/ 1531334 h 1694229"/>
                    <a:gd name="connsiteX72" fmla="*/ 1651437 w 1862201"/>
                    <a:gd name="connsiteY72" fmla="*/ 1441192 h 1694229"/>
                    <a:gd name="connsiteX73" fmla="*/ 1696028 w 1862201"/>
                    <a:gd name="connsiteY73" fmla="*/ 1410062 h 1694229"/>
                    <a:gd name="connsiteX74" fmla="*/ 1724397 w 1862201"/>
                    <a:gd name="connsiteY74" fmla="*/ 1413357 h 1694229"/>
                    <a:gd name="connsiteX75" fmla="*/ 1801989 w 1862201"/>
                    <a:gd name="connsiteY75" fmla="*/ 1402749 h 1694229"/>
                    <a:gd name="connsiteX76" fmla="*/ 1797108 w 1862201"/>
                    <a:gd name="connsiteY76" fmla="*/ 1456313 h 1694229"/>
                    <a:gd name="connsiteX77" fmla="*/ 1855275 w 1862201"/>
                    <a:gd name="connsiteY77" fmla="*/ 1479634 h 1694229"/>
                    <a:gd name="connsiteX78" fmla="*/ 1856883 w 1862201"/>
                    <a:gd name="connsiteY78" fmla="*/ 1457000 h 1694229"/>
                    <a:gd name="connsiteX79" fmla="*/ 1856105 w 1862201"/>
                    <a:gd name="connsiteY79" fmla="*/ 1396266 h 1694229"/>
                    <a:gd name="connsiteX80" fmla="*/ 1834140 w 1862201"/>
                    <a:gd name="connsiteY80" fmla="*/ 1306123 h 1694229"/>
                    <a:gd name="connsiteX81" fmla="*/ 1834140 w 1862201"/>
                    <a:gd name="connsiteY81" fmla="*/ 1248973 h 1694229"/>
                    <a:gd name="connsiteX82" fmla="*/ 1791278 w 1862201"/>
                    <a:gd name="connsiteY82" fmla="*/ 1239448 h 1694229"/>
                    <a:gd name="connsiteX83" fmla="*/ 1715078 w 1862201"/>
                    <a:gd name="connsiteY83" fmla="*/ 1158485 h 1694229"/>
                    <a:gd name="connsiteX84" fmla="*/ 1676978 w 1862201"/>
                    <a:gd name="connsiteY84" fmla="*/ 977510 h 1694229"/>
                    <a:gd name="connsiteX85" fmla="*/ 1624590 w 1862201"/>
                    <a:gd name="connsiteY85" fmla="*/ 944173 h 1694229"/>
                    <a:gd name="connsiteX86" fmla="*/ 1586490 w 1862201"/>
                    <a:gd name="connsiteY86" fmla="*/ 887023 h 1694229"/>
                    <a:gd name="connsiteX87" fmla="*/ 1538865 w 1862201"/>
                    <a:gd name="connsiteY87" fmla="*/ 839398 h 1694229"/>
                    <a:gd name="connsiteX88" fmla="*/ 1486478 w 1862201"/>
                    <a:gd name="connsiteY88" fmla="*/ 820348 h 1694229"/>
                    <a:gd name="connsiteX89" fmla="*/ 1434090 w 1862201"/>
                    <a:gd name="connsiteY89" fmla="*/ 815585 h 1694229"/>
                    <a:gd name="connsiteX90" fmla="*/ 1491240 w 1862201"/>
                    <a:gd name="connsiteY90" fmla="*/ 782248 h 1694229"/>
                    <a:gd name="connsiteX91" fmla="*/ 1457903 w 1862201"/>
                    <a:gd name="connsiteY91" fmla="*/ 748910 h 1694229"/>
                    <a:gd name="connsiteX92" fmla="*/ 1462665 w 1862201"/>
                    <a:gd name="connsiteY92" fmla="*/ 725098 h 1694229"/>
                    <a:gd name="connsiteX93" fmla="*/ 1553153 w 1862201"/>
                    <a:gd name="connsiteY93" fmla="*/ 763198 h 1694229"/>
                    <a:gd name="connsiteX94" fmla="*/ 1605540 w 1862201"/>
                    <a:gd name="connsiteY94" fmla="*/ 696523 h 1694229"/>
                    <a:gd name="connsiteX95" fmla="*/ 1603337 w 1862201"/>
                    <a:gd name="connsiteY95" fmla="*/ 553648 h 1694229"/>
                    <a:gd name="connsiteX96" fmla="*/ 1620540 w 1862201"/>
                    <a:gd name="connsiteY96"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93447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86894 w 1862617"/>
                    <a:gd name="connsiteY88" fmla="*/ 82034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553569 w 1862617"/>
                    <a:gd name="connsiteY93" fmla="*/ 763198 h 1694229"/>
                    <a:gd name="connsiteX94" fmla="*/ 1605956 w 1862617"/>
                    <a:gd name="connsiteY94" fmla="*/ 696523 h 1694229"/>
                    <a:gd name="connsiteX95" fmla="*/ 1603753 w 1862617"/>
                    <a:gd name="connsiteY95" fmla="*/ 553648 h 1694229"/>
                    <a:gd name="connsiteX96" fmla="*/ 1620956 w 1862617"/>
                    <a:gd name="connsiteY96"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86894 w 1862617"/>
                    <a:gd name="connsiteY88" fmla="*/ 82034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553569 w 1862617"/>
                    <a:gd name="connsiteY93" fmla="*/ 763198 h 1694229"/>
                    <a:gd name="connsiteX94" fmla="*/ 1605956 w 1862617"/>
                    <a:gd name="connsiteY94" fmla="*/ 696523 h 1694229"/>
                    <a:gd name="connsiteX95" fmla="*/ 1603753 w 1862617"/>
                    <a:gd name="connsiteY95" fmla="*/ 553648 h 1694229"/>
                    <a:gd name="connsiteX96" fmla="*/ 1620956 w 1862617"/>
                    <a:gd name="connsiteY96"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553569 w 1862617"/>
                    <a:gd name="connsiteY93" fmla="*/ 763198 h 1694229"/>
                    <a:gd name="connsiteX94" fmla="*/ 1605956 w 1862617"/>
                    <a:gd name="connsiteY94" fmla="*/ 696523 h 1694229"/>
                    <a:gd name="connsiteX95" fmla="*/ 1603753 w 1862617"/>
                    <a:gd name="connsiteY95" fmla="*/ 553648 h 1694229"/>
                    <a:gd name="connsiteX96" fmla="*/ 1620956 w 1862617"/>
                    <a:gd name="connsiteY96"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53569 w 1862617"/>
                    <a:gd name="connsiteY94" fmla="*/ 763198 h 1694229"/>
                    <a:gd name="connsiteX95" fmla="*/ 1605956 w 1862617"/>
                    <a:gd name="connsiteY95" fmla="*/ 696523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05956 w 1862617"/>
                    <a:gd name="connsiteY95" fmla="*/ 696523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7446 w 1862617"/>
                    <a:gd name="connsiteY85" fmla="*/ 972257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704241 w 1862617"/>
                    <a:gd name="connsiteY84" fmla="*/ 1038783 h 1694229"/>
                    <a:gd name="connsiteX85" fmla="*/ 1627446 w 1862617"/>
                    <a:gd name="connsiteY85" fmla="*/ 972257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37459 w 1862617"/>
                    <a:gd name="connsiteY83" fmla="*/ 1176356 h 1694229"/>
                    <a:gd name="connsiteX84" fmla="*/ 1704241 w 1862617"/>
                    <a:gd name="connsiteY84" fmla="*/ 1038783 h 1694229"/>
                    <a:gd name="connsiteX85" fmla="*/ 1627446 w 1862617"/>
                    <a:gd name="connsiteY85" fmla="*/ 972257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47763 w 1862617"/>
                    <a:gd name="connsiteY82" fmla="*/ 1264979 h 1694229"/>
                    <a:gd name="connsiteX83" fmla="*/ 1737459 w 1862617"/>
                    <a:gd name="connsiteY83" fmla="*/ 1176356 h 1694229"/>
                    <a:gd name="connsiteX84" fmla="*/ 1704241 w 1862617"/>
                    <a:gd name="connsiteY84" fmla="*/ 1038783 h 1694229"/>
                    <a:gd name="connsiteX85" fmla="*/ 1627446 w 1862617"/>
                    <a:gd name="connsiteY85" fmla="*/ 972257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78075"/>
                    <a:gd name="connsiteY0" fmla="*/ 405322 h 1694229"/>
                    <a:gd name="connsiteX1" fmla="*/ 1548806 w 1878075"/>
                    <a:gd name="connsiteY1" fmla="*/ 372673 h 1694229"/>
                    <a:gd name="connsiteX2" fmla="*/ 1458557 w 1878075"/>
                    <a:gd name="connsiteY2" fmla="*/ 348860 h 1694229"/>
                    <a:gd name="connsiteX3" fmla="*/ 1405237 w 1878075"/>
                    <a:gd name="connsiteY3" fmla="*/ 271776 h 1694229"/>
                    <a:gd name="connsiteX4" fmla="*/ 1382136 w 1878075"/>
                    <a:gd name="connsiteY4" fmla="*/ 169931 h 1694229"/>
                    <a:gd name="connsiteX5" fmla="*/ 1346239 w 1878075"/>
                    <a:gd name="connsiteY5" fmla="*/ 1869 h 1694229"/>
                    <a:gd name="connsiteX6" fmla="*/ 1278870 w 1878075"/>
                    <a:gd name="connsiteY6" fmla="*/ 43567 h 1694229"/>
                    <a:gd name="connsiteX7" fmla="*/ 1273302 w 1878075"/>
                    <a:gd name="connsiteY7" fmla="*/ 101090 h 1694229"/>
                    <a:gd name="connsiteX8" fmla="*/ 1257397 w 1878075"/>
                    <a:gd name="connsiteY8" fmla="*/ 152303 h 1694229"/>
                    <a:gd name="connsiteX9" fmla="*/ 1237872 w 1878075"/>
                    <a:gd name="connsiteY9" fmla="*/ 204316 h 1694229"/>
                    <a:gd name="connsiteX10" fmla="*/ 1236143 w 1878075"/>
                    <a:gd name="connsiteY10" fmla="*/ 273739 h 1694229"/>
                    <a:gd name="connsiteX11" fmla="*/ 1163162 w 1878075"/>
                    <a:gd name="connsiteY11" fmla="*/ 283903 h 1694229"/>
                    <a:gd name="connsiteX12" fmla="*/ 1098809 w 1878075"/>
                    <a:gd name="connsiteY12" fmla="*/ 285917 h 1694229"/>
                    <a:gd name="connsiteX13" fmla="*/ 1051208 w 1878075"/>
                    <a:gd name="connsiteY13" fmla="*/ 346183 h 1694229"/>
                    <a:gd name="connsiteX14" fmla="*/ 996593 w 1878075"/>
                    <a:gd name="connsiteY14" fmla="*/ 371690 h 1694229"/>
                    <a:gd name="connsiteX15" fmla="*/ 943969 w 1878075"/>
                    <a:gd name="connsiteY15" fmla="*/ 358385 h 1694229"/>
                    <a:gd name="connsiteX16" fmla="*/ 837229 w 1878075"/>
                    <a:gd name="connsiteY16" fmla="*/ 376257 h 1694229"/>
                    <a:gd name="connsiteX17" fmla="*/ 814246 w 1878075"/>
                    <a:gd name="connsiteY17" fmla="*/ 440035 h 1694229"/>
                    <a:gd name="connsiteX18" fmla="*/ 797163 w 1878075"/>
                    <a:gd name="connsiteY18" fmla="*/ 475926 h 1694229"/>
                    <a:gd name="connsiteX19" fmla="*/ 715132 w 1878075"/>
                    <a:gd name="connsiteY19" fmla="*/ 494632 h 1694229"/>
                    <a:gd name="connsiteX20" fmla="*/ 697320 w 1878075"/>
                    <a:gd name="connsiteY20" fmla="*/ 440647 h 1694229"/>
                    <a:gd name="connsiteX21" fmla="*/ 653456 w 1878075"/>
                    <a:gd name="connsiteY21" fmla="*/ 420298 h 1694229"/>
                    <a:gd name="connsiteX22" fmla="*/ 518140 w 1878075"/>
                    <a:gd name="connsiteY22" fmla="*/ 420641 h 1694229"/>
                    <a:gd name="connsiteX23" fmla="*/ 434263 w 1878075"/>
                    <a:gd name="connsiteY23" fmla="*/ 447350 h 1694229"/>
                    <a:gd name="connsiteX24" fmla="*/ 401044 w 1878075"/>
                    <a:gd name="connsiteY24" fmla="*/ 420298 h 1694229"/>
                    <a:gd name="connsiteX25" fmla="*/ 381994 w 1878075"/>
                    <a:gd name="connsiteY25" fmla="*/ 358385 h 1694229"/>
                    <a:gd name="connsiteX26" fmla="*/ 315319 w 1878075"/>
                    <a:gd name="connsiteY26" fmla="*/ 305998 h 1694229"/>
                    <a:gd name="connsiteX27" fmla="*/ 270134 w 1878075"/>
                    <a:gd name="connsiteY27" fmla="*/ 229110 h 1694229"/>
                    <a:gd name="connsiteX28" fmla="*/ 146784 w 1878075"/>
                    <a:gd name="connsiteY28" fmla="*/ 258373 h 1694229"/>
                    <a:gd name="connsiteX29" fmla="*/ 127734 w 1878075"/>
                    <a:gd name="connsiteY29" fmla="*/ 344785 h 1694229"/>
                    <a:gd name="connsiteX30" fmla="*/ 145174 w 1878075"/>
                    <a:gd name="connsiteY30" fmla="*/ 411312 h 1694229"/>
                    <a:gd name="connsiteX31" fmla="*/ 117735 w 1878075"/>
                    <a:gd name="connsiteY31" fmla="*/ 446172 h 1694229"/>
                    <a:gd name="connsiteX32" fmla="*/ 65347 w 1878075"/>
                    <a:gd name="connsiteY32" fmla="*/ 474059 h 1694229"/>
                    <a:gd name="connsiteX33" fmla="*/ 37246 w 1878075"/>
                    <a:gd name="connsiteY33" fmla="*/ 482063 h 1694229"/>
                    <a:gd name="connsiteX34" fmla="*/ 15281 w 1878075"/>
                    <a:gd name="connsiteY34" fmla="*/ 520310 h 1694229"/>
                    <a:gd name="connsiteX35" fmla="*/ 1469 w 1878075"/>
                    <a:gd name="connsiteY35" fmla="*/ 632745 h 1694229"/>
                    <a:gd name="connsiteX36" fmla="*/ 51178 w 1878075"/>
                    <a:gd name="connsiteY36" fmla="*/ 685967 h 1694229"/>
                    <a:gd name="connsiteX37" fmla="*/ 108092 w 1878075"/>
                    <a:gd name="connsiteY37" fmla="*/ 681547 h 1694229"/>
                    <a:gd name="connsiteX38" fmla="*/ 93804 w 1878075"/>
                    <a:gd name="connsiteY38" fmla="*/ 751806 h 1694229"/>
                    <a:gd name="connsiteX39" fmla="*/ 148631 w 1878075"/>
                    <a:gd name="connsiteY39" fmla="*/ 782248 h 1694229"/>
                    <a:gd name="connsiteX40" fmla="*/ 217629 w 1878075"/>
                    <a:gd name="connsiteY40" fmla="*/ 792460 h 1694229"/>
                    <a:gd name="connsiteX41" fmla="*/ 252932 w 1878075"/>
                    <a:gd name="connsiteY41" fmla="*/ 848431 h 1694229"/>
                    <a:gd name="connsiteX42" fmla="*/ 252339 w 1878075"/>
                    <a:gd name="connsiteY42" fmla="*/ 893503 h 1694229"/>
                    <a:gd name="connsiteX43" fmla="*/ 276863 w 1878075"/>
                    <a:gd name="connsiteY43" fmla="*/ 932978 h 1694229"/>
                    <a:gd name="connsiteX44" fmla="*/ 322521 w 1878075"/>
                    <a:gd name="connsiteY44" fmla="*/ 971570 h 1694229"/>
                    <a:gd name="connsiteX45" fmla="*/ 407654 w 1878075"/>
                    <a:gd name="connsiteY45" fmla="*/ 1025822 h 1694229"/>
                    <a:gd name="connsiteX46" fmla="*/ 443431 w 1878075"/>
                    <a:gd name="connsiteY46" fmla="*/ 1096915 h 1694229"/>
                    <a:gd name="connsiteX47" fmla="*/ 422534 w 1878075"/>
                    <a:gd name="connsiteY47" fmla="*/ 1166488 h 1694229"/>
                    <a:gd name="connsiteX48" fmla="*/ 500581 w 1878075"/>
                    <a:gd name="connsiteY48" fmla="*/ 1222951 h 1694229"/>
                    <a:gd name="connsiteX49" fmla="*/ 572613 w 1878075"/>
                    <a:gd name="connsiteY49" fmla="*/ 1255945 h 1694229"/>
                    <a:gd name="connsiteX50" fmla="*/ 553444 w 1878075"/>
                    <a:gd name="connsiteY50" fmla="*/ 1315648 h 1694229"/>
                    <a:gd name="connsiteX51" fmla="*/ 643931 w 1878075"/>
                    <a:gd name="connsiteY51" fmla="*/ 1468048 h 1694229"/>
                    <a:gd name="connsiteX52" fmla="*/ 736741 w 1878075"/>
                    <a:gd name="connsiteY52" fmla="*/ 1541202 h 1694229"/>
                    <a:gd name="connsiteX53" fmla="*/ 786806 w 1878075"/>
                    <a:gd name="connsiteY53" fmla="*/ 1491860 h 1694229"/>
                    <a:gd name="connsiteX54" fmla="*/ 851396 w 1878075"/>
                    <a:gd name="connsiteY54" fmla="*/ 1519257 h 1694229"/>
                    <a:gd name="connsiteX55" fmla="*/ 905869 w 1878075"/>
                    <a:gd name="connsiteY55" fmla="*/ 1487098 h 1694229"/>
                    <a:gd name="connsiteX56" fmla="*/ 922716 w 1878075"/>
                    <a:gd name="connsiteY56" fmla="*/ 1444922 h 1694229"/>
                    <a:gd name="connsiteX57" fmla="*/ 986593 w 1878075"/>
                    <a:gd name="connsiteY57" fmla="*/ 1531334 h 1694229"/>
                    <a:gd name="connsiteX58" fmla="*/ 1031660 w 1878075"/>
                    <a:gd name="connsiteY58" fmla="*/ 1602428 h 1694229"/>
                    <a:gd name="connsiteX59" fmla="*/ 1101606 w 1878075"/>
                    <a:gd name="connsiteY59" fmla="*/ 1693947 h 1694229"/>
                    <a:gd name="connsiteX60" fmla="*/ 1132504 w 1878075"/>
                    <a:gd name="connsiteY60" fmla="*/ 1630856 h 1694229"/>
                    <a:gd name="connsiteX61" fmla="*/ 1163163 w 1878075"/>
                    <a:gd name="connsiteY61" fmla="*/ 1624376 h 1694229"/>
                    <a:gd name="connsiteX62" fmla="*/ 1206262 w 1878075"/>
                    <a:gd name="connsiteY62" fmla="*/ 1653639 h 1694229"/>
                    <a:gd name="connsiteX63" fmla="*/ 1239837 w 1878075"/>
                    <a:gd name="connsiteY63" fmla="*/ 1612985 h 1694229"/>
                    <a:gd name="connsiteX64" fmla="*/ 1258658 w 1878075"/>
                    <a:gd name="connsiteY64" fmla="*/ 1617602 h 1694229"/>
                    <a:gd name="connsiteX65" fmla="*/ 1292700 w 1878075"/>
                    <a:gd name="connsiteY65" fmla="*/ 1684079 h 1694229"/>
                    <a:gd name="connsiteX66" fmla="*/ 1349256 w 1878075"/>
                    <a:gd name="connsiteY66" fmla="*/ 1660610 h 1694229"/>
                    <a:gd name="connsiteX67" fmla="*/ 1401288 w 1878075"/>
                    <a:gd name="connsiteY67" fmla="*/ 1604489 h 1694229"/>
                    <a:gd name="connsiteX68" fmla="*/ 1452065 w 1878075"/>
                    <a:gd name="connsiteY68" fmla="*/ 1587946 h 1694229"/>
                    <a:gd name="connsiteX69" fmla="*/ 1469744 w 1878075"/>
                    <a:gd name="connsiteY69" fmla="*/ 1643768 h 1694229"/>
                    <a:gd name="connsiteX70" fmla="*/ 1539639 w 1878075"/>
                    <a:gd name="connsiteY70" fmla="*/ 1618090 h 1694229"/>
                    <a:gd name="connsiteX71" fmla="*/ 1570417 w 1878075"/>
                    <a:gd name="connsiteY71" fmla="*/ 1531334 h 1694229"/>
                    <a:gd name="connsiteX72" fmla="*/ 1651853 w 1878075"/>
                    <a:gd name="connsiteY72" fmla="*/ 1441192 h 1694229"/>
                    <a:gd name="connsiteX73" fmla="*/ 1696444 w 1878075"/>
                    <a:gd name="connsiteY73" fmla="*/ 1410062 h 1694229"/>
                    <a:gd name="connsiteX74" fmla="*/ 1724813 w 1878075"/>
                    <a:gd name="connsiteY74" fmla="*/ 1413357 h 1694229"/>
                    <a:gd name="connsiteX75" fmla="*/ 1802405 w 1878075"/>
                    <a:gd name="connsiteY75" fmla="*/ 1402749 h 1694229"/>
                    <a:gd name="connsiteX76" fmla="*/ 1797524 w 1878075"/>
                    <a:gd name="connsiteY76" fmla="*/ 1456313 h 1694229"/>
                    <a:gd name="connsiteX77" fmla="*/ 1855691 w 1878075"/>
                    <a:gd name="connsiteY77" fmla="*/ 1479634 h 1694229"/>
                    <a:gd name="connsiteX78" fmla="*/ 1857299 w 1878075"/>
                    <a:gd name="connsiteY78" fmla="*/ 1457000 h 1694229"/>
                    <a:gd name="connsiteX79" fmla="*/ 1856521 w 1878075"/>
                    <a:gd name="connsiteY79" fmla="*/ 1396266 h 1694229"/>
                    <a:gd name="connsiteX80" fmla="*/ 1863843 w 1878075"/>
                    <a:gd name="connsiteY80" fmla="*/ 1323993 h 1694229"/>
                    <a:gd name="connsiteX81" fmla="*/ 1834556 w 1878075"/>
                    <a:gd name="connsiteY81" fmla="*/ 1248973 h 1694229"/>
                    <a:gd name="connsiteX82" fmla="*/ 1747763 w 1878075"/>
                    <a:gd name="connsiteY82" fmla="*/ 1264979 h 1694229"/>
                    <a:gd name="connsiteX83" fmla="*/ 1737459 w 1878075"/>
                    <a:gd name="connsiteY83" fmla="*/ 1176356 h 1694229"/>
                    <a:gd name="connsiteX84" fmla="*/ 1704241 w 1878075"/>
                    <a:gd name="connsiteY84" fmla="*/ 1038783 h 1694229"/>
                    <a:gd name="connsiteX85" fmla="*/ 1627446 w 1878075"/>
                    <a:gd name="connsiteY85" fmla="*/ 972257 h 1694229"/>
                    <a:gd name="connsiteX86" fmla="*/ 1594228 w 1878075"/>
                    <a:gd name="connsiteY86" fmla="*/ 917660 h 1694229"/>
                    <a:gd name="connsiteX87" fmla="*/ 1544162 w 1878075"/>
                    <a:gd name="connsiteY87" fmla="*/ 872587 h 1694229"/>
                    <a:gd name="connsiteX88" fmla="*/ 1472251 w 1878075"/>
                    <a:gd name="connsiteY88" fmla="*/ 845878 h 1694229"/>
                    <a:gd name="connsiteX89" fmla="*/ 1449150 w 1878075"/>
                    <a:gd name="connsiteY89" fmla="*/ 823245 h 1694229"/>
                    <a:gd name="connsiteX90" fmla="*/ 1477013 w 1878075"/>
                    <a:gd name="connsiteY90" fmla="*/ 784801 h 1694229"/>
                    <a:gd name="connsiteX91" fmla="*/ 1458319 w 1878075"/>
                    <a:gd name="connsiteY91" fmla="*/ 748910 h 1694229"/>
                    <a:gd name="connsiteX92" fmla="*/ 1463081 w 1878075"/>
                    <a:gd name="connsiteY92" fmla="*/ 725098 h 1694229"/>
                    <a:gd name="connsiteX93" fmla="*/ 1488076 w 1878075"/>
                    <a:gd name="connsiteY93" fmla="*/ 724035 h 1694229"/>
                    <a:gd name="connsiteX94" fmla="*/ 1580416 w 1878075"/>
                    <a:gd name="connsiteY94" fmla="*/ 740220 h 1694229"/>
                    <a:gd name="connsiteX95" fmla="*/ 1615719 w 1878075"/>
                    <a:gd name="connsiteY95" fmla="*/ 683758 h 1694229"/>
                    <a:gd name="connsiteX96" fmla="*/ 1603753 w 1878075"/>
                    <a:gd name="connsiteY96" fmla="*/ 553648 h 1694229"/>
                    <a:gd name="connsiteX97" fmla="*/ 1620956 w 1878075"/>
                    <a:gd name="connsiteY97" fmla="*/ 405322 h 1694229"/>
                    <a:gd name="connsiteX0" fmla="*/ 1620956 w 1866986"/>
                    <a:gd name="connsiteY0" fmla="*/ 405322 h 1694229"/>
                    <a:gd name="connsiteX1" fmla="*/ 1548806 w 1866986"/>
                    <a:gd name="connsiteY1" fmla="*/ 372673 h 1694229"/>
                    <a:gd name="connsiteX2" fmla="*/ 1458557 w 1866986"/>
                    <a:gd name="connsiteY2" fmla="*/ 348860 h 1694229"/>
                    <a:gd name="connsiteX3" fmla="*/ 1405237 w 1866986"/>
                    <a:gd name="connsiteY3" fmla="*/ 271776 h 1694229"/>
                    <a:gd name="connsiteX4" fmla="*/ 1382136 w 1866986"/>
                    <a:gd name="connsiteY4" fmla="*/ 169931 h 1694229"/>
                    <a:gd name="connsiteX5" fmla="*/ 1346239 w 1866986"/>
                    <a:gd name="connsiteY5" fmla="*/ 1869 h 1694229"/>
                    <a:gd name="connsiteX6" fmla="*/ 1278870 w 1866986"/>
                    <a:gd name="connsiteY6" fmla="*/ 43567 h 1694229"/>
                    <a:gd name="connsiteX7" fmla="*/ 1273302 w 1866986"/>
                    <a:gd name="connsiteY7" fmla="*/ 101090 h 1694229"/>
                    <a:gd name="connsiteX8" fmla="*/ 1257397 w 1866986"/>
                    <a:gd name="connsiteY8" fmla="*/ 152303 h 1694229"/>
                    <a:gd name="connsiteX9" fmla="*/ 1237872 w 1866986"/>
                    <a:gd name="connsiteY9" fmla="*/ 204316 h 1694229"/>
                    <a:gd name="connsiteX10" fmla="*/ 1236143 w 1866986"/>
                    <a:gd name="connsiteY10" fmla="*/ 273739 h 1694229"/>
                    <a:gd name="connsiteX11" fmla="*/ 1163162 w 1866986"/>
                    <a:gd name="connsiteY11" fmla="*/ 283903 h 1694229"/>
                    <a:gd name="connsiteX12" fmla="*/ 1098809 w 1866986"/>
                    <a:gd name="connsiteY12" fmla="*/ 285917 h 1694229"/>
                    <a:gd name="connsiteX13" fmla="*/ 1051208 w 1866986"/>
                    <a:gd name="connsiteY13" fmla="*/ 346183 h 1694229"/>
                    <a:gd name="connsiteX14" fmla="*/ 996593 w 1866986"/>
                    <a:gd name="connsiteY14" fmla="*/ 371690 h 1694229"/>
                    <a:gd name="connsiteX15" fmla="*/ 943969 w 1866986"/>
                    <a:gd name="connsiteY15" fmla="*/ 358385 h 1694229"/>
                    <a:gd name="connsiteX16" fmla="*/ 837229 w 1866986"/>
                    <a:gd name="connsiteY16" fmla="*/ 376257 h 1694229"/>
                    <a:gd name="connsiteX17" fmla="*/ 814246 w 1866986"/>
                    <a:gd name="connsiteY17" fmla="*/ 440035 h 1694229"/>
                    <a:gd name="connsiteX18" fmla="*/ 797163 w 1866986"/>
                    <a:gd name="connsiteY18" fmla="*/ 475926 h 1694229"/>
                    <a:gd name="connsiteX19" fmla="*/ 715132 w 1866986"/>
                    <a:gd name="connsiteY19" fmla="*/ 494632 h 1694229"/>
                    <a:gd name="connsiteX20" fmla="*/ 697320 w 1866986"/>
                    <a:gd name="connsiteY20" fmla="*/ 440647 h 1694229"/>
                    <a:gd name="connsiteX21" fmla="*/ 653456 w 1866986"/>
                    <a:gd name="connsiteY21" fmla="*/ 420298 h 1694229"/>
                    <a:gd name="connsiteX22" fmla="*/ 518140 w 1866986"/>
                    <a:gd name="connsiteY22" fmla="*/ 420641 h 1694229"/>
                    <a:gd name="connsiteX23" fmla="*/ 434263 w 1866986"/>
                    <a:gd name="connsiteY23" fmla="*/ 447350 h 1694229"/>
                    <a:gd name="connsiteX24" fmla="*/ 401044 w 1866986"/>
                    <a:gd name="connsiteY24" fmla="*/ 420298 h 1694229"/>
                    <a:gd name="connsiteX25" fmla="*/ 381994 w 1866986"/>
                    <a:gd name="connsiteY25" fmla="*/ 358385 h 1694229"/>
                    <a:gd name="connsiteX26" fmla="*/ 315319 w 1866986"/>
                    <a:gd name="connsiteY26" fmla="*/ 305998 h 1694229"/>
                    <a:gd name="connsiteX27" fmla="*/ 270134 w 1866986"/>
                    <a:gd name="connsiteY27" fmla="*/ 229110 h 1694229"/>
                    <a:gd name="connsiteX28" fmla="*/ 146784 w 1866986"/>
                    <a:gd name="connsiteY28" fmla="*/ 258373 h 1694229"/>
                    <a:gd name="connsiteX29" fmla="*/ 127734 w 1866986"/>
                    <a:gd name="connsiteY29" fmla="*/ 344785 h 1694229"/>
                    <a:gd name="connsiteX30" fmla="*/ 145174 w 1866986"/>
                    <a:gd name="connsiteY30" fmla="*/ 411312 h 1694229"/>
                    <a:gd name="connsiteX31" fmla="*/ 117735 w 1866986"/>
                    <a:gd name="connsiteY31" fmla="*/ 446172 h 1694229"/>
                    <a:gd name="connsiteX32" fmla="*/ 65347 w 1866986"/>
                    <a:gd name="connsiteY32" fmla="*/ 474059 h 1694229"/>
                    <a:gd name="connsiteX33" fmla="*/ 37246 w 1866986"/>
                    <a:gd name="connsiteY33" fmla="*/ 482063 h 1694229"/>
                    <a:gd name="connsiteX34" fmla="*/ 15281 w 1866986"/>
                    <a:gd name="connsiteY34" fmla="*/ 520310 h 1694229"/>
                    <a:gd name="connsiteX35" fmla="*/ 1469 w 1866986"/>
                    <a:gd name="connsiteY35" fmla="*/ 632745 h 1694229"/>
                    <a:gd name="connsiteX36" fmla="*/ 51178 w 1866986"/>
                    <a:gd name="connsiteY36" fmla="*/ 685967 h 1694229"/>
                    <a:gd name="connsiteX37" fmla="*/ 108092 w 1866986"/>
                    <a:gd name="connsiteY37" fmla="*/ 681547 h 1694229"/>
                    <a:gd name="connsiteX38" fmla="*/ 93804 w 1866986"/>
                    <a:gd name="connsiteY38" fmla="*/ 751806 h 1694229"/>
                    <a:gd name="connsiteX39" fmla="*/ 148631 w 1866986"/>
                    <a:gd name="connsiteY39" fmla="*/ 782248 h 1694229"/>
                    <a:gd name="connsiteX40" fmla="*/ 217629 w 1866986"/>
                    <a:gd name="connsiteY40" fmla="*/ 792460 h 1694229"/>
                    <a:gd name="connsiteX41" fmla="*/ 252932 w 1866986"/>
                    <a:gd name="connsiteY41" fmla="*/ 848431 h 1694229"/>
                    <a:gd name="connsiteX42" fmla="*/ 252339 w 1866986"/>
                    <a:gd name="connsiteY42" fmla="*/ 893503 h 1694229"/>
                    <a:gd name="connsiteX43" fmla="*/ 276863 w 1866986"/>
                    <a:gd name="connsiteY43" fmla="*/ 932978 h 1694229"/>
                    <a:gd name="connsiteX44" fmla="*/ 322521 w 1866986"/>
                    <a:gd name="connsiteY44" fmla="*/ 971570 h 1694229"/>
                    <a:gd name="connsiteX45" fmla="*/ 407654 w 1866986"/>
                    <a:gd name="connsiteY45" fmla="*/ 1025822 h 1694229"/>
                    <a:gd name="connsiteX46" fmla="*/ 443431 w 1866986"/>
                    <a:gd name="connsiteY46" fmla="*/ 1096915 h 1694229"/>
                    <a:gd name="connsiteX47" fmla="*/ 422534 w 1866986"/>
                    <a:gd name="connsiteY47" fmla="*/ 1166488 h 1694229"/>
                    <a:gd name="connsiteX48" fmla="*/ 500581 w 1866986"/>
                    <a:gd name="connsiteY48" fmla="*/ 1222951 h 1694229"/>
                    <a:gd name="connsiteX49" fmla="*/ 572613 w 1866986"/>
                    <a:gd name="connsiteY49" fmla="*/ 1255945 h 1694229"/>
                    <a:gd name="connsiteX50" fmla="*/ 553444 w 1866986"/>
                    <a:gd name="connsiteY50" fmla="*/ 1315648 h 1694229"/>
                    <a:gd name="connsiteX51" fmla="*/ 643931 w 1866986"/>
                    <a:gd name="connsiteY51" fmla="*/ 1468048 h 1694229"/>
                    <a:gd name="connsiteX52" fmla="*/ 736741 w 1866986"/>
                    <a:gd name="connsiteY52" fmla="*/ 1541202 h 1694229"/>
                    <a:gd name="connsiteX53" fmla="*/ 786806 w 1866986"/>
                    <a:gd name="connsiteY53" fmla="*/ 1491860 h 1694229"/>
                    <a:gd name="connsiteX54" fmla="*/ 851396 w 1866986"/>
                    <a:gd name="connsiteY54" fmla="*/ 1519257 h 1694229"/>
                    <a:gd name="connsiteX55" fmla="*/ 905869 w 1866986"/>
                    <a:gd name="connsiteY55" fmla="*/ 1487098 h 1694229"/>
                    <a:gd name="connsiteX56" fmla="*/ 922716 w 1866986"/>
                    <a:gd name="connsiteY56" fmla="*/ 1444922 h 1694229"/>
                    <a:gd name="connsiteX57" fmla="*/ 986593 w 1866986"/>
                    <a:gd name="connsiteY57" fmla="*/ 1531334 h 1694229"/>
                    <a:gd name="connsiteX58" fmla="*/ 1031660 w 1866986"/>
                    <a:gd name="connsiteY58" fmla="*/ 1602428 h 1694229"/>
                    <a:gd name="connsiteX59" fmla="*/ 1101606 w 1866986"/>
                    <a:gd name="connsiteY59" fmla="*/ 1693947 h 1694229"/>
                    <a:gd name="connsiteX60" fmla="*/ 1132504 w 1866986"/>
                    <a:gd name="connsiteY60" fmla="*/ 1630856 h 1694229"/>
                    <a:gd name="connsiteX61" fmla="*/ 1163163 w 1866986"/>
                    <a:gd name="connsiteY61" fmla="*/ 1624376 h 1694229"/>
                    <a:gd name="connsiteX62" fmla="*/ 1206262 w 1866986"/>
                    <a:gd name="connsiteY62" fmla="*/ 1653639 h 1694229"/>
                    <a:gd name="connsiteX63" fmla="*/ 1239837 w 1866986"/>
                    <a:gd name="connsiteY63" fmla="*/ 1612985 h 1694229"/>
                    <a:gd name="connsiteX64" fmla="*/ 1258658 w 1866986"/>
                    <a:gd name="connsiteY64" fmla="*/ 1617602 h 1694229"/>
                    <a:gd name="connsiteX65" fmla="*/ 1292700 w 1866986"/>
                    <a:gd name="connsiteY65" fmla="*/ 1684079 h 1694229"/>
                    <a:gd name="connsiteX66" fmla="*/ 1349256 w 1866986"/>
                    <a:gd name="connsiteY66" fmla="*/ 1660610 h 1694229"/>
                    <a:gd name="connsiteX67" fmla="*/ 1401288 w 1866986"/>
                    <a:gd name="connsiteY67" fmla="*/ 1604489 h 1694229"/>
                    <a:gd name="connsiteX68" fmla="*/ 1452065 w 1866986"/>
                    <a:gd name="connsiteY68" fmla="*/ 1587946 h 1694229"/>
                    <a:gd name="connsiteX69" fmla="*/ 1469744 w 1866986"/>
                    <a:gd name="connsiteY69" fmla="*/ 1643768 h 1694229"/>
                    <a:gd name="connsiteX70" fmla="*/ 1539639 w 1866986"/>
                    <a:gd name="connsiteY70" fmla="*/ 1618090 h 1694229"/>
                    <a:gd name="connsiteX71" fmla="*/ 1570417 w 1866986"/>
                    <a:gd name="connsiteY71" fmla="*/ 1531334 h 1694229"/>
                    <a:gd name="connsiteX72" fmla="*/ 1651853 w 1866986"/>
                    <a:gd name="connsiteY72" fmla="*/ 1441192 h 1694229"/>
                    <a:gd name="connsiteX73" fmla="*/ 1696444 w 1866986"/>
                    <a:gd name="connsiteY73" fmla="*/ 1410062 h 1694229"/>
                    <a:gd name="connsiteX74" fmla="*/ 1724813 w 1866986"/>
                    <a:gd name="connsiteY74" fmla="*/ 1413357 h 1694229"/>
                    <a:gd name="connsiteX75" fmla="*/ 1802405 w 1866986"/>
                    <a:gd name="connsiteY75" fmla="*/ 1402749 h 1694229"/>
                    <a:gd name="connsiteX76" fmla="*/ 1797524 w 1866986"/>
                    <a:gd name="connsiteY76" fmla="*/ 1456313 h 1694229"/>
                    <a:gd name="connsiteX77" fmla="*/ 1855691 w 1866986"/>
                    <a:gd name="connsiteY77" fmla="*/ 1479634 h 1694229"/>
                    <a:gd name="connsiteX78" fmla="*/ 1857299 w 1866986"/>
                    <a:gd name="connsiteY78" fmla="*/ 1457000 h 1694229"/>
                    <a:gd name="connsiteX79" fmla="*/ 1856521 w 1866986"/>
                    <a:gd name="connsiteY79" fmla="*/ 1396266 h 1694229"/>
                    <a:gd name="connsiteX80" fmla="*/ 1863843 w 1866986"/>
                    <a:gd name="connsiteY80" fmla="*/ 1323993 h 1694229"/>
                    <a:gd name="connsiteX81" fmla="*/ 1797946 w 1866986"/>
                    <a:gd name="connsiteY81" fmla="*/ 1305140 h 1694229"/>
                    <a:gd name="connsiteX82" fmla="*/ 1747763 w 1866986"/>
                    <a:gd name="connsiteY82" fmla="*/ 1264979 h 1694229"/>
                    <a:gd name="connsiteX83" fmla="*/ 1737459 w 1866986"/>
                    <a:gd name="connsiteY83" fmla="*/ 1176356 h 1694229"/>
                    <a:gd name="connsiteX84" fmla="*/ 1704241 w 1866986"/>
                    <a:gd name="connsiteY84" fmla="*/ 1038783 h 1694229"/>
                    <a:gd name="connsiteX85" fmla="*/ 1627446 w 1866986"/>
                    <a:gd name="connsiteY85" fmla="*/ 972257 h 1694229"/>
                    <a:gd name="connsiteX86" fmla="*/ 1594228 w 1866986"/>
                    <a:gd name="connsiteY86" fmla="*/ 917660 h 1694229"/>
                    <a:gd name="connsiteX87" fmla="*/ 1544162 w 1866986"/>
                    <a:gd name="connsiteY87" fmla="*/ 872587 h 1694229"/>
                    <a:gd name="connsiteX88" fmla="*/ 1472251 w 1866986"/>
                    <a:gd name="connsiteY88" fmla="*/ 845878 h 1694229"/>
                    <a:gd name="connsiteX89" fmla="*/ 1449150 w 1866986"/>
                    <a:gd name="connsiteY89" fmla="*/ 823245 h 1694229"/>
                    <a:gd name="connsiteX90" fmla="*/ 1477013 w 1866986"/>
                    <a:gd name="connsiteY90" fmla="*/ 784801 h 1694229"/>
                    <a:gd name="connsiteX91" fmla="*/ 1458319 w 1866986"/>
                    <a:gd name="connsiteY91" fmla="*/ 748910 h 1694229"/>
                    <a:gd name="connsiteX92" fmla="*/ 1463081 w 1866986"/>
                    <a:gd name="connsiteY92" fmla="*/ 725098 h 1694229"/>
                    <a:gd name="connsiteX93" fmla="*/ 1488076 w 1866986"/>
                    <a:gd name="connsiteY93" fmla="*/ 724035 h 1694229"/>
                    <a:gd name="connsiteX94" fmla="*/ 1580416 w 1866986"/>
                    <a:gd name="connsiteY94" fmla="*/ 740220 h 1694229"/>
                    <a:gd name="connsiteX95" fmla="*/ 1615719 w 1866986"/>
                    <a:gd name="connsiteY95" fmla="*/ 683758 h 1694229"/>
                    <a:gd name="connsiteX96" fmla="*/ 1603753 w 1866986"/>
                    <a:gd name="connsiteY96" fmla="*/ 553648 h 1694229"/>
                    <a:gd name="connsiteX97" fmla="*/ 1620956 w 1866986"/>
                    <a:gd name="connsiteY97" fmla="*/ 405322 h 1694229"/>
                    <a:gd name="connsiteX0" fmla="*/ 1620956 w 1880530"/>
                    <a:gd name="connsiteY0" fmla="*/ 405322 h 1694229"/>
                    <a:gd name="connsiteX1" fmla="*/ 1548806 w 1880530"/>
                    <a:gd name="connsiteY1" fmla="*/ 372673 h 1694229"/>
                    <a:gd name="connsiteX2" fmla="*/ 1458557 w 1880530"/>
                    <a:gd name="connsiteY2" fmla="*/ 348860 h 1694229"/>
                    <a:gd name="connsiteX3" fmla="*/ 1405237 w 1880530"/>
                    <a:gd name="connsiteY3" fmla="*/ 271776 h 1694229"/>
                    <a:gd name="connsiteX4" fmla="*/ 1382136 w 1880530"/>
                    <a:gd name="connsiteY4" fmla="*/ 169931 h 1694229"/>
                    <a:gd name="connsiteX5" fmla="*/ 1346239 w 1880530"/>
                    <a:gd name="connsiteY5" fmla="*/ 1869 h 1694229"/>
                    <a:gd name="connsiteX6" fmla="*/ 1278870 w 1880530"/>
                    <a:gd name="connsiteY6" fmla="*/ 43567 h 1694229"/>
                    <a:gd name="connsiteX7" fmla="*/ 1273302 w 1880530"/>
                    <a:gd name="connsiteY7" fmla="*/ 101090 h 1694229"/>
                    <a:gd name="connsiteX8" fmla="*/ 1257397 w 1880530"/>
                    <a:gd name="connsiteY8" fmla="*/ 152303 h 1694229"/>
                    <a:gd name="connsiteX9" fmla="*/ 1237872 w 1880530"/>
                    <a:gd name="connsiteY9" fmla="*/ 204316 h 1694229"/>
                    <a:gd name="connsiteX10" fmla="*/ 1236143 w 1880530"/>
                    <a:gd name="connsiteY10" fmla="*/ 273739 h 1694229"/>
                    <a:gd name="connsiteX11" fmla="*/ 1163162 w 1880530"/>
                    <a:gd name="connsiteY11" fmla="*/ 283903 h 1694229"/>
                    <a:gd name="connsiteX12" fmla="*/ 1098809 w 1880530"/>
                    <a:gd name="connsiteY12" fmla="*/ 285917 h 1694229"/>
                    <a:gd name="connsiteX13" fmla="*/ 1051208 w 1880530"/>
                    <a:gd name="connsiteY13" fmla="*/ 346183 h 1694229"/>
                    <a:gd name="connsiteX14" fmla="*/ 996593 w 1880530"/>
                    <a:gd name="connsiteY14" fmla="*/ 371690 h 1694229"/>
                    <a:gd name="connsiteX15" fmla="*/ 943969 w 1880530"/>
                    <a:gd name="connsiteY15" fmla="*/ 358385 h 1694229"/>
                    <a:gd name="connsiteX16" fmla="*/ 837229 w 1880530"/>
                    <a:gd name="connsiteY16" fmla="*/ 376257 h 1694229"/>
                    <a:gd name="connsiteX17" fmla="*/ 814246 w 1880530"/>
                    <a:gd name="connsiteY17" fmla="*/ 440035 h 1694229"/>
                    <a:gd name="connsiteX18" fmla="*/ 797163 w 1880530"/>
                    <a:gd name="connsiteY18" fmla="*/ 475926 h 1694229"/>
                    <a:gd name="connsiteX19" fmla="*/ 715132 w 1880530"/>
                    <a:gd name="connsiteY19" fmla="*/ 494632 h 1694229"/>
                    <a:gd name="connsiteX20" fmla="*/ 697320 w 1880530"/>
                    <a:gd name="connsiteY20" fmla="*/ 440647 h 1694229"/>
                    <a:gd name="connsiteX21" fmla="*/ 653456 w 1880530"/>
                    <a:gd name="connsiteY21" fmla="*/ 420298 h 1694229"/>
                    <a:gd name="connsiteX22" fmla="*/ 518140 w 1880530"/>
                    <a:gd name="connsiteY22" fmla="*/ 420641 h 1694229"/>
                    <a:gd name="connsiteX23" fmla="*/ 434263 w 1880530"/>
                    <a:gd name="connsiteY23" fmla="*/ 447350 h 1694229"/>
                    <a:gd name="connsiteX24" fmla="*/ 401044 w 1880530"/>
                    <a:gd name="connsiteY24" fmla="*/ 420298 h 1694229"/>
                    <a:gd name="connsiteX25" fmla="*/ 381994 w 1880530"/>
                    <a:gd name="connsiteY25" fmla="*/ 358385 h 1694229"/>
                    <a:gd name="connsiteX26" fmla="*/ 315319 w 1880530"/>
                    <a:gd name="connsiteY26" fmla="*/ 305998 h 1694229"/>
                    <a:gd name="connsiteX27" fmla="*/ 270134 w 1880530"/>
                    <a:gd name="connsiteY27" fmla="*/ 229110 h 1694229"/>
                    <a:gd name="connsiteX28" fmla="*/ 146784 w 1880530"/>
                    <a:gd name="connsiteY28" fmla="*/ 258373 h 1694229"/>
                    <a:gd name="connsiteX29" fmla="*/ 127734 w 1880530"/>
                    <a:gd name="connsiteY29" fmla="*/ 344785 h 1694229"/>
                    <a:gd name="connsiteX30" fmla="*/ 145174 w 1880530"/>
                    <a:gd name="connsiteY30" fmla="*/ 411312 h 1694229"/>
                    <a:gd name="connsiteX31" fmla="*/ 117735 w 1880530"/>
                    <a:gd name="connsiteY31" fmla="*/ 446172 h 1694229"/>
                    <a:gd name="connsiteX32" fmla="*/ 65347 w 1880530"/>
                    <a:gd name="connsiteY32" fmla="*/ 474059 h 1694229"/>
                    <a:gd name="connsiteX33" fmla="*/ 37246 w 1880530"/>
                    <a:gd name="connsiteY33" fmla="*/ 482063 h 1694229"/>
                    <a:gd name="connsiteX34" fmla="*/ 15281 w 1880530"/>
                    <a:gd name="connsiteY34" fmla="*/ 520310 h 1694229"/>
                    <a:gd name="connsiteX35" fmla="*/ 1469 w 1880530"/>
                    <a:gd name="connsiteY35" fmla="*/ 632745 h 1694229"/>
                    <a:gd name="connsiteX36" fmla="*/ 51178 w 1880530"/>
                    <a:gd name="connsiteY36" fmla="*/ 685967 h 1694229"/>
                    <a:gd name="connsiteX37" fmla="*/ 108092 w 1880530"/>
                    <a:gd name="connsiteY37" fmla="*/ 681547 h 1694229"/>
                    <a:gd name="connsiteX38" fmla="*/ 93804 w 1880530"/>
                    <a:gd name="connsiteY38" fmla="*/ 751806 h 1694229"/>
                    <a:gd name="connsiteX39" fmla="*/ 148631 w 1880530"/>
                    <a:gd name="connsiteY39" fmla="*/ 782248 h 1694229"/>
                    <a:gd name="connsiteX40" fmla="*/ 217629 w 1880530"/>
                    <a:gd name="connsiteY40" fmla="*/ 792460 h 1694229"/>
                    <a:gd name="connsiteX41" fmla="*/ 252932 w 1880530"/>
                    <a:gd name="connsiteY41" fmla="*/ 848431 h 1694229"/>
                    <a:gd name="connsiteX42" fmla="*/ 252339 w 1880530"/>
                    <a:gd name="connsiteY42" fmla="*/ 893503 h 1694229"/>
                    <a:gd name="connsiteX43" fmla="*/ 276863 w 1880530"/>
                    <a:gd name="connsiteY43" fmla="*/ 932978 h 1694229"/>
                    <a:gd name="connsiteX44" fmla="*/ 322521 w 1880530"/>
                    <a:gd name="connsiteY44" fmla="*/ 971570 h 1694229"/>
                    <a:gd name="connsiteX45" fmla="*/ 407654 w 1880530"/>
                    <a:gd name="connsiteY45" fmla="*/ 1025822 h 1694229"/>
                    <a:gd name="connsiteX46" fmla="*/ 443431 w 1880530"/>
                    <a:gd name="connsiteY46" fmla="*/ 1096915 h 1694229"/>
                    <a:gd name="connsiteX47" fmla="*/ 422534 w 1880530"/>
                    <a:gd name="connsiteY47" fmla="*/ 1166488 h 1694229"/>
                    <a:gd name="connsiteX48" fmla="*/ 500581 w 1880530"/>
                    <a:gd name="connsiteY48" fmla="*/ 1222951 h 1694229"/>
                    <a:gd name="connsiteX49" fmla="*/ 572613 w 1880530"/>
                    <a:gd name="connsiteY49" fmla="*/ 1255945 h 1694229"/>
                    <a:gd name="connsiteX50" fmla="*/ 553444 w 1880530"/>
                    <a:gd name="connsiteY50" fmla="*/ 1315648 h 1694229"/>
                    <a:gd name="connsiteX51" fmla="*/ 643931 w 1880530"/>
                    <a:gd name="connsiteY51" fmla="*/ 1468048 h 1694229"/>
                    <a:gd name="connsiteX52" fmla="*/ 736741 w 1880530"/>
                    <a:gd name="connsiteY52" fmla="*/ 1541202 h 1694229"/>
                    <a:gd name="connsiteX53" fmla="*/ 786806 w 1880530"/>
                    <a:gd name="connsiteY53" fmla="*/ 1491860 h 1694229"/>
                    <a:gd name="connsiteX54" fmla="*/ 851396 w 1880530"/>
                    <a:gd name="connsiteY54" fmla="*/ 1519257 h 1694229"/>
                    <a:gd name="connsiteX55" fmla="*/ 905869 w 1880530"/>
                    <a:gd name="connsiteY55" fmla="*/ 1487098 h 1694229"/>
                    <a:gd name="connsiteX56" fmla="*/ 922716 w 1880530"/>
                    <a:gd name="connsiteY56" fmla="*/ 1444922 h 1694229"/>
                    <a:gd name="connsiteX57" fmla="*/ 986593 w 1880530"/>
                    <a:gd name="connsiteY57" fmla="*/ 1531334 h 1694229"/>
                    <a:gd name="connsiteX58" fmla="*/ 1031660 w 1880530"/>
                    <a:gd name="connsiteY58" fmla="*/ 1602428 h 1694229"/>
                    <a:gd name="connsiteX59" fmla="*/ 1101606 w 1880530"/>
                    <a:gd name="connsiteY59" fmla="*/ 1693947 h 1694229"/>
                    <a:gd name="connsiteX60" fmla="*/ 1132504 w 1880530"/>
                    <a:gd name="connsiteY60" fmla="*/ 1630856 h 1694229"/>
                    <a:gd name="connsiteX61" fmla="*/ 1163163 w 1880530"/>
                    <a:gd name="connsiteY61" fmla="*/ 1624376 h 1694229"/>
                    <a:gd name="connsiteX62" fmla="*/ 1206262 w 1880530"/>
                    <a:gd name="connsiteY62" fmla="*/ 1653639 h 1694229"/>
                    <a:gd name="connsiteX63" fmla="*/ 1239837 w 1880530"/>
                    <a:gd name="connsiteY63" fmla="*/ 1612985 h 1694229"/>
                    <a:gd name="connsiteX64" fmla="*/ 1258658 w 1880530"/>
                    <a:gd name="connsiteY64" fmla="*/ 1617602 h 1694229"/>
                    <a:gd name="connsiteX65" fmla="*/ 1292700 w 1880530"/>
                    <a:gd name="connsiteY65" fmla="*/ 1684079 h 1694229"/>
                    <a:gd name="connsiteX66" fmla="*/ 1349256 w 1880530"/>
                    <a:gd name="connsiteY66" fmla="*/ 1660610 h 1694229"/>
                    <a:gd name="connsiteX67" fmla="*/ 1401288 w 1880530"/>
                    <a:gd name="connsiteY67" fmla="*/ 1604489 h 1694229"/>
                    <a:gd name="connsiteX68" fmla="*/ 1452065 w 1880530"/>
                    <a:gd name="connsiteY68" fmla="*/ 1587946 h 1694229"/>
                    <a:gd name="connsiteX69" fmla="*/ 1469744 w 1880530"/>
                    <a:gd name="connsiteY69" fmla="*/ 1643768 h 1694229"/>
                    <a:gd name="connsiteX70" fmla="*/ 1539639 w 1880530"/>
                    <a:gd name="connsiteY70" fmla="*/ 1618090 h 1694229"/>
                    <a:gd name="connsiteX71" fmla="*/ 1570417 w 1880530"/>
                    <a:gd name="connsiteY71" fmla="*/ 1531334 h 1694229"/>
                    <a:gd name="connsiteX72" fmla="*/ 1651853 w 1880530"/>
                    <a:gd name="connsiteY72" fmla="*/ 1441192 h 1694229"/>
                    <a:gd name="connsiteX73" fmla="*/ 1696444 w 1880530"/>
                    <a:gd name="connsiteY73" fmla="*/ 1410062 h 1694229"/>
                    <a:gd name="connsiteX74" fmla="*/ 1724813 w 1880530"/>
                    <a:gd name="connsiteY74" fmla="*/ 1413357 h 1694229"/>
                    <a:gd name="connsiteX75" fmla="*/ 1802405 w 1880530"/>
                    <a:gd name="connsiteY75" fmla="*/ 1402749 h 1694229"/>
                    <a:gd name="connsiteX76" fmla="*/ 1797524 w 1880530"/>
                    <a:gd name="connsiteY76" fmla="*/ 1456313 h 1694229"/>
                    <a:gd name="connsiteX77" fmla="*/ 1855691 w 1880530"/>
                    <a:gd name="connsiteY77" fmla="*/ 1479634 h 1694229"/>
                    <a:gd name="connsiteX78" fmla="*/ 1857299 w 1880530"/>
                    <a:gd name="connsiteY78" fmla="*/ 1457000 h 1694229"/>
                    <a:gd name="connsiteX79" fmla="*/ 1856521 w 1880530"/>
                    <a:gd name="connsiteY79" fmla="*/ 1396266 h 1694229"/>
                    <a:gd name="connsiteX80" fmla="*/ 1878487 w 1880530"/>
                    <a:gd name="connsiteY80" fmla="*/ 1326546 h 1694229"/>
                    <a:gd name="connsiteX81" fmla="*/ 1797946 w 1880530"/>
                    <a:gd name="connsiteY81" fmla="*/ 1305140 h 1694229"/>
                    <a:gd name="connsiteX82" fmla="*/ 1747763 w 1880530"/>
                    <a:gd name="connsiteY82" fmla="*/ 1264979 h 1694229"/>
                    <a:gd name="connsiteX83" fmla="*/ 1737459 w 1880530"/>
                    <a:gd name="connsiteY83" fmla="*/ 1176356 h 1694229"/>
                    <a:gd name="connsiteX84" fmla="*/ 1704241 w 1880530"/>
                    <a:gd name="connsiteY84" fmla="*/ 1038783 h 1694229"/>
                    <a:gd name="connsiteX85" fmla="*/ 1627446 w 1880530"/>
                    <a:gd name="connsiteY85" fmla="*/ 972257 h 1694229"/>
                    <a:gd name="connsiteX86" fmla="*/ 1594228 w 1880530"/>
                    <a:gd name="connsiteY86" fmla="*/ 917660 h 1694229"/>
                    <a:gd name="connsiteX87" fmla="*/ 1544162 w 1880530"/>
                    <a:gd name="connsiteY87" fmla="*/ 872587 h 1694229"/>
                    <a:gd name="connsiteX88" fmla="*/ 1472251 w 1880530"/>
                    <a:gd name="connsiteY88" fmla="*/ 845878 h 1694229"/>
                    <a:gd name="connsiteX89" fmla="*/ 1449150 w 1880530"/>
                    <a:gd name="connsiteY89" fmla="*/ 823245 h 1694229"/>
                    <a:gd name="connsiteX90" fmla="*/ 1477013 w 1880530"/>
                    <a:gd name="connsiteY90" fmla="*/ 784801 h 1694229"/>
                    <a:gd name="connsiteX91" fmla="*/ 1458319 w 1880530"/>
                    <a:gd name="connsiteY91" fmla="*/ 748910 h 1694229"/>
                    <a:gd name="connsiteX92" fmla="*/ 1463081 w 1880530"/>
                    <a:gd name="connsiteY92" fmla="*/ 725098 h 1694229"/>
                    <a:gd name="connsiteX93" fmla="*/ 1488076 w 1880530"/>
                    <a:gd name="connsiteY93" fmla="*/ 724035 h 1694229"/>
                    <a:gd name="connsiteX94" fmla="*/ 1580416 w 1880530"/>
                    <a:gd name="connsiteY94" fmla="*/ 740220 h 1694229"/>
                    <a:gd name="connsiteX95" fmla="*/ 1615719 w 1880530"/>
                    <a:gd name="connsiteY95" fmla="*/ 683758 h 1694229"/>
                    <a:gd name="connsiteX96" fmla="*/ 1603753 w 1880530"/>
                    <a:gd name="connsiteY96" fmla="*/ 553648 h 1694229"/>
                    <a:gd name="connsiteX97" fmla="*/ 1620956 w 1880530"/>
                    <a:gd name="connsiteY97" fmla="*/ 405322 h 1694229"/>
                    <a:gd name="connsiteX0" fmla="*/ 1620956 w 1881147"/>
                    <a:gd name="connsiteY0" fmla="*/ 405322 h 1694229"/>
                    <a:gd name="connsiteX1" fmla="*/ 1548806 w 1881147"/>
                    <a:gd name="connsiteY1" fmla="*/ 372673 h 1694229"/>
                    <a:gd name="connsiteX2" fmla="*/ 1458557 w 1881147"/>
                    <a:gd name="connsiteY2" fmla="*/ 348860 h 1694229"/>
                    <a:gd name="connsiteX3" fmla="*/ 1405237 w 1881147"/>
                    <a:gd name="connsiteY3" fmla="*/ 271776 h 1694229"/>
                    <a:gd name="connsiteX4" fmla="*/ 1382136 w 1881147"/>
                    <a:gd name="connsiteY4" fmla="*/ 169931 h 1694229"/>
                    <a:gd name="connsiteX5" fmla="*/ 1346239 w 1881147"/>
                    <a:gd name="connsiteY5" fmla="*/ 1869 h 1694229"/>
                    <a:gd name="connsiteX6" fmla="*/ 1278870 w 1881147"/>
                    <a:gd name="connsiteY6" fmla="*/ 43567 h 1694229"/>
                    <a:gd name="connsiteX7" fmla="*/ 1273302 w 1881147"/>
                    <a:gd name="connsiteY7" fmla="*/ 101090 h 1694229"/>
                    <a:gd name="connsiteX8" fmla="*/ 1257397 w 1881147"/>
                    <a:gd name="connsiteY8" fmla="*/ 152303 h 1694229"/>
                    <a:gd name="connsiteX9" fmla="*/ 1237872 w 1881147"/>
                    <a:gd name="connsiteY9" fmla="*/ 204316 h 1694229"/>
                    <a:gd name="connsiteX10" fmla="*/ 1236143 w 1881147"/>
                    <a:gd name="connsiteY10" fmla="*/ 273739 h 1694229"/>
                    <a:gd name="connsiteX11" fmla="*/ 1163162 w 1881147"/>
                    <a:gd name="connsiteY11" fmla="*/ 283903 h 1694229"/>
                    <a:gd name="connsiteX12" fmla="*/ 1098809 w 1881147"/>
                    <a:gd name="connsiteY12" fmla="*/ 285917 h 1694229"/>
                    <a:gd name="connsiteX13" fmla="*/ 1051208 w 1881147"/>
                    <a:gd name="connsiteY13" fmla="*/ 346183 h 1694229"/>
                    <a:gd name="connsiteX14" fmla="*/ 996593 w 1881147"/>
                    <a:gd name="connsiteY14" fmla="*/ 371690 h 1694229"/>
                    <a:gd name="connsiteX15" fmla="*/ 943969 w 1881147"/>
                    <a:gd name="connsiteY15" fmla="*/ 358385 h 1694229"/>
                    <a:gd name="connsiteX16" fmla="*/ 837229 w 1881147"/>
                    <a:gd name="connsiteY16" fmla="*/ 376257 h 1694229"/>
                    <a:gd name="connsiteX17" fmla="*/ 814246 w 1881147"/>
                    <a:gd name="connsiteY17" fmla="*/ 440035 h 1694229"/>
                    <a:gd name="connsiteX18" fmla="*/ 797163 w 1881147"/>
                    <a:gd name="connsiteY18" fmla="*/ 475926 h 1694229"/>
                    <a:gd name="connsiteX19" fmla="*/ 715132 w 1881147"/>
                    <a:gd name="connsiteY19" fmla="*/ 494632 h 1694229"/>
                    <a:gd name="connsiteX20" fmla="*/ 697320 w 1881147"/>
                    <a:gd name="connsiteY20" fmla="*/ 440647 h 1694229"/>
                    <a:gd name="connsiteX21" fmla="*/ 653456 w 1881147"/>
                    <a:gd name="connsiteY21" fmla="*/ 420298 h 1694229"/>
                    <a:gd name="connsiteX22" fmla="*/ 518140 w 1881147"/>
                    <a:gd name="connsiteY22" fmla="*/ 420641 h 1694229"/>
                    <a:gd name="connsiteX23" fmla="*/ 434263 w 1881147"/>
                    <a:gd name="connsiteY23" fmla="*/ 447350 h 1694229"/>
                    <a:gd name="connsiteX24" fmla="*/ 401044 w 1881147"/>
                    <a:gd name="connsiteY24" fmla="*/ 420298 h 1694229"/>
                    <a:gd name="connsiteX25" fmla="*/ 381994 w 1881147"/>
                    <a:gd name="connsiteY25" fmla="*/ 358385 h 1694229"/>
                    <a:gd name="connsiteX26" fmla="*/ 315319 w 1881147"/>
                    <a:gd name="connsiteY26" fmla="*/ 305998 h 1694229"/>
                    <a:gd name="connsiteX27" fmla="*/ 270134 w 1881147"/>
                    <a:gd name="connsiteY27" fmla="*/ 229110 h 1694229"/>
                    <a:gd name="connsiteX28" fmla="*/ 146784 w 1881147"/>
                    <a:gd name="connsiteY28" fmla="*/ 258373 h 1694229"/>
                    <a:gd name="connsiteX29" fmla="*/ 127734 w 1881147"/>
                    <a:gd name="connsiteY29" fmla="*/ 344785 h 1694229"/>
                    <a:gd name="connsiteX30" fmla="*/ 145174 w 1881147"/>
                    <a:gd name="connsiteY30" fmla="*/ 411312 h 1694229"/>
                    <a:gd name="connsiteX31" fmla="*/ 117735 w 1881147"/>
                    <a:gd name="connsiteY31" fmla="*/ 446172 h 1694229"/>
                    <a:gd name="connsiteX32" fmla="*/ 65347 w 1881147"/>
                    <a:gd name="connsiteY32" fmla="*/ 474059 h 1694229"/>
                    <a:gd name="connsiteX33" fmla="*/ 37246 w 1881147"/>
                    <a:gd name="connsiteY33" fmla="*/ 482063 h 1694229"/>
                    <a:gd name="connsiteX34" fmla="*/ 15281 w 1881147"/>
                    <a:gd name="connsiteY34" fmla="*/ 520310 h 1694229"/>
                    <a:gd name="connsiteX35" fmla="*/ 1469 w 1881147"/>
                    <a:gd name="connsiteY35" fmla="*/ 632745 h 1694229"/>
                    <a:gd name="connsiteX36" fmla="*/ 51178 w 1881147"/>
                    <a:gd name="connsiteY36" fmla="*/ 685967 h 1694229"/>
                    <a:gd name="connsiteX37" fmla="*/ 108092 w 1881147"/>
                    <a:gd name="connsiteY37" fmla="*/ 681547 h 1694229"/>
                    <a:gd name="connsiteX38" fmla="*/ 93804 w 1881147"/>
                    <a:gd name="connsiteY38" fmla="*/ 751806 h 1694229"/>
                    <a:gd name="connsiteX39" fmla="*/ 148631 w 1881147"/>
                    <a:gd name="connsiteY39" fmla="*/ 782248 h 1694229"/>
                    <a:gd name="connsiteX40" fmla="*/ 217629 w 1881147"/>
                    <a:gd name="connsiteY40" fmla="*/ 792460 h 1694229"/>
                    <a:gd name="connsiteX41" fmla="*/ 252932 w 1881147"/>
                    <a:gd name="connsiteY41" fmla="*/ 848431 h 1694229"/>
                    <a:gd name="connsiteX42" fmla="*/ 252339 w 1881147"/>
                    <a:gd name="connsiteY42" fmla="*/ 893503 h 1694229"/>
                    <a:gd name="connsiteX43" fmla="*/ 276863 w 1881147"/>
                    <a:gd name="connsiteY43" fmla="*/ 932978 h 1694229"/>
                    <a:gd name="connsiteX44" fmla="*/ 322521 w 1881147"/>
                    <a:gd name="connsiteY44" fmla="*/ 971570 h 1694229"/>
                    <a:gd name="connsiteX45" fmla="*/ 407654 w 1881147"/>
                    <a:gd name="connsiteY45" fmla="*/ 1025822 h 1694229"/>
                    <a:gd name="connsiteX46" fmla="*/ 443431 w 1881147"/>
                    <a:gd name="connsiteY46" fmla="*/ 1096915 h 1694229"/>
                    <a:gd name="connsiteX47" fmla="*/ 422534 w 1881147"/>
                    <a:gd name="connsiteY47" fmla="*/ 1166488 h 1694229"/>
                    <a:gd name="connsiteX48" fmla="*/ 500581 w 1881147"/>
                    <a:gd name="connsiteY48" fmla="*/ 1222951 h 1694229"/>
                    <a:gd name="connsiteX49" fmla="*/ 572613 w 1881147"/>
                    <a:gd name="connsiteY49" fmla="*/ 1255945 h 1694229"/>
                    <a:gd name="connsiteX50" fmla="*/ 553444 w 1881147"/>
                    <a:gd name="connsiteY50" fmla="*/ 1315648 h 1694229"/>
                    <a:gd name="connsiteX51" fmla="*/ 643931 w 1881147"/>
                    <a:gd name="connsiteY51" fmla="*/ 1468048 h 1694229"/>
                    <a:gd name="connsiteX52" fmla="*/ 736741 w 1881147"/>
                    <a:gd name="connsiteY52" fmla="*/ 1541202 h 1694229"/>
                    <a:gd name="connsiteX53" fmla="*/ 786806 w 1881147"/>
                    <a:gd name="connsiteY53" fmla="*/ 1491860 h 1694229"/>
                    <a:gd name="connsiteX54" fmla="*/ 851396 w 1881147"/>
                    <a:gd name="connsiteY54" fmla="*/ 1519257 h 1694229"/>
                    <a:gd name="connsiteX55" fmla="*/ 905869 w 1881147"/>
                    <a:gd name="connsiteY55" fmla="*/ 1487098 h 1694229"/>
                    <a:gd name="connsiteX56" fmla="*/ 922716 w 1881147"/>
                    <a:gd name="connsiteY56" fmla="*/ 1444922 h 1694229"/>
                    <a:gd name="connsiteX57" fmla="*/ 986593 w 1881147"/>
                    <a:gd name="connsiteY57" fmla="*/ 1531334 h 1694229"/>
                    <a:gd name="connsiteX58" fmla="*/ 1031660 w 1881147"/>
                    <a:gd name="connsiteY58" fmla="*/ 1602428 h 1694229"/>
                    <a:gd name="connsiteX59" fmla="*/ 1101606 w 1881147"/>
                    <a:gd name="connsiteY59" fmla="*/ 1693947 h 1694229"/>
                    <a:gd name="connsiteX60" fmla="*/ 1132504 w 1881147"/>
                    <a:gd name="connsiteY60" fmla="*/ 1630856 h 1694229"/>
                    <a:gd name="connsiteX61" fmla="*/ 1163163 w 1881147"/>
                    <a:gd name="connsiteY61" fmla="*/ 1624376 h 1694229"/>
                    <a:gd name="connsiteX62" fmla="*/ 1206262 w 1881147"/>
                    <a:gd name="connsiteY62" fmla="*/ 1653639 h 1694229"/>
                    <a:gd name="connsiteX63" fmla="*/ 1239837 w 1881147"/>
                    <a:gd name="connsiteY63" fmla="*/ 1612985 h 1694229"/>
                    <a:gd name="connsiteX64" fmla="*/ 1258658 w 1881147"/>
                    <a:gd name="connsiteY64" fmla="*/ 1617602 h 1694229"/>
                    <a:gd name="connsiteX65" fmla="*/ 1292700 w 1881147"/>
                    <a:gd name="connsiteY65" fmla="*/ 1684079 h 1694229"/>
                    <a:gd name="connsiteX66" fmla="*/ 1349256 w 1881147"/>
                    <a:gd name="connsiteY66" fmla="*/ 1660610 h 1694229"/>
                    <a:gd name="connsiteX67" fmla="*/ 1401288 w 1881147"/>
                    <a:gd name="connsiteY67" fmla="*/ 1604489 h 1694229"/>
                    <a:gd name="connsiteX68" fmla="*/ 1452065 w 1881147"/>
                    <a:gd name="connsiteY68" fmla="*/ 1587946 h 1694229"/>
                    <a:gd name="connsiteX69" fmla="*/ 1469744 w 1881147"/>
                    <a:gd name="connsiteY69" fmla="*/ 1643768 h 1694229"/>
                    <a:gd name="connsiteX70" fmla="*/ 1539639 w 1881147"/>
                    <a:gd name="connsiteY70" fmla="*/ 1618090 h 1694229"/>
                    <a:gd name="connsiteX71" fmla="*/ 1570417 w 1881147"/>
                    <a:gd name="connsiteY71" fmla="*/ 1531334 h 1694229"/>
                    <a:gd name="connsiteX72" fmla="*/ 1651853 w 1881147"/>
                    <a:gd name="connsiteY72" fmla="*/ 1441192 h 1694229"/>
                    <a:gd name="connsiteX73" fmla="*/ 1696444 w 1881147"/>
                    <a:gd name="connsiteY73" fmla="*/ 1410062 h 1694229"/>
                    <a:gd name="connsiteX74" fmla="*/ 1724813 w 1881147"/>
                    <a:gd name="connsiteY74" fmla="*/ 1413357 h 1694229"/>
                    <a:gd name="connsiteX75" fmla="*/ 1802405 w 1881147"/>
                    <a:gd name="connsiteY75" fmla="*/ 1402749 h 1694229"/>
                    <a:gd name="connsiteX76" fmla="*/ 1797524 w 1881147"/>
                    <a:gd name="connsiteY76" fmla="*/ 1456313 h 1694229"/>
                    <a:gd name="connsiteX77" fmla="*/ 1855691 w 1881147"/>
                    <a:gd name="connsiteY77" fmla="*/ 1479634 h 1694229"/>
                    <a:gd name="connsiteX78" fmla="*/ 1857299 w 1881147"/>
                    <a:gd name="connsiteY78" fmla="*/ 1457000 h 1694229"/>
                    <a:gd name="connsiteX79" fmla="*/ 1861403 w 1881147"/>
                    <a:gd name="connsiteY79" fmla="*/ 1401373 h 1694229"/>
                    <a:gd name="connsiteX80" fmla="*/ 1878487 w 1881147"/>
                    <a:gd name="connsiteY80" fmla="*/ 1326546 h 1694229"/>
                    <a:gd name="connsiteX81" fmla="*/ 1797946 w 1881147"/>
                    <a:gd name="connsiteY81" fmla="*/ 1305140 h 1694229"/>
                    <a:gd name="connsiteX82" fmla="*/ 1747763 w 1881147"/>
                    <a:gd name="connsiteY82" fmla="*/ 1264979 h 1694229"/>
                    <a:gd name="connsiteX83" fmla="*/ 1737459 w 1881147"/>
                    <a:gd name="connsiteY83" fmla="*/ 1176356 h 1694229"/>
                    <a:gd name="connsiteX84" fmla="*/ 1704241 w 1881147"/>
                    <a:gd name="connsiteY84" fmla="*/ 1038783 h 1694229"/>
                    <a:gd name="connsiteX85" fmla="*/ 1627446 w 1881147"/>
                    <a:gd name="connsiteY85" fmla="*/ 972257 h 1694229"/>
                    <a:gd name="connsiteX86" fmla="*/ 1594228 w 1881147"/>
                    <a:gd name="connsiteY86" fmla="*/ 917660 h 1694229"/>
                    <a:gd name="connsiteX87" fmla="*/ 1544162 w 1881147"/>
                    <a:gd name="connsiteY87" fmla="*/ 872587 h 1694229"/>
                    <a:gd name="connsiteX88" fmla="*/ 1472251 w 1881147"/>
                    <a:gd name="connsiteY88" fmla="*/ 845878 h 1694229"/>
                    <a:gd name="connsiteX89" fmla="*/ 1449150 w 1881147"/>
                    <a:gd name="connsiteY89" fmla="*/ 823245 h 1694229"/>
                    <a:gd name="connsiteX90" fmla="*/ 1477013 w 1881147"/>
                    <a:gd name="connsiteY90" fmla="*/ 784801 h 1694229"/>
                    <a:gd name="connsiteX91" fmla="*/ 1458319 w 1881147"/>
                    <a:gd name="connsiteY91" fmla="*/ 748910 h 1694229"/>
                    <a:gd name="connsiteX92" fmla="*/ 1463081 w 1881147"/>
                    <a:gd name="connsiteY92" fmla="*/ 725098 h 1694229"/>
                    <a:gd name="connsiteX93" fmla="*/ 1488076 w 1881147"/>
                    <a:gd name="connsiteY93" fmla="*/ 724035 h 1694229"/>
                    <a:gd name="connsiteX94" fmla="*/ 1580416 w 1881147"/>
                    <a:gd name="connsiteY94" fmla="*/ 740220 h 1694229"/>
                    <a:gd name="connsiteX95" fmla="*/ 1615719 w 1881147"/>
                    <a:gd name="connsiteY95" fmla="*/ 683758 h 1694229"/>
                    <a:gd name="connsiteX96" fmla="*/ 1603753 w 1881147"/>
                    <a:gd name="connsiteY96" fmla="*/ 553648 h 1694229"/>
                    <a:gd name="connsiteX97" fmla="*/ 1620956 w 1881147"/>
                    <a:gd name="connsiteY97" fmla="*/ 405322 h 1694229"/>
                    <a:gd name="connsiteX0" fmla="*/ 1620956 w 1868187"/>
                    <a:gd name="connsiteY0" fmla="*/ 405322 h 1694229"/>
                    <a:gd name="connsiteX1" fmla="*/ 1548806 w 1868187"/>
                    <a:gd name="connsiteY1" fmla="*/ 372673 h 1694229"/>
                    <a:gd name="connsiteX2" fmla="*/ 1458557 w 1868187"/>
                    <a:gd name="connsiteY2" fmla="*/ 348860 h 1694229"/>
                    <a:gd name="connsiteX3" fmla="*/ 1405237 w 1868187"/>
                    <a:gd name="connsiteY3" fmla="*/ 271776 h 1694229"/>
                    <a:gd name="connsiteX4" fmla="*/ 1382136 w 1868187"/>
                    <a:gd name="connsiteY4" fmla="*/ 169931 h 1694229"/>
                    <a:gd name="connsiteX5" fmla="*/ 1346239 w 1868187"/>
                    <a:gd name="connsiteY5" fmla="*/ 1869 h 1694229"/>
                    <a:gd name="connsiteX6" fmla="*/ 1278870 w 1868187"/>
                    <a:gd name="connsiteY6" fmla="*/ 43567 h 1694229"/>
                    <a:gd name="connsiteX7" fmla="*/ 1273302 w 1868187"/>
                    <a:gd name="connsiteY7" fmla="*/ 101090 h 1694229"/>
                    <a:gd name="connsiteX8" fmla="*/ 1257397 w 1868187"/>
                    <a:gd name="connsiteY8" fmla="*/ 152303 h 1694229"/>
                    <a:gd name="connsiteX9" fmla="*/ 1237872 w 1868187"/>
                    <a:gd name="connsiteY9" fmla="*/ 204316 h 1694229"/>
                    <a:gd name="connsiteX10" fmla="*/ 1236143 w 1868187"/>
                    <a:gd name="connsiteY10" fmla="*/ 273739 h 1694229"/>
                    <a:gd name="connsiteX11" fmla="*/ 1163162 w 1868187"/>
                    <a:gd name="connsiteY11" fmla="*/ 283903 h 1694229"/>
                    <a:gd name="connsiteX12" fmla="*/ 1098809 w 1868187"/>
                    <a:gd name="connsiteY12" fmla="*/ 285917 h 1694229"/>
                    <a:gd name="connsiteX13" fmla="*/ 1051208 w 1868187"/>
                    <a:gd name="connsiteY13" fmla="*/ 346183 h 1694229"/>
                    <a:gd name="connsiteX14" fmla="*/ 996593 w 1868187"/>
                    <a:gd name="connsiteY14" fmla="*/ 371690 h 1694229"/>
                    <a:gd name="connsiteX15" fmla="*/ 943969 w 1868187"/>
                    <a:gd name="connsiteY15" fmla="*/ 358385 h 1694229"/>
                    <a:gd name="connsiteX16" fmla="*/ 837229 w 1868187"/>
                    <a:gd name="connsiteY16" fmla="*/ 376257 h 1694229"/>
                    <a:gd name="connsiteX17" fmla="*/ 814246 w 1868187"/>
                    <a:gd name="connsiteY17" fmla="*/ 440035 h 1694229"/>
                    <a:gd name="connsiteX18" fmla="*/ 797163 w 1868187"/>
                    <a:gd name="connsiteY18" fmla="*/ 475926 h 1694229"/>
                    <a:gd name="connsiteX19" fmla="*/ 715132 w 1868187"/>
                    <a:gd name="connsiteY19" fmla="*/ 494632 h 1694229"/>
                    <a:gd name="connsiteX20" fmla="*/ 697320 w 1868187"/>
                    <a:gd name="connsiteY20" fmla="*/ 440647 h 1694229"/>
                    <a:gd name="connsiteX21" fmla="*/ 653456 w 1868187"/>
                    <a:gd name="connsiteY21" fmla="*/ 420298 h 1694229"/>
                    <a:gd name="connsiteX22" fmla="*/ 518140 w 1868187"/>
                    <a:gd name="connsiteY22" fmla="*/ 420641 h 1694229"/>
                    <a:gd name="connsiteX23" fmla="*/ 434263 w 1868187"/>
                    <a:gd name="connsiteY23" fmla="*/ 447350 h 1694229"/>
                    <a:gd name="connsiteX24" fmla="*/ 401044 w 1868187"/>
                    <a:gd name="connsiteY24" fmla="*/ 420298 h 1694229"/>
                    <a:gd name="connsiteX25" fmla="*/ 381994 w 1868187"/>
                    <a:gd name="connsiteY25" fmla="*/ 358385 h 1694229"/>
                    <a:gd name="connsiteX26" fmla="*/ 315319 w 1868187"/>
                    <a:gd name="connsiteY26" fmla="*/ 305998 h 1694229"/>
                    <a:gd name="connsiteX27" fmla="*/ 270134 w 1868187"/>
                    <a:gd name="connsiteY27" fmla="*/ 229110 h 1694229"/>
                    <a:gd name="connsiteX28" fmla="*/ 146784 w 1868187"/>
                    <a:gd name="connsiteY28" fmla="*/ 258373 h 1694229"/>
                    <a:gd name="connsiteX29" fmla="*/ 127734 w 1868187"/>
                    <a:gd name="connsiteY29" fmla="*/ 344785 h 1694229"/>
                    <a:gd name="connsiteX30" fmla="*/ 145174 w 1868187"/>
                    <a:gd name="connsiteY30" fmla="*/ 411312 h 1694229"/>
                    <a:gd name="connsiteX31" fmla="*/ 117735 w 1868187"/>
                    <a:gd name="connsiteY31" fmla="*/ 446172 h 1694229"/>
                    <a:gd name="connsiteX32" fmla="*/ 65347 w 1868187"/>
                    <a:gd name="connsiteY32" fmla="*/ 474059 h 1694229"/>
                    <a:gd name="connsiteX33" fmla="*/ 37246 w 1868187"/>
                    <a:gd name="connsiteY33" fmla="*/ 482063 h 1694229"/>
                    <a:gd name="connsiteX34" fmla="*/ 15281 w 1868187"/>
                    <a:gd name="connsiteY34" fmla="*/ 520310 h 1694229"/>
                    <a:gd name="connsiteX35" fmla="*/ 1469 w 1868187"/>
                    <a:gd name="connsiteY35" fmla="*/ 632745 h 1694229"/>
                    <a:gd name="connsiteX36" fmla="*/ 51178 w 1868187"/>
                    <a:gd name="connsiteY36" fmla="*/ 685967 h 1694229"/>
                    <a:gd name="connsiteX37" fmla="*/ 108092 w 1868187"/>
                    <a:gd name="connsiteY37" fmla="*/ 681547 h 1694229"/>
                    <a:gd name="connsiteX38" fmla="*/ 93804 w 1868187"/>
                    <a:gd name="connsiteY38" fmla="*/ 751806 h 1694229"/>
                    <a:gd name="connsiteX39" fmla="*/ 148631 w 1868187"/>
                    <a:gd name="connsiteY39" fmla="*/ 782248 h 1694229"/>
                    <a:gd name="connsiteX40" fmla="*/ 217629 w 1868187"/>
                    <a:gd name="connsiteY40" fmla="*/ 792460 h 1694229"/>
                    <a:gd name="connsiteX41" fmla="*/ 252932 w 1868187"/>
                    <a:gd name="connsiteY41" fmla="*/ 848431 h 1694229"/>
                    <a:gd name="connsiteX42" fmla="*/ 252339 w 1868187"/>
                    <a:gd name="connsiteY42" fmla="*/ 893503 h 1694229"/>
                    <a:gd name="connsiteX43" fmla="*/ 276863 w 1868187"/>
                    <a:gd name="connsiteY43" fmla="*/ 932978 h 1694229"/>
                    <a:gd name="connsiteX44" fmla="*/ 322521 w 1868187"/>
                    <a:gd name="connsiteY44" fmla="*/ 971570 h 1694229"/>
                    <a:gd name="connsiteX45" fmla="*/ 407654 w 1868187"/>
                    <a:gd name="connsiteY45" fmla="*/ 1025822 h 1694229"/>
                    <a:gd name="connsiteX46" fmla="*/ 443431 w 1868187"/>
                    <a:gd name="connsiteY46" fmla="*/ 1096915 h 1694229"/>
                    <a:gd name="connsiteX47" fmla="*/ 422534 w 1868187"/>
                    <a:gd name="connsiteY47" fmla="*/ 1166488 h 1694229"/>
                    <a:gd name="connsiteX48" fmla="*/ 500581 w 1868187"/>
                    <a:gd name="connsiteY48" fmla="*/ 1222951 h 1694229"/>
                    <a:gd name="connsiteX49" fmla="*/ 572613 w 1868187"/>
                    <a:gd name="connsiteY49" fmla="*/ 1255945 h 1694229"/>
                    <a:gd name="connsiteX50" fmla="*/ 553444 w 1868187"/>
                    <a:gd name="connsiteY50" fmla="*/ 1315648 h 1694229"/>
                    <a:gd name="connsiteX51" fmla="*/ 643931 w 1868187"/>
                    <a:gd name="connsiteY51" fmla="*/ 1468048 h 1694229"/>
                    <a:gd name="connsiteX52" fmla="*/ 736741 w 1868187"/>
                    <a:gd name="connsiteY52" fmla="*/ 1541202 h 1694229"/>
                    <a:gd name="connsiteX53" fmla="*/ 786806 w 1868187"/>
                    <a:gd name="connsiteY53" fmla="*/ 1491860 h 1694229"/>
                    <a:gd name="connsiteX54" fmla="*/ 851396 w 1868187"/>
                    <a:gd name="connsiteY54" fmla="*/ 1519257 h 1694229"/>
                    <a:gd name="connsiteX55" fmla="*/ 905869 w 1868187"/>
                    <a:gd name="connsiteY55" fmla="*/ 1487098 h 1694229"/>
                    <a:gd name="connsiteX56" fmla="*/ 922716 w 1868187"/>
                    <a:gd name="connsiteY56" fmla="*/ 1444922 h 1694229"/>
                    <a:gd name="connsiteX57" fmla="*/ 986593 w 1868187"/>
                    <a:gd name="connsiteY57" fmla="*/ 1531334 h 1694229"/>
                    <a:gd name="connsiteX58" fmla="*/ 1031660 w 1868187"/>
                    <a:gd name="connsiteY58" fmla="*/ 1602428 h 1694229"/>
                    <a:gd name="connsiteX59" fmla="*/ 1101606 w 1868187"/>
                    <a:gd name="connsiteY59" fmla="*/ 1693947 h 1694229"/>
                    <a:gd name="connsiteX60" fmla="*/ 1132504 w 1868187"/>
                    <a:gd name="connsiteY60" fmla="*/ 1630856 h 1694229"/>
                    <a:gd name="connsiteX61" fmla="*/ 1163163 w 1868187"/>
                    <a:gd name="connsiteY61" fmla="*/ 1624376 h 1694229"/>
                    <a:gd name="connsiteX62" fmla="*/ 1206262 w 1868187"/>
                    <a:gd name="connsiteY62" fmla="*/ 1653639 h 1694229"/>
                    <a:gd name="connsiteX63" fmla="*/ 1239837 w 1868187"/>
                    <a:gd name="connsiteY63" fmla="*/ 1612985 h 1694229"/>
                    <a:gd name="connsiteX64" fmla="*/ 1258658 w 1868187"/>
                    <a:gd name="connsiteY64" fmla="*/ 1617602 h 1694229"/>
                    <a:gd name="connsiteX65" fmla="*/ 1292700 w 1868187"/>
                    <a:gd name="connsiteY65" fmla="*/ 1684079 h 1694229"/>
                    <a:gd name="connsiteX66" fmla="*/ 1349256 w 1868187"/>
                    <a:gd name="connsiteY66" fmla="*/ 1660610 h 1694229"/>
                    <a:gd name="connsiteX67" fmla="*/ 1401288 w 1868187"/>
                    <a:gd name="connsiteY67" fmla="*/ 1604489 h 1694229"/>
                    <a:gd name="connsiteX68" fmla="*/ 1452065 w 1868187"/>
                    <a:gd name="connsiteY68" fmla="*/ 1587946 h 1694229"/>
                    <a:gd name="connsiteX69" fmla="*/ 1469744 w 1868187"/>
                    <a:gd name="connsiteY69" fmla="*/ 1643768 h 1694229"/>
                    <a:gd name="connsiteX70" fmla="*/ 1539639 w 1868187"/>
                    <a:gd name="connsiteY70" fmla="*/ 1618090 h 1694229"/>
                    <a:gd name="connsiteX71" fmla="*/ 1570417 w 1868187"/>
                    <a:gd name="connsiteY71" fmla="*/ 1531334 h 1694229"/>
                    <a:gd name="connsiteX72" fmla="*/ 1651853 w 1868187"/>
                    <a:gd name="connsiteY72" fmla="*/ 1441192 h 1694229"/>
                    <a:gd name="connsiteX73" fmla="*/ 1696444 w 1868187"/>
                    <a:gd name="connsiteY73" fmla="*/ 1410062 h 1694229"/>
                    <a:gd name="connsiteX74" fmla="*/ 1724813 w 1868187"/>
                    <a:gd name="connsiteY74" fmla="*/ 1413357 h 1694229"/>
                    <a:gd name="connsiteX75" fmla="*/ 1802405 w 1868187"/>
                    <a:gd name="connsiteY75" fmla="*/ 1402749 h 1694229"/>
                    <a:gd name="connsiteX76" fmla="*/ 1797524 w 1868187"/>
                    <a:gd name="connsiteY76" fmla="*/ 1456313 h 1694229"/>
                    <a:gd name="connsiteX77" fmla="*/ 1855691 w 1868187"/>
                    <a:gd name="connsiteY77" fmla="*/ 1479634 h 1694229"/>
                    <a:gd name="connsiteX78" fmla="*/ 1857299 w 1868187"/>
                    <a:gd name="connsiteY78" fmla="*/ 1457000 h 1694229"/>
                    <a:gd name="connsiteX79" fmla="*/ 1861403 w 1868187"/>
                    <a:gd name="connsiteY79" fmla="*/ 1401373 h 1694229"/>
                    <a:gd name="connsiteX80" fmla="*/ 1863844 w 1868187"/>
                    <a:gd name="connsiteY80" fmla="*/ 1326546 h 1694229"/>
                    <a:gd name="connsiteX81" fmla="*/ 1797946 w 1868187"/>
                    <a:gd name="connsiteY81" fmla="*/ 1305140 h 1694229"/>
                    <a:gd name="connsiteX82" fmla="*/ 1747763 w 1868187"/>
                    <a:gd name="connsiteY82" fmla="*/ 1264979 h 1694229"/>
                    <a:gd name="connsiteX83" fmla="*/ 1737459 w 1868187"/>
                    <a:gd name="connsiteY83" fmla="*/ 1176356 h 1694229"/>
                    <a:gd name="connsiteX84" fmla="*/ 1704241 w 1868187"/>
                    <a:gd name="connsiteY84" fmla="*/ 1038783 h 1694229"/>
                    <a:gd name="connsiteX85" fmla="*/ 1627446 w 1868187"/>
                    <a:gd name="connsiteY85" fmla="*/ 972257 h 1694229"/>
                    <a:gd name="connsiteX86" fmla="*/ 1594228 w 1868187"/>
                    <a:gd name="connsiteY86" fmla="*/ 917660 h 1694229"/>
                    <a:gd name="connsiteX87" fmla="*/ 1544162 w 1868187"/>
                    <a:gd name="connsiteY87" fmla="*/ 872587 h 1694229"/>
                    <a:gd name="connsiteX88" fmla="*/ 1472251 w 1868187"/>
                    <a:gd name="connsiteY88" fmla="*/ 845878 h 1694229"/>
                    <a:gd name="connsiteX89" fmla="*/ 1449150 w 1868187"/>
                    <a:gd name="connsiteY89" fmla="*/ 823245 h 1694229"/>
                    <a:gd name="connsiteX90" fmla="*/ 1477013 w 1868187"/>
                    <a:gd name="connsiteY90" fmla="*/ 784801 h 1694229"/>
                    <a:gd name="connsiteX91" fmla="*/ 1458319 w 1868187"/>
                    <a:gd name="connsiteY91" fmla="*/ 748910 h 1694229"/>
                    <a:gd name="connsiteX92" fmla="*/ 1463081 w 1868187"/>
                    <a:gd name="connsiteY92" fmla="*/ 725098 h 1694229"/>
                    <a:gd name="connsiteX93" fmla="*/ 1488076 w 1868187"/>
                    <a:gd name="connsiteY93" fmla="*/ 724035 h 1694229"/>
                    <a:gd name="connsiteX94" fmla="*/ 1580416 w 1868187"/>
                    <a:gd name="connsiteY94" fmla="*/ 740220 h 1694229"/>
                    <a:gd name="connsiteX95" fmla="*/ 1615719 w 1868187"/>
                    <a:gd name="connsiteY95" fmla="*/ 683758 h 1694229"/>
                    <a:gd name="connsiteX96" fmla="*/ 1603753 w 1868187"/>
                    <a:gd name="connsiteY96" fmla="*/ 553648 h 1694229"/>
                    <a:gd name="connsiteX97" fmla="*/ 1620956 w 1868187"/>
                    <a:gd name="connsiteY97" fmla="*/ 405322 h 1694229"/>
                    <a:gd name="connsiteX0" fmla="*/ 1620956 w 1872005"/>
                    <a:gd name="connsiteY0" fmla="*/ 405322 h 1694229"/>
                    <a:gd name="connsiteX1" fmla="*/ 1548806 w 1872005"/>
                    <a:gd name="connsiteY1" fmla="*/ 372673 h 1694229"/>
                    <a:gd name="connsiteX2" fmla="*/ 1458557 w 1872005"/>
                    <a:gd name="connsiteY2" fmla="*/ 348860 h 1694229"/>
                    <a:gd name="connsiteX3" fmla="*/ 1405237 w 1872005"/>
                    <a:gd name="connsiteY3" fmla="*/ 271776 h 1694229"/>
                    <a:gd name="connsiteX4" fmla="*/ 1382136 w 1872005"/>
                    <a:gd name="connsiteY4" fmla="*/ 169931 h 1694229"/>
                    <a:gd name="connsiteX5" fmla="*/ 1346239 w 1872005"/>
                    <a:gd name="connsiteY5" fmla="*/ 1869 h 1694229"/>
                    <a:gd name="connsiteX6" fmla="*/ 1278870 w 1872005"/>
                    <a:gd name="connsiteY6" fmla="*/ 43567 h 1694229"/>
                    <a:gd name="connsiteX7" fmla="*/ 1273302 w 1872005"/>
                    <a:gd name="connsiteY7" fmla="*/ 101090 h 1694229"/>
                    <a:gd name="connsiteX8" fmla="*/ 1257397 w 1872005"/>
                    <a:gd name="connsiteY8" fmla="*/ 152303 h 1694229"/>
                    <a:gd name="connsiteX9" fmla="*/ 1237872 w 1872005"/>
                    <a:gd name="connsiteY9" fmla="*/ 204316 h 1694229"/>
                    <a:gd name="connsiteX10" fmla="*/ 1236143 w 1872005"/>
                    <a:gd name="connsiteY10" fmla="*/ 273739 h 1694229"/>
                    <a:gd name="connsiteX11" fmla="*/ 1163162 w 1872005"/>
                    <a:gd name="connsiteY11" fmla="*/ 283903 h 1694229"/>
                    <a:gd name="connsiteX12" fmla="*/ 1098809 w 1872005"/>
                    <a:gd name="connsiteY12" fmla="*/ 285917 h 1694229"/>
                    <a:gd name="connsiteX13" fmla="*/ 1051208 w 1872005"/>
                    <a:gd name="connsiteY13" fmla="*/ 346183 h 1694229"/>
                    <a:gd name="connsiteX14" fmla="*/ 996593 w 1872005"/>
                    <a:gd name="connsiteY14" fmla="*/ 371690 h 1694229"/>
                    <a:gd name="connsiteX15" fmla="*/ 943969 w 1872005"/>
                    <a:gd name="connsiteY15" fmla="*/ 358385 h 1694229"/>
                    <a:gd name="connsiteX16" fmla="*/ 837229 w 1872005"/>
                    <a:gd name="connsiteY16" fmla="*/ 376257 h 1694229"/>
                    <a:gd name="connsiteX17" fmla="*/ 814246 w 1872005"/>
                    <a:gd name="connsiteY17" fmla="*/ 440035 h 1694229"/>
                    <a:gd name="connsiteX18" fmla="*/ 797163 w 1872005"/>
                    <a:gd name="connsiteY18" fmla="*/ 475926 h 1694229"/>
                    <a:gd name="connsiteX19" fmla="*/ 715132 w 1872005"/>
                    <a:gd name="connsiteY19" fmla="*/ 494632 h 1694229"/>
                    <a:gd name="connsiteX20" fmla="*/ 697320 w 1872005"/>
                    <a:gd name="connsiteY20" fmla="*/ 440647 h 1694229"/>
                    <a:gd name="connsiteX21" fmla="*/ 653456 w 1872005"/>
                    <a:gd name="connsiteY21" fmla="*/ 420298 h 1694229"/>
                    <a:gd name="connsiteX22" fmla="*/ 518140 w 1872005"/>
                    <a:gd name="connsiteY22" fmla="*/ 420641 h 1694229"/>
                    <a:gd name="connsiteX23" fmla="*/ 434263 w 1872005"/>
                    <a:gd name="connsiteY23" fmla="*/ 447350 h 1694229"/>
                    <a:gd name="connsiteX24" fmla="*/ 401044 w 1872005"/>
                    <a:gd name="connsiteY24" fmla="*/ 420298 h 1694229"/>
                    <a:gd name="connsiteX25" fmla="*/ 381994 w 1872005"/>
                    <a:gd name="connsiteY25" fmla="*/ 358385 h 1694229"/>
                    <a:gd name="connsiteX26" fmla="*/ 315319 w 1872005"/>
                    <a:gd name="connsiteY26" fmla="*/ 305998 h 1694229"/>
                    <a:gd name="connsiteX27" fmla="*/ 270134 w 1872005"/>
                    <a:gd name="connsiteY27" fmla="*/ 229110 h 1694229"/>
                    <a:gd name="connsiteX28" fmla="*/ 146784 w 1872005"/>
                    <a:gd name="connsiteY28" fmla="*/ 258373 h 1694229"/>
                    <a:gd name="connsiteX29" fmla="*/ 127734 w 1872005"/>
                    <a:gd name="connsiteY29" fmla="*/ 344785 h 1694229"/>
                    <a:gd name="connsiteX30" fmla="*/ 145174 w 1872005"/>
                    <a:gd name="connsiteY30" fmla="*/ 411312 h 1694229"/>
                    <a:gd name="connsiteX31" fmla="*/ 117735 w 1872005"/>
                    <a:gd name="connsiteY31" fmla="*/ 446172 h 1694229"/>
                    <a:gd name="connsiteX32" fmla="*/ 65347 w 1872005"/>
                    <a:gd name="connsiteY32" fmla="*/ 474059 h 1694229"/>
                    <a:gd name="connsiteX33" fmla="*/ 37246 w 1872005"/>
                    <a:gd name="connsiteY33" fmla="*/ 482063 h 1694229"/>
                    <a:gd name="connsiteX34" fmla="*/ 15281 w 1872005"/>
                    <a:gd name="connsiteY34" fmla="*/ 520310 h 1694229"/>
                    <a:gd name="connsiteX35" fmla="*/ 1469 w 1872005"/>
                    <a:gd name="connsiteY35" fmla="*/ 632745 h 1694229"/>
                    <a:gd name="connsiteX36" fmla="*/ 51178 w 1872005"/>
                    <a:gd name="connsiteY36" fmla="*/ 685967 h 1694229"/>
                    <a:gd name="connsiteX37" fmla="*/ 108092 w 1872005"/>
                    <a:gd name="connsiteY37" fmla="*/ 681547 h 1694229"/>
                    <a:gd name="connsiteX38" fmla="*/ 93804 w 1872005"/>
                    <a:gd name="connsiteY38" fmla="*/ 751806 h 1694229"/>
                    <a:gd name="connsiteX39" fmla="*/ 148631 w 1872005"/>
                    <a:gd name="connsiteY39" fmla="*/ 782248 h 1694229"/>
                    <a:gd name="connsiteX40" fmla="*/ 217629 w 1872005"/>
                    <a:gd name="connsiteY40" fmla="*/ 792460 h 1694229"/>
                    <a:gd name="connsiteX41" fmla="*/ 252932 w 1872005"/>
                    <a:gd name="connsiteY41" fmla="*/ 848431 h 1694229"/>
                    <a:gd name="connsiteX42" fmla="*/ 252339 w 1872005"/>
                    <a:gd name="connsiteY42" fmla="*/ 893503 h 1694229"/>
                    <a:gd name="connsiteX43" fmla="*/ 276863 w 1872005"/>
                    <a:gd name="connsiteY43" fmla="*/ 932978 h 1694229"/>
                    <a:gd name="connsiteX44" fmla="*/ 322521 w 1872005"/>
                    <a:gd name="connsiteY44" fmla="*/ 971570 h 1694229"/>
                    <a:gd name="connsiteX45" fmla="*/ 407654 w 1872005"/>
                    <a:gd name="connsiteY45" fmla="*/ 1025822 h 1694229"/>
                    <a:gd name="connsiteX46" fmla="*/ 443431 w 1872005"/>
                    <a:gd name="connsiteY46" fmla="*/ 1096915 h 1694229"/>
                    <a:gd name="connsiteX47" fmla="*/ 422534 w 1872005"/>
                    <a:gd name="connsiteY47" fmla="*/ 1166488 h 1694229"/>
                    <a:gd name="connsiteX48" fmla="*/ 500581 w 1872005"/>
                    <a:gd name="connsiteY48" fmla="*/ 1222951 h 1694229"/>
                    <a:gd name="connsiteX49" fmla="*/ 572613 w 1872005"/>
                    <a:gd name="connsiteY49" fmla="*/ 1255945 h 1694229"/>
                    <a:gd name="connsiteX50" fmla="*/ 553444 w 1872005"/>
                    <a:gd name="connsiteY50" fmla="*/ 1315648 h 1694229"/>
                    <a:gd name="connsiteX51" fmla="*/ 643931 w 1872005"/>
                    <a:gd name="connsiteY51" fmla="*/ 1468048 h 1694229"/>
                    <a:gd name="connsiteX52" fmla="*/ 736741 w 1872005"/>
                    <a:gd name="connsiteY52" fmla="*/ 1541202 h 1694229"/>
                    <a:gd name="connsiteX53" fmla="*/ 786806 w 1872005"/>
                    <a:gd name="connsiteY53" fmla="*/ 1491860 h 1694229"/>
                    <a:gd name="connsiteX54" fmla="*/ 851396 w 1872005"/>
                    <a:gd name="connsiteY54" fmla="*/ 1519257 h 1694229"/>
                    <a:gd name="connsiteX55" fmla="*/ 905869 w 1872005"/>
                    <a:gd name="connsiteY55" fmla="*/ 1487098 h 1694229"/>
                    <a:gd name="connsiteX56" fmla="*/ 922716 w 1872005"/>
                    <a:gd name="connsiteY56" fmla="*/ 1444922 h 1694229"/>
                    <a:gd name="connsiteX57" fmla="*/ 986593 w 1872005"/>
                    <a:gd name="connsiteY57" fmla="*/ 1531334 h 1694229"/>
                    <a:gd name="connsiteX58" fmla="*/ 1031660 w 1872005"/>
                    <a:gd name="connsiteY58" fmla="*/ 1602428 h 1694229"/>
                    <a:gd name="connsiteX59" fmla="*/ 1101606 w 1872005"/>
                    <a:gd name="connsiteY59" fmla="*/ 1693947 h 1694229"/>
                    <a:gd name="connsiteX60" fmla="*/ 1132504 w 1872005"/>
                    <a:gd name="connsiteY60" fmla="*/ 1630856 h 1694229"/>
                    <a:gd name="connsiteX61" fmla="*/ 1163163 w 1872005"/>
                    <a:gd name="connsiteY61" fmla="*/ 1624376 h 1694229"/>
                    <a:gd name="connsiteX62" fmla="*/ 1206262 w 1872005"/>
                    <a:gd name="connsiteY62" fmla="*/ 1653639 h 1694229"/>
                    <a:gd name="connsiteX63" fmla="*/ 1239837 w 1872005"/>
                    <a:gd name="connsiteY63" fmla="*/ 1612985 h 1694229"/>
                    <a:gd name="connsiteX64" fmla="*/ 1258658 w 1872005"/>
                    <a:gd name="connsiteY64" fmla="*/ 1617602 h 1694229"/>
                    <a:gd name="connsiteX65" fmla="*/ 1292700 w 1872005"/>
                    <a:gd name="connsiteY65" fmla="*/ 1684079 h 1694229"/>
                    <a:gd name="connsiteX66" fmla="*/ 1349256 w 1872005"/>
                    <a:gd name="connsiteY66" fmla="*/ 1660610 h 1694229"/>
                    <a:gd name="connsiteX67" fmla="*/ 1401288 w 1872005"/>
                    <a:gd name="connsiteY67" fmla="*/ 1604489 h 1694229"/>
                    <a:gd name="connsiteX68" fmla="*/ 1452065 w 1872005"/>
                    <a:gd name="connsiteY68" fmla="*/ 1587946 h 1694229"/>
                    <a:gd name="connsiteX69" fmla="*/ 1469744 w 1872005"/>
                    <a:gd name="connsiteY69" fmla="*/ 1643768 h 1694229"/>
                    <a:gd name="connsiteX70" fmla="*/ 1539639 w 1872005"/>
                    <a:gd name="connsiteY70" fmla="*/ 1618090 h 1694229"/>
                    <a:gd name="connsiteX71" fmla="*/ 1570417 w 1872005"/>
                    <a:gd name="connsiteY71" fmla="*/ 1531334 h 1694229"/>
                    <a:gd name="connsiteX72" fmla="*/ 1651853 w 1872005"/>
                    <a:gd name="connsiteY72" fmla="*/ 1441192 h 1694229"/>
                    <a:gd name="connsiteX73" fmla="*/ 1696444 w 1872005"/>
                    <a:gd name="connsiteY73" fmla="*/ 1410062 h 1694229"/>
                    <a:gd name="connsiteX74" fmla="*/ 1724813 w 1872005"/>
                    <a:gd name="connsiteY74" fmla="*/ 1413357 h 1694229"/>
                    <a:gd name="connsiteX75" fmla="*/ 1802405 w 1872005"/>
                    <a:gd name="connsiteY75" fmla="*/ 1402749 h 1694229"/>
                    <a:gd name="connsiteX76" fmla="*/ 1797524 w 1872005"/>
                    <a:gd name="connsiteY76" fmla="*/ 1456313 h 1694229"/>
                    <a:gd name="connsiteX77" fmla="*/ 1855691 w 1872005"/>
                    <a:gd name="connsiteY77" fmla="*/ 1479634 h 1694229"/>
                    <a:gd name="connsiteX78" fmla="*/ 1871943 w 1872005"/>
                    <a:gd name="connsiteY78" fmla="*/ 1454448 h 1694229"/>
                    <a:gd name="connsiteX79" fmla="*/ 1861403 w 1872005"/>
                    <a:gd name="connsiteY79" fmla="*/ 1401373 h 1694229"/>
                    <a:gd name="connsiteX80" fmla="*/ 1863844 w 1872005"/>
                    <a:gd name="connsiteY80" fmla="*/ 1326546 h 1694229"/>
                    <a:gd name="connsiteX81" fmla="*/ 1797946 w 1872005"/>
                    <a:gd name="connsiteY81" fmla="*/ 1305140 h 1694229"/>
                    <a:gd name="connsiteX82" fmla="*/ 1747763 w 1872005"/>
                    <a:gd name="connsiteY82" fmla="*/ 1264979 h 1694229"/>
                    <a:gd name="connsiteX83" fmla="*/ 1737459 w 1872005"/>
                    <a:gd name="connsiteY83" fmla="*/ 1176356 h 1694229"/>
                    <a:gd name="connsiteX84" fmla="*/ 1704241 w 1872005"/>
                    <a:gd name="connsiteY84" fmla="*/ 1038783 h 1694229"/>
                    <a:gd name="connsiteX85" fmla="*/ 1627446 w 1872005"/>
                    <a:gd name="connsiteY85" fmla="*/ 972257 h 1694229"/>
                    <a:gd name="connsiteX86" fmla="*/ 1594228 w 1872005"/>
                    <a:gd name="connsiteY86" fmla="*/ 917660 h 1694229"/>
                    <a:gd name="connsiteX87" fmla="*/ 1544162 w 1872005"/>
                    <a:gd name="connsiteY87" fmla="*/ 872587 h 1694229"/>
                    <a:gd name="connsiteX88" fmla="*/ 1472251 w 1872005"/>
                    <a:gd name="connsiteY88" fmla="*/ 845878 h 1694229"/>
                    <a:gd name="connsiteX89" fmla="*/ 1449150 w 1872005"/>
                    <a:gd name="connsiteY89" fmla="*/ 823245 h 1694229"/>
                    <a:gd name="connsiteX90" fmla="*/ 1477013 w 1872005"/>
                    <a:gd name="connsiteY90" fmla="*/ 784801 h 1694229"/>
                    <a:gd name="connsiteX91" fmla="*/ 1458319 w 1872005"/>
                    <a:gd name="connsiteY91" fmla="*/ 748910 h 1694229"/>
                    <a:gd name="connsiteX92" fmla="*/ 1463081 w 1872005"/>
                    <a:gd name="connsiteY92" fmla="*/ 725098 h 1694229"/>
                    <a:gd name="connsiteX93" fmla="*/ 1488076 w 1872005"/>
                    <a:gd name="connsiteY93" fmla="*/ 724035 h 1694229"/>
                    <a:gd name="connsiteX94" fmla="*/ 1580416 w 1872005"/>
                    <a:gd name="connsiteY94" fmla="*/ 740220 h 1694229"/>
                    <a:gd name="connsiteX95" fmla="*/ 1615719 w 1872005"/>
                    <a:gd name="connsiteY95" fmla="*/ 683758 h 1694229"/>
                    <a:gd name="connsiteX96" fmla="*/ 1603753 w 1872005"/>
                    <a:gd name="connsiteY96" fmla="*/ 553648 h 1694229"/>
                    <a:gd name="connsiteX97" fmla="*/ 1620956 w 1872005"/>
                    <a:gd name="connsiteY97" fmla="*/ 405322 h 1694229"/>
                    <a:gd name="connsiteX0" fmla="*/ 1620956 w 1888788"/>
                    <a:gd name="connsiteY0" fmla="*/ 405322 h 1694229"/>
                    <a:gd name="connsiteX1" fmla="*/ 1548806 w 1888788"/>
                    <a:gd name="connsiteY1" fmla="*/ 372673 h 1694229"/>
                    <a:gd name="connsiteX2" fmla="*/ 1458557 w 1888788"/>
                    <a:gd name="connsiteY2" fmla="*/ 348860 h 1694229"/>
                    <a:gd name="connsiteX3" fmla="*/ 1405237 w 1888788"/>
                    <a:gd name="connsiteY3" fmla="*/ 271776 h 1694229"/>
                    <a:gd name="connsiteX4" fmla="*/ 1382136 w 1888788"/>
                    <a:gd name="connsiteY4" fmla="*/ 169931 h 1694229"/>
                    <a:gd name="connsiteX5" fmla="*/ 1346239 w 1888788"/>
                    <a:gd name="connsiteY5" fmla="*/ 1869 h 1694229"/>
                    <a:gd name="connsiteX6" fmla="*/ 1278870 w 1888788"/>
                    <a:gd name="connsiteY6" fmla="*/ 43567 h 1694229"/>
                    <a:gd name="connsiteX7" fmla="*/ 1273302 w 1888788"/>
                    <a:gd name="connsiteY7" fmla="*/ 101090 h 1694229"/>
                    <a:gd name="connsiteX8" fmla="*/ 1257397 w 1888788"/>
                    <a:gd name="connsiteY8" fmla="*/ 152303 h 1694229"/>
                    <a:gd name="connsiteX9" fmla="*/ 1237872 w 1888788"/>
                    <a:gd name="connsiteY9" fmla="*/ 204316 h 1694229"/>
                    <a:gd name="connsiteX10" fmla="*/ 1236143 w 1888788"/>
                    <a:gd name="connsiteY10" fmla="*/ 273739 h 1694229"/>
                    <a:gd name="connsiteX11" fmla="*/ 1163162 w 1888788"/>
                    <a:gd name="connsiteY11" fmla="*/ 283903 h 1694229"/>
                    <a:gd name="connsiteX12" fmla="*/ 1098809 w 1888788"/>
                    <a:gd name="connsiteY12" fmla="*/ 285917 h 1694229"/>
                    <a:gd name="connsiteX13" fmla="*/ 1051208 w 1888788"/>
                    <a:gd name="connsiteY13" fmla="*/ 346183 h 1694229"/>
                    <a:gd name="connsiteX14" fmla="*/ 996593 w 1888788"/>
                    <a:gd name="connsiteY14" fmla="*/ 371690 h 1694229"/>
                    <a:gd name="connsiteX15" fmla="*/ 943969 w 1888788"/>
                    <a:gd name="connsiteY15" fmla="*/ 358385 h 1694229"/>
                    <a:gd name="connsiteX16" fmla="*/ 837229 w 1888788"/>
                    <a:gd name="connsiteY16" fmla="*/ 376257 h 1694229"/>
                    <a:gd name="connsiteX17" fmla="*/ 814246 w 1888788"/>
                    <a:gd name="connsiteY17" fmla="*/ 440035 h 1694229"/>
                    <a:gd name="connsiteX18" fmla="*/ 797163 w 1888788"/>
                    <a:gd name="connsiteY18" fmla="*/ 475926 h 1694229"/>
                    <a:gd name="connsiteX19" fmla="*/ 715132 w 1888788"/>
                    <a:gd name="connsiteY19" fmla="*/ 494632 h 1694229"/>
                    <a:gd name="connsiteX20" fmla="*/ 697320 w 1888788"/>
                    <a:gd name="connsiteY20" fmla="*/ 440647 h 1694229"/>
                    <a:gd name="connsiteX21" fmla="*/ 653456 w 1888788"/>
                    <a:gd name="connsiteY21" fmla="*/ 420298 h 1694229"/>
                    <a:gd name="connsiteX22" fmla="*/ 518140 w 1888788"/>
                    <a:gd name="connsiteY22" fmla="*/ 420641 h 1694229"/>
                    <a:gd name="connsiteX23" fmla="*/ 434263 w 1888788"/>
                    <a:gd name="connsiteY23" fmla="*/ 447350 h 1694229"/>
                    <a:gd name="connsiteX24" fmla="*/ 401044 w 1888788"/>
                    <a:gd name="connsiteY24" fmla="*/ 420298 h 1694229"/>
                    <a:gd name="connsiteX25" fmla="*/ 381994 w 1888788"/>
                    <a:gd name="connsiteY25" fmla="*/ 358385 h 1694229"/>
                    <a:gd name="connsiteX26" fmla="*/ 315319 w 1888788"/>
                    <a:gd name="connsiteY26" fmla="*/ 305998 h 1694229"/>
                    <a:gd name="connsiteX27" fmla="*/ 270134 w 1888788"/>
                    <a:gd name="connsiteY27" fmla="*/ 229110 h 1694229"/>
                    <a:gd name="connsiteX28" fmla="*/ 146784 w 1888788"/>
                    <a:gd name="connsiteY28" fmla="*/ 258373 h 1694229"/>
                    <a:gd name="connsiteX29" fmla="*/ 127734 w 1888788"/>
                    <a:gd name="connsiteY29" fmla="*/ 344785 h 1694229"/>
                    <a:gd name="connsiteX30" fmla="*/ 145174 w 1888788"/>
                    <a:gd name="connsiteY30" fmla="*/ 411312 h 1694229"/>
                    <a:gd name="connsiteX31" fmla="*/ 117735 w 1888788"/>
                    <a:gd name="connsiteY31" fmla="*/ 446172 h 1694229"/>
                    <a:gd name="connsiteX32" fmla="*/ 65347 w 1888788"/>
                    <a:gd name="connsiteY32" fmla="*/ 474059 h 1694229"/>
                    <a:gd name="connsiteX33" fmla="*/ 37246 w 1888788"/>
                    <a:gd name="connsiteY33" fmla="*/ 482063 h 1694229"/>
                    <a:gd name="connsiteX34" fmla="*/ 15281 w 1888788"/>
                    <a:gd name="connsiteY34" fmla="*/ 520310 h 1694229"/>
                    <a:gd name="connsiteX35" fmla="*/ 1469 w 1888788"/>
                    <a:gd name="connsiteY35" fmla="*/ 632745 h 1694229"/>
                    <a:gd name="connsiteX36" fmla="*/ 51178 w 1888788"/>
                    <a:gd name="connsiteY36" fmla="*/ 685967 h 1694229"/>
                    <a:gd name="connsiteX37" fmla="*/ 108092 w 1888788"/>
                    <a:gd name="connsiteY37" fmla="*/ 681547 h 1694229"/>
                    <a:gd name="connsiteX38" fmla="*/ 93804 w 1888788"/>
                    <a:gd name="connsiteY38" fmla="*/ 751806 h 1694229"/>
                    <a:gd name="connsiteX39" fmla="*/ 148631 w 1888788"/>
                    <a:gd name="connsiteY39" fmla="*/ 782248 h 1694229"/>
                    <a:gd name="connsiteX40" fmla="*/ 217629 w 1888788"/>
                    <a:gd name="connsiteY40" fmla="*/ 792460 h 1694229"/>
                    <a:gd name="connsiteX41" fmla="*/ 252932 w 1888788"/>
                    <a:gd name="connsiteY41" fmla="*/ 848431 h 1694229"/>
                    <a:gd name="connsiteX42" fmla="*/ 252339 w 1888788"/>
                    <a:gd name="connsiteY42" fmla="*/ 893503 h 1694229"/>
                    <a:gd name="connsiteX43" fmla="*/ 276863 w 1888788"/>
                    <a:gd name="connsiteY43" fmla="*/ 932978 h 1694229"/>
                    <a:gd name="connsiteX44" fmla="*/ 322521 w 1888788"/>
                    <a:gd name="connsiteY44" fmla="*/ 971570 h 1694229"/>
                    <a:gd name="connsiteX45" fmla="*/ 407654 w 1888788"/>
                    <a:gd name="connsiteY45" fmla="*/ 1025822 h 1694229"/>
                    <a:gd name="connsiteX46" fmla="*/ 443431 w 1888788"/>
                    <a:gd name="connsiteY46" fmla="*/ 1096915 h 1694229"/>
                    <a:gd name="connsiteX47" fmla="*/ 422534 w 1888788"/>
                    <a:gd name="connsiteY47" fmla="*/ 1166488 h 1694229"/>
                    <a:gd name="connsiteX48" fmla="*/ 500581 w 1888788"/>
                    <a:gd name="connsiteY48" fmla="*/ 1222951 h 1694229"/>
                    <a:gd name="connsiteX49" fmla="*/ 572613 w 1888788"/>
                    <a:gd name="connsiteY49" fmla="*/ 1255945 h 1694229"/>
                    <a:gd name="connsiteX50" fmla="*/ 553444 w 1888788"/>
                    <a:gd name="connsiteY50" fmla="*/ 1315648 h 1694229"/>
                    <a:gd name="connsiteX51" fmla="*/ 643931 w 1888788"/>
                    <a:gd name="connsiteY51" fmla="*/ 1468048 h 1694229"/>
                    <a:gd name="connsiteX52" fmla="*/ 736741 w 1888788"/>
                    <a:gd name="connsiteY52" fmla="*/ 1541202 h 1694229"/>
                    <a:gd name="connsiteX53" fmla="*/ 786806 w 1888788"/>
                    <a:gd name="connsiteY53" fmla="*/ 1491860 h 1694229"/>
                    <a:gd name="connsiteX54" fmla="*/ 851396 w 1888788"/>
                    <a:gd name="connsiteY54" fmla="*/ 1519257 h 1694229"/>
                    <a:gd name="connsiteX55" fmla="*/ 905869 w 1888788"/>
                    <a:gd name="connsiteY55" fmla="*/ 1487098 h 1694229"/>
                    <a:gd name="connsiteX56" fmla="*/ 922716 w 1888788"/>
                    <a:gd name="connsiteY56" fmla="*/ 1444922 h 1694229"/>
                    <a:gd name="connsiteX57" fmla="*/ 986593 w 1888788"/>
                    <a:gd name="connsiteY57" fmla="*/ 1531334 h 1694229"/>
                    <a:gd name="connsiteX58" fmla="*/ 1031660 w 1888788"/>
                    <a:gd name="connsiteY58" fmla="*/ 1602428 h 1694229"/>
                    <a:gd name="connsiteX59" fmla="*/ 1101606 w 1888788"/>
                    <a:gd name="connsiteY59" fmla="*/ 1693947 h 1694229"/>
                    <a:gd name="connsiteX60" fmla="*/ 1132504 w 1888788"/>
                    <a:gd name="connsiteY60" fmla="*/ 1630856 h 1694229"/>
                    <a:gd name="connsiteX61" fmla="*/ 1163163 w 1888788"/>
                    <a:gd name="connsiteY61" fmla="*/ 1624376 h 1694229"/>
                    <a:gd name="connsiteX62" fmla="*/ 1206262 w 1888788"/>
                    <a:gd name="connsiteY62" fmla="*/ 1653639 h 1694229"/>
                    <a:gd name="connsiteX63" fmla="*/ 1239837 w 1888788"/>
                    <a:gd name="connsiteY63" fmla="*/ 1612985 h 1694229"/>
                    <a:gd name="connsiteX64" fmla="*/ 1258658 w 1888788"/>
                    <a:gd name="connsiteY64" fmla="*/ 1617602 h 1694229"/>
                    <a:gd name="connsiteX65" fmla="*/ 1292700 w 1888788"/>
                    <a:gd name="connsiteY65" fmla="*/ 1684079 h 1694229"/>
                    <a:gd name="connsiteX66" fmla="*/ 1349256 w 1888788"/>
                    <a:gd name="connsiteY66" fmla="*/ 1660610 h 1694229"/>
                    <a:gd name="connsiteX67" fmla="*/ 1401288 w 1888788"/>
                    <a:gd name="connsiteY67" fmla="*/ 1604489 h 1694229"/>
                    <a:gd name="connsiteX68" fmla="*/ 1452065 w 1888788"/>
                    <a:gd name="connsiteY68" fmla="*/ 1587946 h 1694229"/>
                    <a:gd name="connsiteX69" fmla="*/ 1469744 w 1888788"/>
                    <a:gd name="connsiteY69" fmla="*/ 1643768 h 1694229"/>
                    <a:gd name="connsiteX70" fmla="*/ 1539639 w 1888788"/>
                    <a:gd name="connsiteY70" fmla="*/ 1618090 h 1694229"/>
                    <a:gd name="connsiteX71" fmla="*/ 1570417 w 1888788"/>
                    <a:gd name="connsiteY71" fmla="*/ 1531334 h 1694229"/>
                    <a:gd name="connsiteX72" fmla="*/ 1651853 w 1888788"/>
                    <a:gd name="connsiteY72" fmla="*/ 1441192 h 1694229"/>
                    <a:gd name="connsiteX73" fmla="*/ 1696444 w 1888788"/>
                    <a:gd name="connsiteY73" fmla="*/ 1410062 h 1694229"/>
                    <a:gd name="connsiteX74" fmla="*/ 1724813 w 1888788"/>
                    <a:gd name="connsiteY74" fmla="*/ 1413357 h 1694229"/>
                    <a:gd name="connsiteX75" fmla="*/ 1802405 w 1888788"/>
                    <a:gd name="connsiteY75" fmla="*/ 1402749 h 1694229"/>
                    <a:gd name="connsiteX76" fmla="*/ 1797524 w 1888788"/>
                    <a:gd name="connsiteY76" fmla="*/ 1456313 h 1694229"/>
                    <a:gd name="connsiteX77" fmla="*/ 1884978 w 1888788"/>
                    <a:gd name="connsiteY77" fmla="*/ 1492399 h 1694229"/>
                    <a:gd name="connsiteX78" fmla="*/ 1871943 w 1888788"/>
                    <a:gd name="connsiteY78" fmla="*/ 1454448 h 1694229"/>
                    <a:gd name="connsiteX79" fmla="*/ 1861403 w 1888788"/>
                    <a:gd name="connsiteY79" fmla="*/ 1401373 h 1694229"/>
                    <a:gd name="connsiteX80" fmla="*/ 1863844 w 1888788"/>
                    <a:gd name="connsiteY80" fmla="*/ 1326546 h 1694229"/>
                    <a:gd name="connsiteX81" fmla="*/ 1797946 w 1888788"/>
                    <a:gd name="connsiteY81" fmla="*/ 1305140 h 1694229"/>
                    <a:gd name="connsiteX82" fmla="*/ 1747763 w 1888788"/>
                    <a:gd name="connsiteY82" fmla="*/ 1264979 h 1694229"/>
                    <a:gd name="connsiteX83" fmla="*/ 1737459 w 1888788"/>
                    <a:gd name="connsiteY83" fmla="*/ 1176356 h 1694229"/>
                    <a:gd name="connsiteX84" fmla="*/ 1704241 w 1888788"/>
                    <a:gd name="connsiteY84" fmla="*/ 1038783 h 1694229"/>
                    <a:gd name="connsiteX85" fmla="*/ 1627446 w 1888788"/>
                    <a:gd name="connsiteY85" fmla="*/ 972257 h 1694229"/>
                    <a:gd name="connsiteX86" fmla="*/ 1594228 w 1888788"/>
                    <a:gd name="connsiteY86" fmla="*/ 917660 h 1694229"/>
                    <a:gd name="connsiteX87" fmla="*/ 1544162 w 1888788"/>
                    <a:gd name="connsiteY87" fmla="*/ 872587 h 1694229"/>
                    <a:gd name="connsiteX88" fmla="*/ 1472251 w 1888788"/>
                    <a:gd name="connsiteY88" fmla="*/ 845878 h 1694229"/>
                    <a:gd name="connsiteX89" fmla="*/ 1449150 w 1888788"/>
                    <a:gd name="connsiteY89" fmla="*/ 823245 h 1694229"/>
                    <a:gd name="connsiteX90" fmla="*/ 1477013 w 1888788"/>
                    <a:gd name="connsiteY90" fmla="*/ 784801 h 1694229"/>
                    <a:gd name="connsiteX91" fmla="*/ 1458319 w 1888788"/>
                    <a:gd name="connsiteY91" fmla="*/ 748910 h 1694229"/>
                    <a:gd name="connsiteX92" fmla="*/ 1463081 w 1888788"/>
                    <a:gd name="connsiteY92" fmla="*/ 725098 h 1694229"/>
                    <a:gd name="connsiteX93" fmla="*/ 1488076 w 1888788"/>
                    <a:gd name="connsiteY93" fmla="*/ 724035 h 1694229"/>
                    <a:gd name="connsiteX94" fmla="*/ 1580416 w 1888788"/>
                    <a:gd name="connsiteY94" fmla="*/ 740220 h 1694229"/>
                    <a:gd name="connsiteX95" fmla="*/ 1615719 w 1888788"/>
                    <a:gd name="connsiteY95" fmla="*/ 683758 h 1694229"/>
                    <a:gd name="connsiteX96" fmla="*/ 1603753 w 1888788"/>
                    <a:gd name="connsiteY96" fmla="*/ 553648 h 1694229"/>
                    <a:gd name="connsiteX97" fmla="*/ 1620956 w 1888788"/>
                    <a:gd name="connsiteY97" fmla="*/ 405322 h 1694229"/>
                    <a:gd name="connsiteX0" fmla="*/ 1620956 w 1888788"/>
                    <a:gd name="connsiteY0" fmla="*/ 405322 h 1694229"/>
                    <a:gd name="connsiteX1" fmla="*/ 1548806 w 1888788"/>
                    <a:gd name="connsiteY1" fmla="*/ 372673 h 1694229"/>
                    <a:gd name="connsiteX2" fmla="*/ 1458557 w 1888788"/>
                    <a:gd name="connsiteY2" fmla="*/ 348860 h 1694229"/>
                    <a:gd name="connsiteX3" fmla="*/ 1405237 w 1888788"/>
                    <a:gd name="connsiteY3" fmla="*/ 271776 h 1694229"/>
                    <a:gd name="connsiteX4" fmla="*/ 1382136 w 1888788"/>
                    <a:gd name="connsiteY4" fmla="*/ 169931 h 1694229"/>
                    <a:gd name="connsiteX5" fmla="*/ 1346239 w 1888788"/>
                    <a:gd name="connsiteY5" fmla="*/ 1869 h 1694229"/>
                    <a:gd name="connsiteX6" fmla="*/ 1278870 w 1888788"/>
                    <a:gd name="connsiteY6" fmla="*/ 43567 h 1694229"/>
                    <a:gd name="connsiteX7" fmla="*/ 1273302 w 1888788"/>
                    <a:gd name="connsiteY7" fmla="*/ 101090 h 1694229"/>
                    <a:gd name="connsiteX8" fmla="*/ 1257397 w 1888788"/>
                    <a:gd name="connsiteY8" fmla="*/ 152303 h 1694229"/>
                    <a:gd name="connsiteX9" fmla="*/ 1237872 w 1888788"/>
                    <a:gd name="connsiteY9" fmla="*/ 204316 h 1694229"/>
                    <a:gd name="connsiteX10" fmla="*/ 1236143 w 1888788"/>
                    <a:gd name="connsiteY10" fmla="*/ 273739 h 1694229"/>
                    <a:gd name="connsiteX11" fmla="*/ 1163162 w 1888788"/>
                    <a:gd name="connsiteY11" fmla="*/ 283903 h 1694229"/>
                    <a:gd name="connsiteX12" fmla="*/ 1098809 w 1888788"/>
                    <a:gd name="connsiteY12" fmla="*/ 285917 h 1694229"/>
                    <a:gd name="connsiteX13" fmla="*/ 1051208 w 1888788"/>
                    <a:gd name="connsiteY13" fmla="*/ 346183 h 1694229"/>
                    <a:gd name="connsiteX14" fmla="*/ 996593 w 1888788"/>
                    <a:gd name="connsiteY14" fmla="*/ 371690 h 1694229"/>
                    <a:gd name="connsiteX15" fmla="*/ 943969 w 1888788"/>
                    <a:gd name="connsiteY15" fmla="*/ 358385 h 1694229"/>
                    <a:gd name="connsiteX16" fmla="*/ 837229 w 1888788"/>
                    <a:gd name="connsiteY16" fmla="*/ 376257 h 1694229"/>
                    <a:gd name="connsiteX17" fmla="*/ 814246 w 1888788"/>
                    <a:gd name="connsiteY17" fmla="*/ 440035 h 1694229"/>
                    <a:gd name="connsiteX18" fmla="*/ 797163 w 1888788"/>
                    <a:gd name="connsiteY18" fmla="*/ 475926 h 1694229"/>
                    <a:gd name="connsiteX19" fmla="*/ 715132 w 1888788"/>
                    <a:gd name="connsiteY19" fmla="*/ 494632 h 1694229"/>
                    <a:gd name="connsiteX20" fmla="*/ 697320 w 1888788"/>
                    <a:gd name="connsiteY20" fmla="*/ 440647 h 1694229"/>
                    <a:gd name="connsiteX21" fmla="*/ 653456 w 1888788"/>
                    <a:gd name="connsiteY21" fmla="*/ 420298 h 1694229"/>
                    <a:gd name="connsiteX22" fmla="*/ 518140 w 1888788"/>
                    <a:gd name="connsiteY22" fmla="*/ 420641 h 1694229"/>
                    <a:gd name="connsiteX23" fmla="*/ 434263 w 1888788"/>
                    <a:gd name="connsiteY23" fmla="*/ 447350 h 1694229"/>
                    <a:gd name="connsiteX24" fmla="*/ 401044 w 1888788"/>
                    <a:gd name="connsiteY24" fmla="*/ 420298 h 1694229"/>
                    <a:gd name="connsiteX25" fmla="*/ 381994 w 1888788"/>
                    <a:gd name="connsiteY25" fmla="*/ 358385 h 1694229"/>
                    <a:gd name="connsiteX26" fmla="*/ 315319 w 1888788"/>
                    <a:gd name="connsiteY26" fmla="*/ 305998 h 1694229"/>
                    <a:gd name="connsiteX27" fmla="*/ 270134 w 1888788"/>
                    <a:gd name="connsiteY27" fmla="*/ 229110 h 1694229"/>
                    <a:gd name="connsiteX28" fmla="*/ 146784 w 1888788"/>
                    <a:gd name="connsiteY28" fmla="*/ 258373 h 1694229"/>
                    <a:gd name="connsiteX29" fmla="*/ 127734 w 1888788"/>
                    <a:gd name="connsiteY29" fmla="*/ 344785 h 1694229"/>
                    <a:gd name="connsiteX30" fmla="*/ 145174 w 1888788"/>
                    <a:gd name="connsiteY30" fmla="*/ 411312 h 1694229"/>
                    <a:gd name="connsiteX31" fmla="*/ 117735 w 1888788"/>
                    <a:gd name="connsiteY31" fmla="*/ 446172 h 1694229"/>
                    <a:gd name="connsiteX32" fmla="*/ 65347 w 1888788"/>
                    <a:gd name="connsiteY32" fmla="*/ 474059 h 1694229"/>
                    <a:gd name="connsiteX33" fmla="*/ 37246 w 1888788"/>
                    <a:gd name="connsiteY33" fmla="*/ 482063 h 1694229"/>
                    <a:gd name="connsiteX34" fmla="*/ 15281 w 1888788"/>
                    <a:gd name="connsiteY34" fmla="*/ 520310 h 1694229"/>
                    <a:gd name="connsiteX35" fmla="*/ 1469 w 1888788"/>
                    <a:gd name="connsiteY35" fmla="*/ 632745 h 1694229"/>
                    <a:gd name="connsiteX36" fmla="*/ 51178 w 1888788"/>
                    <a:gd name="connsiteY36" fmla="*/ 685967 h 1694229"/>
                    <a:gd name="connsiteX37" fmla="*/ 108092 w 1888788"/>
                    <a:gd name="connsiteY37" fmla="*/ 681547 h 1694229"/>
                    <a:gd name="connsiteX38" fmla="*/ 93804 w 1888788"/>
                    <a:gd name="connsiteY38" fmla="*/ 751806 h 1694229"/>
                    <a:gd name="connsiteX39" fmla="*/ 148631 w 1888788"/>
                    <a:gd name="connsiteY39" fmla="*/ 782248 h 1694229"/>
                    <a:gd name="connsiteX40" fmla="*/ 217629 w 1888788"/>
                    <a:gd name="connsiteY40" fmla="*/ 792460 h 1694229"/>
                    <a:gd name="connsiteX41" fmla="*/ 252932 w 1888788"/>
                    <a:gd name="connsiteY41" fmla="*/ 848431 h 1694229"/>
                    <a:gd name="connsiteX42" fmla="*/ 252339 w 1888788"/>
                    <a:gd name="connsiteY42" fmla="*/ 893503 h 1694229"/>
                    <a:gd name="connsiteX43" fmla="*/ 276863 w 1888788"/>
                    <a:gd name="connsiteY43" fmla="*/ 932978 h 1694229"/>
                    <a:gd name="connsiteX44" fmla="*/ 322521 w 1888788"/>
                    <a:gd name="connsiteY44" fmla="*/ 971570 h 1694229"/>
                    <a:gd name="connsiteX45" fmla="*/ 407654 w 1888788"/>
                    <a:gd name="connsiteY45" fmla="*/ 1025822 h 1694229"/>
                    <a:gd name="connsiteX46" fmla="*/ 443431 w 1888788"/>
                    <a:gd name="connsiteY46" fmla="*/ 1096915 h 1694229"/>
                    <a:gd name="connsiteX47" fmla="*/ 422534 w 1888788"/>
                    <a:gd name="connsiteY47" fmla="*/ 1166488 h 1694229"/>
                    <a:gd name="connsiteX48" fmla="*/ 500581 w 1888788"/>
                    <a:gd name="connsiteY48" fmla="*/ 1222951 h 1694229"/>
                    <a:gd name="connsiteX49" fmla="*/ 572613 w 1888788"/>
                    <a:gd name="connsiteY49" fmla="*/ 1255945 h 1694229"/>
                    <a:gd name="connsiteX50" fmla="*/ 553444 w 1888788"/>
                    <a:gd name="connsiteY50" fmla="*/ 1315648 h 1694229"/>
                    <a:gd name="connsiteX51" fmla="*/ 643931 w 1888788"/>
                    <a:gd name="connsiteY51" fmla="*/ 1468048 h 1694229"/>
                    <a:gd name="connsiteX52" fmla="*/ 736741 w 1888788"/>
                    <a:gd name="connsiteY52" fmla="*/ 1541202 h 1694229"/>
                    <a:gd name="connsiteX53" fmla="*/ 786806 w 1888788"/>
                    <a:gd name="connsiteY53" fmla="*/ 1491860 h 1694229"/>
                    <a:gd name="connsiteX54" fmla="*/ 851396 w 1888788"/>
                    <a:gd name="connsiteY54" fmla="*/ 1519257 h 1694229"/>
                    <a:gd name="connsiteX55" fmla="*/ 905869 w 1888788"/>
                    <a:gd name="connsiteY55" fmla="*/ 1487098 h 1694229"/>
                    <a:gd name="connsiteX56" fmla="*/ 922716 w 1888788"/>
                    <a:gd name="connsiteY56" fmla="*/ 1444922 h 1694229"/>
                    <a:gd name="connsiteX57" fmla="*/ 986593 w 1888788"/>
                    <a:gd name="connsiteY57" fmla="*/ 1531334 h 1694229"/>
                    <a:gd name="connsiteX58" fmla="*/ 1031660 w 1888788"/>
                    <a:gd name="connsiteY58" fmla="*/ 1602428 h 1694229"/>
                    <a:gd name="connsiteX59" fmla="*/ 1101606 w 1888788"/>
                    <a:gd name="connsiteY59" fmla="*/ 1693947 h 1694229"/>
                    <a:gd name="connsiteX60" fmla="*/ 1132504 w 1888788"/>
                    <a:gd name="connsiteY60" fmla="*/ 1630856 h 1694229"/>
                    <a:gd name="connsiteX61" fmla="*/ 1163163 w 1888788"/>
                    <a:gd name="connsiteY61" fmla="*/ 1624376 h 1694229"/>
                    <a:gd name="connsiteX62" fmla="*/ 1206262 w 1888788"/>
                    <a:gd name="connsiteY62" fmla="*/ 1653639 h 1694229"/>
                    <a:gd name="connsiteX63" fmla="*/ 1239837 w 1888788"/>
                    <a:gd name="connsiteY63" fmla="*/ 1612985 h 1694229"/>
                    <a:gd name="connsiteX64" fmla="*/ 1258658 w 1888788"/>
                    <a:gd name="connsiteY64" fmla="*/ 1617602 h 1694229"/>
                    <a:gd name="connsiteX65" fmla="*/ 1292700 w 1888788"/>
                    <a:gd name="connsiteY65" fmla="*/ 1684079 h 1694229"/>
                    <a:gd name="connsiteX66" fmla="*/ 1349256 w 1888788"/>
                    <a:gd name="connsiteY66" fmla="*/ 1660610 h 1694229"/>
                    <a:gd name="connsiteX67" fmla="*/ 1401288 w 1888788"/>
                    <a:gd name="connsiteY67" fmla="*/ 1604489 h 1694229"/>
                    <a:gd name="connsiteX68" fmla="*/ 1452065 w 1888788"/>
                    <a:gd name="connsiteY68" fmla="*/ 1587946 h 1694229"/>
                    <a:gd name="connsiteX69" fmla="*/ 1469744 w 1888788"/>
                    <a:gd name="connsiteY69" fmla="*/ 1643768 h 1694229"/>
                    <a:gd name="connsiteX70" fmla="*/ 1539639 w 1888788"/>
                    <a:gd name="connsiteY70" fmla="*/ 1618090 h 1694229"/>
                    <a:gd name="connsiteX71" fmla="*/ 1570417 w 1888788"/>
                    <a:gd name="connsiteY71" fmla="*/ 1531334 h 1694229"/>
                    <a:gd name="connsiteX72" fmla="*/ 1651853 w 1888788"/>
                    <a:gd name="connsiteY72" fmla="*/ 1441192 h 1694229"/>
                    <a:gd name="connsiteX73" fmla="*/ 1696444 w 1888788"/>
                    <a:gd name="connsiteY73" fmla="*/ 1410062 h 1694229"/>
                    <a:gd name="connsiteX74" fmla="*/ 1724813 w 1888788"/>
                    <a:gd name="connsiteY74" fmla="*/ 1413357 h 1694229"/>
                    <a:gd name="connsiteX75" fmla="*/ 1814608 w 1888788"/>
                    <a:gd name="connsiteY75" fmla="*/ 1402749 h 1694229"/>
                    <a:gd name="connsiteX76" fmla="*/ 1797524 w 1888788"/>
                    <a:gd name="connsiteY76" fmla="*/ 1456313 h 1694229"/>
                    <a:gd name="connsiteX77" fmla="*/ 1884978 w 1888788"/>
                    <a:gd name="connsiteY77" fmla="*/ 1492399 h 1694229"/>
                    <a:gd name="connsiteX78" fmla="*/ 1871943 w 1888788"/>
                    <a:gd name="connsiteY78" fmla="*/ 1454448 h 1694229"/>
                    <a:gd name="connsiteX79" fmla="*/ 1861403 w 1888788"/>
                    <a:gd name="connsiteY79" fmla="*/ 1401373 h 1694229"/>
                    <a:gd name="connsiteX80" fmla="*/ 1863844 w 1888788"/>
                    <a:gd name="connsiteY80" fmla="*/ 1326546 h 1694229"/>
                    <a:gd name="connsiteX81" fmla="*/ 1797946 w 1888788"/>
                    <a:gd name="connsiteY81" fmla="*/ 1305140 h 1694229"/>
                    <a:gd name="connsiteX82" fmla="*/ 1747763 w 1888788"/>
                    <a:gd name="connsiteY82" fmla="*/ 1264979 h 1694229"/>
                    <a:gd name="connsiteX83" fmla="*/ 1737459 w 1888788"/>
                    <a:gd name="connsiteY83" fmla="*/ 1176356 h 1694229"/>
                    <a:gd name="connsiteX84" fmla="*/ 1704241 w 1888788"/>
                    <a:gd name="connsiteY84" fmla="*/ 1038783 h 1694229"/>
                    <a:gd name="connsiteX85" fmla="*/ 1627446 w 1888788"/>
                    <a:gd name="connsiteY85" fmla="*/ 972257 h 1694229"/>
                    <a:gd name="connsiteX86" fmla="*/ 1594228 w 1888788"/>
                    <a:gd name="connsiteY86" fmla="*/ 917660 h 1694229"/>
                    <a:gd name="connsiteX87" fmla="*/ 1544162 w 1888788"/>
                    <a:gd name="connsiteY87" fmla="*/ 872587 h 1694229"/>
                    <a:gd name="connsiteX88" fmla="*/ 1472251 w 1888788"/>
                    <a:gd name="connsiteY88" fmla="*/ 845878 h 1694229"/>
                    <a:gd name="connsiteX89" fmla="*/ 1449150 w 1888788"/>
                    <a:gd name="connsiteY89" fmla="*/ 823245 h 1694229"/>
                    <a:gd name="connsiteX90" fmla="*/ 1477013 w 1888788"/>
                    <a:gd name="connsiteY90" fmla="*/ 784801 h 1694229"/>
                    <a:gd name="connsiteX91" fmla="*/ 1458319 w 1888788"/>
                    <a:gd name="connsiteY91" fmla="*/ 748910 h 1694229"/>
                    <a:gd name="connsiteX92" fmla="*/ 1463081 w 1888788"/>
                    <a:gd name="connsiteY92" fmla="*/ 725098 h 1694229"/>
                    <a:gd name="connsiteX93" fmla="*/ 1488076 w 1888788"/>
                    <a:gd name="connsiteY93" fmla="*/ 724035 h 1694229"/>
                    <a:gd name="connsiteX94" fmla="*/ 1580416 w 1888788"/>
                    <a:gd name="connsiteY94" fmla="*/ 740220 h 1694229"/>
                    <a:gd name="connsiteX95" fmla="*/ 1615719 w 1888788"/>
                    <a:gd name="connsiteY95" fmla="*/ 683758 h 1694229"/>
                    <a:gd name="connsiteX96" fmla="*/ 1603753 w 1888788"/>
                    <a:gd name="connsiteY96" fmla="*/ 553648 h 1694229"/>
                    <a:gd name="connsiteX97" fmla="*/ 1620956 w 1888788"/>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53444 w 1887825"/>
                    <a:gd name="connsiteY50" fmla="*/ 1315648 h 1694229"/>
                    <a:gd name="connsiteX51" fmla="*/ 643931 w 1887825"/>
                    <a:gd name="connsiteY51" fmla="*/ 1468048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82731 w 1887825"/>
                    <a:gd name="connsiteY50" fmla="*/ 1330966 h 1694229"/>
                    <a:gd name="connsiteX51" fmla="*/ 643931 w 1887825"/>
                    <a:gd name="connsiteY51" fmla="*/ 1468048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82731 w 1887825"/>
                    <a:gd name="connsiteY50" fmla="*/ 1330966 h 1694229"/>
                    <a:gd name="connsiteX51" fmla="*/ 643931 w 1887825"/>
                    <a:gd name="connsiteY51" fmla="*/ 1468048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82731 w 1887825"/>
                    <a:gd name="connsiteY50" fmla="*/ 1330966 h 1694229"/>
                    <a:gd name="connsiteX51" fmla="*/ 651253 w 1887825"/>
                    <a:gd name="connsiteY51" fmla="*/ 1450176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82731 w 1887825"/>
                    <a:gd name="connsiteY50" fmla="*/ 1330966 h 1694229"/>
                    <a:gd name="connsiteX51" fmla="*/ 651253 w 1887825"/>
                    <a:gd name="connsiteY51" fmla="*/ 1450176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887825" h="1694229">
                      <a:moveTo>
                        <a:pt x="1620956" y="405322"/>
                      </a:moveTo>
                      <a:cubicBezTo>
                        <a:pt x="1611798" y="375160"/>
                        <a:pt x="1575873" y="382083"/>
                        <a:pt x="1548806" y="372673"/>
                      </a:cubicBezTo>
                      <a:cubicBezTo>
                        <a:pt x="1521740" y="363263"/>
                        <a:pt x="1482485" y="365676"/>
                        <a:pt x="1458557" y="348860"/>
                      </a:cubicBezTo>
                      <a:cubicBezTo>
                        <a:pt x="1434629" y="332044"/>
                        <a:pt x="1417974" y="301598"/>
                        <a:pt x="1405237" y="271776"/>
                      </a:cubicBezTo>
                      <a:cubicBezTo>
                        <a:pt x="1392500" y="241954"/>
                        <a:pt x="1391969" y="214915"/>
                        <a:pt x="1382136" y="169931"/>
                      </a:cubicBezTo>
                      <a:cubicBezTo>
                        <a:pt x="1372303" y="124947"/>
                        <a:pt x="1353688" y="-17918"/>
                        <a:pt x="1346239" y="1869"/>
                      </a:cubicBezTo>
                      <a:cubicBezTo>
                        <a:pt x="1338790" y="21656"/>
                        <a:pt x="1288585" y="9160"/>
                        <a:pt x="1278870" y="43567"/>
                      </a:cubicBezTo>
                      <a:cubicBezTo>
                        <a:pt x="1269155" y="77974"/>
                        <a:pt x="1274440" y="66798"/>
                        <a:pt x="1273302" y="101090"/>
                      </a:cubicBezTo>
                      <a:cubicBezTo>
                        <a:pt x="1272164" y="120063"/>
                        <a:pt x="1263302" y="135099"/>
                        <a:pt x="1257397" y="152303"/>
                      </a:cubicBezTo>
                      <a:cubicBezTo>
                        <a:pt x="1251492" y="169507"/>
                        <a:pt x="1241414" y="184077"/>
                        <a:pt x="1237872" y="204316"/>
                      </a:cubicBezTo>
                      <a:cubicBezTo>
                        <a:pt x="1234330" y="224555"/>
                        <a:pt x="1248595" y="260475"/>
                        <a:pt x="1236143" y="273739"/>
                      </a:cubicBezTo>
                      <a:cubicBezTo>
                        <a:pt x="1223691" y="287004"/>
                        <a:pt x="1198254" y="286979"/>
                        <a:pt x="1163162" y="283903"/>
                      </a:cubicBezTo>
                      <a:cubicBezTo>
                        <a:pt x="1128070" y="280827"/>
                        <a:pt x="1117468" y="275537"/>
                        <a:pt x="1098809" y="285917"/>
                      </a:cubicBezTo>
                      <a:cubicBezTo>
                        <a:pt x="1080150" y="296297"/>
                        <a:pt x="1069871" y="341249"/>
                        <a:pt x="1051208" y="346183"/>
                      </a:cubicBezTo>
                      <a:cubicBezTo>
                        <a:pt x="1037427" y="374095"/>
                        <a:pt x="1014466" y="369656"/>
                        <a:pt x="996593" y="371690"/>
                      </a:cubicBezTo>
                      <a:cubicBezTo>
                        <a:pt x="978720" y="373724"/>
                        <a:pt x="975412" y="370390"/>
                        <a:pt x="943969" y="358385"/>
                      </a:cubicBezTo>
                      <a:cubicBezTo>
                        <a:pt x="912526" y="346380"/>
                        <a:pt x="858849" y="362649"/>
                        <a:pt x="837229" y="376257"/>
                      </a:cubicBezTo>
                      <a:cubicBezTo>
                        <a:pt x="815609" y="389865"/>
                        <a:pt x="820924" y="423424"/>
                        <a:pt x="814246" y="440035"/>
                      </a:cubicBezTo>
                      <a:cubicBezTo>
                        <a:pt x="807568" y="456646"/>
                        <a:pt x="813682" y="466827"/>
                        <a:pt x="797163" y="475926"/>
                      </a:cubicBezTo>
                      <a:cubicBezTo>
                        <a:pt x="780644" y="485025"/>
                        <a:pt x="731772" y="500512"/>
                        <a:pt x="715132" y="494632"/>
                      </a:cubicBezTo>
                      <a:cubicBezTo>
                        <a:pt x="698492" y="488752"/>
                        <a:pt x="707599" y="453036"/>
                        <a:pt x="697320" y="440647"/>
                      </a:cubicBezTo>
                      <a:cubicBezTo>
                        <a:pt x="687041" y="428258"/>
                        <a:pt x="683319" y="423632"/>
                        <a:pt x="653456" y="420298"/>
                      </a:cubicBezTo>
                      <a:cubicBezTo>
                        <a:pt x="623593" y="416964"/>
                        <a:pt x="554672" y="416132"/>
                        <a:pt x="518140" y="420641"/>
                      </a:cubicBezTo>
                      <a:cubicBezTo>
                        <a:pt x="481608" y="425150"/>
                        <a:pt x="453779" y="447407"/>
                        <a:pt x="434263" y="447350"/>
                      </a:cubicBezTo>
                      <a:cubicBezTo>
                        <a:pt x="414747" y="447293"/>
                        <a:pt x="409756" y="435126"/>
                        <a:pt x="401044" y="420298"/>
                      </a:cubicBezTo>
                      <a:cubicBezTo>
                        <a:pt x="392332" y="405470"/>
                        <a:pt x="396281" y="377435"/>
                        <a:pt x="381994" y="358385"/>
                      </a:cubicBezTo>
                      <a:cubicBezTo>
                        <a:pt x="367706" y="339335"/>
                        <a:pt x="333962" y="327544"/>
                        <a:pt x="315319" y="305998"/>
                      </a:cubicBezTo>
                      <a:cubicBezTo>
                        <a:pt x="296676" y="284452"/>
                        <a:pt x="298223" y="237047"/>
                        <a:pt x="270134" y="229110"/>
                      </a:cubicBezTo>
                      <a:cubicBezTo>
                        <a:pt x="242045" y="221173"/>
                        <a:pt x="170517" y="239094"/>
                        <a:pt x="146784" y="258373"/>
                      </a:cubicBezTo>
                      <a:cubicBezTo>
                        <a:pt x="123051" y="277652"/>
                        <a:pt x="128002" y="319295"/>
                        <a:pt x="127734" y="344785"/>
                      </a:cubicBezTo>
                      <a:cubicBezTo>
                        <a:pt x="127466" y="370275"/>
                        <a:pt x="146840" y="394414"/>
                        <a:pt x="145174" y="411312"/>
                      </a:cubicBezTo>
                      <a:cubicBezTo>
                        <a:pt x="143508" y="428210"/>
                        <a:pt x="131040" y="435714"/>
                        <a:pt x="117735" y="446172"/>
                      </a:cubicBezTo>
                      <a:cubicBezTo>
                        <a:pt x="104431" y="456630"/>
                        <a:pt x="78762" y="468077"/>
                        <a:pt x="65347" y="474059"/>
                      </a:cubicBezTo>
                      <a:cubicBezTo>
                        <a:pt x="51932" y="480041"/>
                        <a:pt x="45590" y="474355"/>
                        <a:pt x="37246" y="482063"/>
                      </a:cubicBezTo>
                      <a:cubicBezTo>
                        <a:pt x="28902" y="489771"/>
                        <a:pt x="21244" y="495196"/>
                        <a:pt x="15281" y="520310"/>
                      </a:cubicBezTo>
                      <a:cubicBezTo>
                        <a:pt x="9318" y="545424"/>
                        <a:pt x="-4514" y="605136"/>
                        <a:pt x="1469" y="632745"/>
                      </a:cubicBezTo>
                      <a:cubicBezTo>
                        <a:pt x="7452" y="660354"/>
                        <a:pt x="33408" y="677833"/>
                        <a:pt x="51178" y="685967"/>
                      </a:cubicBezTo>
                      <a:cubicBezTo>
                        <a:pt x="68948" y="694101"/>
                        <a:pt x="100988" y="670574"/>
                        <a:pt x="108092" y="681547"/>
                      </a:cubicBezTo>
                      <a:cubicBezTo>
                        <a:pt x="115196" y="692520"/>
                        <a:pt x="87047" y="735022"/>
                        <a:pt x="93804" y="751806"/>
                      </a:cubicBezTo>
                      <a:cubicBezTo>
                        <a:pt x="100561" y="768590"/>
                        <a:pt x="127994" y="775472"/>
                        <a:pt x="148631" y="782248"/>
                      </a:cubicBezTo>
                      <a:cubicBezTo>
                        <a:pt x="169268" y="789024"/>
                        <a:pt x="200246" y="781430"/>
                        <a:pt x="217629" y="792460"/>
                      </a:cubicBezTo>
                      <a:cubicBezTo>
                        <a:pt x="235013" y="803491"/>
                        <a:pt x="247147" y="831591"/>
                        <a:pt x="252932" y="848431"/>
                      </a:cubicBezTo>
                      <a:cubicBezTo>
                        <a:pt x="258717" y="865271"/>
                        <a:pt x="248351" y="879412"/>
                        <a:pt x="252339" y="893503"/>
                      </a:cubicBezTo>
                      <a:cubicBezTo>
                        <a:pt x="256327" y="907594"/>
                        <a:pt x="265166" y="919967"/>
                        <a:pt x="276863" y="932978"/>
                      </a:cubicBezTo>
                      <a:cubicBezTo>
                        <a:pt x="288560" y="945989"/>
                        <a:pt x="300723" y="956096"/>
                        <a:pt x="322521" y="971570"/>
                      </a:cubicBezTo>
                      <a:cubicBezTo>
                        <a:pt x="344320" y="987044"/>
                        <a:pt x="387502" y="1004931"/>
                        <a:pt x="407654" y="1025822"/>
                      </a:cubicBezTo>
                      <a:cubicBezTo>
                        <a:pt x="427806" y="1046713"/>
                        <a:pt x="440951" y="1073471"/>
                        <a:pt x="443431" y="1096915"/>
                      </a:cubicBezTo>
                      <a:cubicBezTo>
                        <a:pt x="445911" y="1120359"/>
                        <a:pt x="413009" y="1145482"/>
                        <a:pt x="422534" y="1166488"/>
                      </a:cubicBezTo>
                      <a:cubicBezTo>
                        <a:pt x="432059" y="1187494"/>
                        <a:pt x="475568" y="1208042"/>
                        <a:pt x="500581" y="1222951"/>
                      </a:cubicBezTo>
                      <a:cubicBezTo>
                        <a:pt x="525594" y="1237860"/>
                        <a:pt x="558921" y="1237943"/>
                        <a:pt x="572613" y="1255945"/>
                      </a:cubicBezTo>
                      <a:cubicBezTo>
                        <a:pt x="586305" y="1273947"/>
                        <a:pt x="579387" y="1290935"/>
                        <a:pt x="582731" y="1330966"/>
                      </a:cubicBezTo>
                      <a:cubicBezTo>
                        <a:pt x="586075" y="1370997"/>
                        <a:pt x="625585" y="1415137"/>
                        <a:pt x="651253" y="1450176"/>
                      </a:cubicBezTo>
                      <a:cubicBezTo>
                        <a:pt x="676921" y="1485215"/>
                        <a:pt x="714149" y="1534255"/>
                        <a:pt x="736741" y="1541202"/>
                      </a:cubicBezTo>
                      <a:cubicBezTo>
                        <a:pt x="759333" y="1548149"/>
                        <a:pt x="767697" y="1495518"/>
                        <a:pt x="786806" y="1491860"/>
                      </a:cubicBezTo>
                      <a:cubicBezTo>
                        <a:pt x="805915" y="1488203"/>
                        <a:pt x="831552" y="1520051"/>
                        <a:pt x="851396" y="1519257"/>
                      </a:cubicBezTo>
                      <a:cubicBezTo>
                        <a:pt x="871240" y="1518463"/>
                        <a:pt x="893982" y="1499487"/>
                        <a:pt x="905869" y="1487098"/>
                      </a:cubicBezTo>
                      <a:cubicBezTo>
                        <a:pt x="917756" y="1474709"/>
                        <a:pt x="877533" y="1437549"/>
                        <a:pt x="922716" y="1444922"/>
                      </a:cubicBezTo>
                      <a:cubicBezTo>
                        <a:pt x="967899" y="1452295"/>
                        <a:pt x="978199" y="1487211"/>
                        <a:pt x="986593" y="1531334"/>
                      </a:cubicBezTo>
                      <a:cubicBezTo>
                        <a:pt x="994987" y="1575457"/>
                        <a:pt x="997847" y="1588092"/>
                        <a:pt x="1031660" y="1602428"/>
                      </a:cubicBezTo>
                      <a:cubicBezTo>
                        <a:pt x="1065473" y="1616764"/>
                        <a:pt x="1084799" y="1689209"/>
                        <a:pt x="1101606" y="1693947"/>
                      </a:cubicBezTo>
                      <a:cubicBezTo>
                        <a:pt x="1118413" y="1698685"/>
                        <a:pt x="1122245" y="1642451"/>
                        <a:pt x="1132504" y="1630856"/>
                      </a:cubicBezTo>
                      <a:cubicBezTo>
                        <a:pt x="1142764" y="1619261"/>
                        <a:pt x="1150870" y="1620579"/>
                        <a:pt x="1163163" y="1624376"/>
                      </a:cubicBezTo>
                      <a:cubicBezTo>
                        <a:pt x="1175456" y="1628173"/>
                        <a:pt x="1193483" y="1655537"/>
                        <a:pt x="1206262" y="1653639"/>
                      </a:cubicBezTo>
                      <a:cubicBezTo>
                        <a:pt x="1219041" y="1651741"/>
                        <a:pt x="1231104" y="1618991"/>
                        <a:pt x="1239837" y="1612985"/>
                      </a:cubicBezTo>
                      <a:cubicBezTo>
                        <a:pt x="1248570" y="1606979"/>
                        <a:pt x="1249848" y="1605753"/>
                        <a:pt x="1258658" y="1617602"/>
                      </a:cubicBezTo>
                      <a:cubicBezTo>
                        <a:pt x="1267468" y="1629451"/>
                        <a:pt x="1277600" y="1676911"/>
                        <a:pt x="1292700" y="1684079"/>
                      </a:cubicBezTo>
                      <a:cubicBezTo>
                        <a:pt x="1307800" y="1691247"/>
                        <a:pt x="1331158" y="1673875"/>
                        <a:pt x="1349256" y="1660610"/>
                      </a:cubicBezTo>
                      <a:cubicBezTo>
                        <a:pt x="1367354" y="1647345"/>
                        <a:pt x="1384153" y="1616600"/>
                        <a:pt x="1401288" y="1604489"/>
                      </a:cubicBezTo>
                      <a:cubicBezTo>
                        <a:pt x="1418423" y="1592378"/>
                        <a:pt x="1440656" y="1581400"/>
                        <a:pt x="1452065" y="1587946"/>
                      </a:cubicBezTo>
                      <a:cubicBezTo>
                        <a:pt x="1463474" y="1594493"/>
                        <a:pt x="1455148" y="1638744"/>
                        <a:pt x="1469744" y="1643768"/>
                      </a:cubicBezTo>
                      <a:cubicBezTo>
                        <a:pt x="1484340" y="1648792"/>
                        <a:pt x="1522860" y="1636829"/>
                        <a:pt x="1539639" y="1618090"/>
                      </a:cubicBezTo>
                      <a:cubicBezTo>
                        <a:pt x="1556418" y="1599351"/>
                        <a:pt x="1551715" y="1560817"/>
                        <a:pt x="1570417" y="1531334"/>
                      </a:cubicBezTo>
                      <a:cubicBezTo>
                        <a:pt x="1589119" y="1501851"/>
                        <a:pt x="1630849" y="1461404"/>
                        <a:pt x="1651853" y="1441192"/>
                      </a:cubicBezTo>
                      <a:cubicBezTo>
                        <a:pt x="1672857" y="1420980"/>
                        <a:pt x="1684284" y="1414701"/>
                        <a:pt x="1696444" y="1410062"/>
                      </a:cubicBezTo>
                      <a:cubicBezTo>
                        <a:pt x="1708604" y="1405423"/>
                        <a:pt x="1715288" y="1414151"/>
                        <a:pt x="1724813" y="1413357"/>
                      </a:cubicBezTo>
                      <a:cubicBezTo>
                        <a:pt x="1734338" y="1412563"/>
                        <a:pt x="1800049" y="1393888"/>
                        <a:pt x="1814608" y="1402749"/>
                      </a:cubicBezTo>
                      <a:cubicBezTo>
                        <a:pt x="1829167" y="1411610"/>
                        <a:pt x="1800439" y="1451583"/>
                        <a:pt x="1812167" y="1466525"/>
                      </a:cubicBezTo>
                      <a:cubicBezTo>
                        <a:pt x="1823895" y="1481467"/>
                        <a:pt x="1875015" y="1494412"/>
                        <a:pt x="1884978" y="1492399"/>
                      </a:cubicBezTo>
                      <a:cubicBezTo>
                        <a:pt x="1894941" y="1490386"/>
                        <a:pt x="1875872" y="1469619"/>
                        <a:pt x="1871943" y="1454448"/>
                      </a:cubicBezTo>
                      <a:cubicBezTo>
                        <a:pt x="1868014" y="1439277"/>
                        <a:pt x="1862753" y="1422690"/>
                        <a:pt x="1861403" y="1401373"/>
                      </a:cubicBezTo>
                      <a:cubicBezTo>
                        <a:pt x="1860053" y="1380056"/>
                        <a:pt x="1874420" y="1342585"/>
                        <a:pt x="1863844" y="1326546"/>
                      </a:cubicBezTo>
                      <a:cubicBezTo>
                        <a:pt x="1853268" y="1310507"/>
                        <a:pt x="1817293" y="1315401"/>
                        <a:pt x="1797946" y="1305140"/>
                      </a:cubicBezTo>
                      <a:cubicBezTo>
                        <a:pt x="1778599" y="1294879"/>
                        <a:pt x="1757844" y="1286443"/>
                        <a:pt x="1747763" y="1264979"/>
                      </a:cubicBezTo>
                      <a:cubicBezTo>
                        <a:pt x="1737682" y="1243515"/>
                        <a:pt x="1744713" y="1214055"/>
                        <a:pt x="1737459" y="1176356"/>
                      </a:cubicBezTo>
                      <a:cubicBezTo>
                        <a:pt x="1730205" y="1138657"/>
                        <a:pt x="1722576" y="1072799"/>
                        <a:pt x="1704241" y="1038783"/>
                      </a:cubicBezTo>
                      <a:cubicBezTo>
                        <a:pt x="1685906" y="1004767"/>
                        <a:pt x="1645781" y="992444"/>
                        <a:pt x="1627446" y="972257"/>
                      </a:cubicBezTo>
                      <a:cubicBezTo>
                        <a:pt x="1609111" y="952070"/>
                        <a:pt x="1608109" y="934272"/>
                        <a:pt x="1594228" y="917660"/>
                      </a:cubicBezTo>
                      <a:cubicBezTo>
                        <a:pt x="1580347" y="901048"/>
                        <a:pt x="1564491" y="884551"/>
                        <a:pt x="1544162" y="872587"/>
                      </a:cubicBezTo>
                      <a:cubicBezTo>
                        <a:pt x="1523833" y="860623"/>
                        <a:pt x="1488086" y="854102"/>
                        <a:pt x="1472251" y="845878"/>
                      </a:cubicBezTo>
                      <a:cubicBezTo>
                        <a:pt x="1456416" y="837654"/>
                        <a:pt x="1448356" y="833425"/>
                        <a:pt x="1449150" y="823245"/>
                      </a:cubicBezTo>
                      <a:cubicBezTo>
                        <a:pt x="1449944" y="813066"/>
                        <a:pt x="1475485" y="797190"/>
                        <a:pt x="1477013" y="784801"/>
                      </a:cubicBezTo>
                      <a:cubicBezTo>
                        <a:pt x="1478541" y="772412"/>
                        <a:pt x="1460641" y="758860"/>
                        <a:pt x="1458319" y="748910"/>
                      </a:cubicBezTo>
                      <a:cubicBezTo>
                        <a:pt x="1455997" y="738960"/>
                        <a:pt x="1458122" y="729244"/>
                        <a:pt x="1463081" y="725098"/>
                      </a:cubicBezTo>
                      <a:cubicBezTo>
                        <a:pt x="1468040" y="720952"/>
                        <a:pt x="1472995" y="717685"/>
                        <a:pt x="1488076" y="724035"/>
                      </a:cubicBezTo>
                      <a:cubicBezTo>
                        <a:pt x="1503157" y="730385"/>
                        <a:pt x="1559142" y="746933"/>
                        <a:pt x="1580416" y="740220"/>
                      </a:cubicBezTo>
                      <a:cubicBezTo>
                        <a:pt x="1601690" y="733507"/>
                        <a:pt x="1608575" y="718683"/>
                        <a:pt x="1615719" y="683758"/>
                      </a:cubicBezTo>
                      <a:cubicBezTo>
                        <a:pt x="1622863" y="648833"/>
                        <a:pt x="1602880" y="600054"/>
                        <a:pt x="1603753" y="553648"/>
                      </a:cubicBezTo>
                      <a:cubicBezTo>
                        <a:pt x="1604626" y="507242"/>
                        <a:pt x="1630114" y="435484"/>
                        <a:pt x="1620956" y="405322"/>
                      </a:cubicBezTo>
                      <a:close/>
                    </a:path>
                  </a:pathLst>
                </a:custGeom>
                <a:grpFill/>
                <a:ln w="3175">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prstClr val="white"/>
                    </a:solidFill>
                    <a:effectLst/>
                    <a:uLnTx/>
                    <a:uFillTx/>
                    <a:ea typeface="+mn-ea"/>
                    <a:cs typeface="+mn-cs"/>
                  </a:endParaRPr>
                </a:p>
              </p:txBody>
            </p:sp>
            <p:sp>
              <p:nvSpPr>
                <p:cNvPr id="594" name="Freeform 83">
                  <a:extLst>
                    <a:ext uri="{FF2B5EF4-FFF2-40B4-BE49-F238E27FC236}">
                      <a16:creationId xmlns:a16="http://schemas.microsoft.com/office/drawing/2014/main" id="{B5313262-C6AF-85BC-5113-312AB80AF131}"/>
                    </a:ext>
                  </a:extLst>
                </p:cNvPr>
                <p:cNvSpPr>
                  <a:spLocks/>
                </p:cNvSpPr>
                <p:nvPr/>
              </p:nvSpPr>
              <p:spPr bwMode="auto">
                <a:xfrm>
                  <a:off x="5562749" y="4421499"/>
                  <a:ext cx="411739" cy="423486"/>
                </a:xfrm>
                <a:custGeom>
                  <a:avLst/>
                  <a:gdLst>
                    <a:gd name="connsiteX0" fmla="*/ 3440 w 9933"/>
                    <a:gd name="connsiteY0" fmla="*/ 9133 h 9898"/>
                    <a:gd name="connsiteX1" fmla="*/ 4037 w 9933"/>
                    <a:gd name="connsiteY1" fmla="*/ 9439 h 9898"/>
                    <a:gd name="connsiteX2" fmla="*/ 4485 w 9933"/>
                    <a:gd name="connsiteY2" fmla="*/ 9337 h 9898"/>
                    <a:gd name="connsiteX3" fmla="*/ 5381 w 9933"/>
                    <a:gd name="connsiteY3" fmla="*/ 9898 h 9898"/>
                    <a:gd name="connsiteX4" fmla="*/ 5829 w 9933"/>
                    <a:gd name="connsiteY4" fmla="*/ 9745 h 9898"/>
                    <a:gd name="connsiteX5" fmla="*/ 6052 w 9933"/>
                    <a:gd name="connsiteY5" fmla="*/ 9847 h 9898"/>
                    <a:gd name="connsiteX6" fmla="*/ 6724 w 9933"/>
                    <a:gd name="connsiteY6" fmla="*/ 9643 h 9898"/>
                    <a:gd name="connsiteX7" fmla="*/ 6873 w 9933"/>
                    <a:gd name="connsiteY7" fmla="*/ 9745 h 9898"/>
                    <a:gd name="connsiteX8" fmla="*/ 7172 w 9933"/>
                    <a:gd name="connsiteY8" fmla="*/ 9490 h 9898"/>
                    <a:gd name="connsiteX9" fmla="*/ 7620 w 9933"/>
                    <a:gd name="connsiteY9" fmla="*/ 9184 h 9898"/>
                    <a:gd name="connsiteX10" fmla="*/ 8142 w 9933"/>
                    <a:gd name="connsiteY10" fmla="*/ 9184 h 9898"/>
                    <a:gd name="connsiteX11" fmla="*/ 8366 w 9933"/>
                    <a:gd name="connsiteY11" fmla="*/ 9337 h 9898"/>
                    <a:gd name="connsiteX12" fmla="*/ 8217 w 9933"/>
                    <a:gd name="connsiteY12" fmla="*/ 8929 h 9898"/>
                    <a:gd name="connsiteX13" fmla="*/ 7769 w 9933"/>
                    <a:gd name="connsiteY13" fmla="*/ 8469 h 9898"/>
                    <a:gd name="connsiteX14" fmla="*/ 7321 w 9933"/>
                    <a:gd name="connsiteY14" fmla="*/ 8010 h 9898"/>
                    <a:gd name="connsiteX15" fmla="*/ 6724 w 9933"/>
                    <a:gd name="connsiteY15" fmla="*/ 7602 h 9898"/>
                    <a:gd name="connsiteX16" fmla="*/ 7097 w 9933"/>
                    <a:gd name="connsiteY16" fmla="*/ 7449 h 9898"/>
                    <a:gd name="connsiteX17" fmla="*/ 7396 w 9933"/>
                    <a:gd name="connsiteY17" fmla="*/ 6633 h 9898"/>
                    <a:gd name="connsiteX18" fmla="*/ 7396 w 9933"/>
                    <a:gd name="connsiteY18" fmla="*/ 6276 h 9898"/>
                    <a:gd name="connsiteX19" fmla="*/ 7769 w 9933"/>
                    <a:gd name="connsiteY19" fmla="*/ 6276 h 9898"/>
                    <a:gd name="connsiteX20" fmla="*/ 7993 w 9933"/>
                    <a:gd name="connsiteY20" fmla="*/ 5612 h 9898"/>
                    <a:gd name="connsiteX21" fmla="*/ 8590 w 9933"/>
                    <a:gd name="connsiteY21" fmla="*/ 5204 h 9898"/>
                    <a:gd name="connsiteX22" fmla="*/ 8814 w 9933"/>
                    <a:gd name="connsiteY22" fmla="*/ 4439 h 9898"/>
                    <a:gd name="connsiteX23" fmla="*/ 8664 w 9933"/>
                    <a:gd name="connsiteY23" fmla="*/ 4031 h 9898"/>
                    <a:gd name="connsiteX24" fmla="*/ 9037 w 9933"/>
                    <a:gd name="connsiteY24" fmla="*/ 3163 h 9898"/>
                    <a:gd name="connsiteX25" fmla="*/ 9336 w 9933"/>
                    <a:gd name="connsiteY25" fmla="*/ 2908 h 9898"/>
                    <a:gd name="connsiteX26" fmla="*/ 9933 w 9933"/>
                    <a:gd name="connsiteY26" fmla="*/ 2500 h 9898"/>
                    <a:gd name="connsiteX27" fmla="*/ 9709 w 9933"/>
                    <a:gd name="connsiteY27" fmla="*/ 2449 h 9898"/>
                    <a:gd name="connsiteX28" fmla="*/ 9336 w 9933"/>
                    <a:gd name="connsiteY28" fmla="*/ 2194 h 9898"/>
                    <a:gd name="connsiteX29" fmla="*/ 9112 w 9933"/>
                    <a:gd name="connsiteY29" fmla="*/ 1429 h 9898"/>
                    <a:gd name="connsiteX30" fmla="*/ 9112 w 9933"/>
                    <a:gd name="connsiteY30" fmla="*/ 1020 h 9898"/>
                    <a:gd name="connsiteX31" fmla="*/ 9037 w 9933"/>
                    <a:gd name="connsiteY31" fmla="*/ 510 h 9898"/>
                    <a:gd name="connsiteX32" fmla="*/ 8814 w 9933"/>
                    <a:gd name="connsiteY32" fmla="*/ 357 h 9898"/>
                    <a:gd name="connsiteX33" fmla="*/ 8440 w 9933"/>
                    <a:gd name="connsiteY33" fmla="*/ 153 h 9898"/>
                    <a:gd name="connsiteX34" fmla="*/ 8217 w 9933"/>
                    <a:gd name="connsiteY34" fmla="*/ 0 h 9898"/>
                    <a:gd name="connsiteX35" fmla="*/ 7769 w 9933"/>
                    <a:gd name="connsiteY35" fmla="*/ 204 h 9898"/>
                    <a:gd name="connsiteX36" fmla="*/ 7321 w 9933"/>
                    <a:gd name="connsiteY36" fmla="*/ 510 h 9898"/>
                    <a:gd name="connsiteX37" fmla="*/ 6724 w 9933"/>
                    <a:gd name="connsiteY37" fmla="*/ 510 h 9898"/>
                    <a:gd name="connsiteX38" fmla="*/ 5679 w 9933"/>
                    <a:gd name="connsiteY38" fmla="*/ 510 h 9898"/>
                    <a:gd name="connsiteX39" fmla="*/ 5679 w 9933"/>
                    <a:gd name="connsiteY39" fmla="*/ 459 h 9898"/>
                    <a:gd name="connsiteX40" fmla="*/ 5605 w 9933"/>
                    <a:gd name="connsiteY40" fmla="*/ 510 h 9898"/>
                    <a:gd name="connsiteX41" fmla="*/ 1948 w 9933"/>
                    <a:gd name="connsiteY41" fmla="*/ 510 h 9898"/>
                    <a:gd name="connsiteX42" fmla="*/ 1948 w 9933"/>
                    <a:gd name="connsiteY42" fmla="*/ 1582 h 9898"/>
                    <a:gd name="connsiteX43" fmla="*/ 1276 w 9933"/>
                    <a:gd name="connsiteY43" fmla="*/ 1582 h 9898"/>
                    <a:gd name="connsiteX44" fmla="*/ 1276 w 9933"/>
                    <a:gd name="connsiteY44" fmla="*/ 1786 h 9898"/>
                    <a:gd name="connsiteX45" fmla="*/ 1276 w 9933"/>
                    <a:gd name="connsiteY45" fmla="*/ 3622 h 9898"/>
                    <a:gd name="connsiteX46" fmla="*/ 1127 w 9933"/>
                    <a:gd name="connsiteY46" fmla="*/ 3724 h 9898"/>
                    <a:gd name="connsiteX47" fmla="*/ 679 w 9933"/>
                    <a:gd name="connsiteY47" fmla="*/ 3929 h 9898"/>
                    <a:gd name="connsiteX48" fmla="*/ 605 w 9933"/>
                    <a:gd name="connsiteY48" fmla="*/ 4184 h 9898"/>
                    <a:gd name="connsiteX49" fmla="*/ 381 w 9933"/>
                    <a:gd name="connsiteY49" fmla="*/ 4439 h 9898"/>
                    <a:gd name="connsiteX50" fmla="*/ 232 w 9933"/>
                    <a:gd name="connsiteY50" fmla="*/ 4847 h 9898"/>
                    <a:gd name="connsiteX51" fmla="*/ 8 w 9933"/>
                    <a:gd name="connsiteY51" fmla="*/ 5306 h 9898"/>
                    <a:gd name="connsiteX52" fmla="*/ 381 w 9933"/>
                    <a:gd name="connsiteY52" fmla="*/ 5357 h 9898"/>
                    <a:gd name="connsiteX53" fmla="*/ 455 w 9933"/>
                    <a:gd name="connsiteY53" fmla="*/ 5765 h 9898"/>
                    <a:gd name="connsiteX54" fmla="*/ 679 w 9933"/>
                    <a:gd name="connsiteY54" fmla="*/ 6173 h 9898"/>
                    <a:gd name="connsiteX55" fmla="*/ 1052 w 9933"/>
                    <a:gd name="connsiteY55" fmla="*/ 6990 h 9898"/>
                    <a:gd name="connsiteX56" fmla="*/ 1351 w 9933"/>
                    <a:gd name="connsiteY56" fmla="*/ 7347 h 9898"/>
                    <a:gd name="connsiteX57" fmla="*/ 1948 w 9933"/>
                    <a:gd name="connsiteY57" fmla="*/ 7602 h 9898"/>
                    <a:gd name="connsiteX58" fmla="*/ 2321 w 9933"/>
                    <a:gd name="connsiteY58" fmla="*/ 8010 h 9898"/>
                    <a:gd name="connsiteX59" fmla="*/ 2769 w 9933"/>
                    <a:gd name="connsiteY59" fmla="*/ 8418 h 9898"/>
                    <a:gd name="connsiteX60" fmla="*/ 3067 w 9933"/>
                    <a:gd name="connsiteY60" fmla="*/ 8724 h 9898"/>
                    <a:gd name="connsiteX61" fmla="*/ 3440 w 9933"/>
                    <a:gd name="connsiteY61" fmla="*/ 9133 h 9898"/>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1961 w 10000"/>
                    <a:gd name="connsiteY56" fmla="*/ 7680 h 10000"/>
                    <a:gd name="connsiteX57" fmla="*/ 2337 w 10000"/>
                    <a:gd name="connsiteY57" fmla="*/ 8093 h 10000"/>
                    <a:gd name="connsiteX58" fmla="*/ 2788 w 10000"/>
                    <a:gd name="connsiteY58" fmla="*/ 8505 h 10000"/>
                    <a:gd name="connsiteX59" fmla="*/ 3088 w 10000"/>
                    <a:gd name="connsiteY59" fmla="*/ 8814 h 10000"/>
                    <a:gd name="connsiteX60" fmla="*/ 3463 w 10000"/>
                    <a:gd name="connsiteY60"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2337 w 10000"/>
                    <a:gd name="connsiteY56" fmla="*/ 8093 h 10000"/>
                    <a:gd name="connsiteX57" fmla="*/ 2788 w 10000"/>
                    <a:gd name="connsiteY57" fmla="*/ 8505 h 10000"/>
                    <a:gd name="connsiteX58" fmla="*/ 3088 w 10000"/>
                    <a:gd name="connsiteY58" fmla="*/ 8814 h 10000"/>
                    <a:gd name="connsiteX59" fmla="*/ 3463 w 10000"/>
                    <a:gd name="connsiteY59"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2337 w 10000"/>
                    <a:gd name="connsiteY56" fmla="*/ 8093 h 10000"/>
                    <a:gd name="connsiteX57" fmla="*/ 3088 w 10000"/>
                    <a:gd name="connsiteY57" fmla="*/ 8814 h 10000"/>
                    <a:gd name="connsiteX58" fmla="*/ 3463 w 10000"/>
                    <a:gd name="connsiteY58"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3088 w 10000"/>
                    <a:gd name="connsiteY56" fmla="*/ 8814 h 10000"/>
                    <a:gd name="connsiteX57" fmla="*/ 3463 w 10000"/>
                    <a:gd name="connsiteY57"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3463 w 10000"/>
                    <a:gd name="connsiteY56"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0" fmla="*/ 4064 w 10000"/>
                    <a:gd name="connsiteY0" fmla="*/ 9536 h 10000"/>
                    <a:gd name="connsiteX1" fmla="*/ 4515 w 10000"/>
                    <a:gd name="connsiteY1" fmla="*/ 9433 h 10000"/>
                    <a:gd name="connsiteX2" fmla="*/ 5417 w 10000"/>
                    <a:gd name="connsiteY2" fmla="*/ 10000 h 10000"/>
                    <a:gd name="connsiteX3" fmla="*/ 5868 w 10000"/>
                    <a:gd name="connsiteY3" fmla="*/ 9845 h 10000"/>
                    <a:gd name="connsiteX4" fmla="*/ 6093 w 10000"/>
                    <a:gd name="connsiteY4" fmla="*/ 9948 h 10000"/>
                    <a:gd name="connsiteX5" fmla="*/ 6769 w 10000"/>
                    <a:gd name="connsiteY5" fmla="*/ 9742 h 10000"/>
                    <a:gd name="connsiteX6" fmla="*/ 6919 w 10000"/>
                    <a:gd name="connsiteY6" fmla="*/ 9845 h 10000"/>
                    <a:gd name="connsiteX7" fmla="*/ 7220 w 10000"/>
                    <a:gd name="connsiteY7" fmla="*/ 9588 h 10000"/>
                    <a:gd name="connsiteX8" fmla="*/ 7671 w 10000"/>
                    <a:gd name="connsiteY8" fmla="*/ 9279 h 10000"/>
                    <a:gd name="connsiteX9" fmla="*/ 8197 w 10000"/>
                    <a:gd name="connsiteY9" fmla="*/ 9279 h 10000"/>
                    <a:gd name="connsiteX10" fmla="*/ 8422 w 10000"/>
                    <a:gd name="connsiteY10" fmla="*/ 9433 h 10000"/>
                    <a:gd name="connsiteX11" fmla="*/ 8272 w 10000"/>
                    <a:gd name="connsiteY11" fmla="*/ 9021 h 10000"/>
                    <a:gd name="connsiteX12" fmla="*/ 7821 w 10000"/>
                    <a:gd name="connsiteY12" fmla="*/ 8556 h 10000"/>
                    <a:gd name="connsiteX13" fmla="*/ 7370 w 10000"/>
                    <a:gd name="connsiteY13" fmla="*/ 8093 h 10000"/>
                    <a:gd name="connsiteX14" fmla="*/ 6769 w 10000"/>
                    <a:gd name="connsiteY14" fmla="*/ 7680 h 10000"/>
                    <a:gd name="connsiteX15" fmla="*/ 7145 w 10000"/>
                    <a:gd name="connsiteY15" fmla="*/ 7526 h 10000"/>
                    <a:gd name="connsiteX16" fmla="*/ 7446 w 10000"/>
                    <a:gd name="connsiteY16" fmla="*/ 6701 h 10000"/>
                    <a:gd name="connsiteX17" fmla="*/ 7446 w 10000"/>
                    <a:gd name="connsiteY17" fmla="*/ 6341 h 10000"/>
                    <a:gd name="connsiteX18" fmla="*/ 7821 w 10000"/>
                    <a:gd name="connsiteY18" fmla="*/ 6341 h 10000"/>
                    <a:gd name="connsiteX19" fmla="*/ 8047 w 10000"/>
                    <a:gd name="connsiteY19" fmla="*/ 5670 h 10000"/>
                    <a:gd name="connsiteX20" fmla="*/ 8648 w 10000"/>
                    <a:gd name="connsiteY20" fmla="*/ 5258 h 10000"/>
                    <a:gd name="connsiteX21" fmla="*/ 8873 w 10000"/>
                    <a:gd name="connsiteY21" fmla="*/ 4485 h 10000"/>
                    <a:gd name="connsiteX22" fmla="*/ 8722 w 10000"/>
                    <a:gd name="connsiteY22" fmla="*/ 4073 h 10000"/>
                    <a:gd name="connsiteX23" fmla="*/ 9098 w 10000"/>
                    <a:gd name="connsiteY23" fmla="*/ 3196 h 10000"/>
                    <a:gd name="connsiteX24" fmla="*/ 9399 w 10000"/>
                    <a:gd name="connsiteY24" fmla="*/ 2938 h 10000"/>
                    <a:gd name="connsiteX25" fmla="*/ 10000 w 10000"/>
                    <a:gd name="connsiteY25" fmla="*/ 2526 h 10000"/>
                    <a:gd name="connsiteX26" fmla="*/ 9774 w 10000"/>
                    <a:gd name="connsiteY26" fmla="*/ 2474 h 10000"/>
                    <a:gd name="connsiteX27" fmla="*/ 9399 w 10000"/>
                    <a:gd name="connsiteY27" fmla="*/ 2217 h 10000"/>
                    <a:gd name="connsiteX28" fmla="*/ 9173 w 10000"/>
                    <a:gd name="connsiteY28" fmla="*/ 1444 h 10000"/>
                    <a:gd name="connsiteX29" fmla="*/ 9173 w 10000"/>
                    <a:gd name="connsiteY29" fmla="*/ 1031 h 10000"/>
                    <a:gd name="connsiteX30" fmla="*/ 9098 w 10000"/>
                    <a:gd name="connsiteY30" fmla="*/ 515 h 10000"/>
                    <a:gd name="connsiteX31" fmla="*/ 8873 w 10000"/>
                    <a:gd name="connsiteY31" fmla="*/ 361 h 10000"/>
                    <a:gd name="connsiteX32" fmla="*/ 8497 w 10000"/>
                    <a:gd name="connsiteY32" fmla="*/ 155 h 10000"/>
                    <a:gd name="connsiteX33" fmla="*/ 8272 w 10000"/>
                    <a:gd name="connsiteY33" fmla="*/ 0 h 10000"/>
                    <a:gd name="connsiteX34" fmla="*/ 7821 w 10000"/>
                    <a:gd name="connsiteY34" fmla="*/ 206 h 10000"/>
                    <a:gd name="connsiteX35" fmla="*/ 7370 w 10000"/>
                    <a:gd name="connsiteY35" fmla="*/ 515 h 10000"/>
                    <a:gd name="connsiteX36" fmla="*/ 6769 w 10000"/>
                    <a:gd name="connsiteY36" fmla="*/ 515 h 10000"/>
                    <a:gd name="connsiteX37" fmla="*/ 5717 w 10000"/>
                    <a:gd name="connsiteY37" fmla="*/ 515 h 10000"/>
                    <a:gd name="connsiteX38" fmla="*/ 5717 w 10000"/>
                    <a:gd name="connsiteY38" fmla="*/ 464 h 10000"/>
                    <a:gd name="connsiteX39" fmla="*/ 5643 w 10000"/>
                    <a:gd name="connsiteY39" fmla="*/ 515 h 10000"/>
                    <a:gd name="connsiteX40" fmla="*/ 1961 w 10000"/>
                    <a:gd name="connsiteY40" fmla="*/ 515 h 10000"/>
                    <a:gd name="connsiteX41" fmla="*/ 1961 w 10000"/>
                    <a:gd name="connsiteY41" fmla="*/ 1598 h 10000"/>
                    <a:gd name="connsiteX42" fmla="*/ 1285 w 10000"/>
                    <a:gd name="connsiteY42" fmla="*/ 1598 h 10000"/>
                    <a:gd name="connsiteX43" fmla="*/ 1285 w 10000"/>
                    <a:gd name="connsiteY43" fmla="*/ 1804 h 10000"/>
                    <a:gd name="connsiteX44" fmla="*/ 1285 w 10000"/>
                    <a:gd name="connsiteY44" fmla="*/ 3659 h 10000"/>
                    <a:gd name="connsiteX45" fmla="*/ 1135 w 10000"/>
                    <a:gd name="connsiteY45" fmla="*/ 3762 h 10000"/>
                    <a:gd name="connsiteX46" fmla="*/ 684 w 10000"/>
                    <a:gd name="connsiteY46" fmla="*/ 3969 h 10000"/>
                    <a:gd name="connsiteX47" fmla="*/ 609 w 10000"/>
                    <a:gd name="connsiteY47" fmla="*/ 4227 h 10000"/>
                    <a:gd name="connsiteX48" fmla="*/ 384 w 10000"/>
                    <a:gd name="connsiteY48" fmla="*/ 4485 h 10000"/>
                    <a:gd name="connsiteX49" fmla="*/ 234 w 10000"/>
                    <a:gd name="connsiteY49" fmla="*/ 4897 h 10000"/>
                    <a:gd name="connsiteX50" fmla="*/ 8 w 10000"/>
                    <a:gd name="connsiteY50" fmla="*/ 5361 h 10000"/>
                    <a:gd name="connsiteX51" fmla="*/ 384 w 10000"/>
                    <a:gd name="connsiteY51" fmla="*/ 5412 h 10000"/>
                    <a:gd name="connsiteX52" fmla="*/ 458 w 10000"/>
                    <a:gd name="connsiteY52" fmla="*/ 5824 h 10000"/>
                    <a:gd name="connsiteX53" fmla="*/ 684 w 10000"/>
                    <a:gd name="connsiteY53" fmla="*/ 6237 h 10000"/>
                    <a:gd name="connsiteX54" fmla="*/ 1059 w 10000"/>
                    <a:gd name="connsiteY54" fmla="*/ 7062 h 10000"/>
                    <a:gd name="connsiteX0" fmla="*/ 4515 w 10000"/>
                    <a:gd name="connsiteY0" fmla="*/ 9433 h 10000"/>
                    <a:gd name="connsiteX1" fmla="*/ 5417 w 10000"/>
                    <a:gd name="connsiteY1" fmla="*/ 10000 h 10000"/>
                    <a:gd name="connsiteX2" fmla="*/ 5868 w 10000"/>
                    <a:gd name="connsiteY2" fmla="*/ 9845 h 10000"/>
                    <a:gd name="connsiteX3" fmla="*/ 6093 w 10000"/>
                    <a:gd name="connsiteY3" fmla="*/ 9948 h 10000"/>
                    <a:gd name="connsiteX4" fmla="*/ 6769 w 10000"/>
                    <a:gd name="connsiteY4" fmla="*/ 9742 h 10000"/>
                    <a:gd name="connsiteX5" fmla="*/ 6919 w 10000"/>
                    <a:gd name="connsiteY5" fmla="*/ 9845 h 10000"/>
                    <a:gd name="connsiteX6" fmla="*/ 7220 w 10000"/>
                    <a:gd name="connsiteY6" fmla="*/ 9588 h 10000"/>
                    <a:gd name="connsiteX7" fmla="*/ 7671 w 10000"/>
                    <a:gd name="connsiteY7" fmla="*/ 9279 h 10000"/>
                    <a:gd name="connsiteX8" fmla="*/ 8197 w 10000"/>
                    <a:gd name="connsiteY8" fmla="*/ 9279 h 10000"/>
                    <a:gd name="connsiteX9" fmla="*/ 8422 w 10000"/>
                    <a:gd name="connsiteY9" fmla="*/ 9433 h 10000"/>
                    <a:gd name="connsiteX10" fmla="*/ 8272 w 10000"/>
                    <a:gd name="connsiteY10" fmla="*/ 9021 h 10000"/>
                    <a:gd name="connsiteX11" fmla="*/ 7821 w 10000"/>
                    <a:gd name="connsiteY11" fmla="*/ 8556 h 10000"/>
                    <a:gd name="connsiteX12" fmla="*/ 7370 w 10000"/>
                    <a:gd name="connsiteY12" fmla="*/ 8093 h 10000"/>
                    <a:gd name="connsiteX13" fmla="*/ 6769 w 10000"/>
                    <a:gd name="connsiteY13" fmla="*/ 7680 h 10000"/>
                    <a:gd name="connsiteX14" fmla="*/ 7145 w 10000"/>
                    <a:gd name="connsiteY14" fmla="*/ 7526 h 10000"/>
                    <a:gd name="connsiteX15" fmla="*/ 7446 w 10000"/>
                    <a:gd name="connsiteY15" fmla="*/ 6701 h 10000"/>
                    <a:gd name="connsiteX16" fmla="*/ 7446 w 10000"/>
                    <a:gd name="connsiteY16" fmla="*/ 6341 h 10000"/>
                    <a:gd name="connsiteX17" fmla="*/ 7821 w 10000"/>
                    <a:gd name="connsiteY17" fmla="*/ 6341 h 10000"/>
                    <a:gd name="connsiteX18" fmla="*/ 8047 w 10000"/>
                    <a:gd name="connsiteY18" fmla="*/ 5670 h 10000"/>
                    <a:gd name="connsiteX19" fmla="*/ 8648 w 10000"/>
                    <a:gd name="connsiteY19" fmla="*/ 5258 h 10000"/>
                    <a:gd name="connsiteX20" fmla="*/ 8873 w 10000"/>
                    <a:gd name="connsiteY20" fmla="*/ 4485 h 10000"/>
                    <a:gd name="connsiteX21" fmla="*/ 8722 w 10000"/>
                    <a:gd name="connsiteY21" fmla="*/ 4073 h 10000"/>
                    <a:gd name="connsiteX22" fmla="*/ 9098 w 10000"/>
                    <a:gd name="connsiteY22" fmla="*/ 3196 h 10000"/>
                    <a:gd name="connsiteX23" fmla="*/ 9399 w 10000"/>
                    <a:gd name="connsiteY23" fmla="*/ 2938 h 10000"/>
                    <a:gd name="connsiteX24" fmla="*/ 10000 w 10000"/>
                    <a:gd name="connsiteY24" fmla="*/ 2526 h 10000"/>
                    <a:gd name="connsiteX25" fmla="*/ 9774 w 10000"/>
                    <a:gd name="connsiteY25" fmla="*/ 2474 h 10000"/>
                    <a:gd name="connsiteX26" fmla="*/ 9399 w 10000"/>
                    <a:gd name="connsiteY26" fmla="*/ 2217 h 10000"/>
                    <a:gd name="connsiteX27" fmla="*/ 9173 w 10000"/>
                    <a:gd name="connsiteY27" fmla="*/ 1444 h 10000"/>
                    <a:gd name="connsiteX28" fmla="*/ 9173 w 10000"/>
                    <a:gd name="connsiteY28" fmla="*/ 1031 h 10000"/>
                    <a:gd name="connsiteX29" fmla="*/ 9098 w 10000"/>
                    <a:gd name="connsiteY29" fmla="*/ 515 h 10000"/>
                    <a:gd name="connsiteX30" fmla="*/ 8873 w 10000"/>
                    <a:gd name="connsiteY30" fmla="*/ 361 h 10000"/>
                    <a:gd name="connsiteX31" fmla="*/ 8497 w 10000"/>
                    <a:gd name="connsiteY31" fmla="*/ 155 h 10000"/>
                    <a:gd name="connsiteX32" fmla="*/ 8272 w 10000"/>
                    <a:gd name="connsiteY32" fmla="*/ 0 h 10000"/>
                    <a:gd name="connsiteX33" fmla="*/ 7821 w 10000"/>
                    <a:gd name="connsiteY33" fmla="*/ 206 h 10000"/>
                    <a:gd name="connsiteX34" fmla="*/ 7370 w 10000"/>
                    <a:gd name="connsiteY34" fmla="*/ 515 h 10000"/>
                    <a:gd name="connsiteX35" fmla="*/ 6769 w 10000"/>
                    <a:gd name="connsiteY35" fmla="*/ 515 h 10000"/>
                    <a:gd name="connsiteX36" fmla="*/ 5717 w 10000"/>
                    <a:gd name="connsiteY36" fmla="*/ 515 h 10000"/>
                    <a:gd name="connsiteX37" fmla="*/ 5717 w 10000"/>
                    <a:gd name="connsiteY37" fmla="*/ 464 h 10000"/>
                    <a:gd name="connsiteX38" fmla="*/ 5643 w 10000"/>
                    <a:gd name="connsiteY38" fmla="*/ 515 h 10000"/>
                    <a:gd name="connsiteX39" fmla="*/ 1961 w 10000"/>
                    <a:gd name="connsiteY39" fmla="*/ 515 h 10000"/>
                    <a:gd name="connsiteX40" fmla="*/ 1961 w 10000"/>
                    <a:gd name="connsiteY40" fmla="*/ 1598 h 10000"/>
                    <a:gd name="connsiteX41" fmla="*/ 1285 w 10000"/>
                    <a:gd name="connsiteY41" fmla="*/ 1598 h 10000"/>
                    <a:gd name="connsiteX42" fmla="*/ 1285 w 10000"/>
                    <a:gd name="connsiteY42" fmla="*/ 1804 h 10000"/>
                    <a:gd name="connsiteX43" fmla="*/ 1285 w 10000"/>
                    <a:gd name="connsiteY43" fmla="*/ 3659 h 10000"/>
                    <a:gd name="connsiteX44" fmla="*/ 1135 w 10000"/>
                    <a:gd name="connsiteY44" fmla="*/ 3762 h 10000"/>
                    <a:gd name="connsiteX45" fmla="*/ 684 w 10000"/>
                    <a:gd name="connsiteY45" fmla="*/ 3969 h 10000"/>
                    <a:gd name="connsiteX46" fmla="*/ 609 w 10000"/>
                    <a:gd name="connsiteY46" fmla="*/ 4227 h 10000"/>
                    <a:gd name="connsiteX47" fmla="*/ 384 w 10000"/>
                    <a:gd name="connsiteY47" fmla="*/ 4485 h 10000"/>
                    <a:gd name="connsiteX48" fmla="*/ 234 w 10000"/>
                    <a:gd name="connsiteY48" fmla="*/ 4897 h 10000"/>
                    <a:gd name="connsiteX49" fmla="*/ 8 w 10000"/>
                    <a:gd name="connsiteY49" fmla="*/ 5361 h 10000"/>
                    <a:gd name="connsiteX50" fmla="*/ 384 w 10000"/>
                    <a:gd name="connsiteY50" fmla="*/ 5412 h 10000"/>
                    <a:gd name="connsiteX51" fmla="*/ 458 w 10000"/>
                    <a:gd name="connsiteY51" fmla="*/ 5824 h 10000"/>
                    <a:gd name="connsiteX52" fmla="*/ 684 w 10000"/>
                    <a:gd name="connsiteY52" fmla="*/ 6237 h 10000"/>
                    <a:gd name="connsiteX53" fmla="*/ 1059 w 10000"/>
                    <a:gd name="connsiteY53" fmla="*/ 7062 h 10000"/>
                    <a:gd name="connsiteX0" fmla="*/ 5417 w 10000"/>
                    <a:gd name="connsiteY0" fmla="*/ 10000 h 10000"/>
                    <a:gd name="connsiteX1" fmla="*/ 5868 w 10000"/>
                    <a:gd name="connsiteY1" fmla="*/ 9845 h 10000"/>
                    <a:gd name="connsiteX2" fmla="*/ 6093 w 10000"/>
                    <a:gd name="connsiteY2" fmla="*/ 9948 h 10000"/>
                    <a:gd name="connsiteX3" fmla="*/ 6769 w 10000"/>
                    <a:gd name="connsiteY3" fmla="*/ 9742 h 10000"/>
                    <a:gd name="connsiteX4" fmla="*/ 6919 w 10000"/>
                    <a:gd name="connsiteY4" fmla="*/ 9845 h 10000"/>
                    <a:gd name="connsiteX5" fmla="*/ 7220 w 10000"/>
                    <a:gd name="connsiteY5" fmla="*/ 9588 h 10000"/>
                    <a:gd name="connsiteX6" fmla="*/ 7671 w 10000"/>
                    <a:gd name="connsiteY6" fmla="*/ 9279 h 10000"/>
                    <a:gd name="connsiteX7" fmla="*/ 8197 w 10000"/>
                    <a:gd name="connsiteY7" fmla="*/ 9279 h 10000"/>
                    <a:gd name="connsiteX8" fmla="*/ 8422 w 10000"/>
                    <a:gd name="connsiteY8" fmla="*/ 9433 h 10000"/>
                    <a:gd name="connsiteX9" fmla="*/ 8272 w 10000"/>
                    <a:gd name="connsiteY9" fmla="*/ 9021 h 10000"/>
                    <a:gd name="connsiteX10" fmla="*/ 7821 w 10000"/>
                    <a:gd name="connsiteY10" fmla="*/ 8556 h 10000"/>
                    <a:gd name="connsiteX11" fmla="*/ 7370 w 10000"/>
                    <a:gd name="connsiteY11" fmla="*/ 8093 h 10000"/>
                    <a:gd name="connsiteX12" fmla="*/ 6769 w 10000"/>
                    <a:gd name="connsiteY12" fmla="*/ 7680 h 10000"/>
                    <a:gd name="connsiteX13" fmla="*/ 7145 w 10000"/>
                    <a:gd name="connsiteY13" fmla="*/ 7526 h 10000"/>
                    <a:gd name="connsiteX14" fmla="*/ 7446 w 10000"/>
                    <a:gd name="connsiteY14" fmla="*/ 6701 h 10000"/>
                    <a:gd name="connsiteX15" fmla="*/ 7446 w 10000"/>
                    <a:gd name="connsiteY15" fmla="*/ 6341 h 10000"/>
                    <a:gd name="connsiteX16" fmla="*/ 7821 w 10000"/>
                    <a:gd name="connsiteY16" fmla="*/ 6341 h 10000"/>
                    <a:gd name="connsiteX17" fmla="*/ 8047 w 10000"/>
                    <a:gd name="connsiteY17" fmla="*/ 5670 h 10000"/>
                    <a:gd name="connsiteX18" fmla="*/ 8648 w 10000"/>
                    <a:gd name="connsiteY18" fmla="*/ 5258 h 10000"/>
                    <a:gd name="connsiteX19" fmla="*/ 8873 w 10000"/>
                    <a:gd name="connsiteY19" fmla="*/ 4485 h 10000"/>
                    <a:gd name="connsiteX20" fmla="*/ 8722 w 10000"/>
                    <a:gd name="connsiteY20" fmla="*/ 4073 h 10000"/>
                    <a:gd name="connsiteX21" fmla="*/ 9098 w 10000"/>
                    <a:gd name="connsiteY21" fmla="*/ 3196 h 10000"/>
                    <a:gd name="connsiteX22" fmla="*/ 9399 w 10000"/>
                    <a:gd name="connsiteY22" fmla="*/ 2938 h 10000"/>
                    <a:gd name="connsiteX23" fmla="*/ 10000 w 10000"/>
                    <a:gd name="connsiteY23" fmla="*/ 2526 h 10000"/>
                    <a:gd name="connsiteX24" fmla="*/ 9774 w 10000"/>
                    <a:gd name="connsiteY24" fmla="*/ 2474 h 10000"/>
                    <a:gd name="connsiteX25" fmla="*/ 9399 w 10000"/>
                    <a:gd name="connsiteY25" fmla="*/ 2217 h 10000"/>
                    <a:gd name="connsiteX26" fmla="*/ 9173 w 10000"/>
                    <a:gd name="connsiteY26" fmla="*/ 1444 h 10000"/>
                    <a:gd name="connsiteX27" fmla="*/ 9173 w 10000"/>
                    <a:gd name="connsiteY27" fmla="*/ 1031 h 10000"/>
                    <a:gd name="connsiteX28" fmla="*/ 9098 w 10000"/>
                    <a:gd name="connsiteY28" fmla="*/ 515 h 10000"/>
                    <a:gd name="connsiteX29" fmla="*/ 8873 w 10000"/>
                    <a:gd name="connsiteY29" fmla="*/ 361 h 10000"/>
                    <a:gd name="connsiteX30" fmla="*/ 8497 w 10000"/>
                    <a:gd name="connsiteY30" fmla="*/ 155 h 10000"/>
                    <a:gd name="connsiteX31" fmla="*/ 8272 w 10000"/>
                    <a:gd name="connsiteY31" fmla="*/ 0 h 10000"/>
                    <a:gd name="connsiteX32" fmla="*/ 7821 w 10000"/>
                    <a:gd name="connsiteY32" fmla="*/ 206 h 10000"/>
                    <a:gd name="connsiteX33" fmla="*/ 7370 w 10000"/>
                    <a:gd name="connsiteY33" fmla="*/ 515 h 10000"/>
                    <a:gd name="connsiteX34" fmla="*/ 6769 w 10000"/>
                    <a:gd name="connsiteY34" fmla="*/ 515 h 10000"/>
                    <a:gd name="connsiteX35" fmla="*/ 5717 w 10000"/>
                    <a:gd name="connsiteY35" fmla="*/ 515 h 10000"/>
                    <a:gd name="connsiteX36" fmla="*/ 5717 w 10000"/>
                    <a:gd name="connsiteY36" fmla="*/ 464 h 10000"/>
                    <a:gd name="connsiteX37" fmla="*/ 5643 w 10000"/>
                    <a:gd name="connsiteY37" fmla="*/ 515 h 10000"/>
                    <a:gd name="connsiteX38" fmla="*/ 1961 w 10000"/>
                    <a:gd name="connsiteY38" fmla="*/ 515 h 10000"/>
                    <a:gd name="connsiteX39" fmla="*/ 1961 w 10000"/>
                    <a:gd name="connsiteY39" fmla="*/ 1598 h 10000"/>
                    <a:gd name="connsiteX40" fmla="*/ 1285 w 10000"/>
                    <a:gd name="connsiteY40" fmla="*/ 1598 h 10000"/>
                    <a:gd name="connsiteX41" fmla="*/ 1285 w 10000"/>
                    <a:gd name="connsiteY41" fmla="*/ 1804 h 10000"/>
                    <a:gd name="connsiteX42" fmla="*/ 1285 w 10000"/>
                    <a:gd name="connsiteY42" fmla="*/ 3659 h 10000"/>
                    <a:gd name="connsiteX43" fmla="*/ 1135 w 10000"/>
                    <a:gd name="connsiteY43" fmla="*/ 3762 h 10000"/>
                    <a:gd name="connsiteX44" fmla="*/ 684 w 10000"/>
                    <a:gd name="connsiteY44" fmla="*/ 3969 h 10000"/>
                    <a:gd name="connsiteX45" fmla="*/ 609 w 10000"/>
                    <a:gd name="connsiteY45" fmla="*/ 4227 h 10000"/>
                    <a:gd name="connsiteX46" fmla="*/ 384 w 10000"/>
                    <a:gd name="connsiteY46" fmla="*/ 4485 h 10000"/>
                    <a:gd name="connsiteX47" fmla="*/ 234 w 10000"/>
                    <a:gd name="connsiteY47" fmla="*/ 4897 h 10000"/>
                    <a:gd name="connsiteX48" fmla="*/ 8 w 10000"/>
                    <a:gd name="connsiteY48" fmla="*/ 5361 h 10000"/>
                    <a:gd name="connsiteX49" fmla="*/ 384 w 10000"/>
                    <a:gd name="connsiteY49" fmla="*/ 5412 h 10000"/>
                    <a:gd name="connsiteX50" fmla="*/ 458 w 10000"/>
                    <a:gd name="connsiteY50" fmla="*/ 5824 h 10000"/>
                    <a:gd name="connsiteX51" fmla="*/ 684 w 10000"/>
                    <a:gd name="connsiteY51" fmla="*/ 6237 h 10000"/>
                    <a:gd name="connsiteX52" fmla="*/ 1059 w 10000"/>
                    <a:gd name="connsiteY52" fmla="*/ 7062 h 10000"/>
                    <a:gd name="connsiteX0" fmla="*/ 5868 w 10000"/>
                    <a:gd name="connsiteY0" fmla="*/ 9845 h 9986"/>
                    <a:gd name="connsiteX1" fmla="*/ 6093 w 10000"/>
                    <a:gd name="connsiteY1" fmla="*/ 9948 h 9986"/>
                    <a:gd name="connsiteX2" fmla="*/ 6769 w 10000"/>
                    <a:gd name="connsiteY2" fmla="*/ 9742 h 9986"/>
                    <a:gd name="connsiteX3" fmla="*/ 6919 w 10000"/>
                    <a:gd name="connsiteY3" fmla="*/ 9845 h 9986"/>
                    <a:gd name="connsiteX4" fmla="*/ 7220 w 10000"/>
                    <a:gd name="connsiteY4" fmla="*/ 9588 h 9986"/>
                    <a:gd name="connsiteX5" fmla="*/ 7671 w 10000"/>
                    <a:gd name="connsiteY5" fmla="*/ 9279 h 9986"/>
                    <a:gd name="connsiteX6" fmla="*/ 8197 w 10000"/>
                    <a:gd name="connsiteY6" fmla="*/ 9279 h 9986"/>
                    <a:gd name="connsiteX7" fmla="*/ 8422 w 10000"/>
                    <a:gd name="connsiteY7" fmla="*/ 9433 h 9986"/>
                    <a:gd name="connsiteX8" fmla="*/ 8272 w 10000"/>
                    <a:gd name="connsiteY8" fmla="*/ 9021 h 9986"/>
                    <a:gd name="connsiteX9" fmla="*/ 7821 w 10000"/>
                    <a:gd name="connsiteY9" fmla="*/ 8556 h 9986"/>
                    <a:gd name="connsiteX10" fmla="*/ 7370 w 10000"/>
                    <a:gd name="connsiteY10" fmla="*/ 8093 h 9986"/>
                    <a:gd name="connsiteX11" fmla="*/ 6769 w 10000"/>
                    <a:gd name="connsiteY11" fmla="*/ 7680 h 9986"/>
                    <a:gd name="connsiteX12" fmla="*/ 7145 w 10000"/>
                    <a:gd name="connsiteY12" fmla="*/ 7526 h 9986"/>
                    <a:gd name="connsiteX13" fmla="*/ 7446 w 10000"/>
                    <a:gd name="connsiteY13" fmla="*/ 6701 h 9986"/>
                    <a:gd name="connsiteX14" fmla="*/ 7446 w 10000"/>
                    <a:gd name="connsiteY14" fmla="*/ 6341 h 9986"/>
                    <a:gd name="connsiteX15" fmla="*/ 7821 w 10000"/>
                    <a:gd name="connsiteY15" fmla="*/ 6341 h 9986"/>
                    <a:gd name="connsiteX16" fmla="*/ 8047 w 10000"/>
                    <a:gd name="connsiteY16" fmla="*/ 5670 h 9986"/>
                    <a:gd name="connsiteX17" fmla="*/ 8648 w 10000"/>
                    <a:gd name="connsiteY17" fmla="*/ 5258 h 9986"/>
                    <a:gd name="connsiteX18" fmla="*/ 8873 w 10000"/>
                    <a:gd name="connsiteY18" fmla="*/ 4485 h 9986"/>
                    <a:gd name="connsiteX19" fmla="*/ 8722 w 10000"/>
                    <a:gd name="connsiteY19" fmla="*/ 4073 h 9986"/>
                    <a:gd name="connsiteX20" fmla="*/ 9098 w 10000"/>
                    <a:gd name="connsiteY20" fmla="*/ 3196 h 9986"/>
                    <a:gd name="connsiteX21" fmla="*/ 9399 w 10000"/>
                    <a:gd name="connsiteY21" fmla="*/ 2938 h 9986"/>
                    <a:gd name="connsiteX22" fmla="*/ 10000 w 10000"/>
                    <a:gd name="connsiteY22" fmla="*/ 2526 h 9986"/>
                    <a:gd name="connsiteX23" fmla="*/ 9774 w 10000"/>
                    <a:gd name="connsiteY23" fmla="*/ 2474 h 9986"/>
                    <a:gd name="connsiteX24" fmla="*/ 9399 w 10000"/>
                    <a:gd name="connsiteY24" fmla="*/ 2217 h 9986"/>
                    <a:gd name="connsiteX25" fmla="*/ 9173 w 10000"/>
                    <a:gd name="connsiteY25" fmla="*/ 1444 h 9986"/>
                    <a:gd name="connsiteX26" fmla="*/ 9173 w 10000"/>
                    <a:gd name="connsiteY26" fmla="*/ 1031 h 9986"/>
                    <a:gd name="connsiteX27" fmla="*/ 9098 w 10000"/>
                    <a:gd name="connsiteY27" fmla="*/ 515 h 9986"/>
                    <a:gd name="connsiteX28" fmla="*/ 8873 w 10000"/>
                    <a:gd name="connsiteY28" fmla="*/ 361 h 9986"/>
                    <a:gd name="connsiteX29" fmla="*/ 8497 w 10000"/>
                    <a:gd name="connsiteY29" fmla="*/ 155 h 9986"/>
                    <a:gd name="connsiteX30" fmla="*/ 8272 w 10000"/>
                    <a:gd name="connsiteY30" fmla="*/ 0 h 9986"/>
                    <a:gd name="connsiteX31" fmla="*/ 7821 w 10000"/>
                    <a:gd name="connsiteY31" fmla="*/ 206 h 9986"/>
                    <a:gd name="connsiteX32" fmla="*/ 7370 w 10000"/>
                    <a:gd name="connsiteY32" fmla="*/ 515 h 9986"/>
                    <a:gd name="connsiteX33" fmla="*/ 6769 w 10000"/>
                    <a:gd name="connsiteY33" fmla="*/ 515 h 9986"/>
                    <a:gd name="connsiteX34" fmla="*/ 5717 w 10000"/>
                    <a:gd name="connsiteY34" fmla="*/ 515 h 9986"/>
                    <a:gd name="connsiteX35" fmla="*/ 5717 w 10000"/>
                    <a:gd name="connsiteY35" fmla="*/ 464 h 9986"/>
                    <a:gd name="connsiteX36" fmla="*/ 5643 w 10000"/>
                    <a:gd name="connsiteY36" fmla="*/ 515 h 9986"/>
                    <a:gd name="connsiteX37" fmla="*/ 1961 w 10000"/>
                    <a:gd name="connsiteY37" fmla="*/ 515 h 9986"/>
                    <a:gd name="connsiteX38" fmla="*/ 1961 w 10000"/>
                    <a:gd name="connsiteY38" fmla="*/ 1598 h 9986"/>
                    <a:gd name="connsiteX39" fmla="*/ 1285 w 10000"/>
                    <a:gd name="connsiteY39" fmla="*/ 1598 h 9986"/>
                    <a:gd name="connsiteX40" fmla="*/ 1285 w 10000"/>
                    <a:gd name="connsiteY40" fmla="*/ 1804 h 9986"/>
                    <a:gd name="connsiteX41" fmla="*/ 1285 w 10000"/>
                    <a:gd name="connsiteY41" fmla="*/ 3659 h 9986"/>
                    <a:gd name="connsiteX42" fmla="*/ 1135 w 10000"/>
                    <a:gd name="connsiteY42" fmla="*/ 3762 h 9986"/>
                    <a:gd name="connsiteX43" fmla="*/ 684 w 10000"/>
                    <a:gd name="connsiteY43" fmla="*/ 3969 h 9986"/>
                    <a:gd name="connsiteX44" fmla="*/ 609 w 10000"/>
                    <a:gd name="connsiteY44" fmla="*/ 4227 h 9986"/>
                    <a:gd name="connsiteX45" fmla="*/ 384 w 10000"/>
                    <a:gd name="connsiteY45" fmla="*/ 4485 h 9986"/>
                    <a:gd name="connsiteX46" fmla="*/ 234 w 10000"/>
                    <a:gd name="connsiteY46" fmla="*/ 4897 h 9986"/>
                    <a:gd name="connsiteX47" fmla="*/ 8 w 10000"/>
                    <a:gd name="connsiteY47" fmla="*/ 5361 h 9986"/>
                    <a:gd name="connsiteX48" fmla="*/ 384 w 10000"/>
                    <a:gd name="connsiteY48" fmla="*/ 5412 h 9986"/>
                    <a:gd name="connsiteX49" fmla="*/ 458 w 10000"/>
                    <a:gd name="connsiteY49" fmla="*/ 5824 h 9986"/>
                    <a:gd name="connsiteX50" fmla="*/ 684 w 10000"/>
                    <a:gd name="connsiteY50" fmla="*/ 6237 h 9986"/>
                    <a:gd name="connsiteX51" fmla="*/ 1059 w 10000"/>
                    <a:gd name="connsiteY51" fmla="*/ 7062 h 9986"/>
                    <a:gd name="connsiteX0" fmla="*/ 6093 w 10000"/>
                    <a:gd name="connsiteY0" fmla="*/ 9962 h 10000"/>
                    <a:gd name="connsiteX1" fmla="*/ 6769 w 10000"/>
                    <a:gd name="connsiteY1" fmla="*/ 9756 h 10000"/>
                    <a:gd name="connsiteX2" fmla="*/ 6919 w 10000"/>
                    <a:gd name="connsiteY2" fmla="*/ 9859 h 10000"/>
                    <a:gd name="connsiteX3" fmla="*/ 7220 w 10000"/>
                    <a:gd name="connsiteY3" fmla="*/ 9601 h 10000"/>
                    <a:gd name="connsiteX4" fmla="*/ 7671 w 10000"/>
                    <a:gd name="connsiteY4" fmla="*/ 9292 h 10000"/>
                    <a:gd name="connsiteX5" fmla="*/ 8197 w 10000"/>
                    <a:gd name="connsiteY5" fmla="*/ 9292 h 10000"/>
                    <a:gd name="connsiteX6" fmla="*/ 8422 w 10000"/>
                    <a:gd name="connsiteY6" fmla="*/ 9446 h 10000"/>
                    <a:gd name="connsiteX7" fmla="*/ 8272 w 10000"/>
                    <a:gd name="connsiteY7" fmla="*/ 9034 h 10000"/>
                    <a:gd name="connsiteX8" fmla="*/ 7821 w 10000"/>
                    <a:gd name="connsiteY8" fmla="*/ 8568 h 10000"/>
                    <a:gd name="connsiteX9" fmla="*/ 7370 w 10000"/>
                    <a:gd name="connsiteY9" fmla="*/ 8104 h 10000"/>
                    <a:gd name="connsiteX10" fmla="*/ 6769 w 10000"/>
                    <a:gd name="connsiteY10" fmla="*/ 7691 h 10000"/>
                    <a:gd name="connsiteX11" fmla="*/ 7145 w 10000"/>
                    <a:gd name="connsiteY11" fmla="*/ 7537 h 10000"/>
                    <a:gd name="connsiteX12" fmla="*/ 7446 w 10000"/>
                    <a:gd name="connsiteY12" fmla="*/ 6710 h 10000"/>
                    <a:gd name="connsiteX13" fmla="*/ 7446 w 10000"/>
                    <a:gd name="connsiteY13" fmla="*/ 6350 h 10000"/>
                    <a:gd name="connsiteX14" fmla="*/ 7821 w 10000"/>
                    <a:gd name="connsiteY14" fmla="*/ 6350 h 10000"/>
                    <a:gd name="connsiteX15" fmla="*/ 8047 w 10000"/>
                    <a:gd name="connsiteY15" fmla="*/ 5678 h 10000"/>
                    <a:gd name="connsiteX16" fmla="*/ 8648 w 10000"/>
                    <a:gd name="connsiteY16" fmla="*/ 5265 h 10000"/>
                    <a:gd name="connsiteX17" fmla="*/ 8873 w 10000"/>
                    <a:gd name="connsiteY17" fmla="*/ 4491 h 10000"/>
                    <a:gd name="connsiteX18" fmla="*/ 8722 w 10000"/>
                    <a:gd name="connsiteY18" fmla="*/ 4079 h 10000"/>
                    <a:gd name="connsiteX19" fmla="*/ 9098 w 10000"/>
                    <a:gd name="connsiteY19" fmla="*/ 3200 h 10000"/>
                    <a:gd name="connsiteX20" fmla="*/ 9399 w 10000"/>
                    <a:gd name="connsiteY20" fmla="*/ 2942 h 10000"/>
                    <a:gd name="connsiteX21" fmla="*/ 10000 w 10000"/>
                    <a:gd name="connsiteY21" fmla="*/ 2530 h 10000"/>
                    <a:gd name="connsiteX22" fmla="*/ 9774 w 10000"/>
                    <a:gd name="connsiteY22" fmla="*/ 2477 h 10000"/>
                    <a:gd name="connsiteX23" fmla="*/ 9399 w 10000"/>
                    <a:gd name="connsiteY23" fmla="*/ 2220 h 10000"/>
                    <a:gd name="connsiteX24" fmla="*/ 9173 w 10000"/>
                    <a:gd name="connsiteY24" fmla="*/ 1446 h 10000"/>
                    <a:gd name="connsiteX25" fmla="*/ 9173 w 10000"/>
                    <a:gd name="connsiteY25" fmla="*/ 1032 h 10000"/>
                    <a:gd name="connsiteX26" fmla="*/ 9098 w 10000"/>
                    <a:gd name="connsiteY26" fmla="*/ 516 h 10000"/>
                    <a:gd name="connsiteX27" fmla="*/ 8873 w 10000"/>
                    <a:gd name="connsiteY27" fmla="*/ 362 h 10000"/>
                    <a:gd name="connsiteX28" fmla="*/ 8497 w 10000"/>
                    <a:gd name="connsiteY28" fmla="*/ 155 h 10000"/>
                    <a:gd name="connsiteX29" fmla="*/ 8272 w 10000"/>
                    <a:gd name="connsiteY29" fmla="*/ 0 h 10000"/>
                    <a:gd name="connsiteX30" fmla="*/ 7821 w 10000"/>
                    <a:gd name="connsiteY30" fmla="*/ 206 h 10000"/>
                    <a:gd name="connsiteX31" fmla="*/ 7370 w 10000"/>
                    <a:gd name="connsiteY31" fmla="*/ 516 h 10000"/>
                    <a:gd name="connsiteX32" fmla="*/ 6769 w 10000"/>
                    <a:gd name="connsiteY32" fmla="*/ 516 h 10000"/>
                    <a:gd name="connsiteX33" fmla="*/ 5717 w 10000"/>
                    <a:gd name="connsiteY33" fmla="*/ 516 h 10000"/>
                    <a:gd name="connsiteX34" fmla="*/ 5717 w 10000"/>
                    <a:gd name="connsiteY34" fmla="*/ 465 h 10000"/>
                    <a:gd name="connsiteX35" fmla="*/ 5643 w 10000"/>
                    <a:gd name="connsiteY35" fmla="*/ 516 h 10000"/>
                    <a:gd name="connsiteX36" fmla="*/ 1961 w 10000"/>
                    <a:gd name="connsiteY36" fmla="*/ 516 h 10000"/>
                    <a:gd name="connsiteX37" fmla="*/ 1961 w 10000"/>
                    <a:gd name="connsiteY37" fmla="*/ 1600 h 10000"/>
                    <a:gd name="connsiteX38" fmla="*/ 1285 w 10000"/>
                    <a:gd name="connsiteY38" fmla="*/ 1600 h 10000"/>
                    <a:gd name="connsiteX39" fmla="*/ 1285 w 10000"/>
                    <a:gd name="connsiteY39" fmla="*/ 1807 h 10000"/>
                    <a:gd name="connsiteX40" fmla="*/ 1285 w 10000"/>
                    <a:gd name="connsiteY40" fmla="*/ 3664 h 10000"/>
                    <a:gd name="connsiteX41" fmla="*/ 1135 w 10000"/>
                    <a:gd name="connsiteY41" fmla="*/ 3767 h 10000"/>
                    <a:gd name="connsiteX42" fmla="*/ 684 w 10000"/>
                    <a:gd name="connsiteY42" fmla="*/ 3975 h 10000"/>
                    <a:gd name="connsiteX43" fmla="*/ 609 w 10000"/>
                    <a:gd name="connsiteY43" fmla="*/ 4233 h 10000"/>
                    <a:gd name="connsiteX44" fmla="*/ 384 w 10000"/>
                    <a:gd name="connsiteY44" fmla="*/ 4491 h 10000"/>
                    <a:gd name="connsiteX45" fmla="*/ 234 w 10000"/>
                    <a:gd name="connsiteY45" fmla="*/ 4904 h 10000"/>
                    <a:gd name="connsiteX46" fmla="*/ 8 w 10000"/>
                    <a:gd name="connsiteY46" fmla="*/ 5369 h 10000"/>
                    <a:gd name="connsiteX47" fmla="*/ 384 w 10000"/>
                    <a:gd name="connsiteY47" fmla="*/ 5420 h 10000"/>
                    <a:gd name="connsiteX48" fmla="*/ 458 w 10000"/>
                    <a:gd name="connsiteY48" fmla="*/ 5832 h 10000"/>
                    <a:gd name="connsiteX49" fmla="*/ 684 w 10000"/>
                    <a:gd name="connsiteY49" fmla="*/ 6246 h 10000"/>
                    <a:gd name="connsiteX50" fmla="*/ 1059 w 10000"/>
                    <a:gd name="connsiteY50" fmla="*/ 7072 h 10000"/>
                    <a:gd name="connsiteX0" fmla="*/ 6769 w 10000"/>
                    <a:gd name="connsiteY0" fmla="*/ 9756 h 9859"/>
                    <a:gd name="connsiteX1" fmla="*/ 6919 w 10000"/>
                    <a:gd name="connsiteY1" fmla="*/ 9859 h 9859"/>
                    <a:gd name="connsiteX2" fmla="*/ 7220 w 10000"/>
                    <a:gd name="connsiteY2" fmla="*/ 9601 h 9859"/>
                    <a:gd name="connsiteX3" fmla="*/ 7671 w 10000"/>
                    <a:gd name="connsiteY3" fmla="*/ 9292 h 9859"/>
                    <a:gd name="connsiteX4" fmla="*/ 8197 w 10000"/>
                    <a:gd name="connsiteY4" fmla="*/ 9292 h 9859"/>
                    <a:gd name="connsiteX5" fmla="*/ 8422 w 10000"/>
                    <a:gd name="connsiteY5" fmla="*/ 9446 h 9859"/>
                    <a:gd name="connsiteX6" fmla="*/ 8272 w 10000"/>
                    <a:gd name="connsiteY6" fmla="*/ 9034 h 9859"/>
                    <a:gd name="connsiteX7" fmla="*/ 7821 w 10000"/>
                    <a:gd name="connsiteY7" fmla="*/ 8568 h 9859"/>
                    <a:gd name="connsiteX8" fmla="*/ 7370 w 10000"/>
                    <a:gd name="connsiteY8" fmla="*/ 8104 h 9859"/>
                    <a:gd name="connsiteX9" fmla="*/ 6769 w 10000"/>
                    <a:gd name="connsiteY9" fmla="*/ 7691 h 9859"/>
                    <a:gd name="connsiteX10" fmla="*/ 7145 w 10000"/>
                    <a:gd name="connsiteY10" fmla="*/ 7537 h 9859"/>
                    <a:gd name="connsiteX11" fmla="*/ 7446 w 10000"/>
                    <a:gd name="connsiteY11" fmla="*/ 6710 h 9859"/>
                    <a:gd name="connsiteX12" fmla="*/ 7446 w 10000"/>
                    <a:gd name="connsiteY12" fmla="*/ 6350 h 9859"/>
                    <a:gd name="connsiteX13" fmla="*/ 7821 w 10000"/>
                    <a:gd name="connsiteY13" fmla="*/ 6350 h 9859"/>
                    <a:gd name="connsiteX14" fmla="*/ 8047 w 10000"/>
                    <a:gd name="connsiteY14" fmla="*/ 5678 h 9859"/>
                    <a:gd name="connsiteX15" fmla="*/ 8648 w 10000"/>
                    <a:gd name="connsiteY15" fmla="*/ 5265 h 9859"/>
                    <a:gd name="connsiteX16" fmla="*/ 8873 w 10000"/>
                    <a:gd name="connsiteY16" fmla="*/ 4491 h 9859"/>
                    <a:gd name="connsiteX17" fmla="*/ 8722 w 10000"/>
                    <a:gd name="connsiteY17" fmla="*/ 4079 h 9859"/>
                    <a:gd name="connsiteX18" fmla="*/ 9098 w 10000"/>
                    <a:gd name="connsiteY18" fmla="*/ 3200 h 9859"/>
                    <a:gd name="connsiteX19" fmla="*/ 9399 w 10000"/>
                    <a:gd name="connsiteY19" fmla="*/ 2942 h 9859"/>
                    <a:gd name="connsiteX20" fmla="*/ 10000 w 10000"/>
                    <a:gd name="connsiteY20" fmla="*/ 2530 h 9859"/>
                    <a:gd name="connsiteX21" fmla="*/ 9774 w 10000"/>
                    <a:gd name="connsiteY21" fmla="*/ 2477 h 9859"/>
                    <a:gd name="connsiteX22" fmla="*/ 9399 w 10000"/>
                    <a:gd name="connsiteY22" fmla="*/ 2220 h 9859"/>
                    <a:gd name="connsiteX23" fmla="*/ 9173 w 10000"/>
                    <a:gd name="connsiteY23" fmla="*/ 1446 h 9859"/>
                    <a:gd name="connsiteX24" fmla="*/ 9173 w 10000"/>
                    <a:gd name="connsiteY24" fmla="*/ 1032 h 9859"/>
                    <a:gd name="connsiteX25" fmla="*/ 9098 w 10000"/>
                    <a:gd name="connsiteY25" fmla="*/ 516 h 9859"/>
                    <a:gd name="connsiteX26" fmla="*/ 8873 w 10000"/>
                    <a:gd name="connsiteY26" fmla="*/ 362 h 9859"/>
                    <a:gd name="connsiteX27" fmla="*/ 8497 w 10000"/>
                    <a:gd name="connsiteY27" fmla="*/ 155 h 9859"/>
                    <a:gd name="connsiteX28" fmla="*/ 8272 w 10000"/>
                    <a:gd name="connsiteY28" fmla="*/ 0 h 9859"/>
                    <a:gd name="connsiteX29" fmla="*/ 7821 w 10000"/>
                    <a:gd name="connsiteY29" fmla="*/ 206 h 9859"/>
                    <a:gd name="connsiteX30" fmla="*/ 7370 w 10000"/>
                    <a:gd name="connsiteY30" fmla="*/ 516 h 9859"/>
                    <a:gd name="connsiteX31" fmla="*/ 6769 w 10000"/>
                    <a:gd name="connsiteY31" fmla="*/ 516 h 9859"/>
                    <a:gd name="connsiteX32" fmla="*/ 5717 w 10000"/>
                    <a:gd name="connsiteY32" fmla="*/ 516 h 9859"/>
                    <a:gd name="connsiteX33" fmla="*/ 5717 w 10000"/>
                    <a:gd name="connsiteY33" fmla="*/ 465 h 9859"/>
                    <a:gd name="connsiteX34" fmla="*/ 5643 w 10000"/>
                    <a:gd name="connsiteY34" fmla="*/ 516 h 9859"/>
                    <a:gd name="connsiteX35" fmla="*/ 1961 w 10000"/>
                    <a:gd name="connsiteY35" fmla="*/ 516 h 9859"/>
                    <a:gd name="connsiteX36" fmla="*/ 1961 w 10000"/>
                    <a:gd name="connsiteY36" fmla="*/ 1600 h 9859"/>
                    <a:gd name="connsiteX37" fmla="*/ 1285 w 10000"/>
                    <a:gd name="connsiteY37" fmla="*/ 1600 h 9859"/>
                    <a:gd name="connsiteX38" fmla="*/ 1285 w 10000"/>
                    <a:gd name="connsiteY38" fmla="*/ 1807 h 9859"/>
                    <a:gd name="connsiteX39" fmla="*/ 1285 w 10000"/>
                    <a:gd name="connsiteY39" fmla="*/ 3664 h 9859"/>
                    <a:gd name="connsiteX40" fmla="*/ 1135 w 10000"/>
                    <a:gd name="connsiteY40" fmla="*/ 3767 h 9859"/>
                    <a:gd name="connsiteX41" fmla="*/ 684 w 10000"/>
                    <a:gd name="connsiteY41" fmla="*/ 3975 h 9859"/>
                    <a:gd name="connsiteX42" fmla="*/ 609 w 10000"/>
                    <a:gd name="connsiteY42" fmla="*/ 4233 h 9859"/>
                    <a:gd name="connsiteX43" fmla="*/ 384 w 10000"/>
                    <a:gd name="connsiteY43" fmla="*/ 4491 h 9859"/>
                    <a:gd name="connsiteX44" fmla="*/ 234 w 10000"/>
                    <a:gd name="connsiteY44" fmla="*/ 4904 h 9859"/>
                    <a:gd name="connsiteX45" fmla="*/ 8 w 10000"/>
                    <a:gd name="connsiteY45" fmla="*/ 5369 h 9859"/>
                    <a:gd name="connsiteX46" fmla="*/ 384 w 10000"/>
                    <a:gd name="connsiteY46" fmla="*/ 5420 h 9859"/>
                    <a:gd name="connsiteX47" fmla="*/ 458 w 10000"/>
                    <a:gd name="connsiteY47" fmla="*/ 5832 h 9859"/>
                    <a:gd name="connsiteX48" fmla="*/ 684 w 10000"/>
                    <a:gd name="connsiteY48" fmla="*/ 6246 h 9859"/>
                    <a:gd name="connsiteX49" fmla="*/ 1059 w 10000"/>
                    <a:gd name="connsiteY49" fmla="*/ 7072 h 9859"/>
                    <a:gd name="connsiteX0" fmla="*/ 6919 w 10000"/>
                    <a:gd name="connsiteY0" fmla="*/ 10000 h 10000"/>
                    <a:gd name="connsiteX1" fmla="*/ 7220 w 10000"/>
                    <a:gd name="connsiteY1" fmla="*/ 9738 h 10000"/>
                    <a:gd name="connsiteX2" fmla="*/ 7671 w 10000"/>
                    <a:gd name="connsiteY2" fmla="*/ 9425 h 10000"/>
                    <a:gd name="connsiteX3" fmla="*/ 8197 w 10000"/>
                    <a:gd name="connsiteY3" fmla="*/ 9425 h 10000"/>
                    <a:gd name="connsiteX4" fmla="*/ 8422 w 10000"/>
                    <a:gd name="connsiteY4" fmla="*/ 9581 h 10000"/>
                    <a:gd name="connsiteX5" fmla="*/ 8272 w 10000"/>
                    <a:gd name="connsiteY5" fmla="*/ 9163 h 10000"/>
                    <a:gd name="connsiteX6" fmla="*/ 7821 w 10000"/>
                    <a:gd name="connsiteY6" fmla="*/ 8691 h 10000"/>
                    <a:gd name="connsiteX7" fmla="*/ 7370 w 10000"/>
                    <a:gd name="connsiteY7" fmla="*/ 8220 h 10000"/>
                    <a:gd name="connsiteX8" fmla="*/ 6769 w 10000"/>
                    <a:gd name="connsiteY8" fmla="*/ 7801 h 10000"/>
                    <a:gd name="connsiteX9" fmla="*/ 7145 w 10000"/>
                    <a:gd name="connsiteY9" fmla="*/ 7645 h 10000"/>
                    <a:gd name="connsiteX10" fmla="*/ 7446 w 10000"/>
                    <a:gd name="connsiteY10" fmla="*/ 6806 h 10000"/>
                    <a:gd name="connsiteX11" fmla="*/ 7446 w 10000"/>
                    <a:gd name="connsiteY11" fmla="*/ 6441 h 10000"/>
                    <a:gd name="connsiteX12" fmla="*/ 7821 w 10000"/>
                    <a:gd name="connsiteY12" fmla="*/ 6441 h 10000"/>
                    <a:gd name="connsiteX13" fmla="*/ 8047 w 10000"/>
                    <a:gd name="connsiteY13" fmla="*/ 5759 h 10000"/>
                    <a:gd name="connsiteX14" fmla="*/ 8648 w 10000"/>
                    <a:gd name="connsiteY14" fmla="*/ 5340 h 10000"/>
                    <a:gd name="connsiteX15" fmla="*/ 8873 w 10000"/>
                    <a:gd name="connsiteY15" fmla="*/ 4555 h 10000"/>
                    <a:gd name="connsiteX16" fmla="*/ 8722 w 10000"/>
                    <a:gd name="connsiteY16" fmla="*/ 4137 h 10000"/>
                    <a:gd name="connsiteX17" fmla="*/ 9098 w 10000"/>
                    <a:gd name="connsiteY17" fmla="*/ 3246 h 10000"/>
                    <a:gd name="connsiteX18" fmla="*/ 9399 w 10000"/>
                    <a:gd name="connsiteY18" fmla="*/ 2984 h 10000"/>
                    <a:gd name="connsiteX19" fmla="*/ 10000 w 10000"/>
                    <a:gd name="connsiteY19" fmla="*/ 2566 h 10000"/>
                    <a:gd name="connsiteX20" fmla="*/ 9774 w 10000"/>
                    <a:gd name="connsiteY20" fmla="*/ 2512 h 10000"/>
                    <a:gd name="connsiteX21" fmla="*/ 9399 w 10000"/>
                    <a:gd name="connsiteY21" fmla="*/ 2252 h 10000"/>
                    <a:gd name="connsiteX22" fmla="*/ 9173 w 10000"/>
                    <a:gd name="connsiteY22" fmla="*/ 1467 h 10000"/>
                    <a:gd name="connsiteX23" fmla="*/ 9173 w 10000"/>
                    <a:gd name="connsiteY23" fmla="*/ 1047 h 10000"/>
                    <a:gd name="connsiteX24" fmla="*/ 9098 w 10000"/>
                    <a:gd name="connsiteY24" fmla="*/ 523 h 10000"/>
                    <a:gd name="connsiteX25" fmla="*/ 8873 w 10000"/>
                    <a:gd name="connsiteY25" fmla="*/ 367 h 10000"/>
                    <a:gd name="connsiteX26" fmla="*/ 8497 w 10000"/>
                    <a:gd name="connsiteY26" fmla="*/ 157 h 10000"/>
                    <a:gd name="connsiteX27" fmla="*/ 8272 w 10000"/>
                    <a:gd name="connsiteY27" fmla="*/ 0 h 10000"/>
                    <a:gd name="connsiteX28" fmla="*/ 7821 w 10000"/>
                    <a:gd name="connsiteY28" fmla="*/ 209 h 10000"/>
                    <a:gd name="connsiteX29" fmla="*/ 7370 w 10000"/>
                    <a:gd name="connsiteY29" fmla="*/ 523 h 10000"/>
                    <a:gd name="connsiteX30" fmla="*/ 6769 w 10000"/>
                    <a:gd name="connsiteY30" fmla="*/ 523 h 10000"/>
                    <a:gd name="connsiteX31" fmla="*/ 5717 w 10000"/>
                    <a:gd name="connsiteY31" fmla="*/ 523 h 10000"/>
                    <a:gd name="connsiteX32" fmla="*/ 5717 w 10000"/>
                    <a:gd name="connsiteY32" fmla="*/ 472 h 10000"/>
                    <a:gd name="connsiteX33" fmla="*/ 5643 w 10000"/>
                    <a:gd name="connsiteY33" fmla="*/ 523 h 10000"/>
                    <a:gd name="connsiteX34" fmla="*/ 1961 w 10000"/>
                    <a:gd name="connsiteY34" fmla="*/ 523 h 10000"/>
                    <a:gd name="connsiteX35" fmla="*/ 1961 w 10000"/>
                    <a:gd name="connsiteY35" fmla="*/ 1623 h 10000"/>
                    <a:gd name="connsiteX36" fmla="*/ 1285 w 10000"/>
                    <a:gd name="connsiteY36" fmla="*/ 1623 h 10000"/>
                    <a:gd name="connsiteX37" fmla="*/ 1285 w 10000"/>
                    <a:gd name="connsiteY37" fmla="*/ 1833 h 10000"/>
                    <a:gd name="connsiteX38" fmla="*/ 1285 w 10000"/>
                    <a:gd name="connsiteY38" fmla="*/ 3716 h 10000"/>
                    <a:gd name="connsiteX39" fmla="*/ 1135 w 10000"/>
                    <a:gd name="connsiteY39" fmla="*/ 3821 h 10000"/>
                    <a:gd name="connsiteX40" fmla="*/ 684 w 10000"/>
                    <a:gd name="connsiteY40" fmla="*/ 4032 h 10000"/>
                    <a:gd name="connsiteX41" fmla="*/ 609 w 10000"/>
                    <a:gd name="connsiteY41" fmla="*/ 4294 h 10000"/>
                    <a:gd name="connsiteX42" fmla="*/ 384 w 10000"/>
                    <a:gd name="connsiteY42" fmla="*/ 4555 h 10000"/>
                    <a:gd name="connsiteX43" fmla="*/ 234 w 10000"/>
                    <a:gd name="connsiteY43" fmla="*/ 4974 h 10000"/>
                    <a:gd name="connsiteX44" fmla="*/ 8 w 10000"/>
                    <a:gd name="connsiteY44" fmla="*/ 5446 h 10000"/>
                    <a:gd name="connsiteX45" fmla="*/ 384 w 10000"/>
                    <a:gd name="connsiteY45" fmla="*/ 5498 h 10000"/>
                    <a:gd name="connsiteX46" fmla="*/ 458 w 10000"/>
                    <a:gd name="connsiteY46" fmla="*/ 5915 h 10000"/>
                    <a:gd name="connsiteX47" fmla="*/ 684 w 10000"/>
                    <a:gd name="connsiteY47" fmla="*/ 6335 h 10000"/>
                    <a:gd name="connsiteX48" fmla="*/ 1059 w 10000"/>
                    <a:gd name="connsiteY48" fmla="*/ 7173 h 10000"/>
                    <a:gd name="connsiteX0" fmla="*/ 7220 w 10000"/>
                    <a:gd name="connsiteY0" fmla="*/ 9738 h 9738"/>
                    <a:gd name="connsiteX1" fmla="*/ 7671 w 10000"/>
                    <a:gd name="connsiteY1" fmla="*/ 9425 h 9738"/>
                    <a:gd name="connsiteX2" fmla="*/ 8197 w 10000"/>
                    <a:gd name="connsiteY2" fmla="*/ 9425 h 9738"/>
                    <a:gd name="connsiteX3" fmla="*/ 8422 w 10000"/>
                    <a:gd name="connsiteY3" fmla="*/ 9581 h 9738"/>
                    <a:gd name="connsiteX4" fmla="*/ 8272 w 10000"/>
                    <a:gd name="connsiteY4" fmla="*/ 9163 h 9738"/>
                    <a:gd name="connsiteX5" fmla="*/ 7821 w 10000"/>
                    <a:gd name="connsiteY5" fmla="*/ 8691 h 9738"/>
                    <a:gd name="connsiteX6" fmla="*/ 7370 w 10000"/>
                    <a:gd name="connsiteY6" fmla="*/ 8220 h 9738"/>
                    <a:gd name="connsiteX7" fmla="*/ 6769 w 10000"/>
                    <a:gd name="connsiteY7" fmla="*/ 7801 h 9738"/>
                    <a:gd name="connsiteX8" fmla="*/ 7145 w 10000"/>
                    <a:gd name="connsiteY8" fmla="*/ 7645 h 9738"/>
                    <a:gd name="connsiteX9" fmla="*/ 7446 w 10000"/>
                    <a:gd name="connsiteY9" fmla="*/ 6806 h 9738"/>
                    <a:gd name="connsiteX10" fmla="*/ 7446 w 10000"/>
                    <a:gd name="connsiteY10" fmla="*/ 6441 h 9738"/>
                    <a:gd name="connsiteX11" fmla="*/ 7821 w 10000"/>
                    <a:gd name="connsiteY11" fmla="*/ 6441 h 9738"/>
                    <a:gd name="connsiteX12" fmla="*/ 8047 w 10000"/>
                    <a:gd name="connsiteY12" fmla="*/ 5759 h 9738"/>
                    <a:gd name="connsiteX13" fmla="*/ 8648 w 10000"/>
                    <a:gd name="connsiteY13" fmla="*/ 5340 h 9738"/>
                    <a:gd name="connsiteX14" fmla="*/ 8873 w 10000"/>
                    <a:gd name="connsiteY14" fmla="*/ 4555 h 9738"/>
                    <a:gd name="connsiteX15" fmla="*/ 8722 w 10000"/>
                    <a:gd name="connsiteY15" fmla="*/ 4137 h 9738"/>
                    <a:gd name="connsiteX16" fmla="*/ 9098 w 10000"/>
                    <a:gd name="connsiteY16" fmla="*/ 3246 h 9738"/>
                    <a:gd name="connsiteX17" fmla="*/ 9399 w 10000"/>
                    <a:gd name="connsiteY17" fmla="*/ 2984 h 9738"/>
                    <a:gd name="connsiteX18" fmla="*/ 10000 w 10000"/>
                    <a:gd name="connsiteY18" fmla="*/ 2566 h 9738"/>
                    <a:gd name="connsiteX19" fmla="*/ 9774 w 10000"/>
                    <a:gd name="connsiteY19" fmla="*/ 2512 h 9738"/>
                    <a:gd name="connsiteX20" fmla="*/ 9399 w 10000"/>
                    <a:gd name="connsiteY20" fmla="*/ 2252 h 9738"/>
                    <a:gd name="connsiteX21" fmla="*/ 9173 w 10000"/>
                    <a:gd name="connsiteY21" fmla="*/ 1467 h 9738"/>
                    <a:gd name="connsiteX22" fmla="*/ 9173 w 10000"/>
                    <a:gd name="connsiteY22" fmla="*/ 1047 h 9738"/>
                    <a:gd name="connsiteX23" fmla="*/ 9098 w 10000"/>
                    <a:gd name="connsiteY23" fmla="*/ 523 h 9738"/>
                    <a:gd name="connsiteX24" fmla="*/ 8873 w 10000"/>
                    <a:gd name="connsiteY24" fmla="*/ 367 h 9738"/>
                    <a:gd name="connsiteX25" fmla="*/ 8497 w 10000"/>
                    <a:gd name="connsiteY25" fmla="*/ 157 h 9738"/>
                    <a:gd name="connsiteX26" fmla="*/ 8272 w 10000"/>
                    <a:gd name="connsiteY26" fmla="*/ 0 h 9738"/>
                    <a:gd name="connsiteX27" fmla="*/ 7821 w 10000"/>
                    <a:gd name="connsiteY27" fmla="*/ 209 h 9738"/>
                    <a:gd name="connsiteX28" fmla="*/ 7370 w 10000"/>
                    <a:gd name="connsiteY28" fmla="*/ 523 h 9738"/>
                    <a:gd name="connsiteX29" fmla="*/ 6769 w 10000"/>
                    <a:gd name="connsiteY29" fmla="*/ 523 h 9738"/>
                    <a:gd name="connsiteX30" fmla="*/ 5717 w 10000"/>
                    <a:gd name="connsiteY30" fmla="*/ 523 h 9738"/>
                    <a:gd name="connsiteX31" fmla="*/ 5717 w 10000"/>
                    <a:gd name="connsiteY31" fmla="*/ 472 h 9738"/>
                    <a:gd name="connsiteX32" fmla="*/ 5643 w 10000"/>
                    <a:gd name="connsiteY32" fmla="*/ 523 h 9738"/>
                    <a:gd name="connsiteX33" fmla="*/ 1961 w 10000"/>
                    <a:gd name="connsiteY33" fmla="*/ 523 h 9738"/>
                    <a:gd name="connsiteX34" fmla="*/ 1961 w 10000"/>
                    <a:gd name="connsiteY34" fmla="*/ 1623 h 9738"/>
                    <a:gd name="connsiteX35" fmla="*/ 1285 w 10000"/>
                    <a:gd name="connsiteY35" fmla="*/ 1623 h 9738"/>
                    <a:gd name="connsiteX36" fmla="*/ 1285 w 10000"/>
                    <a:gd name="connsiteY36" fmla="*/ 1833 h 9738"/>
                    <a:gd name="connsiteX37" fmla="*/ 1285 w 10000"/>
                    <a:gd name="connsiteY37" fmla="*/ 3716 h 9738"/>
                    <a:gd name="connsiteX38" fmla="*/ 1135 w 10000"/>
                    <a:gd name="connsiteY38" fmla="*/ 3821 h 9738"/>
                    <a:gd name="connsiteX39" fmla="*/ 684 w 10000"/>
                    <a:gd name="connsiteY39" fmla="*/ 4032 h 9738"/>
                    <a:gd name="connsiteX40" fmla="*/ 609 w 10000"/>
                    <a:gd name="connsiteY40" fmla="*/ 4294 h 9738"/>
                    <a:gd name="connsiteX41" fmla="*/ 384 w 10000"/>
                    <a:gd name="connsiteY41" fmla="*/ 4555 h 9738"/>
                    <a:gd name="connsiteX42" fmla="*/ 234 w 10000"/>
                    <a:gd name="connsiteY42" fmla="*/ 4974 h 9738"/>
                    <a:gd name="connsiteX43" fmla="*/ 8 w 10000"/>
                    <a:gd name="connsiteY43" fmla="*/ 5446 h 9738"/>
                    <a:gd name="connsiteX44" fmla="*/ 384 w 10000"/>
                    <a:gd name="connsiteY44" fmla="*/ 5498 h 9738"/>
                    <a:gd name="connsiteX45" fmla="*/ 458 w 10000"/>
                    <a:gd name="connsiteY45" fmla="*/ 5915 h 9738"/>
                    <a:gd name="connsiteX46" fmla="*/ 684 w 10000"/>
                    <a:gd name="connsiteY46" fmla="*/ 6335 h 9738"/>
                    <a:gd name="connsiteX47" fmla="*/ 1059 w 10000"/>
                    <a:gd name="connsiteY47" fmla="*/ 7173 h 9738"/>
                    <a:gd name="connsiteX0" fmla="*/ 7671 w 10000"/>
                    <a:gd name="connsiteY0" fmla="*/ 9679 h 9839"/>
                    <a:gd name="connsiteX1" fmla="*/ 8197 w 10000"/>
                    <a:gd name="connsiteY1" fmla="*/ 9679 h 9839"/>
                    <a:gd name="connsiteX2" fmla="*/ 8422 w 10000"/>
                    <a:gd name="connsiteY2" fmla="*/ 9839 h 9839"/>
                    <a:gd name="connsiteX3" fmla="*/ 8272 w 10000"/>
                    <a:gd name="connsiteY3" fmla="*/ 9410 h 9839"/>
                    <a:gd name="connsiteX4" fmla="*/ 7821 w 10000"/>
                    <a:gd name="connsiteY4" fmla="*/ 8925 h 9839"/>
                    <a:gd name="connsiteX5" fmla="*/ 7370 w 10000"/>
                    <a:gd name="connsiteY5" fmla="*/ 8441 h 9839"/>
                    <a:gd name="connsiteX6" fmla="*/ 6769 w 10000"/>
                    <a:gd name="connsiteY6" fmla="*/ 8011 h 9839"/>
                    <a:gd name="connsiteX7" fmla="*/ 7145 w 10000"/>
                    <a:gd name="connsiteY7" fmla="*/ 7851 h 9839"/>
                    <a:gd name="connsiteX8" fmla="*/ 7446 w 10000"/>
                    <a:gd name="connsiteY8" fmla="*/ 6989 h 9839"/>
                    <a:gd name="connsiteX9" fmla="*/ 7446 w 10000"/>
                    <a:gd name="connsiteY9" fmla="*/ 6614 h 9839"/>
                    <a:gd name="connsiteX10" fmla="*/ 7821 w 10000"/>
                    <a:gd name="connsiteY10" fmla="*/ 6614 h 9839"/>
                    <a:gd name="connsiteX11" fmla="*/ 8047 w 10000"/>
                    <a:gd name="connsiteY11" fmla="*/ 5914 h 9839"/>
                    <a:gd name="connsiteX12" fmla="*/ 8648 w 10000"/>
                    <a:gd name="connsiteY12" fmla="*/ 5484 h 9839"/>
                    <a:gd name="connsiteX13" fmla="*/ 8873 w 10000"/>
                    <a:gd name="connsiteY13" fmla="*/ 4678 h 9839"/>
                    <a:gd name="connsiteX14" fmla="*/ 8722 w 10000"/>
                    <a:gd name="connsiteY14" fmla="*/ 4248 h 9839"/>
                    <a:gd name="connsiteX15" fmla="*/ 9098 w 10000"/>
                    <a:gd name="connsiteY15" fmla="*/ 3333 h 9839"/>
                    <a:gd name="connsiteX16" fmla="*/ 9399 w 10000"/>
                    <a:gd name="connsiteY16" fmla="*/ 3064 h 9839"/>
                    <a:gd name="connsiteX17" fmla="*/ 10000 w 10000"/>
                    <a:gd name="connsiteY17" fmla="*/ 2635 h 9839"/>
                    <a:gd name="connsiteX18" fmla="*/ 9774 w 10000"/>
                    <a:gd name="connsiteY18" fmla="*/ 2580 h 9839"/>
                    <a:gd name="connsiteX19" fmla="*/ 9399 w 10000"/>
                    <a:gd name="connsiteY19" fmla="*/ 2313 h 9839"/>
                    <a:gd name="connsiteX20" fmla="*/ 9173 w 10000"/>
                    <a:gd name="connsiteY20" fmla="*/ 1506 h 9839"/>
                    <a:gd name="connsiteX21" fmla="*/ 9173 w 10000"/>
                    <a:gd name="connsiteY21" fmla="*/ 1075 h 9839"/>
                    <a:gd name="connsiteX22" fmla="*/ 9098 w 10000"/>
                    <a:gd name="connsiteY22" fmla="*/ 537 h 9839"/>
                    <a:gd name="connsiteX23" fmla="*/ 8873 w 10000"/>
                    <a:gd name="connsiteY23" fmla="*/ 377 h 9839"/>
                    <a:gd name="connsiteX24" fmla="*/ 8497 w 10000"/>
                    <a:gd name="connsiteY24" fmla="*/ 161 h 9839"/>
                    <a:gd name="connsiteX25" fmla="*/ 8272 w 10000"/>
                    <a:gd name="connsiteY25" fmla="*/ 0 h 9839"/>
                    <a:gd name="connsiteX26" fmla="*/ 7821 w 10000"/>
                    <a:gd name="connsiteY26" fmla="*/ 215 h 9839"/>
                    <a:gd name="connsiteX27" fmla="*/ 7370 w 10000"/>
                    <a:gd name="connsiteY27" fmla="*/ 537 h 9839"/>
                    <a:gd name="connsiteX28" fmla="*/ 6769 w 10000"/>
                    <a:gd name="connsiteY28" fmla="*/ 537 h 9839"/>
                    <a:gd name="connsiteX29" fmla="*/ 5717 w 10000"/>
                    <a:gd name="connsiteY29" fmla="*/ 537 h 9839"/>
                    <a:gd name="connsiteX30" fmla="*/ 5717 w 10000"/>
                    <a:gd name="connsiteY30" fmla="*/ 485 h 9839"/>
                    <a:gd name="connsiteX31" fmla="*/ 5643 w 10000"/>
                    <a:gd name="connsiteY31" fmla="*/ 537 h 9839"/>
                    <a:gd name="connsiteX32" fmla="*/ 1961 w 10000"/>
                    <a:gd name="connsiteY32" fmla="*/ 537 h 9839"/>
                    <a:gd name="connsiteX33" fmla="*/ 1961 w 10000"/>
                    <a:gd name="connsiteY33" fmla="*/ 1667 h 9839"/>
                    <a:gd name="connsiteX34" fmla="*/ 1285 w 10000"/>
                    <a:gd name="connsiteY34" fmla="*/ 1667 h 9839"/>
                    <a:gd name="connsiteX35" fmla="*/ 1285 w 10000"/>
                    <a:gd name="connsiteY35" fmla="*/ 1882 h 9839"/>
                    <a:gd name="connsiteX36" fmla="*/ 1285 w 10000"/>
                    <a:gd name="connsiteY36" fmla="*/ 3816 h 9839"/>
                    <a:gd name="connsiteX37" fmla="*/ 1135 w 10000"/>
                    <a:gd name="connsiteY37" fmla="*/ 3924 h 9839"/>
                    <a:gd name="connsiteX38" fmla="*/ 684 w 10000"/>
                    <a:gd name="connsiteY38" fmla="*/ 4140 h 9839"/>
                    <a:gd name="connsiteX39" fmla="*/ 609 w 10000"/>
                    <a:gd name="connsiteY39" fmla="*/ 4410 h 9839"/>
                    <a:gd name="connsiteX40" fmla="*/ 384 w 10000"/>
                    <a:gd name="connsiteY40" fmla="*/ 4678 h 9839"/>
                    <a:gd name="connsiteX41" fmla="*/ 234 w 10000"/>
                    <a:gd name="connsiteY41" fmla="*/ 5108 h 9839"/>
                    <a:gd name="connsiteX42" fmla="*/ 8 w 10000"/>
                    <a:gd name="connsiteY42" fmla="*/ 5593 h 9839"/>
                    <a:gd name="connsiteX43" fmla="*/ 384 w 10000"/>
                    <a:gd name="connsiteY43" fmla="*/ 5646 h 9839"/>
                    <a:gd name="connsiteX44" fmla="*/ 458 w 10000"/>
                    <a:gd name="connsiteY44" fmla="*/ 6074 h 9839"/>
                    <a:gd name="connsiteX45" fmla="*/ 684 w 10000"/>
                    <a:gd name="connsiteY45" fmla="*/ 6505 h 9839"/>
                    <a:gd name="connsiteX46" fmla="*/ 1059 w 10000"/>
                    <a:gd name="connsiteY46" fmla="*/ 7366 h 9839"/>
                    <a:gd name="connsiteX0" fmla="*/ 8197 w 10000"/>
                    <a:gd name="connsiteY0" fmla="*/ 9837 h 10000"/>
                    <a:gd name="connsiteX1" fmla="*/ 8422 w 10000"/>
                    <a:gd name="connsiteY1" fmla="*/ 10000 h 10000"/>
                    <a:gd name="connsiteX2" fmla="*/ 8272 w 10000"/>
                    <a:gd name="connsiteY2" fmla="*/ 9564 h 10000"/>
                    <a:gd name="connsiteX3" fmla="*/ 7821 w 10000"/>
                    <a:gd name="connsiteY3" fmla="*/ 9071 h 10000"/>
                    <a:gd name="connsiteX4" fmla="*/ 7370 w 10000"/>
                    <a:gd name="connsiteY4" fmla="*/ 8579 h 10000"/>
                    <a:gd name="connsiteX5" fmla="*/ 6769 w 10000"/>
                    <a:gd name="connsiteY5" fmla="*/ 8142 h 10000"/>
                    <a:gd name="connsiteX6" fmla="*/ 7145 w 10000"/>
                    <a:gd name="connsiteY6" fmla="*/ 7979 h 10000"/>
                    <a:gd name="connsiteX7" fmla="*/ 7446 w 10000"/>
                    <a:gd name="connsiteY7" fmla="*/ 7103 h 10000"/>
                    <a:gd name="connsiteX8" fmla="*/ 7446 w 10000"/>
                    <a:gd name="connsiteY8" fmla="*/ 6722 h 10000"/>
                    <a:gd name="connsiteX9" fmla="*/ 7821 w 10000"/>
                    <a:gd name="connsiteY9" fmla="*/ 6722 h 10000"/>
                    <a:gd name="connsiteX10" fmla="*/ 8047 w 10000"/>
                    <a:gd name="connsiteY10" fmla="*/ 6011 h 10000"/>
                    <a:gd name="connsiteX11" fmla="*/ 8648 w 10000"/>
                    <a:gd name="connsiteY11" fmla="*/ 5574 h 10000"/>
                    <a:gd name="connsiteX12" fmla="*/ 8873 w 10000"/>
                    <a:gd name="connsiteY12" fmla="*/ 4755 h 10000"/>
                    <a:gd name="connsiteX13" fmla="*/ 8722 w 10000"/>
                    <a:gd name="connsiteY13" fmla="*/ 4318 h 10000"/>
                    <a:gd name="connsiteX14" fmla="*/ 9098 w 10000"/>
                    <a:gd name="connsiteY14" fmla="*/ 3388 h 10000"/>
                    <a:gd name="connsiteX15" fmla="*/ 9399 w 10000"/>
                    <a:gd name="connsiteY15" fmla="*/ 3114 h 10000"/>
                    <a:gd name="connsiteX16" fmla="*/ 10000 w 10000"/>
                    <a:gd name="connsiteY16" fmla="*/ 2678 h 10000"/>
                    <a:gd name="connsiteX17" fmla="*/ 9774 w 10000"/>
                    <a:gd name="connsiteY17" fmla="*/ 2622 h 10000"/>
                    <a:gd name="connsiteX18" fmla="*/ 9399 w 10000"/>
                    <a:gd name="connsiteY18" fmla="*/ 2351 h 10000"/>
                    <a:gd name="connsiteX19" fmla="*/ 9173 w 10000"/>
                    <a:gd name="connsiteY19" fmla="*/ 1531 h 10000"/>
                    <a:gd name="connsiteX20" fmla="*/ 9173 w 10000"/>
                    <a:gd name="connsiteY20" fmla="*/ 1093 h 10000"/>
                    <a:gd name="connsiteX21" fmla="*/ 9098 w 10000"/>
                    <a:gd name="connsiteY21" fmla="*/ 546 h 10000"/>
                    <a:gd name="connsiteX22" fmla="*/ 8873 w 10000"/>
                    <a:gd name="connsiteY22" fmla="*/ 383 h 10000"/>
                    <a:gd name="connsiteX23" fmla="*/ 8497 w 10000"/>
                    <a:gd name="connsiteY23" fmla="*/ 164 h 10000"/>
                    <a:gd name="connsiteX24" fmla="*/ 8272 w 10000"/>
                    <a:gd name="connsiteY24" fmla="*/ 0 h 10000"/>
                    <a:gd name="connsiteX25" fmla="*/ 7821 w 10000"/>
                    <a:gd name="connsiteY25" fmla="*/ 219 h 10000"/>
                    <a:gd name="connsiteX26" fmla="*/ 7370 w 10000"/>
                    <a:gd name="connsiteY26" fmla="*/ 546 h 10000"/>
                    <a:gd name="connsiteX27" fmla="*/ 6769 w 10000"/>
                    <a:gd name="connsiteY27" fmla="*/ 546 h 10000"/>
                    <a:gd name="connsiteX28" fmla="*/ 5717 w 10000"/>
                    <a:gd name="connsiteY28" fmla="*/ 546 h 10000"/>
                    <a:gd name="connsiteX29" fmla="*/ 5717 w 10000"/>
                    <a:gd name="connsiteY29" fmla="*/ 493 h 10000"/>
                    <a:gd name="connsiteX30" fmla="*/ 5643 w 10000"/>
                    <a:gd name="connsiteY30" fmla="*/ 546 h 10000"/>
                    <a:gd name="connsiteX31" fmla="*/ 1961 w 10000"/>
                    <a:gd name="connsiteY31" fmla="*/ 546 h 10000"/>
                    <a:gd name="connsiteX32" fmla="*/ 1961 w 10000"/>
                    <a:gd name="connsiteY32" fmla="*/ 1694 h 10000"/>
                    <a:gd name="connsiteX33" fmla="*/ 1285 w 10000"/>
                    <a:gd name="connsiteY33" fmla="*/ 1694 h 10000"/>
                    <a:gd name="connsiteX34" fmla="*/ 1285 w 10000"/>
                    <a:gd name="connsiteY34" fmla="*/ 1913 h 10000"/>
                    <a:gd name="connsiteX35" fmla="*/ 1285 w 10000"/>
                    <a:gd name="connsiteY35" fmla="*/ 3878 h 10000"/>
                    <a:gd name="connsiteX36" fmla="*/ 1135 w 10000"/>
                    <a:gd name="connsiteY36" fmla="*/ 3988 h 10000"/>
                    <a:gd name="connsiteX37" fmla="*/ 684 w 10000"/>
                    <a:gd name="connsiteY37" fmla="*/ 4208 h 10000"/>
                    <a:gd name="connsiteX38" fmla="*/ 609 w 10000"/>
                    <a:gd name="connsiteY38" fmla="*/ 4482 h 10000"/>
                    <a:gd name="connsiteX39" fmla="*/ 384 w 10000"/>
                    <a:gd name="connsiteY39" fmla="*/ 4755 h 10000"/>
                    <a:gd name="connsiteX40" fmla="*/ 234 w 10000"/>
                    <a:gd name="connsiteY40" fmla="*/ 5192 h 10000"/>
                    <a:gd name="connsiteX41" fmla="*/ 8 w 10000"/>
                    <a:gd name="connsiteY41" fmla="*/ 5685 h 10000"/>
                    <a:gd name="connsiteX42" fmla="*/ 384 w 10000"/>
                    <a:gd name="connsiteY42" fmla="*/ 5738 h 10000"/>
                    <a:gd name="connsiteX43" fmla="*/ 458 w 10000"/>
                    <a:gd name="connsiteY43" fmla="*/ 6173 h 10000"/>
                    <a:gd name="connsiteX44" fmla="*/ 684 w 10000"/>
                    <a:gd name="connsiteY44" fmla="*/ 6611 h 10000"/>
                    <a:gd name="connsiteX45" fmla="*/ 1059 w 10000"/>
                    <a:gd name="connsiteY45" fmla="*/ 7487 h 10000"/>
                    <a:gd name="connsiteX0" fmla="*/ 8197 w 10000"/>
                    <a:gd name="connsiteY0" fmla="*/ 9837 h 10000"/>
                    <a:gd name="connsiteX1" fmla="*/ 8422 w 10000"/>
                    <a:gd name="connsiteY1" fmla="*/ 10000 h 10000"/>
                    <a:gd name="connsiteX2" fmla="*/ 8272 w 10000"/>
                    <a:gd name="connsiteY2" fmla="*/ 9564 h 10000"/>
                    <a:gd name="connsiteX3" fmla="*/ 7821 w 10000"/>
                    <a:gd name="connsiteY3" fmla="*/ 9071 h 10000"/>
                    <a:gd name="connsiteX4" fmla="*/ 7370 w 10000"/>
                    <a:gd name="connsiteY4" fmla="*/ 8579 h 10000"/>
                    <a:gd name="connsiteX5" fmla="*/ 6769 w 10000"/>
                    <a:gd name="connsiteY5" fmla="*/ 8142 h 10000"/>
                    <a:gd name="connsiteX6" fmla="*/ 7446 w 10000"/>
                    <a:gd name="connsiteY6" fmla="*/ 7103 h 10000"/>
                    <a:gd name="connsiteX7" fmla="*/ 7446 w 10000"/>
                    <a:gd name="connsiteY7" fmla="*/ 6722 h 10000"/>
                    <a:gd name="connsiteX8" fmla="*/ 7821 w 10000"/>
                    <a:gd name="connsiteY8" fmla="*/ 6722 h 10000"/>
                    <a:gd name="connsiteX9" fmla="*/ 8047 w 10000"/>
                    <a:gd name="connsiteY9" fmla="*/ 6011 h 10000"/>
                    <a:gd name="connsiteX10" fmla="*/ 8648 w 10000"/>
                    <a:gd name="connsiteY10" fmla="*/ 5574 h 10000"/>
                    <a:gd name="connsiteX11" fmla="*/ 8873 w 10000"/>
                    <a:gd name="connsiteY11" fmla="*/ 4755 h 10000"/>
                    <a:gd name="connsiteX12" fmla="*/ 8722 w 10000"/>
                    <a:gd name="connsiteY12" fmla="*/ 4318 h 10000"/>
                    <a:gd name="connsiteX13" fmla="*/ 9098 w 10000"/>
                    <a:gd name="connsiteY13" fmla="*/ 3388 h 10000"/>
                    <a:gd name="connsiteX14" fmla="*/ 9399 w 10000"/>
                    <a:gd name="connsiteY14" fmla="*/ 3114 h 10000"/>
                    <a:gd name="connsiteX15" fmla="*/ 10000 w 10000"/>
                    <a:gd name="connsiteY15" fmla="*/ 2678 h 10000"/>
                    <a:gd name="connsiteX16" fmla="*/ 9774 w 10000"/>
                    <a:gd name="connsiteY16" fmla="*/ 2622 h 10000"/>
                    <a:gd name="connsiteX17" fmla="*/ 9399 w 10000"/>
                    <a:gd name="connsiteY17" fmla="*/ 2351 h 10000"/>
                    <a:gd name="connsiteX18" fmla="*/ 9173 w 10000"/>
                    <a:gd name="connsiteY18" fmla="*/ 1531 h 10000"/>
                    <a:gd name="connsiteX19" fmla="*/ 9173 w 10000"/>
                    <a:gd name="connsiteY19" fmla="*/ 1093 h 10000"/>
                    <a:gd name="connsiteX20" fmla="*/ 9098 w 10000"/>
                    <a:gd name="connsiteY20" fmla="*/ 546 h 10000"/>
                    <a:gd name="connsiteX21" fmla="*/ 8873 w 10000"/>
                    <a:gd name="connsiteY21" fmla="*/ 383 h 10000"/>
                    <a:gd name="connsiteX22" fmla="*/ 8497 w 10000"/>
                    <a:gd name="connsiteY22" fmla="*/ 164 h 10000"/>
                    <a:gd name="connsiteX23" fmla="*/ 8272 w 10000"/>
                    <a:gd name="connsiteY23" fmla="*/ 0 h 10000"/>
                    <a:gd name="connsiteX24" fmla="*/ 7821 w 10000"/>
                    <a:gd name="connsiteY24" fmla="*/ 219 h 10000"/>
                    <a:gd name="connsiteX25" fmla="*/ 7370 w 10000"/>
                    <a:gd name="connsiteY25" fmla="*/ 546 h 10000"/>
                    <a:gd name="connsiteX26" fmla="*/ 6769 w 10000"/>
                    <a:gd name="connsiteY26" fmla="*/ 546 h 10000"/>
                    <a:gd name="connsiteX27" fmla="*/ 5717 w 10000"/>
                    <a:gd name="connsiteY27" fmla="*/ 546 h 10000"/>
                    <a:gd name="connsiteX28" fmla="*/ 5717 w 10000"/>
                    <a:gd name="connsiteY28" fmla="*/ 493 h 10000"/>
                    <a:gd name="connsiteX29" fmla="*/ 5643 w 10000"/>
                    <a:gd name="connsiteY29" fmla="*/ 546 h 10000"/>
                    <a:gd name="connsiteX30" fmla="*/ 1961 w 10000"/>
                    <a:gd name="connsiteY30" fmla="*/ 546 h 10000"/>
                    <a:gd name="connsiteX31" fmla="*/ 1961 w 10000"/>
                    <a:gd name="connsiteY31" fmla="*/ 1694 h 10000"/>
                    <a:gd name="connsiteX32" fmla="*/ 1285 w 10000"/>
                    <a:gd name="connsiteY32" fmla="*/ 1694 h 10000"/>
                    <a:gd name="connsiteX33" fmla="*/ 1285 w 10000"/>
                    <a:gd name="connsiteY33" fmla="*/ 1913 h 10000"/>
                    <a:gd name="connsiteX34" fmla="*/ 1285 w 10000"/>
                    <a:gd name="connsiteY34" fmla="*/ 3878 h 10000"/>
                    <a:gd name="connsiteX35" fmla="*/ 1135 w 10000"/>
                    <a:gd name="connsiteY35" fmla="*/ 3988 h 10000"/>
                    <a:gd name="connsiteX36" fmla="*/ 684 w 10000"/>
                    <a:gd name="connsiteY36" fmla="*/ 4208 h 10000"/>
                    <a:gd name="connsiteX37" fmla="*/ 609 w 10000"/>
                    <a:gd name="connsiteY37" fmla="*/ 4482 h 10000"/>
                    <a:gd name="connsiteX38" fmla="*/ 384 w 10000"/>
                    <a:gd name="connsiteY38" fmla="*/ 4755 h 10000"/>
                    <a:gd name="connsiteX39" fmla="*/ 234 w 10000"/>
                    <a:gd name="connsiteY39" fmla="*/ 5192 h 10000"/>
                    <a:gd name="connsiteX40" fmla="*/ 8 w 10000"/>
                    <a:gd name="connsiteY40" fmla="*/ 5685 h 10000"/>
                    <a:gd name="connsiteX41" fmla="*/ 384 w 10000"/>
                    <a:gd name="connsiteY41" fmla="*/ 5738 h 10000"/>
                    <a:gd name="connsiteX42" fmla="*/ 458 w 10000"/>
                    <a:gd name="connsiteY42" fmla="*/ 6173 h 10000"/>
                    <a:gd name="connsiteX43" fmla="*/ 684 w 10000"/>
                    <a:gd name="connsiteY43" fmla="*/ 6611 h 10000"/>
                    <a:gd name="connsiteX44" fmla="*/ 1059 w 10000"/>
                    <a:gd name="connsiteY44" fmla="*/ 7487 h 10000"/>
                    <a:gd name="connsiteX0" fmla="*/ 8197 w 10000"/>
                    <a:gd name="connsiteY0" fmla="*/ 9837 h 10000"/>
                    <a:gd name="connsiteX1" fmla="*/ 8422 w 10000"/>
                    <a:gd name="connsiteY1" fmla="*/ 10000 h 10000"/>
                    <a:gd name="connsiteX2" fmla="*/ 8272 w 10000"/>
                    <a:gd name="connsiteY2" fmla="*/ 9564 h 10000"/>
                    <a:gd name="connsiteX3" fmla="*/ 7821 w 10000"/>
                    <a:gd name="connsiteY3" fmla="*/ 9071 h 10000"/>
                    <a:gd name="connsiteX4" fmla="*/ 7370 w 10000"/>
                    <a:gd name="connsiteY4" fmla="*/ 8579 h 10000"/>
                    <a:gd name="connsiteX5" fmla="*/ 7446 w 10000"/>
                    <a:gd name="connsiteY5" fmla="*/ 7103 h 10000"/>
                    <a:gd name="connsiteX6" fmla="*/ 7446 w 10000"/>
                    <a:gd name="connsiteY6" fmla="*/ 6722 h 10000"/>
                    <a:gd name="connsiteX7" fmla="*/ 7821 w 10000"/>
                    <a:gd name="connsiteY7" fmla="*/ 6722 h 10000"/>
                    <a:gd name="connsiteX8" fmla="*/ 8047 w 10000"/>
                    <a:gd name="connsiteY8" fmla="*/ 6011 h 10000"/>
                    <a:gd name="connsiteX9" fmla="*/ 8648 w 10000"/>
                    <a:gd name="connsiteY9" fmla="*/ 5574 h 10000"/>
                    <a:gd name="connsiteX10" fmla="*/ 8873 w 10000"/>
                    <a:gd name="connsiteY10" fmla="*/ 4755 h 10000"/>
                    <a:gd name="connsiteX11" fmla="*/ 8722 w 10000"/>
                    <a:gd name="connsiteY11" fmla="*/ 4318 h 10000"/>
                    <a:gd name="connsiteX12" fmla="*/ 9098 w 10000"/>
                    <a:gd name="connsiteY12" fmla="*/ 3388 h 10000"/>
                    <a:gd name="connsiteX13" fmla="*/ 9399 w 10000"/>
                    <a:gd name="connsiteY13" fmla="*/ 3114 h 10000"/>
                    <a:gd name="connsiteX14" fmla="*/ 10000 w 10000"/>
                    <a:gd name="connsiteY14" fmla="*/ 2678 h 10000"/>
                    <a:gd name="connsiteX15" fmla="*/ 9774 w 10000"/>
                    <a:gd name="connsiteY15" fmla="*/ 2622 h 10000"/>
                    <a:gd name="connsiteX16" fmla="*/ 9399 w 10000"/>
                    <a:gd name="connsiteY16" fmla="*/ 2351 h 10000"/>
                    <a:gd name="connsiteX17" fmla="*/ 9173 w 10000"/>
                    <a:gd name="connsiteY17" fmla="*/ 1531 h 10000"/>
                    <a:gd name="connsiteX18" fmla="*/ 9173 w 10000"/>
                    <a:gd name="connsiteY18" fmla="*/ 1093 h 10000"/>
                    <a:gd name="connsiteX19" fmla="*/ 9098 w 10000"/>
                    <a:gd name="connsiteY19" fmla="*/ 546 h 10000"/>
                    <a:gd name="connsiteX20" fmla="*/ 8873 w 10000"/>
                    <a:gd name="connsiteY20" fmla="*/ 383 h 10000"/>
                    <a:gd name="connsiteX21" fmla="*/ 8497 w 10000"/>
                    <a:gd name="connsiteY21" fmla="*/ 164 h 10000"/>
                    <a:gd name="connsiteX22" fmla="*/ 8272 w 10000"/>
                    <a:gd name="connsiteY22" fmla="*/ 0 h 10000"/>
                    <a:gd name="connsiteX23" fmla="*/ 7821 w 10000"/>
                    <a:gd name="connsiteY23" fmla="*/ 219 h 10000"/>
                    <a:gd name="connsiteX24" fmla="*/ 7370 w 10000"/>
                    <a:gd name="connsiteY24" fmla="*/ 546 h 10000"/>
                    <a:gd name="connsiteX25" fmla="*/ 6769 w 10000"/>
                    <a:gd name="connsiteY25" fmla="*/ 546 h 10000"/>
                    <a:gd name="connsiteX26" fmla="*/ 5717 w 10000"/>
                    <a:gd name="connsiteY26" fmla="*/ 546 h 10000"/>
                    <a:gd name="connsiteX27" fmla="*/ 5717 w 10000"/>
                    <a:gd name="connsiteY27" fmla="*/ 493 h 10000"/>
                    <a:gd name="connsiteX28" fmla="*/ 5643 w 10000"/>
                    <a:gd name="connsiteY28" fmla="*/ 546 h 10000"/>
                    <a:gd name="connsiteX29" fmla="*/ 1961 w 10000"/>
                    <a:gd name="connsiteY29" fmla="*/ 546 h 10000"/>
                    <a:gd name="connsiteX30" fmla="*/ 1961 w 10000"/>
                    <a:gd name="connsiteY30" fmla="*/ 1694 h 10000"/>
                    <a:gd name="connsiteX31" fmla="*/ 1285 w 10000"/>
                    <a:gd name="connsiteY31" fmla="*/ 1694 h 10000"/>
                    <a:gd name="connsiteX32" fmla="*/ 1285 w 10000"/>
                    <a:gd name="connsiteY32" fmla="*/ 1913 h 10000"/>
                    <a:gd name="connsiteX33" fmla="*/ 1285 w 10000"/>
                    <a:gd name="connsiteY33" fmla="*/ 3878 h 10000"/>
                    <a:gd name="connsiteX34" fmla="*/ 1135 w 10000"/>
                    <a:gd name="connsiteY34" fmla="*/ 3988 h 10000"/>
                    <a:gd name="connsiteX35" fmla="*/ 684 w 10000"/>
                    <a:gd name="connsiteY35" fmla="*/ 4208 h 10000"/>
                    <a:gd name="connsiteX36" fmla="*/ 609 w 10000"/>
                    <a:gd name="connsiteY36" fmla="*/ 4482 h 10000"/>
                    <a:gd name="connsiteX37" fmla="*/ 384 w 10000"/>
                    <a:gd name="connsiteY37" fmla="*/ 4755 h 10000"/>
                    <a:gd name="connsiteX38" fmla="*/ 234 w 10000"/>
                    <a:gd name="connsiteY38" fmla="*/ 5192 h 10000"/>
                    <a:gd name="connsiteX39" fmla="*/ 8 w 10000"/>
                    <a:gd name="connsiteY39" fmla="*/ 5685 h 10000"/>
                    <a:gd name="connsiteX40" fmla="*/ 384 w 10000"/>
                    <a:gd name="connsiteY40" fmla="*/ 5738 h 10000"/>
                    <a:gd name="connsiteX41" fmla="*/ 458 w 10000"/>
                    <a:gd name="connsiteY41" fmla="*/ 6173 h 10000"/>
                    <a:gd name="connsiteX42" fmla="*/ 684 w 10000"/>
                    <a:gd name="connsiteY42" fmla="*/ 6611 h 10000"/>
                    <a:gd name="connsiteX43" fmla="*/ 1059 w 10000"/>
                    <a:gd name="connsiteY43" fmla="*/ 7487 h 10000"/>
                    <a:gd name="connsiteX0" fmla="*/ 8197 w 10000"/>
                    <a:gd name="connsiteY0" fmla="*/ 9837 h 10000"/>
                    <a:gd name="connsiteX1" fmla="*/ 8422 w 10000"/>
                    <a:gd name="connsiteY1" fmla="*/ 10000 h 10000"/>
                    <a:gd name="connsiteX2" fmla="*/ 8272 w 10000"/>
                    <a:gd name="connsiteY2" fmla="*/ 9564 h 10000"/>
                    <a:gd name="connsiteX3" fmla="*/ 7821 w 10000"/>
                    <a:gd name="connsiteY3" fmla="*/ 9071 h 10000"/>
                    <a:gd name="connsiteX4" fmla="*/ 7446 w 10000"/>
                    <a:gd name="connsiteY4" fmla="*/ 7103 h 10000"/>
                    <a:gd name="connsiteX5" fmla="*/ 7446 w 10000"/>
                    <a:gd name="connsiteY5" fmla="*/ 6722 h 10000"/>
                    <a:gd name="connsiteX6" fmla="*/ 7821 w 10000"/>
                    <a:gd name="connsiteY6" fmla="*/ 6722 h 10000"/>
                    <a:gd name="connsiteX7" fmla="*/ 8047 w 10000"/>
                    <a:gd name="connsiteY7" fmla="*/ 6011 h 10000"/>
                    <a:gd name="connsiteX8" fmla="*/ 8648 w 10000"/>
                    <a:gd name="connsiteY8" fmla="*/ 5574 h 10000"/>
                    <a:gd name="connsiteX9" fmla="*/ 8873 w 10000"/>
                    <a:gd name="connsiteY9" fmla="*/ 4755 h 10000"/>
                    <a:gd name="connsiteX10" fmla="*/ 8722 w 10000"/>
                    <a:gd name="connsiteY10" fmla="*/ 4318 h 10000"/>
                    <a:gd name="connsiteX11" fmla="*/ 9098 w 10000"/>
                    <a:gd name="connsiteY11" fmla="*/ 3388 h 10000"/>
                    <a:gd name="connsiteX12" fmla="*/ 9399 w 10000"/>
                    <a:gd name="connsiteY12" fmla="*/ 3114 h 10000"/>
                    <a:gd name="connsiteX13" fmla="*/ 10000 w 10000"/>
                    <a:gd name="connsiteY13" fmla="*/ 2678 h 10000"/>
                    <a:gd name="connsiteX14" fmla="*/ 9774 w 10000"/>
                    <a:gd name="connsiteY14" fmla="*/ 2622 h 10000"/>
                    <a:gd name="connsiteX15" fmla="*/ 9399 w 10000"/>
                    <a:gd name="connsiteY15" fmla="*/ 2351 h 10000"/>
                    <a:gd name="connsiteX16" fmla="*/ 9173 w 10000"/>
                    <a:gd name="connsiteY16" fmla="*/ 1531 h 10000"/>
                    <a:gd name="connsiteX17" fmla="*/ 9173 w 10000"/>
                    <a:gd name="connsiteY17" fmla="*/ 1093 h 10000"/>
                    <a:gd name="connsiteX18" fmla="*/ 9098 w 10000"/>
                    <a:gd name="connsiteY18" fmla="*/ 546 h 10000"/>
                    <a:gd name="connsiteX19" fmla="*/ 8873 w 10000"/>
                    <a:gd name="connsiteY19" fmla="*/ 383 h 10000"/>
                    <a:gd name="connsiteX20" fmla="*/ 8497 w 10000"/>
                    <a:gd name="connsiteY20" fmla="*/ 164 h 10000"/>
                    <a:gd name="connsiteX21" fmla="*/ 8272 w 10000"/>
                    <a:gd name="connsiteY21" fmla="*/ 0 h 10000"/>
                    <a:gd name="connsiteX22" fmla="*/ 7821 w 10000"/>
                    <a:gd name="connsiteY22" fmla="*/ 219 h 10000"/>
                    <a:gd name="connsiteX23" fmla="*/ 7370 w 10000"/>
                    <a:gd name="connsiteY23" fmla="*/ 546 h 10000"/>
                    <a:gd name="connsiteX24" fmla="*/ 6769 w 10000"/>
                    <a:gd name="connsiteY24" fmla="*/ 546 h 10000"/>
                    <a:gd name="connsiteX25" fmla="*/ 5717 w 10000"/>
                    <a:gd name="connsiteY25" fmla="*/ 546 h 10000"/>
                    <a:gd name="connsiteX26" fmla="*/ 5717 w 10000"/>
                    <a:gd name="connsiteY26" fmla="*/ 493 h 10000"/>
                    <a:gd name="connsiteX27" fmla="*/ 5643 w 10000"/>
                    <a:gd name="connsiteY27" fmla="*/ 546 h 10000"/>
                    <a:gd name="connsiteX28" fmla="*/ 1961 w 10000"/>
                    <a:gd name="connsiteY28" fmla="*/ 546 h 10000"/>
                    <a:gd name="connsiteX29" fmla="*/ 1961 w 10000"/>
                    <a:gd name="connsiteY29" fmla="*/ 1694 h 10000"/>
                    <a:gd name="connsiteX30" fmla="*/ 1285 w 10000"/>
                    <a:gd name="connsiteY30" fmla="*/ 1694 h 10000"/>
                    <a:gd name="connsiteX31" fmla="*/ 1285 w 10000"/>
                    <a:gd name="connsiteY31" fmla="*/ 1913 h 10000"/>
                    <a:gd name="connsiteX32" fmla="*/ 1285 w 10000"/>
                    <a:gd name="connsiteY32" fmla="*/ 3878 h 10000"/>
                    <a:gd name="connsiteX33" fmla="*/ 1135 w 10000"/>
                    <a:gd name="connsiteY33" fmla="*/ 3988 h 10000"/>
                    <a:gd name="connsiteX34" fmla="*/ 684 w 10000"/>
                    <a:gd name="connsiteY34" fmla="*/ 4208 h 10000"/>
                    <a:gd name="connsiteX35" fmla="*/ 609 w 10000"/>
                    <a:gd name="connsiteY35" fmla="*/ 4482 h 10000"/>
                    <a:gd name="connsiteX36" fmla="*/ 384 w 10000"/>
                    <a:gd name="connsiteY36" fmla="*/ 4755 h 10000"/>
                    <a:gd name="connsiteX37" fmla="*/ 234 w 10000"/>
                    <a:gd name="connsiteY37" fmla="*/ 5192 h 10000"/>
                    <a:gd name="connsiteX38" fmla="*/ 8 w 10000"/>
                    <a:gd name="connsiteY38" fmla="*/ 5685 h 10000"/>
                    <a:gd name="connsiteX39" fmla="*/ 384 w 10000"/>
                    <a:gd name="connsiteY39" fmla="*/ 5738 h 10000"/>
                    <a:gd name="connsiteX40" fmla="*/ 458 w 10000"/>
                    <a:gd name="connsiteY40" fmla="*/ 6173 h 10000"/>
                    <a:gd name="connsiteX41" fmla="*/ 684 w 10000"/>
                    <a:gd name="connsiteY41" fmla="*/ 6611 h 10000"/>
                    <a:gd name="connsiteX42" fmla="*/ 1059 w 10000"/>
                    <a:gd name="connsiteY42" fmla="*/ 7487 h 10000"/>
                    <a:gd name="connsiteX0" fmla="*/ 8197 w 10000"/>
                    <a:gd name="connsiteY0" fmla="*/ 9837 h 10000"/>
                    <a:gd name="connsiteX1" fmla="*/ 8422 w 10000"/>
                    <a:gd name="connsiteY1" fmla="*/ 10000 h 10000"/>
                    <a:gd name="connsiteX2" fmla="*/ 8272 w 10000"/>
                    <a:gd name="connsiteY2" fmla="*/ 9564 h 10000"/>
                    <a:gd name="connsiteX3" fmla="*/ 7446 w 10000"/>
                    <a:gd name="connsiteY3" fmla="*/ 7103 h 10000"/>
                    <a:gd name="connsiteX4" fmla="*/ 7446 w 10000"/>
                    <a:gd name="connsiteY4" fmla="*/ 6722 h 10000"/>
                    <a:gd name="connsiteX5" fmla="*/ 7821 w 10000"/>
                    <a:gd name="connsiteY5" fmla="*/ 6722 h 10000"/>
                    <a:gd name="connsiteX6" fmla="*/ 8047 w 10000"/>
                    <a:gd name="connsiteY6" fmla="*/ 6011 h 10000"/>
                    <a:gd name="connsiteX7" fmla="*/ 8648 w 10000"/>
                    <a:gd name="connsiteY7" fmla="*/ 5574 h 10000"/>
                    <a:gd name="connsiteX8" fmla="*/ 8873 w 10000"/>
                    <a:gd name="connsiteY8" fmla="*/ 4755 h 10000"/>
                    <a:gd name="connsiteX9" fmla="*/ 8722 w 10000"/>
                    <a:gd name="connsiteY9" fmla="*/ 4318 h 10000"/>
                    <a:gd name="connsiteX10" fmla="*/ 9098 w 10000"/>
                    <a:gd name="connsiteY10" fmla="*/ 3388 h 10000"/>
                    <a:gd name="connsiteX11" fmla="*/ 9399 w 10000"/>
                    <a:gd name="connsiteY11" fmla="*/ 3114 h 10000"/>
                    <a:gd name="connsiteX12" fmla="*/ 10000 w 10000"/>
                    <a:gd name="connsiteY12" fmla="*/ 2678 h 10000"/>
                    <a:gd name="connsiteX13" fmla="*/ 9774 w 10000"/>
                    <a:gd name="connsiteY13" fmla="*/ 2622 h 10000"/>
                    <a:gd name="connsiteX14" fmla="*/ 9399 w 10000"/>
                    <a:gd name="connsiteY14" fmla="*/ 2351 h 10000"/>
                    <a:gd name="connsiteX15" fmla="*/ 9173 w 10000"/>
                    <a:gd name="connsiteY15" fmla="*/ 1531 h 10000"/>
                    <a:gd name="connsiteX16" fmla="*/ 9173 w 10000"/>
                    <a:gd name="connsiteY16" fmla="*/ 1093 h 10000"/>
                    <a:gd name="connsiteX17" fmla="*/ 9098 w 10000"/>
                    <a:gd name="connsiteY17" fmla="*/ 546 h 10000"/>
                    <a:gd name="connsiteX18" fmla="*/ 8873 w 10000"/>
                    <a:gd name="connsiteY18" fmla="*/ 383 h 10000"/>
                    <a:gd name="connsiteX19" fmla="*/ 8497 w 10000"/>
                    <a:gd name="connsiteY19" fmla="*/ 164 h 10000"/>
                    <a:gd name="connsiteX20" fmla="*/ 8272 w 10000"/>
                    <a:gd name="connsiteY20" fmla="*/ 0 h 10000"/>
                    <a:gd name="connsiteX21" fmla="*/ 7821 w 10000"/>
                    <a:gd name="connsiteY21" fmla="*/ 219 h 10000"/>
                    <a:gd name="connsiteX22" fmla="*/ 7370 w 10000"/>
                    <a:gd name="connsiteY22" fmla="*/ 546 h 10000"/>
                    <a:gd name="connsiteX23" fmla="*/ 6769 w 10000"/>
                    <a:gd name="connsiteY23" fmla="*/ 546 h 10000"/>
                    <a:gd name="connsiteX24" fmla="*/ 5717 w 10000"/>
                    <a:gd name="connsiteY24" fmla="*/ 546 h 10000"/>
                    <a:gd name="connsiteX25" fmla="*/ 5717 w 10000"/>
                    <a:gd name="connsiteY25" fmla="*/ 493 h 10000"/>
                    <a:gd name="connsiteX26" fmla="*/ 5643 w 10000"/>
                    <a:gd name="connsiteY26" fmla="*/ 546 h 10000"/>
                    <a:gd name="connsiteX27" fmla="*/ 1961 w 10000"/>
                    <a:gd name="connsiteY27" fmla="*/ 546 h 10000"/>
                    <a:gd name="connsiteX28" fmla="*/ 1961 w 10000"/>
                    <a:gd name="connsiteY28" fmla="*/ 1694 h 10000"/>
                    <a:gd name="connsiteX29" fmla="*/ 1285 w 10000"/>
                    <a:gd name="connsiteY29" fmla="*/ 1694 h 10000"/>
                    <a:gd name="connsiteX30" fmla="*/ 1285 w 10000"/>
                    <a:gd name="connsiteY30" fmla="*/ 1913 h 10000"/>
                    <a:gd name="connsiteX31" fmla="*/ 1285 w 10000"/>
                    <a:gd name="connsiteY31" fmla="*/ 3878 h 10000"/>
                    <a:gd name="connsiteX32" fmla="*/ 1135 w 10000"/>
                    <a:gd name="connsiteY32" fmla="*/ 3988 h 10000"/>
                    <a:gd name="connsiteX33" fmla="*/ 684 w 10000"/>
                    <a:gd name="connsiteY33" fmla="*/ 4208 h 10000"/>
                    <a:gd name="connsiteX34" fmla="*/ 609 w 10000"/>
                    <a:gd name="connsiteY34" fmla="*/ 4482 h 10000"/>
                    <a:gd name="connsiteX35" fmla="*/ 384 w 10000"/>
                    <a:gd name="connsiteY35" fmla="*/ 4755 h 10000"/>
                    <a:gd name="connsiteX36" fmla="*/ 234 w 10000"/>
                    <a:gd name="connsiteY36" fmla="*/ 5192 h 10000"/>
                    <a:gd name="connsiteX37" fmla="*/ 8 w 10000"/>
                    <a:gd name="connsiteY37" fmla="*/ 5685 h 10000"/>
                    <a:gd name="connsiteX38" fmla="*/ 384 w 10000"/>
                    <a:gd name="connsiteY38" fmla="*/ 5738 h 10000"/>
                    <a:gd name="connsiteX39" fmla="*/ 458 w 10000"/>
                    <a:gd name="connsiteY39" fmla="*/ 6173 h 10000"/>
                    <a:gd name="connsiteX40" fmla="*/ 684 w 10000"/>
                    <a:gd name="connsiteY40" fmla="*/ 6611 h 10000"/>
                    <a:gd name="connsiteX41" fmla="*/ 1059 w 10000"/>
                    <a:gd name="connsiteY41" fmla="*/ 7487 h 10000"/>
                    <a:gd name="connsiteX0" fmla="*/ 8197 w 10000"/>
                    <a:gd name="connsiteY0" fmla="*/ 9837 h 10000"/>
                    <a:gd name="connsiteX1" fmla="*/ 8422 w 10000"/>
                    <a:gd name="connsiteY1" fmla="*/ 10000 h 10000"/>
                    <a:gd name="connsiteX2" fmla="*/ 7446 w 10000"/>
                    <a:gd name="connsiteY2" fmla="*/ 7103 h 10000"/>
                    <a:gd name="connsiteX3" fmla="*/ 7446 w 10000"/>
                    <a:gd name="connsiteY3" fmla="*/ 6722 h 10000"/>
                    <a:gd name="connsiteX4" fmla="*/ 7821 w 10000"/>
                    <a:gd name="connsiteY4" fmla="*/ 6722 h 10000"/>
                    <a:gd name="connsiteX5" fmla="*/ 8047 w 10000"/>
                    <a:gd name="connsiteY5" fmla="*/ 6011 h 10000"/>
                    <a:gd name="connsiteX6" fmla="*/ 8648 w 10000"/>
                    <a:gd name="connsiteY6" fmla="*/ 5574 h 10000"/>
                    <a:gd name="connsiteX7" fmla="*/ 8873 w 10000"/>
                    <a:gd name="connsiteY7" fmla="*/ 4755 h 10000"/>
                    <a:gd name="connsiteX8" fmla="*/ 8722 w 10000"/>
                    <a:gd name="connsiteY8" fmla="*/ 4318 h 10000"/>
                    <a:gd name="connsiteX9" fmla="*/ 9098 w 10000"/>
                    <a:gd name="connsiteY9" fmla="*/ 3388 h 10000"/>
                    <a:gd name="connsiteX10" fmla="*/ 9399 w 10000"/>
                    <a:gd name="connsiteY10" fmla="*/ 3114 h 10000"/>
                    <a:gd name="connsiteX11" fmla="*/ 10000 w 10000"/>
                    <a:gd name="connsiteY11" fmla="*/ 2678 h 10000"/>
                    <a:gd name="connsiteX12" fmla="*/ 9774 w 10000"/>
                    <a:gd name="connsiteY12" fmla="*/ 2622 h 10000"/>
                    <a:gd name="connsiteX13" fmla="*/ 9399 w 10000"/>
                    <a:gd name="connsiteY13" fmla="*/ 2351 h 10000"/>
                    <a:gd name="connsiteX14" fmla="*/ 9173 w 10000"/>
                    <a:gd name="connsiteY14" fmla="*/ 1531 h 10000"/>
                    <a:gd name="connsiteX15" fmla="*/ 9173 w 10000"/>
                    <a:gd name="connsiteY15" fmla="*/ 1093 h 10000"/>
                    <a:gd name="connsiteX16" fmla="*/ 9098 w 10000"/>
                    <a:gd name="connsiteY16" fmla="*/ 546 h 10000"/>
                    <a:gd name="connsiteX17" fmla="*/ 8873 w 10000"/>
                    <a:gd name="connsiteY17" fmla="*/ 383 h 10000"/>
                    <a:gd name="connsiteX18" fmla="*/ 8497 w 10000"/>
                    <a:gd name="connsiteY18" fmla="*/ 164 h 10000"/>
                    <a:gd name="connsiteX19" fmla="*/ 8272 w 10000"/>
                    <a:gd name="connsiteY19" fmla="*/ 0 h 10000"/>
                    <a:gd name="connsiteX20" fmla="*/ 7821 w 10000"/>
                    <a:gd name="connsiteY20" fmla="*/ 219 h 10000"/>
                    <a:gd name="connsiteX21" fmla="*/ 7370 w 10000"/>
                    <a:gd name="connsiteY21" fmla="*/ 546 h 10000"/>
                    <a:gd name="connsiteX22" fmla="*/ 6769 w 10000"/>
                    <a:gd name="connsiteY22" fmla="*/ 546 h 10000"/>
                    <a:gd name="connsiteX23" fmla="*/ 5717 w 10000"/>
                    <a:gd name="connsiteY23" fmla="*/ 546 h 10000"/>
                    <a:gd name="connsiteX24" fmla="*/ 5717 w 10000"/>
                    <a:gd name="connsiteY24" fmla="*/ 493 h 10000"/>
                    <a:gd name="connsiteX25" fmla="*/ 5643 w 10000"/>
                    <a:gd name="connsiteY25" fmla="*/ 546 h 10000"/>
                    <a:gd name="connsiteX26" fmla="*/ 1961 w 10000"/>
                    <a:gd name="connsiteY26" fmla="*/ 546 h 10000"/>
                    <a:gd name="connsiteX27" fmla="*/ 1961 w 10000"/>
                    <a:gd name="connsiteY27" fmla="*/ 1694 h 10000"/>
                    <a:gd name="connsiteX28" fmla="*/ 1285 w 10000"/>
                    <a:gd name="connsiteY28" fmla="*/ 1694 h 10000"/>
                    <a:gd name="connsiteX29" fmla="*/ 1285 w 10000"/>
                    <a:gd name="connsiteY29" fmla="*/ 1913 h 10000"/>
                    <a:gd name="connsiteX30" fmla="*/ 1285 w 10000"/>
                    <a:gd name="connsiteY30" fmla="*/ 3878 h 10000"/>
                    <a:gd name="connsiteX31" fmla="*/ 1135 w 10000"/>
                    <a:gd name="connsiteY31" fmla="*/ 3988 h 10000"/>
                    <a:gd name="connsiteX32" fmla="*/ 684 w 10000"/>
                    <a:gd name="connsiteY32" fmla="*/ 4208 h 10000"/>
                    <a:gd name="connsiteX33" fmla="*/ 609 w 10000"/>
                    <a:gd name="connsiteY33" fmla="*/ 4482 h 10000"/>
                    <a:gd name="connsiteX34" fmla="*/ 384 w 10000"/>
                    <a:gd name="connsiteY34" fmla="*/ 4755 h 10000"/>
                    <a:gd name="connsiteX35" fmla="*/ 234 w 10000"/>
                    <a:gd name="connsiteY35" fmla="*/ 5192 h 10000"/>
                    <a:gd name="connsiteX36" fmla="*/ 8 w 10000"/>
                    <a:gd name="connsiteY36" fmla="*/ 5685 h 10000"/>
                    <a:gd name="connsiteX37" fmla="*/ 384 w 10000"/>
                    <a:gd name="connsiteY37" fmla="*/ 5738 h 10000"/>
                    <a:gd name="connsiteX38" fmla="*/ 458 w 10000"/>
                    <a:gd name="connsiteY38" fmla="*/ 6173 h 10000"/>
                    <a:gd name="connsiteX39" fmla="*/ 684 w 10000"/>
                    <a:gd name="connsiteY39" fmla="*/ 6611 h 10000"/>
                    <a:gd name="connsiteX40" fmla="*/ 1059 w 10000"/>
                    <a:gd name="connsiteY40" fmla="*/ 7487 h 10000"/>
                    <a:gd name="connsiteX0" fmla="*/ 8197 w 10000"/>
                    <a:gd name="connsiteY0" fmla="*/ 9837 h 9837"/>
                    <a:gd name="connsiteX1" fmla="*/ 7446 w 10000"/>
                    <a:gd name="connsiteY1" fmla="*/ 7103 h 9837"/>
                    <a:gd name="connsiteX2" fmla="*/ 7446 w 10000"/>
                    <a:gd name="connsiteY2" fmla="*/ 6722 h 9837"/>
                    <a:gd name="connsiteX3" fmla="*/ 7821 w 10000"/>
                    <a:gd name="connsiteY3" fmla="*/ 6722 h 9837"/>
                    <a:gd name="connsiteX4" fmla="*/ 8047 w 10000"/>
                    <a:gd name="connsiteY4" fmla="*/ 6011 h 9837"/>
                    <a:gd name="connsiteX5" fmla="*/ 8648 w 10000"/>
                    <a:gd name="connsiteY5" fmla="*/ 5574 h 9837"/>
                    <a:gd name="connsiteX6" fmla="*/ 8873 w 10000"/>
                    <a:gd name="connsiteY6" fmla="*/ 4755 h 9837"/>
                    <a:gd name="connsiteX7" fmla="*/ 8722 w 10000"/>
                    <a:gd name="connsiteY7" fmla="*/ 4318 h 9837"/>
                    <a:gd name="connsiteX8" fmla="*/ 9098 w 10000"/>
                    <a:gd name="connsiteY8" fmla="*/ 3388 h 9837"/>
                    <a:gd name="connsiteX9" fmla="*/ 9399 w 10000"/>
                    <a:gd name="connsiteY9" fmla="*/ 3114 h 9837"/>
                    <a:gd name="connsiteX10" fmla="*/ 10000 w 10000"/>
                    <a:gd name="connsiteY10" fmla="*/ 2678 h 9837"/>
                    <a:gd name="connsiteX11" fmla="*/ 9774 w 10000"/>
                    <a:gd name="connsiteY11" fmla="*/ 2622 h 9837"/>
                    <a:gd name="connsiteX12" fmla="*/ 9399 w 10000"/>
                    <a:gd name="connsiteY12" fmla="*/ 2351 h 9837"/>
                    <a:gd name="connsiteX13" fmla="*/ 9173 w 10000"/>
                    <a:gd name="connsiteY13" fmla="*/ 1531 h 9837"/>
                    <a:gd name="connsiteX14" fmla="*/ 9173 w 10000"/>
                    <a:gd name="connsiteY14" fmla="*/ 1093 h 9837"/>
                    <a:gd name="connsiteX15" fmla="*/ 9098 w 10000"/>
                    <a:gd name="connsiteY15" fmla="*/ 546 h 9837"/>
                    <a:gd name="connsiteX16" fmla="*/ 8873 w 10000"/>
                    <a:gd name="connsiteY16" fmla="*/ 383 h 9837"/>
                    <a:gd name="connsiteX17" fmla="*/ 8497 w 10000"/>
                    <a:gd name="connsiteY17" fmla="*/ 164 h 9837"/>
                    <a:gd name="connsiteX18" fmla="*/ 8272 w 10000"/>
                    <a:gd name="connsiteY18" fmla="*/ 0 h 9837"/>
                    <a:gd name="connsiteX19" fmla="*/ 7821 w 10000"/>
                    <a:gd name="connsiteY19" fmla="*/ 219 h 9837"/>
                    <a:gd name="connsiteX20" fmla="*/ 7370 w 10000"/>
                    <a:gd name="connsiteY20" fmla="*/ 546 h 9837"/>
                    <a:gd name="connsiteX21" fmla="*/ 6769 w 10000"/>
                    <a:gd name="connsiteY21" fmla="*/ 546 h 9837"/>
                    <a:gd name="connsiteX22" fmla="*/ 5717 w 10000"/>
                    <a:gd name="connsiteY22" fmla="*/ 546 h 9837"/>
                    <a:gd name="connsiteX23" fmla="*/ 5717 w 10000"/>
                    <a:gd name="connsiteY23" fmla="*/ 493 h 9837"/>
                    <a:gd name="connsiteX24" fmla="*/ 5643 w 10000"/>
                    <a:gd name="connsiteY24" fmla="*/ 546 h 9837"/>
                    <a:gd name="connsiteX25" fmla="*/ 1961 w 10000"/>
                    <a:gd name="connsiteY25" fmla="*/ 546 h 9837"/>
                    <a:gd name="connsiteX26" fmla="*/ 1961 w 10000"/>
                    <a:gd name="connsiteY26" fmla="*/ 1694 h 9837"/>
                    <a:gd name="connsiteX27" fmla="*/ 1285 w 10000"/>
                    <a:gd name="connsiteY27" fmla="*/ 1694 h 9837"/>
                    <a:gd name="connsiteX28" fmla="*/ 1285 w 10000"/>
                    <a:gd name="connsiteY28" fmla="*/ 1913 h 9837"/>
                    <a:gd name="connsiteX29" fmla="*/ 1285 w 10000"/>
                    <a:gd name="connsiteY29" fmla="*/ 3878 h 9837"/>
                    <a:gd name="connsiteX30" fmla="*/ 1135 w 10000"/>
                    <a:gd name="connsiteY30" fmla="*/ 3988 h 9837"/>
                    <a:gd name="connsiteX31" fmla="*/ 684 w 10000"/>
                    <a:gd name="connsiteY31" fmla="*/ 4208 h 9837"/>
                    <a:gd name="connsiteX32" fmla="*/ 609 w 10000"/>
                    <a:gd name="connsiteY32" fmla="*/ 4482 h 9837"/>
                    <a:gd name="connsiteX33" fmla="*/ 384 w 10000"/>
                    <a:gd name="connsiteY33" fmla="*/ 4755 h 9837"/>
                    <a:gd name="connsiteX34" fmla="*/ 234 w 10000"/>
                    <a:gd name="connsiteY34" fmla="*/ 5192 h 9837"/>
                    <a:gd name="connsiteX35" fmla="*/ 8 w 10000"/>
                    <a:gd name="connsiteY35" fmla="*/ 5685 h 9837"/>
                    <a:gd name="connsiteX36" fmla="*/ 384 w 10000"/>
                    <a:gd name="connsiteY36" fmla="*/ 5738 h 9837"/>
                    <a:gd name="connsiteX37" fmla="*/ 458 w 10000"/>
                    <a:gd name="connsiteY37" fmla="*/ 6173 h 9837"/>
                    <a:gd name="connsiteX38" fmla="*/ 684 w 10000"/>
                    <a:gd name="connsiteY38" fmla="*/ 6611 h 9837"/>
                    <a:gd name="connsiteX39" fmla="*/ 1059 w 10000"/>
                    <a:gd name="connsiteY39" fmla="*/ 7487 h 9837"/>
                    <a:gd name="connsiteX0" fmla="*/ 7446 w 10000"/>
                    <a:gd name="connsiteY0" fmla="*/ 7221 h 7611"/>
                    <a:gd name="connsiteX1" fmla="*/ 7446 w 10000"/>
                    <a:gd name="connsiteY1" fmla="*/ 6833 h 7611"/>
                    <a:gd name="connsiteX2" fmla="*/ 7821 w 10000"/>
                    <a:gd name="connsiteY2" fmla="*/ 6833 h 7611"/>
                    <a:gd name="connsiteX3" fmla="*/ 8047 w 10000"/>
                    <a:gd name="connsiteY3" fmla="*/ 6111 h 7611"/>
                    <a:gd name="connsiteX4" fmla="*/ 8648 w 10000"/>
                    <a:gd name="connsiteY4" fmla="*/ 5666 h 7611"/>
                    <a:gd name="connsiteX5" fmla="*/ 8873 w 10000"/>
                    <a:gd name="connsiteY5" fmla="*/ 4834 h 7611"/>
                    <a:gd name="connsiteX6" fmla="*/ 8722 w 10000"/>
                    <a:gd name="connsiteY6" fmla="*/ 4390 h 7611"/>
                    <a:gd name="connsiteX7" fmla="*/ 9098 w 10000"/>
                    <a:gd name="connsiteY7" fmla="*/ 3444 h 7611"/>
                    <a:gd name="connsiteX8" fmla="*/ 9399 w 10000"/>
                    <a:gd name="connsiteY8" fmla="*/ 3166 h 7611"/>
                    <a:gd name="connsiteX9" fmla="*/ 10000 w 10000"/>
                    <a:gd name="connsiteY9" fmla="*/ 2722 h 7611"/>
                    <a:gd name="connsiteX10" fmla="*/ 9774 w 10000"/>
                    <a:gd name="connsiteY10" fmla="*/ 2665 h 7611"/>
                    <a:gd name="connsiteX11" fmla="*/ 9399 w 10000"/>
                    <a:gd name="connsiteY11" fmla="*/ 2390 h 7611"/>
                    <a:gd name="connsiteX12" fmla="*/ 9173 w 10000"/>
                    <a:gd name="connsiteY12" fmla="*/ 1556 h 7611"/>
                    <a:gd name="connsiteX13" fmla="*/ 9173 w 10000"/>
                    <a:gd name="connsiteY13" fmla="*/ 1111 h 7611"/>
                    <a:gd name="connsiteX14" fmla="*/ 9098 w 10000"/>
                    <a:gd name="connsiteY14" fmla="*/ 555 h 7611"/>
                    <a:gd name="connsiteX15" fmla="*/ 8873 w 10000"/>
                    <a:gd name="connsiteY15" fmla="*/ 389 h 7611"/>
                    <a:gd name="connsiteX16" fmla="*/ 8497 w 10000"/>
                    <a:gd name="connsiteY16" fmla="*/ 167 h 7611"/>
                    <a:gd name="connsiteX17" fmla="*/ 8272 w 10000"/>
                    <a:gd name="connsiteY17" fmla="*/ 0 h 7611"/>
                    <a:gd name="connsiteX18" fmla="*/ 7821 w 10000"/>
                    <a:gd name="connsiteY18" fmla="*/ 223 h 7611"/>
                    <a:gd name="connsiteX19" fmla="*/ 7370 w 10000"/>
                    <a:gd name="connsiteY19" fmla="*/ 555 h 7611"/>
                    <a:gd name="connsiteX20" fmla="*/ 6769 w 10000"/>
                    <a:gd name="connsiteY20" fmla="*/ 555 h 7611"/>
                    <a:gd name="connsiteX21" fmla="*/ 5717 w 10000"/>
                    <a:gd name="connsiteY21" fmla="*/ 555 h 7611"/>
                    <a:gd name="connsiteX22" fmla="*/ 5717 w 10000"/>
                    <a:gd name="connsiteY22" fmla="*/ 501 h 7611"/>
                    <a:gd name="connsiteX23" fmla="*/ 5643 w 10000"/>
                    <a:gd name="connsiteY23" fmla="*/ 555 h 7611"/>
                    <a:gd name="connsiteX24" fmla="*/ 1961 w 10000"/>
                    <a:gd name="connsiteY24" fmla="*/ 555 h 7611"/>
                    <a:gd name="connsiteX25" fmla="*/ 1961 w 10000"/>
                    <a:gd name="connsiteY25" fmla="*/ 1722 h 7611"/>
                    <a:gd name="connsiteX26" fmla="*/ 1285 w 10000"/>
                    <a:gd name="connsiteY26" fmla="*/ 1722 h 7611"/>
                    <a:gd name="connsiteX27" fmla="*/ 1285 w 10000"/>
                    <a:gd name="connsiteY27" fmla="*/ 1945 h 7611"/>
                    <a:gd name="connsiteX28" fmla="*/ 1285 w 10000"/>
                    <a:gd name="connsiteY28" fmla="*/ 3942 h 7611"/>
                    <a:gd name="connsiteX29" fmla="*/ 1135 w 10000"/>
                    <a:gd name="connsiteY29" fmla="*/ 4054 h 7611"/>
                    <a:gd name="connsiteX30" fmla="*/ 684 w 10000"/>
                    <a:gd name="connsiteY30" fmla="*/ 4278 h 7611"/>
                    <a:gd name="connsiteX31" fmla="*/ 609 w 10000"/>
                    <a:gd name="connsiteY31" fmla="*/ 4556 h 7611"/>
                    <a:gd name="connsiteX32" fmla="*/ 384 w 10000"/>
                    <a:gd name="connsiteY32" fmla="*/ 4834 h 7611"/>
                    <a:gd name="connsiteX33" fmla="*/ 234 w 10000"/>
                    <a:gd name="connsiteY33" fmla="*/ 5278 h 7611"/>
                    <a:gd name="connsiteX34" fmla="*/ 8 w 10000"/>
                    <a:gd name="connsiteY34" fmla="*/ 5779 h 7611"/>
                    <a:gd name="connsiteX35" fmla="*/ 384 w 10000"/>
                    <a:gd name="connsiteY35" fmla="*/ 5833 h 7611"/>
                    <a:gd name="connsiteX36" fmla="*/ 458 w 10000"/>
                    <a:gd name="connsiteY36" fmla="*/ 6275 h 7611"/>
                    <a:gd name="connsiteX37" fmla="*/ 684 w 10000"/>
                    <a:gd name="connsiteY37" fmla="*/ 6721 h 7611"/>
                    <a:gd name="connsiteX38" fmla="*/ 1059 w 10000"/>
                    <a:gd name="connsiteY38" fmla="*/ 7611 h 7611"/>
                    <a:gd name="connsiteX0" fmla="*/ 7446 w 10000"/>
                    <a:gd name="connsiteY0" fmla="*/ 9488 h 10068"/>
                    <a:gd name="connsiteX1" fmla="*/ 7446 w 10000"/>
                    <a:gd name="connsiteY1" fmla="*/ 8978 h 10068"/>
                    <a:gd name="connsiteX2" fmla="*/ 7821 w 10000"/>
                    <a:gd name="connsiteY2" fmla="*/ 8978 h 10068"/>
                    <a:gd name="connsiteX3" fmla="*/ 8047 w 10000"/>
                    <a:gd name="connsiteY3" fmla="*/ 8029 h 10068"/>
                    <a:gd name="connsiteX4" fmla="*/ 8648 w 10000"/>
                    <a:gd name="connsiteY4" fmla="*/ 7444 h 10068"/>
                    <a:gd name="connsiteX5" fmla="*/ 8873 w 10000"/>
                    <a:gd name="connsiteY5" fmla="*/ 6351 h 10068"/>
                    <a:gd name="connsiteX6" fmla="*/ 8722 w 10000"/>
                    <a:gd name="connsiteY6" fmla="*/ 5768 h 10068"/>
                    <a:gd name="connsiteX7" fmla="*/ 9098 w 10000"/>
                    <a:gd name="connsiteY7" fmla="*/ 4525 h 10068"/>
                    <a:gd name="connsiteX8" fmla="*/ 9399 w 10000"/>
                    <a:gd name="connsiteY8" fmla="*/ 4160 h 10068"/>
                    <a:gd name="connsiteX9" fmla="*/ 10000 w 10000"/>
                    <a:gd name="connsiteY9" fmla="*/ 3576 h 10068"/>
                    <a:gd name="connsiteX10" fmla="*/ 9774 w 10000"/>
                    <a:gd name="connsiteY10" fmla="*/ 3502 h 10068"/>
                    <a:gd name="connsiteX11" fmla="*/ 9399 w 10000"/>
                    <a:gd name="connsiteY11" fmla="*/ 3140 h 10068"/>
                    <a:gd name="connsiteX12" fmla="*/ 9173 w 10000"/>
                    <a:gd name="connsiteY12" fmla="*/ 2044 h 10068"/>
                    <a:gd name="connsiteX13" fmla="*/ 9173 w 10000"/>
                    <a:gd name="connsiteY13" fmla="*/ 1460 h 10068"/>
                    <a:gd name="connsiteX14" fmla="*/ 9098 w 10000"/>
                    <a:gd name="connsiteY14" fmla="*/ 729 h 10068"/>
                    <a:gd name="connsiteX15" fmla="*/ 8873 w 10000"/>
                    <a:gd name="connsiteY15" fmla="*/ 511 h 10068"/>
                    <a:gd name="connsiteX16" fmla="*/ 8497 w 10000"/>
                    <a:gd name="connsiteY16" fmla="*/ 219 h 10068"/>
                    <a:gd name="connsiteX17" fmla="*/ 8272 w 10000"/>
                    <a:gd name="connsiteY17" fmla="*/ 0 h 10068"/>
                    <a:gd name="connsiteX18" fmla="*/ 7821 w 10000"/>
                    <a:gd name="connsiteY18" fmla="*/ 293 h 10068"/>
                    <a:gd name="connsiteX19" fmla="*/ 7370 w 10000"/>
                    <a:gd name="connsiteY19" fmla="*/ 729 h 10068"/>
                    <a:gd name="connsiteX20" fmla="*/ 6769 w 10000"/>
                    <a:gd name="connsiteY20" fmla="*/ 729 h 10068"/>
                    <a:gd name="connsiteX21" fmla="*/ 5717 w 10000"/>
                    <a:gd name="connsiteY21" fmla="*/ 729 h 10068"/>
                    <a:gd name="connsiteX22" fmla="*/ 5717 w 10000"/>
                    <a:gd name="connsiteY22" fmla="*/ 658 h 10068"/>
                    <a:gd name="connsiteX23" fmla="*/ 5643 w 10000"/>
                    <a:gd name="connsiteY23" fmla="*/ 729 h 10068"/>
                    <a:gd name="connsiteX24" fmla="*/ 1961 w 10000"/>
                    <a:gd name="connsiteY24" fmla="*/ 729 h 10068"/>
                    <a:gd name="connsiteX25" fmla="*/ 1961 w 10000"/>
                    <a:gd name="connsiteY25" fmla="*/ 2263 h 10068"/>
                    <a:gd name="connsiteX26" fmla="*/ 1285 w 10000"/>
                    <a:gd name="connsiteY26" fmla="*/ 2263 h 10068"/>
                    <a:gd name="connsiteX27" fmla="*/ 1285 w 10000"/>
                    <a:gd name="connsiteY27" fmla="*/ 2556 h 10068"/>
                    <a:gd name="connsiteX28" fmla="*/ 1285 w 10000"/>
                    <a:gd name="connsiteY28" fmla="*/ 5179 h 10068"/>
                    <a:gd name="connsiteX29" fmla="*/ 1135 w 10000"/>
                    <a:gd name="connsiteY29" fmla="*/ 5327 h 10068"/>
                    <a:gd name="connsiteX30" fmla="*/ 684 w 10000"/>
                    <a:gd name="connsiteY30" fmla="*/ 5621 h 10068"/>
                    <a:gd name="connsiteX31" fmla="*/ 609 w 10000"/>
                    <a:gd name="connsiteY31" fmla="*/ 5986 h 10068"/>
                    <a:gd name="connsiteX32" fmla="*/ 384 w 10000"/>
                    <a:gd name="connsiteY32" fmla="*/ 6351 h 10068"/>
                    <a:gd name="connsiteX33" fmla="*/ 234 w 10000"/>
                    <a:gd name="connsiteY33" fmla="*/ 6935 h 10068"/>
                    <a:gd name="connsiteX34" fmla="*/ 8 w 10000"/>
                    <a:gd name="connsiteY34" fmla="*/ 7593 h 10068"/>
                    <a:gd name="connsiteX35" fmla="*/ 384 w 10000"/>
                    <a:gd name="connsiteY35" fmla="*/ 7664 h 10068"/>
                    <a:gd name="connsiteX36" fmla="*/ 458 w 10000"/>
                    <a:gd name="connsiteY36" fmla="*/ 8245 h 10068"/>
                    <a:gd name="connsiteX37" fmla="*/ 684 w 10000"/>
                    <a:gd name="connsiteY37" fmla="*/ 8831 h 10068"/>
                    <a:gd name="connsiteX38" fmla="*/ 1059 w 10000"/>
                    <a:gd name="connsiteY38" fmla="*/ 10000 h 10068"/>
                    <a:gd name="connsiteX39" fmla="*/ 1058 w 10000"/>
                    <a:gd name="connsiteY39" fmla="*/ 9928 h 10068"/>
                    <a:gd name="connsiteX0" fmla="*/ 7446 w 10000"/>
                    <a:gd name="connsiteY0" fmla="*/ 9488 h 10035"/>
                    <a:gd name="connsiteX1" fmla="*/ 7446 w 10000"/>
                    <a:gd name="connsiteY1" fmla="*/ 8978 h 10035"/>
                    <a:gd name="connsiteX2" fmla="*/ 7821 w 10000"/>
                    <a:gd name="connsiteY2" fmla="*/ 8978 h 10035"/>
                    <a:gd name="connsiteX3" fmla="*/ 8047 w 10000"/>
                    <a:gd name="connsiteY3" fmla="*/ 8029 h 10035"/>
                    <a:gd name="connsiteX4" fmla="*/ 8648 w 10000"/>
                    <a:gd name="connsiteY4" fmla="*/ 7444 h 10035"/>
                    <a:gd name="connsiteX5" fmla="*/ 8873 w 10000"/>
                    <a:gd name="connsiteY5" fmla="*/ 6351 h 10035"/>
                    <a:gd name="connsiteX6" fmla="*/ 8722 w 10000"/>
                    <a:gd name="connsiteY6" fmla="*/ 5768 h 10035"/>
                    <a:gd name="connsiteX7" fmla="*/ 9098 w 10000"/>
                    <a:gd name="connsiteY7" fmla="*/ 4525 h 10035"/>
                    <a:gd name="connsiteX8" fmla="*/ 9399 w 10000"/>
                    <a:gd name="connsiteY8" fmla="*/ 4160 h 10035"/>
                    <a:gd name="connsiteX9" fmla="*/ 10000 w 10000"/>
                    <a:gd name="connsiteY9" fmla="*/ 3576 h 10035"/>
                    <a:gd name="connsiteX10" fmla="*/ 9774 w 10000"/>
                    <a:gd name="connsiteY10" fmla="*/ 3502 h 10035"/>
                    <a:gd name="connsiteX11" fmla="*/ 9399 w 10000"/>
                    <a:gd name="connsiteY11" fmla="*/ 3140 h 10035"/>
                    <a:gd name="connsiteX12" fmla="*/ 9173 w 10000"/>
                    <a:gd name="connsiteY12" fmla="*/ 2044 h 10035"/>
                    <a:gd name="connsiteX13" fmla="*/ 9173 w 10000"/>
                    <a:gd name="connsiteY13" fmla="*/ 1460 h 10035"/>
                    <a:gd name="connsiteX14" fmla="*/ 9098 w 10000"/>
                    <a:gd name="connsiteY14" fmla="*/ 729 h 10035"/>
                    <a:gd name="connsiteX15" fmla="*/ 8873 w 10000"/>
                    <a:gd name="connsiteY15" fmla="*/ 511 h 10035"/>
                    <a:gd name="connsiteX16" fmla="*/ 8497 w 10000"/>
                    <a:gd name="connsiteY16" fmla="*/ 219 h 10035"/>
                    <a:gd name="connsiteX17" fmla="*/ 8272 w 10000"/>
                    <a:gd name="connsiteY17" fmla="*/ 0 h 10035"/>
                    <a:gd name="connsiteX18" fmla="*/ 7821 w 10000"/>
                    <a:gd name="connsiteY18" fmla="*/ 293 h 10035"/>
                    <a:gd name="connsiteX19" fmla="*/ 7370 w 10000"/>
                    <a:gd name="connsiteY19" fmla="*/ 729 h 10035"/>
                    <a:gd name="connsiteX20" fmla="*/ 6769 w 10000"/>
                    <a:gd name="connsiteY20" fmla="*/ 729 h 10035"/>
                    <a:gd name="connsiteX21" fmla="*/ 5717 w 10000"/>
                    <a:gd name="connsiteY21" fmla="*/ 729 h 10035"/>
                    <a:gd name="connsiteX22" fmla="*/ 5717 w 10000"/>
                    <a:gd name="connsiteY22" fmla="*/ 658 h 10035"/>
                    <a:gd name="connsiteX23" fmla="*/ 5643 w 10000"/>
                    <a:gd name="connsiteY23" fmla="*/ 729 h 10035"/>
                    <a:gd name="connsiteX24" fmla="*/ 1961 w 10000"/>
                    <a:gd name="connsiteY24" fmla="*/ 729 h 10035"/>
                    <a:gd name="connsiteX25" fmla="*/ 1961 w 10000"/>
                    <a:gd name="connsiteY25" fmla="*/ 2263 h 10035"/>
                    <a:gd name="connsiteX26" fmla="*/ 1285 w 10000"/>
                    <a:gd name="connsiteY26" fmla="*/ 2263 h 10035"/>
                    <a:gd name="connsiteX27" fmla="*/ 1285 w 10000"/>
                    <a:gd name="connsiteY27" fmla="*/ 2556 h 10035"/>
                    <a:gd name="connsiteX28" fmla="*/ 1285 w 10000"/>
                    <a:gd name="connsiteY28" fmla="*/ 5179 h 10035"/>
                    <a:gd name="connsiteX29" fmla="*/ 1135 w 10000"/>
                    <a:gd name="connsiteY29" fmla="*/ 5327 h 10035"/>
                    <a:gd name="connsiteX30" fmla="*/ 684 w 10000"/>
                    <a:gd name="connsiteY30" fmla="*/ 5621 h 10035"/>
                    <a:gd name="connsiteX31" fmla="*/ 609 w 10000"/>
                    <a:gd name="connsiteY31" fmla="*/ 5986 h 10035"/>
                    <a:gd name="connsiteX32" fmla="*/ 384 w 10000"/>
                    <a:gd name="connsiteY32" fmla="*/ 6351 h 10035"/>
                    <a:gd name="connsiteX33" fmla="*/ 234 w 10000"/>
                    <a:gd name="connsiteY33" fmla="*/ 6935 h 10035"/>
                    <a:gd name="connsiteX34" fmla="*/ 8 w 10000"/>
                    <a:gd name="connsiteY34" fmla="*/ 7593 h 10035"/>
                    <a:gd name="connsiteX35" fmla="*/ 384 w 10000"/>
                    <a:gd name="connsiteY35" fmla="*/ 7664 h 10035"/>
                    <a:gd name="connsiteX36" fmla="*/ 458 w 10000"/>
                    <a:gd name="connsiteY36" fmla="*/ 8245 h 10035"/>
                    <a:gd name="connsiteX37" fmla="*/ 684 w 10000"/>
                    <a:gd name="connsiteY37" fmla="*/ 8831 h 10035"/>
                    <a:gd name="connsiteX38" fmla="*/ 1059 w 10000"/>
                    <a:gd name="connsiteY38" fmla="*/ 10000 h 10035"/>
                    <a:gd name="connsiteX39" fmla="*/ 1750 w 10000"/>
                    <a:gd name="connsiteY39" fmla="*/ 9592 h 10035"/>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0" fmla="*/ 7446 w 10000"/>
                    <a:gd name="connsiteY0" fmla="*/ 9488 h 10127"/>
                    <a:gd name="connsiteX1" fmla="*/ 7446 w 10000"/>
                    <a:gd name="connsiteY1" fmla="*/ 8978 h 10127"/>
                    <a:gd name="connsiteX2" fmla="*/ 7821 w 10000"/>
                    <a:gd name="connsiteY2" fmla="*/ 8978 h 10127"/>
                    <a:gd name="connsiteX3" fmla="*/ 8047 w 10000"/>
                    <a:gd name="connsiteY3" fmla="*/ 8029 h 10127"/>
                    <a:gd name="connsiteX4" fmla="*/ 8648 w 10000"/>
                    <a:gd name="connsiteY4" fmla="*/ 7444 h 10127"/>
                    <a:gd name="connsiteX5" fmla="*/ 8873 w 10000"/>
                    <a:gd name="connsiteY5" fmla="*/ 6351 h 10127"/>
                    <a:gd name="connsiteX6" fmla="*/ 8722 w 10000"/>
                    <a:gd name="connsiteY6" fmla="*/ 5768 h 10127"/>
                    <a:gd name="connsiteX7" fmla="*/ 9098 w 10000"/>
                    <a:gd name="connsiteY7" fmla="*/ 4525 h 10127"/>
                    <a:gd name="connsiteX8" fmla="*/ 9399 w 10000"/>
                    <a:gd name="connsiteY8" fmla="*/ 4160 h 10127"/>
                    <a:gd name="connsiteX9" fmla="*/ 10000 w 10000"/>
                    <a:gd name="connsiteY9" fmla="*/ 3576 h 10127"/>
                    <a:gd name="connsiteX10" fmla="*/ 9774 w 10000"/>
                    <a:gd name="connsiteY10" fmla="*/ 3502 h 10127"/>
                    <a:gd name="connsiteX11" fmla="*/ 9399 w 10000"/>
                    <a:gd name="connsiteY11" fmla="*/ 3140 h 10127"/>
                    <a:gd name="connsiteX12" fmla="*/ 9173 w 10000"/>
                    <a:gd name="connsiteY12" fmla="*/ 2044 h 10127"/>
                    <a:gd name="connsiteX13" fmla="*/ 9173 w 10000"/>
                    <a:gd name="connsiteY13" fmla="*/ 1460 h 10127"/>
                    <a:gd name="connsiteX14" fmla="*/ 9098 w 10000"/>
                    <a:gd name="connsiteY14" fmla="*/ 729 h 10127"/>
                    <a:gd name="connsiteX15" fmla="*/ 8873 w 10000"/>
                    <a:gd name="connsiteY15" fmla="*/ 511 h 10127"/>
                    <a:gd name="connsiteX16" fmla="*/ 8497 w 10000"/>
                    <a:gd name="connsiteY16" fmla="*/ 219 h 10127"/>
                    <a:gd name="connsiteX17" fmla="*/ 8272 w 10000"/>
                    <a:gd name="connsiteY17" fmla="*/ 0 h 10127"/>
                    <a:gd name="connsiteX18" fmla="*/ 7821 w 10000"/>
                    <a:gd name="connsiteY18" fmla="*/ 293 h 10127"/>
                    <a:gd name="connsiteX19" fmla="*/ 7370 w 10000"/>
                    <a:gd name="connsiteY19" fmla="*/ 729 h 10127"/>
                    <a:gd name="connsiteX20" fmla="*/ 6769 w 10000"/>
                    <a:gd name="connsiteY20" fmla="*/ 729 h 10127"/>
                    <a:gd name="connsiteX21" fmla="*/ 5717 w 10000"/>
                    <a:gd name="connsiteY21" fmla="*/ 729 h 10127"/>
                    <a:gd name="connsiteX22" fmla="*/ 5717 w 10000"/>
                    <a:gd name="connsiteY22" fmla="*/ 658 h 10127"/>
                    <a:gd name="connsiteX23" fmla="*/ 5643 w 10000"/>
                    <a:gd name="connsiteY23" fmla="*/ 729 h 10127"/>
                    <a:gd name="connsiteX24" fmla="*/ 1961 w 10000"/>
                    <a:gd name="connsiteY24" fmla="*/ 729 h 10127"/>
                    <a:gd name="connsiteX25" fmla="*/ 1961 w 10000"/>
                    <a:gd name="connsiteY25" fmla="*/ 2263 h 10127"/>
                    <a:gd name="connsiteX26" fmla="*/ 1285 w 10000"/>
                    <a:gd name="connsiteY26" fmla="*/ 2263 h 10127"/>
                    <a:gd name="connsiteX27" fmla="*/ 1285 w 10000"/>
                    <a:gd name="connsiteY27" fmla="*/ 2556 h 10127"/>
                    <a:gd name="connsiteX28" fmla="*/ 1285 w 10000"/>
                    <a:gd name="connsiteY28" fmla="*/ 5179 h 10127"/>
                    <a:gd name="connsiteX29" fmla="*/ 1135 w 10000"/>
                    <a:gd name="connsiteY29" fmla="*/ 5327 h 10127"/>
                    <a:gd name="connsiteX30" fmla="*/ 684 w 10000"/>
                    <a:gd name="connsiteY30" fmla="*/ 5621 h 10127"/>
                    <a:gd name="connsiteX31" fmla="*/ 609 w 10000"/>
                    <a:gd name="connsiteY31" fmla="*/ 5986 h 10127"/>
                    <a:gd name="connsiteX32" fmla="*/ 384 w 10000"/>
                    <a:gd name="connsiteY32" fmla="*/ 6351 h 10127"/>
                    <a:gd name="connsiteX33" fmla="*/ 234 w 10000"/>
                    <a:gd name="connsiteY33" fmla="*/ 6935 h 10127"/>
                    <a:gd name="connsiteX34" fmla="*/ 8 w 10000"/>
                    <a:gd name="connsiteY34" fmla="*/ 7593 h 10127"/>
                    <a:gd name="connsiteX35" fmla="*/ 384 w 10000"/>
                    <a:gd name="connsiteY35" fmla="*/ 7664 h 10127"/>
                    <a:gd name="connsiteX36" fmla="*/ 458 w 10000"/>
                    <a:gd name="connsiteY36" fmla="*/ 8245 h 10127"/>
                    <a:gd name="connsiteX37" fmla="*/ 684 w 10000"/>
                    <a:gd name="connsiteY37" fmla="*/ 8831 h 10127"/>
                    <a:gd name="connsiteX38" fmla="*/ 1059 w 10000"/>
                    <a:gd name="connsiteY38" fmla="*/ 10000 h 10127"/>
                    <a:gd name="connsiteX39" fmla="*/ 1840 w 10000"/>
                    <a:gd name="connsiteY39" fmla="*/ 10103 h 10127"/>
                    <a:gd name="connsiteX40" fmla="*/ 1827 w 10000"/>
                    <a:gd name="connsiteY40" fmla="*/ 10127 h 10127"/>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2544 w 10000"/>
                    <a:gd name="connsiteY40"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2544 w 10000"/>
                    <a:gd name="connsiteY40" fmla="*/ 10002 h 10126"/>
                    <a:gd name="connsiteX41" fmla="*/ 2518 w 10000"/>
                    <a:gd name="connsiteY41"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2518 w 10000"/>
                    <a:gd name="connsiteY41"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3453 w 10000"/>
                    <a:gd name="connsiteY41" fmla="*/ 9915 h 10126"/>
                    <a:gd name="connsiteX42" fmla="*/ 2518 w 10000"/>
                    <a:gd name="connsiteY42"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4414 w 10000"/>
                    <a:gd name="connsiteY43" fmla="*/ 9791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5515 w 10000"/>
                    <a:gd name="connsiteY44" fmla="*/ 9654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6411 w 10000"/>
                    <a:gd name="connsiteY44" fmla="*/ 9517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5988 w 10000"/>
                    <a:gd name="connsiteY44" fmla="*/ 921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93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93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93 h 10126"/>
                    <a:gd name="connsiteX44" fmla="*/ 6881 w 10000"/>
                    <a:gd name="connsiteY44" fmla="*/ 9296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93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69 w 10000"/>
                    <a:gd name="connsiteY41" fmla="*/ 7898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40 w 10000"/>
                    <a:gd name="connsiteY41" fmla="*/ 7935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40 w 10000"/>
                    <a:gd name="connsiteY41" fmla="*/ 7935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315 w 10000"/>
                    <a:gd name="connsiteY41" fmla="*/ 7898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315 w 10000"/>
                    <a:gd name="connsiteY41" fmla="*/ 7898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01 w 10000"/>
                    <a:gd name="connsiteY41" fmla="*/ 7898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01 w 10000"/>
                    <a:gd name="connsiteY41" fmla="*/ 7898 h 10126"/>
                    <a:gd name="connsiteX42" fmla="*/ 6524 w 10000"/>
                    <a:gd name="connsiteY42" fmla="*/ 8107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01 w 10000"/>
                    <a:gd name="connsiteY41" fmla="*/ 7898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5521 w 10000"/>
                    <a:gd name="connsiteY40" fmla="*/ 8508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5521 w 10000"/>
                    <a:gd name="connsiteY40" fmla="*/ 8508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40 w 10000"/>
                    <a:gd name="connsiteY40" fmla="*/ 8368 h 10126"/>
                    <a:gd name="connsiteX41" fmla="*/ 6324 w 10000"/>
                    <a:gd name="connsiteY41" fmla="*/ 7954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40 w 10000"/>
                    <a:gd name="connsiteY40" fmla="*/ 8368 h 10126"/>
                    <a:gd name="connsiteX41" fmla="*/ 6324 w 10000"/>
                    <a:gd name="connsiteY41" fmla="*/ 7954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40 w 10000"/>
                    <a:gd name="connsiteY40" fmla="*/ 8368 h 10126"/>
                    <a:gd name="connsiteX41" fmla="*/ 6324 w 10000"/>
                    <a:gd name="connsiteY41" fmla="*/ 7954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40 w 10000"/>
                    <a:gd name="connsiteY40" fmla="*/ 8368 h 10126"/>
                    <a:gd name="connsiteX41" fmla="*/ 6382 w 10000"/>
                    <a:gd name="connsiteY41" fmla="*/ 7982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5807 w 10000"/>
                    <a:gd name="connsiteY39" fmla="*/ 8693 h 10015"/>
                    <a:gd name="connsiteX40" fmla="*/ 6040 w 10000"/>
                    <a:gd name="connsiteY40" fmla="*/ 8368 h 10015"/>
                    <a:gd name="connsiteX41" fmla="*/ 6382 w 10000"/>
                    <a:gd name="connsiteY41" fmla="*/ 7982 h 10015"/>
                    <a:gd name="connsiteX42" fmla="*/ 6428 w 10000"/>
                    <a:gd name="connsiteY42" fmla="*/ 8181 h 10015"/>
                    <a:gd name="connsiteX43" fmla="*/ 6444 w 10000"/>
                    <a:gd name="connsiteY43" fmla="*/ 8428 h 10015"/>
                    <a:gd name="connsiteX44" fmla="*/ 6766 w 10000"/>
                    <a:gd name="connsiteY4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5807 w 10000"/>
                    <a:gd name="connsiteY39" fmla="*/ 8693 h 10015"/>
                    <a:gd name="connsiteX40" fmla="*/ 6040 w 10000"/>
                    <a:gd name="connsiteY40" fmla="*/ 8368 h 10015"/>
                    <a:gd name="connsiteX41" fmla="*/ 6382 w 10000"/>
                    <a:gd name="connsiteY41" fmla="*/ 7982 h 10015"/>
                    <a:gd name="connsiteX42" fmla="*/ 6428 w 10000"/>
                    <a:gd name="connsiteY42" fmla="*/ 8181 h 10015"/>
                    <a:gd name="connsiteX43" fmla="*/ 6444 w 10000"/>
                    <a:gd name="connsiteY43" fmla="*/ 8428 h 10015"/>
                    <a:gd name="connsiteX44" fmla="*/ 6766 w 10000"/>
                    <a:gd name="connsiteY44" fmla="*/ 9268 h 10015"/>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5807 w 10000"/>
                    <a:gd name="connsiteY39" fmla="*/ 8693 h 10018"/>
                    <a:gd name="connsiteX40" fmla="*/ 6040 w 10000"/>
                    <a:gd name="connsiteY40" fmla="*/ 8368 h 10018"/>
                    <a:gd name="connsiteX41" fmla="*/ 6382 w 10000"/>
                    <a:gd name="connsiteY41" fmla="*/ 7982 h 10018"/>
                    <a:gd name="connsiteX42" fmla="*/ 6428 w 10000"/>
                    <a:gd name="connsiteY42" fmla="*/ 8181 h 10018"/>
                    <a:gd name="connsiteX43" fmla="*/ 6444 w 10000"/>
                    <a:gd name="connsiteY43" fmla="*/ 8428 h 10018"/>
                    <a:gd name="connsiteX44" fmla="*/ 6766 w 10000"/>
                    <a:gd name="connsiteY44"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5865 w 10000"/>
                    <a:gd name="connsiteY39" fmla="*/ 8712 h 10018"/>
                    <a:gd name="connsiteX40" fmla="*/ 6040 w 10000"/>
                    <a:gd name="connsiteY40" fmla="*/ 8368 h 10018"/>
                    <a:gd name="connsiteX41" fmla="*/ 6382 w 10000"/>
                    <a:gd name="connsiteY41" fmla="*/ 7982 h 10018"/>
                    <a:gd name="connsiteX42" fmla="*/ 6428 w 10000"/>
                    <a:gd name="connsiteY42" fmla="*/ 8181 h 10018"/>
                    <a:gd name="connsiteX43" fmla="*/ 6444 w 10000"/>
                    <a:gd name="connsiteY43" fmla="*/ 8428 h 10018"/>
                    <a:gd name="connsiteX44" fmla="*/ 6766 w 10000"/>
                    <a:gd name="connsiteY44" fmla="*/ 9268 h 10018"/>
                    <a:gd name="connsiteX0" fmla="*/ 7446 w 10000"/>
                    <a:gd name="connsiteY0" fmla="*/ 9488 h 10160"/>
                    <a:gd name="connsiteX1" fmla="*/ 7446 w 10000"/>
                    <a:gd name="connsiteY1" fmla="*/ 8978 h 10160"/>
                    <a:gd name="connsiteX2" fmla="*/ 7821 w 10000"/>
                    <a:gd name="connsiteY2" fmla="*/ 8978 h 10160"/>
                    <a:gd name="connsiteX3" fmla="*/ 8047 w 10000"/>
                    <a:gd name="connsiteY3" fmla="*/ 8029 h 10160"/>
                    <a:gd name="connsiteX4" fmla="*/ 8648 w 10000"/>
                    <a:gd name="connsiteY4" fmla="*/ 7444 h 10160"/>
                    <a:gd name="connsiteX5" fmla="*/ 8873 w 10000"/>
                    <a:gd name="connsiteY5" fmla="*/ 6351 h 10160"/>
                    <a:gd name="connsiteX6" fmla="*/ 8722 w 10000"/>
                    <a:gd name="connsiteY6" fmla="*/ 5768 h 10160"/>
                    <a:gd name="connsiteX7" fmla="*/ 9098 w 10000"/>
                    <a:gd name="connsiteY7" fmla="*/ 4525 h 10160"/>
                    <a:gd name="connsiteX8" fmla="*/ 9399 w 10000"/>
                    <a:gd name="connsiteY8" fmla="*/ 4160 h 10160"/>
                    <a:gd name="connsiteX9" fmla="*/ 10000 w 10000"/>
                    <a:gd name="connsiteY9" fmla="*/ 3576 h 10160"/>
                    <a:gd name="connsiteX10" fmla="*/ 9774 w 10000"/>
                    <a:gd name="connsiteY10" fmla="*/ 3502 h 10160"/>
                    <a:gd name="connsiteX11" fmla="*/ 9399 w 10000"/>
                    <a:gd name="connsiteY11" fmla="*/ 3140 h 10160"/>
                    <a:gd name="connsiteX12" fmla="*/ 9173 w 10000"/>
                    <a:gd name="connsiteY12" fmla="*/ 2044 h 10160"/>
                    <a:gd name="connsiteX13" fmla="*/ 9173 w 10000"/>
                    <a:gd name="connsiteY13" fmla="*/ 1460 h 10160"/>
                    <a:gd name="connsiteX14" fmla="*/ 9098 w 10000"/>
                    <a:gd name="connsiteY14" fmla="*/ 729 h 10160"/>
                    <a:gd name="connsiteX15" fmla="*/ 8873 w 10000"/>
                    <a:gd name="connsiteY15" fmla="*/ 511 h 10160"/>
                    <a:gd name="connsiteX16" fmla="*/ 8497 w 10000"/>
                    <a:gd name="connsiteY16" fmla="*/ 219 h 10160"/>
                    <a:gd name="connsiteX17" fmla="*/ 8272 w 10000"/>
                    <a:gd name="connsiteY17" fmla="*/ 0 h 10160"/>
                    <a:gd name="connsiteX18" fmla="*/ 7821 w 10000"/>
                    <a:gd name="connsiteY18" fmla="*/ 293 h 10160"/>
                    <a:gd name="connsiteX19" fmla="*/ 7370 w 10000"/>
                    <a:gd name="connsiteY19" fmla="*/ 729 h 10160"/>
                    <a:gd name="connsiteX20" fmla="*/ 6769 w 10000"/>
                    <a:gd name="connsiteY20" fmla="*/ 729 h 10160"/>
                    <a:gd name="connsiteX21" fmla="*/ 5717 w 10000"/>
                    <a:gd name="connsiteY21" fmla="*/ 729 h 10160"/>
                    <a:gd name="connsiteX22" fmla="*/ 5717 w 10000"/>
                    <a:gd name="connsiteY22" fmla="*/ 658 h 10160"/>
                    <a:gd name="connsiteX23" fmla="*/ 5643 w 10000"/>
                    <a:gd name="connsiteY23" fmla="*/ 729 h 10160"/>
                    <a:gd name="connsiteX24" fmla="*/ 1961 w 10000"/>
                    <a:gd name="connsiteY24" fmla="*/ 729 h 10160"/>
                    <a:gd name="connsiteX25" fmla="*/ 1961 w 10000"/>
                    <a:gd name="connsiteY25" fmla="*/ 2263 h 10160"/>
                    <a:gd name="connsiteX26" fmla="*/ 1285 w 10000"/>
                    <a:gd name="connsiteY26" fmla="*/ 2263 h 10160"/>
                    <a:gd name="connsiteX27" fmla="*/ 1285 w 10000"/>
                    <a:gd name="connsiteY27" fmla="*/ 2556 h 10160"/>
                    <a:gd name="connsiteX28" fmla="*/ 1285 w 10000"/>
                    <a:gd name="connsiteY28" fmla="*/ 5179 h 10160"/>
                    <a:gd name="connsiteX29" fmla="*/ 1135 w 10000"/>
                    <a:gd name="connsiteY29" fmla="*/ 5327 h 10160"/>
                    <a:gd name="connsiteX30" fmla="*/ 684 w 10000"/>
                    <a:gd name="connsiteY30" fmla="*/ 5621 h 10160"/>
                    <a:gd name="connsiteX31" fmla="*/ 609 w 10000"/>
                    <a:gd name="connsiteY31" fmla="*/ 5986 h 10160"/>
                    <a:gd name="connsiteX32" fmla="*/ 384 w 10000"/>
                    <a:gd name="connsiteY32" fmla="*/ 6351 h 10160"/>
                    <a:gd name="connsiteX33" fmla="*/ 234 w 10000"/>
                    <a:gd name="connsiteY33" fmla="*/ 6935 h 10160"/>
                    <a:gd name="connsiteX34" fmla="*/ 8 w 10000"/>
                    <a:gd name="connsiteY34" fmla="*/ 7593 h 10160"/>
                    <a:gd name="connsiteX35" fmla="*/ 384 w 10000"/>
                    <a:gd name="connsiteY35" fmla="*/ 7664 h 10160"/>
                    <a:gd name="connsiteX36" fmla="*/ 458 w 10000"/>
                    <a:gd name="connsiteY36" fmla="*/ 8245 h 10160"/>
                    <a:gd name="connsiteX37" fmla="*/ 684 w 10000"/>
                    <a:gd name="connsiteY37" fmla="*/ 8831 h 10160"/>
                    <a:gd name="connsiteX38" fmla="*/ 1059 w 10000"/>
                    <a:gd name="connsiteY38" fmla="*/ 10000 h 10160"/>
                    <a:gd name="connsiteX39" fmla="*/ 1058 w 10000"/>
                    <a:gd name="connsiteY39" fmla="*/ 10012 h 10160"/>
                    <a:gd name="connsiteX40" fmla="*/ 5865 w 10000"/>
                    <a:gd name="connsiteY40" fmla="*/ 8712 h 10160"/>
                    <a:gd name="connsiteX41" fmla="*/ 6040 w 10000"/>
                    <a:gd name="connsiteY41" fmla="*/ 8368 h 10160"/>
                    <a:gd name="connsiteX42" fmla="*/ 6382 w 10000"/>
                    <a:gd name="connsiteY42" fmla="*/ 7982 h 10160"/>
                    <a:gd name="connsiteX43" fmla="*/ 6428 w 10000"/>
                    <a:gd name="connsiteY43" fmla="*/ 8181 h 10160"/>
                    <a:gd name="connsiteX44" fmla="*/ 6444 w 10000"/>
                    <a:gd name="connsiteY44" fmla="*/ 8428 h 10160"/>
                    <a:gd name="connsiteX45" fmla="*/ 6766 w 10000"/>
                    <a:gd name="connsiteY45" fmla="*/ 9268 h 10160"/>
                    <a:gd name="connsiteX0" fmla="*/ 7446 w 10000"/>
                    <a:gd name="connsiteY0" fmla="*/ 9488 h 10258"/>
                    <a:gd name="connsiteX1" fmla="*/ 7446 w 10000"/>
                    <a:gd name="connsiteY1" fmla="*/ 8978 h 10258"/>
                    <a:gd name="connsiteX2" fmla="*/ 7821 w 10000"/>
                    <a:gd name="connsiteY2" fmla="*/ 8978 h 10258"/>
                    <a:gd name="connsiteX3" fmla="*/ 8047 w 10000"/>
                    <a:gd name="connsiteY3" fmla="*/ 8029 h 10258"/>
                    <a:gd name="connsiteX4" fmla="*/ 8648 w 10000"/>
                    <a:gd name="connsiteY4" fmla="*/ 7444 h 10258"/>
                    <a:gd name="connsiteX5" fmla="*/ 8873 w 10000"/>
                    <a:gd name="connsiteY5" fmla="*/ 6351 h 10258"/>
                    <a:gd name="connsiteX6" fmla="*/ 8722 w 10000"/>
                    <a:gd name="connsiteY6" fmla="*/ 5768 h 10258"/>
                    <a:gd name="connsiteX7" fmla="*/ 9098 w 10000"/>
                    <a:gd name="connsiteY7" fmla="*/ 4525 h 10258"/>
                    <a:gd name="connsiteX8" fmla="*/ 9399 w 10000"/>
                    <a:gd name="connsiteY8" fmla="*/ 4160 h 10258"/>
                    <a:gd name="connsiteX9" fmla="*/ 10000 w 10000"/>
                    <a:gd name="connsiteY9" fmla="*/ 3576 h 10258"/>
                    <a:gd name="connsiteX10" fmla="*/ 9774 w 10000"/>
                    <a:gd name="connsiteY10" fmla="*/ 3502 h 10258"/>
                    <a:gd name="connsiteX11" fmla="*/ 9399 w 10000"/>
                    <a:gd name="connsiteY11" fmla="*/ 3140 h 10258"/>
                    <a:gd name="connsiteX12" fmla="*/ 9173 w 10000"/>
                    <a:gd name="connsiteY12" fmla="*/ 2044 h 10258"/>
                    <a:gd name="connsiteX13" fmla="*/ 9173 w 10000"/>
                    <a:gd name="connsiteY13" fmla="*/ 1460 h 10258"/>
                    <a:gd name="connsiteX14" fmla="*/ 9098 w 10000"/>
                    <a:gd name="connsiteY14" fmla="*/ 729 h 10258"/>
                    <a:gd name="connsiteX15" fmla="*/ 8873 w 10000"/>
                    <a:gd name="connsiteY15" fmla="*/ 511 h 10258"/>
                    <a:gd name="connsiteX16" fmla="*/ 8497 w 10000"/>
                    <a:gd name="connsiteY16" fmla="*/ 219 h 10258"/>
                    <a:gd name="connsiteX17" fmla="*/ 8272 w 10000"/>
                    <a:gd name="connsiteY17" fmla="*/ 0 h 10258"/>
                    <a:gd name="connsiteX18" fmla="*/ 7821 w 10000"/>
                    <a:gd name="connsiteY18" fmla="*/ 293 h 10258"/>
                    <a:gd name="connsiteX19" fmla="*/ 7370 w 10000"/>
                    <a:gd name="connsiteY19" fmla="*/ 729 h 10258"/>
                    <a:gd name="connsiteX20" fmla="*/ 6769 w 10000"/>
                    <a:gd name="connsiteY20" fmla="*/ 729 h 10258"/>
                    <a:gd name="connsiteX21" fmla="*/ 5717 w 10000"/>
                    <a:gd name="connsiteY21" fmla="*/ 729 h 10258"/>
                    <a:gd name="connsiteX22" fmla="*/ 5717 w 10000"/>
                    <a:gd name="connsiteY22" fmla="*/ 658 h 10258"/>
                    <a:gd name="connsiteX23" fmla="*/ 5643 w 10000"/>
                    <a:gd name="connsiteY23" fmla="*/ 729 h 10258"/>
                    <a:gd name="connsiteX24" fmla="*/ 1961 w 10000"/>
                    <a:gd name="connsiteY24" fmla="*/ 729 h 10258"/>
                    <a:gd name="connsiteX25" fmla="*/ 1961 w 10000"/>
                    <a:gd name="connsiteY25" fmla="*/ 2263 h 10258"/>
                    <a:gd name="connsiteX26" fmla="*/ 1285 w 10000"/>
                    <a:gd name="connsiteY26" fmla="*/ 2263 h 10258"/>
                    <a:gd name="connsiteX27" fmla="*/ 1285 w 10000"/>
                    <a:gd name="connsiteY27" fmla="*/ 2556 h 10258"/>
                    <a:gd name="connsiteX28" fmla="*/ 1285 w 10000"/>
                    <a:gd name="connsiteY28" fmla="*/ 5179 h 10258"/>
                    <a:gd name="connsiteX29" fmla="*/ 1135 w 10000"/>
                    <a:gd name="connsiteY29" fmla="*/ 5327 h 10258"/>
                    <a:gd name="connsiteX30" fmla="*/ 684 w 10000"/>
                    <a:gd name="connsiteY30" fmla="*/ 5621 h 10258"/>
                    <a:gd name="connsiteX31" fmla="*/ 609 w 10000"/>
                    <a:gd name="connsiteY31" fmla="*/ 5986 h 10258"/>
                    <a:gd name="connsiteX32" fmla="*/ 384 w 10000"/>
                    <a:gd name="connsiteY32" fmla="*/ 6351 h 10258"/>
                    <a:gd name="connsiteX33" fmla="*/ 234 w 10000"/>
                    <a:gd name="connsiteY33" fmla="*/ 6935 h 10258"/>
                    <a:gd name="connsiteX34" fmla="*/ 8 w 10000"/>
                    <a:gd name="connsiteY34" fmla="*/ 7593 h 10258"/>
                    <a:gd name="connsiteX35" fmla="*/ 384 w 10000"/>
                    <a:gd name="connsiteY35" fmla="*/ 7664 h 10258"/>
                    <a:gd name="connsiteX36" fmla="*/ 458 w 10000"/>
                    <a:gd name="connsiteY36" fmla="*/ 8245 h 10258"/>
                    <a:gd name="connsiteX37" fmla="*/ 684 w 10000"/>
                    <a:gd name="connsiteY37" fmla="*/ 8831 h 10258"/>
                    <a:gd name="connsiteX38" fmla="*/ 1059 w 10000"/>
                    <a:gd name="connsiteY38" fmla="*/ 10000 h 10258"/>
                    <a:gd name="connsiteX39" fmla="*/ 1903 w 10000"/>
                    <a:gd name="connsiteY39" fmla="*/ 10161 h 10258"/>
                    <a:gd name="connsiteX40" fmla="*/ 5865 w 10000"/>
                    <a:gd name="connsiteY40" fmla="*/ 8712 h 10258"/>
                    <a:gd name="connsiteX41" fmla="*/ 6040 w 10000"/>
                    <a:gd name="connsiteY41" fmla="*/ 8368 h 10258"/>
                    <a:gd name="connsiteX42" fmla="*/ 6382 w 10000"/>
                    <a:gd name="connsiteY42" fmla="*/ 7982 h 10258"/>
                    <a:gd name="connsiteX43" fmla="*/ 6428 w 10000"/>
                    <a:gd name="connsiteY43" fmla="*/ 8181 h 10258"/>
                    <a:gd name="connsiteX44" fmla="*/ 6444 w 10000"/>
                    <a:gd name="connsiteY44" fmla="*/ 8428 h 10258"/>
                    <a:gd name="connsiteX45" fmla="*/ 6766 w 10000"/>
                    <a:gd name="connsiteY45" fmla="*/ 9268 h 10258"/>
                    <a:gd name="connsiteX0" fmla="*/ 7446 w 10000"/>
                    <a:gd name="connsiteY0" fmla="*/ 9488 h 10056"/>
                    <a:gd name="connsiteX1" fmla="*/ 7446 w 10000"/>
                    <a:gd name="connsiteY1" fmla="*/ 8978 h 10056"/>
                    <a:gd name="connsiteX2" fmla="*/ 7821 w 10000"/>
                    <a:gd name="connsiteY2" fmla="*/ 8978 h 10056"/>
                    <a:gd name="connsiteX3" fmla="*/ 8047 w 10000"/>
                    <a:gd name="connsiteY3" fmla="*/ 8029 h 10056"/>
                    <a:gd name="connsiteX4" fmla="*/ 8648 w 10000"/>
                    <a:gd name="connsiteY4" fmla="*/ 7444 h 10056"/>
                    <a:gd name="connsiteX5" fmla="*/ 8873 w 10000"/>
                    <a:gd name="connsiteY5" fmla="*/ 6351 h 10056"/>
                    <a:gd name="connsiteX6" fmla="*/ 8722 w 10000"/>
                    <a:gd name="connsiteY6" fmla="*/ 5768 h 10056"/>
                    <a:gd name="connsiteX7" fmla="*/ 9098 w 10000"/>
                    <a:gd name="connsiteY7" fmla="*/ 4525 h 10056"/>
                    <a:gd name="connsiteX8" fmla="*/ 9399 w 10000"/>
                    <a:gd name="connsiteY8" fmla="*/ 4160 h 10056"/>
                    <a:gd name="connsiteX9" fmla="*/ 10000 w 10000"/>
                    <a:gd name="connsiteY9" fmla="*/ 3576 h 10056"/>
                    <a:gd name="connsiteX10" fmla="*/ 9774 w 10000"/>
                    <a:gd name="connsiteY10" fmla="*/ 3502 h 10056"/>
                    <a:gd name="connsiteX11" fmla="*/ 9399 w 10000"/>
                    <a:gd name="connsiteY11" fmla="*/ 3140 h 10056"/>
                    <a:gd name="connsiteX12" fmla="*/ 9173 w 10000"/>
                    <a:gd name="connsiteY12" fmla="*/ 2044 h 10056"/>
                    <a:gd name="connsiteX13" fmla="*/ 9173 w 10000"/>
                    <a:gd name="connsiteY13" fmla="*/ 1460 h 10056"/>
                    <a:gd name="connsiteX14" fmla="*/ 9098 w 10000"/>
                    <a:gd name="connsiteY14" fmla="*/ 729 h 10056"/>
                    <a:gd name="connsiteX15" fmla="*/ 8873 w 10000"/>
                    <a:gd name="connsiteY15" fmla="*/ 511 h 10056"/>
                    <a:gd name="connsiteX16" fmla="*/ 8497 w 10000"/>
                    <a:gd name="connsiteY16" fmla="*/ 219 h 10056"/>
                    <a:gd name="connsiteX17" fmla="*/ 8272 w 10000"/>
                    <a:gd name="connsiteY17" fmla="*/ 0 h 10056"/>
                    <a:gd name="connsiteX18" fmla="*/ 7821 w 10000"/>
                    <a:gd name="connsiteY18" fmla="*/ 293 h 10056"/>
                    <a:gd name="connsiteX19" fmla="*/ 7370 w 10000"/>
                    <a:gd name="connsiteY19" fmla="*/ 729 h 10056"/>
                    <a:gd name="connsiteX20" fmla="*/ 6769 w 10000"/>
                    <a:gd name="connsiteY20" fmla="*/ 729 h 10056"/>
                    <a:gd name="connsiteX21" fmla="*/ 5717 w 10000"/>
                    <a:gd name="connsiteY21" fmla="*/ 729 h 10056"/>
                    <a:gd name="connsiteX22" fmla="*/ 5717 w 10000"/>
                    <a:gd name="connsiteY22" fmla="*/ 658 h 10056"/>
                    <a:gd name="connsiteX23" fmla="*/ 5643 w 10000"/>
                    <a:gd name="connsiteY23" fmla="*/ 729 h 10056"/>
                    <a:gd name="connsiteX24" fmla="*/ 1961 w 10000"/>
                    <a:gd name="connsiteY24" fmla="*/ 729 h 10056"/>
                    <a:gd name="connsiteX25" fmla="*/ 1961 w 10000"/>
                    <a:gd name="connsiteY25" fmla="*/ 2263 h 10056"/>
                    <a:gd name="connsiteX26" fmla="*/ 1285 w 10000"/>
                    <a:gd name="connsiteY26" fmla="*/ 2263 h 10056"/>
                    <a:gd name="connsiteX27" fmla="*/ 1285 w 10000"/>
                    <a:gd name="connsiteY27" fmla="*/ 2556 h 10056"/>
                    <a:gd name="connsiteX28" fmla="*/ 1285 w 10000"/>
                    <a:gd name="connsiteY28" fmla="*/ 5179 h 10056"/>
                    <a:gd name="connsiteX29" fmla="*/ 1135 w 10000"/>
                    <a:gd name="connsiteY29" fmla="*/ 5327 h 10056"/>
                    <a:gd name="connsiteX30" fmla="*/ 684 w 10000"/>
                    <a:gd name="connsiteY30" fmla="*/ 5621 h 10056"/>
                    <a:gd name="connsiteX31" fmla="*/ 609 w 10000"/>
                    <a:gd name="connsiteY31" fmla="*/ 5986 h 10056"/>
                    <a:gd name="connsiteX32" fmla="*/ 384 w 10000"/>
                    <a:gd name="connsiteY32" fmla="*/ 6351 h 10056"/>
                    <a:gd name="connsiteX33" fmla="*/ 234 w 10000"/>
                    <a:gd name="connsiteY33" fmla="*/ 6935 h 10056"/>
                    <a:gd name="connsiteX34" fmla="*/ 8 w 10000"/>
                    <a:gd name="connsiteY34" fmla="*/ 7593 h 10056"/>
                    <a:gd name="connsiteX35" fmla="*/ 384 w 10000"/>
                    <a:gd name="connsiteY35" fmla="*/ 7664 h 10056"/>
                    <a:gd name="connsiteX36" fmla="*/ 458 w 10000"/>
                    <a:gd name="connsiteY36" fmla="*/ 8245 h 10056"/>
                    <a:gd name="connsiteX37" fmla="*/ 684 w 10000"/>
                    <a:gd name="connsiteY37" fmla="*/ 8831 h 10056"/>
                    <a:gd name="connsiteX38" fmla="*/ 1059 w 10000"/>
                    <a:gd name="connsiteY38" fmla="*/ 10000 h 10056"/>
                    <a:gd name="connsiteX39" fmla="*/ 2335 w 10000"/>
                    <a:gd name="connsiteY39" fmla="*/ 9619 h 10056"/>
                    <a:gd name="connsiteX40" fmla="*/ 5865 w 10000"/>
                    <a:gd name="connsiteY40" fmla="*/ 8712 h 10056"/>
                    <a:gd name="connsiteX41" fmla="*/ 6040 w 10000"/>
                    <a:gd name="connsiteY41" fmla="*/ 8368 h 10056"/>
                    <a:gd name="connsiteX42" fmla="*/ 6382 w 10000"/>
                    <a:gd name="connsiteY42" fmla="*/ 7982 h 10056"/>
                    <a:gd name="connsiteX43" fmla="*/ 6428 w 10000"/>
                    <a:gd name="connsiteY43" fmla="*/ 8181 h 10056"/>
                    <a:gd name="connsiteX44" fmla="*/ 6444 w 10000"/>
                    <a:gd name="connsiteY44" fmla="*/ 8428 h 10056"/>
                    <a:gd name="connsiteX45" fmla="*/ 6766 w 10000"/>
                    <a:gd name="connsiteY45" fmla="*/ 9268 h 10056"/>
                    <a:gd name="connsiteX0" fmla="*/ 7446 w 10000"/>
                    <a:gd name="connsiteY0" fmla="*/ 9488 h 10026"/>
                    <a:gd name="connsiteX1" fmla="*/ 7446 w 10000"/>
                    <a:gd name="connsiteY1" fmla="*/ 8978 h 10026"/>
                    <a:gd name="connsiteX2" fmla="*/ 7821 w 10000"/>
                    <a:gd name="connsiteY2" fmla="*/ 8978 h 10026"/>
                    <a:gd name="connsiteX3" fmla="*/ 8047 w 10000"/>
                    <a:gd name="connsiteY3" fmla="*/ 8029 h 10026"/>
                    <a:gd name="connsiteX4" fmla="*/ 8648 w 10000"/>
                    <a:gd name="connsiteY4" fmla="*/ 7444 h 10026"/>
                    <a:gd name="connsiteX5" fmla="*/ 8873 w 10000"/>
                    <a:gd name="connsiteY5" fmla="*/ 6351 h 10026"/>
                    <a:gd name="connsiteX6" fmla="*/ 8722 w 10000"/>
                    <a:gd name="connsiteY6" fmla="*/ 5768 h 10026"/>
                    <a:gd name="connsiteX7" fmla="*/ 9098 w 10000"/>
                    <a:gd name="connsiteY7" fmla="*/ 4525 h 10026"/>
                    <a:gd name="connsiteX8" fmla="*/ 9399 w 10000"/>
                    <a:gd name="connsiteY8" fmla="*/ 4160 h 10026"/>
                    <a:gd name="connsiteX9" fmla="*/ 10000 w 10000"/>
                    <a:gd name="connsiteY9" fmla="*/ 3576 h 10026"/>
                    <a:gd name="connsiteX10" fmla="*/ 9774 w 10000"/>
                    <a:gd name="connsiteY10" fmla="*/ 3502 h 10026"/>
                    <a:gd name="connsiteX11" fmla="*/ 9399 w 10000"/>
                    <a:gd name="connsiteY11" fmla="*/ 3140 h 10026"/>
                    <a:gd name="connsiteX12" fmla="*/ 9173 w 10000"/>
                    <a:gd name="connsiteY12" fmla="*/ 2044 h 10026"/>
                    <a:gd name="connsiteX13" fmla="*/ 9173 w 10000"/>
                    <a:gd name="connsiteY13" fmla="*/ 1460 h 10026"/>
                    <a:gd name="connsiteX14" fmla="*/ 9098 w 10000"/>
                    <a:gd name="connsiteY14" fmla="*/ 729 h 10026"/>
                    <a:gd name="connsiteX15" fmla="*/ 8873 w 10000"/>
                    <a:gd name="connsiteY15" fmla="*/ 511 h 10026"/>
                    <a:gd name="connsiteX16" fmla="*/ 8497 w 10000"/>
                    <a:gd name="connsiteY16" fmla="*/ 219 h 10026"/>
                    <a:gd name="connsiteX17" fmla="*/ 8272 w 10000"/>
                    <a:gd name="connsiteY17" fmla="*/ 0 h 10026"/>
                    <a:gd name="connsiteX18" fmla="*/ 7821 w 10000"/>
                    <a:gd name="connsiteY18" fmla="*/ 293 h 10026"/>
                    <a:gd name="connsiteX19" fmla="*/ 7370 w 10000"/>
                    <a:gd name="connsiteY19" fmla="*/ 729 h 10026"/>
                    <a:gd name="connsiteX20" fmla="*/ 6769 w 10000"/>
                    <a:gd name="connsiteY20" fmla="*/ 729 h 10026"/>
                    <a:gd name="connsiteX21" fmla="*/ 5717 w 10000"/>
                    <a:gd name="connsiteY21" fmla="*/ 729 h 10026"/>
                    <a:gd name="connsiteX22" fmla="*/ 5717 w 10000"/>
                    <a:gd name="connsiteY22" fmla="*/ 658 h 10026"/>
                    <a:gd name="connsiteX23" fmla="*/ 5643 w 10000"/>
                    <a:gd name="connsiteY23" fmla="*/ 729 h 10026"/>
                    <a:gd name="connsiteX24" fmla="*/ 1961 w 10000"/>
                    <a:gd name="connsiteY24" fmla="*/ 729 h 10026"/>
                    <a:gd name="connsiteX25" fmla="*/ 1961 w 10000"/>
                    <a:gd name="connsiteY25" fmla="*/ 2263 h 10026"/>
                    <a:gd name="connsiteX26" fmla="*/ 1285 w 10000"/>
                    <a:gd name="connsiteY26" fmla="*/ 2263 h 10026"/>
                    <a:gd name="connsiteX27" fmla="*/ 1285 w 10000"/>
                    <a:gd name="connsiteY27" fmla="*/ 2556 h 10026"/>
                    <a:gd name="connsiteX28" fmla="*/ 1285 w 10000"/>
                    <a:gd name="connsiteY28" fmla="*/ 5179 h 10026"/>
                    <a:gd name="connsiteX29" fmla="*/ 1135 w 10000"/>
                    <a:gd name="connsiteY29" fmla="*/ 5327 h 10026"/>
                    <a:gd name="connsiteX30" fmla="*/ 684 w 10000"/>
                    <a:gd name="connsiteY30" fmla="*/ 5621 h 10026"/>
                    <a:gd name="connsiteX31" fmla="*/ 609 w 10000"/>
                    <a:gd name="connsiteY31" fmla="*/ 5986 h 10026"/>
                    <a:gd name="connsiteX32" fmla="*/ 384 w 10000"/>
                    <a:gd name="connsiteY32" fmla="*/ 6351 h 10026"/>
                    <a:gd name="connsiteX33" fmla="*/ 234 w 10000"/>
                    <a:gd name="connsiteY33" fmla="*/ 6935 h 10026"/>
                    <a:gd name="connsiteX34" fmla="*/ 8 w 10000"/>
                    <a:gd name="connsiteY34" fmla="*/ 7593 h 10026"/>
                    <a:gd name="connsiteX35" fmla="*/ 384 w 10000"/>
                    <a:gd name="connsiteY35" fmla="*/ 7664 h 10026"/>
                    <a:gd name="connsiteX36" fmla="*/ 458 w 10000"/>
                    <a:gd name="connsiteY36" fmla="*/ 8245 h 10026"/>
                    <a:gd name="connsiteX37" fmla="*/ 684 w 10000"/>
                    <a:gd name="connsiteY37" fmla="*/ 8831 h 10026"/>
                    <a:gd name="connsiteX38" fmla="*/ 1059 w 10000"/>
                    <a:gd name="connsiteY38" fmla="*/ 10000 h 10026"/>
                    <a:gd name="connsiteX39" fmla="*/ 5831 w 10000"/>
                    <a:gd name="connsiteY39" fmla="*/ 9031 h 10026"/>
                    <a:gd name="connsiteX40" fmla="*/ 5865 w 10000"/>
                    <a:gd name="connsiteY40" fmla="*/ 8712 h 10026"/>
                    <a:gd name="connsiteX41" fmla="*/ 6040 w 10000"/>
                    <a:gd name="connsiteY41" fmla="*/ 8368 h 10026"/>
                    <a:gd name="connsiteX42" fmla="*/ 6382 w 10000"/>
                    <a:gd name="connsiteY42" fmla="*/ 7982 h 10026"/>
                    <a:gd name="connsiteX43" fmla="*/ 6428 w 10000"/>
                    <a:gd name="connsiteY43" fmla="*/ 8181 h 10026"/>
                    <a:gd name="connsiteX44" fmla="*/ 6444 w 10000"/>
                    <a:gd name="connsiteY44" fmla="*/ 8428 h 10026"/>
                    <a:gd name="connsiteX45" fmla="*/ 6766 w 10000"/>
                    <a:gd name="connsiteY45" fmla="*/ 9268 h 10026"/>
                    <a:gd name="connsiteX0" fmla="*/ 7446 w 10000"/>
                    <a:gd name="connsiteY0" fmla="*/ 9488 h 10026"/>
                    <a:gd name="connsiteX1" fmla="*/ 7446 w 10000"/>
                    <a:gd name="connsiteY1" fmla="*/ 8978 h 10026"/>
                    <a:gd name="connsiteX2" fmla="*/ 7821 w 10000"/>
                    <a:gd name="connsiteY2" fmla="*/ 8978 h 10026"/>
                    <a:gd name="connsiteX3" fmla="*/ 8047 w 10000"/>
                    <a:gd name="connsiteY3" fmla="*/ 8029 h 10026"/>
                    <a:gd name="connsiteX4" fmla="*/ 8648 w 10000"/>
                    <a:gd name="connsiteY4" fmla="*/ 7444 h 10026"/>
                    <a:gd name="connsiteX5" fmla="*/ 8873 w 10000"/>
                    <a:gd name="connsiteY5" fmla="*/ 6351 h 10026"/>
                    <a:gd name="connsiteX6" fmla="*/ 8722 w 10000"/>
                    <a:gd name="connsiteY6" fmla="*/ 5768 h 10026"/>
                    <a:gd name="connsiteX7" fmla="*/ 9098 w 10000"/>
                    <a:gd name="connsiteY7" fmla="*/ 4525 h 10026"/>
                    <a:gd name="connsiteX8" fmla="*/ 9399 w 10000"/>
                    <a:gd name="connsiteY8" fmla="*/ 4160 h 10026"/>
                    <a:gd name="connsiteX9" fmla="*/ 10000 w 10000"/>
                    <a:gd name="connsiteY9" fmla="*/ 3576 h 10026"/>
                    <a:gd name="connsiteX10" fmla="*/ 9774 w 10000"/>
                    <a:gd name="connsiteY10" fmla="*/ 3502 h 10026"/>
                    <a:gd name="connsiteX11" fmla="*/ 9399 w 10000"/>
                    <a:gd name="connsiteY11" fmla="*/ 3140 h 10026"/>
                    <a:gd name="connsiteX12" fmla="*/ 9173 w 10000"/>
                    <a:gd name="connsiteY12" fmla="*/ 2044 h 10026"/>
                    <a:gd name="connsiteX13" fmla="*/ 9173 w 10000"/>
                    <a:gd name="connsiteY13" fmla="*/ 1460 h 10026"/>
                    <a:gd name="connsiteX14" fmla="*/ 9098 w 10000"/>
                    <a:gd name="connsiteY14" fmla="*/ 729 h 10026"/>
                    <a:gd name="connsiteX15" fmla="*/ 8873 w 10000"/>
                    <a:gd name="connsiteY15" fmla="*/ 511 h 10026"/>
                    <a:gd name="connsiteX16" fmla="*/ 8497 w 10000"/>
                    <a:gd name="connsiteY16" fmla="*/ 219 h 10026"/>
                    <a:gd name="connsiteX17" fmla="*/ 8272 w 10000"/>
                    <a:gd name="connsiteY17" fmla="*/ 0 h 10026"/>
                    <a:gd name="connsiteX18" fmla="*/ 7821 w 10000"/>
                    <a:gd name="connsiteY18" fmla="*/ 293 h 10026"/>
                    <a:gd name="connsiteX19" fmla="*/ 7370 w 10000"/>
                    <a:gd name="connsiteY19" fmla="*/ 729 h 10026"/>
                    <a:gd name="connsiteX20" fmla="*/ 6769 w 10000"/>
                    <a:gd name="connsiteY20" fmla="*/ 729 h 10026"/>
                    <a:gd name="connsiteX21" fmla="*/ 5717 w 10000"/>
                    <a:gd name="connsiteY21" fmla="*/ 729 h 10026"/>
                    <a:gd name="connsiteX22" fmla="*/ 5717 w 10000"/>
                    <a:gd name="connsiteY22" fmla="*/ 658 h 10026"/>
                    <a:gd name="connsiteX23" fmla="*/ 5643 w 10000"/>
                    <a:gd name="connsiteY23" fmla="*/ 729 h 10026"/>
                    <a:gd name="connsiteX24" fmla="*/ 1961 w 10000"/>
                    <a:gd name="connsiteY24" fmla="*/ 729 h 10026"/>
                    <a:gd name="connsiteX25" fmla="*/ 1961 w 10000"/>
                    <a:gd name="connsiteY25" fmla="*/ 2263 h 10026"/>
                    <a:gd name="connsiteX26" fmla="*/ 1285 w 10000"/>
                    <a:gd name="connsiteY26" fmla="*/ 2263 h 10026"/>
                    <a:gd name="connsiteX27" fmla="*/ 1285 w 10000"/>
                    <a:gd name="connsiteY27" fmla="*/ 2556 h 10026"/>
                    <a:gd name="connsiteX28" fmla="*/ 1285 w 10000"/>
                    <a:gd name="connsiteY28" fmla="*/ 5179 h 10026"/>
                    <a:gd name="connsiteX29" fmla="*/ 1135 w 10000"/>
                    <a:gd name="connsiteY29" fmla="*/ 5327 h 10026"/>
                    <a:gd name="connsiteX30" fmla="*/ 684 w 10000"/>
                    <a:gd name="connsiteY30" fmla="*/ 5621 h 10026"/>
                    <a:gd name="connsiteX31" fmla="*/ 609 w 10000"/>
                    <a:gd name="connsiteY31" fmla="*/ 5986 h 10026"/>
                    <a:gd name="connsiteX32" fmla="*/ 384 w 10000"/>
                    <a:gd name="connsiteY32" fmla="*/ 6351 h 10026"/>
                    <a:gd name="connsiteX33" fmla="*/ 234 w 10000"/>
                    <a:gd name="connsiteY33" fmla="*/ 6935 h 10026"/>
                    <a:gd name="connsiteX34" fmla="*/ 8 w 10000"/>
                    <a:gd name="connsiteY34" fmla="*/ 7593 h 10026"/>
                    <a:gd name="connsiteX35" fmla="*/ 384 w 10000"/>
                    <a:gd name="connsiteY35" fmla="*/ 7664 h 10026"/>
                    <a:gd name="connsiteX36" fmla="*/ 458 w 10000"/>
                    <a:gd name="connsiteY36" fmla="*/ 8245 h 10026"/>
                    <a:gd name="connsiteX37" fmla="*/ 684 w 10000"/>
                    <a:gd name="connsiteY37" fmla="*/ 8831 h 10026"/>
                    <a:gd name="connsiteX38" fmla="*/ 1059 w 10000"/>
                    <a:gd name="connsiteY38" fmla="*/ 10000 h 10026"/>
                    <a:gd name="connsiteX39" fmla="*/ 5831 w 10000"/>
                    <a:gd name="connsiteY39" fmla="*/ 9031 h 10026"/>
                    <a:gd name="connsiteX40" fmla="*/ 5865 w 10000"/>
                    <a:gd name="connsiteY40" fmla="*/ 8712 h 10026"/>
                    <a:gd name="connsiteX41" fmla="*/ 6040 w 10000"/>
                    <a:gd name="connsiteY41" fmla="*/ 8368 h 10026"/>
                    <a:gd name="connsiteX42" fmla="*/ 6382 w 10000"/>
                    <a:gd name="connsiteY42" fmla="*/ 7982 h 10026"/>
                    <a:gd name="connsiteX43" fmla="*/ 6428 w 10000"/>
                    <a:gd name="connsiteY43" fmla="*/ 8181 h 10026"/>
                    <a:gd name="connsiteX44" fmla="*/ 6444 w 10000"/>
                    <a:gd name="connsiteY44" fmla="*/ 8428 h 10026"/>
                    <a:gd name="connsiteX45" fmla="*/ 6766 w 10000"/>
                    <a:gd name="connsiteY45" fmla="*/ 9268 h 10026"/>
                    <a:gd name="connsiteX0" fmla="*/ 7446 w 10000"/>
                    <a:gd name="connsiteY0" fmla="*/ 9488 h 10027"/>
                    <a:gd name="connsiteX1" fmla="*/ 7446 w 10000"/>
                    <a:gd name="connsiteY1" fmla="*/ 8978 h 10027"/>
                    <a:gd name="connsiteX2" fmla="*/ 7821 w 10000"/>
                    <a:gd name="connsiteY2" fmla="*/ 8978 h 10027"/>
                    <a:gd name="connsiteX3" fmla="*/ 8047 w 10000"/>
                    <a:gd name="connsiteY3" fmla="*/ 8029 h 10027"/>
                    <a:gd name="connsiteX4" fmla="*/ 8648 w 10000"/>
                    <a:gd name="connsiteY4" fmla="*/ 7444 h 10027"/>
                    <a:gd name="connsiteX5" fmla="*/ 8873 w 10000"/>
                    <a:gd name="connsiteY5" fmla="*/ 6351 h 10027"/>
                    <a:gd name="connsiteX6" fmla="*/ 8722 w 10000"/>
                    <a:gd name="connsiteY6" fmla="*/ 5768 h 10027"/>
                    <a:gd name="connsiteX7" fmla="*/ 9098 w 10000"/>
                    <a:gd name="connsiteY7" fmla="*/ 4525 h 10027"/>
                    <a:gd name="connsiteX8" fmla="*/ 9399 w 10000"/>
                    <a:gd name="connsiteY8" fmla="*/ 4160 h 10027"/>
                    <a:gd name="connsiteX9" fmla="*/ 10000 w 10000"/>
                    <a:gd name="connsiteY9" fmla="*/ 3576 h 10027"/>
                    <a:gd name="connsiteX10" fmla="*/ 9774 w 10000"/>
                    <a:gd name="connsiteY10" fmla="*/ 3502 h 10027"/>
                    <a:gd name="connsiteX11" fmla="*/ 9399 w 10000"/>
                    <a:gd name="connsiteY11" fmla="*/ 3140 h 10027"/>
                    <a:gd name="connsiteX12" fmla="*/ 9173 w 10000"/>
                    <a:gd name="connsiteY12" fmla="*/ 2044 h 10027"/>
                    <a:gd name="connsiteX13" fmla="*/ 9173 w 10000"/>
                    <a:gd name="connsiteY13" fmla="*/ 1460 h 10027"/>
                    <a:gd name="connsiteX14" fmla="*/ 9098 w 10000"/>
                    <a:gd name="connsiteY14" fmla="*/ 729 h 10027"/>
                    <a:gd name="connsiteX15" fmla="*/ 8873 w 10000"/>
                    <a:gd name="connsiteY15" fmla="*/ 511 h 10027"/>
                    <a:gd name="connsiteX16" fmla="*/ 8497 w 10000"/>
                    <a:gd name="connsiteY16" fmla="*/ 219 h 10027"/>
                    <a:gd name="connsiteX17" fmla="*/ 8272 w 10000"/>
                    <a:gd name="connsiteY17" fmla="*/ 0 h 10027"/>
                    <a:gd name="connsiteX18" fmla="*/ 7821 w 10000"/>
                    <a:gd name="connsiteY18" fmla="*/ 293 h 10027"/>
                    <a:gd name="connsiteX19" fmla="*/ 7370 w 10000"/>
                    <a:gd name="connsiteY19" fmla="*/ 729 h 10027"/>
                    <a:gd name="connsiteX20" fmla="*/ 6769 w 10000"/>
                    <a:gd name="connsiteY20" fmla="*/ 729 h 10027"/>
                    <a:gd name="connsiteX21" fmla="*/ 5717 w 10000"/>
                    <a:gd name="connsiteY21" fmla="*/ 729 h 10027"/>
                    <a:gd name="connsiteX22" fmla="*/ 5717 w 10000"/>
                    <a:gd name="connsiteY22" fmla="*/ 658 h 10027"/>
                    <a:gd name="connsiteX23" fmla="*/ 5643 w 10000"/>
                    <a:gd name="connsiteY23" fmla="*/ 729 h 10027"/>
                    <a:gd name="connsiteX24" fmla="*/ 1961 w 10000"/>
                    <a:gd name="connsiteY24" fmla="*/ 729 h 10027"/>
                    <a:gd name="connsiteX25" fmla="*/ 1961 w 10000"/>
                    <a:gd name="connsiteY25" fmla="*/ 2263 h 10027"/>
                    <a:gd name="connsiteX26" fmla="*/ 1285 w 10000"/>
                    <a:gd name="connsiteY26" fmla="*/ 2263 h 10027"/>
                    <a:gd name="connsiteX27" fmla="*/ 1285 w 10000"/>
                    <a:gd name="connsiteY27" fmla="*/ 2556 h 10027"/>
                    <a:gd name="connsiteX28" fmla="*/ 1285 w 10000"/>
                    <a:gd name="connsiteY28" fmla="*/ 5179 h 10027"/>
                    <a:gd name="connsiteX29" fmla="*/ 1135 w 10000"/>
                    <a:gd name="connsiteY29" fmla="*/ 5327 h 10027"/>
                    <a:gd name="connsiteX30" fmla="*/ 684 w 10000"/>
                    <a:gd name="connsiteY30" fmla="*/ 5621 h 10027"/>
                    <a:gd name="connsiteX31" fmla="*/ 609 w 10000"/>
                    <a:gd name="connsiteY31" fmla="*/ 5986 h 10027"/>
                    <a:gd name="connsiteX32" fmla="*/ 384 w 10000"/>
                    <a:gd name="connsiteY32" fmla="*/ 6351 h 10027"/>
                    <a:gd name="connsiteX33" fmla="*/ 234 w 10000"/>
                    <a:gd name="connsiteY33" fmla="*/ 6935 h 10027"/>
                    <a:gd name="connsiteX34" fmla="*/ 8 w 10000"/>
                    <a:gd name="connsiteY34" fmla="*/ 7593 h 10027"/>
                    <a:gd name="connsiteX35" fmla="*/ 384 w 10000"/>
                    <a:gd name="connsiteY35" fmla="*/ 7664 h 10027"/>
                    <a:gd name="connsiteX36" fmla="*/ 458 w 10000"/>
                    <a:gd name="connsiteY36" fmla="*/ 8245 h 10027"/>
                    <a:gd name="connsiteX37" fmla="*/ 684 w 10000"/>
                    <a:gd name="connsiteY37" fmla="*/ 8831 h 10027"/>
                    <a:gd name="connsiteX38" fmla="*/ 1059 w 10000"/>
                    <a:gd name="connsiteY38" fmla="*/ 10000 h 10027"/>
                    <a:gd name="connsiteX39" fmla="*/ 5649 w 10000"/>
                    <a:gd name="connsiteY39" fmla="*/ 9068 h 10027"/>
                    <a:gd name="connsiteX40" fmla="*/ 5865 w 10000"/>
                    <a:gd name="connsiteY40" fmla="*/ 8712 h 10027"/>
                    <a:gd name="connsiteX41" fmla="*/ 6040 w 10000"/>
                    <a:gd name="connsiteY41" fmla="*/ 8368 h 10027"/>
                    <a:gd name="connsiteX42" fmla="*/ 6382 w 10000"/>
                    <a:gd name="connsiteY42" fmla="*/ 7982 h 10027"/>
                    <a:gd name="connsiteX43" fmla="*/ 6428 w 10000"/>
                    <a:gd name="connsiteY43" fmla="*/ 8181 h 10027"/>
                    <a:gd name="connsiteX44" fmla="*/ 6444 w 10000"/>
                    <a:gd name="connsiteY44" fmla="*/ 8428 h 10027"/>
                    <a:gd name="connsiteX45" fmla="*/ 6766 w 10000"/>
                    <a:gd name="connsiteY45" fmla="*/ 9268 h 10027"/>
                    <a:gd name="connsiteX0" fmla="*/ 7446 w 10000"/>
                    <a:gd name="connsiteY0" fmla="*/ 9488 h 10027"/>
                    <a:gd name="connsiteX1" fmla="*/ 7446 w 10000"/>
                    <a:gd name="connsiteY1" fmla="*/ 8978 h 10027"/>
                    <a:gd name="connsiteX2" fmla="*/ 7821 w 10000"/>
                    <a:gd name="connsiteY2" fmla="*/ 8978 h 10027"/>
                    <a:gd name="connsiteX3" fmla="*/ 8047 w 10000"/>
                    <a:gd name="connsiteY3" fmla="*/ 8029 h 10027"/>
                    <a:gd name="connsiteX4" fmla="*/ 8648 w 10000"/>
                    <a:gd name="connsiteY4" fmla="*/ 7444 h 10027"/>
                    <a:gd name="connsiteX5" fmla="*/ 8873 w 10000"/>
                    <a:gd name="connsiteY5" fmla="*/ 6351 h 10027"/>
                    <a:gd name="connsiteX6" fmla="*/ 8722 w 10000"/>
                    <a:gd name="connsiteY6" fmla="*/ 5768 h 10027"/>
                    <a:gd name="connsiteX7" fmla="*/ 9098 w 10000"/>
                    <a:gd name="connsiteY7" fmla="*/ 4525 h 10027"/>
                    <a:gd name="connsiteX8" fmla="*/ 9399 w 10000"/>
                    <a:gd name="connsiteY8" fmla="*/ 4160 h 10027"/>
                    <a:gd name="connsiteX9" fmla="*/ 10000 w 10000"/>
                    <a:gd name="connsiteY9" fmla="*/ 3576 h 10027"/>
                    <a:gd name="connsiteX10" fmla="*/ 9774 w 10000"/>
                    <a:gd name="connsiteY10" fmla="*/ 3502 h 10027"/>
                    <a:gd name="connsiteX11" fmla="*/ 9399 w 10000"/>
                    <a:gd name="connsiteY11" fmla="*/ 3140 h 10027"/>
                    <a:gd name="connsiteX12" fmla="*/ 9173 w 10000"/>
                    <a:gd name="connsiteY12" fmla="*/ 2044 h 10027"/>
                    <a:gd name="connsiteX13" fmla="*/ 9173 w 10000"/>
                    <a:gd name="connsiteY13" fmla="*/ 1460 h 10027"/>
                    <a:gd name="connsiteX14" fmla="*/ 9098 w 10000"/>
                    <a:gd name="connsiteY14" fmla="*/ 729 h 10027"/>
                    <a:gd name="connsiteX15" fmla="*/ 8873 w 10000"/>
                    <a:gd name="connsiteY15" fmla="*/ 511 h 10027"/>
                    <a:gd name="connsiteX16" fmla="*/ 8497 w 10000"/>
                    <a:gd name="connsiteY16" fmla="*/ 219 h 10027"/>
                    <a:gd name="connsiteX17" fmla="*/ 8272 w 10000"/>
                    <a:gd name="connsiteY17" fmla="*/ 0 h 10027"/>
                    <a:gd name="connsiteX18" fmla="*/ 7821 w 10000"/>
                    <a:gd name="connsiteY18" fmla="*/ 293 h 10027"/>
                    <a:gd name="connsiteX19" fmla="*/ 7370 w 10000"/>
                    <a:gd name="connsiteY19" fmla="*/ 729 h 10027"/>
                    <a:gd name="connsiteX20" fmla="*/ 6769 w 10000"/>
                    <a:gd name="connsiteY20" fmla="*/ 729 h 10027"/>
                    <a:gd name="connsiteX21" fmla="*/ 5717 w 10000"/>
                    <a:gd name="connsiteY21" fmla="*/ 729 h 10027"/>
                    <a:gd name="connsiteX22" fmla="*/ 5717 w 10000"/>
                    <a:gd name="connsiteY22" fmla="*/ 658 h 10027"/>
                    <a:gd name="connsiteX23" fmla="*/ 5643 w 10000"/>
                    <a:gd name="connsiteY23" fmla="*/ 729 h 10027"/>
                    <a:gd name="connsiteX24" fmla="*/ 1961 w 10000"/>
                    <a:gd name="connsiteY24" fmla="*/ 729 h 10027"/>
                    <a:gd name="connsiteX25" fmla="*/ 1961 w 10000"/>
                    <a:gd name="connsiteY25" fmla="*/ 2263 h 10027"/>
                    <a:gd name="connsiteX26" fmla="*/ 1285 w 10000"/>
                    <a:gd name="connsiteY26" fmla="*/ 2263 h 10027"/>
                    <a:gd name="connsiteX27" fmla="*/ 1285 w 10000"/>
                    <a:gd name="connsiteY27" fmla="*/ 2556 h 10027"/>
                    <a:gd name="connsiteX28" fmla="*/ 1285 w 10000"/>
                    <a:gd name="connsiteY28" fmla="*/ 5179 h 10027"/>
                    <a:gd name="connsiteX29" fmla="*/ 1135 w 10000"/>
                    <a:gd name="connsiteY29" fmla="*/ 5327 h 10027"/>
                    <a:gd name="connsiteX30" fmla="*/ 684 w 10000"/>
                    <a:gd name="connsiteY30" fmla="*/ 5621 h 10027"/>
                    <a:gd name="connsiteX31" fmla="*/ 609 w 10000"/>
                    <a:gd name="connsiteY31" fmla="*/ 5986 h 10027"/>
                    <a:gd name="connsiteX32" fmla="*/ 384 w 10000"/>
                    <a:gd name="connsiteY32" fmla="*/ 6351 h 10027"/>
                    <a:gd name="connsiteX33" fmla="*/ 234 w 10000"/>
                    <a:gd name="connsiteY33" fmla="*/ 6935 h 10027"/>
                    <a:gd name="connsiteX34" fmla="*/ 8 w 10000"/>
                    <a:gd name="connsiteY34" fmla="*/ 7593 h 10027"/>
                    <a:gd name="connsiteX35" fmla="*/ 384 w 10000"/>
                    <a:gd name="connsiteY35" fmla="*/ 7664 h 10027"/>
                    <a:gd name="connsiteX36" fmla="*/ 458 w 10000"/>
                    <a:gd name="connsiteY36" fmla="*/ 8245 h 10027"/>
                    <a:gd name="connsiteX37" fmla="*/ 684 w 10000"/>
                    <a:gd name="connsiteY37" fmla="*/ 8831 h 10027"/>
                    <a:gd name="connsiteX38" fmla="*/ 1059 w 10000"/>
                    <a:gd name="connsiteY38" fmla="*/ 10000 h 10027"/>
                    <a:gd name="connsiteX39" fmla="*/ 5649 w 10000"/>
                    <a:gd name="connsiteY39" fmla="*/ 9068 h 10027"/>
                    <a:gd name="connsiteX40" fmla="*/ 5865 w 10000"/>
                    <a:gd name="connsiteY40" fmla="*/ 8712 h 10027"/>
                    <a:gd name="connsiteX41" fmla="*/ 6040 w 10000"/>
                    <a:gd name="connsiteY41" fmla="*/ 8368 h 10027"/>
                    <a:gd name="connsiteX42" fmla="*/ 6382 w 10000"/>
                    <a:gd name="connsiteY42" fmla="*/ 7982 h 10027"/>
                    <a:gd name="connsiteX43" fmla="*/ 6428 w 10000"/>
                    <a:gd name="connsiteY43" fmla="*/ 8181 h 10027"/>
                    <a:gd name="connsiteX44" fmla="*/ 6444 w 10000"/>
                    <a:gd name="connsiteY44" fmla="*/ 8428 h 10027"/>
                    <a:gd name="connsiteX45" fmla="*/ 6766 w 10000"/>
                    <a:gd name="connsiteY45" fmla="*/ 9268 h 10027"/>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65 w 10000"/>
                    <a:gd name="connsiteY40" fmla="*/ 8712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65 w 10000"/>
                    <a:gd name="connsiteY40" fmla="*/ 8712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84 w 10000"/>
                    <a:gd name="connsiteY40" fmla="*/ 8740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84 w 10000"/>
                    <a:gd name="connsiteY40" fmla="*/ 8740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84 w 10000"/>
                    <a:gd name="connsiteY40" fmla="*/ 8740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143"/>
                    <a:gd name="connsiteX1" fmla="*/ 7446 w 10000"/>
                    <a:gd name="connsiteY1" fmla="*/ 8978 h 10143"/>
                    <a:gd name="connsiteX2" fmla="*/ 7821 w 10000"/>
                    <a:gd name="connsiteY2" fmla="*/ 8978 h 10143"/>
                    <a:gd name="connsiteX3" fmla="*/ 8047 w 10000"/>
                    <a:gd name="connsiteY3" fmla="*/ 8029 h 10143"/>
                    <a:gd name="connsiteX4" fmla="*/ 8648 w 10000"/>
                    <a:gd name="connsiteY4" fmla="*/ 7444 h 10143"/>
                    <a:gd name="connsiteX5" fmla="*/ 8873 w 10000"/>
                    <a:gd name="connsiteY5" fmla="*/ 6351 h 10143"/>
                    <a:gd name="connsiteX6" fmla="*/ 8722 w 10000"/>
                    <a:gd name="connsiteY6" fmla="*/ 5768 h 10143"/>
                    <a:gd name="connsiteX7" fmla="*/ 9098 w 10000"/>
                    <a:gd name="connsiteY7" fmla="*/ 4525 h 10143"/>
                    <a:gd name="connsiteX8" fmla="*/ 9399 w 10000"/>
                    <a:gd name="connsiteY8" fmla="*/ 4160 h 10143"/>
                    <a:gd name="connsiteX9" fmla="*/ 10000 w 10000"/>
                    <a:gd name="connsiteY9" fmla="*/ 3576 h 10143"/>
                    <a:gd name="connsiteX10" fmla="*/ 9774 w 10000"/>
                    <a:gd name="connsiteY10" fmla="*/ 3502 h 10143"/>
                    <a:gd name="connsiteX11" fmla="*/ 9399 w 10000"/>
                    <a:gd name="connsiteY11" fmla="*/ 3140 h 10143"/>
                    <a:gd name="connsiteX12" fmla="*/ 9173 w 10000"/>
                    <a:gd name="connsiteY12" fmla="*/ 2044 h 10143"/>
                    <a:gd name="connsiteX13" fmla="*/ 9173 w 10000"/>
                    <a:gd name="connsiteY13" fmla="*/ 1460 h 10143"/>
                    <a:gd name="connsiteX14" fmla="*/ 9098 w 10000"/>
                    <a:gd name="connsiteY14" fmla="*/ 729 h 10143"/>
                    <a:gd name="connsiteX15" fmla="*/ 8873 w 10000"/>
                    <a:gd name="connsiteY15" fmla="*/ 511 h 10143"/>
                    <a:gd name="connsiteX16" fmla="*/ 8497 w 10000"/>
                    <a:gd name="connsiteY16" fmla="*/ 219 h 10143"/>
                    <a:gd name="connsiteX17" fmla="*/ 8272 w 10000"/>
                    <a:gd name="connsiteY17" fmla="*/ 0 h 10143"/>
                    <a:gd name="connsiteX18" fmla="*/ 7821 w 10000"/>
                    <a:gd name="connsiteY18" fmla="*/ 293 h 10143"/>
                    <a:gd name="connsiteX19" fmla="*/ 7370 w 10000"/>
                    <a:gd name="connsiteY19" fmla="*/ 729 h 10143"/>
                    <a:gd name="connsiteX20" fmla="*/ 6769 w 10000"/>
                    <a:gd name="connsiteY20" fmla="*/ 729 h 10143"/>
                    <a:gd name="connsiteX21" fmla="*/ 5717 w 10000"/>
                    <a:gd name="connsiteY21" fmla="*/ 729 h 10143"/>
                    <a:gd name="connsiteX22" fmla="*/ 5717 w 10000"/>
                    <a:gd name="connsiteY22" fmla="*/ 658 h 10143"/>
                    <a:gd name="connsiteX23" fmla="*/ 5643 w 10000"/>
                    <a:gd name="connsiteY23" fmla="*/ 729 h 10143"/>
                    <a:gd name="connsiteX24" fmla="*/ 1961 w 10000"/>
                    <a:gd name="connsiteY24" fmla="*/ 729 h 10143"/>
                    <a:gd name="connsiteX25" fmla="*/ 1961 w 10000"/>
                    <a:gd name="connsiteY25" fmla="*/ 2263 h 10143"/>
                    <a:gd name="connsiteX26" fmla="*/ 1285 w 10000"/>
                    <a:gd name="connsiteY26" fmla="*/ 2263 h 10143"/>
                    <a:gd name="connsiteX27" fmla="*/ 1285 w 10000"/>
                    <a:gd name="connsiteY27" fmla="*/ 2556 h 10143"/>
                    <a:gd name="connsiteX28" fmla="*/ 1285 w 10000"/>
                    <a:gd name="connsiteY28" fmla="*/ 5179 h 10143"/>
                    <a:gd name="connsiteX29" fmla="*/ 1135 w 10000"/>
                    <a:gd name="connsiteY29" fmla="*/ 5327 h 10143"/>
                    <a:gd name="connsiteX30" fmla="*/ 684 w 10000"/>
                    <a:gd name="connsiteY30" fmla="*/ 5621 h 10143"/>
                    <a:gd name="connsiteX31" fmla="*/ 609 w 10000"/>
                    <a:gd name="connsiteY31" fmla="*/ 5986 h 10143"/>
                    <a:gd name="connsiteX32" fmla="*/ 384 w 10000"/>
                    <a:gd name="connsiteY32" fmla="*/ 6351 h 10143"/>
                    <a:gd name="connsiteX33" fmla="*/ 234 w 10000"/>
                    <a:gd name="connsiteY33" fmla="*/ 6935 h 10143"/>
                    <a:gd name="connsiteX34" fmla="*/ 8 w 10000"/>
                    <a:gd name="connsiteY34" fmla="*/ 7593 h 10143"/>
                    <a:gd name="connsiteX35" fmla="*/ 384 w 10000"/>
                    <a:gd name="connsiteY35" fmla="*/ 7664 h 10143"/>
                    <a:gd name="connsiteX36" fmla="*/ 458 w 10000"/>
                    <a:gd name="connsiteY36" fmla="*/ 8245 h 10143"/>
                    <a:gd name="connsiteX37" fmla="*/ 684 w 10000"/>
                    <a:gd name="connsiteY37" fmla="*/ 8831 h 10143"/>
                    <a:gd name="connsiteX38" fmla="*/ 1059 w 10000"/>
                    <a:gd name="connsiteY38" fmla="*/ 10000 h 10143"/>
                    <a:gd name="connsiteX39" fmla="*/ 1068 w 10000"/>
                    <a:gd name="connsiteY39" fmla="*/ 10012 h 10143"/>
                    <a:gd name="connsiteX40" fmla="*/ 5428 w 10000"/>
                    <a:gd name="connsiteY40" fmla="*/ 8984 h 10143"/>
                    <a:gd name="connsiteX41" fmla="*/ 5884 w 10000"/>
                    <a:gd name="connsiteY41" fmla="*/ 8740 h 10143"/>
                    <a:gd name="connsiteX42" fmla="*/ 6040 w 10000"/>
                    <a:gd name="connsiteY42" fmla="*/ 8368 h 10143"/>
                    <a:gd name="connsiteX43" fmla="*/ 6382 w 10000"/>
                    <a:gd name="connsiteY43" fmla="*/ 7982 h 10143"/>
                    <a:gd name="connsiteX44" fmla="*/ 6428 w 10000"/>
                    <a:gd name="connsiteY44" fmla="*/ 8181 h 10143"/>
                    <a:gd name="connsiteX45" fmla="*/ 6444 w 10000"/>
                    <a:gd name="connsiteY45" fmla="*/ 8428 h 10143"/>
                    <a:gd name="connsiteX46" fmla="*/ 6766 w 10000"/>
                    <a:gd name="connsiteY46" fmla="*/ 9268 h 10143"/>
                    <a:gd name="connsiteX0" fmla="*/ 7446 w 10000"/>
                    <a:gd name="connsiteY0" fmla="*/ 9488 h 10115"/>
                    <a:gd name="connsiteX1" fmla="*/ 7446 w 10000"/>
                    <a:gd name="connsiteY1" fmla="*/ 8978 h 10115"/>
                    <a:gd name="connsiteX2" fmla="*/ 7821 w 10000"/>
                    <a:gd name="connsiteY2" fmla="*/ 8978 h 10115"/>
                    <a:gd name="connsiteX3" fmla="*/ 8047 w 10000"/>
                    <a:gd name="connsiteY3" fmla="*/ 8029 h 10115"/>
                    <a:gd name="connsiteX4" fmla="*/ 8648 w 10000"/>
                    <a:gd name="connsiteY4" fmla="*/ 7444 h 10115"/>
                    <a:gd name="connsiteX5" fmla="*/ 8873 w 10000"/>
                    <a:gd name="connsiteY5" fmla="*/ 6351 h 10115"/>
                    <a:gd name="connsiteX6" fmla="*/ 8722 w 10000"/>
                    <a:gd name="connsiteY6" fmla="*/ 5768 h 10115"/>
                    <a:gd name="connsiteX7" fmla="*/ 9098 w 10000"/>
                    <a:gd name="connsiteY7" fmla="*/ 4525 h 10115"/>
                    <a:gd name="connsiteX8" fmla="*/ 9399 w 10000"/>
                    <a:gd name="connsiteY8" fmla="*/ 4160 h 10115"/>
                    <a:gd name="connsiteX9" fmla="*/ 10000 w 10000"/>
                    <a:gd name="connsiteY9" fmla="*/ 3576 h 10115"/>
                    <a:gd name="connsiteX10" fmla="*/ 9774 w 10000"/>
                    <a:gd name="connsiteY10" fmla="*/ 3502 h 10115"/>
                    <a:gd name="connsiteX11" fmla="*/ 9399 w 10000"/>
                    <a:gd name="connsiteY11" fmla="*/ 3140 h 10115"/>
                    <a:gd name="connsiteX12" fmla="*/ 9173 w 10000"/>
                    <a:gd name="connsiteY12" fmla="*/ 2044 h 10115"/>
                    <a:gd name="connsiteX13" fmla="*/ 9173 w 10000"/>
                    <a:gd name="connsiteY13" fmla="*/ 1460 h 10115"/>
                    <a:gd name="connsiteX14" fmla="*/ 9098 w 10000"/>
                    <a:gd name="connsiteY14" fmla="*/ 729 h 10115"/>
                    <a:gd name="connsiteX15" fmla="*/ 8873 w 10000"/>
                    <a:gd name="connsiteY15" fmla="*/ 511 h 10115"/>
                    <a:gd name="connsiteX16" fmla="*/ 8497 w 10000"/>
                    <a:gd name="connsiteY16" fmla="*/ 219 h 10115"/>
                    <a:gd name="connsiteX17" fmla="*/ 8272 w 10000"/>
                    <a:gd name="connsiteY17" fmla="*/ 0 h 10115"/>
                    <a:gd name="connsiteX18" fmla="*/ 7821 w 10000"/>
                    <a:gd name="connsiteY18" fmla="*/ 293 h 10115"/>
                    <a:gd name="connsiteX19" fmla="*/ 7370 w 10000"/>
                    <a:gd name="connsiteY19" fmla="*/ 729 h 10115"/>
                    <a:gd name="connsiteX20" fmla="*/ 6769 w 10000"/>
                    <a:gd name="connsiteY20" fmla="*/ 729 h 10115"/>
                    <a:gd name="connsiteX21" fmla="*/ 5717 w 10000"/>
                    <a:gd name="connsiteY21" fmla="*/ 729 h 10115"/>
                    <a:gd name="connsiteX22" fmla="*/ 5717 w 10000"/>
                    <a:gd name="connsiteY22" fmla="*/ 658 h 10115"/>
                    <a:gd name="connsiteX23" fmla="*/ 5643 w 10000"/>
                    <a:gd name="connsiteY23" fmla="*/ 729 h 10115"/>
                    <a:gd name="connsiteX24" fmla="*/ 1961 w 10000"/>
                    <a:gd name="connsiteY24" fmla="*/ 729 h 10115"/>
                    <a:gd name="connsiteX25" fmla="*/ 1961 w 10000"/>
                    <a:gd name="connsiteY25" fmla="*/ 2263 h 10115"/>
                    <a:gd name="connsiteX26" fmla="*/ 1285 w 10000"/>
                    <a:gd name="connsiteY26" fmla="*/ 2263 h 10115"/>
                    <a:gd name="connsiteX27" fmla="*/ 1285 w 10000"/>
                    <a:gd name="connsiteY27" fmla="*/ 2556 h 10115"/>
                    <a:gd name="connsiteX28" fmla="*/ 1285 w 10000"/>
                    <a:gd name="connsiteY28" fmla="*/ 5179 h 10115"/>
                    <a:gd name="connsiteX29" fmla="*/ 1135 w 10000"/>
                    <a:gd name="connsiteY29" fmla="*/ 5327 h 10115"/>
                    <a:gd name="connsiteX30" fmla="*/ 684 w 10000"/>
                    <a:gd name="connsiteY30" fmla="*/ 5621 h 10115"/>
                    <a:gd name="connsiteX31" fmla="*/ 609 w 10000"/>
                    <a:gd name="connsiteY31" fmla="*/ 5986 h 10115"/>
                    <a:gd name="connsiteX32" fmla="*/ 384 w 10000"/>
                    <a:gd name="connsiteY32" fmla="*/ 6351 h 10115"/>
                    <a:gd name="connsiteX33" fmla="*/ 234 w 10000"/>
                    <a:gd name="connsiteY33" fmla="*/ 6935 h 10115"/>
                    <a:gd name="connsiteX34" fmla="*/ 8 w 10000"/>
                    <a:gd name="connsiteY34" fmla="*/ 7593 h 10115"/>
                    <a:gd name="connsiteX35" fmla="*/ 384 w 10000"/>
                    <a:gd name="connsiteY35" fmla="*/ 7664 h 10115"/>
                    <a:gd name="connsiteX36" fmla="*/ 458 w 10000"/>
                    <a:gd name="connsiteY36" fmla="*/ 8245 h 10115"/>
                    <a:gd name="connsiteX37" fmla="*/ 684 w 10000"/>
                    <a:gd name="connsiteY37" fmla="*/ 8831 h 10115"/>
                    <a:gd name="connsiteX38" fmla="*/ 1059 w 10000"/>
                    <a:gd name="connsiteY38" fmla="*/ 10000 h 10115"/>
                    <a:gd name="connsiteX39" fmla="*/ 3268 w 10000"/>
                    <a:gd name="connsiteY39" fmla="*/ 9947 h 10115"/>
                    <a:gd name="connsiteX40" fmla="*/ 5428 w 10000"/>
                    <a:gd name="connsiteY40" fmla="*/ 8984 h 10115"/>
                    <a:gd name="connsiteX41" fmla="*/ 5884 w 10000"/>
                    <a:gd name="connsiteY41" fmla="*/ 8740 h 10115"/>
                    <a:gd name="connsiteX42" fmla="*/ 6040 w 10000"/>
                    <a:gd name="connsiteY42" fmla="*/ 8368 h 10115"/>
                    <a:gd name="connsiteX43" fmla="*/ 6382 w 10000"/>
                    <a:gd name="connsiteY43" fmla="*/ 7982 h 10115"/>
                    <a:gd name="connsiteX44" fmla="*/ 6428 w 10000"/>
                    <a:gd name="connsiteY44" fmla="*/ 8181 h 10115"/>
                    <a:gd name="connsiteX45" fmla="*/ 6444 w 10000"/>
                    <a:gd name="connsiteY45" fmla="*/ 8428 h 10115"/>
                    <a:gd name="connsiteX46" fmla="*/ 6766 w 10000"/>
                    <a:gd name="connsiteY46" fmla="*/ 9268 h 10115"/>
                    <a:gd name="connsiteX0" fmla="*/ 7446 w 10000"/>
                    <a:gd name="connsiteY0" fmla="*/ 9488 h 10115"/>
                    <a:gd name="connsiteX1" fmla="*/ 7446 w 10000"/>
                    <a:gd name="connsiteY1" fmla="*/ 8978 h 10115"/>
                    <a:gd name="connsiteX2" fmla="*/ 7821 w 10000"/>
                    <a:gd name="connsiteY2" fmla="*/ 8978 h 10115"/>
                    <a:gd name="connsiteX3" fmla="*/ 8047 w 10000"/>
                    <a:gd name="connsiteY3" fmla="*/ 8029 h 10115"/>
                    <a:gd name="connsiteX4" fmla="*/ 8648 w 10000"/>
                    <a:gd name="connsiteY4" fmla="*/ 7444 h 10115"/>
                    <a:gd name="connsiteX5" fmla="*/ 8873 w 10000"/>
                    <a:gd name="connsiteY5" fmla="*/ 6351 h 10115"/>
                    <a:gd name="connsiteX6" fmla="*/ 8722 w 10000"/>
                    <a:gd name="connsiteY6" fmla="*/ 5768 h 10115"/>
                    <a:gd name="connsiteX7" fmla="*/ 9098 w 10000"/>
                    <a:gd name="connsiteY7" fmla="*/ 4525 h 10115"/>
                    <a:gd name="connsiteX8" fmla="*/ 9399 w 10000"/>
                    <a:gd name="connsiteY8" fmla="*/ 4160 h 10115"/>
                    <a:gd name="connsiteX9" fmla="*/ 10000 w 10000"/>
                    <a:gd name="connsiteY9" fmla="*/ 3576 h 10115"/>
                    <a:gd name="connsiteX10" fmla="*/ 9774 w 10000"/>
                    <a:gd name="connsiteY10" fmla="*/ 3502 h 10115"/>
                    <a:gd name="connsiteX11" fmla="*/ 9399 w 10000"/>
                    <a:gd name="connsiteY11" fmla="*/ 3140 h 10115"/>
                    <a:gd name="connsiteX12" fmla="*/ 9173 w 10000"/>
                    <a:gd name="connsiteY12" fmla="*/ 2044 h 10115"/>
                    <a:gd name="connsiteX13" fmla="*/ 9173 w 10000"/>
                    <a:gd name="connsiteY13" fmla="*/ 1460 h 10115"/>
                    <a:gd name="connsiteX14" fmla="*/ 9098 w 10000"/>
                    <a:gd name="connsiteY14" fmla="*/ 729 h 10115"/>
                    <a:gd name="connsiteX15" fmla="*/ 8873 w 10000"/>
                    <a:gd name="connsiteY15" fmla="*/ 511 h 10115"/>
                    <a:gd name="connsiteX16" fmla="*/ 8497 w 10000"/>
                    <a:gd name="connsiteY16" fmla="*/ 219 h 10115"/>
                    <a:gd name="connsiteX17" fmla="*/ 8272 w 10000"/>
                    <a:gd name="connsiteY17" fmla="*/ 0 h 10115"/>
                    <a:gd name="connsiteX18" fmla="*/ 7821 w 10000"/>
                    <a:gd name="connsiteY18" fmla="*/ 293 h 10115"/>
                    <a:gd name="connsiteX19" fmla="*/ 7370 w 10000"/>
                    <a:gd name="connsiteY19" fmla="*/ 729 h 10115"/>
                    <a:gd name="connsiteX20" fmla="*/ 6769 w 10000"/>
                    <a:gd name="connsiteY20" fmla="*/ 729 h 10115"/>
                    <a:gd name="connsiteX21" fmla="*/ 5717 w 10000"/>
                    <a:gd name="connsiteY21" fmla="*/ 729 h 10115"/>
                    <a:gd name="connsiteX22" fmla="*/ 5717 w 10000"/>
                    <a:gd name="connsiteY22" fmla="*/ 658 h 10115"/>
                    <a:gd name="connsiteX23" fmla="*/ 5643 w 10000"/>
                    <a:gd name="connsiteY23" fmla="*/ 729 h 10115"/>
                    <a:gd name="connsiteX24" fmla="*/ 1961 w 10000"/>
                    <a:gd name="connsiteY24" fmla="*/ 729 h 10115"/>
                    <a:gd name="connsiteX25" fmla="*/ 1961 w 10000"/>
                    <a:gd name="connsiteY25" fmla="*/ 2263 h 10115"/>
                    <a:gd name="connsiteX26" fmla="*/ 1285 w 10000"/>
                    <a:gd name="connsiteY26" fmla="*/ 2263 h 10115"/>
                    <a:gd name="connsiteX27" fmla="*/ 1285 w 10000"/>
                    <a:gd name="connsiteY27" fmla="*/ 2556 h 10115"/>
                    <a:gd name="connsiteX28" fmla="*/ 1285 w 10000"/>
                    <a:gd name="connsiteY28" fmla="*/ 5179 h 10115"/>
                    <a:gd name="connsiteX29" fmla="*/ 1135 w 10000"/>
                    <a:gd name="connsiteY29" fmla="*/ 5327 h 10115"/>
                    <a:gd name="connsiteX30" fmla="*/ 684 w 10000"/>
                    <a:gd name="connsiteY30" fmla="*/ 5621 h 10115"/>
                    <a:gd name="connsiteX31" fmla="*/ 609 w 10000"/>
                    <a:gd name="connsiteY31" fmla="*/ 5986 h 10115"/>
                    <a:gd name="connsiteX32" fmla="*/ 384 w 10000"/>
                    <a:gd name="connsiteY32" fmla="*/ 6351 h 10115"/>
                    <a:gd name="connsiteX33" fmla="*/ 234 w 10000"/>
                    <a:gd name="connsiteY33" fmla="*/ 6935 h 10115"/>
                    <a:gd name="connsiteX34" fmla="*/ 8 w 10000"/>
                    <a:gd name="connsiteY34" fmla="*/ 7593 h 10115"/>
                    <a:gd name="connsiteX35" fmla="*/ 384 w 10000"/>
                    <a:gd name="connsiteY35" fmla="*/ 7664 h 10115"/>
                    <a:gd name="connsiteX36" fmla="*/ 458 w 10000"/>
                    <a:gd name="connsiteY36" fmla="*/ 8245 h 10115"/>
                    <a:gd name="connsiteX37" fmla="*/ 684 w 10000"/>
                    <a:gd name="connsiteY37" fmla="*/ 8831 h 10115"/>
                    <a:gd name="connsiteX38" fmla="*/ 1059 w 10000"/>
                    <a:gd name="connsiteY38" fmla="*/ 10000 h 10115"/>
                    <a:gd name="connsiteX39" fmla="*/ 3268 w 10000"/>
                    <a:gd name="connsiteY39" fmla="*/ 9947 h 10115"/>
                    <a:gd name="connsiteX40" fmla="*/ 5428 w 10000"/>
                    <a:gd name="connsiteY40" fmla="*/ 8984 h 10115"/>
                    <a:gd name="connsiteX41" fmla="*/ 5884 w 10000"/>
                    <a:gd name="connsiteY41" fmla="*/ 8740 h 10115"/>
                    <a:gd name="connsiteX42" fmla="*/ 6040 w 10000"/>
                    <a:gd name="connsiteY42" fmla="*/ 8368 h 10115"/>
                    <a:gd name="connsiteX43" fmla="*/ 6382 w 10000"/>
                    <a:gd name="connsiteY43" fmla="*/ 7982 h 10115"/>
                    <a:gd name="connsiteX44" fmla="*/ 6428 w 10000"/>
                    <a:gd name="connsiteY44" fmla="*/ 8181 h 10115"/>
                    <a:gd name="connsiteX45" fmla="*/ 6444 w 10000"/>
                    <a:gd name="connsiteY45" fmla="*/ 8428 h 10115"/>
                    <a:gd name="connsiteX46" fmla="*/ 6766 w 10000"/>
                    <a:gd name="connsiteY46" fmla="*/ 9268 h 10115"/>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28 w 10000"/>
                    <a:gd name="connsiteY40" fmla="*/ 8984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28 w 10000"/>
                    <a:gd name="connsiteY40" fmla="*/ 8984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016 w 10000"/>
                    <a:gd name="connsiteY40" fmla="*/ 9302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016 w 10000"/>
                    <a:gd name="connsiteY40" fmla="*/ 9302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016 w 10000"/>
                    <a:gd name="connsiteY40" fmla="*/ 9302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4958 w 10000"/>
                    <a:gd name="connsiteY40" fmla="*/ 9255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4958 w 10000"/>
                    <a:gd name="connsiteY40" fmla="*/ 9255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56"/>
                    <a:gd name="connsiteX1" fmla="*/ 7446 w 10000"/>
                    <a:gd name="connsiteY1" fmla="*/ 8978 h 10056"/>
                    <a:gd name="connsiteX2" fmla="*/ 7821 w 10000"/>
                    <a:gd name="connsiteY2" fmla="*/ 8978 h 10056"/>
                    <a:gd name="connsiteX3" fmla="*/ 8047 w 10000"/>
                    <a:gd name="connsiteY3" fmla="*/ 8029 h 10056"/>
                    <a:gd name="connsiteX4" fmla="*/ 8648 w 10000"/>
                    <a:gd name="connsiteY4" fmla="*/ 7444 h 10056"/>
                    <a:gd name="connsiteX5" fmla="*/ 8873 w 10000"/>
                    <a:gd name="connsiteY5" fmla="*/ 6351 h 10056"/>
                    <a:gd name="connsiteX6" fmla="*/ 8722 w 10000"/>
                    <a:gd name="connsiteY6" fmla="*/ 5768 h 10056"/>
                    <a:gd name="connsiteX7" fmla="*/ 9098 w 10000"/>
                    <a:gd name="connsiteY7" fmla="*/ 4525 h 10056"/>
                    <a:gd name="connsiteX8" fmla="*/ 9399 w 10000"/>
                    <a:gd name="connsiteY8" fmla="*/ 4160 h 10056"/>
                    <a:gd name="connsiteX9" fmla="*/ 10000 w 10000"/>
                    <a:gd name="connsiteY9" fmla="*/ 3576 h 10056"/>
                    <a:gd name="connsiteX10" fmla="*/ 9774 w 10000"/>
                    <a:gd name="connsiteY10" fmla="*/ 3502 h 10056"/>
                    <a:gd name="connsiteX11" fmla="*/ 9399 w 10000"/>
                    <a:gd name="connsiteY11" fmla="*/ 3140 h 10056"/>
                    <a:gd name="connsiteX12" fmla="*/ 9173 w 10000"/>
                    <a:gd name="connsiteY12" fmla="*/ 2044 h 10056"/>
                    <a:gd name="connsiteX13" fmla="*/ 9173 w 10000"/>
                    <a:gd name="connsiteY13" fmla="*/ 1460 h 10056"/>
                    <a:gd name="connsiteX14" fmla="*/ 9098 w 10000"/>
                    <a:gd name="connsiteY14" fmla="*/ 729 h 10056"/>
                    <a:gd name="connsiteX15" fmla="*/ 8873 w 10000"/>
                    <a:gd name="connsiteY15" fmla="*/ 511 h 10056"/>
                    <a:gd name="connsiteX16" fmla="*/ 8497 w 10000"/>
                    <a:gd name="connsiteY16" fmla="*/ 219 h 10056"/>
                    <a:gd name="connsiteX17" fmla="*/ 8272 w 10000"/>
                    <a:gd name="connsiteY17" fmla="*/ 0 h 10056"/>
                    <a:gd name="connsiteX18" fmla="*/ 7821 w 10000"/>
                    <a:gd name="connsiteY18" fmla="*/ 293 h 10056"/>
                    <a:gd name="connsiteX19" fmla="*/ 7370 w 10000"/>
                    <a:gd name="connsiteY19" fmla="*/ 729 h 10056"/>
                    <a:gd name="connsiteX20" fmla="*/ 6769 w 10000"/>
                    <a:gd name="connsiteY20" fmla="*/ 729 h 10056"/>
                    <a:gd name="connsiteX21" fmla="*/ 5717 w 10000"/>
                    <a:gd name="connsiteY21" fmla="*/ 729 h 10056"/>
                    <a:gd name="connsiteX22" fmla="*/ 5717 w 10000"/>
                    <a:gd name="connsiteY22" fmla="*/ 658 h 10056"/>
                    <a:gd name="connsiteX23" fmla="*/ 5643 w 10000"/>
                    <a:gd name="connsiteY23" fmla="*/ 729 h 10056"/>
                    <a:gd name="connsiteX24" fmla="*/ 1961 w 10000"/>
                    <a:gd name="connsiteY24" fmla="*/ 729 h 10056"/>
                    <a:gd name="connsiteX25" fmla="*/ 1961 w 10000"/>
                    <a:gd name="connsiteY25" fmla="*/ 2263 h 10056"/>
                    <a:gd name="connsiteX26" fmla="*/ 1285 w 10000"/>
                    <a:gd name="connsiteY26" fmla="*/ 2263 h 10056"/>
                    <a:gd name="connsiteX27" fmla="*/ 1285 w 10000"/>
                    <a:gd name="connsiteY27" fmla="*/ 2556 h 10056"/>
                    <a:gd name="connsiteX28" fmla="*/ 1285 w 10000"/>
                    <a:gd name="connsiteY28" fmla="*/ 5179 h 10056"/>
                    <a:gd name="connsiteX29" fmla="*/ 1135 w 10000"/>
                    <a:gd name="connsiteY29" fmla="*/ 5327 h 10056"/>
                    <a:gd name="connsiteX30" fmla="*/ 684 w 10000"/>
                    <a:gd name="connsiteY30" fmla="*/ 5621 h 10056"/>
                    <a:gd name="connsiteX31" fmla="*/ 609 w 10000"/>
                    <a:gd name="connsiteY31" fmla="*/ 5986 h 10056"/>
                    <a:gd name="connsiteX32" fmla="*/ 384 w 10000"/>
                    <a:gd name="connsiteY32" fmla="*/ 6351 h 10056"/>
                    <a:gd name="connsiteX33" fmla="*/ 234 w 10000"/>
                    <a:gd name="connsiteY33" fmla="*/ 6935 h 10056"/>
                    <a:gd name="connsiteX34" fmla="*/ 8 w 10000"/>
                    <a:gd name="connsiteY34" fmla="*/ 7593 h 10056"/>
                    <a:gd name="connsiteX35" fmla="*/ 384 w 10000"/>
                    <a:gd name="connsiteY35" fmla="*/ 7664 h 10056"/>
                    <a:gd name="connsiteX36" fmla="*/ 458 w 10000"/>
                    <a:gd name="connsiteY36" fmla="*/ 8245 h 10056"/>
                    <a:gd name="connsiteX37" fmla="*/ 684 w 10000"/>
                    <a:gd name="connsiteY37" fmla="*/ 8831 h 10056"/>
                    <a:gd name="connsiteX38" fmla="*/ 1059 w 10000"/>
                    <a:gd name="connsiteY38" fmla="*/ 10000 h 10056"/>
                    <a:gd name="connsiteX39" fmla="*/ 4315 w 10000"/>
                    <a:gd name="connsiteY39" fmla="*/ 9657 h 10056"/>
                    <a:gd name="connsiteX40" fmla="*/ 4958 w 10000"/>
                    <a:gd name="connsiteY40" fmla="*/ 9255 h 10056"/>
                    <a:gd name="connsiteX41" fmla="*/ 5409 w 10000"/>
                    <a:gd name="connsiteY41" fmla="*/ 8947 h 10056"/>
                    <a:gd name="connsiteX42" fmla="*/ 5884 w 10000"/>
                    <a:gd name="connsiteY42" fmla="*/ 8740 h 10056"/>
                    <a:gd name="connsiteX43" fmla="*/ 6040 w 10000"/>
                    <a:gd name="connsiteY43" fmla="*/ 8368 h 10056"/>
                    <a:gd name="connsiteX44" fmla="*/ 6382 w 10000"/>
                    <a:gd name="connsiteY44" fmla="*/ 7982 h 10056"/>
                    <a:gd name="connsiteX45" fmla="*/ 6428 w 10000"/>
                    <a:gd name="connsiteY45" fmla="*/ 8181 h 10056"/>
                    <a:gd name="connsiteX46" fmla="*/ 6444 w 10000"/>
                    <a:gd name="connsiteY46" fmla="*/ 8428 h 10056"/>
                    <a:gd name="connsiteX47" fmla="*/ 6766 w 10000"/>
                    <a:gd name="connsiteY47" fmla="*/ 9268 h 10056"/>
                    <a:gd name="connsiteX0" fmla="*/ 7446 w 10000"/>
                    <a:gd name="connsiteY0" fmla="*/ 9488 h 10056"/>
                    <a:gd name="connsiteX1" fmla="*/ 7446 w 10000"/>
                    <a:gd name="connsiteY1" fmla="*/ 8978 h 10056"/>
                    <a:gd name="connsiteX2" fmla="*/ 7821 w 10000"/>
                    <a:gd name="connsiteY2" fmla="*/ 8978 h 10056"/>
                    <a:gd name="connsiteX3" fmla="*/ 8047 w 10000"/>
                    <a:gd name="connsiteY3" fmla="*/ 8029 h 10056"/>
                    <a:gd name="connsiteX4" fmla="*/ 8648 w 10000"/>
                    <a:gd name="connsiteY4" fmla="*/ 7444 h 10056"/>
                    <a:gd name="connsiteX5" fmla="*/ 8873 w 10000"/>
                    <a:gd name="connsiteY5" fmla="*/ 6351 h 10056"/>
                    <a:gd name="connsiteX6" fmla="*/ 8722 w 10000"/>
                    <a:gd name="connsiteY6" fmla="*/ 5768 h 10056"/>
                    <a:gd name="connsiteX7" fmla="*/ 9098 w 10000"/>
                    <a:gd name="connsiteY7" fmla="*/ 4525 h 10056"/>
                    <a:gd name="connsiteX8" fmla="*/ 9399 w 10000"/>
                    <a:gd name="connsiteY8" fmla="*/ 4160 h 10056"/>
                    <a:gd name="connsiteX9" fmla="*/ 10000 w 10000"/>
                    <a:gd name="connsiteY9" fmla="*/ 3576 h 10056"/>
                    <a:gd name="connsiteX10" fmla="*/ 9774 w 10000"/>
                    <a:gd name="connsiteY10" fmla="*/ 3502 h 10056"/>
                    <a:gd name="connsiteX11" fmla="*/ 9399 w 10000"/>
                    <a:gd name="connsiteY11" fmla="*/ 3140 h 10056"/>
                    <a:gd name="connsiteX12" fmla="*/ 9173 w 10000"/>
                    <a:gd name="connsiteY12" fmla="*/ 2044 h 10056"/>
                    <a:gd name="connsiteX13" fmla="*/ 9173 w 10000"/>
                    <a:gd name="connsiteY13" fmla="*/ 1460 h 10056"/>
                    <a:gd name="connsiteX14" fmla="*/ 9098 w 10000"/>
                    <a:gd name="connsiteY14" fmla="*/ 729 h 10056"/>
                    <a:gd name="connsiteX15" fmla="*/ 8873 w 10000"/>
                    <a:gd name="connsiteY15" fmla="*/ 511 h 10056"/>
                    <a:gd name="connsiteX16" fmla="*/ 8497 w 10000"/>
                    <a:gd name="connsiteY16" fmla="*/ 219 h 10056"/>
                    <a:gd name="connsiteX17" fmla="*/ 8272 w 10000"/>
                    <a:gd name="connsiteY17" fmla="*/ 0 h 10056"/>
                    <a:gd name="connsiteX18" fmla="*/ 7821 w 10000"/>
                    <a:gd name="connsiteY18" fmla="*/ 293 h 10056"/>
                    <a:gd name="connsiteX19" fmla="*/ 7370 w 10000"/>
                    <a:gd name="connsiteY19" fmla="*/ 729 h 10056"/>
                    <a:gd name="connsiteX20" fmla="*/ 6769 w 10000"/>
                    <a:gd name="connsiteY20" fmla="*/ 729 h 10056"/>
                    <a:gd name="connsiteX21" fmla="*/ 5717 w 10000"/>
                    <a:gd name="connsiteY21" fmla="*/ 729 h 10056"/>
                    <a:gd name="connsiteX22" fmla="*/ 5717 w 10000"/>
                    <a:gd name="connsiteY22" fmla="*/ 658 h 10056"/>
                    <a:gd name="connsiteX23" fmla="*/ 5643 w 10000"/>
                    <a:gd name="connsiteY23" fmla="*/ 729 h 10056"/>
                    <a:gd name="connsiteX24" fmla="*/ 1961 w 10000"/>
                    <a:gd name="connsiteY24" fmla="*/ 729 h 10056"/>
                    <a:gd name="connsiteX25" fmla="*/ 1961 w 10000"/>
                    <a:gd name="connsiteY25" fmla="*/ 2263 h 10056"/>
                    <a:gd name="connsiteX26" fmla="*/ 1285 w 10000"/>
                    <a:gd name="connsiteY26" fmla="*/ 2263 h 10056"/>
                    <a:gd name="connsiteX27" fmla="*/ 1285 w 10000"/>
                    <a:gd name="connsiteY27" fmla="*/ 2556 h 10056"/>
                    <a:gd name="connsiteX28" fmla="*/ 1285 w 10000"/>
                    <a:gd name="connsiteY28" fmla="*/ 5179 h 10056"/>
                    <a:gd name="connsiteX29" fmla="*/ 1135 w 10000"/>
                    <a:gd name="connsiteY29" fmla="*/ 5327 h 10056"/>
                    <a:gd name="connsiteX30" fmla="*/ 684 w 10000"/>
                    <a:gd name="connsiteY30" fmla="*/ 5621 h 10056"/>
                    <a:gd name="connsiteX31" fmla="*/ 609 w 10000"/>
                    <a:gd name="connsiteY31" fmla="*/ 5986 h 10056"/>
                    <a:gd name="connsiteX32" fmla="*/ 384 w 10000"/>
                    <a:gd name="connsiteY32" fmla="*/ 6351 h 10056"/>
                    <a:gd name="connsiteX33" fmla="*/ 234 w 10000"/>
                    <a:gd name="connsiteY33" fmla="*/ 6935 h 10056"/>
                    <a:gd name="connsiteX34" fmla="*/ 8 w 10000"/>
                    <a:gd name="connsiteY34" fmla="*/ 7593 h 10056"/>
                    <a:gd name="connsiteX35" fmla="*/ 384 w 10000"/>
                    <a:gd name="connsiteY35" fmla="*/ 7664 h 10056"/>
                    <a:gd name="connsiteX36" fmla="*/ 458 w 10000"/>
                    <a:gd name="connsiteY36" fmla="*/ 8245 h 10056"/>
                    <a:gd name="connsiteX37" fmla="*/ 684 w 10000"/>
                    <a:gd name="connsiteY37" fmla="*/ 8831 h 10056"/>
                    <a:gd name="connsiteX38" fmla="*/ 1059 w 10000"/>
                    <a:gd name="connsiteY38" fmla="*/ 10000 h 10056"/>
                    <a:gd name="connsiteX39" fmla="*/ 4315 w 10000"/>
                    <a:gd name="connsiteY39" fmla="*/ 9657 h 10056"/>
                    <a:gd name="connsiteX40" fmla="*/ 5064 w 10000"/>
                    <a:gd name="connsiteY40" fmla="*/ 9274 h 10056"/>
                    <a:gd name="connsiteX41" fmla="*/ 5409 w 10000"/>
                    <a:gd name="connsiteY41" fmla="*/ 8947 h 10056"/>
                    <a:gd name="connsiteX42" fmla="*/ 5884 w 10000"/>
                    <a:gd name="connsiteY42" fmla="*/ 8740 h 10056"/>
                    <a:gd name="connsiteX43" fmla="*/ 6040 w 10000"/>
                    <a:gd name="connsiteY43" fmla="*/ 8368 h 10056"/>
                    <a:gd name="connsiteX44" fmla="*/ 6382 w 10000"/>
                    <a:gd name="connsiteY44" fmla="*/ 7982 h 10056"/>
                    <a:gd name="connsiteX45" fmla="*/ 6428 w 10000"/>
                    <a:gd name="connsiteY45" fmla="*/ 8181 h 10056"/>
                    <a:gd name="connsiteX46" fmla="*/ 6444 w 10000"/>
                    <a:gd name="connsiteY46" fmla="*/ 8428 h 10056"/>
                    <a:gd name="connsiteX47" fmla="*/ 6766 w 10000"/>
                    <a:gd name="connsiteY47" fmla="*/ 9268 h 10056"/>
                    <a:gd name="connsiteX0" fmla="*/ 7446 w 10000"/>
                    <a:gd name="connsiteY0" fmla="*/ 9488 h 10056"/>
                    <a:gd name="connsiteX1" fmla="*/ 7446 w 10000"/>
                    <a:gd name="connsiteY1" fmla="*/ 8978 h 10056"/>
                    <a:gd name="connsiteX2" fmla="*/ 7821 w 10000"/>
                    <a:gd name="connsiteY2" fmla="*/ 8978 h 10056"/>
                    <a:gd name="connsiteX3" fmla="*/ 8047 w 10000"/>
                    <a:gd name="connsiteY3" fmla="*/ 8029 h 10056"/>
                    <a:gd name="connsiteX4" fmla="*/ 8648 w 10000"/>
                    <a:gd name="connsiteY4" fmla="*/ 7444 h 10056"/>
                    <a:gd name="connsiteX5" fmla="*/ 8873 w 10000"/>
                    <a:gd name="connsiteY5" fmla="*/ 6351 h 10056"/>
                    <a:gd name="connsiteX6" fmla="*/ 8722 w 10000"/>
                    <a:gd name="connsiteY6" fmla="*/ 5768 h 10056"/>
                    <a:gd name="connsiteX7" fmla="*/ 9098 w 10000"/>
                    <a:gd name="connsiteY7" fmla="*/ 4525 h 10056"/>
                    <a:gd name="connsiteX8" fmla="*/ 9399 w 10000"/>
                    <a:gd name="connsiteY8" fmla="*/ 4160 h 10056"/>
                    <a:gd name="connsiteX9" fmla="*/ 10000 w 10000"/>
                    <a:gd name="connsiteY9" fmla="*/ 3576 h 10056"/>
                    <a:gd name="connsiteX10" fmla="*/ 9774 w 10000"/>
                    <a:gd name="connsiteY10" fmla="*/ 3502 h 10056"/>
                    <a:gd name="connsiteX11" fmla="*/ 9399 w 10000"/>
                    <a:gd name="connsiteY11" fmla="*/ 3140 h 10056"/>
                    <a:gd name="connsiteX12" fmla="*/ 9173 w 10000"/>
                    <a:gd name="connsiteY12" fmla="*/ 2044 h 10056"/>
                    <a:gd name="connsiteX13" fmla="*/ 9173 w 10000"/>
                    <a:gd name="connsiteY13" fmla="*/ 1460 h 10056"/>
                    <a:gd name="connsiteX14" fmla="*/ 9098 w 10000"/>
                    <a:gd name="connsiteY14" fmla="*/ 729 h 10056"/>
                    <a:gd name="connsiteX15" fmla="*/ 8873 w 10000"/>
                    <a:gd name="connsiteY15" fmla="*/ 511 h 10056"/>
                    <a:gd name="connsiteX16" fmla="*/ 8497 w 10000"/>
                    <a:gd name="connsiteY16" fmla="*/ 219 h 10056"/>
                    <a:gd name="connsiteX17" fmla="*/ 8272 w 10000"/>
                    <a:gd name="connsiteY17" fmla="*/ 0 h 10056"/>
                    <a:gd name="connsiteX18" fmla="*/ 7821 w 10000"/>
                    <a:gd name="connsiteY18" fmla="*/ 293 h 10056"/>
                    <a:gd name="connsiteX19" fmla="*/ 7370 w 10000"/>
                    <a:gd name="connsiteY19" fmla="*/ 729 h 10056"/>
                    <a:gd name="connsiteX20" fmla="*/ 6769 w 10000"/>
                    <a:gd name="connsiteY20" fmla="*/ 729 h 10056"/>
                    <a:gd name="connsiteX21" fmla="*/ 5717 w 10000"/>
                    <a:gd name="connsiteY21" fmla="*/ 729 h 10056"/>
                    <a:gd name="connsiteX22" fmla="*/ 5717 w 10000"/>
                    <a:gd name="connsiteY22" fmla="*/ 658 h 10056"/>
                    <a:gd name="connsiteX23" fmla="*/ 5643 w 10000"/>
                    <a:gd name="connsiteY23" fmla="*/ 729 h 10056"/>
                    <a:gd name="connsiteX24" fmla="*/ 1961 w 10000"/>
                    <a:gd name="connsiteY24" fmla="*/ 729 h 10056"/>
                    <a:gd name="connsiteX25" fmla="*/ 1961 w 10000"/>
                    <a:gd name="connsiteY25" fmla="*/ 2263 h 10056"/>
                    <a:gd name="connsiteX26" fmla="*/ 1285 w 10000"/>
                    <a:gd name="connsiteY26" fmla="*/ 2263 h 10056"/>
                    <a:gd name="connsiteX27" fmla="*/ 1285 w 10000"/>
                    <a:gd name="connsiteY27" fmla="*/ 2556 h 10056"/>
                    <a:gd name="connsiteX28" fmla="*/ 1285 w 10000"/>
                    <a:gd name="connsiteY28" fmla="*/ 5179 h 10056"/>
                    <a:gd name="connsiteX29" fmla="*/ 1135 w 10000"/>
                    <a:gd name="connsiteY29" fmla="*/ 5327 h 10056"/>
                    <a:gd name="connsiteX30" fmla="*/ 684 w 10000"/>
                    <a:gd name="connsiteY30" fmla="*/ 5621 h 10056"/>
                    <a:gd name="connsiteX31" fmla="*/ 609 w 10000"/>
                    <a:gd name="connsiteY31" fmla="*/ 5986 h 10056"/>
                    <a:gd name="connsiteX32" fmla="*/ 384 w 10000"/>
                    <a:gd name="connsiteY32" fmla="*/ 6351 h 10056"/>
                    <a:gd name="connsiteX33" fmla="*/ 234 w 10000"/>
                    <a:gd name="connsiteY33" fmla="*/ 6935 h 10056"/>
                    <a:gd name="connsiteX34" fmla="*/ 8 w 10000"/>
                    <a:gd name="connsiteY34" fmla="*/ 7593 h 10056"/>
                    <a:gd name="connsiteX35" fmla="*/ 384 w 10000"/>
                    <a:gd name="connsiteY35" fmla="*/ 7664 h 10056"/>
                    <a:gd name="connsiteX36" fmla="*/ 458 w 10000"/>
                    <a:gd name="connsiteY36" fmla="*/ 8245 h 10056"/>
                    <a:gd name="connsiteX37" fmla="*/ 684 w 10000"/>
                    <a:gd name="connsiteY37" fmla="*/ 8831 h 10056"/>
                    <a:gd name="connsiteX38" fmla="*/ 1059 w 10000"/>
                    <a:gd name="connsiteY38" fmla="*/ 10000 h 10056"/>
                    <a:gd name="connsiteX39" fmla="*/ 4315 w 10000"/>
                    <a:gd name="connsiteY39" fmla="*/ 9657 h 10056"/>
                    <a:gd name="connsiteX40" fmla="*/ 5064 w 10000"/>
                    <a:gd name="connsiteY40" fmla="*/ 9274 h 10056"/>
                    <a:gd name="connsiteX41" fmla="*/ 5457 w 10000"/>
                    <a:gd name="connsiteY41" fmla="*/ 8984 h 10056"/>
                    <a:gd name="connsiteX42" fmla="*/ 5884 w 10000"/>
                    <a:gd name="connsiteY42" fmla="*/ 8740 h 10056"/>
                    <a:gd name="connsiteX43" fmla="*/ 6040 w 10000"/>
                    <a:gd name="connsiteY43" fmla="*/ 8368 h 10056"/>
                    <a:gd name="connsiteX44" fmla="*/ 6382 w 10000"/>
                    <a:gd name="connsiteY44" fmla="*/ 7982 h 10056"/>
                    <a:gd name="connsiteX45" fmla="*/ 6428 w 10000"/>
                    <a:gd name="connsiteY45" fmla="*/ 8181 h 10056"/>
                    <a:gd name="connsiteX46" fmla="*/ 6444 w 10000"/>
                    <a:gd name="connsiteY46" fmla="*/ 8428 h 10056"/>
                    <a:gd name="connsiteX47" fmla="*/ 6766 w 10000"/>
                    <a:gd name="connsiteY47" fmla="*/ 9268 h 10056"/>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4373 w 10000"/>
                    <a:gd name="connsiteY39" fmla="*/ 9246 h 10031"/>
                    <a:gd name="connsiteX40" fmla="*/ 5064 w 10000"/>
                    <a:gd name="connsiteY40" fmla="*/ 9274 h 10031"/>
                    <a:gd name="connsiteX41" fmla="*/ 5457 w 10000"/>
                    <a:gd name="connsiteY41" fmla="*/ 8984 h 10031"/>
                    <a:gd name="connsiteX42" fmla="*/ 5884 w 10000"/>
                    <a:gd name="connsiteY42" fmla="*/ 8740 h 10031"/>
                    <a:gd name="connsiteX43" fmla="*/ 6040 w 10000"/>
                    <a:gd name="connsiteY43" fmla="*/ 8368 h 10031"/>
                    <a:gd name="connsiteX44" fmla="*/ 6382 w 10000"/>
                    <a:gd name="connsiteY44" fmla="*/ 7982 h 10031"/>
                    <a:gd name="connsiteX45" fmla="*/ 6428 w 10000"/>
                    <a:gd name="connsiteY45" fmla="*/ 8181 h 10031"/>
                    <a:gd name="connsiteX46" fmla="*/ 6444 w 10000"/>
                    <a:gd name="connsiteY46" fmla="*/ 8428 h 10031"/>
                    <a:gd name="connsiteX47" fmla="*/ 6766 w 10000"/>
                    <a:gd name="connsiteY47"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4373 w 10000"/>
                    <a:gd name="connsiteY39" fmla="*/ 9246 h 10031"/>
                    <a:gd name="connsiteX40" fmla="*/ 5064 w 10000"/>
                    <a:gd name="connsiteY40" fmla="*/ 9274 h 10031"/>
                    <a:gd name="connsiteX41" fmla="*/ 5457 w 10000"/>
                    <a:gd name="connsiteY41" fmla="*/ 8984 h 10031"/>
                    <a:gd name="connsiteX42" fmla="*/ 5884 w 10000"/>
                    <a:gd name="connsiteY42" fmla="*/ 8740 h 10031"/>
                    <a:gd name="connsiteX43" fmla="*/ 6040 w 10000"/>
                    <a:gd name="connsiteY43" fmla="*/ 8368 h 10031"/>
                    <a:gd name="connsiteX44" fmla="*/ 6382 w 10000"/>
                    <a:gd name="connsiteY44" fmla="*/ 7982 h 10031"/>
                    <a:gd name="connsiteX45" fmla="*/ 6428 w 10000"/>
                    <a:gd name="connsiteY45" fmla="*/ 8181 h 10031"/>
                    <a:gd name="connsiteX46" fmla="*/ 6444 w 10000"/>
                    <a:gd name="connsiteY46" fmla="*/ 8428 h 10031"/>
                    <a:gd name="connsiteX47" fmla="*/ 6766 w 10000"/>
                    <a:gd name="connsiteY47"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4373 w 10000"/>
                    <a:gd name="connsiteY39" fmla="*/ 9246 h 10031"/>
                    <a:gd name="connsiteX40" fmla="*/ 5064 w 10000"/>
                    <a:gd name="connsiteY40" fmla="*/ 9311 h 10031"/>
                    <a:gd name="connsiteX41" fmla="*/ 5457 w 10000"/>
                    <a:gd name="connsiteY41" fmla="*/ 8984 h 10031"/>
                    <a:gd name="connsiteX42" fmla="*/ 5884 w 10000"/>
                    <a:gd name="connsiteY42" fmla="*/ 8740 h 10031"/>
                    <a:gd name="connsiteX43" fmla="*/ 6040 w 10000"/>
                    <a:gd name="connsiteY43" fmla="*/ 8368 h 10031"/>
                    <a:gd name="connsiteX44" fmla="*/ 6382 w 10000"/>
                    <a:gd name="connsiteY44" fmla="*/ 7982 h 10031"/>
                    <a:gd name="connsiteX45" fmla="*/ 6428 w 10000"/>
                    <a:gd name="connsiteY45" fmla="*/ 8181 h 10031"/>
                    <a:gd name="connsiteX46" fmla="*/ 6444 w 10000"/>
                    <a:gd name="connsiteY46" fmla="*/ 8428 h 10031"/>
                    <a:gd name="connsiteX47" fmla="*/ 6766 w 10000"/>
                    <a:gd name="connsiteY47"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4373 w 10000"/>
                    <a:gd name="connsiteY39" fmla="*/ 9246 h 10031"/>
                    <a:gd name="connsiteX40" fmla="*/ 5064 w 10000"/>
                    <a:gd name="connsiteY40" fmla="*/ 9311 h 10031"/>
                    <a:gd name="connsiteX41" fmla="*/ 5457 w 10000"/>
                    <a:gd name="connsiteY41" fmla="*/ 8984 h 10031"/>
                    <a:gd name="connsiteX42" fmla="*/ 5884 w 10000"/>
                    <a:gd name="connsiteY42" fmla="*/ 8740 h 10031"/>
                    <a:gd name="connsiteX43" fmla="*/ 6040 w 10000"/>
                    <a:gd name="connsiteY43" fmla="*/ 8368 h 10031"/>
                    <a:gd name="connsiteX44" fmla="*/ 6382 w 10000"/>
                    <a:gd name="connsiteY44" fmla="*/ 7982 h 10031"/>
                    <a:gd name="connsiteX45" fmla="*/ 6428 w 10000"/>
                    <a:gd name="connsiteY45" fmla="*/ 8181 h 10031"/>
                    <a:gd name="connsiteX46" fmla="*/ 6444 w 10000"/>
                    <a:gd name="connsiteY46" fmla="*/ 8428 h 10031"/>
                    <a:gd name="connsiteX47" fmla="*/ 6766 w 10000"/>
                    <a:gd name="connsiteY47" fmla="*/ 9268 h 10031"/>
                    <a:gd name="connsiteX0" fmla="*/ 7446 w 10000"/>
                    <a:gd name="connsiteY0" fmla="*/ 9488 h 10033"/>
                    <a:gd name="connsiteX1" fmla="*/ 7446 w 10000"/>
                    <a:gd name="connsiteY1" fmla="*/ 8978 h 10033"/>
                    <a:gd name="connsiteX2" fmla="*/ 7821 w 10000"/>
                    <a:gd name="connsiteY2" fmla="*/ 8978 h 10033"/>
                    <a:gd name="connsiteX3" fmla="*/ 8047 w 10000"/>
                    <a:gd name="connsiteY3" fmla="*/ 8029 h 10033"/>
                    <a:gd name="connsiteX4" fmla="*/ 8648 w 10000"/>
                    <a:gd name="connsiteY4" fmla="*/ 7444 h 10033"/>
                    <a:gd name="connsiteX5" fmla="*/ 8873 w 10000"/>
                    <a:gd name="connsiteY5" fmla="*/ 6351 h 10033"/>
                    <a:gd name="connsiteX6" fmla="*/ 8722 w 10000"/>
                    <a:gd name="connsiteY6" fmla="*/ 5768 h 10033"/>
                    <a:gd name="connsiteX7" fmla="*/ 9098 w 10000"/>
                    <a:gd name="connsiteY7" fmla="*/ 4525 h 10033"/>
                    <a:gd name="connsiteX8" fmla="*/ 9399 w 10000"/>
                    <a:gd name="connsiteY8" fmla="*/ 4160 h 10033"/>
                    <a:gd name="connsiteX9" fmla="*/ 10000 w 10000"/>
                    <a:gd name="connsiteY9" fmla="*/ 3576 h 10033"/>
                    <a:gd name="connsiteX10" fmla="*/ 9774 w 10000"/>
                    <a:gd name="connsiteY10" fmla="*/ 3502 h 10033"/>
                    <a:gd name="connsiteX11" fmla="*/ 9399 w 10000"/>
                    <a:gd name="connsiteY11" fmla="*/ 3140 h 10033"/>
                    <a:gd name="connsiteX12" fmla="*/ 9173 w 10000"/>
                    <a:gd name="connsiteY12" fmla="*/ 2044 h 10033"/>
                    <a:gd name="connsiteX13" fmla="*/ 9173 w 10000"/>
                    <a:gd name="connsiteY13" fmla="*/ 1460 h 10033"/>
                    <a:gd name="connsiteX14" fmla="*/ 9098 w 10000"/>
                    <a:gd name="connsiteY14" fmla="*/ 729 h 10033"/>
                    <a:gd name="connsiteX15" fmla="*/ 8873 w 10000"/>
                    <a:gd name="connsiteY15" fmla="*/ 511 h 10033"/>
                    <a:gd name="connsiteX16" fmla="*/ 8497 w 10000"/>
                    <a:gd name="connsiteY16" fmla="*/ 219 h 10033"/>
                    <a:gd name="connsiteX17" fmla="*/ 8272 w 10000"/>
                    <a:gd name="connsiteY17" fmla="*/ 0 h 10033"/>
                    <a:gd name="connsiteX18" fmla="*/ 7821 w 10000"/>
                    <a:gd name="connsiteY18" fmla="*/ 293 h 10033"/>
                    <a:gd name="connsiteX19" fmla="*/ 7370 w 10000"/>
                    <a:gd name="connsiteY19" fmla="*/ 729 h 10033"/>
                    <a:gd name="connsiteX20" fmla="*/ 6769 w 10000"/>
                    <a:gd name="connsiteY20" fmla="*/ 729 h 10033"/>
                    <a:gd name="connsiteX21" fmla="*/ 5717 w 10000"/>
                    <a:gd name="connsiteY21" fmla="*/ 729 h 10033"/>
                    <a:gd name="connsiteX22" fmla="*/ 5717 w 10000"/>
                    <a:gd name="connsiteY22" fmla="*/ 658 h 10033"/>
                    <a:gd name="connsiteX23" fmla="*/ 5643 w 10000"/>
                    <a:gd name="connsiteY23" fmla="*/ 729 h 10033"/>
                    <a:gd name="connsiteX24" fmla="*/ 1961 w 10000"/>
                    <a:gd name="connsiteY24" fmla="*/ 729 h 10033"/>
                    <a:gd name="connsiteX25" fmla="*/ 1961 w 10000"/>
                    <a:gd name="connsiteY25" fmla="*/ 2263 h 10033"/>
                    <a:gd name="connsiteX26" fmla="*/ 1285 w 10000"/>
                    <a:gd name="connsiteY26" fmla="*/ 2263 h 10033"/>
                    <a:gd name="connsiteX27" fmla="*/ 1285 w 10000"/>
                    <a:gd name="connsiteY27" fmla="*/ 2556 h 10033"/>
                    <a:gd name="connsiteX28" fmla="*/ 1285 w 10000"/>
                    <a:gd name="connsiteY28" fmla="*/ 5179 h 10033"/>
                    <a:gd name="connsiteX29" fmla="*/ 1135 w 10000"/>
                    <a:gd name="connsiteY29" fmla="*/ 5327 h 10033"/>
                    <a:gd name="connsiteX30" fmla="*/ 684 w 10000"/>
                    <a:gd name="connsiteY30" fmla="*/ 5621 h 10033"/>
                    <a:gd name="connsiteX31" fmla="*/ 609 w 10000"/>
                    <a:gd name="connsiteY31" fmla="*/ 5986 h 10033"/>
                    <a:gd name="connsiteX32" fmla="*/ 384 w 10000"/>
                    <a:gd name="connsiteY32" fmla="*/ 6351 h 10033"/>
                    <a:gd name="connsiteX33" fmla="*/ 234 w 10000"/>
                    <a:gd name="connsiteY33" fmla="*/ 6935 h 10033"/>
                    <a:gd name="connsiteX34" fmla="*/ 8 w 10000"/>
                    <a:gd name="connsiteY34" fmla="*/ 7593 h 10033"/>
                    <a:gd name="connsiteX35" fmla="*/ 384 w 10000"/>
                    <a:gd name="connsiteY35" fmla="*/ 7664 h 10033"/>
                    <a:gd name="connsiteX36" fmla="*/ 458 w 10000"/>
                    <a:gd name="connsiteY36" fmla="*/ 8245 h 10033"/>
                    <a:gd name="connsiteX37" fmla="*/ 684 w 10000"/>
                    <a:gd name="connsiteY37" fmla="*/ 8831 h 10033"/>
                    <a:gd name="connsiteX38" fmla="*/ 1059 w 10000"/>
                    <a:gd name="connsiteY38" fmla="*/ 10000 h 10033"/>
                    <a:gd name="connsiteX39" fmla="*/ 4373 w 10000"/>
                    <a:gd name="connsiteY39" fmla="*/ 9293 h 10033"/>
                    <a:gd name="connsiteX40" fmla="*/ 5064 w 10000"/>
                    <a:gd name="connsiteY40" fmla="*/ 9311 h 10033"/>
                    <a:gd name="connsiteX41" fmla="*/ 5457 w 10000"/>
                    <a:gd name="connsiteY41" fmla="*/ 8984 h 10033"/>
                    <a:gd name="connsiteX42" fmla="*/ 5884 w 10000"/>
                    <a:gd name="connsiteY42" fmla="*/ 8740 h 10033"/>
                    <a:gd name="connsiteX43" fmla="*/ 6040 w 10000"/>
                    <a:gd name="connsiteY43" fmla="*/ 8368 h 10033"/>
                    <a:gd name="connsiteX44" fmla="*/ 6382 w 10000"/>
                    <a:gd name="connsiteY44" fmla="*/ 7982 h 10033"/>
                    <a:gd name="connsiteX45" fmla="*/ 6428 w 10000"/>
                    <a:gd name="connsiteY45" fmla="*/ 8181 h 10033"/>
                    <a:gd name="connsiteX46" fmla="*/ 6444 w 10000"/>
                    <a:gd name="connsiteY46" fmla="*/ 8428 h 10033"/>
                    <a:gd name="connsiteX47" fmla="*/ 6766 w 10000"/>
                    <a:gd name="connsiteY47" fmla="*/ 9268 h 10033"/>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3729 w 10000"/>
                    <a:gd name="connsiteY39" fmla="*/ 9526 h 10015"/>
                    <a:gd name="connsiteX40" fmla="*/ 4373 w 10000"/>
                    <a:gd name="connsiteY40" fmla="*/ 9293 h 10015"/>
                    <a:gd name="connsiteX41" fmla="*/ 5064 w 10000"/>
                    <a:gd name="connsiteY41" fmla="*/ 9311 h 10015"/>
                    <a:gd name="connsiteX42" fmla="*/ 5457 w 10000"/>
                    <a:gd name="connsiteY42" fmla="*/ 8984 h 10015"/>
                    <a:gd name="connsiteX43" fmla="*/ 5884 w 10000"/>
                    <a:gd name="connsiteY43" fmla="*/ 8740 h 10015"/>
                    <a:gd name="connsiteX44" fmla="*/ 6040 w 10000"/>
                    <a:gd name="connsiteY44" fmla="*/ 8368 h 10015"/>
                    <a:gd name="connsiteX45" fmla="*/ 6382 w 10000"/>
                    <a:gd name="connsiteY45" fmla="*/ 7982 h 10015"/>
                    <a:gd name="connsiteX46" fmla="*/ 6428 w 10000"/>
                    <a:gd name="connsiteY46" fmla="*/ 8181 h 10015"/>
                    <a:gd name="connsiteX47" fmla="*/ 6444 w 10000"/>
                    <a:gd name="connsiteY47" fmla="*/ 8428 h 10015"/>
                    <a:gd name="connsiteX48" fmla="*/ 6766 w 10000"/>
                    <a:gd name="connsiteY48" fmla="*/ 9268 h 10015"/>
                    <a:gd name="connsiteX0" fmla="*/ 7446 w 10000"/>
                    <a:gd name="connsiteY0" fmla="*/ 9488 h 10020"/>
                    <a:gd name="connsiteX1" fmla="*/ 7446 w 10000"/>
                    <a:gd name="connsiteY1" fmla="*/ 8978 h 10020"/>
                    <a:gd name="connsiteX2" fmla="*/ 7821 w 10000"/>
                    <a:gd name="connsiteY2" fmla="*/ 8978 h 10020"/>
                    <a:gd name="connsiteX3" fmla="*/ 8047 w 10000"/>
                    <a:gd name="connsiteY3" fmla="*/ 8029 h 10020"/>
                    <a:gd name="connsiteX4" fmla="*/ 8648 w 10000"/>
                    <a:gd name="connsiteY4" fmla="*/ 7444 h 10020"/>
                    <a:gd name="connsiteX5" fmla="*/ 8873 w 10000"/>
                    <a:gd name="connsiteY5" fmla="*/ 6351 h 10020"/>
                    <a:gd name="connsiteX6" fmla="*/ 8722 w 10000"/>
                    <a:gd name="connsiteY6" fmla="*/ 5768 h 10020"/>
                    <a:gd name="connsiteX7" fmla="*/ 9098 w 10000"/>
                    <a:gd name="connsiteY7" fmla="*/ 4525 h 10020"/>
                    <a:gd name="connsiteX8" fmla="*/ 9399 w 10000"/>
                    <a:gd name="connsiteY8" fmla="*/ 4160 h 10020"/>
                    <a:gd name="connsiteX9" fmla="*/ 10000 w 10000"/>
                    <a:gd name="connsiteY9" fmla="*/ 3576 h 10020"/>
                    <a:gd name="connsiteX10" fmla="*/ 9774 w 10000"/>
                    <a:gd name="connsiteY10" fmla="*/ 3502 h 10020"/>
                    <a:gd name="connsiteX11" fmla="*/ 9399 w 10000"/>
                    <a:gd name="connsiteY11" fmla="*/ 3140 h 10020"/>
                    <a:gd name="connsiteX12" fmla="*/ 9173 w 10000"/>
                    <a:gd name="connsiteY12" fmla="*/ 2044 h 10020"/>
                    <a:gd name="connsiteX13" fmla="*/ 9173 w 10000"/>
                    <a:gd name="connsiteY13" fmla="*/ 1460 h 10020"/>
                    <a:gd name="connsiteX14" fmla="*/ 9098 w 10000"/>
                    <a:gd name="connsiteY14" fmla="*/ 729 h 10020"/>
                    <a:gd name="connsiteX15" fmla="*/ 8873 w 10000"/>
                    <a:gd name="connsiteY15" fmla="*/ 511 h 10020"/>
                    <a:gd name="connsiteX16" fmla="*/ 8497 w 10000"/>
                    <a:gd name="connsiteY16" fmla="*/ 219 h 10020"/>
                    <a:gd name="connsiteX17" fmla="*/ 8272 w 10000"/>
                    <a:gd name="connsiteY17" fmla="*/ 0 h 10020"/>
                    <a:gd name="connsiteX18" fmla="*/ 7821 w 10000"/>
                    <a:gd name="connsiteY18" fmla="*/ 293 h 10020"/>
                    <a:gd name="connsiteX19" fmla="*/ 7370 w 10000"/>
                    <a:gd name="connsiteY19" fmla="*/ 729 h 10020"/>
                    <a:gd name="connsiteX20" fmla="*/ 6769 w 10000"/>
                    <a:gd name="connsiteY20" fmla="*/ 729 h 10020"/>
                    <a:gd name="connsiteX21" fmla="*/ 5717 w 10000"/>
                    <a:gd name="connsiteY21" fmla="*/ 729 h 10020"/>
                    <a:gd name="connsiteX22" fmla="*/ 5717 w 10000"/>
                    <a:gd name="connsiteY22" fmla="*/ 658 h 10020"/>
                    <a:gd name="connsiteX23" fmla="*/ 5643 w 10000"/>
                    <a:gd name="connsiteY23" fmla="*/ 729 h 10020"/>
                    <a:gd name="connsiteX24" fmla="*/ 1961 w 10000"/>
                    <a:gd name="connsiteY24" fmla="*/ 729 h 10020"/>
                    <a:gd name="connsiteX25" fmla="*/ 1961 w 10000"/>
                    <a:gd name="connsiteY25" fmla="*/ 2263 h 10020"/>
                    <a:gd name="connsiteX26" fmla="*/ 1285 w 10000"/>
                    <a:gd name="connsiteY26" fmla="*/ 2263 h 10020"/>
                    <a:gd name="connsiteX27" fmla="*/ 1285 w 10000"/>
                    <a:gd name="connsiteY27" fmla="*/ 2556 h 10020"/>
                    <a:gd name="connsiteX28" fmla="*/ 1285 w 10000"/>
                    <a:gd name="connsiteY28" fmla="*/ 5179 h 10020"/>
                    <a:gd name="connsiteX29" fmla="*/ 1135 w 10000"/>
                    <a:gd name="connsiteY29" fmla="*/ 5327 h 10020"/>
                    <a:gd name="connsiteX30" fmla="*/ 684 w 10000"/>
                    <a:gd name="connsiteY30" fmla="*/ 5621 h 10020"/>
                    <a:gd name="connsiteX31" fmla="*/ 609 w 10000"/>
                    <a:gd name="connsiteY31" fmla="*/ 5986 h 10020"/>
                    <a:gd name="connsiteX32" fmla="*/ 384 w 10000"/>
                    <a:gd name="connsiteY32" fmla="*/ 6351 h 10020"/>
                    <a:gd name="connsiteX33" fmla="*/ 234 w 10000"/>
                    <a:gd name="connsiteY33" fmla="*/ 6935 h 10020"/>
                    <a:gd name="connsiteX34" fmla="*/ 8 w 10000"/>
                    <a:gd name="connsiteY34" fmla="*/ 7593 h 10020"/>
                    <a:gd name="connsiteX35" fmla="*/ 384 w 10000"/>
                    <a:gd name="connsiteY35" fmla="*/ 7664 h 10020"/>
                    <a:gd name="connsiteX36" fmla="*/ 458 w 10000"/>
                    <a:gd name="connsiteY36" fmla="*/ 8245 h 10020"/>
                    <a:gd name="connsiteX37" fmla="*/ 684 w 10000"/>
                    <a:gd name="connsiteY37" fmla="*/ 8831 h 10020"/>
                    <a:gd name="connsiteX38" fmla="*/ 1059 w 10000"/>
                    <a:gd name="connsiteY38" fmla="*/ 10000 h 10020"/>
                    <a:gd name="connsiteX39" fmla="*/ 3940 w 10000"/>
                    <a:gd name="connsiteY39" fmla="*/ 9647 h 10020"/>
                    <a:gd name="connsiteX40" fmla="*/ 4373 w 10000"/>
                    <a:gd name="connsiteY40" fmla="*/ 9293 h 10020"/>
                    <a:gd name="connsiteX41" fmla="*/ 5064 w 10000"/>
                    <a:gd name="connsiteY41" fmla="*/ 9311 h 10020"/>
                    <a:gd name="connsiteX42" fmla="*/ 5457 w 10000"/>
                    <a:gd name="connsiteY42" fmla="*/ 8984 h 10020"/>
                    <a:gd name="connsiteX43" fmla="*/ 5884 w 10000"/>
                    <a:gd name="connsiteY43" fmla="*/ 8740 h 10020"/>
                    <a:gd name="connsiteX44" fmla="*/ 6040 w 10000"/>
                    <a:gd name="connsiteY44" fmla="*/ 8368 h 10020"/>
                    <a:gd name="connsiteX45" fmla="*/ 6382 w 10000"/>
                    <a:gd name="connsiteY45" fmla="*/ 7982 h 10020"/>
                    <a:gd name="connsiteX46" fmla="*/ 6428 w 10000"/>
                    <a:gd name="connsiteY46" fmla="*/ 8181 h 10020"/>
                    <a:gd name="connsiteX47" fmla="*/ 6444 w 10000"/>
                    <a:gd name="connsiteY47" fmla="*/ 8428 h 10020"/>
                    <a:gd name="connsiteX48" fmla="*/ 6766 w 10000"/>
                    <a:gd name="connsiteY48" fmla="*/ 9268 h 10020"/>
                    <a:gd name="connsiteX0" fmla="*/ 7446 w 10000"/>
                    <a:gd name="connsiteY0" fmla="*/ 9488 h 10020"/>
                    <a:gd name="connsiteX1" fmla="*/ 7446 w 10000"/>
                    <a:gd name="connsiteY1" fmla="*/ 8978 h 10020"/>
                    <a:gd name="connsiteX2" fmla="*/ 7821 w 10000"/>
                    <a:gd name="connsiteY2" fmla="*/ 8978 h 10020"/>
                    <a:gd name="connsiteX3" fmla="*/ 8047 w 10000"/>
                    <a:gd name="connsiteY3" fmla="*/ 8029 h 10020"/>
                    <a:gd name="connsiteX4" fmla="*/ 8648 w 10000"/>
                    <a:gd name="connsiteY4" fmla="*/ 7444 h 10020"/>
                    <a:gd name="connsiteX5" fmla="*/ 8873 w 10000"/>
                    <a:gd name="connsiteY5" fmla="*/ 6351 h 10020"/>
                    <a:gd name="connsiteX6" fmla="*/ 8722 w 10000"/>
                    <a:gd name="connsiteY6" fmla="*/ 5768 h 10020"/>
                    <a:gd name="connsiteX7" fmla="*/ 9098 w 10000"/>
                    <a:gd name="connsiteY7" fmla="*/ 4525 h 10020"/>
                    <a:gd name="connsiteX8" fmla="*/ 9399 w 10000"/>
                    <a:gd name="connsiteY8" fmla="*/ 4160 h 10020"/>
                    <a:gd name="connsiteX9" fmla="*/ 10000 w 10000"/>
                    <a:gd name="connsiteY9" fmla="*/ 3576 h 10020"/>
                    <a:gd name="connsiteX10" fmla="*/ 9774 w 10000"/>
                    <a:gd name="connsiteY10" fmla="*/ 3502 h 10020"/>
                    <a:gd name="connsiteX11" fmla="*/ 9399 w 10000"/>
                    <a:gd name="connsiteY11" fmla="*/ 3140 h 10020"/>
                    <a:gd name="connsiteX12" fmla="*/ 9173 w 10000"/>
                    <a:gd name="connsiteY12" fmla="*/ 2044 h 10020"/>
                    <a:gd name="connsiteX13" fmla="*/ 9173 w 10000"/>
                    <a:gd name="connsiteY13" fmla="*/ 1460 h 10020"/>
                    <a:gd name="connsiteX14" fmla="*/ 9098 w 10000"/>
                    <a:gd name="connsiteY14" fmla="*/ 729 h 10020"/>
                    <a:gd name="connsiteX15" fmla="*/ 8873 w 10000"/>
                    <a:gd name="connsiteY15" fmla="*/ 511 h 10020"/>
                    <a:gd name="connsiteX16" fmla="*/ 8497 w 10000"/>
                    <a:gd name="connsiteY16" fmla="*/ 219 h 10020"/>
                    <a:gd name="connsiteX17" fmla="*/ 8272 w 10000"/>
                    <a:gd name="connsiteY17" fmla="*/ 0 h 10020"/>
                    <a:gd name="connsiteX18" fmla="*/ 7821 w 10000"/>
                    <a:gd name="connsiteY18" fmla="*/ 293 h 10020"/>
                    <a:gd name="connsiteX19" fmla="*/ 7370 w 10000"/>
                    <a:gd name="connsiteY19" fmla="*/ 729 h 10020"/>
                    <a:gd name="connsiteX20" fmla="*/ 6769 w 10000"/>
                    <a:gd name="connsiteY20" fmla="*/ 729 h 10020"/>
                    <a:gd name="connsiteX21" fmla="*/ 5717 w 10000"/>
                    <a:gd name="connsiteY21" fmla="*/ 729 h 10020"/>
                    <a:gd name="connsiteX22" fmla="*/ 5717 w 10000"/>
                    <a:gd name="connsiteY22" fmla="*/ 658 h 10020"/>
                    <a:gd name="connsiteX23" fmla="*/ 5643 w 10000"/>
                    <a:gd name="connsiteY23" fmla="*/ 729 h 10020"/>
                    <a:gd name="connsiteX24" fmla="*/ 1961 w 10000"/>
                    <a:gd name="connsiteY24" fmla="*/ 729 h 10020"/>
                    <a:gd name="connsiteX25" fmla="*/ 1961 w 10000"/>
                    <a:gd name="connsiteY25" fmla="*/ 2263 h 10020"/>
                    <a:gd name="connsiteX26" fmla="*/ 1285 w 10000"/>
                    <a:gd name="connsiteY26" fmla="*/ 2263 h 10020"/>
                    <a:gd name="connsiteX27" fmla="*/ 1285 w 10000"/>
                    <a:gd name="connsiteY27" fmla="*/ 2556 h 10020"/>
                    <a:gd name="connsiteX28" fmla="*/ 1285 w 10000"/>
                    <a:gd name="connsiteY28" fmla="*/ 5179 h 10020"/>
                    <a:gd name="connsiteX29" fmla="*/ 1135 w 10000"/>
                    <a:gd name="connsiteY29" fmla="*/ 5327 h 10020"/>
                    <a:gd name="connsiteX30" fmla="*/ 684 w 10000"/>
                    <a:gd name="connsiteY30" fmla="*/ 5621 h 10020"/>
                    <a:gd name="connsiteX31" fmla="*/ 609 w 10000"/>
                    <a:gd name="connsiteY31" fmla="*/ 5986 h 10020"/>
                    <a:gd name="connsiteX32" fmla="*/ 384 w 10000"/>
                    <a:gd name="connsiteY32" fmla="*/ 6351 h 10020"/>
                    <a:gd name="connsiteX33" fmla="*/ 234 w 10000"/>
                    <a:gd name="connsiteY33" fmla="*/ 6935 h 10020"/>
                    <a:gd name="connsiteX34" fmla="*/ 8 w 10000"/>
                    <a:gd name="connsiteY34" fmla="*/ 7593 h 10020"/>
                    <a:gd name="connsiteX35" fmla="*/ 384 w 10000"/>
                    <a:gd name="connsiteY35" fmla="*/ 7664 h 10020"/>
                    <a:gd name="connsiteX36" fmla="*/ 458 w 10000"/>
                    <a:gd name="connsiteY36" fmla="*/ 8245 h 10020"/>
                    <a:gd name="connsiteX37" fmla="*/ 684 w 10000"/>
                    <a:gd name="connsiteY37" fmla="*/ 8831 h 10020"/>
                    <a:gd name="connsiteX38" fmla="*/ 1059 w 10000"/>
                    <a:gd name="connsiteY38" fmla="*/ 10000 h 10020"/>
                    <a:gd name="connsiteX39" fmla="*/ 3940 w 10000"/>
                    <a:gd name="connsiteY39" fmla="*/ 9647 h 10020"/>
                    <a:gd name="connsiteX40" fmla="*/ 4373 w 10000"/>
                    <a:gd name="connsiteY40" fmla="*/ 9293 h 10020"/>
                    <a:gd name="connsiteX41" fmla="*/ 5064 w 10000"/>
                    <a:gd name="connsiteY41" fmla="*/ 9311 h 10020"/>
                    <a:gd name="connsiteX42" fmla="*/ 5457 w 10000"/>
                    <a:gd name="connsiteY42" fmla="*/ 8984 h 10020"/>
                    <a:gd name="connsiteX43" fmla="*/ 5884 w 10000"/>
                    <a:gd name="connsiteY43" fmla="*/ 8740 h 10020"/>
                    <a:gd name="connsiteX44" fmla="*/ 6040 w 10000"/>
                    <a:gd name="connsiteY44" fmla="*/ 8368 h 10020"/>
                    <a:gd name="connsiteX45" fmla="*/ 6382 w 10000"/>
                    <a:gd name="connsiteY45" fmla="*/ 7982 h 10020"/>
                    <a:gd name="connsiteX46" fmla="*/ 6428 w 10000"/>
                    <a:gd name="connsiteY46" fmla="*/ 8181 h 10020"/>
                    <a:gd name="connsiteX47" fmla="*/ 6444 w 10000"/>
                    <a:gd name="connsiteY47" fmla="*/ 8428 h 10020"/>
                    <a:gd name="connsiteX48" fmla="*/ 6766 w 10000"/>
                    <a:gd name="connsiteY48" fmla="*/ 9268 h 10020"/>
                    <a:gd name="connsiteX0" fmla="*/ 7446 w 10000"/>
                    <a:gd name="connsiteY0" fmla="*/ 9488 h 10020"/>
                    <a:gd name="connsiteX1" fmla="*/ 7446 w 10000"/>
                    <a:gd name="connsiteY1" fmla="*/ 8978 h 10020"/>
                    <a:gd name="connsiteX2" fmla="*/ 7821 w 10000"/>
                    <a:gd name="connsiteY2" fmla="*/ 8978 h 10020"/>
                    <a:gd name="connsiteX3" fmla="*/ 8047 w 10000"/>
                    <a:gd name="connsiteY3" fmla="*/ 8029 h 10020"/>
                    <a:gd name="connsiteX4" fmla="*/ 8648 w 10000"/>
                    <a:gd name="connsiteY4" fmla="*/ 7444 h 10020"/>
                    <a:gd name="connsiteX5" fmla="*/ 8873 w 10000"/>
                    <a:gd name="connsiteY5" fmla="*/ 6351 h 10020"/>
                    <a:gd name="connsiteX6" fmla="*/ 8722 w 10000"/>
                    <a:gd name="connsiteY6" fmla="*/ 5768 h 10020"/>
                    <a:gd name="connsiteX7" fmla="*/ 9098 w 10000"/>
                    <a:gd name="connsiteY7" fmla="*/ 4525 h 10020"/>
                    <a:gd name="connsiteX8" fmla="*/ 9399 w 10000"/>
                    <a:gd name="connsiteY8" fmla="*/ 4160 h 10020"/>
                    <a:gd name="connsiteX9" fmla="*/ 10000 w 10000"/>
                    <a:gd name="connsiteY9" fmla="*/ 3576 h 10020"/>
                    <a:gd name="connsiteX10" fmla="*/ 9774 w 10000"/>
                    <a:gd name="connsiteY10" fmla="*/ 3502 h 10020"/>
                    <a:gd name="connsiteX11" fmla="*/ 9399 w 10000"/>
                    <a:gd name="connsiteY11" fmla="*/ 3140 h 10020"/>
                    <a:gd name="connsiteX12" fmla="*/ 9173 w 10000"/>
                    <a:gd name="connsiteY12" fmla="*/ 2044 h 10020"/>
                    <a:gd name="connsiteX13" fmla="*/ 9173 w 10000"/>
                    <a:gd name="connsiteY13" fmla="*/ 1460 h 10020"/>
                    <a:gd name="connsiteX14" fmla="*/ 9098 w 10000"/>
                    <a:gd name="connsiteY14" fmla="*/ 729 h 10020"/>
                    <a:gd name="connsiteX15" fmla="*/ 8873 w 10000"/>
                    <a:gd name="connsiteY15" fmla="*/ 511 h 10020"/>
                    <a:gd name="connsiteX16" fmla="*/ 8497 w 10000"/>
                    <a:gd name="connsiteY16" fmla="*/ 219 h 10020"/>
                    <a:gd name="connsiteX17" fmla="*/ 8272 w 10000"/>
                    <a:gd name="connsiteY17" fmla="*/ 0 h 10020"/>
                    <a:gd name="connsiteX18" fmla="*/ 7821 w 10000"/>
                    <a:gd name="connsiteY18" fmla="*/ 293 h 10020"/>
                    <a:gd name="connsiteX19" fmla="*/ 7370 w 10000"/>
                    <a:gd name="connsiteY19" fmla="*/ 729 h 10020"/>
                    <a:gd name="connsiteX20" fmla="*/ 6769 w 10000"/>
                    <a:gd name="connsiteY20" fmla="*/ 729 h 10020"/>
                    <a:gd name="connsiteX21" fmla="*/ 5717 w 10000"/>
                    <a:gd name="connsiteY21" fmla="*/ 729 h 10020"/>
                    <a:gd name="connsiteX22" fmla="*/ 5717 w 10000"/>
                    <a:gd name="connsiteY22" fmla="*/ 658 h 10020"/>
                    <a:gd name="connsiteX23" fmla="*/ 5643 w 10000"/>
                    <a:gd name="connsiteY23" fmla="*/ 729 h 10020"/>
                    <a:gd name="connsiteX24" fmla="*/ 1961 w 10000"/>
                    <a:gd name="connsiteY24" fmla="*/ 729 h 10020"/>
                    <a:gd name="connsiteX25" fmla="*/ 1961 w 10000"/>
                    <a:gd name="connsiteY25" fmla="*/ 2263 h 10020"/>
                    <a:gd name="connsiteX26" fmla="*/ 1285 w 10000"/>
                    <a:gd name="connsiteY26" fmla="*/ 2263 h 10020"/>
                    <a:gd name="connsiteX27" fmla="*/ 1285 w 10000"/>
                    <a:gd name="connsiteY27" fmla="*/ 2556 h 10020"/>
                    <a:gd name="connsiteX28" fmla="*/ 1285 w 10000"/>
                    <a:gd name="connsiteY28" fmla="*/ 5179 h 10020"/>
                    <a:gd name="connsiteX29" fmla="*/ 1135 w 10000"/>
                    <a:gd name="connsiteY29" fmla="*/ 5327 h 10020"/>
                    <a:gd name="connsiteX30" fmla="*/ 684 w 10000"/>
                    <a:gd name="connsiteY30" fmla="*/ 5621 h 10020"/>
                    <a:gd name="connsiteX31" fmla="*/ 609 w 10000"/>
                    <a:gd name="connsiteY31" fmla="*/ 5986 h 10020"/>
                    <a:gd name="connsiteX32" fmla="*/ 384 w 10000"/>
                    <a:gd name="connsiteY32" fmla="*/ 6351 h 10020"/>
                    <a:gd name="connsiteX33" fmla="*/ 234 w 10000"/>
                    <a:gd name="connsiteY33" fmla="*/ 6935 h 10020"/>
                    <a:gd name="connsiteX34" fmla="*/ 8 w 10000"/>
                    <a:gd name="connsiteY34" fmla="*/ 7593 h 10020"/>
                    <a:gd name="connsiteX35" fmla="*/ 384 w 10000"/>
                    <a:gd name="connsiteY35" fmla="*/ 7664 h 10020"/>
                    <a:gd name="connsiteX36" fmla="*/ 458 w 10000"/>
                    <a:gd name="connsiteY36" fmla="*/ 8245 h 10020"/>
                    <a:gd name="connsiteX37" fmla="*/ 684 w 10000"/>
                    <a:gd name="connsiteY37" fmla="*/ 8831 h 10020"/>
                    <a:gd name="connsiteX38" fmla="*/ 1059 w 10000"/>
                    <a:gd name="connsiteY38" fmla="*/ 10000 h 10020"/>
                    <a:gd name="connsiteX39" fmla="*/ 3940 w 10000"/>
                    <a:gd name="connsiteY39" fmla="*/ 9647 h 10020"/>
                    <a:gd name="connsiteX40" fmla="*/ 4209 w 10000"/>
                    <a:gd name="connsiteY40" fmla="*/ 9592 h 10020"/>
                    <a:gd name="connsiteX41" fmla="*/ 4373 w 10000"/>
                    <a:gd name="connsiteY41" fmla="*/ 9293 h 10020"/>
                    <a:gd name="connsiteX42" fmla="*/ 5064 w 10000"/>
                    <a:gd name="connsiteY42" fmla="*/ 9311 h 10020"/>
                    <a:gd name="connsiteX43" fmla="*/ 5457 w 10000"/>
                    <a:gd name="connsiteY43" fmla="*/ 8984 h 10020"/>
                    <a:gd name="connsiteX44" fmla="*/ 5884 w 10000"/>
                    <a:gd name="connsiteY44" fmla="*/ 8740 h 10020"/>
                    <a:gd name="connsiteX45" fmla="*/ 6040 w 10000"/>
                    <a:gd name="connsiteY45" fmla="*/ 8368 h 10020"/>
                    <a:gd name="connsiteX46" fmla="*/ 6382 w 10000"/>
                    <a:gd name="connsiteY46" fmla="*/ 7982 h 10020"/>
                    <a:gd name="connsiteX47" fmla="*/ 6428 w 10000"/>
                    <a:gd name="connsiteY47" fmla="*/ 8181 h 10020"/>
                    <a:gd name="connsiteX48" fmla="*/ 6444 w 10000"/>
                    <a:gd name="connsiteY48" fmla="*/ 8428 h 10020"/>
                    <a:gd name="connsiteX49" fmla="*/ 6766 w 10000"/>
                    <a:gd name="connsiteY49" fmla="*/ 9268 h 10020"/>
                    <a:gd name="connsiteX0" fmla="*/ 7446 w 10000"/>
                    <a:gd name="connsiteY0" fmla="*/ 9488 h 10020"/>
                    <a:gd name="connsiteX1" fmla="*/ 7446 w 10000"/>
                    <a:gd name="connsiteY1" fmla="*/ 8978 h 10020"/>
                    <a:gd name="connsiteX2" fmla="*/ 7821 w 10000"/>
                    <a:gd name="connsiteY2" fmla="*/ 8978 h 10020"/>
                    <a:gd name="connsiteX3" fmla="*/ 8047 w 10000"/>
                    <a:gd name="connsiteY3" fmla="*/ 8029 h 10020"/>
                    <a:gd name="connsiteX4" fmla="*/ 8648 w 10000"/>
                    <a:gd name="connsiteY4" fmla="*/ 7444 h 10020"/>
                    <a:gd name="connsiteX5" fmla="*/ 8873 w 10000"/>
                    <a:gd name="connsiteY5" fmla="*/ 6351 h 10020"/>
                    <a:gd name="connsiteX6" fmla="*/ 8722 w 10000"/>
                    <a:gd name="connsiteY6" fmla="*/ 5768 h 10020"/>
                    <a:gd name="connsiteX7" fmla="*/ 9098 w 10000"/>
                    <a:gd name="connsiteY7" fmla="*/ 4525 h 10020"/>
                    <a:gd name="connsiteX8" fmla="*/ 9399 w 10000"/>
                    <a:gd name="connsiteY8" fmla="*/ 4160 h 10020"/>
                    <a:gd name="connsiteX9" fmla="*/ 10000 w 10000"/>
                    <a:gd name="connsiteY9" fmla="*/ 3576 h 10020"/>
                    <a:gd name="connsiteX10" fmla="*/ 9774 w 10000"/>
                    <a:gd name="connsiteY10" fmla="*/ 3502 h 10020"/>
                    <a:gd name="connsiteX11" fmla="*/ 9399 w 10000"/>
                    <a:gd name="connsiteY11" fmla="*/ 3140 h 10020"/>
                    <a:gd name="connsiteX12" fmla="*/ 9173 w 10000"/>
                    <a:gd name="connsiteY12" fmla="*/ 2044 h 10020"/>
                    <a:gd name="connsiteX13" fmla="*/ 9173 w 10000"/>
                    <a:gd name="connsiteY13" fmla="*/ 1460 h 10020"/>
                    <a:gd name="connsiteX14" fmla="*/ 9098 w 10000"/>
                    <a:gd name="connsiteY14" fmla="*/ 729 h 10020"/>
                    <a:gd name="connsiteX15" fmla="*/ 8873 w 10000"/>
                    <a:gd name="connsiteY15" fmla="*/ 511 h 10020"/>
                    <a:gd name="connsiteX16" fmla="*/ 8497 w 10000"/>
                    <a:gd name="connsiteY16" fmla="*/ 219 h 10020"/>
                    <a:gd name="connsiteX17" fmla="*/ 8272 w 10000"/>
                    <a:gd name="connsiteY17" fmla="*/ 0 h 10020"/>
                    <a:gd name="connsiteX18" fmla="*/ 7821 w 10000"/>
                    <a:gd name="connsiteY18" fmla="*/ 293 h 10020"/>
                    <a:gd name="connsiteX19" fmla="*/ 7370 w 10000"/>
                    <a:gd name="connsiteY19" fmla="*/ 729 h 10020"/>
                    <a:gd name="connsiteX20" fmla="*/ 6769 w 10000"/>
                    <a:gd name="connsiteY20" fmla="*/ 729 h 10020"/>
                    <a:gd name="connsiteX21" fmla="*/ 5717 w 10000"/>
                    <a:gd name="connsiteY21" fmla="*/ 729 h 10020"/>
                    <a:gd name="connsiteX22" fmla="*/ 5717 w 10000"/>
                    <a:gd name="connsiteY22" fmla="*/ 658 h 10020"/>
                    <a:gd name="connsiteX23" fmla="*/ 5643 w 10000"/>
                    <a:gd name="connsiteY23" fmla="*/ 729 h 10020"/>
                    <a:gd name="connsiteX24" fmla="*/ 1961 w 10000"/>
                    <a:gd name="connsiteY24" fmla="*/ 729 h 10020"/>
                    <a:gd name="connsiteX25" fmla="*/ 1961 w 10000"/>
                    <a:gd name="connsiteY25" fmla="*/ 2263 h 10020"/>
                    <a:gd name="connsiteX26" fmla="*/ 1285 w 10000"/>
                    <a:gd name="connsiteY26" fmla="*/ 2263 h 10020"/>
                    <a:gd name="connsiteX27" fmla="*/ 1285 w 10000"/>
                    <a:gd name="connsiteY27" fmla="*/ 2556 h 10020"/>
                    <a:gd name="connsiteX28" fmla="*/ 1285 w 10000"/>
                    <a:gd name="connsiteY28" fmla="*/ 5179 h 10020"/>
                    <a:gd name="connsiteX29" fmla="*/ 1135 w 10000"/>
                    <a:gd name="connsiteY29" fmla="*/ 5327 h 10020"/>
                    <a:gd name="connsiteX30" fmla="*/ 684 w 10000"/>
                    <a:gd name="connsiteY30" fmla="*/ 5621 h 10020"/>
                    <a:gd name="connsiteX31" fmla="*/ 609 w 10000"/>
                    <a:gd name="connsiteY31" fmla="*/ 5986 h 10020"/>
                    <a:gd name="connsiteX32" fmla="*/ 384 w 10000"/>
                    <a:gd name="connsiteY32" fmla="*/ 6351 h 10020"/>
                    <a:gd name="connsiteX33" fmla="*/ 234 w 10000"/>
                    <a:gd name="connsiteY33" fmla="*/ 6935 h 10020"/>
                    <a:gd name="connsiteX34" fmla="*/ 8 w 10000"/>
                    <a:gd name="connsiteY34" fmla="*/ 7593 h 10020"/>
                    <a:gd name="connsiteX35" fmla="*/ 384 w 10000"/>
                    <a:gd name="connsiteY35" fmla="*/ 7664 h 10020"/>
                    <a:gd name="connsiteX36" fmla="*/ 458 w 10000"/>
                    <a:gd name="connsiteY36" fmla="*/ 8245 h 10020"/>
                    <a:gd name="connsiteX37" fmla="*/ 684 w 10000"/>
                    <a:gd name="connsiteY37" fmla="*/ 8831 h 10020"/>
                    <a:gd name="connsiteX38" fmla="*/ 1059 w 10000"/>
                    <a:gd name="connsiteY38" fmla="*/ 10000 h 10020"/>
                    <a:gd name="connsiteX39" fmla="*/ 3940 w 10000"/>
                    <a:gd name="connsiteY39" fmla="*/ 9647 h 10020"/>
                    <a:gd name="connsiteX40" fmla="*/ 4219 w 10000"/>
                    <a:gd name="connsiteY40" fmla="*/ 9620 h 10020"/>
                    <a:gd name="connsiteX41" fmla="*/ 4373 w 10000"/>
                    <a:gd name="connsiteY41" fmla="*/ 9293 h 10020"/>
                    <a:gd name="connsiteX42" fmla="*/ 5064 w 10000"/>
                    <a:gd name="connsiteY42" fmla="*/ 9311 h 10020"/>
                    <a:gd name="connsiteX43" fmla="*/ 5457 w 10000"/>
                    <a:gd name="connsiteY43" fmla="*/ 8984 h 10020"/>
                    <a:gd name="connsiteX44" fmla="*/ 5884 w 10000"/>
                    <a:gd name="connsiteY44" fmla="*/ 8740 h 10020"/>
                    <a:gd name="connsiteX45" fmla="*/ 6040 w 10000"/>
                    <a:gd name="connsiteY45" fmla="*/ 8368 h 10020"/>
                    <a:gd name="connsiteX46" fmla="*/ 6382 w 10000"/>
                    <a:gd name="connsiteY46" fmla="*/ 7982 h 10020"/>
                    <a:gd name="connsiteX47" fmla="*/ 6428 w 10000"/>
                    <a:gd name="connsiteY47" fmla="*/ 8181 h 10020"/>
                    <a:gd name="connsiteX48" fmla="*/ 6444 w 10000"/>
                    <a:gd name="connsiteY48" fmla="*/ 8428 h 10020"/>
                    <a:gd name="connsiteX49" fmla="*/ 6766 w 10000"/>
                    <a:gd name="connsiteY49" fmla="*/ 9268 h 10020"/>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3863 w 10000"/>
                    <a:gd name="connsiteY39" fmla="*/ 9806 h 10031"/>
                    <a:gd name="connsiteX40" fmla="*/ 4219 w 10000"/>
                    <a:gd name="connsiteY40" fmla="*/ 9620 h 10031"/>
                    <a:gd name="connsiteX41" fmla="*/ 4373 w 10000"/>
                    <a:gd name="connsiteY41" fmla="*/ 9293 h 10031"/>
                    <a:gd name="connsiteX42" fmla="*/ 5064 w 10000"/>
                    <a:gd name="connsiteY42" fmla="*/ 9311 h 10031"/>
                    <a:gd name="connsiteX43" fmla="*/ 5457 w 10000"/>
                    <a:gd name="connsiteY43" fmla="*/ 8984 h 10031"/>
                    <a:gd name="connsiteX44" fmla="*/ 5884 w 10000"/>
                    <a:gd name="connsiteY44" fmla="*/ 8740 h 10031"/>
                    <a:gd name="connsiteX45" fmla="*/ 6040 w 10000"/>
                    <a:gd name="connsiteY45" fmla="*/ 8368 h 10031"/>
                    <a:gd name="connsiteX46" fmla="*/ 6382 w 10000"/>
                    <a:gd name="connsiteY46" fmla="*/ 7982 h 10031"/>
                    <a:gd name="connsiteX47" fmla="*/ 6428 w 10000"/>
                    <a:gd name="connsiteY47" fmla="*/ 8181 h 10031"/>
                    <a:gd name="connsiteX48" fmla="*/ 6444 w 10000"/>
                    <a:gd name="connsiteY48" fmla="*/ 8428 h 10031"/>
                    <a:gd name="connsiteX49" fmla="*/ 6766 w 10000"/>
                    <a:gd name="connsiteY49"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3863 w 10000"/>
                    <a:gd name="connsiteY39" fmla="*/ 9806 h 10031"/>
                    <a:gd name="connsiteX40" fmla="*/ 3863 w 10000"/>
                    <a:gd name="connsiteY40" fmla="*/ 9788 h 10031"/>
                    <a:gd name="connsiteX41" fmla="*/ 4219 w 10000"/>
                    <a:gd name="connsiteY41" fmla="*/ 9620 h 10031"/>
                    <a:gd name="connsiteX42" fmla="*/ 4373 w 10000"/>
                    <a:gd name="connsiteY42" fmla="*/ 9293 h 10031"/>
                    <a:gd name="connsiteX43" fmla="*/ 5064 w 10000"/>
                    <a:gd name="connsiteY43" fmla="*/ 9311 h 10031"/>
                    <a:gd name="connsiteX44" fmla="*/ 5457 w 10000"/>
                    <a:gd name="connsiteY44" fmla="*/ 8984 h 10031"/>
                    <a:gd name="connsiteX45" fmla="*/ 5884 w 10000"/>
                    <a:gd name="connsiteY45" fmla="*/ 8740 h 10031"/>
                    <a:gd name="connsiteX46" fmla="*/ 6040 w 10000"/>
                    <a:gd name="connsiteY46" fmla="*/ 8368 h 10031"/>
                    <a:gd name="connsiteX47" fmla="*/ 6382 w 10000"/>
                    <a:gd name="connsiteY47" fmla="*/ 7982 h 10031"/>
                    <a:gd name="connsiteX48" fmla="*/ 6428 w 10000"/>
                    <a:gd name="connsiteY48" fmla="*/ 8181 h 10031"/>
                    <a:gd name="connsiteX49" fmla="*/ 6444 w 10000"/>
                    <a:gd name="connsiteY49" fmla="*/ 8428 h 10031"/>
                    <a:gd name="connsiteX50" fmla="*/ 6766 w 10000"/>
                    <a:gd name="connsiteY50"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3863 w 10000"/>
                    <a:gd name="connsiteY39" fmla="*/ 9806 h 10031"/>
                    <a:gd name="connsiteX40" fmla="*/ 3479 w 10000"/>
                    <a:gd name="connsiteY40" fmla="*/ 9452 h 10031"/>
                    <a:gd name="connsiteX41" fmla="*/ 4219 w 10000"/>
                    <a:gd name="connsiteY41" fmla="*/ 9620 h 10031"/>
                    <a:gd name="connsiteX42" fmla="*/ 4373 w 10000"/>
                    <a:gd name="connsiteY42" fmla="*/ 9293 h 10031"/>
                    <a:gd name="connsiteX43" fmla="*/ 5064 w 10000"/>
                    <a:gd name="connsiteY43" fmla="*/ 9311 h 10031"/>
                    <a:gd name="connsiteX44" fmla="*/ 5457 w 10000"/>
                    <a:gd name="connsiteY44" fmla="*/ 8984 h 10031"/>
                    <a:gd name="connsiteX45" fmla="*/ 5884 w 10000"/>
                    <a:gd name="connsiteY45" fmla="*/ 8740 h 10031"/>
                    <a:gd name="connsiteX46" fmla="*/ 6040 w 10000"/>
                    <a:gd name="connsiteY46" fmla="*/ 8368 h 10031"/>
                    <a:gd name="connsiteX47" fmla="*/ 6382 w 10000"/>
                    <a:gd name="connsiteY47" fmla="*/ 7982 h 10031"/>
                    <a:gd name="connsiteX48" fmla="*/ 6428 w 10000"/>
                    <a:gd name="connsiteY48" fmla="*/ 8181 h 10031"/>
                    <a:gd name="connsiteX49" fmla="*/ 6444 w 10000"/>
                    <a:gd name="connsiteY49" fmla="*/ 8428 h 10031"/>
                    <a:gd name="connsiteX50" fmla="*/ 6766 w 10000"/>
                    <a:gd name="connsiteY50" fmla="*/ 9268 h 10031"/>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479 w 10000"/>
                    <a:gd name="connsiteY40" fmla="*/ 9452 h 10008"/>
                    <a:gd name="connsiteX41" fmla="*/ 4219 w 10000"/>
                    <a:gd name="connsiteY41" fmla="*/ 9620 h 10008"/>
                    <a:gd name="connsiteX42" fmla="*/ 4373 w 10000"/>
                    <a:gd name="connsiteY42" fmla="*/ 9293 h 10008"/>
                    <a:gd name="connsiteX43" fmla="*/ 5064 w 10000"/>
                    <a:gd name="connsiteY43" fmla="*/ 9311 h 10008"/>
                    <a:gd name="connsiteX44" fmla="*/ 5457 w 10000"/>
                    <a:gd name="connsiteY44" fmla="*/ 8984 h 10008"/>
                    <a:gd name="connsiteX45" fmla="*/ 5884 w 10000"/>
                    <a:gd name="connsiteY45" fmla="*/ 8740 h 10008"/>
                    <a:gd name="connsiteX46" fmla="*/ 6040 w 10000"/>
                    <a:gd name="connsiteY46" fmla="*/ 8368 h 10008"/>
                    <a:gd name="connsiteX47" fmla="*/ 6382 w 10000"/>
                    <a:gd name="connsiteY47" fmla="*/ 7982 h 10008"/>
                    <a:gd name="connsiteX48" fmla="*/ 6428 w 10000"/>
                    <a:gd name="connsiteY48" fmla="*/ 8181 h 10008"/>
                    <a:gd name="connsiteX49" fmla="*/ 6444 w 10000"/>
                    <a:gd name="connsiteY49" fmla="*/ 8428 h 10008"/>
                    <a:gd name="connsiteX50" fmla="*/ 6766 w 10000"/>
                    <a:gd name="connsiteY50"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479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479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479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786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786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008 w 10000"/>
                    <a:gd name="connsiteY40" fmla="*/ 9433 h 10008"/>
                    <a:gd name="connsiteX41" fmla="*/ 3786 w 10000"/>
                    <a:gd name="connsiteY41" fmla="*/ 9452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008 w 10000"/>
                    <a:gd name="connsiteY40" fmla="*/ 9433 h 10008"/>
                    <a:gd name="connsiteX41" fmla="*/ 3786 w 10000"/>
                    <a:gd name="connsiteY41" fmla="*/ 9499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960 w 10000"/>
                    <a:gd name="connsiteY40" fmla="*/ 9480 h 10008"/>
                    <a:gd name="connsiteX41" fmla="*/ 3786 w 10000"/>
                    <a:gd name="connsiteY41" fmla="*/ 9499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960 w 10000"/>
                    <a:gd name="connsiteY40" fmla="*/ 9480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027 w 10000"/>
                    <a:gd name="connsiteY40" fmla="*/ 9433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893 w 10000"/>
                    <a:gd name="connsiteY40" fmla="*/ 9508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893 w 10000"/>
                    <a:gd name="connsiteY40" fmla="*/ 9508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893 w 10000"/>
                    <a:gd name="connsiteY40" fmla="*/ 9508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893 w 10000"/>
                    <a:gd name="connsiteY40" fmla="*/ 9508 h 10018"/>
                    <a:gd name="connsiteX41" fmla="*/ 3757 w 10000"/>
                    <a:gd name="connsiteY41" fmla="*/ 9508 h 10018"/>
                    <a:gd name="connsiteX42" fmla="*/ 3863 w 10000"/>
                    <a:gd name="connsiteY42" fmla="*/ 9778 h 10018"/>
                    <a:gd name="connsiteX43" fmla="*/ 4219 w 10000"/>
                    <a:gd name="connsiteY43" fmla="*/ 9620 h 10018"/>
                    <a:gd name="connsiteX44" fmla="*/ 4373 w 10000"/>
                    <a:gd name="connsiteY44" fmla="*/ 9293 h 10018"/>
                    <a:gd name="connsiteX45" fmla="*/ 5064 w 10000"/>
                    <a:gd name="connsiteY45" fmla="*/ 9311 h 10018"/>
                    <a:gd name="connsiteX46" fmla="*/ 5457 w 10000"/>
                    <a:gd name="connsiteY46" fmla="*/ 8984 h 10018"/>
                    <a:gd name="connsiteX47" fmla="*/ 5884 w 10000"/>
                    <a:gd name="connsiteY47" fmla="*/ 8740 h 10018"/>
                    <a:gd name="connsiteX48" fmla="*/ 6040 w 10000"/>
                    <a:gd name="connsiteY48" fmla="*/ 8368 h 10018"/>
                    <a:gd name="connsiteX49" fmla="*/ 6382 w 10000"/>
                    <a:gd name="connsiteY49" fmla="*/ 7982 h 10018"/>
                    <a:gd name="connsiteX50" fmla="*/ 6428 w 10000"/>
                    <a:gd name="connsiteY50" fmla="*/ 8181 h 10018"/>
                    <a:gd name="connsiteX51" fmla="*/ 6444 w 10000"/>
                    <a:gd name="connsiteY51" fmla="*/ 8428 h 10018"/>
                    <a:gd name="connsiteX52" fmla="*/ 6766 w 10000"/>
                    <a:gd name="connsiteY52"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893 w 10000"/>
                    <a:gd name="connsiteY40" fmla="*/ 9508 h 10018"/>
                    <a:gd name="connsiteX41" fmla="*/ 3757 w 10000"/>
                    <a:gd name="connsiteY41" fmla="*/ 9508 h 10018"/>
                    <a:gd name="connsiteX42" fmla="*/ 3863 w 10000"/>
                    <a:gd name="connsiteY42" fmla="*/ 9778 h 10018"/>
                    <a:gd name="connsiteX43" fmla="*/ 4219 w 10000"/>
                    <a:gd name="connsiteY43" fmla="*/ 9620 h 10018"/>
                    <a:gd name="connsiteX44" fmla="*/ 4373 w 10000"/>
                    <a:gd name="connsiteY44" fmla="*/ 9293 h 10018"/>
                    <a:gd name="connsiteX45" fmla="*/ 5064 w 10000"/>
                    <a:gd name="connsiteY45" fmla="*/ 9311 h 10018"/>
                    <a:gd name="connsiteX46" fmla="*/ 5457 w 10000"/>
                    <a:gd name="connsiteY46" fmla="*/ 8984 h 10018"/>
                    <a:gd name="connsiteX47" fmla="*/ 5884 w 10000"/>
                    <a:gd name="connsiteY47" fmla="*/ 8740 h 10018"/>
                    <a:gd name="connsiteX48" fmla="*/ 6040 w 10000"/>
                    <a:gd name="connsiteY48" fmla="*/ 8368 h 10018"/>
                    <a:gd name="connsiteX49" fmla="*/ 6382 w 10000"/>
                    <a:gd name="connsiteY49" fmla="*/ 7982 h 10018"/>
                    <a:gd name="connsiteX50" fmla="*/ 6428 w 10000"/>
                    <a:gd name="connsiteY50" fmla="*/ 8181 h 10018"/>
                    <a:gd name="connsiteX51" fmla="*/ 6444 w 10000"/>
                    <a:gd name="connsiteY51" fmla="*/ 8428 h 10018"/>
                    <a:gd name="connsiteX52" fmla="*/ 6766 w 10000"/>
                    <a:gd name="connsiteY52"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893 w 10000"/>
                    <a:gd name="connsiteY40" fmla="*/ 9508 h 10018"/>
                    <a:gd name="connsiteX41" fmla="*/ 3757 w 10000"/>
                    <a:gd name="connsiteY41" fmla="*/ 9508 h 10018"/>
                    <a:gd name="connsiteX42" fmla="*/ 3863 w 10000"/>
                    <a:gd name="connsiteY42" fmla="*/ 9778 h 10018"/>
                    <a:gd name="connsiteX43" fmla="*/ 4219 w 10000"/>
                    <a:gd name="connsiteY43" fmla="*/ 9620 h 10018"/>
                    <a:gd name="connsiteX44" fmla="*/ 4373 w 10000"/>
                    <a:gd name="connsiteY44" fmla="*/ 9293 h 10018"/>
                    <a:gd name="connsiteX45" fmla="*/ 5064 w 10000"/>
                    <a:gd name="connsiteY45" fmla="*/ 9311 h 10018"/>
                    <a:gd name="connsiteX46" fmla="*/ 5457 w 10000"/>
                    <a:gd name="connsiteY46" fmla="*/ 8984 h 10018"/>
                    <a:gd name="connsiteX47" fmla="*/ 5884 w 10000"/>
                    <a:gd name="connsiteY47" fmla="*/ 8740 h 10018"/>
                    <a:gd name="connsiteX48" fmla="*/ 6040 w 10000"/>
                    <a:gd name="connsiteY48" fmla="*/ 8368 h 10018"/>
                    <a:gd name="connsiteX49" fmla="*/ 6382 w 10000"/>
                    <a:gd name="connsiteY49" fmla="*/ 7982 h 10018"/>
                    <a:gd name="connsiteX50" fmla="*/ 6428 w 10000"/>
                    <a:gd name="connsiteY50" fmla="*/ 8181 h 10018"/>
                    <a:gd name="connsiteX51" fmla="*/ 6444 w 10000"/>
                    <a:gd name="connsiteY51" fmla="*/ 8428 h 10018"/>
                    <a:gd name="connsiteX52" fmla="*/ 6766 w 10000"/>
                    <a:gd name="connsiteY52"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538 w 10000"/>
                    <a:gd name="connsiteY40" fmla="*/ 9601 h 10018"/>
                    <a:gd name="connsiteX41" fmla="*/ 2893 w 10000"/>
                    <a:gd name="connsiteY41" fmla="*/ 9508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500 w 10000"/>
                    <a:gd name="connsiteY40" fmla="*/ 9227 h 10018"/>
                    <a:gd name="connsiteX41" fmla="*/ 2893 w 10000"/>
                    <a:gd name="connsiteY41" fmla="*/ 9508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740 w 10000"/>
                    <a:gd name="connsiteY40" fmla="*/ 9610 h 10018"/>
                    <a:gd name="connsiteX41" fmla="*/ 2893 w 10000"/>
                    <a:gd name="connsiteY41" fmla="*/ 9508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740 w 10000"/>
                    <a:gd name="connsiteY40" fmla="*/ 9610 h 10018"/>
                    <a:gd name="connsiteX41" fmla="*/ 2979 w 10000"/>
                    <a:gd name="connsiteY41" fmla="*/ 9527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740 w 10000"/>
                    <a:gd name="connsiteY40" fmla="*/ 9610 h 10018"/>
                    <a:gd name="connsiteX41" fmla="*/ 2979 w 10000"/>
                    <a:gd name="connsiteY41" fmla="*/ 9527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711 w 10000"/>
                    <a:gd name="connsiteY40" fmla="*/ 9629 h 10018"/>
                    <a:gd name="connsiteX41" fmla="*/ 2979 w 10000"/>
                    <a:gd name="connsiteY41" fmla="*/ 9527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09 w 10000"/>
                    <a:gd name="connsiteY40" fmla="*/ 9601 h 10015"/>
                    <a:gd name="connsiteX41" fmla="*/ 2711 w 10000"/>
                    <a:gd name="connsiteY41" fmla="*/ 9629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517 h 10015"/>
                    <a:gd name="connsiteX41" fmla="*/ 2711 w 10000"/>
                    <a:gd name="connsiteY41" fmla="*/ 9629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517 h 10015"/>
                    <a:gd name="connsiteX41" fmla="*/ 2711 w 10000"/>
                    <a:gd name="connsiteY41" fmla="*/ 9629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452 h 10015"/>
                    <a:gd name="connsiteX41" fmla="*/ 2711 w 10000"/>
                    <a:gd name="connsiteY41" fmla="*/ 9629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452 h 10015"/>
                    <a:gd name="connsiteX41" fmla="*/ 2711 w 10000"/>
                    <a:gd name="connsiteY41" fmla="*/ 9853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452 h 10015"/>
                    <a:gd name="connsiteX41" fmla="*/ 2721 w 10000"/>
                    <a:gd name="connsiteY41" fmla="*/ 9592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66 w 10000"/>
                    <a:gd name="connsiteY40" fmla="*/ 9433 h 10015"/>
                    <a:gd name="connsiteX41" fmla="*/ 2721 w 10000"/>
                    <a:gd name="connsiteY41" fmla="*/ 9592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4"/>
                    <a:gd name="connsiteX1" fmla="*/ 7446 w 10000"/>
                    <a:gd name="connsiteY1" fmla="*/ 8978 h 10014"/>
                    <a:gd name="connsiteX2" fmla="*/ 7821 w 10000"/>
                    <a:gd name="connsiteY2" fmla="*/ 8978 h 10014"/>
                    <a:gd name="connsiteX3" fmla="*/ 8047 w 10000"/>
                    <a:gd name="connsiteY3" fmla="*/ 8029 h 10014"/>
                    <a:gd name="connsiteX4" fmla="*/ 8648 w 10000"/>
                    <a:gd name="connsiteY4" fmla="*/ 7444 h 10014"/>
                    <a:gd name="connsiteX5" fmla="*/ 8873 w 10000"/>
                    <a:gd name="connsiteY5" fmla="*/ 6351 h 10014"/>
                    <a:gd name="connsiteX6" fmla="*/ 8722 w 10000"/>
                    <a:gd name="connsiteY6" fmla="*/ 5768 h 10014"/>
                    <a:gd name="connsiteX7" fmla="*/ 9098 w 10000"/>
                    <a:gd name="connsiteY7" fmla="*/ 4525 h 10014"/>
                    <a:gd name="connsiteX8" fmla="*/ 9399 w 10000"/>
                    <a:gd name="connsiteY8" fmla="*/ 4160 h 10014"/>
                    <a:gd name="connsiteX9" fmla="*/ 10000 w 10000"/>
                    <a:gd name="connsiteY9" fmla="*/ 3576 h 10014"/>
                    <a:gd name="connsiteX10" fmla="*/ 9774 w 10000"/>
                    <a:gd name="connsiteY10" fmla="*/ 3502 h 10014"/>
                    <a:gd name="connsiteX11" fmla="*/ 9399 w 10000"/>
                    <a:gd name="connsiteY11" fmla="*/ 3140 h 10014"/>
                    <a:gd name="connsiteX12" fmla="*/ 9173 w 10000"/>
                    <a:gd name="connsiteY12" fmla="*/ 2044 h 10014"/>
                    <a:gd name="connsiteX13" fmla="*/ 9173 w 10000"/>
                    <a:gd name="connsiteY13" fmla="*/ 1460 h 10014"/>
                    <a:gd name="connsiteX14" fmla="*/ 9098 w 10000"/>
                    <a:gd name="connsiteY14" fmla="*/ 729 h 10014"/>
                    <a:gd name="connsiteX15" fmla="*/ 8873 w 10000"/>
                    <a:gd name="connsiteY15" fmla="*/ 511 h 10014"/>
                    <a:gd name="connsiteX16" fmla="*/ 8497 w 10000"/>
                    <a:gd name="connsiteY16" fmla="*/ 219 h 10014"/>
                    <a:gd name="connsiteX17" fmla="*/ 8272 w 10000"/>
                    <a:gd name="connsiteY17" fmla="*/ 0 h 10014"/>
                    <a:gd name="connsiteX18" fmla="*/ 7821 w 10000"/>
                    <a:gd name="connsiteY18" fmla="*/ 293 h 10014"/>
                    <a:gd name="connsiteX19" fmla="*/ 7370 w 10000"/>
                    <a:gd name="connsiteY19" fmla="*/ 729 h 10014"/>
                    <a:gd name="connsiteX20" fmla="*/ 6769 w 10000"/>
                    <a:gd name="connsiteY20" fmla="*/ 729 h 10014"/>
                    <a:gd name="connsiteX21" fmla="*/ 5717 w 10000"/>
                    <a:gd name="connsiteY21" fmla="*/ 729 h 10014"/>
                    <a:gd name="connsiteX22" fmla="*/ 5717 w 10000"/>
                    <a:gd name="connsiteY22" fmla="*/ 658 h 10014"/>
                    <a:gd name="connsiteX23" fmla="*/ 5643 w 10000"/>
                    <a:gd name="connsiteY23" fmla="*/ 729 h 10014"/>
                    <a:gd name="connsiteX24" fmla="*/ 1961 w 10000"/>
                    <a:gd name="connsiteY24" fmla="*/ 729 h 10014"/>
                    <a:gd name="connsiteX25" fmla="*/ 1961 w 10000"/>
                    <a:gd name="connsiteY25" fmla="*/ 2263 h 10014"/>
                    <a:gd name="connsiteX26" fmla="*/ 1285 w 10000"/>
                    <a:gd name="connsiteY26" fmla="*/ 2263 h 10014"/>
                    <a:gd name="connsiteX27" fmla="*/ 1285 w 10000"/>
                    <a:gd name="connsiteY27" fmla="*/ 2556 h 10014"/>
                    <a:gd name="connsiteX28" fmla="*/ 1285 w 10000"/>
                    <a:gd name="connsiteY28" fmla="*/ 5179 h 10014"/>
                    <a:gd name="connsiteX29" fmla="*/ 1135 w 10000"/>
                    <a:gd name="connsiteY29" fmla="*/ 5327 h 10014"/>
                    <a:gd name="connsiteX30" fmla="*/ 684 w 10000"/>
                    <a:gd name="connsiteY30" fmla="*/ 5621 h 10014"/>
                    <a:gd name="connsiteX31" fmla="*/ 609 w 10000"/>
                    <a:gd name="connsiteY31" fmla="*/ 5986 h 10014"/>
                    <a:gd name="connsiteX32" fmla="*/ 384 w 10000"/>
                    <a:gd name="connsiteY32" fmla="*/ 6351 h 10014"/>
                    <a:gd name="connsiteX33" fmla="*/ 234 w 10000"/>
                    <a:gd name="connsiteY33" fmla="*/ 6935 h 10014"/>
                    <a:gd name="connsiteX34" fmla="*/ 8 w 10000"/>
                    <a:gd name="connsiteY34" fmla="*/ 7593 h 10014"/>
                    <a:gd name="connsiteX35" fmla="*/ 384 w 10000"/>
                    <a:gd name="connsiteY35" fmla="*/ 7664 h 10014"/>
                    <a:gd name="connsiteX36" fmla="*/ 458 w 10000"/>
                    <a:gd name="connsiteY36" fmla="*/ 8245 h 10014"/>
                    <a:gd name="connsiteX37" fmla="*/ 684 w 10000"/>
                    <a:gd name="connsiteY37" fmla="*/ 8831 h 10014"/>
                    <a:gd name="connsiteX38" fmla="*/ 1059 w 10000"/>
                    <a:gd name="connsiteY38" fmla="*/ 10000 h 10014"/>
                    <a:gd name="connsiteX39" fmla="*/ 2394 w 10000"/>
                    <a:gd name="connsiteY39" fmla="*/ 9237 h 10014"/>
                    <a:gd name="connsiteX40" fmla="*/ 2566 w 10000"/>
                    <a:gd name="connsiteY40" fmla="*/ 9433 h 10014"/>
                    <a:gd name="connsiteX41" fmla="*/ 2721 w 10000"/>
                    <a:gd name="connsiteY41" fmla="*/ 9592 h 10014"/>
                    <a:gd name="connsiteX42" fmla="*/ 2979 w 10000"/>
                    <a:gd name="connsiteY42" fmla="*/ 9527 h 10014"/>
                    <a:gd name="connsiteX43" fmla="*/ 3757 w 10000"/>
                    <a:gd name="connsiteY43" fmla="*/ 9508 h 10014"/>
                    <a:gd name="connsiteX44" fmla="*/ 3863 w 10000"/>
                    <a:gd name="connsiteY44" fmla="*/ 9778 h 10014"/>
                    <a:gd name="connsiteX45" fmla="*/ 4219 w 10000"/>
                    <a:gd name="connsiteY45" fmla="*/ 9620 h 10014"/>
                    <a:gd name="connsiteX46" fmla="*/ 4373 w 10000"/>
                    <a:gd name="connsiteY46" fmla="*/ 9293 h 10014"/>
                    <a:gd name="connsiteX47" fmla="*/ 5064 w 10000"/>
                    <a:gd name="connsiteY47" fmla="*/ 9311 h 10014"/>
                    <a:gd name="connsiteX48" fmla="*/ 5457 w 10000"/>
                    <a:gd name="connsiteY48" fmla="*/ 8984 h 10014"/>
                    <a:gd name="connsiteX49" fmla="*/ 5884 w 10000"/>
                    <a:gd name="connsiteY49" fmla="*/ 8740 h 10014"/>
                    <a:gd name="connsiteX50" fmla="*/ 6040 w 10000"/>
                    <a:gd name="connsiteY50" fmla="*/ 8368 h 10014"/>
                    <a:gd name="connsiteX51" fmla="*/ 6382 w 10000"/>
                    <a:gd name="connsiteY51" fmla="*/ 7982 h 10014"/>
                    <a:gd name="connsiteX52" fmla="*/ 6428 w 10000"/>
                    <a:gd name="connsiteY52" fmla="*/ 8181 h 10014"/>
                    <a:gd name="connsiteX53" fmla="*/ 6444 w 10000"/>
                    <a:gd name="connsiteY53" fmla="*/ 8428 h 10014"/>
                    <a:gd name="connsiteX54" fmla="*/ 6766 w 10000"/>
                    <a:gd name="connsiteY54" fmla="*/ 9268 h 10014"/>
                    <a:gd name="connsiteX0" fmla="*/ 7446 w 10000"/>
                    <a:gd name="connsiteY0" fmla="*/ 9488 h 10009"/>
                    <a:gd name="connsiteX1" fmla="*/ 7446 w 10000"/>
                    <a:gd name="connsiteY1" fmla="*/ 8978 h 10009"/>
                    <a:gd name="connsiteX2" fmla="*/ 7821 w 10000"/>
                    <a:gd name="connsiteY2" fmla="*/ 8978 h 10009"/>
                    <a:gd name="connsiteX3" fmla="*/ 8047 w 10000"/>
                    <a:gd name="connsiteY3" fmla="*/ 8029 h 10009"/>
                    <a:gd name="connsiteX4" fmla="*/ 8648 w 10000"/>
                    <a:gd name="connsiteY4" fmla="*/ 7444 h 10009"/>
                    <a:gd name="connsiteX5" fmla="*/ 8873 w 10000"/>
                    <a:gd name="connsiteY5" fmla="*/ 6351 h 10009"/>
                    <a:gd name="connsiteX6" fmla="*/ 8722 w 10000"/>
                    <a:gd name="connsiteY6" fmla="*/ 5768 h 10009"/>
                    <a:gd name="connsiteX7" fmla="*/ 9098 w 10000"/>
                    <a:gd name="connsiteY7" fmla="*/ 4525 h 10009"/>
                    <a:gd name="connsiteX8" fmla="*/ 9399 w 10000"/>
                    <a:gd name="connsiteY8" fmla="*/ 4160 h 10009"/>
                    <a:gd name="connsiteX9" fmla="*/ 10000 w 10000"/>
                    <a:gd name="connsiteY9" fmla="*/ 3576 h 10009"/>
                    <a:gd name="connsiteX10" fmla="*/ 9774 w 10000"/>
                    <a:gd name="connsiteY10" fmla="*/ 3502 h 10009"/>
                    <a:gd name="connsiteX11" fmla="*/ 9399 w 10000"/>
                    <a:gd name="connsiteY11" fmla="*/ 3140 h 10009"/>
                    <a:gd name="connsiteX12" fmla="*/ 9173 w 10000"/>
                    <a:gd name="connsiteY12" fmla="*/ 2044 h 10009"/>
                    <a:gd name="connsiteX13" fmla="*/ 9173 w 10000"/>
                    <a:gd name="connsiteY13" fmla="*/ 1460 h 10009"/>
                    <a:gd name="connsiteX14" fmla="*/ 9098 w 10000"/>
                    <a:gd name="connsiteY14" fmla="*/ 729 h 10009"/>
                    <a:gd name="connsiteX15" fmla="*/ 8873 w 10000"/>
                    <a:gd name="connsiteY15" fmla="*/ 511 h 10009"/>
                    <a:gd name="connsiteX16" fmla="*/ 8497 w 10000"/>
                    <a:gd name="connsiteY16" fmla="*/ 219 h 10009"/>
                    <a:gd name="connsiteX17" fmla="*/ 8272 w 10000"/>
                    <a:gd name="connsiteY17" fmla="*/ 0 h 10009"/>
                    <a:gd name="connsiteX18" fmla="*/ 7821 w 10000"/>
                    <a:gd name="connsiteY18" fmla="*/ 293 h 10009"/>
                    <a:gd name="connsiteX19" fmla="*/ 7370 w 10000"/>
                    <a:gd name="connsiteY19" fmla="*/ 729 h 10009"/>
                    <a:gd name="connsiteX20" fmla="*/ 6769 w 10000"/>
                    <a:gd name="connsiteY20" fmla="*/ 729 h 10009"/>
                    <a:gd name="connsiteX21" fmla="*/ 5717 w 10000"/>
                    <a:gd name="connsiteY21" fmla="*/ 729 h 10009"/>
                    <a:gd name="connsiteX22" fmla="*/ 5717 w 10000"/>
                    <a:gd name="connsiteY22" fmla="*/ 658 h 10009"/>
                    <a:gd name="connsiteX23" fmla="*/ 5643 w 10000"/>
                    <a:gd name="connsiteY23" fmla="*/ 729 h 10009"/>
                    <a:gd name="connsiteX24" fmla="*/ 1961 w 10000"/>
                    <a:gd name="connsiteY24" fmla="*/ 729 h 10009"/>
                    <a:gd name="connsiteX25" fmla="*/ 1961 w 10000"/>
                    <a:gd name="connsiteY25" fmla="*/ 2263 h 10009"/>
                    <a:gd name="connsiteX26" fmla="*/ 1285 w 10000"/>
                    <a:gd name="connsiteY26" fmla="*/ 2263 h 10009"/>
                    <a:gd name="connsiteX27" fmla="*/ 1285 w 10000"/>
                    <a:gd name="connsiteY27" fmla="*/ 2556 h 10009"/>
                    <a:gd name="connsiteX28" fmla="*/ 1285 w 10000"/>
                    <a:gd name="connsiteY28" fmla="*/ 5179 h 10009"/>
                    <a:gd name="connsiteX29" fmla="*/ 1135 w 10000"/>
                    <a:gd name="connsiteY29" fmla="*/ 5327 h 10009"/>
                    <a:gd name="connsiteX30" fmla="*/ 684 w 10000"/>
                    <a:gd name="connsiteY30" fmla="*/ 5621 h 10009"/>
                    <a:gd name="connsiteX31" fmla="*/ 609 w 10000"/>
                    <a:gd name="connsiteY31" fmla="*/ 5986 h 10009"/>
                    <a:gd name="connsiteX32" fmla="*/ 384 w 10000"/>
                    <a:gd name="connsiteY32" fmla="*/ 6351 h 10009"/>
                    <a:gd name="connsiteX33" fmla="*/ 234 w 10000"/>
                    <a:gd name="connsiteY33" fmla="*/ 6935 h 10009"/>
                    <a:gd name="connsiteX34" fmla="*/ 8 w 10000"/>
                    <a:gd name="connsiteY34" fmla="*/ 7593 h 10009"/>
                    <a:gd name="connsiteX35" fmla="*/ 384 w 10000"/>
                    <a:gd name="connsiteY35" fmla="*/ 7664 h 10009"/>
                    <a:gd name="connsiteX36" fmla="*/ 458 w 10000"/>
                    <a:gd name="connsiteY36" fmla="*/ 8245 h 10009"/>
                    <a:gd name="connsiteX37" fmla="*/ 684 w 10000"/>
                    <a:gd name="connsiteY37" fmla="*/ 8831 h 10009"/>
                    <a:gd name="connsiteX38" fmla="*/ 1059 w 10000"/>
                    <a:gd name="connsiteY38" fmla="*/ 10000 h 10009"/>
                    <a:gd name="connsiteX39" fmla="*/ 2394 w 10000"/>
                    <a:gd name="connsiteY39" fmla="*/ 9237 h 10009"/>
                    <a:gd name="connsiteX40" fmla="*/ 2566 w 10000"/>
                    <a:gd name="connsiteY40" fmla="*/ 9433 h 10009"/>
                    <a:gd name="connsiteX41" fmla="*/ 2721 w 10000"/>
                    <a:gd name="connsiteY41" fmla="*/ 9592 h 10009"/>
                    <a:gd name="connsiteX42" fmla="*/ 2979 w 10000"/>
                    <a:gd name="connsiteY42" fmla="*/ 9527 h 10009"/>
                    <a:gd name="connsiteX43" fmla="*/ 3757 w 10000"/>
                    <a:gd name="connsiteY43" fmla="*/ 9508 h 10009"/>
                    <a:gd name="connsiteX44" fmla="*/ 3863 w 10000"/>
                    <a:gd name="connsiteY44" fmla="*/ 9778 h 10009"/>
                    <a:gd name="connsiteX45" fmla="*/ 4219 w 10000"/>
                    <a:gd name="connsiteY45" fmla="*/ 9620 h 10009"/>
                    <a:gd name="connsiteX46" fmla="*/ 4373 w 10000"/>
                    <a:gd name="connsiteY46" fmla="*/ 9293 h 10009"/>
                    <a:gd name="connsiteX47" fmla="*/ 5064 w 10000"/>
                    <a:gd name="connsiteY47" fmla="*/ 9311 h 10009"/>
                    <a:gd name="connsiteX48" fmla="*/ 5457 w 10000"/>
                    <a:gd name="connsiteY48" fmla="*/ 8984 h 10009"/>
                    <a:gd name="connsiteX49" fmla="*/ 5884 w 10000"/>
                    <a:gd name="connsiteY49" fmla="*/ 8740 h 10009"/>
                    <a:gd name="connsiteX50" fmla="*/ 6040 w 10000"/>
                    <a:gd name="connsiteY50" fmla="*/ 8368 h 10009"/>
                    <a:gd name="connsiteX51" fmla="*/ 6382 w 10000"/>
                    <a:gd name="connsiteY51" fmla="*/ 7982 h 10009"/>
                    <a:gd name="connsiteX52" fmla="*/ 6428 w 10000"/>
                    <a:gd name="connsiteY52" fmla="*/ 8181 h 10009"/>
                    <a:gd name="connsiteX53" fmla="*/ 6444 w 10000"/>
                    <a:gd name="connsiteY53" fmla="*/ 8428 h 10009"/>
                    <a:gd name="connsiteX54" fmla="*/ 6766 w 10000"/>
                    <a:gd name="connsiteY54" fmla="*/ 9268 h 10009"/>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413 w 10000"/>
                    <a:gd name="connsiteY39" fmla="*/ 9209 h 10008"/>
                    <a:gd name="connsiteX40" fmla="*/ 2566 w 10000"/>
                    <a:gd name="connsiteY40" fmla="*/ 9433 h 10008"/>
                    <a:gd name="connsiteX41" fmla="*/ 2721 w 10000"/>
                    <a:gd name="connsiteY41" fmla="*/ 9592 h 10008"/>
                    <a:gd name="connsiteX42" fmla="*/ 2979 w 10000"/>
                    <a:gd name="connsiteY42" fmla="*/ 9527 h 10008"/>
                    <a:gd name="connsiteX43" fmla="*/ 3757 w 10000"/>
                    <a:gd name="connsiteY43" fmla="*/ 9508 h 10008"/>
                    <a:gd name="connsiteX44" fmla="*/ 3863 w 10000"/>
                    <a:gd name="connsiteY44" fmla="*/ 9778 h 10008"/>
                    <a:gd name="connsiteX45" fmla="*/ 4219 w 10000"/>
                    <a:gd name="connsiteY45" fmla="*/ 9620 h 10008"/>
                    <a:gd name="connsiteX46" fmla="*/ 4373 w 10000"/>
                    <a:gd name="connsiteY46" fmla="*/ 9293 h 10008"/>
                    <a:gd name="connsiteX47" fmla="*/ 5064 w 10000"/>
                    <a:gd name="connsiteY47" fmla="*/ 9311 h 10008"/>
                    <a:gd name="connsiteX48" fmla="*/ 5457 w 10000"/>
                    <a:gd name="connsiteY48" fmla="*/ 8984 h 10008"/>
                    <a:gd name="connsiteX49" fmla="*/ 5884 w 10000"/>
                    <a:gd name="connsiteY49" fmla="*/ 8740 h 10008"/>
                    <a:gd name="connsiteX50" fmla="*/ 6040 w 10000"/>
                    <a:gd name="connsiteY50" fmla="*/ 8368 h 10008"/>
                    <a:gd name="connsiteX51" fmla="*/ 6382 w 10000"/>
                    <a:gd name="connsiteY51" fmla="*/ 7982 h 10008"/>
                    <a:gd name="connsiteX52" fmla="*/ 6428 w 10000"/>
                    <a:gd name="connsiteY52" fmla="*/ 8181 h 10008"/>
                    <a:gd name="connsiteX53" fmla="*/ 6444 w 10000"/>
                    <a:gd name="connsiteY53" fmla="*/ 8428 h 10008"/>
                    <a:gd name="connsiteX54" fmla="*/ 6766 w 10000"/>
                    <a:gd name="connsiteY54"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413 w 10000"/>
                    <a:gd name="connsiteY39" fmla="*/ 9209 h 10008"/>
                    <a:gd name="connsiteX40" fmla="*/ 2566 w 10000"/>
                    <a:gd name="connsiteY40" fmla="*/ 9433 h 10008"/>
                    <a:gd name="connsiteX41" fmla="*/ 2721 w 10000"/>
                    <a:gd name="connsiteY41" fmla="*/ 9592 h 10008"/>
                    <a:gd name="connsiteX42" fmla="*/ 2979 w 10000"/>
                    <a:gd name="connsiteY42" fmla="*/ 9527 h 10008"/>
                    <a:gd name="connsiteX43" fmla="*/ 3757 w 10000"/>
                    <a:gd name="connsiteY43" fmla="*/ 9508 h 10008"/>
                    <a:gd name="connsiteX44" fmla="*/ 3863 w 10000"/>
                    <a:gd name="connsiteY44" fmla="*/ 9778 h 10008"/>
                    <a:gd name="connsiteX45" fmla="*/ 4219 w 10000"/>
                    <a:gd name="connsiteY45" fmla="*/ 9620 h 10008"/>
                    <a:gd name="connsiteX46" fmla="*/ 4373 w 10000"/>
                    <a:gd name="connsiteY46" fmla="*/ 9293 h 10008"/>
                    <a:gd name="connsiteX47" fmla="*/ 5064 w 10000"/>
                    <a:gd name="connsiteY47" fmla="*/ 9311 h 10008"/>
                    <a:gd name="connsiteX48" fmla="*/ 5457 w 10000"/>
                    <a:gd name="connsiteY48" fmla="*/ 8984 h 10008"/>
                    <a:gd name="connsiteX49" fmla="*/ 5884 w 10000"/>
                    <a:gd name="connsiteY49" fmla="*/ 8740 h 10008"/>
                    <a:gd name="connsiteX50" fmla="*/ 6040 w 10000"/>
                    <a:gd name="connsiteY50" fmla="*/ 8368 h 10008"/>
                    <a:gd name="connsiteX51" fmla="*/ 6382 w 10000"/>
                    <a:gd name="connsiteY51" fmla="*/ 7982 h 10008"/>
                    <a:gd name="connsiteX52" fmla="*/ 6428 w 10000"/>
                    <a:gd name="connsiteY52" fmla="*/ 8181 h 10008"/>
                    <a:gd name="connsiteX53" fmla="*/ 6444 w 10000"/>
                    <a:gd name="connsiteY53" fmla="*/ 8428 h 10008"/>
                    <a:gd name="connsiteX54" fmla="*/ 6766 w 10000"/>
                    <a:gd name="connsiteY54"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413 w 10000"/>
                    <a:gd name="connsiteY39" fmla="*/ 9209 h 10008"/>
                    <a:gd name="connsiteX40" fmla="*/ 2566 w 10000"/>
                    <a:gd name="connsiteY40" fmla="*/ 9433 h 10008"/>
                    <a:gd name="connsiteX41" fmla="*/ 2605 w 10000"/>
                    <a:gd name="connsiteY41" fmla="*/ 9461 h 10008"/>
                    <a:gd name="connsiteX42" fmla="*/ 2721 w 10000"/>
                    <a:gd name="connsiteY42" fmla="*/ 9592 h 10008"/>
                    <a:gd name="connsiteX43" fmla="*/ 2979 w 10000"/>
                    <a:gd name="connsiteY43" fmla="*/ 9527 h 10008"/>
                    <a:gd name="connsiteX44" fmla="*/ 3757 w 10000"/>
                    <a:gd name="connsiteY44" fmla="*/ 9508 h 10008"/>
                    <a:gd name="connsiteX45" fmla="*/ 3863 w 10000"/>
                    <a:gd name="connsiteY45" fmla="*/ 9778 h 10008"/>
                    <a:gd name="connsiteX46" fmla="*/ 4219 w 10000"/>
                    <a:gd name="connsiteY46" fmla="*/ 9620 h 10008"/>
                    <a:gd name="connsiteX47" fmla="*/ 4373 w 10000"/>
                    <a:gd name="connsiteY47" fmla="*/ 9293 h 10008"/>
                    <a:gd name="connsiteX48" fmla="*/ 5064 w 10000"/>
                    <a:gd name="connsiteY48" fmla="*/ 9311 h 10008"/>
                    <a:gd name="connsiteX49" fmla="*/ 5457 w 10000"/>
                    <a:gd name="connsiteY49" fmla="*/ 8984 h 10008"/>
                    <a:gd name="connsiteX50" fmla="*/ 5884 w 10000"/>
                    <a:gd name="connsiteY50" fmla="*/ 8740 h 10008"/>
                    <a:gd name="connsiteX51" fmla="*/ 6040 w 10000"/>
                    <a:gd name="connsiteY51" fmla="*/ 8368 h 10008"/>
                    <a:gd name="connsiteX52" fmla="*/ 6382 w 10000"/>
                    <a:gd name="connsiteY52" fmla="*/ 7982 h 10008"/>
                    <a:gd name="connsiteX53" fmla="*/ 6428 w 10000"/>
                    <a:gd name="connsiteY53" fmla="*/ 8181 h 10008"/>
                    <a:gd name="connsiteX54" fmla="*/ 6444 w 10000"/>
                    <a:gd name="connsiteY54" fmla="*/ 8428 h 10008"/>
                    <a:gd name="connsiteX55" fmla="*/ 6766 w 10000"/>
                    <a:gd name="connsiteY55"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1817 w 10000"/>
                    <a:gd name="connsiteY39" fmla="*/ 9069 h 10008"/>
                    <a:gd name="connsiteX40" fmla="*/ 2566 w 10000"/>
                    <a:gd name="connsiteY40" fmla="*/ 9433 h 10008"/>
                    <a:gd name="connsiteX41" fmla="*/ 2605 w 10000"/>
                    <a:gd name="connsiteY41" fmla="*/ 9461 h 10008"/>
                    <a:gd name="connsiteX42" fmla="*/ 2721 w 10000"/>
                    <a:gd name="connsiteY42" fmla="*/ 9592 h 10008"/>
                    <a:gd name="connsiteX43" fmla="*/ 2979 w 10000"/>
                    <a:gd name="connsiteY43" fmla="*/ 9527 h 10008"/>
                    <a:gd name="connsiteX44" fmla="*/ 3757 w 10000"/>
                    <a:gd name="connsiteY44" fmla="*/ 9508 h 10008"/>
                    <a:gd name="connsiteX45" fmla="*/ 3863 w 10000"/>
                    <a:gd name="connsiteY45" fmla="*/ 9778 h 10008"/>
                    <a:gd name="connsiteX46" fmla="*/ 4219 w 10000"/>
                    <a:gd name="connsiteY46" fmla="*/ 9620 h 10008"/>
                    <a:gd name="connsiteX47" fmla="*/ 4373 w 10000"/>
                    <a:gd name="connsiteY47" fmla="*/ 9293 h 10008"/>
                    <a:gd name="connsiteX48" fmla="*/ 5064 w 10000"/>
                    <a:gd name="connsiteY48" fmla="*/ 9311 h 10008"/>
                    <a:gd name="connsiteX49" fmla="*/ 5457 w 10000"/>
                    <a:gd name="connsiteY49" fmla="*/ 8984 h 10008"/>
                    <a:gd name="connsiteX50" fmla="*/ 5884 w 10000"/>
                    <a:gd name="connsiteY50" fmla="*/ 8740 h 10008"/>
                    <a:gd name="connsiteX51" fmla="*/ 6040 w 10000"/>
                    <a:gd name="connsiteY51" fmla="*/ 8368 h 10008"/>
                    <a:gd name="connsiteX52" fmla="*/ 6382 w 10000"/>
                    <a:gd name="connsiteY52" fmla="*/ 7982 h 10008"/>
                    <a:gd name="connsiteX53" fmla="*/ 6428 w 10000"/>
                    <a:gd name="connsiteY53" fmla="*/ 8181 h 10008"/>
                    <a:gd name="connsiteX54" fmla="*/ 6444 w 10000"/>
                    <a:gd name="connsiteY54" fmla="*/ 8428 h 10008"/>
                    <a:gd name="connsiteX55" fmla="*/ 6766 w 10000"/>
                    <a:gd name="connsiteY55" fmla="*/ 9268 h 10008"/>
                    <a:gd name="connsiteX0" fmla="*/ 7446 w 10000"/>
                    <a:gd name="connsiteY0" fmla="*/ 9488 h 10028"/>
                    <a:gd name="connsiteX1" fmla="*/ 7446 w 10000"/>
                    <a:gd name="connsiteY1" fmla="*/ 8978 h 10028"/>
                    <a:gd name="connsiteX2" fmla="*/ 7821 w 10000"/>
                    <a:gd name="connsiteY2" fmla="*/ 8978 h 10028"/>
                    <a:gd name="connsiteX3" fmla="*/ 8047 w 10000"/>
                    <a:gd name="connsiteY3" fmla="*/ 8029 h 10028"/>
                    <a:gd name="connsiteX4" fmla="*/ 8648 w 10000"/>
                    <a:gd name="connsiteY4" fmla="*/ 7444 h 10028"/>
                    <a:gd name="connsiteX5" fmla="*/ 8873 w 10000"/>
                    <a:gd name="connsiteY5" fmla="*/ 6351 h 10028"/>
                    <a:gd name="connsiteX6" fmla="*/ 8722 w 10000"/>
                    <a:gd name="connsiteY6" fmla="*/ 5768 h 10028"/>
                    <a:gd name="connsiteX7" fmla="*/ 9098 w 10000"/>
                    <a:gd name="connsiteY7" fmla="*/ 4525 h 10028"/>
                    <a:gd name="connsiteX8" fmla="*/ 9399 w 10000"/>
                    <a:gd name="connsiteY8" fmla="*/ 4160 h 10028"/>
                    <a:gd name="connsiteX9" fmla="*/ 10000 w 10000"/>
                    <a:gd name="connsiteY9" fmla="*/ 3576 h 10028"/>
                    <a:gd name="connsiteX10" fmla="*/ 9774 w 10000"/>
                    <a:gd name="connsiteY10" fmla="*/ 3502 h 10028"/>
                    <a:gd name="connsiteX11" fmla="*/ 9399 w 10000"/>
                    <a:gd name="connsiteY11" fmla="*/ 3140 h 10028"/>
                    <a:gd name="connsiteX12" fmla="*/ 9173 w 10000"/>
                    <a:gd name="connsiteY12" fmla="*/ 2044 h 10028"/>
                    <a:gd name="connsiteX13" fmla="*/ 9173 w 10000"/>
                    <a:gd name="connsiteY13" fmla="*/ 1460 h 10028"/>
                    <a:gd name="connsiteX14" fmla="*/ 9098 w 10000"/>
                    <a:gd name="connsiteY14" fmla="*/ 729 h 10028"/>
                    <a:gd name="connsiteX15" fmla="*/ 8873 w 10000"/>
                    <a:gd name="connsiteY15" fmla="*/ 511 h 10028"/>
                    <a:gd name="connsiteX16" fmla="*/ 8497 w 10000"/>
                    <a:gd name="connsiteY16" fmla="*/ 219 h 10028"/>
                    <a:gd name="connsiteX17" fmla="*/ 8272 w 10000"/>
                    <a:gd name="connsiteY17" fmla="*/ 0 h 10028"/>
                    <a:gd name="connsiteX18" fmla="*/ 7821 w 10000"/>
                    <a:gd name="connsiteY18" fmla="*/ 293 h 10028"/>
                    <a:gd name="connsiteX19" fmla="*/ 7370 w 10000"/>
                    <a:gd name="connsiteY19" fmla="*/ 729 h 10028"/>
                    <a:gd name="connsiteX20" fmla="*/ 6769 w 10000"/>
                    <a:gd name="connsiteY20" fmla="*/ 729 h 10028"/>
                    <a:gd name="connsiteX21" fmla="*/ 5717 w 10000"/>
                    <a:gd name="connsiteY21" fmla="*/ 729 h 10028"/>
                    <a:gd name="connsiteX22" fmla="*/ 5717 w 10000"/>
                    <a:gd name="connsiteY22" fmla="*/ 658 h 10028"/>
                    <a:gd name="connsiteX23" fmla="*/ 5643 w 10000"/>
                    <a:gd name="connsiteY23" fmla="*/ 729 h 10028"/>
                    <a:gd name="connsiteX24" fmla="*/ 1961 w 10000"/>
                    <a:gd name="connsiteY24" fmla="*/ 729 h 10028"/>
                    <a:gd name="connsiteX25" fmla="*/ 1961 w 10000"/>
                    <a:gd name="connsiteY25" fmla="*/ 2263 h 10028"/>
                    <a:gd name="connsiteX26" fmla="*/ 1285 w 10000"/>
                    <a:gd name="connsiteY26" fmla="*/ 2263 h 10028"/>
                    <a:gd name="connsiteX27" fmla="*/ 1285 w 10000"/>
                    <a:gd name="connsiteY27" fmla="*/ 2556 h 10028"/>
                    <a:gd name="connsiteX28" fmla="*/ 1285 w 10000"/>
                    <a:gd name="connsiteY28" fmla="*/ 5179 h 10028"/>
                    <a:gd name="connsiteX29" fmla="*/ 1135 w 10000"/>
                    <a:gd name="connsiteY29" fmla="*/ 5327 h 10028"/>
                    <a:gd name="connsiteX30" fmla="*/ 684 w 10000"/>
                    <a:gd name="connsiteY30" fmla="*/ 5621 h 10028"/>
                    <a:gd name="connsiteX31" fmla="*/ 609 w 10000"/>
                    <a:gd name="connsiteY31" fmla="*/ 5986 h 10028"/>
                    <a:gd name="connsiteX32" fmla="*/ 384 w 10000"/>
                    <a:gd name="connsiteY32" fmla="*/ 6351 h 10028"/>
                    <a:gd name="connsiteX33" fmla="*/ 234 w 10000"/>
                    <a:gd name="connsiteY33" fmla="*/ 6935 h 10028"/>
                    <a:gd name="connsiteX34" fmla="*/ 8 w 10000"/>
                    <a:gd name="connsiteY34" fmla="*/ 7593 h 10028"/>
                    <a:gd name="connsiteX35" fmla="*/ 384 w 10000"/>
                    <a:gd name="connsiteY35" fmla="*/ 7664 h 10028"/>
                    <a:gd name="connsiteX36" fmla="*/ 458 w 10000"/>
                    <a:gd name="connsiteY36" fmla="*/ 8245 h 10028"/>
                    <a:gd name="connsiteX37" fmla="*/ 684 w 10000"/>
                    <a:gd name="connsiteY37" fmla="*/ 8831 h 10028"/>
                    <a:gd name="connsiteX38" fmla="*/ 1059 w 10000"/>
                    <a:gd name="connsiteY38" fmla="*/ 10000 h 10028"/>
                    <a:gd name="connsiteX39" fmla="*/ 1817 w 10000"/>
                    <a:gd name="connsiteY39" fmla="*/ 9069 h 10028"/>
                    <a:gd name="connsiteX40" fmla="*/ 2566 w 10000"/>
                    <a:gd name="connsiteY40" fmla="*/ 9433 h 10028"/>
                    <a:gd name="connsiteX41" fmla="*/ 2605 w 10000"/>
                    <a:gd name="connsiteY41" fmla="*/ 9461 h 10028"/>
                    <a:gd name="connsiteX42" fmla="*/ 2721 w 10000"/>
                    <a:gd name="connsiteY42" fmla="*/ 9592 h 10028"/>
                    <a:gd name="connsiteX43" fmla="*/ 2979 w 10000"/>
                    <a:gd name="connsiteY43" fmla="*/ 9527 h 10028"/>
                    <a:gd name="connsiteX44" fmla="*/ 3757 w 10000"/>
                    <a:gd name="connsiteY44" fmla="*/ 9508 h 10028"/>
                    <a:gd name="connsiteX45" fmla="*/ 3863 w 10000"/>
                    <a:gd name="connsiteY45" fmla="*/ 9778 h 10028"/>
                    <a:gd name="connsiteX46" fmla="*/ 4219 w 10000"/>
                    <a:gd name="connsiteY46" fmla="*/ 9620 h 10028"/>
                    <a:gd name="connsiteX47" fmla="*/ 4373 w 10000"/>
                    <a:gd name="connsiteY47" fmla="*/ 9293 h 10028"/>
                    <a:gd name="connsiteX48" fmla="*/ 5064 w 10000"/>
                    <a:gd name="connsiteY48" fmla="*/ 9311 h 10028"/>
                    <a:gd name="connsiteX49" fmla="*/ 5457 w 10000"/>
                    <a:gd name="connsiteY49" fmla="*/ 8984 h 10028"/>
                    <a:gd name="connsiteX50" fmla="*/ 5884 w 10000"/>
                    <a:gd name="connsiteY50" fmla="*/ 8740 h 10028"/>
                    <a:gd name="connsiteX51" fmla="*/ 6040 w 10000"/>
                    <a:gd name="connsiteY51" fmla="*/ 8368 h 10028"/>
                    <a:gd name="connsiteX52" fmla="*/ 6382 w 10000"/>
                    <a:gd name="connsiteY52" fmla="*/ 7982 h 10028"/>
                    <a:gd name="connsiteX53" fmla="*/ 6428 w 10000"/>
                    <a:gd name="connsiteY53" fmla="*/ 8181 h 10028"/>
                    <a:gd name="connsiteX54" fmla="*/ 6444 w 10000"/>
                    <a:gd name="connsiteY54" fmla="*/ 8428 h 10028"/>
                    <a:gd name="connsiteX55" fmla="*/ 6766 w 10000"/>
                    <a:gd name="connsiteY55" fmla="*/ 9268 h 10028"/>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817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817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750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702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702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87 w 10000"/>
                    <a:gd name="connsiteY39" fmla="*/ 9088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87 w 10000"/>
                    <a:gd name="connsiteY39" fmla="*/ 9088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87 w 10000"/>
                    <a:gd name="connsiteY39" fmla="*/ 9088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87 w 10000"/>
                    <a:gd name="connsiteY39" fmla="*/ 9088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97 w 10000"/>
                    <a:gd name="connsiteY39" fmla="*/ 9125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97 w 10000"/>
                    <a:gd name="connsiteY39" fmla="*/ 9125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97 w 10000"/>
                    <a:gd name="connsiteY39" fmla="*/ 9125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68 w 10000"/>
                    <a:gd name="connsiteY39" fmla="*/ 9153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68 w 10000"/>
                    <a:gd name="connsiteY39" fmla="*/ 9153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6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6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6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6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547 w 10000"/>
                    <a:gd name="connsiteY41" fmla="*/ 9256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201 w 10000"/>
                    <a:gd name="connsiteY41" fmla="*/ 9069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268 w 10000"/>
                    <a:gd name="connsiteY41" fmla="*/ 8780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268 w 10000"/>
                    <a:gd name="connsiteY41" fmla="*/ 8780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153 w 10000"/>
                    <a:gd name="connsiteY41" fmla="*/ 8780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153 w 10000"/>
                    <a:gd name="connsiteY41" fmla="*/ 8780 h 10000"/>
                    <a:gd name="connsiteX42" fmla="*/ 2336 w 10000"/>
                    <a:gd name="connsiteY42" fmla="*/ 8985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336 w 10000"/>
                    <a:gd name="connsiteY42" fmla="*/ 8985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336 w 10000"/>
                    <a:gd name="connsiteY42" fmla="*/ 8985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250 w 10000"/>
                    <a:gd name="connsiteY42" fmla="*/ 9060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250 w 10000"/>
                    <a:gd name="connsiteY42" fmla="*/ 9060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250 w 10000"/>
                    <a:gd name="connsiteY42" fmla="*/ 9060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0000" h="10000">
                      <a:moveTo>
                        <a:pt x="7446" y="9488"/>
                      </a:moveTo>
                      <a:cubicBezTo>
                        <a:pt x="7596" y="9168"/>
                        <a:pt x="7370" y="9271"/>
                        <a:pt x="7446" y="8978"/>
                      </a:cubicBezTo>
                      <a:cubicBezTo>
                        <a:pt x="7671" y="8613"/>
                        <a:pt x="7671" y="9051"/>
                        <a:pt x="7821" y="8978"/>
                      </a:cubicBezTo>
                      <a:cubicBezTo>
                        <a:pt x="7896" y="8831"/>
                        <a:pt x="7821" y="8245"/>
                        <a:pt x="8047" y="8029"/>
                      </a:cubicBezTo>
                      <a:cubicBezTo>
                        <a:pt x="8272" y="7956"/>
                        <a:pt x="8197" y="7444"/>
                        <a:pt x="8648" y="7444"/>
                      </a:cubicBezTo>
                      <a:cubicBezTo>
                        <a:pt x="8497" y="7153"/>
                        <a:pt x="8722" y="7006"/>
                        <a:pt x="8873" y="6351"/>
                      </a:cubicBezTo>
                      <a:cubicBezTo>
                        <a:pt x="8873" y="6131"/>
                        <a:pt x="8648" y="5912"/>
                        <a:pt x="8722" y="5768"/>
                      </a:cubicBezTo>
                      <a:cubicBezTo>
                        <a:pt x="8873" y="5547"/>
                        <a:pt x="9098" y="5179"/>
                        <a:pt x="9098" y="4525"/>
                      </a:cubicBezTo>
                      <a:cubicBezTo>
                        <a:pt x="8948" y="4086"/>
                        <a:pt x="9173" y="4599"/>
                        <a:pt x="9399" y="4160"/>
                      </a:cubicBezTo>
                      <a:cubicBezTo>
                        <a:pt x="9549" y="3942"/>
                        <a:pt x="9774" y="4306"/>
                        <a:pt x="10000" y="3576"/>
                      </a:cubicBezTo>
                      <a:cubicBezTo>
                        <a:pt x="10000" y="3502"/>
                        <a:pt x="9850" y="3357"/>
                        <a:pt x="9774" y="3502"/>
                      </a:cubicBezTo>
                      <a:cubicBezTo>
                        <a:pt x="9624" y="3502"/>
                        <a:pt x="9624" y="3140"/>
                        <a:pt x="9399" y="3140"/>
                      </a:cubicBezTo>
                      <a:cubicBezTo>
                        <a:pt x="9323" y="3285"/>
                        <a:pt x="9098" y="2117"/>
                        <a:pt x="9173" y="2044"/>
                      </a:cubicBezTo>
                      <a:cubicBezTo>
                        <a:pt x="9323" y="1678"/>
                        <a:pt x="8948" y="1460"/>
                        <a:pt x="9173" y="1460"/>
                      </a:cubicBezTo>
                      <a:cubicBezTo>
                        <a:pt x="9399" y="1533"/>
                        <a:pt x="9098" y="1311"/>
                        <a:pt x="9098" y="729"/>
                      </a:cubicBezTo>
                      <a:cubicBezTo>
                        <a:pt x="8948" y="658"/>
                        <a:pt x="8948" y="511"/>
                        <a:pt x="8873" y="511"/>
                      </a:cubicBezTo>
                      <a:cubicBezTo>
                        <a:pt x="8648" y="511"/>
                        <a:pt x="8722" y="219"/>
                        <a:pt x="8497" y="219"/>
                      </a:cubicBezTo>
                      <a:cubicBezTo>
                        <a:pt x="8422" y="219"/>
                        <a:pt x="8272" y="74"/>
                        <a:pt x="8272" y="0"/>
                      </a:cubicBezTo>
                      <a:cubicBezTo>
                        <a:pt x="8047" y="293"/>
                        <a:pt x="7896" y="0"/>
                        <a:pt x="7821" y="293"/>
                      </a:cubicBezTo>
                      <a:cubicBezTo>
                        <a:pt x="7671" y="658"/>
                        <a:pt x="7446" y="511"/>
                        <a:pt x="7370" y="729"/>
                      </a:cubicBezTo>
                      <a:cubicBezTo>
                        <a:pt x="7220" y="1021"/>
                        <a:pt x="6995" y="1094"/>
                        <a:pt x="6769" y="729"/>
                      </a:cubicBezTo>
                      <a:lnTo>
                        <a:pt x="5717" y="729"/>
                      </a:lnTo>
                      <a:lnTo>
                        <a:pt x="5717" y="658"/>
                      </a:lnTo>
                      <a:cubicBezTo>
                        <a:pt x="5692" y="681"/>
                        <a:pt x="5668" y="707"/>
                        <a:pt x="5643" y="729"/>
                      </a:cubicBezTo>
                      <a:lnTo>
                        <a:pt x="1961" y="729"/>
                      </a:lnTo>
                      <a:lnTo>
                        <a:pt x="1961" y="2263"/>
                      </a:lnTo>
                      <a:lnTo>
                        <a:pt x="1285" y="2263"/>
                      </a:lnTo>
                      <a:lnTo>
                        <a:pt x="1285" y="2556"/>
                      </a:lnTo>
                      <a:lnTo>
                        <a:pt x="1285" y="5179"/>
                      </a:lnTo>
                      <a:lnTo>
                        <a:pt x="1135" y="5327"/>
                      </a:lnTo>
                      <a:cubicBezTo>
                        <a:pt x="909" y="5327"/>
                        <a:pt x="684" y="5327"/>
                        <a:pt x="684" y="5621"/>
                      </a:cubicBezTo>
                      <a:cubicBezTo>
                        <a:pt x="684" y="5986"/>
                        <a:pt x="458" y="5768"/>
                        <a:pt x="609" y="5986"/>
                      </a:cubicBezTo>
                      <a:cubicBezTo>
                        <a:pt x="609" y="6351"/>
                        <a:pt x="234" y="5986"/>
                        <a:pt x="384" y="6351"/>
                      </a:cubicBezTo>
                      <a:cubicBezTo>
                        <a:pt x="609" y="6642"/>
                        <a:pt x="8" y="6568"/>
                        <a:pt x="234" y="6935"/>
                      </a:cubicBezTo>
                      <a:cubicBezTo>
                        <a:pt x="458" y="7225"/>
                        <a:pt x="-67" y="7225"/>
                        <a:pt x="8" y="7593"/>
                      </a:cubicBezTo>
                      <a:cubicBezTo>
                        <a:pt x="158" y="7664"/>
                        <a:pt x="384" y="7371"/>
                        <a:pt x="384" y="7664"/>
                      </a:cubicBezTo>
                      <a:cubicBezTo>
                        <a:pt x="384" y="8029"/>
                        <a:pt x="458" y="7956"/>
                        <a:pt x="458" y="8245"/>
                      </a:cubicBezTo>
                      <a:cubicBezTo>
                        <a:pt x="458" y="8613"/>
                        <a:pt x="835" y="8392"/>
                        <a:pt x="684" y="8831"/>
                      </a:cubicBezTo>
                      <a:cubicBezTo>
                        <a:pt x="765" y="8992"/>
                        <a:pt x="920" y="9042"/>
                        <a:pt x="982" y="9237"/>
                      </a:cubicBezTo>
                      <a:cubicBezTo>
                        <a:pt x="1044" y="9432"/>
                        <a:pt x="1186" y="9449"/>
                        <a:pt x="1059" y="10000"/>
                      </a:cubicBezTo>
                      <a:cubicBezTo>
                        <a:pt x="1163" y="9440"/>
                        <a:pt x="1836" y="9946"/>
                        <a:pt x="1578" y="9153"/>
                      </a:cubicBezTo>
                      <a:cubicBezTo>
                        <a:pt x="1379" y="8778"/>
                        <a:pt x="2034" y="8798"/>
                        <a:pt x="2076" y="8799"/>
                      </a:cubicBezTo>
                      <a:cubicBezTo>
                        <a:pt x="2250" y="8835"/>
                        <a:pt x="2175" y="8947"/>
                        <a:pt x="2250" y="9060"/>
                      </a:cubicBezTo>
                      <a:cubicBezTo>
                        <a:pt x="2287" y="9201"/>
                        <a:pt x="2570" y="9088"/>
                        <a:pt x="2605" y="9461"/>
                      </a:cubicBezTo>
                      <a:cubicBezTo>
                        <a:pt x="2688" y="9582"/>
                        <a:pt x="2654" y="9583"/>
                        <a:pt x="2721" y="9592"/>
                      </a:cubicBezTo>
                      <a:cubicBezTo>
                        <a:pt x="2788" y="9601"/>
                        <a:pt x="2834" y="9598"/>
                        <a:pt x="2979" y="9527"/>
                      </a:cubicBezTo>
                      <a:cubicBezTo>
                        <a:pt x="3195" y="9495"/>
                        <a:pt x="3447" y="9466"/>
                        <a:pt x="3757" y="9508"/>
                      </a:cubicBezTo>
                      <a:cubicBezTo>
                        <a:pt x="3870" y="9662"/>
                        <a:pt x="3740" y="9750"/>
                        <a:pt x="3863" y="9778"/>
                      </a:cubicBezTo>
                      <a:cubicBezTo>
                        <a:pt x="3938" y="9834"/>
                        <a:pt x="4239" y="9749"/>
                        <a:pt x="4219" y="9620"/>
                      </a:cubicBezTo>
                      <a:cubicBezTo>
                        <a:pt x="4362" y="9594"/>
                        <a:pt x="4191" y="9348"/>
                        <a:pt x="4373" y="9293"/>
                      </a:cubicBezTo>
                      <a:cubicBezTo>
                        <a:pt x="4851" y="9186"/>
                        <a:pt x="4698" y="9336"/>
                        <a:pt x="5064" y="9311"/>
                      </a:cubicBezTo>
                      <a:cubicBezTo>
                        <a:pt x="5266" y="9314"/>
                        <a:pt x="5218" y="8965"/>
                        <a:pt x="5457" y="8984"/>
                      </a:cubicBezTo>
                      <a:cubicBezTo>
                        <a:pt x="5797" y="9049"/>
                        <a:pt x="6015" y="9089"/>
                        <a:pt x="5884" y="8740"/>
                      </a:cubicBezTo>
                      <a:cubicBezTo>
                        <a:pt x="5964" y="8593"/>
                        <a:pt x="6043" y="8363"/>
                        <a:pt x="6040" y="8368"/>
                      </a:cubicBezTo>
                      <a:cubicBezTo>
                        <a:pt x="6032" y="8083"/>
                        <a:pt x="6101" y="8080"/>
                        <a:pt x="6382" y="7982"/>
                      </a:cubicBezTo>
                      <a:cubicBezTo>
                        <a:pt x="6464" y="8031"/>
                        <a:pt x="6373" y="8102"/>
                        <a:pt x="6428" y="8181"/>
                      </a:cubicBezTo>
                      <a:cubicBezTo>
                        <a:pt x="6437" y="8304"/>
                        <a:pt x="6435" y="8305"/>
                        <a:pt x="6444" y="8428"/>
                      </a:cubicBezTo>
                      <a:cubicBezTo>
                        <a:pt x="6530" y="9042"/>
                        <a:pt x="6771" y="9273"/>
                        <a:pt x="6766" y="9268"/>
                      </a:cubicBezTo>
                    </a:path>
                  </a:pathLst>
                </a:custGeom>
                <a:grpFill/>
                <a:ln w="3175" cmpd="sng">
                  <a:solidFill>
                    <a:schemeClr val="accent3">
                      <a:lumMod val="40000"/>
                      <a:lumOff val="60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ea typeface="+mn-ea"/>
                    <a:cs typeface="+mn-cs"/>
                  </a:endParaRPr>
                </a:p>
              </p:txBody>
            </p:sp>
          </p:grpSp>
        </p:grpSp>
        <p:sp>
          <p:nvSpPr>
            <p:cNvPr id="408" name="Oval 407">
              <a:extLst>
                <a:ext uri="{FF2B5EF4-FFF2-40B4-BE49-F238E27FC236}">
                  <a16:creationId xmlns:a16="http://schemas.microsoft.com/office/drawing/2014/main" id="{AC92D3D5-BCD6-6D1A-EAE5-39BA81651801}"/>
                </a:ext>
              </a:extLst>
            </p:cNvPr>
            <p:cNvSpPr/>
            <p:nvPr/>
          </p:nvSpPr>
          <p:spPr>
            <a:xfrm>
              <a:off x="9491146" y="4979235"/>
              <a:ext cx="0" cy="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050" b="0" i="0" u="none" strike="noStrike" kern="1200" cap="none" spc="0" normalizeH="0" baseline="0" noProof="0">
                <a:ln>
                  <a:noFill/>
                </a:ln>
                <a:solidFill>
                  <a:prstClr val="white"/>
                </a:solidFill>
                <a:effectLst/>
                <a:uLnTx/>
                <a:uFillTx/>
                <a:ea typeface="+mn-ea"/>
                <a:cs typeface="+mn-cs"/>
              </a:endParaRPr>
            </a:p>
          </p:txBody>
        </p:sp>
        <p:sp>
          <p:nvSpPr>
            <p:cNvPr id="409" name="Oval 408">
              <a:extLst>
                <a:ext uri="{FF2B5EF4-FFF2-40B4-BE49-F238E27FC236}">
                  <a16:creationId xmlns:a16="http://schemas.microsoft.com/office/drawing/2014/main" id="{6B6FFBF5-6B7D-A5FA-133C-AF83EAEAE80A}"/>
                </a:ext>
              </a:extLst>
            </p:cNvPr>
            <p:cNvSpPr/>
            <p:nvPr/>
          </p:nvSpPr>
          <p:spPr>
            <a:xfrm>
              <a:off x="9444273" y="4929758"/>
              <a:ext cx="0" cy="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050" b="0" i="0" u="none" strike="noStrike" kern="1200" cap="none" spc="0" normalizeH="0" baseline="0" noProof="0">
                <a:ln>
                  <a:noFill/>
                </a:ln>
                <a:solidFill>
                  <a:prstClr val="white"/>
                </a:solidFill>
                <a:effectLst/>
                <a:uLnTx/>
                <a:uFillTx/>
                <a:ea typeface="+mn-ea"/>
                <a:cs typeface="+mn-cs"/>
              </a:endParaRPr>
            </a:p>
          </p:txBody>
        </p:sp>
        <p:cxnSp>
          <p:nvCxnSpPr>
            <p:cNvPr id="410" name="Straight Connector 409">
              <a:extLst>
                <a:ext uri="{FF2B5EF4-FFF2-40B4-BE49-F238E27FC236}">
                  <a16:creationId xmlns:a16="http://schemas.microsoft.com/office/drawing/2014/main" id="{E0C3C350-5C75-C0A1-E992-68751EF425FA}"/>
                </a:ext>
              </a:extLst>
            </p:cNvPr>
            <p:cNvCxnSpPr>
              <a:cxnSpLocks/>
            </p:cNvCxnSpPr>
            <p:nvPr/>
          </p:nvCxnSpPr>
          <p:spPr>
            <a:xfrm>
              <a:off x="9515019" y="4979235"/>
              <a:ext cx="373539" cy="0"/>
            </a:xfrm>
            <a:prstGeom prst="line">
              <a:avLst/>
            </a:prstGeom>
            <a:ln>
              <a:solidFill>
                <a:schemeClr val="tx2"/>
              </a:solidFill>
              <a:prstDash val="sysDot"/>
            </a:ln>
          </p:spPr>
          <p:style>
            <a:lnRef idx="1">
              <a:schemeClr val="accent1"/>
            </a:lnRef>
            <a:fillRef idx="0">
              <a:schemeClr val="accent1"/>
            </a:fillRef>
            <a:effectRef idx="0">
              <a:schemeClr val="accent1"/>
            </a:effectRef>
            <a:fontRef idx="minor">
              <a:schemeClr val="tx1"/>
            </a:fontRef>
          </p:style>
        </p:cxnSp>
        <p:cxnSp>
          <p:nvCxnSpPr>
            <p:cNvPr id="411" name="Straight Connector 410">
              <a:extLst>
                <a:ext uri="{FF2B5EF4-FFF2-40B4-BE49-F238E27FC236}">
                  <a16:creationId xmlns:a16="http://schemas.microsoft.com/office/drawing/2014/main" id="{AE3ECABF-9214-FB5B-C7E0-D2B2AFF08094}"/>
                </a:ext>
              </a:extLst>
            </p:cNvPr>
            <p:cNvCxnSpPr>
              <a:cxnSpLocks/>
            </p:cNvCxnSpPr>
            <p:nvPr/>
          </p:nvCxnSpPr>
          <p:spPr>
            <a:xfrm>
              <a:off x="9099365" y="4930517"/>
              <a:ext cx="360758" cy="0"/>
            </a:xfrm>
            <a:prstGeom prst="line">
              <a:avLst/>
            </a:prstGeom>
            <a:ln>
              <a:solidFill>
                <a:schemeClr val="tx2"/>
              </a:solidFill>
              <a:prstDash val="sysDot"/>
            </a:ln>
          </p:spPr>
          <p:style>
            <a:lnRef idx="1">
              <a:schemeClr val="accent1"/>
            </a:lnRef>
            <a:fillRef idx="0">
              <a:schemeClr val="accent1"/>
            </a:fillRef>
            <a:effectRef idx="0">
              <a:schemeClr val="accent1"/>
            </a:effectRef>
            <a:fontRef idx="minor">
              <a:schemeClr val="tx1"/>
            </a:fontRef>
          </p:style>
        </p:cxnSp>
        <p:sp>
          <p:nvSpPr>
            <p:cNvPr id="412" name="TextBox 411">
              <a:extLst>
                <a:ext uri="{FF2B5EF4-FFF2-40B4-BE49-F238E27FC236}">
                  <a16:creationId xmlns:a16="http://schemas.microsoft.com/office/drawing/2014/main" id="{0389696E-C271-3250-4DCD-0DAC63ED0F1A}"/>
                </a:ext>
              </a:extLst>
            </p:cNvPr>
            <p:cNvSpPr txBox="1"/>
            <p:nvPr/>
          </p:nvSpPr>
          <p:spPr>
            <a:xfrm>
              <a:off x="8558852" y="4815781"/>
              <a:ext cx="675677" cy="20774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750" b="0" i="0" u="none" strike="noStrike" kern="1200" cap="none" spc="0" normalizeH="0" baseline="0" noProof="0" dirty="0">
                  <a:ln>
                    <a:noFill/>
                  </a:ln>
                  <a:solidFill>
                    <a:schemeClr val="tx2"/>
                  </a:solidFill>
                  <a:effectLst/>
                  <a:uLnTx/>
                  <a:uFillTx/>
                  <a:ea typeface="+mn-ea"/>
                  <a:cs typeface="+mn-cs"/>
                </a:rPr>
                <a:t>Gaborone</a:t>
              </a:r>
            </a:p>
          </p:txBody>
        </p:sp>
        <p:sp>
          <p:nvSpPr>
            <p:cNvPr id="413" name="TextBox 412">
              <a:extLst>
                <a:ext uri="{FF2B5EF4-FFF2-40B4-BE49-F238E27FC236}">
                  <a16:creationId xmlns:a16="http://schemas.microsoft.com/office/drawing/2014/main" id="{D67916CE-811F-F978-6340-78E78E561E1B}"/>
                </a:ext>
              </a:extLst>
            </p:cNvPr>
            <p:cNvSpPr txBox="1"/>
            <p:nvPr/>
          </p:nvSpPr>
          <p:spPr>
            <a:xfrm>
              <a:off x="9848318" y="4861490"/>
              <a:ext cx="980689" cy="20774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750" b="0" i="0" u="none" strike="noStrike" kern="1200" cap="none" spc="0" normalizeH="0" baseline="0" noProof="0" dirty="0">
                  <a:ln>
                    <a:noFill/>
                  </a:ln>
                  <a:solidFill>
                    <a:schemeClr val="tx2"/>
                  </a:solidFill>
                  <a:effectLst/>
                  <a:uLnTx/>
                  <a:uFillTx/>
                  <a:ea typeface="+mn-ea"/>
                  <a:cs typeface="+mn-cs"/>
                </a:rPr>
                <a:t>Johannesburg</a:t>
              </a:r>
            </a:p>
          </p:txBody>
        </p:sp>
      </p:grpSp>
      <p:grpSp>
        <p:nvGrpSpPr>
          <p:cNvPr id="711" name="Group 710">
            <a:extLst>
              <a:ext uri="{FF2B5EF4-FFF2-40B4-BE49-F238E27FC236}">
                <a16:creationId xmlns:a16="http://schemas.microsoft.com/office/drawing/2014/main" id="{EBCF917B-06E8-59BB-D79E-ACF66F2C55F1}"/>
              </a:ext>
            </a:extLst>
          </p:cNvPr>
          <p:cNvGrpSpPr/>
          <p:nvPr userDrawn="1"/>
        </p:nvGrpSpPr>
        <p:grpSpPr>
          <a:xfrm>
            <a:off x="8640995" y="5499594"/>
            <a:ext cx="1816733" cy="710808"/>
            <a:chOff x="8661123" y="5461845"/>
            <a:chExt cx="1816733" cy="710808"/>
          </a:xfrm>
        </p:grpSpPr>
        <p:sp>
          <p:nvSpPr>
            <p:cNvPr id="712" name="Rectangle 711">
              <a:extLst>
                <a:ext uri="{FF2B5EF4-FFF2-40B4-BE49-F238E27FC236}">
                  <a16:creationId xmlns:a16="http://schemas.microsoft.com/office/drawing/2014/main" id="{7EFF6DE8-F43F-FEED-26A2-81015AFD6629}"/>
                </a:ext>
              </a:extLst>
            </p:cNvPr>
            <p:cNvSpPr/>
            <p:nvPr/>
          </p:nvSpPr>
          <p:spPr>
            <a:xfrm>
              <a:off x="8661123" y="5461845"/>
              <a:ext cx="1816733" cy="710808"/>
            </a:xfrm>
            <a:prstGeom prst="rect">
              <a:avLst/>
            </a:prstGeom>
            <a:solidFill>
              <a:schemeClr val="bg2"/>
            </a:solidFill>
            <a:ln w="38100" cap="sq">
              <a:solidFill>
                <a:schemeClr val="accent6"/>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050" dirty="0" err="1">
                <a:solidFill>
                  <a:schemeClr val="bg1"/>
                </a:solidFill>
              </a:endParaRPr>
            </a:p>
          </p:txBody>
        </p:sp>
        <p:pic>
          <p:nvPicPr>
            <p:cNvPr id="713" name="Picture 712" descr="A close-up of a logo&#10;&#10;Description automatically generated">
              <a:extLst>
                <a:ext uri="{FF2B5EF4-FFF2-40B4-BE49-F238E27FC236}">
                  <a16:creationId xmlns:a16="http://schemas.microsoft.com/office/drawing/2014/main" id="{7D61265A-BEC4-4B38-ADAE-37BF093F9D14}"/>
                </a:ext>
              </a:extLst>
            </p:cNvPr>
            <p:cNvPicPr>
              <a:picLocks noChangeAspect="1"/>
            </p:cNvPicPr>
            <p:nvPr/>
          </p:nvPicPr>
          <p:blipFill>
            <a:blip r:embed="rId3"/>
            <a:stretch>
              <a:fillRect/>
            </a:stretch>
          </p:blipFill>
          <p:spPr>
            <a:xfrm>
              <a:off x="8793250" y="5498951"/>
              <a:ext cx="1389053" cy="520416"/>
            </a:xfrm>
            <a:prstGeom prst="rect">
              <a:avLst/>
            </a:prstGeom>
            <a:ln>
              <a:noFill/>
            </a:ln>
          </p:spPr>
        </p:pic>
      </p:grpSp>
      <p:sp>
        <p:nvSpPr>
          <p:cNvPr id="714" name="TextBox 713">
            <a:extLst>
              <a:ext uri="{FF2B5EF4-FFF2-40B4-BE49-F238E27FC236}">
                <a16:creationId xmlns:a16="http://schemas.microsoft.com/office/drawing/2014/main" id="{CDE50E1A-813E-AD5E-0567-BCE9B21DB81A}"/>
              </a:ext>
            </a:extLst>
          </p:cNvPr>
          <p:cNvSpPr txBox="1"/>
          <p:nvPr userDrawn="1"/>
        </p:nvSpPr>
        <p:spPr>
          <a:xfrm>
            <a:off x="8651582" y="6041126"/>
            <a:ext cx="2089269" cy="1692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3060700" algn="ctr"/>
              </a:tabLst>
              <a:defRPr/>
            </a:pPr>
            <a:r>
              <a:rPr kumimoji="0" lang="en-GB" sz="500" b="1" i="0" u="none" strike="noStrike" kern="1200" cap="none" spc="0" normalizeH="0" baseline="0" noProof="0" dirty="0">
                <a:ln>
                  <a:noFill/>
                </a:ln>
                <a:solidFill>
                  <a:srgbClr val="943634"/>
                </a:solidFill>
                <a:effectLst/>
                <a:uLnTx/>
                <a:uFillTx/>
                <a:ea typeface="Times New Roman" panose="02020603050405020304" pitchFamily="18" charset="0"/>
                <a:cs typeface="Times New Roman" panose="02020603050405020304" pitchFamily="18" charset="0"/>
              </a:rPr>
              <a:t>ECS ASSOCIATES PROPRIETARY LIMITED BOTSWANA</a:t>
            </a:r>
            <a:endParaRPr kumimoji="0" lang="en-ZA" sz="500" b="0"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endParaRPr>
          </a:p>
        </p:txBody>
      </p:sp>
      <p:sp>
        <p:nvSpPr>
          <p:cNvPr id="716" name="Slide Number Placeholder 715">
            <a:extLst>
              <a:ext uri="{FF2B5EF4-FFF2-40B4-BE49-F238E27FC236}">
                <a16:creationId xmlns:a16="http://schemas.microsoft.com/office/drawing/2014/main" id="{B2217872-0ADA-3ED8-46E3-5DAE08E18ED5}"/>
              </a:ext>
            </a:extLst>
          </p:cNvPr>
          <p:cNvSpPr>
            <a:spLocks noGrp="1"/>
          </p:cNvSpPr>
          <p:nvPr>
            <p:ph type="sldNum" sz="quarter" idx="10"/>
          </p:nvPr>
        </p:nvSpPr>
        <p:spPr>
          <a:xfrm>
            <a:off x="11430000" y="6491557"/>
            <a:ext cx="609600" cy="365125"/>
          </a:xfrm>
        </p:spPr>
        <p:txBody>
          <a:bodyPr/>
          <a:lstStyle/>
          <a:p>
            <a:fld id="{06F2FA06-E1E0-41BE-9336-EB35A789C607}" type="slidenum">
              <a:rPr lang="en-GB" smtClean="0"/>
              <a:pPr/>
              <a:t>‹#›</a:t>
            </a:fld>
            <a:endParaRPr lang="en-GB"/>
          </a:p>
        </p:txBody>
      </p:sp>
      <p:sp>
        <p:nvSpPr>
          <p:cNvPr id="2" name="Footer Placeholder 1">
            <a:extLst>
              <a:ext uri="{FF2B5EF4-FFF2-40B4-BE49-F238E27FC236}">
                <a16:creationId xmlns:a16="http://schemas.microsoft.com/office/drawing/2014/main" id="{A44761E7-505C-2D95-6D2A-978EF2605585}"/>
              </a:ext>
            </a:extLst>
          </p:cNvPr>
          <p:cNvSpPr>
            <a:spLocks noGrp="1"/>
          </p:cNvSpPr>
          <p:nvPr>
            <p:ph type="ftr" sz="quarter" idx="11"/>
          </p:nvPr>
        </p:nvSpPr>
        <p:spPr/>
        <p:txBody>
          <a:bodyPr/>
          <a:lstStyle/>
          <a:p>
            <a:r>
              <a:rPr lang="en-US"/>
              <a:t>www.ecs.co.za</a:t>
            </a:r>
            <a:endParaRPr lang="en-GB" dirty="0"/>
          </a:p>
        </p:txBody>
      </p:sp>
      <p:pic>
        <p:nvPicPr>
          <p:cNvPr id="4" name="Picture 3" descr="A close up of a logo&#10;&#10;AI-generated content may be incorrect.">
            <a:extLst>
              <a:ext uri="{FF2B5EF4-FFF2-40B4-BE49-F238E27FC236}">
                <a16:creationId xmlns:a16="http://schemas.microsoft.com/office/drawing/2014/main" id="{167B582D-57CD-1949-5B06-BF3480586952}"/>
              </a:ext>
            </a:extLst>
          </p:cNvPr>
          <p:cNvPicPr>
            <a:picLocks noChangeAspect="1"/>
          </p:cNvPicPr>
          <p:nvPr userDrawn="1"/>
        </p:nvPicPr>
        <p:blipFill>
          <a:blip r:embed="rId4"/>
          <a:stretch>
            <a:fillRect/>
          </a:stretch>
        </p:blipFill>
        <p:spPr>
          <a:xfrm>
            <a:off x="5396516" y="4946957"/>
            <a:ext cx="1371600" cy="1263445"/>
          </a:xfrm>
          <a:prstGeom prst="rect">
            <a:avLst/>
          </a:prstGeom>
          <a:ln w="38100">
            <a:solidFill>
              <a:schemeClr val="accent6"/>
            </a:solidFill>
          </a:ln>
        </p:spPr>
      </p:pic>
    </p:spTree>
    <p:extLst>
      <p:ext uri="{BB962C8B-B14F-4D97-AF65-F5344CB8AC3E}">
        <p14:creationId xmlns:p14="http://schemas.microsoft.com/office/powerpoint/2010/main" val="3276921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2_Title">
    <p:bg>
      <p:bgPr>
        <a:solidFill>
          <a:schemeClr val="bg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16EA533F-94AF-4D02-A54D-267AD6DA2E6D}"/>
              </a:ext>
            </a:extLst>
          </p:cNvPr>
          <p:cNvGraphicFramePr>
            <a:graphicFrameLocks/>
          </p:cNvGraphicFramePr>
          <p:nvPr>
            <p:custDataLst>
              <p:tags r:id="rId1"/>
            </p:custDataLst>
            <p:extLst>
              <p:ext uri="{D42A27DB-BD31-4B8C-83A1-F6EECF244321}">
                <p14:modId xmlns:p14="http://schemas.microsoft.com/office/powerpoint/2010/main" val="25012238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344" imgH="344" progId="TCLayout.ActiveDocument.1">
                  <p:embed/>
                </p:oleObj>
              </mc:Choice>
              <mc:Fallback>
                <p:oleObj name="think-cell Slide" r:id="rId7" imgW="344" imgH="344" progId="TCLayout.ActiveDocument.1">
                  <p:embed/>
                  <p:pic>
                    <p:nvPicPr>
                      <p:cNvPr id="9" name="Object 8" hidden="1">
                        <a:extLst>
                          <a:ext uri="{FF2B5EF4-FFF2-40B4-BE49-F238E27FC236}">
                            <a16:creationId xmlns:a16="http://schemas.microsoft.com/office/drawing/2014/main" id="{16EA533F-94AF-4D02-A54D-267AD6DA2E6D}"/>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C54CE3BD-55D7-42CB-8D9D-17E2A0D74581}"/>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Documenttype">
            <a:extLst>
              <a:ext uri="{FF2B5EF4-FFF2-40B4-BE49-F238E27FC236}">
                <a16:creationId xmlns:a16="http://schemas.microsoft.com/office/drawing/2014/main" id="{CB5FF56E-DA90-4199-AF9A-359BE08E9A15}"/>
              </a:ext>
            </a:extLst>
          </p:cNvPr>
          <p:cNvSpPr>
            <a:spLocks noGrp="1"/>
          </p:cNvSpPr>
          <p:nvPr>
            <p:ph type="body" sz="quarter" idx="13" hasCustomPrompt="1"/>
            <p:custDataLst>
              <p:tags r:id="rId3"/>
            </p:custDataLst>
          </p:nvPr>
        </p:nvSpPr>
        <p:spPr>
          <a:xfrm>
            <a:off x="554736" y="4510168"/>
            <a:ext cx="5154266" cy="215444"/>
          </a:xfrm>
          <a:prstGeom prst="rect">
            <a:avLst/>
          </a:prstGeom>
        </p:spPr>
        <p:txBody>
          <a:bodyPr wrap="square">
            <a:noAutofit/>
          </a:bodyPr>
          <a:lstStyle>
            <a:lvl1pPr>
              <a:buNone/>
              <a:defRPr sz="1400">
                <a:solidFill>
                  <a:schemeClr val="tx1"/>
                </a:solidFill>
                <a:latin typeface="Century Gothic" panose="020B0502020202020204" pitchFamily="34" charset="0"/>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14" name="Subtitle">
            <a:extLst>
              <a:ext uri="{FF2B5EF4-FFF2-40B4-BE49-F238E27FC236}">
                <a16:creationId xmlns:a16="http://schemas.microsoft.com/office/drawing/2014/main" id="{BFC960F1-3A46-4C93-83F3-47AB2EB0D15E}"/>
              </a:ext>
            </a:extLst>
          </p:cNvPr>
          <p:cNvSpPr>
            <a:spLocks noGrp="1"/>
          </p:cNvSpPr>
          <p:nvPr>
            <p:ph type="subTitle" idx="1"/>
            <p:custDataLst>
              <p:tags r:id="rId4"/>
            </p:custDataLst>
          </p:nvPr>
        </p:nvSpPr>
        <p:spPr>
          <a:xfrm>
            <a:off x="551942" y="4092559"/>
            <a:ext cx="5154266" cy="307777"/>
          </a:xfrm>
          <a:prstGeom prst="rect">
            <a:avLst/>
          </a:prstGeom>
        </p:spPr>
        <p:txBody>
          <a:bodyPr wrap="square">
            <a:noAutofit/>
          </a:bodyPr>
          <a:lstStyle>
            <a:lvl1pPr marL="0" indent="0" algn="l">
              <a:buNone/>
              <a:defRPr sz="2000">
                <a:solidFill>
                  <a:schemeClr val="tx1"/>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3" name="Title">
            <a:extLst>
              <a:ext uri="{FF2B5EF4-FFF2-40B4-BE49-F238E27FC236}">
                <a16:creationId xmlns:a16="http://schemas.microsoft.com/office/drawing/2014/main" id="{14DBF1FD-6C25-4E00-ACAB-F60F35C9625C}"/>
              </a:ext>
            </a:extLst>
          </p:cNvPr>
          <p:cNvSpPr>
            <a:spLocks noGrp="1"/>
          </p:cNvSpPr>
          <p:nvPr>
            <p:ph type="title"/>
            <p:custDataLst>
              <p:tags r:id="rId5"/>
            </p:custDataLst>
          </p:nvPr>
        </p:nvSpPr>
        <p:spPr>
          <a:xfrm>
            <a:off x="551942" y="2049805"/>
            <a:ext cx="5154266" cy="1921708"/>
          </a:xfrm>
          <a:prstGeom prst="rect">
            <a:avLst/>
          </a:prstGeom>
        </p:spPr>
        <p:txBody>
          <a:bodyPr vert="horz" rIns="0" anchor="b">
            <a:normAutofit/>
          </a:bodyPr>
          <a:lstStyle>
            <a:lvl1pPr>
              <a:defRPr sz="4400" baseline="0">
                <a:ln w="6350" cap="flat">
                  <a:noFill/>
                  <a:miter lim="800000"/>
                </a:ln>
                <a:solidFill>
                  <a:schemeClr val="tx1"/>
                </a:solidFill>
                <a:latin typeface="Century Gothic" panose="020B0502020202020204" pitchFamily="34" charset="0"/>
              </a:defRPr>
            </a:lvl1pPr>
          </a:lstStyle>
          <a:p>
            <a:r>
              <a:rPr lang="en-US"/>
              <a:t>Click to edit Master title style</a:t>
            </a:r>
            <a:endParaRPr lang="en-US" dirty="0"/>
          </a:p>
        </p:txBody>
      </p:sp>
      <p:pic>
        <p:nvPicPr>
          <p:cNvPr id="38" name="Graphic 37">
            <a:extLst>
              <a:ext uri="{FF2B5EF4-FFF2-40B4-BE49-F238E27FC236}">
                <a16:creationId xmlns:a16="http://schemas.microsoft.com/office/drawing/2014/main" id="{995D4D41-5F36-A0DC-F667-151CD47AFB8C}"/>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flipH="1">
            <a:off x="5218313" y="2967611"/>
            <a:ext cx="7277750" cy="2814302"/>
          </a:xfrm>
          <a:prstGeom prst="rect">
            <a:avLst/>
          </a:prstGeom>
        </p:spPr>
      </p:pic>
      <p:pic>
        <p:nvPicPr>
          <p:cNvPr id="2" name="Graphic 1">
            <a:extLst>
              <a:ext uri="{FF2B5EF4-FFF2-40B4-BE49-F238E27FC236}">
                <a16:creationId xmlns:a16="http://schemas.microsoft.com/office/drawing/2014/main" id="{324DF6E5-91E4-AA6F-3155-0DC5379F3BC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51942" y="419223"/>
            <a:ext cx="3026527" cy="1407071"/>
          </a:xfrm>
          <a:prstGeom prst="rect">
            <a:avLst/>
          </a:prstGeom>
        </p:spPr>
      </p:pic>
      <p:sp>
        <p:nvSpPr>
          <p:cNvPr id="5" name="Slide Number Placeholder 4">
            <a:extLst>
              <a:ext uri="{FF2B5EF4-FFF2-40B4-BE49-F238E27FC236}">
                <a16:creationId xmlns:a16="http://schemas.microsoft.com/office/drawing/2014/main" id="{5E0C1C1F-BE8A-33BD-9251-C425F7DBAD68}"/>
              </a:ext>
            </a:extLst>
          </p:cNvPr>
          <p:cNvSpPr>
            <a:spLocks noGrp="1"/>
          </p:cNvSpPr>
          <p:nvPr>
            <p:ph type="sldNum" sz="quarter" idx="14"/>
          </p:nvPr>
        </p:nvSpPr>
        <p:spPr/>
        <p:txBody>
          <a:bodyPr/>
          <a:lstStyle/>
          <a:p>
            <a:fld id="{06F2FA06-E1E0-41BE-9336-EB35A789C607}" type="slidenum">
              <a:rPr lang="en-GB" smtClean="0"/>
              <a:pPr/>
              <a:t>‹#›</a:t>
            </a:fld>
            <a:endParaRPr lang="en-GB"/>
          </a:p>
        </p:txBody>
      </p:sp>
      <p:sp>
        <p:nvSpPr>
          <p:cNvPr id="3" name="Footer Placeholder 2">
            <a:extLst>
              <a:ext uri="{FF2B5EF4-FFF2-40B4-BE49-F238E27FC236}">
                <a16:creationId xmlns:a16="http://schemas.microsoft.com/office/drawing/2014/main" id="{93BBF69E-8E41-0E1F-A36A-6CD5C73181BA}"/>
              </a:ext>
            </a:extLst>
          </p:cNvPr>
          <p:cNvSpPr>
            <a:spLocks noGrp="1"/>
          </p:cNvSpPr>
          <p:nvPr>
            <p:ph type="ftr" sz="quarter" idx="15"/>
          </p:nvPr>
        </p:nvSpPr>
        <p:spPr/>
        <p:txBody>
          <a:bodyPr/>
          <a:lstStyle/>
          <a:p>
            <a:r>
              <a:rPr lang="en-US"/>
              <a:t>www.ecs.co.za</a:t>
            </a:r>
            <a:endParaRPr lang="en-GB" dirty="0"/>
          </a:p>
        </p:txBody>
      </p:sp>
    </p:spTree>
    <p:extLst>
      <p:ext uri="{BB962C8B-B14F-4D97-AF65-F5344CB8AC3E}">
        <p14:creationId xmlns:p14="http://schemas.microsoft.com/office/powerpoint/2010/main" val="8827223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2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a:spLocks noGrp="1" noRot="1" noMove="1" noResize="1" noEditPoints="1" noAdjustHandles="1" noChangeArrowheads="1" noChangeShapeType="1"/>
          </p:cNvSpPr>
          <p:nvPr>
            <p:custDataLst>
              <p:tags r:id="rId3"/>
            </p:custDataLst>
          </p:nvPr>
        </p:nvSpPr>
        <p:spPr bwMode="ltGray">
          <a:xfrm>
            <a:off x="6092952" y="0"/>
            <a:ext cx="6099048" cy="6858000"/>
          </a:xfrm>
          <a:prstGeom prst="rect">
            <a:avLst/>
          </a:prstGeom>
          <a:solidFill>
            <a:schemeClr val="accent5"/>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dirty="0">
              <a:solidFill>
                <a:srgbClr val="F0F0F0"/>
              </a:solidFill>
              <a:latin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bg1"/>
                </a:solidFill>
                <a:latin typeface="+mn-lt"/>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6"/>
            </p:custDataLst>
          </p:nvPr>
        </p:nvSpPr>
        <p:spPr>
          <a:xfrm>
            <a:off x="554736" y="182372"/>
            <a:ext cx="5065776" cy="731520"/>
          </a:xfrm>
        </p:spPr>
        <p:txBody>
          <a:bodyPr/>
          <a:lstStyle/>
          <a:p>
            <a:r>
              <a:rPr lang="en-US"/>
              <a:t>Click to edit Master title style</a:t>
            </a:r>
          </a:p>
        </p:txBody>
      </p:sp>
      <p:pic>
        <p:nvPicPr>
          <p:cNvPr id="12" name="Graphic 11">
            <a:extLst>
              <a:ext uri="{FF2B5EF4-FFF2-40B4-BE49-F238E27FC236}">
                <a16:creationId xmlns:a16="http://schemas.microsoft.com/office/drawing/2014/main" id="{B6084C93-6D7B-7124-7775-7905F2E68E51}"/>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0707902" y="280647"/>
            <a:ext cx="936104" cy="435207"/>
          </a:xfrm>
          <a:prstGeom prst="rect">
            <a:avLst/>
          </a:prstGeom>
        </p:spPr>
      </p:pic>
      <p:pic>
        <p:nvPicPr>
          <p:cNvPr id="5" name="Graphic 4">
            <a:extLst>
              <a:ext uri="{FF2B5EF4-FFF2-40B4-BE49-F238E27FC236}">
                <a16:creationId xmlns:a16="http://schemas.microsoft.com/office/drawing/2014/main" id="{538A95F4-0FF2-9F34-0DBE-7549CB724927}"/>
              </a:ext>
            </a:extLst>
          </p:cNvPr>
          <p:cNvPicPr>
            <a:picLocks noChangeAspect="1"/>
          </p:cNvPicPr>
          <p:nvPr userDrawn="1"/>
        </p:nvPicPr>
        <p:blipFill>
          <a:blip>
            <a:extLst>
              <a:ext uri="{96DAC541-7B7A-43D3-8B79-37D633B846F1}">
                <asvg:svgBlip xmlns:asvg="http://schemas.microsoft.com/office/drawing/2016/SVG/main" r:embed="rId11"/>
              </a:ext>
            </a:extLst>
          </a:blip>
          <a:srcRect r="39373"/>
          <a:stretch>
            <a:fillRect/>
          </a:stretch>
        </p:blipFill>
        <p:spPr>
          <a:xfrm>
            <a:off x="6088934" y="1624503"/>
            <a:ext cx="6103066" cy="3986357"/>
          </a:xfrm>
          <a:prstGeom prst="rect">
            <a:avLst/>
          </a:prstGeom>
        </p:spPr>
      </p:pic>
      <p:sp>
        <p:nvSpPr>
          <p:cNvPr id="6" name="Slide Number Placeholder 5">
            <a:extLst>
              <a:ext uri="{FF2B5EF4-FFF2-40B4-BE49-F238E27FC236}">
                <a16:creationId xmlns:a16="http://schemas.microsoft.com/office/drawing/2014/main" id="{9F6EB509-743C-5566-A964-0BD0D3FBF776}"/>
              </a:ext>
            </a:extLst>
          </p:cNvPr>
          <p:cNvSpPr>
            <a:spLocks noGrp="1"/>
          </p:cNvSpPr>
          <p:nvPr>
            <p:ph type="sldNum" sz="quarter" idx="18"/>
          </p:nvPr>
        </p:nvSpPr>
        <p:spPr/>
        <p:txBody>
          <a:bodyPr/>
          <a:lstStyle/>
          <a:p>
            <a:fld id="{BB7196A1-736D-498E-96F1-BB8662B4DEF0}" type="slidenum">
              <a:rPr lang="en-GB" smtClean="0"/>
              <a:pPr/>
              <a:t>‹#›</a:t>
            </a:fld>
            <a:endParaRPr lang="en-GB"/>
          </a:p>
        </p:txBody>
      </p:sp>
      <p:sp>
        <p:nvSpPr>
          <p:cNvPr id="13" name="Content Placeholder 7">
            <a:extLst>
              <a:ext uri="{FF2B5EF4-FFF2-40B4-BE49-F238E27FC236}">
                <a16:creationId xmlns:a16="http://schemas.microsoft.com/office/drawing/2014/main" id="{ED0F5310-6CF5-F7CC-F8E7-70135AF6BE39}"/>
              </a:ext>
            </a:extLst>
          </p:cNvPr>
          <p:cNvSpPr>
            <a:spLocks noGrp="1"/>
          </p:cNvSpPr>
          <p:nvPr>
            <p:ph sz="quarter" idx="19"/>
          </p:nvPr>
        </p:nvSpPr>
        <p:spPr>
          <a:xfrm>
            <a:off x="553974" y="1371600"/>
            <a:ext cx="506577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Footer Placeholder 3">
            <a:extLst>
              <a:ext uri="{FF2B5EF4-FFF2-40B4-BE49-F238E27FC236}">
                <a16:creationId xmlns:a16="http://schemas.microsoft.com/office/drawing/2014/main" id="{A45ED4F4-ED13-6CD0-4EA4-9BFF4E58C2CB}"/>
              </a:ext>
            </a:extLst>
          </p:cNvPr>
          <p:cNvSpPr>
            <a:spLocks noGrp="1"/>
          </p:cNvSpPr>
          <p:nvPr>
            <p:ph type="ftr" sz="quarter" idx="20"/>
          </p:nvPr>
        </p:nvSpPr>
        <p:spPr/>
        <p:txBody>
          <a:bodyPr/>
          <a:lstStyle/>
          <a:p>
            <a:r>
              <a:rPr lang="en-US"/>
              <a:t>www.ecs.co.za</a:t>
            </a:r>
            <a:endParaRPr lang="en-GB" dirty="0"/>
          </a:p>
        </p:txBody>
      </p:sp>
    </p:spTree>
    <p:extLst>
      <p:ext uri="{BB962C8B-B14F-4D97-AF65-F5344CB8AC3E}">
        <p14:creationId xmlns:p14="http://schemas.microsoft.com/office/powerpoint/2010/main" val="6202404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3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a:spLocks noGrp="1" noRot="1" noMove="1" noResize="1" noEditPoints="1" noAdjustHandles="1" noChangeArrowheads="1" noChangeShapeType="1"/>
          </p:cNvSpPr>
          <p:nvPr>
            <p:custDataLst>
              <p:tags r:id="rId3"/>
            </p:custDataLst>
          </p:nvPr>
        </p:nvSpPr>
        <p:spPr bwMode="ltGray">
          <a:xfrm>
            <a:off x="6092952" y="0"/>
            <a:ext cx="6099048" cy="6858000"/>
          </a:xfrm>
          <a:prstGeom prst="rect">
            <a:avLst/>
          </a:prstGeom>
          <a:solidFill>
            <a:schemeClr val="accent5"/>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dirty="0">
              <a:solidFill>
                <a:srgbClr val="F0F0F0"/>
              </a:solidFill>
              <a:latin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bg1"/>
                </a:solidFill>
                <a:latin typeface="+mn-lt"/>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6"/>
            </p:custDataLst>
          </p:nvPr>
        </p:nvSpPr>
        <p:spPr>
          <a:xfrm>
            <a:off x="554736" y="182372"/>
            <a:ext cx="5065776" cy="731520"/>
          </a:xfrm>
        </p:spPr>
        <p:txBody>
          <a:bodyPr/>
          <a:lstStyle/>
          <a:p>
            <a:r>
              <a:rPr lang="en-US"/>
              <a:t>Click to edit Master title style</a:t>
            </a:r>
          </a:p>
        </p:txBody>
      </p:sp>
      <p:pic>
        <p:nvPicPr>
          <p:cNvPr id="12" name="Graphic 11">
            <a:extLst>
              <a:ext uri="{FF2B5EF4-FFF2-40B4-BE49-F238E27FC236}">
                <a16:creationId xmlns:a16="http://schemas.microsoft.com/office/drawing/2014/main" id="{B6084C93-6D7B-7124-7775-7905F2E68E51}"/>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0707902" y="280647"/>
            <a:ext cx="936104" cy="435207"/>
          </a:xfrm>
          <a:prstGeom prst="rect">
            <a:avLst/>
          </a:prstGeom>
        </p:spPr>
      </p:pic>
      <p:pic>
        <p:nvPicPr>
          <p:cNvPr id="5" name="Graphic 4">
            <a:extLst>
              <a:ext uri="{FF2B5EF4-FFF2-40B4-BE49-F238E27FC236}">
                <a16:creationId xmlns:a16="http://schemas.microsoft.com/office/drawing/2014/main" id="{538A95F4-0FF2-9F34-0DBE-7549CB724927}"/>
              </a:ext>
            </a:extLst>
          </p:cNvPr>
          <p:cNvPicPr>
            <a:picLocks noChangeAspect="1"/>
          </p:cNvPicPr>
          <p:nvPr userDrawn="1"/>
        </p:nvPicPr>
        <p:blipFill>
          <a:blip>
            <a:extLst>
              <a:ext uri="{96DAC541-7B7A-43D3-8B79-37D633B846F1}">
                <asvg:svgBlip xmlns:asvg="http://schemas.microsoft.com/office/drawing/2016/SVG/main" r:embed="rId11"/>
              </a:ext>
            </a:extLst>
          </a:blip>
          <a:srcRect l="11425" r="11425"/>
          <a:stretch/>
        </p:blipFill>
        <p:spPr>
          <a:xfrm>
            <a:off x="6088934" y="1624503"/>
            <a:ext cx="6103066" cy="3986357"/>
          </a:xfrm>
          <a:prstGeom prst="rect">
            <a:avLst/>
          </a:prstGeom>
        </p:spPr>
      </p:pic>
      <p:sp>
        <p:nvSpPr>
          <p:cNvPr id="6" name="Slide Number Placeholder 5">
            <a:extLst>
              <a:ext uri="{FF2B5EF4-FFF2-40B4-BE49-F238E27FC236}">
                <a16:creationId xmlns:a16="http://schemas.microsoft.com/office/drawing/2014/main" id="{9F6EB509-743C-5566-A964-0BD0D3FBF776}"/>
              </a:ext>
            </a:extLst>
          </p:cNvPr>
          <p:cNvSpPr>
            <a:spLocks noGrp="1"/>
          </p:cNvSpPr>
          <p:nvPr>
            <p:ph type="sldNum" sz="quarter" idx="18"/>
          </p:nvPr>
        </p:nvSpPr>
        <p:spPr/>
        <p:txBody>
          <a:bodyPr/>
          <a:lstStyle/>
          <a:p>
            <a:fld id="{BB7196A1-736D-498E-96F1-BB8662B4DEF0}" type="slidenum">
              <a:rPr lang="en-GB" smtClean="0"/>
              <a:pPr/>
              <a:t>‹#›</a:t>
            </a:fld>
            <a:endParaRPr lang="en-GB"/>
          </a:p>
        </p:txBody>
      </p:sp>
      <p:sp>
        <p:nvSpPr>
          <p:cNvPr id="4" name="Footer Placeholder 3">
            <a:extLst>
              <a:ext uri="{FF2B5EF4-FFF2-40B4-BE49-F238E27FC236}">
                <a16:creationId xmlns:a16="http://schemas.microsoft.com/office/drawing/2014/main" id="{C90BA2F3-1E60-E296-CA6D-5CAB0DF75C76}"/>
              </a:ext>
            </a:extLst>
          </p:cNvPr>
          <p:cNvSpPr>
            <a:spLocks noGrp="1"/>
          </p:cNvSpPr>
          <p:nvPr>
            <p:ph type="ftr" sz="quarter" idx="20"/>
          </p:nvPr>
        </p:nvSpPr>
        <p:spPr/>
        <p:txBody>
          <a:bodyPr/>
          <a:lstStyle/>
          <a:p>
            <a:r>
              <a:rPr lang="en-US"/>
              <a:t>www.ecs.co.za</a:t>
            </a:r>
            <a:endParaRPr lang="en-GB" dirty="0"/>
          </a:p>
        </p:txBody>
      </p:sp>
      <p:sp>
        <p:nvSpPr>
          <p:cNvPr id="9" name="Content Placeholder 7">
            <a:extLst>
              <a:ext uri="{FF2B5EF4-FFF2-40B4-BE49-F238E27FC236}">
                <a16:creationId xmlns:a16="http://schemas.microsoft.com/office/drawing/2014/main" id="{89D9C18A-5305-3105-0634-4DB433836616}"/>
              </a:ext>
            </a:extLst>
          </p:cNvPr>
          <p:cNvSpPr>
            <a:spLocks noGrp="1"/>
          </p:cNvSpPr>
          <p:nvPr>
            <p:ph sz="quarter" idx="19"/>
          </p:nvPr>
        </p:nvSpPr>
        <p:spPr>
          <a:xfrm>
            <a:off x="553974" y="1371600"/>
            <a:ext cx="506577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4892356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4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a:spLocks noGrp="1" noRot="1" noMove="1" noResize="1" noEditPoints="1" noAdjustHandles="1" noChangeArrowheads="1" noChangeShapeType="1"/>
          </p:cNvSpPr>
          <p:nvPr>
            <p:custDataLst>
              <p:tags r:id="rId3"/>
            </p:custDataLst>
          </p:nvPr>
        </p:nvSpPr>
        <p:spPr bwMode="ltGray">
          <a:xfrm>
            <a:off x="6092952" y="0"/>
            <a:ext cx="6099048" cy="6858000"/>
          </a:xfrm>
          <a:prstGeom prst="rect">
            <a:avLst/>
          </a:prstGeom>
          <a:solidFill>
            <a:schemeClr val="accent5"/>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dirty="0">
              <a:solidFill>
                <a:srgbClr val="F0F0F0"/>
              </a:solidFill>
              <a:latin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bg1"/>
                </a:solidFill>
                <a:latin typeface="+mn-lt"/>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6"/>
            </p:custDataLst>
          </p:nvPr>
        </p:nvSpPr>
        <p:spPr>
          <a:xfrm>
            <a:off x="554736" y="182372"/>
            <a:ext cx="5065776" cy="731520"/>
          </a:xfrm>
        </p:spPr>
        <p:txBody>
          <a:bodyPr/>
          <a:lstStyle/>
          <a:p>
            <a:r>
              <a:rPr lang="en-US"/>
              <a:t>Click to edit Master title style</a:t>
            </a:r>
          </a:p>
        </p:txBody>
      </p:sp>
      <p:pic>
        <p:nvPicPr>
          <p:cNvPr id="12" name="Graphic 11">
            <a:extLst>
              <a:ext uri="{FF2B5EF4-FFF2-40B4-BE49-F238E27FC236}">
                <a16:creationId xmlns:a16="http://schemas.microsoft.com/office/drawing/2014/main" id="{B6084C93-6D7B-7124-7775-7905F2E68E51}"/>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0707902" y="280647"/>
            <a:ext cx="936104" cy="435207"/>
          </a:xfrm>
          <a:prstGeom prst="rect">
            <a:avLst/>
          </a:prstGeom>
        </p:spPr>
      </p:pic>
      <p:sp>
        <p:nvSpPr>
          <p:cNvPr id="6" name="Slide Number Placeholder 5">
            <a:extLst>
              <a:ext uri="{FF2B5EF4-FFF2-40B4-BE49-F238E27FC236}">
                <a16:creationId xmlns:a16="http://schemas.microsoft.com/office/drawing/2014/main" id="{9F6EB509-743C-5566-A964-0BD0D3FBF776}"/>
              </a:ext>
            </a:extLst>
          </p:cNvPr>
          <p:cNvSpPr>
            <a:spLocks noGrp="1"/>
          </p:cNvSpPr>
          <p:nvPr>
            <p:ph type="sldNum" sz="quarter" idx="18"/>
          </p:nvPr>
        </p:nvSpPr>
        <p:spPr/>
        <p:txBody>
          <a:bodyPr/>
          <a:lstStyle/>
          <a:p>
            <a:fld id="{BB7196A1-736D-498E-96F1-BB8662B4DEF0}" type="slidenum">
              <a:rPr lang="en-GB" smtClean="0"/>
              <a:pPr/>
              <a:t>‹#›</a:t>
            </a:fld>
            <a:endParaRPr lang="en-GB"/>
          </a:p>
        </p:txBody>
      </p:sp>
      <p:pic>
        <p:nvPicPr>
          <p:cNvPr id="8" name="Graphic 7">
            <a:extLst>
              <a:ext uri="{FF2B5EF4-FFF2-40B4-BE49-F238E27FC236}">
                <a16:creationId xmlns:a16="http://schemas.microsoft.com/office/drawing/2014/main" id="{54411860-D84E-FF70-D5D4-22DFDAD9A2C2}"/>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2527171" y="2590800"/>
            <a:ext cx="9664829" cy="2546715"/>
          </a:xfrm>
          <a:prstGeom prst="rect">
            <a:avLst/>
          </a:prstGeom>
        </p:spPr>
      </p:pic>
      <p:sp>
        <p:nvSpPr>
          <p:cNvPr id="9" name="Rectangle 8">
            <a:extLst>
              <a:ext uri="{FF2B5EF4-FFF2-40B4-BE49-F238E27FC236}">
                <a16:creationId xmlns:a16="http://schemas.microsoft.com/office/drawing/2014/main" id="{483B68BB-8148-53E3-F260-DFB13B832B77}"/>
              </a:ext>
            </a:extLst>
          </p:cNvPr>
          <p:cNvSpPr>
            <a:spLocks noGrp="1" noRot="1" noMove="1" noResize="1" noEditPoints="1" noAdjustHandles="1" noChangeArrowheads="1" noChangeShapeType="1"/>
          </p:cNvSpPr>
          <p:nvPr userDrawn="1"/>
        </p:nvSpPr>
        <p:spPr>
          <a:xfrm>
            <a:off x="2286000" y="2438400"/>
            <a:ext cx="3806952" cy="4419600"/>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dirty="0" err="1">
              <a:solidFill>
                <a:schemeClr val="bg1"/>
              </a:solidFill>
            </a:endParaRPr>
          </a:p>
        </p:txBody>
      </p:sp>
      <p:sp>
        <p:nvSpPr>
          <p:cNvPr id="4" name="Footer Placeholder 3">
            <a:extLst>
              <a:ext uri="{FF2B5EF4-FFF2-40B4-BE49-F238E27FC236}">
                <a16:creationId xmlns:a16="http://schemas.microsoft.com/office/drawing/2014/main" id="{537B4627-F9D1-9785-CE65-C3DD06FE11A9}"/>
              </a:ext>
            </a:extLst>
          </p:cNvPr>
          <p:cNvSpPr>
            <a:spLocks noGrp="1"/>
          </p:cNvSpPr>
          <p:nvPr>
            <p:ph type="ftr" sz="quarter" idx="20"/>
          </p:nvPr>
        </p:nvSpPr>
        <p:spPr/>
        <p:txBody>
          <a:bodyPr/>
          <a:lstStyle/>
          <a:p>
            <a:r>
              <a:rPr lang="en-US"/>
              <a:t>www.ecs.co.za</a:t>
            </a:r>
            <a:endParaRPr lang="en-GB" dirty="0"/>
          </a:p>
        </p:txBody>
      </p:sp>
      <p:sp>
        <p:nvSpPr>
          <p:cNvPr id="5" name="Content Placeholder 7">
            <a:extLst>
              <a:ext uri="{FF2B5EF4-FFF2-40B4-BE49-F238E27FC236}">
                <a16:creationId xmlns:a16="http://schemas.microsoft.com/office/drawing/2014/main" id="{EB3C4F2E-26D2-54CA-2832-A18B6E6A3983}"/>
              </a:ext>
            </a:extLst>
          </p:cNvPr>
          <p:cNvSpPr>
            <a:spLocks noGrp="1"/>
          </p:cNvSpPr>
          <p:nvPr>
            <p:ph sz="quarter" idx="19"/>
          </p:nvPr>
        </p:nvSpPr>
        <p:spPr>
          <a:xfrm>
            <a:off x="553974" y="1371600"/>
            <a:ext cx="506577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8881408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5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a:spLocks noGrp="1" noRot="1" noMove="1" noResize="1" noEditPoints="1" noAdjustHandles="1" noChangeArrowheads="1" noChangeShapeType="1"/>
          </p:cNvSpPr>
          <p:nvPr>
            <p:custDataLst>
              <p:tags r:id="rId3"/>
            </p:custDataLst>
          </p:nvPr>
        </p:nvSpPr>
        <p:spPr bwMode="ltGray">
          <a:xfrm>
            <a:off x="6092952" y="0"/>
            <a:ext cx="6099048" cy="6858000"/>
          </a:xfrm>
          <a:prstGeom prst="rect">
            <a:avLst/>
          </a:prstGeom>
          <a:solidFill>
            <a:schemeClr val="accent5"/>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dirty="0">
              <a:solidFill>
                <a:srgbClr val="F0F0F0"/>
              </a:solidFill>
              <a:latin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bg1"/>
                </a:solidFill>
                <a:latin typeface="+mn-lt"/>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6"/>
            </p:custDataLst>
          </p:nvPr>
        </p:nvSpPr>
        <p:spPr>
          <a:xfrm>
            <a:off x="554736" y="182372"/>
            <a:ext cx="5065776" cy="731520"/>
          </a:xfrm>
        </p:spPr>
        <p:txBody>
          <a:bodyPr/>
          <a:lstStyle/>
          <a:p>
            <a:r>
              <a:rPr lang="en-US"/>
              <a:t>Click to edit Master title style</a:t>
            </a:r>
          </a:p>
        </p:txBody>
      </p:sp>
      <p:pic>
        <p:nvPicPr>
          <p:cNvPr id="12" name="Graphic 11">
            <a:extLst>
              <a:ext uri="{FF2B5EF4-FFF2-40B4-BE49-F238E27FC236}">
                <a16:creationId xmlns:a16="http://schemas.microsoft.com/office/drawing/2014/main" id="{B6084C93-6D7B-7124-7775-7905F2E68E51}"/>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0707902" y="280647"/>
            <a:ext cx="936104" cy="435207"/>
          </a:xfrm>
          <a:prstGeom prst="rect">
            <a:avLst/>
          </a:prstGeom>
        </p:spPr>
      </p:pic>
      <p:pic>
        <p:nvPicPr>
          <p:cNvPr id="5" name="Graphic 4">
            <a:extLst>
              <a:ext uri="{FF2B5EF4-FFF2-40B4-BE49-F238E27FC236}">
                <a16:creationId xmlns:a16="http://schemas.microsoft.com/office/drawing/2014/main" id="{538A95F4-0FF2-9F34-0DBE-7549CB724927}"/>
              </a:ext>
            </a:extLst>
          </p:cNvPr>
          <p:cNvPicPr>
            <a:picLocks noChangeAspect="1"/>
          </p:cNvPicPr>
          <p:nvPr userDrawn="1"/>
        </p:nvPicPr>
        <p:blipFill>
          <a:blip>
            <a:extLst>
              <a:ext uri="{96DAC541-7B7A-43D3-8B79-37D633B846F1}">
                <asvg:svgBlip xmlns:asvg="http://schemas.microsoft.com/office/drawing/2016/SVG/main" r:embed="rId11"/>
              </a:ext>
            </a:extLst>
          </a:blip>
          <a:srcRect l="1365" r="1365"/>
          <a:stretch/>
        </p:blipFill>
        <p:spPr>
          <a:xfrm>
            <a:off x="6088934" y="1624503"/>
            <a:ext cx="6103066" cy="3986357"/>
          </a:xfrm>
          <a:prstGeom prst="rect">
            <a:avLst/>
          </a:prstGeom>
        </p:spPr>
      </p:pic>
      <p:sp>
        <p:nvSpPr>
          <p:cNvPr id="6" name="Slide Number Placeholder 5">
            <a:extLst>
              <a:ext uri="{FF2B5EF4-FFF2-40B4-BE49-F238E27FC236}">
                <a16:creationId xmlns:a16="http://schemas.microsoft.com/office/drawing/2014/main" id="{9F6EB509-743C-5566-A964-0BD0D3FBF776}"/>
              </a:ext>
            </a:extLst>
          </p:cNvPr>
          <p:cNvSpPr>
            <a:spLocks noGrp="1"/>
          </p:cNvSpPr>
          <p:nvPr>
            <p:ph type="sldNum" sz="quarter" idx="18"/>
          </p:nvPr>
        </p:nvSpPr>
        <p:spPr/>
        <p:txBody>
          <a:bodyPr/>
          <a:lstStyle/>
          <a:p>
            <a:fld id="{BB7196A1-736D-498E-96F1-BB8662B4DEF0}" type="slidenum">
              <a:rPr lang="en-GB" smtClean="0"/>
              <a:pPr/>
              <a:t>‹#›</a:t>
            </a:fld>
            <a:endParaRPr lang="en-GB"/>
          </a:p>
        </p:txBody>
      </p:sp>
      <p:sp>
        <p:nvSpPr>
          <p:cNvPr id="4" name="Footer Placeholder 3">
            <a:extLst>
              <a:ext uri="{FF2B5EF4-FFF2-40B4-BE49-F238E27FC236}">
                <a16:creationId xmlns:a16="http://schemas.microsoft.com/office/drawing/2014/main" id="{4CD60295-F816-1797-DE71-47F2178DE051}"/>
              </a:ext>
            </a:extLst>
          </p:cNvPr>
          <p:cNvSpPr>
            <a:spLocks noGrp="1"/>
          </p:cNvSpPr>
          <p:nvPr>
            <p:ph type="ftr" sz="quarter" idx="20"/>
          </p:nvPr>
        </p:nvSpPr>
        <p:spPr/>
        <p:txBody>
          <a:bodyPr/>
          <a:lstStyle/>
          <a:p>
            <a:r>
              <a:rPr lang="en-US"/>
              <a:t>www.ecs.co.za</a:t>
            </a:r>
            <a:endParaRPr lang="en-GB" dirty="0"/>
          </a:p>
        </p:txBody>
      </p:sp>
      <p:sp>
        <p:nvSpPr>
          <p:cNvPr id="9" name="Content Placeholder 7">
            <a:extLst>
              <a:ext uri="{FF2B5EF4-FFF2-40B4-BE49-F238E27FC236}">
                <a16:creationId xmlns:a16="http://schemas.microsoft.com/office/drawing/2014/main" id="{0CBBBCA8-3E7B-641B-B5FF-D88DCE54820A}"/>
              </a:ext>
            </a:extLst>
          </p:cNvPr>
          <p:cNvSpPr>
            <a:spLocks noGrp="1"/>
          </p:cNvSpPr>
          <p:nvPr>
            <p:ph sz="quarter" idx="19"/>
          </p:nvPr>
        </p:nvSpPr>
        <p:spPr>
          <a:xfrm>
            <a:off x="553974" y="1371600"/>
            <a:ext cx="506577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3987979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6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a:spLocks noGrp="1" noRot="1" noMove="1" noResize="1" noEditPoints="1" noAdjustHandles="1" noChangeArrowheads="1" noChangeShapeType="1"/>
          </p:cNvSpPr>
          <p:nvPr>
            <p:custDataLst>
              <p:tags r:id="rId3"/>
            </p:custDataLst>
          </p:nvPr>
        </p:nvSpPr>
        <p:spPr bwMode="ltGray">
          <a:xfrm>
            <a:off x="6092952" y="0"/>
            <a:ext cx="6099048" cy="6858000"/>
          </a:xfrm>
          <a:prstGeom prst="rect">
            <a:avLst/>
          </a:prstGeom>
          <a:solidFill>
            <a:schemeClr val="accent5"/>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dirty="0">
              <a:solidFill>
                <a:srgbClr val="F0F0F0"/>
              </a:solidFill>
              <a:latin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bg1"/>
                </a:solidFill>
                <a:latin typeface="+mn-lt"/>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6"/>
            </p:custDataLst>
          </p:nvPr>
        </p:nvSpPr>
        <p:spPr>
          <a:xfrm>
            <a:off x="554736" y="182372"/>
            <a:ext cx="5065776" cy="731520"/>
          </a:xfrm>
        </p:spPr>
        <p:txBody>
          <a:bodyPr/>
          <a:lstStyle/>
          <a:p>
            <a:r>
              <a:rPr lang="en-US"/>
              <a:t>Click to edit Master title style</a:t>
            </a:r>
          </a:p>
        </p:txBody>
      </p:sp>
      <p:pic>
        <p:nvPicPr>
          <p:cNvPr id="12" name="Graphic 11">
            <a:extLst>
              <a:ext uri="{FF2B5EF4-FFF2-40B4-BE49-F238E27FC236}">
                <a16:creationId xmlns:a16="http://schemas.microsoft.com/office/drawing/2014/main" id="{B6084C93-6D7B-7124-7775-7905F2E68E51}"/>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0707902" y="280647"/>
            <a:ext cx="936104" cy="435207"/>
          </a:xfrm>
          <a:prstGeom prst="rect">
            <a:avLst/>
          </a:prstGeom>
        </p:spPr>
      </p:pic>
      <p:pic>
        <p:nvPicPr>
          <p:cNvPr id="5" name="Graphic 4">
            <a:extLst>
              <a:ext uri="{FF2B5EF4-FFF2-40B4-BE49-F238E27FC236}">
                <a16:creationId xmlns:a16="http://schemas.microsoft.com/office/drawing/2014/main" id="{538A95F4-0FF2-9F34-0DBE-7549CB724927}"/>
              </a:ext>
            </a:extLst>
          </p:cNvPr>
          <p:cNvPicPr>
            <a:picLocks noChangeAspect="1"/>
          </p:cNvPicPr>
          <p:nvPr userDrawn="1"/>
        </p:nvPicPr>
        <p:blipFill>
          <a:blip>
            <a:extLst>
              <a:ext uri="{96DAC541-7B7A-43D3-8B79-37D633B846F1}">
                <asvg:svgBlip xmlns:asvg="http://schemas.microsoft.com/office/drawing/2016/SVG/main" r:embed="rId11"/>
              </a:ext>
            </a:extLst>
          </a:blip>
          <a:srcRect l="9722" r="9722"/>
          <a:stretch/>
        </p:blipFill>
        <p:spPr>
          <a:xfrm>
            <a:off x="6088934" y="1624503"/>
            <a:ext cx="6103066" cy="3986357"/>
          </a:xfrm>
          <a:prstGeom prst="rect">
            <a:avLst/>
          </a:prstGeom>
        </p:spPr>
      </p:pic>
      <p:sp>
        <p:nvSpPr>
          <p:cNvPr id="6" name="Slide Number Placeholder 5">
            <a:extLst>
              <a:ext uri="{FF2B5EF4-FFF2-40B4-BE49-F238E27FC236}">
                <a16:creationId xmlns:a16="http://schemas.microsoft.com/office/drawing/2014/main" id="{9F6EB509-743C-5566-A964-0BD0D3FBF776}"/>
              </a:ext>
            </a:extLst>
          </p:cNvPr>
          <p:cNvSpPr>
            <a:spLocks noGrp="1"/>
          </p:cNvSpPr>
          <p:nvPr>
            <p:ph type="sldNum" sz="quarter" idx="18"/>
          </p:nvPr>
        </p:nvSpPr>
        <p:spPr/>
        <p:txBody>
          <a:bodyPr/>
          <a:lstStyle/>
          <a:p>
            <a:fld id="{BB7196A1-736D-498E-96F1-BB8662B4DEF0}" type="slidenum">
              <a:rPr lang="en-GB" smtClean="0"/>
              <a:pPr/>
              <a:t>‹#›</a:t>
            </a:fld>
            <a:endParaRPr lang="en-GB"/>
          </a:p>
        </p:txBody>
      </p:sp>
      <p:sp>
        <p:nvSpPr>
          <p:cNvPr id="8" name="Footer Placeholder 7">
            <a:extLst>
              <a:ext uri="{FF2B5EF4-FFF2-40B4-BE49-F238E27FC236}">
                <a16:creationId xmlns:a16="http://schemas.microsoft.com/office/drawing/2014/main" id="{07B30339-E3A2-22AE-5B44-08F7E46E1878}"/>
              </a:ext>
            </a:extLst>
          </p:cNvPr>
          <p:cNvSpPr>
            <a:spLocks noGrp="1"/>
          </p:cNvSpPr>
          <p:nvPr>
            <p:ph type="ftr" sz="quarter" idx="20"/>
          </p:nvPr>
        </p:nvSpPr>
        <p:spPr/>
        <p:txBody>
          <a:bodyPr/>
          <a:lstStyle/>
          <a:p>
            <a:r>
              <a:rPr lang="en-US"/>
              <a:t>www.ecs.co.za</a:t>
            </a:r>
            <a:endParaRPr lang="en-GB" dirty="0"/>
          </a:p>
        </p:txBody>
      </p:sp>
      <p:sp>
        <p:nvSpPr>
          <p:cNvPr id="9" name="Content Placeholder 7">
            <a:extLst>
              <a:ext uri="{FF2B5EF4-FFF2-40B4-BE49-F238E27FC236}">
                <a16:creationId xmlns:a16="http://schemas.microsoft.com/office/drawing/2014/main" id="{7607E1F7-45D4-F34C-8DD0-9CF6B697CC75}"/>
              </a:ext>
            </a:extLst>
          </p:cNvPr>
          <p:cNvSpPr>
            <a:spLocks noGrp="1"/>
          </p:cNvSpPr>
          <p:nvPr>
            <p:ph sz="quarter" idx="19"/>
          </p:nvPr>
        </p:nvSpPr>
        <p:spPr>
          <a:xfrm>
            <a:off x="553974" y="1371600"/>
            <a:ext cx="506577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5539914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7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a:spLocks noGrp="1" noRot="1" noMove="1" noResize="1" noEditPoints="1" noAdjustHandles="1" noChangeArrowheads="1" noChangeShapeType="1"/>
          </p:cNvSpPr>
          <p:nvPr>
            <p:custDataLst>
              <p:tags r:id="rId3"/>
            </p:custDataLst>
          </p:nvPr>
        </p:nvSpPr>
        <p:spPr bwMode="ltGray">
          <a:xfrm>
            <a:off x="6092952" y="0"/>
            <a:ext cx="6099048" cy="6858000"/>
          </a:xfrm>
          <a:prstGeom prst="rect">
            <a:avLst/>
          </a:prstGeom>
          <a:solidFill>
            <a:schemeClr val="accent5"/>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dirty="0">
              <a:solidFill>
                <a:srgbClr val="F0F0F0"/>
              </a:solidFill>
              <a:latin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bg1"/>
                </a:solidFill>
                <a:latin typeface="+mn-lt"/>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6"/>
            </p:custDataLst>
          </p:nvPr>
        </p:nvSpPr>
        <p:spPr>
          <a:xfrm>
            <a:off x="554736" y="182372"/>
            <a:ext cx="5065776" cy="731520"/>
          </a:xfrm>
        </p:spPr>
        <p:txBody>
          <a:bodyPr/>
          <a:lstStyle/>
          <a:p>
            <a:r>
              <a:rPr lang="en-US"/>
              <a:t>Click to edit Master title style</a:t>
            </a:r>
          </a:p>
        </p:txBody>
      </p:sp>
      <p:pic>
        <p:nvPicPr>
          <p:cNvPr id="12" name="Graphic 11">
            <a:extLst>
              <a:ext uri="{FF2B5EF4-FFF2-40B4-BE49-F238E27FC236}">
                <a16:creationId xmlns:a16="http://schemas.microsoft.com/office/drawing/2014/main" id="{B6084C93-6D7B-7124-7775-7905F2E68E51}"/>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0707902" y="280647"/>
            <a:ext cx="936104" cy="435207"/>
          </a:xfrm>
          <a:prstGeom prst="rect">
            <a:avLst/>
          </a:prstGeom>
        </p:spPr>
      </p:pic>
      <p:sp>
        <p:nvSpPr>
          <p:cNvPr id="6" name="Slide Number Placeholder 5">
            <a:extLst>
              <a:ext uri="{FF2B5EF4-FFF2-40B4-BE49-F238E27FC236}">
                <a16:creationId xmlns:a16="http://schemas.microsoft.com/office/drawing/2014/main" id="{9F6EB509-743C-5566-A964-0BD0D3FBF776}"/>
              </a:ext>
            </a:extLst>
          </p:cNvPr>
          <p:cNvSpPr>
            <a:spLocks noGrp="1"/>
          </p:cNvSpPr>
          <p:nvPr>
            <p:ph type="sldNum" sz="quarter" idx="18"/>
          </p:nvPr>
        </p:nvSpPr>
        <p:spPr/>
        <p:txBody>
          <a:bodyPr/>
          <a:lstStyle/>
          <a:p>
            <a:fld id="{BB7196A1-736D-498E-96F1-BB8662B4DEF0}" type="slidenum">
              <a:rPr lang="en-GB" smtClean="0"/>
              <a:pPr/>
              <a:t>‹#›</a:t>
            </a:fld>
            <a:endParaRPr lang="en-GB"/>
          </a:p>
        </p:txBody>
      </p:sp>
      <p:pic>
        <p:nvPicPr>
          <p:cNvPr id="8" name="Graphic 7">
            <a:extLst>
              <a:ext uri="{FF2B5EF4-FFF2-40B4-BE49-F238E27FC236}">
                <a16:creationId xmlns:a16="http://schemas.microsoft.com/office/drawing/2014/main" id="{DF718E8D-F911-BD00-1812-130E4F05B722}"/>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6092952" y="1450431"/>
            <a:ext cx="9663738" cy="3724287"/>
          </a:xfrm>
          <a:prstGeom prst="rect">
            <a:avLst/>
          </a:prstGeom>
        </p:spPr>
      </p:pic>
      <p:sp>
        <p:nvSpPr>
          <p:cNvPr id="4" name="Footer Placeholder 3">
            <a:extLst>
              <a:ext uri="{FF2B5EF4-FFF2-40B4-BE49-F238E27FC236}">
                <a16:creationId xmlns:a16="http://schemas.microsoft.com/office/drawing/2014/main" id="{5EA0CF5C-546C-416F-3CBC-A7BEA0797400}"/>
              </a:ext>
            </a:extLst>
          </p:cNvPr>
          <p:cNvSpPr>
            <a:spLocks noGrp="1"/>
          </p:cNvSpPr>
          <p:nvPr>
            <p:ph type="ftr" sz="quarter" idx="20"/>
          </p:nvPr>
        </p:nvSpPr>
        <p:spPr/>
        <p:txBody>
          <a:bodyPr/>
          <a:lstStyle/>
          <a:p>
            <a:r>
              <a:rPr lang="en-US"/>
              <a:t>www.ecs.co.za</a:t>
            </a:r>
            <a:endParaRPr lang="en-GB" dirty="0"/>
          </a:p>
        </p:txBody>
      </p:sp>
      <p:sp>
        <p:nvSpPr>
          <p:cNvPr id="5" name="Content Placeholder 7">
            <a:extLst>
              <a:ext uri="{FF2B5EF4-FFF2-40B4-BE49-F238E27FC236}">
                <a16:creationId xmlns:a16="http://schemas.microsoft.com/office/drawing/2014/main" id="{35A8D843-3A31-AFCB-B73F-68B0B57F2378}"/>
              </a:ext>
            </a:extLst>
          </p:cNvPr>
          <p:cNvSpPr>
            <a:spLocks noGrp="1"/>
          </p:cNvSpPr>
          <p:nvPr>
            <p:ph sz="quarter" idx="19"/>
          </p:nvPr>
        </p:nvSpPr>
        <p:spPr>
          <a:xfrm>
            <a:off x="553974" y="1371600"/>
            <a:ext cx="506577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8663147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ummary/Graph">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9EA762-881C-5FC8-6A9E-F6ADA96985FB}"/>
              </a:ext>
            </a:extLst>
          </p:cNvPr>
          <p:cNvSpPr/>
          <p:nvPr userDrawn="1"/>
        </p:nvSpPr>
        <p:spPr>
          <a:xfrm>
            <a:off x="0" y="914400"/>
            <a:ext cx="12192000" cy="5943600"/>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dirty="0">
              <a:solidFill>
                <a:schemeClr val="bg1"/>
              </a:solidFill>
            </a:endParaRPr>
          </a:p>
        </p:txBody>
      </p:sp>
      <p:sp>
        <p:nvSpPr>
          <p:cNvPr id="9" name="Title 1">
            <a:extLst>
              <a:ext uri="{FF2B5EF4-FFF2-40B4-BE49-F238E27FC236}">
                <a16:creationId xmlns:a16="http://schemas.microsoft.com/office/drawing/2014/main" id="{76EC068B-B080-7100-7BC9-99C09311B2C6}"/>
              </a:ext>
            </a:extLst>
          </p:cNvPr>
          <p:cNvSpPr>
            <a:spLocks noGrp="1"/>
          </p:cNvSpPr>
          <p:nvPr>
            <p:ph type="title"/>
          </p:nvPr>
        </p:nvSpPr>
        <p:spPr>
          <a:xfrm>
            <a:off x="554736" y="172212"/>
            <a:ext cx="11082528" cy="731520"/>
          </a:xfrm>
        </p:spPr>
        <p:txBody>
          <a:bodyPr/>
          <a:lstStyle/>
          <a:p>
            <a:r>
              <a:rPr lang="en-US"/>
              <a:t>Click to edit Master title style</a:t>
            </a:r>
            <a:endParaRPr lang="en-ZA" dirty="0"/>
          </a:p>
        </p:txBody>
      </p:sp>
      <p:sp>
        <p:nvSpPr>
          <p:cNvPr id="10" name="Slide Number Placeholder 9">
            <a:extLst>
              <a:ext uri="{FF2B5EF4-FFF2-40B4-BE49-F238E27FC236}">
                <a16:creationId xmlns:a16="http://schemas.microsoft.com/office/drawing/2014/main" id="{152786A5-C044-D381-A5C0-7A6F7D51EB76}"/>
              </a:ext>
            </a:extLst>
          </p:cNvPr>
          <p:cNvSpPr>
            <a:spLocks noGrp="1"/>
          </p:cNvSpPr>
          <p:nvPr>
            <p:ph type="sldNum" sz="quarter" idx="11"/>
          </p:nvPr>
        </p:nvSpPr>
        <p:spPr/>
        <p:txBody>
          <a:bodyPr/>
          <a:lstStyle/>
          <a:p>
            <a:fld id="{BB7196A1-736D-498E-96F1-BB8662B4DEF0}" type="slidenum">
              <a:rPr lang="en-GB" smtClean="0"/>
              <a:pPr/>
              <a:t>‹#›</a:t>
            </a:fld>
            <a:endParaRPr lang="en-GB" dirty="0"/>
          </a:p>
        </p:txBody>
      </p:sp>
      <p:sp>
        <p:nvSpPr>
          <p:cNvPr id="2" name="Footer Placeholder 1">
            <a:extLst>
              <a:ext uri="{FF2B5EF4-FFF2-40B4-BE49-F238E27FC236}">
                <a16:creationId xmlns:a16="http://schemas.microsoft.com/office/drawing/2014/main" id="{D932D6A6-CBFC-9F9C-5065-71290E88EB42}"/>
              </a:ext>
            </a:extLst>
          </p:cNvPr>
          <p:cNvSpPr>
            <a:spLocks noGrp="1"/>
          </p:cNvSpPr>
          <p:nvPr>
            <p:ph type="ftr" sz="quarter" idx="12"/>
          </p:nvPr>
        </p:nvSpPr>
        <p:spPr/>
        <p:txBody>
          <a:bodyPr/>
          <a:lstStyle/>
          <a:p>
            <a:r>
              <a:rPr lang="en-US" dirty="0"/>
              <a:t>www.ecs.co.za</a:t>
            </a:r>
            <a:endParaRPr lang="en-GB" dirty="0"/>
          </a:p>
        </p:txBody>
      </p:sp>
      <p:sp>
        <p:nvSpPr>
          <p:cNvPr id="7" name="Content Placeholder 3">
            <a:extLst>
              <a:ext uri="{FF2B5EF4-FFF2-40B4-BE49-F238E27FC236}">
                <a16:creationId xmlns:a16="http://schemas.microsoft.com/office/drawing/2014/main" id="{C9DE26FC-6445-1166-EF40-DE1A425DD0D6}"/>
              </a:ext>
            </a:extLst>
          </p:cNvPr>
          <p:cNvSpPr>
            <a:spLocks noGrp="1"/>
          </p:cNvSpPr>
          <p:nvPr>
            <p:ph sz="quarter" idx="13"/>
          </p:nvPr>
        </p:nvSpPr>
        <p:spPr>
          <a:xfrm>
            <a:off x="609600" y="1371600"/>
            <a:ext cx="10972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485375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9C986B1-5A0C-0820-F5C6-AEEF3F2AE579}"/>
              </a:ext>
            </a:extLst>
          </p:cNvPr>
          <p:cNvSpPr>
            <a:spLocks noGrp="1"/>
          </p:cNvSpPr>
          <p:nvPr>
            <p:ph type="title"/>
          </p:nvPr>
        </p:nvSpPr>
        <p:spPr/>
        <p:txBody>
          <a:body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4E1E46C0-62D2-E3B1-2BBF-83CAC2B1A685}"/>
              </a:ext>
            </a:extLst>
          </p:cNvPr>
          <p:cNvSpPr>
            <a:spLocks noGrp="1"/>
          </p:cNvSpPr>
          <p:nvPr>
            <p:ph type="sldNum" sz="quarter" idx="10"/>
          </p:nvPr>
        </p:nvSpPr>
        <p:spPr/>
        <p:txBody>
          <a:bodyPr/>
          <a:lstStyle/>
          <a:p>
            <a:fld id="{06F2FA06-E1E0-41BE-9336-EB35A789C607}" type="slidenum">
              <a:rPr lang="en-GB" smtClean="0"/>
              <a:pPr/>
              <a:t>‹#›</a:t>
            </a:fld>
            <a:endParaRPr lang="en-GB" dirty="0"/>
          </a:p>
        </p:txBody>
      </p:sp>
      <p:sp>
        <p:nvSpPr>
          <p:cNvPr id="2" name="Footer Placeholder 1">
            <a:extLst>
              <a:ext uri="{FF2B5EF4-FFF2-40B4-BE49-F238E27FC236}">
                <a16:creationId xmlns:a16="http://schemas.microsoft.com/office/drawing/2014/main" id="{D24641B4-02CF-33F2-089A-81880FB3E163}"/>
              </a:ext>
            </a:extLst>
          </p:cNvPr>
          <p:cNvSpPr>
            <a:spLocks noGrp="1"/>
          </p:cNvSpPr>
          <p:nvPr>
            <p:ph type="ftr" sz="quarter" idx="11"/>
          </p:nvPr>
        </p:nvSpPr>
        <p:spPr/>
        <p:txBody>
          <a:bodyPr/>
          <a:lstStyle/>
          <a:p>
            <a:r>
              <a:rPr lang="en-US" dirty="0"/>
              <a:t>www.ecs.co.za</a:t>
            </a:r>
            <a:endParaRPr lang="en-GB" dirty="0"/>
          </a:p>
        </p:txBody>
      </p:sp>
      <p:sp>
        <p:nvSpPr>
          <p:cNvPr id="7" name="Content Placeholder 3">
            <a:extLst>
              <a:ext uri="{FF2B5EF4-FFF2-40B4-BE49-F238E27FC236}">
                <a16:creationId xmlns:a16="http://schemas.microsoft.com/office/drawing/2014/main" id="{EB605E7E-4966-B6FD-FA72-7D51AD86C9FF}"/>
              </a:ext>
            </a:extLst>
          </p:cNvPr>
          <p:cNvSpPr>
            <a:spLocks noGrp="1"/>
          </p:cNvSpPr>
          <p:nvPr>
            <p:ph sz="quarter" idx="13"/>
          </p:nvPr>
        </p:nvSpPr>
        <p:spPr>
          <a:xfrm>
            <a:off x="554736" y="1371600"/>
            <a:ext cx="5465064"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3">
            <a:extLst>
              <a:ext uri="{FF2B5EF4-FFF2-40B4-BE49-F238E27FC236}">
                <a16:creationId xmlns:a16="http://schemas.microsoft.com/office/drawing/2014/main" id="{1A339BE3-8F6A-55DD-4E54-7756143B9C79}"/>
              </a:ext>
            </a:extLst>
          </p:cNvPr>
          <p:cNvSpPr>
            <a:spLocks noGrp="1"/>
          </p:cNvSpPr>
          <p:nvPr>
            <p:ph sz="quarter" idx="14"/>
          </p:nvPr>
        </p:nvSpPr>
        <p:spPr>
          <a:xfrm>
            <a:off x="6172200" y="1371600"/>
            <a:ext cx="5465064"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529562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C3F82A9E-34CB-6732-2BB8-F752BB04D494}"/>
              </a:ext>
            </a:extLst>
          </p:cNvPr>
          <p:cNvGraphicFramePr>
            <a:graphicFrameLocks noChangeAspect="1"/>
          </p:cNvGraphicFramePr>
          <p:nvPr>
            <p:custDataLst>
              <p:tags r:id="rId1"/>
            </p:custDataLst>
            <p:extLst>
              <p:ext uri="{D42A27DB-BD31-4B8C-83A1-F6EECF244321}">
                <p14:modId xmlns:p14="http://schemas.microsoft.com/office/powerpoint/2010/main" val="23906284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83" imgH="384" progId="TCLayout.ActiveDocument.1">
                  <p:embed/>
                </p:oleObj>
              </mc:Choice>
              <mc:Fallback>
                <p:oleObj name="think-cell Slide" r:id="rId3" imgW="383" imgH="384" progId="TCLayout.ActiveDocument.1">
                  <p:embed/>
                  <p:pic>
                    <p:nvPicPr>
                      <p:cNvPr id="9" name="think-cell data - do not delete" hidden="1">
                        <a:extLst>
                          <a:ext uri="{FF2B5EF4-FFF2-40B4-BE49-F238E27FC236}">
                            <a16:creationId xmlns:a16="http://schemas.microsoft.com/office/drawing/2014/main" id="{C3F82A9E-34CB-6732-2BB8-F752BB04D49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05FB127-B705-3925-E773-BA12E618E5F7}"/>
              </a:ext>
            </a:extLst>
          </p:cNvPr>
          <p:cNvSpPr>
            <a:spLocks noGrp="1"/>
          </p:cNvSpPr>
          <p:nvPr>
            <p:ph type="title"/>
          </p:nvPr>
        </p:nvSpPr>
        <p:spPr/>
        <p:txBody>
          <a:bodyPr vert="horz"/>
          <a:lstStyle/>
          <a:p>
            <a:r>
              <a:rPr lang="en-US"/>
              <a:t>Click to edit Master title style</a:t>
            </a:r>
            <a:endParaRPr lang="en-ZA"/>
          </a:p>
        </p:txBody>
      </p:sp>
      <p:sp>
        <p:nvSpPr>
          <p:cNvPr id="3" name="Content Placeholder 2">
            <a:extLst>
              <a:ext uri="{FF2B5EF4-FFF2-40B4-BE49-F238E27FC236}">
                <a16:creationId xmlns:a16="http://schemas.microsoft.com/office/drawing/2014/main" id="{B484A530-A28F-CC4A-1208-3FB4EB6FE51E}"/>
              </a:ext>
            </a:extLst>
          </p:cNvPr>
          <p:cNvSpPr>
            <a:spLocks noGrp="1"/>
          </p:cNvSpPr>
          <p:nvPr>
            <p:ph idx="1"/>
          </p:nvPr>
        </p:nvSpPr>
        <p:spPr>
          <a:xfrm>
            <a:off x="554736" y="1371600"/>
            <a:ext cx="11082528" cy="25237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Slide Number Placeholder 3">
            <a:extLst>
              <a:ext uri="{FF2B5EF4-FFF2-40B4-BE49-F238E27FC236}">
                <a16:creationId xmlns:a16="http://schemas.microsoft.com/office/drawing/2014/main" id="{A790AB97-224B-02C2-F29C-9A2EBF16F557}"/>
              </a:ext>
            </a:extLst>
          </p:cNvPr>
          <p:cNvSpPr>
            <a:spLocks noGrp="1"/>
          </p:cNvSpPr>
          <p:nvPr>
            <p:ph type="sldNum" sz="quarter" idx="10"/>
          </p:nvPr>
        </p:nvSpPr>
        <p:spPr/>
        <p:txBody>
          <a:bodyPr/>
          <a:lstStyle/>
          <a:p>
            <a:fld id="{06F2FA06-E1E0-41BE-9336-EB35A789C607}" type="slidenum">
              <a:rPr lang="en-GB" smtClean="0"/>
              <a:pPr/>
              <a:t>‹#›</a:t>
            </a:fld>
            <a:endParaRPr lang="en-GB" dirty="0"/>
          </a:p>
        </p:txBody>
      </p:sp>
      <p:sp>
        <p:nvSpPr>
          <p:cNvPr id="5" name="Footer Placeholder 4">
            <a:extLst>
              <a:ext uri="{FF2B5EF4-FFF2-40B4-BE49-F238E27FC236}">
                <a16:creationId xmlns:a16="http://schemas.microsoft.com/office/drawing/2014/main" id="{445498DB-0125-213C-C7E0-C90F097BAD04}"/>
              </a:ext>
            </a:extLst>
          </p:cNvPr>
          <p:cNvSpPr>
            <a:spLocks noGrp="1"/>
          </p:cNvSpPr>
          <p:nvPr>
            <p:ph type="ftr" sz="quarter" idx="11"/>
          </p:nvPr>
        </p:nvSpPr>
        <p:spPr/>
        <p:txBody>
          <a:bodyPr/>
          <a:lstStyle/>
          <a:p>
            <a:r>
              <a:rPr lang="en-US" dirty="0"/>
              <a:t>www.ecs.co.za</a:t>
            </a:r>
            <a:endParaRPr lang="en-GB" dirty="0"/>
          </a:p>
        </p:txBody>
      </p:sp>
    </p:spTree>
    <p:extLst>
      <p:ext uri="{BB962C8B-B14F-4D97-AF65-F5344CB8AC3E}">
        <p14:creationId xmlns:p14="http://schemas.microsoft.com/office/powerpoint/2010/main" val="15250013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Defaul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8EFF8A2-0FB9-4B25-8B8D-492353274983}"/>
              </a:ext>
            </a:extLst>
          </p:cNvPr>
          <p:cNvGraphicFramePr>
            <a:graphicFrameLocks/>
          </p:cNvGraphicFramePr>
          <p:nvPr>
            <p:custDataLst>
              <p:tags r:id="rId1"/>
            </p:custDataLst>
            <p:extLst>
              <p:ext uri="{D42A27DB-BD31-4B8C-83A1-F6EECF244321}">
                <p14:modId xmlns:p14="http://schemas.microsoft.com/office/powerpoint/2010/main" val="9274284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13" imgH="416" progId="TCLayout.ActiveDocument.1">
                  <p:embed/>
                </p:oleObj>
              </mc:Choice>
              <mc:Fallback>
                <p:oleObj name="think-cell Slide" r:id="rId7" imgW="413" imgH="416" progId="TCLayout.ActiveDocument.1">
                  <p:embed/>
                  <p:pic>
                    <p:nvPicPr>
                      <p:cNvPr id="3" name="Object 2" hidden="1">
                        <a:extLst>
                          <a:ext uri="{FF2B5EF4-FFF2-40B4-BE49-F238E27FC236}">
                            <a16:creationId xmlns:a16="http://schemas.microsoft.com/office/drawing/2014/main" id="{D8EFF8A2-0FB9-4B25-8B8D-492353274983}"/>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F741700-5035-4E61-A4AC-1B3C7AE220D5}"/>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8" name="5. Source" hidden="1">
            <a:extLst>
              <a:ext uri="{FF2B5EF4-FFF2-40B4-BE49-F238E27FC236}">
                <a16:creationId xmlns:a16="http://schemas.microsoft.com/office/drawing/2014/main" id="{9238B1D6-2095-4826-AA45-9A4E6F7D1A16}"/>
              </a:ext>
            </a:extLst>
          </p:cNvPr>
          <p:cNvSpPr txBox="1"/>
          <p:nvPr>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0" name="1. On-page tracker">
            <a:extLst>
              <a:ext uri="{FF2B5EF4-FFF2-40B4-BE49-F238E27FC236}">
                <a16:creationId xmlns:a16="http://schemas.microsoft.com/office/drawing/2014/main" id="{A8BAFD1A-3C11-49E6-B76E-5166760AF118}"/>
              </a:ext>
            </a:extLst>
          </p:cNvPr>
          <p:cNvSpPr>
            <a:spLocks noGrp="1"/>
          </p:cNvSpPr>
          <p:nvPr>
            <p:ph type="body" sz="quarter" idx="17" hasCustomPrompt="1"/>
            <p:custDataLst>
              <p:tags r:id="rId4"/>
            </p:custDataLst>
          </p:nvPr>
        </p:nvSpPr>
        <p:spPr>
          <a:xfrm>
            <a:off x="7159752" y="78768"/>
            <a:ext cx="4480560" cy="123111"/>
          </a:xfrm>
        </p:spPr>
        <p:txBody>
          <a:bodyPr anchor="ctr" anchorCtr="0">
            <a:spAutoFit/>
          </a:bodyPr>
          <a:lstStyle>
            <a:lvl1pPr algn="r">
              <a:defRPr sz="800">
                <a:latin typeface="+mn-lt"/>
              </a:defRPr>
            </a:lvl1pPr>
          </a:lstStyle>
          <a:p>
            <a:pPr lvl="0"/>
            <a:r>
              <a:rPr lang="en-US"/>
              <a:t>Chapter › Topic</a:t>
            </a:r>
          </a:p>
        </p:txBody>
      </p:sp>
      <p:sp>
        <p:nvSpPr>
          <p:cNvPr id="12" name="3. Subtitle">
            <a:extLst>
              <a:ext uri="{FF2B5EF4-FFF2-40B4-BE49-F238E27FC236}">
                <a16:creationId xmlns:a16="http://schemas.microsoft.com/office/drawing/2014/main" id="{1EE9FF4B-7331-4DE1-A594-C0C335ED5BE5}"/>
              </a:ext>
            </a:extLst>
          </p:cNvPr>
          <p:cNvSpPr>
            <a:spLocks noGrp="1"/>
          </p:cNvSpPr>
          <p:nvPr>
            <p:ph type="subTitle" idx="1"/>
            <p:custDataLst>
              <p:tags r:id="rId5"/>
            </p:custDataLst>
          </p:nvPr>
        </p:nvSpPr>
        <p:spPr>
          <a:xfrm>
            <a:off x="554736" y="903861"/>
            <a:ext cx="11082528" cy="276999"/>
          </a:xfrm>
        </p:spPr>
        <p:txBody>
          <a:bodyPr anchor="ctr" anchorCtr="0"/>
          <a:lstStyle/>
          <a:p>
            <a:r>
              <a:rPr lang="en-US" sz="1600"/>
              <a:t>Click to edit Master subtitle style</a:t>
            </a:r>
          </a:p>
        </p:txBody>
      </p:sp>
      <p:sp>
        <p:nvSpPr>
          <p:cNvPr id="4" name="Slide Number Placeholder 3">
            <a:extLst>
              <a:ext uri="{FF2B5EF4-FFF2-40B4-BE49-F238E27FC236}">
                <a16:creationId xmlns:a16="http://schemas.microsoft.com/office/drawing/2014/main" id="{879FAC11-7567-7DE8-3D5E-79F9774CCF1B}"/>
              </a:ext>
            </a:extLst>
          </p:cNvPr>
          <p:cNvSpPr>
            <a:spLocks noGrp="1"/>
          </p:cNvSpPr>
          <p:nvPr>
            <p:ph type="sldNum" sz="quarter" idx="18"/>
          </p:nvPr>
        </p:nvSpPr>
        <p:spPr>
          <a:xfrm>
            <a:off x="11496600" y="6492875"/>
            <a:ext cx="609600" cy="365125"/>
          </a:xfrm>
        </p:spPr>
        <p:txBody>
          <a:bodyPr/>
          <a:lstStyle>
            <a:lvl1pPr>
              <a:defRPr b="0"/>
            </a:lvl1pPr>
          </a:lstStyle>
          <a:p>
            <a:fld id="{06F2FA06-E1E0-41BE-9336-EB35A789C607}" type="slidenum">
              <a:rPr lang="en-GB" smtClean="0"/>
              <a:pPr/>
              <a:t>‹#›</a:t>
            </a:fld>
            <a:endParaRPr lang="en-GB" b="0" dirty="0"/>
          </a:p>
        </p:txBody>
      </p:sp>
      <p:sp>
        <p:nvSpPr>
          <p:cNvPr id="5" name="Footer Placeholder 4">
            <a:extLst>
              <a:ext uri="{FF2B5EF4-FFF2-40B4-BE49-F238E27FC236}">
                <a16:creationId xmlns:a16="http://schemas.microsoft.com/office/drawing/2014/main" id="{22F63E07-218F-D7FE-A32D-EF27FC50D829}"/>
              </a:ext>
            </a:extLst>
          </p:cNvPr>
          <p:cNvSpPr>
            <a:spLocks noGrp="1"/>
          </p:cNvSpPr>
          <p:nvPr>
            <p:ph type="ftr" sz="quarter" idx="19"/>
          </p:nvPr>
        </p:nvSpPr>
        <p:spPr/>
        <p:txBody>
          <a:bodyPr/>
          <a:lstStyle/>
          <a:p>
            <a:r>
              <a:rPr lang="en-US"/>
              <a:t>www.ecs.co.za</a:t>
            </a:r>
            <a:endParaRPr lang="en-GB" dirty="0"/>
          </a:p>
        </p:txBody>
      </p:sp>
      <p:sp>
        <p:nvSpPr>
          <p:cNvPr id="6" name="Title 5">
            <a:extLst>
              <a:ext uri="{FF2B5EF4-FFF2-40B4-BE49-F238E27FC236}">
                <a16:creationId xmlns:a16="http://schemas.microsoft.com/office/drawing/2014/main" id="{A565ACC6-EA2E-785C-4A16-03D7911AF83E}"/>
              </a:ext>
            </a:extLst>
          </p:cNvPr>
          <p:cNvSpPr>
            <a:spLocks noGrp="1"/>
          </p:cNvSpPr>
          <p:nvPr>
            <p:ph type="title"/>
          </p:nvPr>
        </p:nvSpPr>
        <p:spPr/>
        <p:txBody>
          <a:bodyPr/>
          <a:lstStyle/>
          <a:p>
            <a:r>
              <a:rPr lang="en-US"/>
              <a:t>Click to edit Master title style</a:t>
            </a:r>
            <a:endParaRPr lang="en-ZA"/>
          </a:p>
        </p:txBody>
      </p:sp>
    </p:spTree>
    <p:extLst>
      <p:ext uri="{BB962C8B-B14F-4D97-AF65-F5344CB8AC3E}">
        <p14:creationId xmlns:p14="http://schemas.microsoft.com/office/powerpoint/2010/main" val="1784067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Title">
    <p:bg>
      <p:bgPr>
        <a:solidFill>
          <a:schemeClr val="bg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16EA533F-94AF-4D02-A54D-267AD6DA2E6D}"/>
              </a:ext>
            </a:extLst>
          </p:cNvPr>
          <p:cNvGraphicFramePr>
            <a:graphicFrameLocks/>
          </p:cNvGraphicFramePr>
          <p:nvPr>
            <p:custDataLst>
              <p:tags r:id="rId1"/>
            </p:custDataLst>
            <p:extLst>
              <p:ext uri="{D42A27DB-BD31-4B8C-83A1-F6EECF244321}">
                <p14:modId xmlns:p14="http://schemas.microsoft.com/office/powerpoint/2010/main" val="25012238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344" imgH="344" progId="TCLayout.ActiveDocument.1">
                  <p:embed/>
                </p:oleObj>
              </mc:Choice>
              <mc:Fallback>
                <p:oleObj name="think-cell Slide" r:id="rId7" imgW="344" imgH="344" progId="TCLayout.ActiveDocument.1">
                  <p:embed/>
                  <p:pic>
                    <p:nvPicPr>
                      <p:cNvPr id="9" name="Object 8" hidden="1">
                        <a:extLst>
                          <a:ext uri="{FF2B5EF4-FFF2-40B4-BE49-F238E27FC236}">
                            <a16:creationId xmlns:a16="http://schemas.microsoft.com/office/drawing/2014/main" id="{16EA533F-94AF-4D02-A54D-267AD6DA2E6D}"/>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C54CE3BD-55D7-42CB-8D9D-17E2A0D74581}"/>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Documenttype">
            <a:extLst>
              <a:ext uri="{FF2B5EF4-FFF2-40B4-BE49-F238E27FC236}">
                <a16:creationId xmlns:a16="http://schemas.microsoft.com/office/drawing/2014/main" id="{CB5FF56E-DA90-4199-AF9A-359BE08E9A15}"/>
              </a:ext>
            </a:extLst>
          </p:cNvPr>
          <p:cNvSpPr>
            <a:spLocks noGrp="1"/>
          </p:cNvSpPr>
          <p:nvPr>
            <p:ph type="body" sz="quarter" idx="13" hasCustomPrompt="1"/>
            <p:custDataLst>
              <p:tags r:id="rId3"/>
            </p:custDataLst>
          </p:nvPr>
        </p:nvSpPr>
        <p:spPr>
          <a:xfrm>
            <a:off x="554736" y="4510168"/>
            <a:ext cx="5154266" cy="215444"/>
          </a:xfrm>
          <a:prstGeom prst="rect">
            <a:avLst/>
          </a:prstGeom>
        </p:spPr>
        <p:txBody>
          <a:bodyPr wrap="square">
            <a:noAutofit/>
          </a:bodyPr>
          <a:lstStyle>
            <a:lvl1pPr>
              <a:buNone/>
              <a:defRPr sz="1400">
                <a:solidFill>
                  <a:schemeClr val="tx1"/>
                </a:solidFill>
                <a:latin typeface="Century Gothic" panose="020B0502020202020204" pitchFamily="34" charset="0"/>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14" name="Subtitle">
            <a:extLst>
              <a:ext uri="{FF2B5EF4-FFF2-40B4-BE49-F238E27FC236}">
                <a16:creationId xmlns:a16="http://schemas.microsoft.com/office/drawing/2014/main" id="{BFC960F1-3A46-4C93-83F3-47AB2EB0D15E}"/>
              </a:ext>
            </a:extLst>
          </p:cNvPr>
          <p:cNvSpPr>
            <a:spLocks noGrp="1"/>
          </p:cNvSpPr>
          <p:nvPr>
            <p:ph type="subTitle" idx="1"/>
            <p:custDataLst>
              <p:tags r:id="rId4"/>
            </p:custDataLst>
          </p:nvPr>
        </p:nvSpPr>
        <p:spPr>
          <a:xfrm>
            <a:off x="551942" y="4092559"/>
            <a:ext cx="5154266" cy="307777"/>
          </a:xfrm>
          <a:prstGeom prst="rect">
            <a:avLst/>
          </a:prstGeom>
        </p:spPr>
        <p:txBody>
          <a:bodyPr wrap="square">
            <a:noAutofit/>
          </a:bodyPr>
          <a:lstStyle>
            <a:lvl1pPr marL="0" indent="0" algn="l">
              <a:buNone/>
              <a:defRPr sz="2000">
                <a:solidFill>
                  <a:schemeClr val="tx1"/>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3" name="Title">
            <a:extLst>
              <a:ext uri="{FF2B5EF4-FFF2-40B4-BE49-F238E27FC236}">
                <a16:creationId xmlns:a16="http://schemas.microsoft.com/office/drawing/2014/main" id="{14DBF1FD-6C25-4E00-ACAB-F60F35C9625C}"/>
              </a:ext>
            </a:extLst>
          </p:cNvPr>
          <p:cNvSpPr>
            <a:spLocks noGrp="1"/>
          </p:cNvSpPr>
          <p:nvPr>
            <p:ph type="title"/>
            <p:custDataLst>
              <p:tags r:id="rId5"/>
            </p:custDataLst>
          </p:nvPr>
        </p:nvSpPr>
        <p:spPr>
          <a:xfrm>
            <a:off x="551942" y="2049805"/>
            <a:ext cx="5154266" cy="1921708"/>
          </a:xfrm>
          <a:prstGeom prst="rect">
            <a:avLst/>
          </a:prstGeom>
        </p:spPr>
        <p:txBody>
          <a:bodyPr vert="horz" rIns="0" anchor="b">
            <a:normAutofit/>
          </a:bodyPr>
          <a:lstStyle>
            <a:lvl1pPr>
              <a:defRPr sz="4400" baseline="0">
                <a:ln w="6350" cap="flat">
                  <a:noFill/>
                  <a:miter lim="800000"/>
                </a:ln>
                <a:solidFill>
                  <a:schemeClr val="tx1"/>
                </a:solidFill>
                <a:latin typeface="Century Gothic" panose="020B0502020202020204" pitchFamily="34" charset="0"/>
              </a:defRPr>
            </a:lvl1pPr>
          </a:lstStyle>
          <a:p>
            <a:r>
              <a:rPr lang="en-US"/>
              <a:t>Click to edit Master title style</a:t>
            </a:r>
            <a:endParaRPr lang="en-US" dirty="0"/>
          </a:p>
        </p:txBody>
      </p:sp>
      <p:pic>
        <p:nvPicPr>
          <p:cNvPr id="38" name="Graphic 37">
            <a:extLst>
              <a:ext uri="{FF2B5EF4-FFF2-40B4-BE49-F238E27FC236}">
                <a16:creationId xmlns:a16="http://schemas.microsoft.com/office/drawing/2014/main" id="{995D4D41-5F36-A0DC-F667-151CD47AFB8C}"/>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flipH="1">
            <a:off x="6397431" y="2534006"/>
            <a:ext cx="5794569" cy="3681512"/>
          </a:xfrm>
          <a:prstGeom prst="rect">
            <a:avLst/>
          </a:prstGeom>
        </p:spPr>
      </p:pic>
      <p:pic>
        <p:nvPicPr>
          <p:cNvPr id="2" name="Graphic 1">
            <a:extLst>
              <a:ext uri="{FF2B5EF4-FFF2-40B4-BE49-F238E27FC236}">
                <a16:creationId xmlns:a16="http://schemas.microsoft.com/office/drawing/2014/main" id="{324DF6E5-91E4-AA6F-3155-0DC5379F3BC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51942" y="419223"/>
            <a:ext cx="3026527" cy="1407071"/>
          </a:xfrm>
          <a:prstGeom prst="rect">
            <a:avLst/>
          </a:prstGeom>
        </p:spPr>
      </p:pic>
      <p:sp>
        <p:nvSpPr>
          <p:cNvPr id="5" name="Slide Number Placeholder 4">
            <a:extLst>
              <a:ext uri="{FF2B5EF4-FFF2-40B4-BE49-F238E27FC236}">
                <a16:creationId xmlns:a16="http://schemas.microsoft.com/office/drawing/2014/main" id="{5E0C1C1F-BE8A-33BD-9251-C425F7DBAD68}"/>
              </a:ext>
            </a:extLst>
          </p:cNvPr>
          <p:cNvSpPr>
            <a:spLocks noGrp="1"/>
          </p:cNvSpPr>
          <p:nvPr>
            <p:ph type="sldNum" sz="quarter" idx="14"/>
          </p:nvPr>
        </p:nvSpPr>
        <p:spPr/>
        <p:txBody>
          <a:bodyPr/>
          <a:lstStyle/>
          <a:p>
            <a:fld id="{06F2FA06-E1E0-41BE-9336-EB35A789C607}" type="slidenum">
              <a:rPr lang="en-GB" smtClean="0"/>
              <a:pPr/>
              <a:t>‹#›</a:t>
            </a:fld>
            <a:endParaRPr lang="en-GB"/>
          </a:p>
        </p:txBody>
      </p:sp>
      <p:sp>
        <p:nvSpPr>
          <p:cNvPr id="3" name="Footer Placeholder 2">
            <a:extLst>
              <a:ext uri="{FF2B5EF4-FFF2-40B4-BE49-F238E27FC236}">
                <a16:creationId xmlns:a16="http://schemas.microsoft.com/office/drawing/2014/main" id="{93BBF69E-8E41-0E1F-A36A-6CD5C73181BA}"/>
              </a:ext>
            </a:extLst>
          </p:cNvPr>
          <p:cNvSpPr>
            <a:spLocks noGrp="1"/>
          </p:cNvSpPr>
          <p:nvPr>
            <p:ph type="ftr" sz="quarter" idx="15"/>
          </p:nvPr>
        </p:nvSpPr>
        <p:spPr/>
        <p:txBody>
          <a:bodyPr/>
          <a:lstStyle/>
          <a:p>
            <a:r>
              <a:rPr lang="en-US"/>
              <a:t>www.ecs.co.za</a:t>
            </a:r>
            <a:endParaRPr lang="en-GB" dirty="0"/>
          </a:p>
        </p:txBody>
      </p:sp>
    </p:spTree>
    <p:extLst>
      <p:ext uri="{BB962C8B-B14F-4D97-AF65-F5344CB8AC3E}">
        <p14:creationId xmlns:p14="http://schemas.microsoft.com/office/powerpoint/2010/main" val="14739817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2_1/4">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p:cNvGraphicFramePr>
          <p:nvPr>
            <p:custDataLst>
              <p:tags r:id="rId1"/>
            </p:custDataLst>
            <p:extLst>
              <p:ext uri="{D42A27DB-BD31-4B8C-83A1-F6EECF244321}">
                <p14:modId xmlns:p14="http://schemas.microsoft.com/office/powerpoint/2010/main" val="36733414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7" name="Slide Number">
            <a:extLst>
              <a:ext uri="{FF2B5EF4-FFF2-40B4-BE49-F238E27FC236}">
                <a16:creationId xmlns:a16="http://schemas.microsoft.com/office/drawing/2014/main" id="{ACF9526A-1F1C-4E57-8A8D-21EDBC12066F}"/>
              </a:ext>
            </a:extLst>
          </p:cNvPr>
          <p:cNvSpPr>
            <a:spLocks noChangeArrowheads="1"/>
          </p:cNvSpPr>
          <p:nvPr>
            <p:custDataLst>
              <p:tags r:id="rId3"/>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4"/>
            </p:custDataLst>
          </p:nvPr>
        </p:nvSpPr>
        <p:spPr>
          <a:xfrm>
            <a:off x="4527395" y="2178841"/>
            <a:ext cx="7107393" cy="1214020"/>
          </a:xfrm>
        </p:spPr>
        <p:txBody>
          <a:bodyPr vert="horz" rIns="0" anchor="b">
            <a:noAutofit/>
          </a:bodyPr>
          <a:lstStyle>
            <a:lvl1pPr>
              <a:defRPr sz="3600">
                <a:solidFill>
                  <a:schemeClr val="tx1"/>
                </a:solidFill>
              </a:defRPr>
            </a:lvl1pPr>
          </a:lstStyle>
          <a:p>
            <a:r>
              <a:rPr lang="en-US"/>
              <a:t>Click to edit Master title style</a:t>
            </a:r>
          </a:p>
        </p:txBody>
      </p:sp>
      <p:sp>
        <p:nvSpPr>
          <p:cNvPr id="21" name="5. Source" hidden="1">
            <a:extLst>
              <a:ext uri="{FF2B5EF4-FFF2-40B4-BE49-F238E27FC236}">
                <a16:creationId xmlns:a16="http://schemas.microsoft.com/office/drawing/2014/main" id="{25B2DE14-9B3F-4199-B082-9FEB12CE57EA}"/>
              </a:ext>
            </a:extLst>
          </p:cNvPr>
          <p:cNvSpPr txBox="1"/>
          <p:nvPr>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grpSp>
        <p:nvGrpSpPr>
          <p:cNvPr id="7" name="Group 6">
            <a:extLst>
              <a:ext uri="{FF2B5EF4-FFF2-40B4-BE49-F238E27FC236}">
                <a16:creationId xmlns:a16="http://schemas.microsoft.com/office/drawing/2014/main" id="{F736AFA3-51BC-6FCC-CA05-CCCF11159D73}"/>
              </a:ext>
            </a:extLst>
          </p:cNvPr>
          <p:cNvGrpSpPr/>
          <p:nvPr userDrawn="1"/>
        </p:nvGrpSpPr>
        <p:grpSpPr>
          <a:xfrm>
            <a:off x="10444337" y="342856"/>
            <a:ext cx="1190451" cy="368096"/>
            <a:chOff x="4293098" y="2448421"/>
            <a:chExt cx="2511938" cy="776710"/>
          </a:xfrm>
        </p:grpSpPr>
        <p:sp>
          <p:nvSpPr>
            <p:cNvPr id="8" name="Oval 7">
              <a:extLst>
                <a:ext uri="{FF2B5EF4-FFF2-40B4-BE49-F238E27FC236}">
                  <a16:creationId xmlns:a16="http://schemas.microsoft.com/office/drawing/2014/main" id="{4F2B88EC-1C0D-83EF-1BAF-47DC57C6804B}"/>
                </a:ext>
              </a:extLst>
            </p:cNvPr>
            <p:cNvSpPr/>
            <p:nvPr/>
          </p:nvSpPr>
          <p:spPr>
            <a:xfrm>
              <a:off x="4770959" y="2611222"/>
              <a:ext cx="517417" cy="163985"/>
            </a:xfrm>
            <a:prstGeom prst="ellipse">
              <a:avLst/>
            </a:prstGeom>
            <a:solidFill>
              <a:srgbClr val="A10E31"/>
            </a:solidFill>
            <a:ln w="2227" cap="flat">
              <a:noFill/>
              <a:prstDash val="solid"/>
              <a:miter/>
            </a:ln>
          </p:spPr>
          <p:txBody>
            <a:bodyPr/>
            <a:lstStyle/>
            <a:p>
              <a:endParaRPr lang="en-US"/>
            </a:p>
          </p:txBody>
        </p:sp>
        <p:sp>
          <p:nvSpPr>
            <p:cNvPr id="9" name="Oval 8">
              <a:extLst>
                <a:ext uri="{FF2B5EF4-FFF2-40B4-BE49-F238E27FC236}">
                  <a16:creationId xmlns:a16="http://schemas.microsoft.com/office/drawing/2014/main" id="{6374953E-71CC-D935-5115-232083A4414C}"/>
                </a:ext>
              </a:extLst>
            </p:cNvPr>
            <p:cNvSpPr/>
            <p:nvPr/>
          </p:nvSpPr>
          <p:spPr>
            <a:xfrm>
              <a:off x="5135201" y="2448421"/>
              <a:ext cx="415345" cy="131554"/>
            </a:xfrm>
            <a:prstGeom prst="ellipse">
              <a:avLst/>
            </a:prstGeom>
            <a:solidFill>
              <a:srgbClr val="A10E31"/>
            </a:solidFill>
            <a:ln w="2227" cap="flat">
              <a:noFill/>
              <a:prstDash val="solid"/>
              <a:miter/>
            </a:ln>
          </p:spPr>
          <p:txBody>
            <a:bodyPr/>
            <a:lstStyle/>
            <a:p>
              <a:endParaRPr lang="en-US"/>
            </a:p>
          </p:txBody>
        </p:sp>
        <p:sp>
          <p:nvSpPr>
            <p:cNvPr id="10" name="Oval 9">
              <a:extLst>
                <a:ext uri="{FF2B5EF4-FFF2-40B4-BE49-F238E27FC236}">
                  <a16:creationId xmlns:a16="http://schemas.microsoft.com/office/drawing/2014/main" id="{DEA4E559-BE26-C0FB-0192-477B159890BB}"/>
                </a:ext>
              </a:extLst>
            </p:cNvPr>
            <p:cNvSpPr/>
            <p:nvPr/>
          </p:nvSpPr>
          <p:spPr>
            <a:xfrm>
              <a:off x="4293098" y="2819185"/>
              <a:ext cx="663533" cy="214060"/>
            </a:xfrm>
            <a:prstGeom prst="ellipse">
              <a:avLst/>
            </a:prstGeom>
            <a:solidFill>
              <a:srgbClr val="A10E31"/>
            </a:solidFill>
            <a:ln w="2227" cap="flat">
              <a:noFill/>
              <a:prstDash val="solid"/>
              <a:miter/>
            </a:ln>
          </p:spPr>
          <p:txBody>
            <a:bodyPr/>
            <a:lstStyle/>
            <a:p>
              <a:endParaRPr lang="en-US"/>
            </a:p>
          </p:txBody>
        </p:sp>
        <p:sp>
          <p:nvSpPr>
            <p:cNvPr id="11" name="Freeform: Shape 10">
              <a:extLst>
                <a:ext uri="{FF2B5EF4-FFF2-40B4-BE49-F238E27FC236}">
                  <a16:creationId xmlns:a16="http://schemas.microsoft.com/office/drawing/2014/main" id="{C064BF94-AAB2-94FB-709C-EF308E647020}"/>
                </a:ext>
              </a:extLst>
            </p:cNvPr>
            <p:cNvSpPr/>
            <p:nvPr/>
          </p:nvSpPr>
          <p:spPr>
            <a:xfrm>
              <a:off x="5381916" y="2674965"/>
              <a:ext cx="470110" cy="550166"/>
            </a:xfrm>
            <a:custGeom>
              <a:avLst/>
              <a:gdLst>
                <a:gd name="csX0" fmla="*/ 270993 w 470110"/>
                <a:gd name="csY0" fmla="*/ 463748 h 550166"/>
                <a:gd name="csX1" fmla="*/ 470111 w 470110"/>
                <a:gd name="csY1" fmla="*/ 348520 h 550166"/>
                <a:gd name="csX2" fmla="*/ 58920 w 470110"/>
                <a:gd name="csY2" fmla="*/ 96780 h 550166"/>
                <a:gd name="csX3" fmla="*/ 446257 w 470110"/>
                <a:gd name="csY3" fmla="*/ 211673 h 550166"/>
                <a:gd name="csX4" fmla="*/ 90055 w 470110"/>
                <a:gd name="csY4" fmla="*/ 213392 h 550166"/>
                <a:gd name="csX5" fmla="*/ 271015 w 470110"/>
                <a:gd name="csY5" fmla="*/ 463748 h 550166"/>
                <a:gd name="csX6" fmla="*/ 327903 w 470110"/>
                <a:gd name="csY6" fmla="*/ 173122 h 550166"/>
                <a:gd name="csX7" fmla="*/ 91619 w 470110"/>
                <a:gd name="csY7" fmla="*/ 174529 h 550166"/>
                <a:gd name="csX8" fmla="*/ 327903 w 470110"/>
                <a:gd name="csY8" fmla="*/ 173122 h 5501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70110" h="550166">
                  <a:moveTo>
                    <a:pt x="270993" y="463748"/>
                  </a:moveTo>
                  <a:cubicBezTo>
                    <a:pt x="406902" y="468751"/>
                    <a:pt x="418249" y="346845"/>
                    <a:pt x="470111" y="348520"/>
                  </a:cubicBezTo>
                  <a:cubicBezTo>
                    <a:pt x="303937" y="771862"/>
                    <a:pt x="-163583" y="450950"/>
                    <a:pt x="58920" y="96780"/>
                  </a:cubicBezTo>
                  <a:cubicBezTo>
                    <a:pt x="164543" y="-77948"/>
                    <a:pt x="472568" y="-1941"/>
                    <a:pt x="446257" y="211673"/>
                  </a:cubicBezTo>
                  <a:lnTo>
                    <a:pt x="90055" y="213392"/>
                  </a:lnTo>
                  <a:cubicBezTo>
                    <a:pt x="84807" y="335968"/>
                    <a:pt x="148194" y="459236"/>
                    <a:pt x="271015" y="463748"/>
                  </a:cubicBezTo>
                  <a:close/>
                  <a:moveTo>
                    <a:pt x="327903" y="173122"/>
                  </a:moveTo>
                  <a:cubicBezTo>
                    <a:pt x="326585" y="-12260"/>
                    <a:pt x="102004" y="4112"/>
                    <a:pt x="91619" y="174529"/>
                  </a:cubicBezTo>
                  <a:lnTo>
                    <a:pt x="327903" y="173122"/>
                  </a:lnTo>
                  <a:close/>
                </a:path>
              </a:pathLst>
            </a:custGeom>
            <a:solidFill>
              <a:srgbClr val="0A0A0A"/>
            </a:solidFill>
            <a:ln w="2227" cap="flat">
              <a:noFill/>
              <a:prstDash val="solid"/>
              <a:miter/>
            </a:ln>
          </p:spPr>
          <p:txBody>
            <a:bodyPr/>
            <a:lstStyle/>
            <a:p>
              <a:endParaRPr lang="en-US"/>
            </a:p>
          </p:txBody>
        </p:sp>
        <p:sp>
          <p:nvSpPr>
            <p:cNvPr id="12" name="Freeform: Shape 11">
              <a:extLst>
                <a:ext uri="{FF2B5EF4-FFF2-40B4-BE49-F238E27FC236}">
                  <a16:creationId xmlns:a16="http://schemas.microsoft.com/office/drawing/2014/main" id="{2E4F8B5B-F78D-8125-A319-D919AF775B11}"/>
                </a:ext>
              </a:extLst>
            </p:cNvPr>
            <p:cNvSpPr/>
            <p:nvPr/>
          </p:nvSpPr>
          <p:spPr>
            <a:xfrm>
              <a:off x="5904757" y="2668199"/>
              <a:ext cx="454590" cy="549457"/>
            </a:xfrm>
            <a:custGeom>
              <a:avLst/>
              <a:gdLst>
                <a:gd name="csX0" fmla="*/ 133344 w 454590"/>
                <a:gd name="csY0" fmla="*/ 382982 h 549457"/>
                <a:gd name="csX1" fmla="*/ 411908 w 454590"/>
                <a:gd name="csY1" fmla="*/ 394082 h 549457"/>
                <a:gd name="csX2" fmla="*/ 454591 w 454590"/>
                <a:gd name="csY2" fmla="*/ 361540 h 549457"/>
                <a:gd name="csX3" fmla="*/ 43132 w 454590"/>
                <a:gd name="csY3" fmla="*/ 445051 h 549457"/>
                <a:gd name="csX4" fmla="*/ 357098 w 454590"/>
                <a:gd name="csY4" fmla="*/ 20749 h 549457"/>
                <a:gd name="csX5" fmla="*/ 408000 w 454590"/>
                <a:gd name="csY5" fmla="*/ 167090 h 549457"/>
                <a:gd name="csX6" fmla="*/ 330854 w 454590"/>
                <a:gd name="csY6" fmla="*/ 123536 h 549457"/>
                <a:gd name="csX7" fmla="*/ 298892 w 454590"/>
                <a:gd name="csY7" fmla="*/ 50366 h 549457"/>
                <a:gd name="csX8" fmla="*/ 133366 w 454590"/>
                <a:gd name="csY8" fmla="*/ 382959 h 5494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454590" h="549457">
                  <a:moveTo>
                    <a:pt x="133344" y="382982"/>
                  </a:moveTo>
                  <a:cubicBezTo>
                    <a:pt x="196821" y="491307"/>
                    <a:pt x="340235" y="489900"/>
                    <a:pt x="411908" y="394082"/>
                  </a:cubicBezTo>
                  <a:cubicBezTo>
                    <a:pt x="422250" y="381240"/>
                    <a:pt x="427476" y="357989"/>
                    <a:pt x="454591" y="361540"/>
                  </a:cubicBezTo>
                  <a:cubicBezTo>
                    <a:pt x="402126" y="548173"/>
                    <a:pt x="157287" y="630299"/>
                    <a:pt x="43132" y="445051"/>
                  </a:cubicBezTo>
                  <a:cubicBezTo>
                    <a:pt x="-91929" y="241734"/>
                    <a:pt x="111634" y="-85655"/>
                    <a:pt x="357098" y="20749"/>
                  </a:cubicBezTo>
                  <a:cubicBezTo>
                    <a:pt x="414455" y="38439"/>
                    <a:pt x="481661" y="132135"/>
                    <a:pt x="408000" y="167090"/>
                  </a:cubicBezTo>
                  <a:cubicBezTo>
                    <a:pt x="375457" y="177967"/>
                    <a:pt x="343071" y="161417"/>
                    <a:pt x="330854" y="123536"/>
                  </a:cubicBezTo>
                  <a:cubicBezTo>
                    <a:pt x="323595" y="101022"/>
                    <a:pt x="322344" y="64862"/>
                    <a:pt x="298892" y="50366"/>
                  </a:cubicBezTo>
                  <a:cubicBezTo>
                    <a:pt x="115945" y="-28835"/>
                    <a:pt x="40340" y="259379"/>
                    <a:pt x="133366" y="382959"/>
                  </a:cubicBezTo>
                  <a:close/>
                </a:path>
              </a:pathLst>
            </a:custGeom>
            <a:solidFill>
              <a:srgbClr val="0A0A0A"/>
            </a:solidFill>
            <a:ln w="2227" cap="flat">
              <a:noFill/>
              <a:prstDash val="solid"/>
              <a:miter/>
            </a:ln>
          </p:spPr>
          <p:txBody>
            <a:bodyPr/>
            <a:lstStyle/>
            <a:p>
              <a:endParaRPr lang="en-US"/>
            </a:p>
          </p:txBody>
        </p:sp>
        <p:sp>
          <p:nvSpPr>
            <p:cNvPr id="13" name="Freeform: Shape 12">
              <a:extLst>
                <a:ext uri="{FF2B5EF4-FFF2-40B4-BE49-F238E27FC236}">
                  <a16:creationId xmlns:a16="http://schemas.microsoft.com/office/drawing/2014/main" id="{8C476FA4-4396-0925-26CE-ED6E2259AC23}"/>
                </a:ext>
              </a:extLst>
            </p:cNvPr>
            <p:cNvSpPr/>
            <p:nvPr/>
          </p:nvSpPr>
          <p:spPr>
            <a:xfrm>
              <a:off x="6457701" y="2668490"/>
              <a:ext cx="347335" cy="551429"/>
            </a:xfrm>
            <a:custGeom>
              <a:avLst/>
              <a:gdLst>
                <a:gd name="csX0" fmla="*/ 260998 w 347335"/>
                <a:gd name="csY0" fmla="*/ 530929 h 551429"/>
                <a:gd name="csX1" fmla="*/ 3205 w 347335"/>
                <a:gd name="csY1" fmla="*/ 547793 h 551429"/>
                <a:gd name="csX2" fmla="*/ 726 w 347335"/>
                <a:gd name="csY2" fmla="*/ 452243 h 551429"/>
                <a:gd name="csX3" fmla="*/ 12 w 347335"/>
                <a:gd name="csY3" fmla="*/ 354571 h 551429"/>
                <a:gd name="csX4" fmla="*/ 43833 w 347335"/>
                <a:gd name="csY4" fmla="*/ 437256 h 551429"/>
                <a:gd name="csX5" fmla="*/ 242371 w 347335"/>
                <a:gd name="csY5" fmla="*/ 496377 h 551429"/>
                <a:gd name="csX6" fmla="*/ 263321 w 347335"/>
                <a:gd name="csY6" fmla="*/ 436139 h 551429"/>
                <a:gd name="csX7" fmla="*/ 221777 w 347335"/>
                <a:gd name="csY7" fmla="*/ 364555 h 551429"/>
                <a:gd name="csX8" fmla="*/ 71395 w 347335"/>
                <a:gd name="csY8" fmla="*/ 272645 h 551429"/>
                <a:gd name="csX9" fmla="*/ 104898 w 347335"/>
                <a:gd name="csY9" fmla="*/ 8375 h 551429"/>
                <a:gd name="csX10" fmla="*/ 303770 w 347335"/>
                <a:gd name="csY10" fmla="*/ 11167 h 551429"/>
                <a:gd name="csX11" fmla="*/ 306182 w 347335"/>
                <a:gd name="csY11" fmla="*/ 79379 h 551429"/>
                <a:gd name="csX12" fmla="*/ 304865 w 347335"/>
                <a:gd name="csY12" fmla="*/ 177497 h 551429"/>
                <a:gd name="csX13" fmla="*/ 276588 w 347335"/>
                <a:gd name="csY13" fmla="*/ 117639 h 551429"/>
                <a:gd name="csX14" fmla="*/ 259993 w 347335"/>
                <a:gd name="csY14" fmla="*/ 81590 h 551429"/>
                <a:gd name="csX15" fmla="*/ 93976 w 347335"/>
                <a:gd name="csY15" fmla="*/ 53671 h 551429"/>
                <a:gd name="csX16" fmla="*/ 73182 w 347335"/>
                <a:gd name="csY16" fmla="*/ 105578 h 551429"/>
                <a:gd name="csX17" fmla="*/ 114211 w 347335"/>
                <a:gd name="csY17" fmla="*/ 179440 h 551429"/>
                <a:gd name="csX18" fmla="*/ 276410 w 347335"/>
                <a:gd name="csY18" fmla="*/ 275727 h 551429"/>
                <a:gd name="csX19" fmla="*/ 261021 w 347335"/>
                <a:gd name="csY19" fmla="*/ 530929 h 5514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347335" h="551429">
                  <a:moveTo>
                    <a:pt x="260998" y="530929"/>
                  </a:moveTo>
                  <a:cubicBezTo>
                    <a:pt x="134492" y="588979"/>
                    <a:pt x="68514" y="500286"/>
                    <a:pt x="3205" y="547793"/>
                  </a:cubicBezTo>
                  <a:cubicBezTo>
                    <a:pt x="2111" y="516456"/>
                    <a:pt x="1262" y="484606"/>
                    <a:pt x="726" y="452243"/>
                  </a:cubicBezTo>
                  <a:cubicBezTo>
                    <a:pt x="168" y="419164"/>
                    <a:pt x="-56" y="386599"/>
                    <a:pt x="12" y="354571"/>
                  </a:cubicBezTo>
                  <a:cubicBezTo>
                    <a:pt x="5283" y="374136"/>
                    <a:pt x="16852" y="406813"/>
                    <a:pt x="43833" y="437256"/>
                  </a:cubicBezTo>
                  <a:cubicBezTo>
                    <a:pt x="98822" y="499280"/>
                    <a:pt x="205183" y="537273"/>
                    <a:pt x="242371" y="496377"/>
                  </a:cubicBezTo>
                  <a:cubicBezTo>
                    <a:pt x="255102" y="482373"/>
                    <a:pt x="263031" y="462539"/>
                    <a:pt x="263321" y="436139"/>
                  </a:cubicBezTo>
                  <a:cubicBezTo>
                    <a:pt x="262606" y="409538"/>
                    <a:pt x="248826" y="381105"/>
                    <a:pt x="221777" y="364555"/>
                  </a:cubicBezTo>
                  <a:lnTo>
                    <a:pt x="71395" y="272645"/>
                  </a:lnTo>
                  <a:cubicBezTo>
                    <a:pt x="-35635" y="213256"/>
                    <a:pt x="-20559" y="42972"/>
                    <a:pt x="104898" y="8375"/>
                  </a:cubicBezTo>
                  <a:cubicBezTo>
                    <a:pt x="209650" y="-22403"/>
                    <a:pt x="238641" y="44022"/>
                    <a:pt x="303770" y="11167"/>
                  </a:cubicBezTo>
                  <a:cubicBezTo>
                    <a:pt x="304976" y="33167"/>
                    <a:pt x="305825" y="55927"/>
                    <a:pt x="306182" y="79379"/>
                  </a:cubicBezTo>
                  <a:cubicBezTo>
                    <a:pt x="306696" y="113551"/>
                    <a:pt x="306182" y="146295"/>
                    <a:pt x="304865" y="177497"/>
                  </a:cubicBezTo>
                  <a:cubicBezTo>
                    <a:pt x="298365" y="164096"/>
                    <a:pt x="288426" y="143347"/>
                    <a:pt x="276588" y="117639"/>
                  </a:cubicBezTo>
                  <a:cubicBezTo>
                    <a:pt x="261557" y="85007"/>
                    <a:pt x="262383" y="85409"/>
                    <a:pt x="259993" y="81590"/>
                  </a:cubicBezTo>
                  <a:cubicBezTo>
                    <a:pt x="231315" y="35602"/>
                    <a:pt x="135184" y="13356"/>
                    <a:pt x="93976" y="53671"/>
                  </a:cubicBezTo>
                  <a:cubicBezTo>
                    <a:pt x="74187" y="73013"/>
                    <a:pt x="73427" y="100709"/>
                    <a:pt x="73182" y="105578"/>
                  </a:cubicBezTo>
                  <a:cubicBezTo>
                    <a:pt x="71797" y="134480"/>
                    <a:pt x="86761" y="163136"/>
                    <a:pt x="114211" y="179440"/>
                  </a:cubicBezTo>
                  <a:lnTo>
                    <a:pt x="276410" y="275727"/>
                  </a:lnTo>
                  <a:cubicBezTo>
                    <a:pt x="375890" y="332392"/>
                    <a:pt x="370686" y="482417"/>
                    <a:pt x="261021" y="530929"/>
                  </a:cubicBezTo>
                  <a:close/>
                </a:path>
              </a:pathLst>
            </a:custGeom>
            <a:solidFill>
              <a:srgbClr val="0A0A0A"/>
            </a:solidFill>
            <a:ln w="2227" cap="flat">
              <a:noFill/>
              <a:prstDash val="solid"/>
              <a:miter/>
            </a:ln>
          </p:spPr>
          <p:txBody>
            <a:bodyPr/>
            <a:lstStyle/>
            <a:p>
              <a:endParaRPr lang="en-US"/>
            </a:p>
          </p:txBody>
        </p:sp>
      </p:grpSp>
      <p:sp>
        <p:nvSpPr>
          <p:cNvPr id="36" name="RectangleLight">
            <a:extLst>
              <a:ext uri="{FF2B5EF4-FFF2-40B4-BE49-F238E27FC236}">
                <a16:creationId xmlns:a16="http://schemas.microsoft.com/office/drawing/2014/main" id="{DBCF6751-B758-49AB-2C26-E64719393D49}"/>
              </a:ext>
            </a:extLst>
          </p:cNvPr>
          <p:cNvSpPr/>
          <p:nvPr userDrawn="1">
            <p:custDataLst>
              <p:tags r:id="rId7"/>
            </p:custDataLst>
          </p:nvPr>
        </p:nvSpPr>
        <p:spPr bwMode="ltGray">
          <a:xfrm flipH="1">
            <a:off x="0" y="0"/>
            <a:ext cx="3413760"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solidFill>
                <a:srgbClr val="F0F0F0"/>
              </a:solidFill>
              <a:latin typeface="Arial" panose="020B0604020202020204" pitchFamily="34" charset="0"/>
            </a:endParaRPr>
          </a:p>
        </p:txBody>
      </p:sp>
    </p:spTree>
    <p:extLst>
      <p:ext uri="{BB962C8B-B14F-4D97-AF65-F5344CB8AC3E}">
        <p14:creationId xmlns:p14="http://schemas.microsoft.com/office/powerpoint/2010/main" val="5878510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cSld name="8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13" imgH="416" progId="TCLayout.ActiveDocument.1">
                  <p:embed/>
                </p:oleObj>
              </mc:Choice>
              <mc:Fallback>
                <p:oleObj name="think-cell Slide" r:id="rId10"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p:custDataLst>
              <p:tags r:id="rId3"/>
            </p:custDataLst>
          </p:nvPr>
        </p:nvSpPr>
        <p:spPr bwMode="ltGray">
          <a:xfrm>
            <a:off x="6092952" y="0"/>
            <a:ext cx="6099048"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dirty="0">
              <a:solidFill>
                <a:srgbClr val="F0F0F0"/>
              </a:solidFill>
              <a:latin typeface="Arial" panose="020B0604020202020204" pitchFamily="34" charset="0"/>
            </a:endParaRPr>
          </a:p>
        </p:txBody>
      </p:sp>
      <p:sp>
        <p:nvSpPr>
          <p:cNvPr id="18" name="Slide Number">
            <a:extLst>
              <a:ext uri="{FF2B5EF4-FFF2-40B4-BE49-F238E27FC236}">
                <a16:creationId xmlns:a16="http://schemas.microsoft.com/office/drawing/2014/main" id="{D0E8D6D4-65CF-4E97-809E-C2399703986A}"/>
              </a:ext>
            </a:extLst>
          </p:cNvPr>
          <p:cNvSpPr>
            <a:spLocks noChangeArrowheads="1"/>
          </p:cNvSpPr>
          <p:nvPr>
            <p:custDataLst>
              <p:tags r:id="rId4"/>
            </p:custDataLst>
          </p:nvPr>
        </p:nvSpPr>
        <p:spPr bwMode="black">
          <a:xfrm>
            <a:off x="11312525" y="649875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a:solidFill>
                <a:schemeClr val="tx1"/>
              </a:solidFill>
              <a:latin typeface="+mn-lt"/>
              <a:ea typeface="+mn-ea"/>
              <a:cs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5"/>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6"/>
            </p:custDataLst>
          </p:nvPr>
        </p:nvSpPr>
        <p:spPr>
          <a:xfrm>
            <a:off x="7159752" y="78768"/>
            <a:ext cx="4480560" cy="123111"/>
          </a:xfrm>
        </p:spPr>
        <p:txBody>
          <a:bodyPr anchor="ctr" anchorCtr="0">
            <a:spAutoFit/>
          </a:bodyPr>
          <a:lstStyle>
            <a:lvl1pPr algn="r">
              <a:defRPr sz="800">
                <a:solidFill>
                  <a:schemeClr val="bg1"/>
                </a:solidFill>
                <a:latin typeface="+mn-lt"/>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7"/>
            </p:custDataLst>
          </p:nvPr>
        </p:nvSpPr>
        <p:spPr>
          <a:xfrm>
            <a:off x="554736" y="182372"/>
            <a:ext cx="5065776" cy="731520"/>
          </a:xfrm>
        </p:spPr>
        <p:txBody>
          <a:bodyPr/>
          <a:lstStyle/>
          <a:p>
            <a:r>
              <a:rPr lang="en-US"/>
              <a:t>Click to edit Master title style</a:t>
            </a:r>
          </a:p>
        </p:txBody>
      </p:sp>
      <p:sp>
        <p:nvSpPr>
          <p:cNvPr id="25" name="3. Subtitle">
            <a:extLst>
              <a:ext uri="{FF2B5EF4-FFF2-40B4-BE49-F238E27FC236}">
                <a16:creationId xmlns:a16="http://schemas.microsoft.com/office/drawing/2014/main" id="{F7FC2EC4-28A5-4B24-B46C-79BCB0964344}"/>
              </a:ext>
            </a:extLst>
          </p:cNvPr>
          <p:cNvSpPr>
            <a:spLocks noGrp="1"/>
          </p:cNvSpPr>
          <p:nvPr>
            <p:ph type="subTitle" idx="1"/>
            <p:custDataLst>
              <p:tags r:id="rId8"/>
            </p:custDataLst>
          </p:nvPr>
        </p:nvSpPr>
        <p:spPr>
          <a:xfrm>
            <a:off x="554736" y="903861"/>
            <a:ext cx="5065776" cy="276999"/>
          </a:xfrm>
        </p:spPr>
        <p:txBody>
          <a:bodyPr anchor="ctr" anchorCtr="0"/>
          <a:lstStyle/>
          <a:p>
            <a:r>
              <a:rPr lang="en-US" sz="1600"/>
              <a:t>Click to edit Master subtitle style</a:t>
            </a:r>
          </a:p>
        </p:txBody>
      </p:sp>
      <p:pic>
        <p:nvPicPr>
          <p:cNvPr id="12" name="Graphic 11">
            <a:extLst>
              <a:ext uri="{FF2B5EF4-FFF2-40B4-BE49-F238E27FC236}">
                <a16:creationId xmlns:a16="http://schemas.microsoft.com/office/drawing/2014/main" id="{B6084C93-6D7B-7124-7775-7905F2E68E51}"/>
              </a:ext>
            </a:extLst>
          </p:cNvPr>
          <p:cNvPicPr>
            <a:picLocks noChangeAspect="1"/>
          </p:cNvPicPr>
          <p:nvPr userDrawn="1"/>
        </p:nvPicPr>
        <p:blipFill>
          <a:blip>
            <a:extLst>
              <a:ext uri="{96DAC541-7B7A-43D3-8B79-37D633B846F1}">
                <asvg:svgBlip xmlns:asvg="http://schemas.microsoft.com/office/drawing/2016/SVG/main" r:embed="rId12"/>
              </a:ext>
            </a:extLst>
          </a:blip>
          <a:stretch>
            <a:fillRect/>
          </a:stretch>
        </p:blipFill>
        <p:spPr>
          <a:xfrm>
            <a:off x="10707902" y="280647"/>
            <a:ext cx="936104" cy="435207"/>
          </a:xfrm>
          <a:prstGeom prst="rect">
            <a:avLst/>
          </a:prstGeom>
        </p:spPr>
      </p:pic>
      <p:pic>
        <p:nvPicPr>
          <p:cNvPr id="21" name="Graphic 20">
            <a:extLst>
              <a:ext uri="{FF2B5EF4-FFF2-40B4-BE49-F238E27FC236}">
                <a16:creationId xmlns:a16="http://schemas.microsoft.com/office/drawing/2014/main" id="{A2A67CAE-E575-C313-9093-9BD35ACE076C}"/>
              </a:ext>
            </a:extLst>
          </p:cNvPr>
          <p:cNvPicPr>
            <a:picLocks noChangeAspect="1"/>
          </p:cNvPicPr>
          <p:nvPr userDrawn="1"/>
        </p:nvPicPr>
        <p:blipFill>
          <a:blip>
            <a:extLst>
              <a:ext uri="{96DAC541-7B7A-43D3-8B79-37D633B846F1}">
                <asvg:svgBlip xmlns:asvg="http://schemas.microsoft.com/office/drawing/2016/SVG/main" r:embed="rId13"/>
              </a:ext>
            </a:extLst>
          </a:blip>
          <a:srcRect r="39373"/>
          <a:stretch>
            <a:fillRect/>
          </a:stretch>
        </p:blipFill>
        <p:spPr>
          <a:xfrm>
            <a:off x="6088934" y="1624503"/>
            <a:ext cx="6103066" cy="3986357"/>
          </a:xfrm>
          <a:prstGeom prst="rect">
            <a:avLst/>
          </a:prstGeom>
        </p:spPr>
      </p:pic>
    </p:spTree>
    <p:extLst>
      <p:ext uri="{BB962C8B-B14F-4D97-AF65-F5344CB8AC3E}">
        <p14:creationId xmlns:p14="http://schemas.microsoft.com/office/powerpoint/2010/main" val="10190762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1_DEFAULT">
    <p:bg>
      <p:bgRef idx="1001">
        <a:schemeClr val="bg1"/>
      </p:bgRef>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43B6F64-9722-C8F2-E0DD-1F6EC9454E02}"/>
              </a:ext>
            </a:extLst>
          </p:cNvPr>
          <p:cNvSpPr>
            <a:spLocks noGrp="1"/>
          </p:cNvSpPr>
          <p:nvPr>
            <p:ph type="ftr" sz="quarter" idx="10"/>
          </p:nvPr>
        </p:nvSpPr>
        <p:spPr/>
        <p:txBody>
          <a:bodyPr/>
          <a:lstStyle/>
          <a:p>
            <a:r>
              <a:rPr lang="en-US"/>
              <a:t>www.ecs.co.za</a:t>
            </a:r>
            <a:endParaRPr lang="en-GB" dirty="0"/>
          </a:p>
        </p:txBody>
      </p:sp>
      <p:sp>
        <p:nvSpPr>
          <p:cNvPr id="3" name="Slide Number Placeholder 2">
            <a:extLst>
              <a:ext uri="{FF2B5EF4-FFF2-40B4-BE49-F238E27FC236}">
                <a16:creationId xmlns:a16="http://schemas.microsoft.com/office/drawing/2014/main" id="{A1F49812-45DE-7AF4-D40D-7DB39A84F4C5}"/>
              </a:ext>
            </a:extLst>
          </p:cNvPr>
          <p:cNvSpPr>
            <a:spLocks noGrp="1"/>
          </p:cNvSpPr>
          <p:nvPr>
            <p:ph type="sldNum" sz="quarter" idx="11"/>
          </p:nvPr>
        </p:nvSpPr>
        <p:spPr>
          <a:xfrm>
            <a:off x="11496600" y="6492875"/>
            <a:ext cx="609600" cy="365125"/>
          </a:xfrm>
        </p:spPr>
        <p:txBody>
          <a:bodyPr/>
          <a:lstStyle>
            <a:lvl1pPr>
              <a:defRPr b="0"/>
            </a:lvl1pPr>
          </a:lstStyle>
          <a:p>
            <a:fld id="{06F2FA06-E1E0-41BE-9336-EB35A789C607}" type="slidenum">
              <a:rPr lang="en-GB" smtClean="0"/>
              <a:pPr/>
              <a:t>‹#›</a:t>
            </a:fld>
            <a:endParaRPr lang="en-GB" b="0" dirty="0"/>
          </a:p>
        </p:txBody>
      </p:sp>
    </p:spTree>
    <p:extLst>
      <p:ext uri="{BB962C8B-B14F-4D97-AF65-F5344CB8AC3E}">
        <p14:creationId xmlns:p14="http://schemas.microsoft.com/office/powerpoint/2010/main" val="12381182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Title">
    <p:bg>
      <p:bgPr>
        <a:solidFill>
          <a:schemeClr val="accent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16EA533F-94AF-4D02-A54D-267AD6DA2E6D}"/>
              </a:ext>
            </a:extLst>
          </p:cNvPr>
          <p:cNvGraphicFramePr>
            <a:graphicFrameLocks/>
          </p:cNvGraphicFramePr>
          <p:nvPr>
            <p:custDataLst>
              <p:tags r:id="rId1"/>
            </p:custDataLst>
            <p:extLst>
              <p:ext uri="{D42A27DB-BD31-4B8C-83A1-F6EECF244321}">
                <p14:modId xmlns:p14="http://schemas.microsoft.com/office/powerpoint/2010/main" val="22972306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344" imgH="344" progId="TCLayout.ActiveDocument.1">
                  <p:embed/>
                </p:oleObj>
              </mc:Choice>
              <mc:Fallback>
                <p:oleObj name="think-cell Slide" r:id="rId7" imgW="344" imgH="344" progId="TCLayout.ActiveDocument.1">
                  <p:embed/>
                  <p:pic>
                    <p:nvPicPr>
                      <p:cNvPr id="9" name="Object 8" hidden="1">
                        <a:extLst>
                          <a:ext uri="{FF2B5EF4-FFF2-40B4-BE49-F238E27FC236}">
                            <a16:creationId xmlns:a16="http://schemas.microsoft.com/office/drawing/2014/main" id="{16EA533F-94AF-4D02-A54D-267AD6DA2E6D}"/>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C54CE3BD-55D7-42CB-8D9D-17E2A0D74581}"/>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15" name="Documenttype">
            <a:extLst>
              <a:ext uri="{FF2B5EF4-FFF2-40B4-BE49-F238E27FC236}">
                <a16:creationId xmlns:a16="http://schemas.microsoft.com/office/drawing/2014/main" id="{CB5FF56E-DA90-4199-AF9A-359BE08E9A15}"/>
              </a:ext>
            </a:extLst>
          </p:cNvPr>
          <p:cNvSpPr>
            <a:spLocks noGrp="1"/>
          </p:cNvSpPr>
          <p:nvPr>
            <p:ph type="body" sz="quarter" idx="13" hasCustomPrompt="1"/>
            <p:custDataLst>
              <p:tags r:id="rId3"/>
            </p:custDataLst>
          </p:nvPr>
        </p:nvSpPr>
        <p:spPr>
          <a:xfrm>
            <a:off x="554736" y="4510168"/>
            <a:ext cx="5207020" cy="215444"/>
          </a:xfrm>
          <a:prstGeom prst="rect">
            <a:avLst/>
          </a:prstGeom>
        </p:spPr>
        <p:txBody>
          <a:bodyPr wrap="square">
            <a:noAutofit/>
          </a:bodyPr>
          <a:lstStyle>
            <a:lvl1pPr>
              <a:buNone/>
              <a:defRPr sz="1400">
                <a:solidFill>
                  <a:schemeClr val="bg1"/>
                </a:solidFill>
                <a:latin typeface="Century Gothic" panose="020B0502020202020204" pitchFamily="34" charset="0"/>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14" name="Subtitle">
            <a:extLst>
              <a:ext uri="{FF2B5EF4-FFF2-40B4-BE49-F238E27FC236}">
                <a16:creationId xmlns:a16="http://schemas.microsoft.com/office/drawing/2014/main" id="{BFC960F1-3A46-4C93-83F3-47AB2EB0D15E}"/>
              </a:ext>
            </a:extLst>
          </p:cNvPr>
          <p:cNvSpPr>
            <a:spLocks noGrp="1"/>
          </p:cNvSpPr>
          <p:nvPr>
            <p:ph type="subTitle" idx="1"/>
            <p:custDataLst>
              <p:tags r:id="rId4"/>
            </p:custDataLst>
          </p:nvPr>
        </p:nvSpPr>
        <p:spPr>
          <a:xfrm>
            <a:off x="551942" y="4092559"/>
            <a:ext cx="5207020" cy="307777"/>
          </a:xfrm>
          <a:prstGeom prst="rect">
            <a:avLst/>
          </a:prstGeom>
        </p:spPr>
        <p:txBody>
          <a:bodyPr wrap="square">
            <a:noAutofit/>
          </a:bodyPr>
          <a:lstStyle>
            <a:lvl1pPr marL="0" indent="0" algn="l">
              <a:buNone/>
              <a:defRPr sz="2000">
                <a:solidFill>
                  <a:schemeClr val="bg1"/>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itle">
            <a:extLst>
              <a:ext uri="{FF2B5EF4-FFF2-40B4-BE49-F238E27FC236}">
                <a16:creationId xmlns:a16="http://schemas.microsoft.com/office/drawing/2014/main" id="{14DBF1FD-6C25-4E00-ACAB-F60F35C9625C}"/>
              </a:ext>
            </a:extLst>
          </p:cNvPr>
          <p:cNvSpPr>
            <a:spLocks noGrp="1"/>
          </p:cNvSpPr>
          <p:nvPr>
            <p:ph type="title"/>
            <p:custDataLst>
              <p:tags r:id="rId5"/>
            </p:custDataLst>
          </p:nvPr>
        </p:nvSpPr>
        <p:spPr>
          <a:xfrm>
            <a:off x="551942" y="2049805"/>
            <a:ext cx="5207020" cy="1921708"/>
          </a:xfrm>
          <a:prstGeom prst="rect">
            <a:avLst/>
          </a:prstGeom>
        </p:spPr>
        <p:txBody>
          <a:bodyPr vert="horz" rIns="0" anchor="b">
            <a:normAutofit/>
          </a:bodyPr>
          <a:lstStyle>
            <a:lvl1pPr>
              <a:defRPr sz="4400" baseline="0">
                <a:ln w="6350" cap="flat">
                  <a:noFill/>
                  <a:miter lim="800000"/>
                </a:ln>
                <a:solidFill>
                  <a:schemeClr val="bg1"/>
                </a:solidFill>
                <a:latin typeface="Century Gothic" panose="020B0502020202020204" pitchFamily="34" charset="0"/>
              </a:defRPr>
            </a:lvl1pPr>
          </a:lstStyle>
          <a:p>
            <a:r>
              <a:rPr lang="en-US"/>
              <a:t>Click to edit Master title style</a:t>
            </a:r>
            <a:endParaRPr lang="en-US" dirty="0"/>
          </a:p>
        </p:txBody>
      </p:sp>
      <p:pic>
        <p:nvPicPr>
          <p:cNvPr id="17" name="Graphic 16">
            <a:extLst>
              <a:ext uri="{FF2B5EF4-FFF2-40B4-BE49-F238E27FC236}">
                <a16:creationId xmlns:a16="http://schemas.microsoft.com/office/drawing/2014/main" id="{5450B3DC-0027-8856-EC21-38BE900C66E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754068" y="2171700"/>
            <a:ext cx="8071416" cy="4254044"/>
          </a:xfrm>
          <a:prstGeom prst="rect">
            <a:avLst/>
          </a:prstGeom>
        </p:spPr>
      </p:pic>
      <p:pic>
        <p:nvPicPr>
          <p:cNvPr id="2" name="Graphic 1">
            <a:extLst>
              <a:ext uri="{FF2B5EF4-FFF2-40B4-BE49-F238E27FC236}">
                <a16:creationId xmlns:a16="http://schemas.microsoft.com/office/drawing/2014/main" id="{45345B21-73C1-79D6-C97C-E40C8E0FB50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51942" y="419223"/>
            <a:ext cx="3026527" cy="1407071"/>
          </a:xfrm>
          <a:prstGeom prst="rect">
            <a:avLst/>
          </a:prstGeom>
        </p:spPr>
      </p:pic>
      <p:sp>
        <p:nvSpPr>
          <p:cNvPr id="5" name="Slide Number Placeholder 4">
            <a:extLst>
              <a:ext uri="{FF2B5EF4-FFF2-40B4-BE49-F238E27FC236}">
                <a16:creationId xmlns:a16="http://schemas.microsoft.com/office/drawing/2014/main" id="{6FD4A77B-D3F4-7A35-2D64-7F4EE9918582}"/>
              </a:ext>
            </a:extLst>
          </p:cNvPr>
          <p:cNvSpPr>
            <a:spLocks noGrp="1"/>
          </p:cNvSpPr>
          <p:nvPr>
            <p:ph type="sldNum" sz="quarter" idx="14"/>
          </p:nvPr>
        </p:nvSpPr>
        <p:spPr/>
        <p:txBody>
          <a:bodyPr/>
          <a:lstStyle/>
          <a:p>
            <a:fld id="{BB7196A1-736D-498E-96F1-BB8662B4DEF0}" type="slidenum">
              <a:rPr lang="en-GB" smtClean="0"/>
              <a:pPr/>
              <a:t>‹#›</a:t>
            </a:fld>
            <a:endParaRPr lang="en-GB" dirty="0"/>
          </a:p>
        </p:txBody>
      </p:sp>
    </p:spTree>
    <p:extLst>
      <p:ext uri="{BB962C8B-B14F-4D97-AF65-F5344CB8AC3E}">
        <p14:creationId xmlns:p14="http://schemas.microsoft.com/office/powerpoint/2010/main" val="12724645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Company Name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16023464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2500" b="1" i="0" u="none" strike="noStrike" kern="1200" cap="none" spc="0" normalizeH="0" baseline="0" noProof="0" dirty="0">
              <a:ln>
                <a:noFill/>
              </a:ln>
              <a:solidFill>
                <a:srgbClr val="FFFFFF"/>
              </a:solidFill>
              <a:effectLst/>
              <a:uLnTx/>
              <a:uFillTx/>
              <a:latin typeface="Georgia" panose="02040502050405020303" pitchFamily="18" charset="0"/>
              <a:ea typeface="+mj-ea"/>
              <a:cs typeface="+mj-cs"/>
              <a:sym typeface="Georgia" panose="02040502050405020303" pitchFamily="18" charset="0"/>
            </a:endParaRPr>
          </a:p>
        </p:txBody>
      </p:sp>
      <p:sp>
        <p:nvSpPr>
          <p:cNvPr id="23" name="RectangleLight">
            <a:extLst>
              <a:ext uri="{FF2B5EF4-FFF2-40B4-BE49-F238E27FC236}">
                <a16:creationId xmlns:a16="http://schemas.microsoft.com/office/drawing/2014/main" id="{A80E2F68-4ED6-42EF-9858-2FE4B1382825}"/>
              </a:ext>
            </a:extLst>
          </p:cNvPr>
          <p:cNvSpPr/>
          <p:nvPr>
            <p:custDataLst>
              <p:tags r:id="rId3"/>
            </p:custDataLst>
          </p:nvPr>
        </p:nvSpPr>
        <p:spPr bwMode="ltGray">
          <a:xfrm>
            <a:off x="0" y="0"/>
            <a:ext cx="12192000"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dirty="0">
              <a:solidFill>
                <a:srgbClr val="F0F0F0"/>
              </a:solidFill>
              <a:latin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dirty="0">
                <a:ln>
                  <a:noFill/>
                </a:ln>
                <a:solidFill>
                  <a:srgbClr val="000000"/>
                </a:solidFill>
                <a:effectLst/>
                <a:uLnTx/>
                <a:uFillTx/>
                <a:latin typeface="Arial"/>
                <a:ea typeface="+mn-ea"/>
                <a:cs typeface="Arial" panose="020B0604020202020204" pitchFamily="34" charset="0"/>
              </a:rPr>
              <a:t>Source: …</a:t>
            </a:r>
          </a:p>
        </p:txBody>
      </p:sp>
      <p:pic>
        <p:nvPicPr>
          <p:cNvPr id="6" name="Graphic 5">
            <a:extLst>
              <a:ext uri="{FF2B5EF4-FFF2-40B4-BE49-F238E27FC236}">
                <a16:creationId xmlns:a16="http://schemas.microsoft.com/office/drawing/2014/main" id="{86781017-035A-94A1-11EB-E291AA0A349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786332" y="2017176"/>
            <a:ext cx="5219973" cy="2426833"/>
          </a:xfrm>
          <a:prstGeom prst="rect">
            <a:avLst/>
          </a:prstGeom>
        </p:spPr>
      </p:pic>
      <p:sp>
        <p:nvSpPr>
          <p:cNvPr id="4" name="Slide Number Placeholder 3">
            <a:extLst>
              <a:ext uri="{FF2B5EF4-FFF2-40B4-BE49-F238E27FC236}">
                <a16:creationId xmlns:a16="http://schemas.microsoft.com/office/drawing/2014/main" id="{41035DA0-1660-1345-DDFF-ECD9F98A2CE6}"/>
              </a:ext>
            </a:extLst>
          </p:cNvPr>
          <p:cNvSpPr>
            <a:spLocks noGrp="1"/>
          </p:cNvSpPr>
          <p:nvPr>
            <p:ph type="sldNum" sz="quarter" idx="10"/>
          </p:nvPr>
        </p:nvSpPr>
        <p:spPr/>
        <p:txBody>
          <a:bodyPr/>
          <a:lstStyle/>
          <a:p>
            <a:fld id="{BB7196A1-736D-498E-96F1-BB8662B4DEF0}" type="slidenum">
              <a:rPr lang="en-GB" smtClean="0"/>
              <a:pPr/>
              <a:t>‹#›</a:t>
            </a:fld>
            <a:endParaRPr lang="en-GB" dirty="0"/>
          </a:p>
        </p:txBody>
      </p:sp>
    </p:spTree>
    <p:extLst>
      <p:ext uri="{BB962C8B-B14F-4D97-AF65-F5344CB8AC3E}">
        <p14:creationId xmlns:p14="http://schemas.microsoft.com/office/powerpoint/2010/main" val="32645033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1/4 Re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p:cNvGraphicFramePr>
          <p:nvPr>
            <p:custDataLst>
              <p:tags r:id="rId1"/>
            </p:custDataLst>
            <p:extLst>
              <p:ext uri="{D42A27DB-BD31-4B8C-83A1-F6EECF244321}">
                <p14:modId xmlns:p14="http://schemas.microsoft.com/office/powerpoint/2010/main" val="37077992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Light">
            <a:extLst>
              <a:ext uri="{FF2B5EF4-FFF2-40B4-BE49-F238E27FC236}">
                <a16:creationId xmlns:a16="http://schemas.microsoft.com/office/drawing/2014/main" id="{3FA229FA-A3E6-464F-8FAE-54175450EBEB}"/>
              </a:ext>
            </a:extLst>
          </p:cNvPr>
          <p:cNvSpPr>
            <a:spLocks noGrp="1" noRot="1" noMove="1" noResize="1" noEditPoints="1" noAdjustHandles="1" noChangeArrowheads="1" noChangeShapeType="1"/>
          </p:cNvSpPr>
          <p:nvPr>
            <p:custDataLst>
              <p:tags r:id="rId3"/>
            </p:custDataLst>
          </p:nvPr>
        </p:nvSpPr>
        <p:spPr bwMode="ltGray">
          <a:xfrm>
            <a:off x="3413760" y="0"/>
            <a:ext cx="8778240"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dirty="0">
              <a:solidFill>
                <a:srgbClr val="F0F0F0"/>
              </a:solidFill>
              <a:latin typeface="Arial" panose="020B0604020202020204" pitchFamily="34"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4"/>
            </p:custDataLst>
          </p:nvPr>
        </p:nvSpPr>
        <p:spPr>
          <a:xfrm>
            <a:off x="554736" y="2744369"/>
            <a:ext cx="2514600" cy="769441"/>
          </a:xfrm>
        </p:spPr>
        <p:txBody>
          <a:bodyPr anchor="b">
            <a:noAutofit/>
          </a:bodyPr>
          <a:lstStyle>
            <a:lvl1pPr>
              <a:defRPr>
                <a:solidFill>
                  <a:schemeClr val="tx1"/>
                </a:solidFill>
              </a:defRPr>
            </a:lvl1pPr>
          </a:lstStyle>
          <a:p>
            <a:r>
              <a:rPr lang="en-US" dirty="0"/>
              <a:t>Click to edit Master title style</a:t>
            </a:r>
          </a:p>
        </p:txBody>
      </p:sp>
      <p:sp>
        <p:nvSpPr>
          <p:cNvPr id="20" name="3. Subtitle">
            <a:extLst>
              <a:ext uri="{FF2B5EF4-FFF2-40B4-BE49-F238E27FC236}">
                <a16:creationId xmlns:a16="http://schemas.microsoft.com/office/drawing/2014/main" id="{A4DBA574-6D59-4DFD-82A7-9B1E9AEB906E}"/>
              </a:ext>
            </a:extLst>
          </p:cNvPr>
          <p:cNvSpPr>
            <a:spLocks noGrp="1"/>
          </p:cNvSpPr>
          <p:nvPr>
            <p:ph type="subTitle" idx="1"/>
            <p:custDataLst>
              <p:tags r:id="rId5"/>
            </p:custDataLst>
          </p:nvPr>
        </p:nvSpPr>
        <p:spPr>
          <a:xfrm>
            <a:off x="554736" y="3659644"/>
            <a:ext cx="2514600" cy="492443"/>
          </a:xfrm>
        </p:spPr>
        <p:txBody>
          <a:bodyPr wrap="square">
            <a:sp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25B2DE14-9B3F-4199-B082-9FEB12CE57EA}"/>
              </a:ext>
            </a:extLst>
          </p:cNvPr>
          <p:cNvSpPr txBox="1"/>
          <p:nvPr>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solidFill>
                  <a:schemeClr val="bg1"/>
                </a:solidFill>
                <a:latin typeface="+mn-lt"/>
              </a:defRPr>
            </a:lvl1pPr>
          </a:lstStyle>
          <a:p>
            <a:pPr lvl="0"/>
            <a:r>
              <a:rPr lang="en-US"/>
              <a:t>Chapter › Topic</a:t>
            </a:r>
          </a:p>
        </p:txBody>
      </p:sp>
      <p:pic>
        <p:nvPicPr>
          <p:cNvPr id="7" name="Graphic 6">
            <a:extLst>
              <a:ext uri="{FF2B5EF4-FFF2-40B4-BE49-F238E27FC236}">
                <a16:creationId xmlns:a16="http://schemas.microsoft.com/office/drawing/2014/main" id="{0E843706-19CA-0BC3-1AC8-7CF2B444D30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0696755" y="280647"/>
            <a:ext cx="941271" cy="437609"/>
          </a:xfrm>
          <a:prstGeom prst="rect">
            <a:avLst/>
          </a:prstGeom>
        </p:spPr>
      </p:pic>
      <p:sp>
        <p:nvSpPr>
          <p:cNvPr id="10" name="Slide Number Placeholder 9">
            <a:extLst>
              <a:ext uri="{FF2B5EF4-FFF2-40B4-BE49-F238E27FC236}">
                <a16:creationId xmlns:a16="http://schemas.microsoft.com/office/drawing/2014/main" id="{45489B2B-5C10-6B61-7424-E5010D275F94}"/>
              </a:ext>
            </a:extLst>
          </p:cNvPr>
          <p:cNvSpPr>
            <a:spLocks noGrp="1"/>
          </p:cNvSpPr>
          <p:nvPr>
            <p:ph type="sldNum" sz="quarter" idx="20"/>
          </p:nvPr>
        </p:nvSpPr>
        <p:spPr/>
        <p:txBody>
          <a:bodyPr/>
          <a:lstStyle/>
          <a:p>
            <a:fld id="{BB7196A1-736D-498E-96F1-BB8662B4DEF0}" type="slidenum">
              <a:rPr lang="en-GB" smtClean="0"/>
              <a:pPr/>
              <a:t>‹#›</a:t>
            </a:fld>
            <a:endParaRPr lang="en-GB" dirty="0"/>
          </a:p>
        </p:txBody>
      </p:sp>
      <p:sp>
        <p:nvSpPr>
          <p:cNvPr id="4" name="Footer Placeholder 3">
            <a:extLst>
              <a:ext uri="{FF2B5EF4-FFF2-40B4-BE49-F238E27FC236}">
                <a16:creationId xmlns:a16="http://schemas.microsoft.com/office/drawing/2014/main" id="{2258683C-4D23-DB66-EF02-A3B1113B3C9F}"/>
              </a:ext>
            </a:extLst>
          </p:cNvPr>
          <p:cNvSpPr>
            <a:spLocks noGrp="1"/>
          </p:cNvSpPr>
          <p:nvPr>
            <p:ph type="ftr" sz="quarter" idx="21"/>
          </p:nvPr>
        </p:nvSpPr>
        <p:spPr/>
        <p:txBody>
          <a:bodyPr/>
          <a:lstStyle/>
          <a:p>
            <a:r>
              <a:rPr lang="en-US" dirty="0"/>
              <a:t>www.ecs.co.za</a:t>
            </a:r>
            <a:endParaRPr lang="en-GB" dirty="0"/>
          </a:p>
        </p:txBody>
      </p:sp>
      <p:sp>
        <p:nvSpPr>
          <p:cNvPr id="11" name="Content Placeholder 7">
            <a:extLst>
              <a:ext uri="{FF2B5EF4-FFF2-40B4-BE49-F238E27FC236}">
                <a16:creationId xmlns:a16="http://schemas.microsoft.com/office/drawing/2014/main" id="{F648F9F2-FAEB-5761-57E7-26F41606BB69}"/>
              </a:ext>
            </a:extLst>
          </p:cNvPr>
          <p:cNvSpPr>
            <a:spLocks noGrp="1"/>
          </p:cNvSpPr>
          <p:nvPr>
            <p:ph sz="quarter" idx="22"/>
          </p:nvPr>
        </p:nvSpPr>
        <p:spPr>
          <a:xfrm>
            <a:off x="4038600" y="1143000"/>
            <a:ext cx="7315200" cy="48006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334732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1/3 Bod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p:cNvGraphicFramePr>
          <p:nvPr>
            <p:custDataLst>
              <p:tags r:id="rId1"/>
            </p:custDataLst>
            <p:extLst>
              <p:ext uri="{D42A27DB-BD31-4B8C-83A1-F6EECF244321}">
                <p14:modId xmlns:p14="http://schemas.microsoft.com/office/powerpoint/2010/main" val="23155183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2D2E0F6-5BB5-47A0-8E4A-CD4E6673B199}"/>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Light">
            <a:extLst>
              <a:ext uri="{FF2B5EF4-FFF2-40B4-BE49-F238E27FC236}">
                <a16:creationId xmlns:a16="http://schemas.microsoft.com/office/drawing/2014/main" id="{3FA229FA-A3E6-464F-8FAE-54175450EBEB}"/>
              </a:ext>
            </a:extLst>
          </p:cNvPr>
          <p:cNvSpPr>
            <a:spLocks noGrp="1" noRot="1" noMove="1" noResize="1" noEditPoints="1" noAdjustHandles="1" noChangeArrowheads="1" noChangeShapeType="1"/>
          </p:cNvSpPr>
          <p:nvPr>
            <p:custDataLst>
              <p:tags r:id="rId3"/>
            </p:custDataLst>
          </p:nvPr>
        </p:nvSpPr>
        <p:spPr bwMode="ltGray">
          <a:xfrm>
            <a:off x="4364736" y="0"/>
            <a:ext cx="7827264"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dirty="0">
              <a:solidFill>
                <a:srgbClr val="F0F0F0"/>
              </a:solidFill>
              <a:latin typeface="Arial" panose="020B0604020202020204" pitchFamily="34" charset="0"/>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4"/>
            </p:custDataLst>
          </p:nvPr>
        </p:nvSpPr>
        <p:spPr>
          <a:xfrm>
            <a:off x="554736" y="2744369"/>
            <a:ext cx="3465576" cy="769441"/>
          </a:xfrm>
          <a:prstGeom prst="rect">
            <a:avLst/>
          </a:prstGeom>
        </p:spPr>
        <p:txBody>
          <a:bodyPr wrap="square" anchor="b">
            <a:noAutofit/>
          </a:bodyPr>
          <a:lstStyle>
            <a:lvl1pPr algn="l">
              <a:defRPr>
                <a:solidFill>
                  <a:schemeClr val="tx1"/>
                </a:solidFill>
              </a:defRPr>
            </a:lvl1pPr>
          </a:lstStyle>
          <a:p>
            <a:r>
              <a:rPr lang="en-US" dirty="0"/>
              <a:t>Click to edit Master title style</a:t>
            </a:r>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5"/>
            </p:custDataLst>
          </p:nvPr>
        </p:nvSpPr>
        <p:spPr>
          <a:xfrm>
            <a:off x="554735" y="3659644"/>
            <a:ext cx="3465575" cy="246221"/>
          </a:xfrm>
        </p:spPr>
        <p:txBody>
          <a:bodyPr wrap="square">
            <a:sp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p:nvPr>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15" name="1. On-page tracker">
            <a:extLst>
              <a:ext uri="{FF2B5EF4-FFF2-40B4-BE49-F238E27FC236}">
                <a16:creationId xmlns:a16="http://schemas.microsoft.com/office/drawing/2014/main" id="{1ADFA379-EDDB-4C62-A3BB-AC227312C688}"/>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solidFill>
                  <a:schemeClr val="bg1"/>
                </a:solidFill>
                <a:latin typeface="+mn-lt"/>
              </a:defRPr>
            </a:lvl1pPr>
          </a:lstStyle>
          <a:p>
            <a:pPr lvl="0"/>
            <a:r>
              <a:rPr lang="en-US"/>
              <a:t>Chapter › Topic</a:t>
            </a:r>
          </a:p>
        </p:txBody>
      </p:sp>
      <p:pic>
        <p:nvPicPr>
          <p:cNvPr id="7" name="Graphic 6">
            <a:extLst>
              <a:ext uri="{FF2B5EF4-FFF2-40B4-BE49-F238E27FC236}">
                <a16:creationId xmlns:a16="http://schemas.microsoft.com/office/drawing/2014/main" id="{75C556FD-6D9B-1FBB-A519-CEDB5579C4AA}"/>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0696755" y="280647"/>
            <a:ext cx="941271" cy="437609"/>
          </a:xfrm>
          <a:prstGeom prst="rect">
            <a:avLst/>
          </a:prstGeom>
        </p:spPr>
      </p:pic>
      <p:sp>
        <p:nvSpPr>
          <p:cNvPr id="8" name="Slide Number Placeholder 7">
            <a:extLst>
              <a:ext uri="{FF2B5EF4-FFF2-40B4-BE49-F238E27FC236}">
                <a16:creationId xmlns:a16="http://schemas.microsoft.com/office/drawing/2014/main" id="{F667D0E6-914A-3370-59F5-F200EB8E49AC}"/>
              </a:ext>
            </a:extLst>
          </p:cNvPr>
          <p:cNvSpPr>
            <a:spLocks noGrp="1"/>
          </p:cNvSpPr>
          <p:nvPr>
            <p:ph type="sldNum" sz="quarter" idx="20"/>
          </p:nvPr>
        </p:nvSpPr>
        <p:spPr/>
        <p:txBody>
          <a:bodyPr/>
          <a:lstStyle/>
          <a:p>
            <a:fld id="{BB7196A1-736D-498E-96F1-BB8662B4DEF0}" type="slidenum">
              <a:rPr lang="en-GB" smtClean="0"/>
              <a:pPr/>
              <a:t>‹#›</a:t>
            </a:fld>
            <a:endParaRPr lang="en-GB" dirty="0"/>
          </a:p>
        </p:txBody>
      </p:sp>
      <p:sp>
        <p:nvSpPr>
          <p:cNvPr id="4" name="Footer Placeholder 3">
            <a:extLst>
              <a:ext uri="{FF2B5EF4-FFF2-40B4-BE49-F238E27FC236}">
                <a16:creationId xmlns:a16="http://schemas.microsoft.com/office/drawing/2014/main" id="{7F679872-BD0B-E6DC-F0A6-F0BD032B8B23}"/>
              </a:ext>
            </a:extLst>
          </p:cNvPr>
          <p:cNvSpPr>
            <a:spLocks noGrp="1"/>
          </p:cNvSpPr>
          <p:nvPr>
            <p:ph type="ftr" sz="quarter" idx="21"/>
          </p:nvPr>
        </p:nvSpPr>
        <p:spPr/>
        <p:txBody>
          <a:bodyPr/>
          <a:lstStyle/>
          <a:p>
            <a:r>
              <a:rPr lang="en-US" dirty="0"/>
              <a:t>www.ecs.co.za</a:t>
            </a:r>
            <a:endParaRPr lang="en-GB" dirty="0"/>
          </a:p>
        </p:txBody>
      </p:sp>
      <p:sp>
        <p:nvSpPr>
          <p:cNvPr id="9" name="Content Placeholder 7">
            <a:extLst>
              <a:ext uri="{FF2B5EF4-FFF2-40B4-BE49-F238E27FC236}">
                <a16:creationId xmlns:a16="http://schemas.microsoft.com/office/drawing/2014/main" id="{3026CFE5-989E-1D17-1A00-0E5A5FC9DC49}"/>
              </a:ext>
            </a:extLst>
          </p:cNvPr>
          <p:cNvSpPr>
            <a:spLocks noGrp="1"/>
          </p:cNvSpPr>
          <p:nvPr>
            <p:ph sz="quarter" idx="22"/>
          </p:nvPr>
        </p:nvSpPr>
        <p:spPr>
          <a:xfrm>
            <a:off x="4724400" y="1143000"/>
            <a:ext cx="6858000" cy="48006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3205003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2 Body">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6092952" y="0"/>
            <a:ext cx="6099048"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dirty="0">
              <a:solidFill>
                <a:srgbClr val="F0F0F0"/>
              </a:solidFill>
              <a:latin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bg1"/>
                </a:solidFill>
                <a:latin typeface="+mn-lt"/>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6"/>
            </p:custDataLst>
          </p:nvPr>
        </p:nvSpPr>
        <p:spPr>
          <a:xfrm>
            <a:off x="554736" y="182372"/>
            <a:ext cx="5065776" cy="731520"/>
          </a:xfrm>
        </p:spPr>
        <p:txBody>
          <a:bodyPr/>
          <a:lstStyle/>
          <a:p>
            <a:r>
              <a:rPr lang="en-US" dirty="0"/>
              <a:t>Click to edit Master title style</a:t>
            </a:r>
          </a:p>
        </p:txBody>
      </p:sp>
      <p:pic>
        <p:nvPicPr>
          <p:cNvPr id="6" name="Graphic 5">
            <a:extLst>
              <a:ext uri="{FF2B5EF4-FFF2-40B4-BE49-F238E27FC236}">
                <a16:creationId xmlns:a16="http://schemas.microsoft.com/office/drawing/2014/main" id="{59644A65-B9AE-A1B4-16D9-6653B9836C9D}"/>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696755" y="280647"/>
            <a:ext cx="941271" cy="437609"/>
          </a:xfrm>
          <a:prstGeom prst="rect">
            <a:avLst/>
          </a:prstGeom>
        </p:spPr>
      </p:pic>
      <p:sp>
        <p:nvSpPr>
          <p:cNvPr id="8" name="Slide Number Placeholder 7">
            <a:extLst>
              <a:ext uri="{FF2B5EF4-FFF2-40B4-BE49-F238E27FC236}">
                <a16:creationId xmlns:a16="http://schemas.microsoft.com/office/drawing/2014/main" id="{C0A7FDF6-B254-0BD7-95A4-F0F3206C7F80}"/>
              </a:ext>
            </a:extLst>
          </p:cNvPr>
          <p:cNvSpPr>
            <a:spLocks noGrp="1"/>
          </p:cNvSpPr>
          <p:nvPr>
            <p:ph type="sldNum" sz="quarter" idx="20"/>
          </p:nvPr>
        </p:nvSpPr>
        <p:spPr/>
        <p:txBody>
          <a:bodyPr/>
          <a:lstStyle/>
          <a:p>
            <a:fld id="{BB7196A1-736D-498E-96F1-BB8662B4DEF0}" type="slidenum">
              <a:rPr lang="en-GB" smtClean="0"/>
              <a:pPr/>
              <a:t>‹#›</a:t>
            </a:fld>
            <a:endParaRPr lang="en-GB" dirty="0"/>
          </a:p>
        </p:txBody>
      </p:sp>
      <p:sp>
        <p:nvSpPr>
          <p:cNvPr id="9" name="Footer Placeholder 8">
            <a:extLst>
              <a:ext uri="{FF2B5EF4-FFF2-40B4-BE49-F238E27FC236}">
                <a16:creationId xmlns:a16="http://schemas.microsoft.com/office/drawing/2014/main" id="{E6295497-779C-30CD-78F7-E0C3708C0495}"/>
              </a:ext>
            </a:extLst>
          </p:cNvPr>
          <p:cNvSpPr>
            <a:spLocks noGrp="1"/>
          </p:cNvSpPr>
          <p:nvPr>
            <p:ph type="ftr" sz="quarter" idx="21"/>
          </p:nvPr>
        </p:nvSpPr>
        <p:spPr/>
        <p:txBody>
          <a:bodyPr/>
          <a:lstStyle/>
          <a:p>
            <a:r>
              <a:rPr lang="en-US" dirty="0"/>
              <a:t>www.ecs.co.za</a:t>
            </a:r>
            <a:endParaRPr lang="en-GB" dirty="0"/>
          </a:p>
        </p:txBody>
      </p:sp>
      <p:sp>
        <p:nvSpPr>
          <p:cNvPr id="10" name="Content Placeholder 7">
            <a:extLst>
              <a:ext uri="{FF2B5EF4-FFF2-40B4-BE49-F238E27FC236}">
                <a16:creationId xmlns:a16="http://schemas.microsoft.com/office/drawing/2014/main" id="{9474AA4D-EC69-085F-506F-E175748B8198}"/>
              </a:ext>
            </a:extLst>
          </p:cNvPr>
          <p:cNvSpPr>
            <a:spLocks noGrp="1"/>
          </p:cNvSpPr>
          <p:nvPr>
            <p:ph sz="quarter" idx="22"/>
          </p:nvPr>
        </p:nvSpPr>
        <p:spPr>
          <a:xfrm>
            <a:off x="6400800" y="1371600"/>
            <a:ext cx="5410200" cy="48006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Content Placeholder 7">
            <a:extLst>
              <a:ext uri="{FF2B5EF4-FFF2-40B4-BE49-F238E27FC236}">
                <a16:creationId xmlns:a16="http://schemas.microsoft.com/office/drawing/2014/main" id="{615868DB-168E-FF09-8048-8DC40593D1A1}"/>
              </a:ext>
            </a:extLst>
          </p:cNvPr>
          <p:cNvSpPr>
            <a:spLocks noGrp="1"/>
          </p:cNvSpPr>
          <p:nvPr>
            <p:ph sz="quarter" idx="23"/>
          </p:nvPr>
        </p:nvSpPr>
        <p:spPr>
          <a:xfrm>
            <a:off x="554736" y="1371600"/>
            <a:ext cx="5065776"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62268125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3 Body re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userDrawn="1">
            <p:custDataLst>
              <p:tags r:id="rId3"/>
            </p:custDataLst>
          </p:nvPr>
        </p:nvSpPr>
        <p:spPr bwMode="ltGray">
          <a:xfrm>
            <a:off x="7830312" y="0"/>
            <a:ext cx="4361688"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dirty="0">
              <a:solidFill>
                <a:srgbClr val="F0F0F0"/>
              </a:solidFill>
              <a:latin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bg1"/>
                </a:solidFill>
                <a:latin typeface="+mn-lt"/>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6"/>
            </p:custDataLst>
          </p:nvPr>
        </p:nvSpPr>
        <p:spPr>
          <a:xfrm>
            <a:off x="554736" y="182372"/>
            <a:ext cx="6912864" cy="731520"/>
          </a:xfrm>
        </p:spPr>
        <p:txBody>
          <a:bodyPr/>
          <a:lstStyle/>
          <a:p>
            <a:r>
              <a:rPr lang="en-US" dirty="0"/>
              <a:t>Click to edit Master title style</a:t>
            </a:r>
          </a:p>
        </p:txBody>
      </p:sp>
      <p:pic>
        <p:nvPicPr>
          <p:cNvPr id="6" name="Graphic 5">
            <a:extLst>
              <a:ext uri="{FF2B5EF4-FFF2-40B4-BE49-F238E27FC236}">
                <a16:creationId xmlns:a16="http://schemas.microsoft.com/office/drawing/2014/main" id="{59644A65-B9AE-A1B4-16D9-6653B9836C9D}"/>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696755" y="280647"/>
            <a:ext cx="941271" cy="437609"/>
          </a:xfrm>
          <a:prstGeom prst="rect">
            <a:avLst/>
          </a:prstGeom>
        </p:spPr>
      </p:pic>
      <p:sp>
        <p:nvSpPr>
          <p:cNvPr id="8" name="Slide Number Placeholder 7">
            <a:extLst>
              <a:ext uri="{FF2B5EF4-FFF2-40B4-BE49-F238E27FC236}">
                <a16:creationId xmlns:a16="http://schemas.microsoft.com/office/drawing/2014/main" id="{C0A7FDF6-B254-0BD7-95A4-F0F3206C7F80}"/>
              </a:ext>
            </a:extLst>
          </p:cNvPr>
          <p:cNvSpPr>
            <a:spLocks noGrp="1"/>
          </p:cNvSpPr>
          <p:nvPr>
            <p:ph type="sldNum" sz="quarter" idx="20"/>
          </p:nvPr>
        </p:nvSpPr>
        <p:spPr/>
        <p:txBody>
          <a:bodyPr/>
          <a:lstStyle/>
          <a:p>
            <a:fld id="{BB7196A1-736D-498E-96F1-BB8662B4DEF0}" type="slidenum">
              <a:rPr lang="en-GB" smtClean="0"/>
              <a:pPr/>
              <a:t>‹#›</a:t>
            </a:fld>
            <a:endParaRPr lang="en-GB" dirty="0"/>
          </a:p>
        </p:txBody>
      </p:sp>
      <p:sp>
        <p:nvSpPr>
          <p:cNvPr id="9" name="Footer Placeholder 8">
            <a:extLst>
              <a:ext uri="{FF2B5EF4-FFF2-40B4-BE49-F238E27FC236}">
                <a16:creationId xmlns:a16="http://schemas.microsoft.com/office/drawing/2014/main" id="{E6295497-779C-30CD-78F7-E0C3708C0495}"/>
              </a:ext>
            </a:extLst>
          </p:cNvPr>
          <p:cNvSpPr>
            <a:spLocks noGrp="1"/>
          </p:cNvSpPr>
          <p:nvPr>
            <p:ph type="ftr" sz="quarter" idx="21"/>
          </p:nvPr>
        </p:nvSpPr>
        <p:spPr/>
        <p:txBody>
          <a:bodyPr/>
          <a:lstStyle/>
          <a:p>
            <a:r>
              <a:rPr lang="en-US" dirty="0"/>
              <a:t>www.ecs.co.za</a:t>
            </a:r>
            <a:endParaRPr lang="en-GB" dirty="0"/>
          </a:p>
        </p:txBody>
      </p:sp>
      <p:sp>
        <p:nvSpPr>
          <p:cNvPr id="11" name="Content Placeholder 7">
            <a:extLst>
              <a:ext uri="{FF2B5EF4-FFF2-40B4-BE49-F238E27FC236}">
                <a16:creationId xmlns:a16="http://schemas.microsoft.com/office/drawing/2014/main" id="{615868DB-168E-FF09-8048-8DC40593D1A1}"/>
              </a:ext>
            </a:extLst>
          </p:cNvPr>
          <p:cNvSpPr>
            <a:spLocks noGrp="1"/>
          </p:cNvSpPr>
          <p:nvPr>
            <p:ph sz="quarter" idx="23"/>
          </p:nvPr>
        </p:nvSpPr>
        <p:spPr>
          <a:xfrm>
            <a:off x="554736" y="1371600"/>
            <a:ext cx="6912864"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7">
            <a:extLst>
              <a:ext uri="{FF2B5EF4-FFF2-40B4-BE49-F238E27FC236}">
                <a16:creationId xmlns:a16="http://schemas.microsoft.com/office/drawing/2014/main" id="{382F00BB-8A72-3F59-65CC-F08E840C6BF8}"/>
              </a:ext>
            </a:extLst>
          </p:cNvPr>
          <p:cNvSpPr>
            <a:spLocks noGrp="1"/>
          </p:cNvSpPr>
          <p:nvPr>
            <p:ph sz="quarter" idx="22"/>
          </p:nvPr>
        </p:nvSpPr>
        <p:spPr>
          <a:xfrm>
            <a:off x="8153400" y="1371600"/>
            <a:ext cx="3657600" cy="48006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43549944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3_3/4 ">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16023464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13" imgH="416" progId="TCLayout.ActiveDocument.1">
                  <p:embed/>
                </p:oleObj>
              </mc:Choice>
              <mc:Fallback>
                <p:oleObj name="think-cell Slide" r:id="rId7"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2500" b="1" i="0" u="none" strike="noStrike" kern="1200" cap="none" spc="0" normalizeH="0" baseline="0" noProof="0" dirty="0">
              <a:ln>
                <a:noFill/>
              </a:ln>
              <a:solidFill>
                <a:srgbClr val="FFFFFF"/>
              </a:solidFill>
              <a:effectLst/>
              <a:uLnTx/>
              <a:uFillTx/>
              <a:latin typeface="Georgia" panose="02040502050405020303" pitchFamily="18" charset="0"/>
              <a:ea typeface="+mj-ea"/>
              <a:cs typeface="+mj-cs"/>
              <a:sym typeface="Georgia" panose="02040502050405020303" pitchFamily="18" charset="0"/>
            </a:endParaRPr>
          </a:p>
        </p:txBody>
      </p:sp>
      <p:sp>
        <p:nvSpPr>
          <p:cNvPr id="23" name="RectangleLight">
            <a:extLst>
              <a:ext uri="{FF2B5EF4-FFF2-40B4-BE49-F238E27FC236}">
                <a16:creationId xmlns:a16="http://schemas.microsoft.com/office/drawing/2014/main" id="{A80E2F68-4ED6-42EF-9858-2FE4B1382825}"/>
              </a:ext>
            </a:extLst>
          </p:cNvPr>
          <p:cNvSpPr/>
          <p:nvPr>
            <p:custDataLst>
              <p:tags r:id="rId3"/>
            </p:custDataLst>
          </p:nvPr>
        </p:nvSpPr>
        <p:spPr bwMode="ltGray">
          <a:xfrm>
            <a:off x="8781416" y="0"/>
            <a:ext cx="3410584"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noProof="0" dirty="0">
              <a:solidFill>
                <a:srgbClr val="F0F0F0"/>
              </a:solidFill>
              <a:latin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dirty="0">
                <a:ln>
                  <a:noFill/>
                </a:ln>
                <a:solidFill>
                  <a:srgbClr val="000000"/>
                </a:solidFill>
                <a:effectLst/>
                <a:uLnTx/>
                <a:uFillTx/>
                <a:latin typeface="Arial"/>
                <a:ea typeface="+mn-ea"/>
                <a:cs typeface="Arial" panose="020B0604020202020204" pitchFamily="34" charset="0"/>
              </a:rPr>
              <a:t>Source: …</a:t>
            </a:r>
          </a:p>
        </p:txBody>
      </p:sp>
      <p:sp>
        <p:nvSpPr>
          <p:cNvPr id="20" name="1. On-page tracker">
            <a:extLst>
              <a:ext uri="{FF2B5EF4-FFF2-40B4-BE49-F238E27FC236}">
                <a16:creationId xmlns:a16="http://schemas.microsoft.com/office/drawing/2014/main" id="{CA286AFC-8B29-4E70-86B3-6C866D5BEC95}"/>
              </a:ext>
            </a:extLst>
          </p:cNvPr>
          <p:cNvSpPr>
            <a:spLocks noGrp="1"/>
          </p:cNvSpPr>
          <p:nvPr>
            <p:ph type="body" sz="quarter" idx="17" hasCustomPrompt="1"/>
            <p:custDataLst>
              <p:tags r:id="rId5"/>
            </p:custDataLst>
          </p:nvPr>
        </p:nvSpPr>
        <p:spPr>
          <a:xfrm>
            <a:off x="9119860" y="78768"/>
            <a:ext cx="2520451" cy="123111"/>
          </a:xfrm>
        </p:spPr>
        <p:txBody>
          <a:bodyPr wrap="square" anchor="ctr" anchorCtr="0">
            <a:spAutoFit/>
          </a:bodyPr>
          <a:lstStyle>
            <a:lvl1pPr algn="r">
              <a:defRPr sz="800">
                <a:solidFill>
                  <a:schemeClr val="bg1"/>
                </a:solidFill>
                <a:latin typeface="+mn-lt"/>
              </a:defRPr>
            </a:lvl1pPr>
          </a:lstStyle>
          <a:p>
            <a:pPr lvl="0"/>
            <a:r>
              <a:rPr lang="en-US"/>
              <a:t>Chapter › Topic</a:t>
            </a:r>
          </a:p>
        </p:txBody>
      </p:sp>
      <p:pic>
        <p:nvPicPr>
          <p:cNvPr id="6" name="Graphic 5">
            <a:extLst>
              <a:ext uri="{FF2B5EF4-FFF2-40B4-BE49-F238E27FC236}">
                <a16:creationId xmlns:a16="http://schemas.microsoft.com/office/drawing/2014/main" id="{9ECE6431-8488-236D-BBE8-52645BC2B03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696755" y="280647"/>
            <a:ext cx="941271" cy="437609"/>
          </a:xfrm>
          <a:prstGeom prst="rect">
            <a:avLst/>
          </a:prstGeom>
        </p:spPr>
      </p:pic>
      <p:sp>
        <p:nvSpPr>
          <p:cNvPr id="7" name="Title 6">
            <a:extLst>
              <a:ext uri="{FF2B5EF4-FFF2-40B4-BE49-F238E27FC236}">
                <a16:creationId xmlns:a16="http://schemas.microsoft.com/office/drawing/2014/main" id="{32B353C8-3F1D-C963-EC3D-11566F06FF05}"/>
              </a:ext>
            </a:extLst>
          </p:cNvPr>
          <p:cNvSpPr>
            <a:spLocks noGrp="1"/>
          </p:cNvSpPr>
          <p:nvPr>
            <p:ph type="title"/>
          </p:nvPr>
        </p:nvSpPr>
        <p:spPr/>
        <p:txBody>
          <a:bodyPr/>
          <a:lstStyle/>
          <a:p>
            <a:r>
              <a:rPr lang="en-US"/>
              <a:t>Click to edit Master title style</a:t>
            </a:r>
            <a:endParaRPr lang="en-GB"/>
          </a:p>
        </p:txBody>
      </p:sp>
      <p:sp>
        <p:nvSpPr>
          <p:cNvPr id="8" name="Slide Number Placeholder 7">
            <a:extLst>
              <a:ext uri="{FF2B5EF4-FFF2-40B4-BE49-F238E27FC236}">
                <a16:creationId xmlns:a16="http://schemas.microsoft.com/office/drawing/2014/main" id="{5A0CCD12-2B0A-1B96-C901-42F10E2CF133}"/>
              </a:ext>
            </a:extLst>
          </p:cNvPr>
          <p:cNvSpPr>
            <a:spLocks noGrp="1"/>
          </p:cNvSpPr>
          <p:nvPr>
            <p:ph type="sldNum" sz="quarter" idx="20"/>
          </p:nvPr>
        </p:nvSpPr>
        <p:spPr/>
        <p:txBody>
          <a:bodyPr/>
          <a:lstStyle/>
          <a:p>
            <a:fld id="{BB7196A1-736D-498E-96F1-BB8662B4DEF0}" type="slidenum">
              <a:rPr lang="en-GB" smtClean="0"/>
              <a:pPr/>
              <a:t>‹#›</a:t>
            </a:fld>
            <a:endParaRPr lang="en-GB" dirty="0"/>
          </a:p>
        </p:txBody>
      </p:sp>
      <p:sp>
        <p:nvSpPr>
          <p:cNvPr id="9" name="Footer Placeholder 8">
            <a:extLst>
              <a:ext uri="{FF2B5EF4-FFF2-40B4-BE49-F238E27FC236}">
                <a16:creationId xmlns:a16="http://schemas.microsoft.com/office/drawing/2014/main" id="{09F9D301-1F7D-8366-31AE-6452CD703A0F}"/>
              </a:ext>
            </a:extLst>
          </p:cNvPr>
          <p:cNvSpPr>
            <a:spLocks noGrp="1"/>
          </p:cNvSpPr>
          <p:nvPr>
            <p:ph type="ftr" sz="quarter" idx="21"/>
          </p:nvPr>
        </p:nvSpPr>
        <p:spPr/>
        <p:txBody>
          <a:bodyPr/>
          <a:lstStyle/>
          <a:p>
            <a:r>
              <a:rPr lang="en-US" dirty="0"/>
              <a:t>www.ecs.co.za</a:t>
            </a:r>
            <a:endParaRPr lang="en-GB" dirty="0"/>
          </a:p>
        </p:txBody>
      </p:sp>
      <p:sp>
        <p:nvSpPr>
          <p:cNvPr id="10" name="Content Placeholder 7">
            <a:extLst>
              <a:ext uri="{FF2B5EF4-FFF2-40B4-BE49-F238E27FC236}">
                <a16:creationId xmlns:a16="http://schemas.microsoft.com/office/drawing/2014/main" id="{22DA481D-AAE5-AF2F-A069-E31F74F86B67}"/>
              </a:ext>
            </a:extLst>
          </p:cNvPr>
          <p:cNvSpPr>
            <a:spLocks noGrp="1"/>
          </p:cNvSpPr>
          <p:nvPr>
            <p:ph sz="quarter" idx="22"/>
          </p:nvPr>
        </p:nvSpPr>
        <p:spPr>
          <a:xfrm>
            <a:off x="9119860" y="1371600"/>
            <a:ext cx="2691140" cy="48006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Content Placeholder 7">
            <a:extLst>
              <a:ext uri="{FF2B5EF4-FFF2-40B4-BE49-F238E27FC236}">
                <a16:creationId xmlns:a16="http://schemas.microsoft.com/office/drawing/2014/main" id="{AE0E4F0B-899E-4FBE-0C0E-8A6137B46C6B}"/>
              </a:ext>
            </a:extLst>
          </p:cNvPr>
          <p:cNvSpPr>
            <a:spLocks noGrp="1"/>
          </p:cNvSpPr>
          <p:nvPr>
            <p:ph sz="quarter" idx="23"/>
          </p:nvPr>
        </p:nvSpPr>
        <p:spPr>
          <a:xfrm>
            <a:off x="554736" y="1371600"/>
            <a:ext cx="7598664"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92634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4_Title">
    <p:bg>
      <p:bgPr>
        <a:solidFill>
          <a:schemeClr val="bg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16EA533F-94AF-4D02-A54D-267AD6DA2E6D}"/>
              </a:ext>
            </a:extLst>
          </p:cNvPr>
          <p:cNvGraphicFramePr>
            <a:graphicFrameLocks/>
          </p:cNvGraphicFramePr>
          <p:nvPr>
            <p:custDataLst>
              <p:tags r:id="rId1"/>
            </p:custDataLst>
            <p:extLst>
              <p:ext uri="{D42A27DB-BD31-4B8C-83A1-F6EECF244321}">
                <p14:modId xmlns:p14="http://schemas.microsoft.com/office/powerpoint/2010/main" val="25012238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344" imgH="344" progId="TCLayout.ActiveDocument.1">
                  <p:embed/>
                </p:oleObj>
              </mc:Choice>
              <mc:Fallback>
                <p:oleObj name="think-cell Slide" r:id="rId7" imgW="344" imgH="344" progId="TCLayout.ActiveDocument.1">
                  <p:embed/>
                  <p:pic>
                    <p:nvPicPr>
                      <p:cNvPr id="9" name="Object 8" hidden="1">
                        <a:extLst>
                          <a:ext uri="{FF2B5EF4-FFF2-40B4-BE49-F238E27FC236}">
                            <a16:creationId xmlns:a16="http://schemas.microsoft.com/office/drawing/2014/main" id="{16EA533F-94AF-4D02-A54D-267AD6DA2E6D}"/>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C54CE3BD-55D7-42CB-8D9D-17E2A0D74581}"/>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Documenttype">
            <a:extLst>
              <a:ext uri="{FF2B5EF4-FFF2-40B4-BE49-F238E27FC236}">
                <a16:creationId xmlns:a16="http://schemas.microsoft.com/office/drawing/2014/main" id="{CB5FF56E-DA90-4199-AF9A-359BE08E9A15}"/>
              </a:ext>
            </a:extLst>
          </p:cNvPr>
          <p:cNvSpPr>
            <a:spLocks noGrp="1"/>
          </p:cNvSpPr>
          <p:nvPr>
            <p:ph type="body" sz="quarter" idx="13" hasCustomPrompt="1"/>
            <p:custDataLst>
              <p:tags r:id="rId3"/>
            </p:custDataLst>
          </p:nvPr>
        </p:nvSpPr>
        <p:spPr>
          <a:xfrm>
            <a:off x="554736" y="4510168"/>
            <a:ext cx="5154266" cy="215444"/>
          </a:xfrm>
          <a:prstGeom prst="rect">
            <a:avLst/>
          </a:prstGeom>
        </p:spPr>
        <p:txBody>
          <a:bodyPr wrap="square">
            <a:noAutofit/>
          </a:bodyPr>
          <a:lstStyle>
            <a:lvl1pPr>
              <a:buNone/>
              <a:defRPr sz="1400">
                <a:solidFill>
                  <a:schemeClr val="tx1"/>
                </a:solidFill>
                <a:latin typeface="Century Gothic" panose="020B0502020202020204" pitchFamily="34" charset="0"/>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14" name="Subtitle">
            <a:extLst>
              <a:ext uri="{FF2B5EF4-FFF2-40B4-BE49-F238E27FC236}">
                <a16:creationId xmlns:a16="http://schemas.microsoft.com/office/drawing/2014/main" id="{BFC960F1-3A46-4C93-83F3-47AB2EB0D15E}"/>
              </a:ext>
            </a:extLst>
          </p:cNvPr>
          <p:cNvSpPr>
            <a:spLocks noGrp="1"/>
          </p:cNvSpPr>
          <p:nvPr>
            <p:ph type="subTitle" idx="1"/>
            <p:custDataLst>
              <p:tags r:id="rId4"/>
            </p:custDataLst>
          </p:nvPr>
        </p:nvSpPr>
        <p:spPr>
          <a:xfrm>
            <a:off x="551942" y="4092559"/>
            <a:ext cx="5154266" cy="307777"/>
          </a:xfrm>
          <a:prstGeom prst="rect">
            <a:avLst/>
          </a:prstGeom>
        </p:spPr>
        <p:txBody>
          <a:bodyPr wrap="square">
            <a:noAutofit/>
          </a:bodyPr>
          <a:lstStyle>
            <a:lvl1pPr marL="0" indent="0" algn="l">
              <a:buNone/>
              <a:defRPr sz="2000">
                <a:solidFill>
                  <a:schemeClr val="tx1"/>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3" name="Title">
            <a:extLst>
              <a:ext uri="{FF2B5EF4-FFF2-40B4-BE49-F238E27FC236}">
                <a16:creationId xmlns:a16="http://schemas.microsoft.com/office/drawing/2014/main" id="{14DBF1FD-6C25-4E00-ACAB-F60F35C9625C}"/>
              </a:ext>
            </a:extLst>
          </p:cNvPr>
          <p:cNvSpPr>
            <a:spLocks noGrp="1"/>
          </p:cNvSpPr>
          <p:nvPr>
            <p:ph type="title"/>
            <p:custDataLst>
              <p:tags r:id="rId5"/>
            </p:custDataLst>
          </p:nvPr>
        </p:nvSpPr>
        <p:spPr>
          <a:xfrm>
            <a:off x="551942" y="2049805"/>
            <a:ext cx="5154266" cy="1921708"/>
          </a:xfrm>
          <a:prstGeom prst="rect">
            <a:avLst/>
          </a:prstGeom>
        </p:spPr>
        <p:txBody>
          <a:bodyPr vert="horz" rIns="0" anchor="b">
            <a:normAutofit/>
          </a:bodyPr>
          <a:lstStyle>
            <a:lvl1pPr>
              <a:defRPr sz="4400" baseline="0">
                <a:ln w="6350" cap="flat">
                  <a:noFill/>
                  <a:miter lim="800000"/>
                </a:ln>
                <a:solidFill>
                  <a:schemeClr val="tx1"/>
                </a:solidFill>
                <a:latin typeface="Century Gothic" panose="020B0502020202020204" pitchFamily="34" charset="0"/>
              </a:defRPr>
            </a:lvl1pPr>
          </a:lstStyle>
          <a:p>
            <a:r>
              <a:rPr lang="en-US"/>
              <a:t>Click to edit Master title style</a:t>
            </a:r>
            <a:endParaRPr lang="en-US" dirty="0"/>
          </a:p>
        </p:txBody>
      </p:sp>
      <p:pic>
        <p:nvPicPr>
          <p:cNvPr id="38" name="Graphic 37">
            <a:extLst>
              <a:ext uri="{FF2B5EF4-FFF2-40B4-BE49-F238E27FC236}">
                <a16:creationId xmlns:a16="http://schemas.microsoft.com/office/drawing/2014/main" id="{995D4D41-5F36-A0DC-F667-151CD47AFB8C}"/>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flipH="1">
            <a:off x="5358788" y="2534006"/>
            <a:ext cx="6996800" cy="3681512"/>
          </a:xfrm>
          <a:prstGeom prst="rect">
            <a:avLst/>
          </a:prstGeom>
        </p:spPr>
      </p:pic>
      <p:pic>
        <p:nvPicPr>
          <p:cNvPr id="2" name="Graphic 1">
            <a:extLst>
              <a:ext uri="{FF2B5EF4-FFF2-40B4-BE49-F238E27FC236}">
                <a16:creationId xmlns:a16="http://schemas.microsoft.com/office/drawing/2014/main" id="{324DF6E5-91E4-AA6F-3155-0DC5379F3BC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51942" y="419223"/>
            <a:ext cx="3026527" cy="1407071"/>
          </a:xfrm>
          <a:prstGeom prst="rect">
            <a:avLst/>
          </a:prstGeom>
        </p:spPr>
      </p:pic>
      <p:sp>
        <p:nvSpPr>
          <p:cNvPr id="5" name="Slide Number Placeholder 4">
            <a:extLst>
              <a:ext uri="{FF2B5EF4-FFF2-40B4-BE49-F238E27FC236}">
                <a16:creationId xmlns:a16="http://schemas.microsoft.com/office/drawing/2014/main" id="{5E0C1C1F-BE8A-33BD-9251-C425F7DBAD68}"/>
              </a:ext>
            </a:extLst>
          </p:cNvPr>
          <p:cNvSpPr>
            <a:spLocks noGrp="1"/>
          </p:cNvSpPr>
          <p:nvPr>
            <p:ph type="sldNum" sz="quarter" idx="14"/>
          </p:nvPr>
        </p:nvSpPr>
        <p:spPr/>
        <p:txBody>
          <a:bodyPr/>
          <a:lstStyle/>
          <a:p>
            <a:fld id="{06F2FA06-E1E0-41BE-9336-EB35A789C607}" type="slidenum">
              <a:rPr lang="en-GB" smtClean="0"/>
              <a:pPr/>
              <a:t>‹#›</a:t>
            </a:fld>
            <a:endParaRPr lang="en-GB"/>
          </a:p>
        </p:txBody>
      </p:sp>
      <p:sp>
        <p:nvSpPr>
          <p:cNvPr id="3" name="Footer Placeholder 2">
            <a:extLst>
              <a:ext uri="{FF2B5EF4-FFF2-40B4-BE49-F238E27FC236}">
                <a16:creationId xmlns:a16="http://schemas.microsoft.com/office/drawing/2014/main" id="{93BBF69E-8E41-0E1F-A36A-6CD5C73181BA}"/>
              </a:ext>
            </a:extLst>
          </p:cNvPr>
          <p:cNvSpPr>
            <a:spLocks noGrp="1"/>
          </p:cNvSpPr>
          <p:nvPr>
            <p:ph type="ftr" sz="quarter" idx="15"/>
          </p:nvPr>
        </p:nvSpPr>
        <p:spPr/>
        <p:txBody>
          <a:bodyPr/>
          <a:lstStyle/>
          <a:p>
            <a:r>
              <a:rPr lang="en-US"/>
              <a:t>www.ecs.co.za</a:t>
            </a:r>
            <a:endParaRPr lang="en-GB" dirty="0"/>
          </a:p>
        </p:txBody>
      </p:sp>
    </p:spTree>
    <p:extLst>
      <p:ext uri="{BB962C8B-B14F-4D97-AF65-F5344CB8AC3E}">
        <p14:creationId xmlns:p14="http://schemas.microsoft.com/office/powerpoint/2010/main" val="16218916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1_1/2 Bod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FCC5285-358F-CB31-09CE-3E57FBF60197}"/>
              </a:ext>
            </a:extLst>
          </p:cNvPr>
          <p:cNvSpPr/>
          <p:nvPr userDrawn="1"/>
        </p:nvSpPr>
        <p:spPr>
          <a:xfrm>
            <a:off x="6092952" y="0"/>
            <a:ext cx="6099048" cy="6882441"/>
          </a:xfrm>
          <a:prstGeom prst="rect">
            <a:avLst/>
          </a:prstGeom>
          <a:solidFill>
            <a:srgbClr val="EF989E"/>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dirty="0">
              <a:solidFill>
                <a:schemeClr val="bg1"/>
              </a:solidFill>
            </a:endParaRPr>
          </a:p>
        </p:txBody>
      </p:sp>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13" imgH="416" progId="TCLayout.ActiveDocument.1">
                  <p:embed/>
                </p:oleObj>
              </mc:Choice>
              <mc:Fallback>
                <p:oleObj name="think-cell Slide" r:id="rId7"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4"/>
            </p:custDataLst>
          </p:nvPr>
        </p:nvSpPr>
        <p:spPr>
          <a:xfrm>
            <a:off x="554736" y="182372"/>
            <a:ext cx="5065776" cy="731520"/>
          </a:xfrm>
        </p:spPr>
        <p:txBody>
          <a:bodyPr/>
          <a:lstStyle/>
          <a:p>
            <a:r>
              <a:rPr lang="en-US" dirty="0"/>
              <a:t>Click to edit Master title style</a:t>
            </a:r>
          </a:p>
        </p:txBody>
      </p:sp>
      <p:pic>
        <p:nvPicPr>
          <p:cNvPr id="15" name="Picture 14">
            <a:extLst>
              <a:ext uri="{FF2B5EF4-FFF2-40B4-BE49-F238E27FC236}">
                <a16:creationId xmlns:a16="http://schemas.microsoft.com/office/drawing/2014/main" id="{002A9307-BA75-6F62-18C2-E378082EB38C}"/>
              </a:ext>
            </a:extLst>
          </p:cNvPr>
          <p:cNvPicPr>
            <a:picLocks noChangeAspect="1"/>
          </p:cNvPicPr>
          <p:nvPr userDrawn="1"/>
        </p:nvPicPr>
        <p:blipFill>
          <a:blip r:embed="rId9" cstate="print">
            <a:duotone>
              <a:prstClr val="black"/>
              <a:schemeClr val="accent2">
                <a:tint val="45000"/>
                <a:satMod val="400000"/>
              </a:schemeClr>
            </a:duotone>
            <a:extLst>
              <a:ext uri="{28A0092B-C50C-407E-A947-70E740481C1C}">
                <a14:useLocalDpi xmlns:a14="http://schemas.microsoft.com/office/drawing/2010/main" val="0"/>
              </a:ext>
            </a:extLst>
          </a:blip>
          <a:srcRect l="200" r="-200" b="54338"/>
          <a:stretch>
            <a:fillRect/>
          </a:stretch>
        </p:blipFill>
        <p:spPr>
          <a:xfrm>
            <a:off x="6092952" y="2918919"/>
            <a:ext cx="6099048" cy="3939081"/>
          </a:xfrm>
          <a:prstGeom prst="rect">
            <a:avLst/>
          </a:prstGeom>
        </p:spPr>
      </p:pic>
      <p:sp>
        <p:nvSpPr>
          <p:cNvPr id="8" name="Slide Number Placeholder 7">
            <a:extLst>
              <a:ext uri="{FF2B5EF4-FFF2-40B4-BE49-F238E27FC236}">
                <a16:creationId xmlns:a16="http://schemas.microsoft.com/office/drawing/2014/main" id="{C0A7FDF6-B254-0BD7-95A4-F0F3206C7F80}"/>
              </a:ext>
            </a:extLst>
          </p:cNvPr>
          <p:cNvSpPr>
            <a:spLocks noGrp="1"/>
          </p:cNvSpPr>
          <p:nvPr>
            <p:ph type="sldNum" sz="quarter" idx="20"/>
          </p:nvPr>
        </p:nvSpPr>
        <p:spPr/>
        <p:txBody>
          <a:bodyPr/>
          <a:lstStyle/>
          <a:p>
            <a:fld id="{BB7196A1-736D-498E-96F1-BB8662B4DEF0}" type="slidenum">
              <a:rPr lang="en-GB" smtClean="0"/>
              <a:pPr/>
              <a:t>‹#›</a:t>
            </a:fld>
            <a:endParaRPr lang="en-GB" dirty="0"/>
          </a:p>
        </p:txBody>
      </p:sp>
      <p:sp>
        <p:nvSpPr>
          <p:cNvPr id="19" name="Rectangle 18">
            <a:extLst>
              <a:ext uri="{FF2B5EF4-FFF2-40B4-BE49-F238E27FC236}">
                <a16:creationId xmlns:a16="http://schemas.microsoft.com/office/drawing/2014/main" id="{11F948E8-7926-1058-ABB8-552D970D80DA}"/>
              </a:ext>
            </a:extLst>
          </p:cNvPr>
          <p:cNvSpPr/>
          <p:nvPr userDrawn="1"/>
        </p:nvSpPr>
        <p:spPr>
          <a:xfrm>
            <a:off x="6092952" y="0"/>
            <a:ext cx="6099048" cy="6882441"/>
          </a:xfrm>
          <a:prstGeom prst="rect">
            <a:avLst/>
          </a:prstGeom>
          <a:solidFill>
            <a:schemeClr val="accent1">
              <a:alpha val="74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a:solidFill>
                <a:schemeClr val="bg1"/>
              </a:solidFill>
            </a:endParaRP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bg1"/>
                </a:solidFill>
                <a:latin typeface="+mn-lt"/>
              </a:defRPr>
            </a:lvl1pPr>
          </a:lstStyle>
          <a:p>
            <a:pPr lvl="0"/>
            <a:r>
              <a:rPr lang="en-US"/>
              <a:t>Chapter › Topic</a:t>
            </a:r>
          </a:p>
        </p:txBody>
      </p:sp>
      <p:pic>
        <p:nvPicPr>
          <p:cNvPr id="6" name="Graphic 5">
            <a:extLst>
              <a:ext uri="{FF2B5EF4-FFF2-40B4-BE49-F238E27FC236}">
                <a16:creationId xmlns:a16="http://schemas.microsoft.com/office/drawing/2014/main" id="{59644A65-B9AE-A1B4-16D9-6653B9836C9D}"/>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696755" y="280647"/>
            <a:ext cx="941271" cy="437609"/>
          </a:xfrm>
          <a:prstGeom prst="rect">
            <a:avLst/>
          </a:prstGeom>
        </p:spPr>
      </p:pic>
      <p:sp>
        <p:nvSpPr>
          <p:cNvPr id="5" name="Footer Placeholder 4">
            <a:extLst>
              <a:ext uri="{FF2B5EF4-FFF2-40B4-BE49-F238E27FC236}">
                <a16:creationId xmlns:a16="http://schemas.microsoft.com/office/drawing/2014/main" id="{90D92370-4D6C-FC33-F22B-1C43637F48A5}"/>
              </a:ext>
            </a:extLst>
          </p:cNvPr>
          <p:cNvSpPr>
            <a:spLocks noGrp="1"/>
          </p:cNvSpPr>
          <p:nvPr>
            <p:ph type="ftr" sz="quarter" idx="21"/>
          </p:nvPr>
        </p:nvSpPr>
        <p:spPr/>
        <p:txBody>
          <a:bodyPr/>
          <a:lstStyle/>
          <a:p>
            <a:r>
              <a:rPr lang="en-US" dirty="0"/>
              <a:t>www.ecs.co.za</a:t>
            </a:r>
            <a:endParaRPr lang="en-GB" dirty="0"/>
          </a:p>
        </p:txBody>
      </p:sp>
      <p:sp>
        <p:nvSpPr>
          <p:cNvPr id="7" name="Content Placeholder 7">
            <a:extLst>
              <a:ext uri="{FF2B5EF4-FFF2-40B4-BE49-F238E27FC236}">
                <a16:creationId xmlns:a16="http://schemas.microsoft.com/office/drawing/2014/main" id="{8FF5BE26-E06D-60D0-B9C1-43392296ED13}"/>
              </a:ext>
            </a:extLst>
          </p:cNvPr>
          <p:cNvSpPr>
            <a:spLocks noGrp="1"/>
          </p:cNvSpPr>
          <p:nvPr>
            <p:ph sz="quarter" idx="22"/>
          </p:nvPr>
        </p:nvSpPr>
        <p:spPr>
          <a:xfrm>
            <a:off x="554736" y="1371600"/>
            <a:ext cx="5065776"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Content Placeholder 7">
            <a:extLst>
              <a:ext uri="{FF2B5EF4-FFF2-40B4-BE49-F238E27FC236}">
                <a16:creationId xmlns:a16="http://schemas.microsoft.com/office/drawing/2014/main" id="{CA85E344-B199-EA7D-57B7-95EA29EF124F}"/>
              </a:ext>
            </a:extLst>
          </p:cNvPr>
          <p:cNvSpPr>
            <a:spLocks noGrp="1"/>
          </p:cNvSpPr>
          <p:nvPr>
            <p:ph sz="quarter" idx="23"/>
          </p:nvPr>
        </p:nvSpPr>
        <p:spPr>
          <a:xfrm>
            <a:off x="6669024" y="1365738"/>
            <a:ext cx="5065776" cy="48006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62386578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_1/2 Bod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FCC5285-358F-CB31-09CE-3E57FBF60197}"/>
              </a:ext>
            </a:extLst>
          </p:cNvPr>
          <p:cNvSpPr/>
          <p:nvPr userDrawn="1"/>
        </p:nvSpPr>
        <p:spPr>
          <a:xfrm>
            <a:off x="6092952" y="0"/>
            <a:ext cx="6099048" cy="6882441"/>
          </a:xfrm>
          <a:prstGeom prst="rect">
            <a:avLst/>
          </a:prstGeom>
          <a:solidFill>
            <a:srgbClr val="EF989E"/>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dirty="0">
              <a:solidFill>
                <a:schemeClr val="bg1"/>
              </a:solidFill>
            </a:endParaRPr>
          </a:p>
        </p:txBody>
      </p:sp>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13" imgH="416" progId="TCLayout.ActiveDocument.1">
                  <p:embed/>
                </p:oleObj>
              </mc:Choice>
              <mc:Fallback>
                <p:oleObj name="think-cell Slide" r:id="rId7"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4"/>
            </p:custDataLst>
          </p:nvPr>
        </p:nvSpPr>
        <p:spPr>
          <a:xfrm>
            <a:off x="554736" y="182372"/>
            <a:ext cx="5065776" cy="731520"/>
          </a:xfrm>
        </p:spPr>
        <p:txBody>
          <a:bodyPr/>
          <a:lstStyle/>
          <a:p>
            <a:r>
              <a:rPr lang="en-US" dirty="0"/>
              <a:t>Click to edit Master title style</a:t>
            </a:r>
          </a:p>
        </p:txBody>
      </p:sp>
      <p:sp>
        <p:nvSpPr>
          <p:cNvPr id="8" name="Slide Number Placeholder 7">
            <a:extLst>
              <a:ext uri="{FF2B5EF4-FFF2-40B4-BE49-F238E27FC236}">
                <a16:creationId xmlns:a16="http://schemas.microsoft.com/office/drawing/2014/main" id="{C0A7FDF6-B254-0BD7-95A4-F0F3206C7F80}"/>
              </a:ext>
            </a:extLst>
          </p:cNvPr>
          <p:cNvSpPr>
            <a:spLocks noGrp="1"/>
          </p:cNvSpPr>
          <p:nvPr>
            <p:ph type="sldNum" sz="quarter" idx="20"/>
          </p:nvPr>
        </p:nvSpPr>
        <p:spPr/>
        <p:txBody>
          <a:bodyPr/>
          <a:lstStyle/>
          <a:p>
            <a:fld id="{BB7196A1-736D-498E-96F1-BB8662B4DEF0}" type="slidenum">
              <a:rPr lang="en-GB" smtClean="0"/>
              <a:pPr/>
              <a:t>‹#›</a:t>
            </a:fld>
            <a:endParaRPr lang="en-GB" dirty="0"/>
          </a:p>
        </p:txBody>
      </p:sp>
      <p:pic>
        <p:nvPicPr>
          <p:cNvPr id="7" name="Picture 6">
            <a:extLst>
              <a:ext uri="{FF2B5EF4-FFF2-40B4-BE49-F238E27FC236}">
                <a16:creationId xmlns:a16="http://schemas.microsoft.com/office/drawing/2014/main" id="{296CA8C5-42F4-1044-4D4D-F34F3A168504}"/>
              </a:ext>
            </a:extLst>
          </p:cNvPr>
          <p:cNvPicPr>
            <a:picLocks noChangeAspect="1"/>
          </p:cNvPicPr>
          <p:nvPr userDrawn="1"/>
        </p:nvPicPr>
        <p:blipFill>
          <a:blip r:embed="rId9" cstate="print">
            <a:duotone>
              <a:prstClr val="black"/>
              <a:schemeClr val="accent2">
                <a:tint val="45000"/>
                <a:satMod val="400000"/>
              </a:schemeClr>
            </a:duotone>
            <a:extLst>
              <a:ext uri="{28A0092B-C50C-407E-A947-70E740481C1C}">
                <a14:useLocalDpi xmlns:a14="http://schemas.microsoft.com/office/drawing/2010/main" val="0"/>
              </a:ext>
            </a:extLst>
          </a:blip>
          <a:srcRect t="2028" r="2730" b="53564"/>
          <a:stretch>
            <a:fillRect/>
          </a:stretch>
        </p:blipFill>
        <p:spPr>
          <a:xfrm>
            <a:off x="6092952" y="2919662"/>
            <a:ext cx="6099048" cy="3938338"/>
          </a:xfrm>
          <a:prstGeom prst="rect">
            <a:avLst/>
          </a:prstGeom>
        </p:spPr>
      </p:pic>
      <p:sp>
        <p:nvSpPr>
          <p:cNvPr id="12" name="Rectangle 11">
            <a:extLst>
              <a:ext uri="{FF2B5EF4-FFF2-40B4-BE49-F238E27FC236}">
                <a16:creationId xmlns:a16="http://schemas.microsoft.com/office/drawing/2014/main" id="{819A0BB4-A6CF-FC44-4E1D-685988A12B75}"/>
              </a:ext>
            </a:extLst>
          </p:cNvPr>
          <p:cNvSpPr/>
          <p:nvPr userDrawn="1"/>
        </p:nvSpPr>
        <p:spPr>
          <a:xfrm>
            <a:off x="6092952" y="0"/>
            <a:ext cx="6099048" cy="6882441"/>
          </a:xfrm>
          <a:prstGeom prst="rect">
            <a:avLst/>
          </a:prstGeom>
          <a:solidFill>
            <a:schemeClr val="accent1">
              <a:alpha val="74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a:solidFill>
                <a:schemeClr val="bg1"/>
              </a:solidFill>
            </a:endParaRP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bg1"/>
                </a:solidFill>
                <a:latin typeface="+mn-lt"/>
              </a:defRPr>
            </a:lvl1pPr>
          </a:lstStyle>
          <a:p>
            <a:pPr lvl="0"/>
            <a:r>
              <a:rPr lang="en-US" dirty="0"/>
              <a:t>Chapter › Topic</a:t>
            </a:r>
          </a:p>
        </p:txBody>
      </p:sp>
      <p:pic>
        <p:nvPicPr>
          <p:cNvPr id="6" name="Graphic 5">
            <a:extLst>
              <a:ext uri="{FF2B5EF4-FFF2-40B4-BE49-F238E27FC236}">
                <a16:creationId xmlns:a16="http://schemas.microsoft.com/office/drawing/2014/main" id="{59644A65-B9AE-A1B4-16D9-6653B9836C9D}"/>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696755" y="280647"/>
            <a:ext cx="941271" cy="437609"/>
          </a:xfrm>
          <a:prstGeom prst="rect">
            <a:avLst/>
          </a:prstGeom>
        </p:spPr>
      </p:pic>
      <p:sp>
        <p:nvSpPr>
          <p:cNvPr id="5" name="Footer Placeholder 4">
            <a:extLst>
              <a:ext uri="{FF2B5EF4-FFF2-40B4-BE49-F238E27FC236}">
                <a16:creationId xmlns:a16="http://schemas.microsoft.com/office/drawing/2014/main" id="{EFC4A814-CCF7-5D64-68BD-5EF2BDA7D793}"/>
              </a:ext>
            </a:extLst>
          </p:cNvPr>
          <p:cNvSpPr>
            <a:spLocks noGrp="1"/>
          </p:cNvSpPr>
          <p:nvPr>
            <p:ph type="ftr" sz="quarter" idx="21"/>
          </p:nvPr>
        </p:nvSpPr>
        <p:spPr/>
        <p:txBody>
          <a:bodyPr/>
          <a:lstStyle/>
          <a:p>
            <a:r>
              <a:rPr lang="en-US" dirty="0"/>
              <a:t>www.ecs.co.za</a:t>
            </a:r>
            <a:endParaRPr lang="en-GB" dirty="0"/>
          </a:p>
        </p:txBody>
      </p:sp>
      <p:sp>
        <p:nvSpPr>
          <p:cNvPr id="9" name="Content Placeholder 7">
            <a:extLst>
              <a:ext uri="{FF2B5EF4-FFF2-40B4-BE49-F238E27FC236}">
                <a16:creationId xmlns:a16="http://schemas.microsoft.com/office/drawing/2014/main" id="{5424B4F0-D551-75F9-5CC5-63B8E9B427BC}"/>
              </a:ext>
            </a:extLst>
          </p:cNvPr>
          <p:cNvSpPr>
            <a:spLocks noGrp="1"/>
          </p:cNvSpPr>
          <p:nvPr>
            <p:ph sz="quarter" idx="22"/>
          </p:nvPr>
        </p:nvSpPr>
        <p:spPr>
          <a:xfrm>
            <a:off x="609600" y="1371600"/>
            <a:ext cx="5010912"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7">
            <a:extLst>
              <a:ext uri="{FF2B5EF4-FFF2-40B4-BE49-F238E27FC236}">
                <a16:creationId xmlns:a16="http://schemas.microsoft.com/office/drawing/2014/main" id="{13B07629-E8FD-BC7F-E66D-B29F8D69C078}"/>
              </a:ext>
            </a:extLst>
          </p:cNvPr>
          <p:cNvSpPr>
            <a:spLocks noGrp="1"/>
          </p:cNvSpPr>
          <p:nvPr>
            <p:ph sz="quarter" idx="23"/>
          </p:nvPr>
        </p:nvSpPr>
        <p:spPr>
          <a:xfrm>
            <a:off x="6669024" y="1371600"/>
            <a:ext cx="5065776" cy="48006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8960455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3_1/2 Bod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FCC5285-358F-CB31-09CE-3E57FBF60197}"/>
              </a:ext>
            </a:extLst>
          </p:cNvPr>
          <p:cNvSpPr/>
          <p:nvPr userDrawn="1"/>
        </p:nvSpPr>
        <p:spPr>
          <a:xfrm>
            <a:off x="6092952" y="0"/>
            <a:ext cx="6099048" cy="6882441"/>
          </a:xfrm>
          <a:prstGeom prst="rect">
            <a:avLst/>
          </a:prstGeom>
          <a:solidFill>
            <a:srgbClr val="EF989E"/>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dirty="0">
              <a:solidFill>
                <a:schemeClr val="bg1"/>
              </a:solidFill>
            </a:endParaRPr>
          </a:p>
        </p:txBody>
      </p:sp>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13" imgH="416" progId="TCLayout.ActiveDocument.1">
                  <p:embed/>
                </p:oleObj>
              </mc:Choice>
              <mc:Fallback>
                <p:oleObj name="think-cell Slide" r:id="rId7"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4"/>
            </p:custDataLst>
          </p:nvPr>
        </p:nvSpPr>
        <p:spPr>
          <a:xfrm>
            <a:off x="554736" y="182372"/>
            <a:ext cx="5065776" cy="731520"/>
          </a:xfrm>
        </p:spPr>
        <p:txBody>
          <a:bodyPr/>
          <a:lstStyle/>
          <a:p>
            <a:r>
              <a:rPr lang="en-US" dirty="0"/>
              <a:t>Click to edit Master title style</a:t>
            </a:r>
          </a:p>
        </p:txBody>
      </p:sp>
      <p:sp>
        <p:nvSpPr>
          <p:cNvPr id="8" name="Slide Number Placeholder 7">
            <a:extLst>
              <a:ext uri="{FF2B5EF4-FFF2-40B4-BE49-F238E27FC236}">
                <a16:creationId xmlns:a16="http://schemas.microsoft.com/office/drawing/2014/main" id="{C0A7FDF6-B254-0BD7-95A4-F0F3206C7F80}"/>
              </a:ext>
            </a:extLst>
          </p:cNvPr>
          <p:cNvSpPr>
            <a:spLocks noGrp="1"/>
          </p:cNvSpPr>
          <p:nvPr>
            <p:ph type="sldNum" sz="quarter" idx="20"/>
          </p:nvPr>
        </p:nvSpPr>
        <p:spPr/>
        <p:txBody>
          <a:bodyPr/>
          <a:lstStyle/>
          <a:p>
            <a:fld id="{BB7196A1-736D-498E-96F1-BB8662B4DEF0}" type="slidenum">
              <a:rPr lang="en-GB" smtClean="0"/>
              <a:pPr/>
              <a:t>‹#›</a:t>
            </a:fld>
            <a:endParaRPr lang="en-GB" dirty="0"/>
          </a:p>
        </p:txBody>
      </p:sp>
      <p:pic>
        <p:nvPicPr>
          <p:cNvPr id="7" name="Picture 6">
            <a:extLst>
              <a:ext uri="{FF2B5EF4-FFF2-40B4-BE49-F238E27FC236}">
                <a16:creationId xmlns:a16="http://schemas.microsoft.com/office/drawing/2014/main" id="{6CD896B0-0672-B1E0-E175-BBB0E355CDC7}"/>
              </a:ext>
            </a:extLst>
          </p:cNvPr>
          <p:cNvPicPr>
            <a:picLocks noChangeAspect="1"/>
          </p:cNvPicPr>
          <p:nvPr userDrawn="1"/>
        </p:nvPicPr>
        <p:blipFill>
          <a:blip r:embed="rId9" cstate="print">
            <a:duotone>
              <a:prstClr val="black"/>
              <a:schemeClr val="accent2">
                <a:tint val="45000"/>
                <a:satMod val="400000"/>
              </a:schemeClr>
            </a:duotone>
            <a:extLst>
              <a:ext uri="{28A0092B-C50C-407E-A947-70E740481C1C}">
                <a14:useLocalDpi xmlns:a14="http://schemas.microsoft.com/office/drawing/2010/main" val="0"/>
              </a:ext>
            </a:extLst>
          </a:blip>
          <a:srcRect l="-483" t="54708" r="5402" b="1876"/>
          <a:stretch>
            <a:fillRect/>
          </a:stretch>
        </p:blipFill>
        <p:spPr>
          <a:xfrm>
            <a:off x="6081406" y="2943360"/>
            <a:ext cx="6110593" cy="3939081"/>
          </a:xfrm>
          <a:prstGeom prst="rect">
            <a:avLst/>
          </a:prstGeom>
        </p:spPr>
      </p:pic>
      <p:sp>
        <p:nvSpPr>
          <p:cNvPr id="12" name="Rectangle 11">
            <a:extLst>
              <a:ext uri="{FF2B5EF4-FFF2-40B4-BE49-F238E27FC236}">
                <a16:creationId xmlns:a16="http://schemas.microsoft.com/office/drawing/2014/main" id="{93A13636-5DC6-8A38-275C-64DE3F89F358}"/>
              </a:ext>
            </a:extLst>
          </p:cNvPr>
          <p:cNvSpPr/>
          <p:nvPr userDrawn="1"/>
        </p:nvSpPr>
        <p:spPr>
          <a:xfrm>
            <a:off x="6092951" y="0"/>
            <a:ext cx="6099048" cy="6882441"/>
          </a:xfrm>
          <a:prstGeom prst="rect">
            <a:avLst/>
          </a:prstGeom>
          <a:solidFill>
            <a:schemeClr val="accent1">
              <a:alpha val="74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a:solidFill>
                <a:schemeClr val="bg1"/>
              </a:solidFill>
            </a:endParaRP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bg1"/>
                </a:solidFill>
                <a:latin typeface="+mn-lt"/>
              </a:defRPr>
            </a:lvl1pPr>
          </a:lstStyle>
          <a:p>
            <a:pPr lvl="0"/>
            <a:r>
              <a:rPr lang="en-US"/>
              <a:t>Chapter › Topic</a:t>
            </a:r>
          </a:p>
        </p:txBody>
      </p:sp>
      <p:pic>
        <p:nvPicPr>
          <p:cNvPr id="6" name="Graphic 5">
            <a:extLst>
              <a:ext uri="{FF2B5EF4-FFF2-40B4-BE49-F238E27FC236}">
                <a16:creationId xmlns:a16="http://schemas.microsoft.com/office/drawing/2014/main" id="{59644A65-B9AE-A1B4-16D9-6653B9836C9D}"/>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696755" y="280647"/>
            <a:ext cx="941271" cy="437609"/>
          </a:xfrm>
          <a:prstGeom prst="rect">
            <a:avLst/>
          </a:prstGeom>
        </p:spPr>
      </p:pic>
      <p:sp>
        <p:nvSpPr>
          <p:cNvPr id="5" name="Footer Placeholder 4">
            <a:extLst>
              <a:ext uri="{FF2B5EF4-FFF2-40B4-BE49-F238E27FC236}">
                <a16:creationId xmlns:a16="http://schemas.microsoft.com/office/drawing/2014/main" id="{ABAC1D12-73D1-CF1B-2F0D-287EFB9E0A58}"/>
              </a:ext>
            </a:extLst>
          </p:cNvPr>
          <p:cNvSpPr>
            <a:spLocks noGrp="1"/>
          </p:cNvSpPr>
          <p:nvPr>
            <p:ph type="ftr" sz="quarter" idx="21"/>
          </p:nvPr>
        </p:nvSpPr>
        <p:spPr/>
        <p:txBody>
          <a:bodyPr/>
          <a:lstStyle/>
          <a:p>
            <a:r>
              <a:rPr lang="en-US" dirty="0"/>
              <a:t>www.ecs.co.za</a:t>
            </a:r>
            <a:endParaRPr lang="en-GB" dirty="0"/>
          </a:p>
        </p:txBody>
      </p:sp>
      <p:sp>
        <p:nvSpPr>
          <p:cNvPr id="9" name="Content Placeholder 7">
            <a:extLst>
              <a:ext uri="{FF2B5EF4-FFF2-40B4-BE49-F238E27FC236}">
                <a16:creationId xmlns:a16="http://schemas.microsoft.com/office/drawing/2014/main" id="{90705E70-82F8-9AE1-97DB-E7602DA491A3}"/>
              </a:ext>
            </a:extLst>
          </p:cNvPr>
          <p:cNvSpPr>
            <a:spLocks noGrp="1"/>
          </p:cNvSpPr>
          <p:nvPr>
            <p:ph sz="quarter" idx="22"/>
          </p:nvPr>
        </p:nvSpPr>
        <p:spPr>
          <a:xfrm>
            <a:off x="609600" y="1371600"/>
            <a:ext cx="5010912"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7">
            <a:extLst>
              <a:ext uri="{FF2B5EF4-FFF2-40B4-BE49-F238E27FC236}">
                <a16:creationId xmlns:a16="http://schemas.microsoft.com/office/drawing/2014/main" id="{ED60031C-9CB2-416F-ACC8-A2E18AAA5092}"/>
              </a:ext>
            </a:extLst>
          </p:cNvPr>
          <p:cNvSpPr>
            <a:spLocks noGrp="1"/>
          </p:cNvSpPr>
          <p:nvPr>
            <p:ph sz="quarter" idx="23"/>
          </p:nvPr>
        </p:nvSpPr>
        <p:spPr>
          <a:xfrm>
            <a:off x="6669024" y="1371600"/>
            <a:ext cx="5065776" cy="48006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369062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4_1/2 Bod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FCC5285-358F-CB31-09CE-3E57FBF60197}"/>
              </a:ext>
            </a:extLst>
          </p:cNvPr>
          <p:cNvSpPr/>
          <p:nvPr userDrawn="1"/>
        </p:nvSpPr>
        <p:spPr>
          <a:xfrm>
            <a:off x="6092952" y="0"/>
            <a:ext cx="6099048" cy="6882441"/>
          </a:xfrm>
          <a:prstGeom prst="rect">
            <a:avLst/>
          </a:prstGeom>
          <a:solidFill>
            <a:srgbClr val="EF989E"/>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dirty="0">
              <a:solidFill>
                <a:schemeClr val="bg1"/>
              </a:solidFill>
            </a:endParaRPr>
          </a:p>
        </p:txBody>
      </p:sp>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13" imgH="416" progId="TCLayout.ActiveDocument.1">
                  <p:embed/>
                </p:oleObj>
              </mc:Choice>
              <mc:Fallback>
                <p:oleObj name="think-cell Slide" r:id="rId7"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4"/>
            </p:custDataLst>
          </p:nvPr>
        </p:nvSpPr>
        <p:spPr>
          <a:xfrm>
            <a:off x="554736" y="182372"/>
            <a:ext cx="5065776" cy="731520"/>
          </a:xfrm>
        </p:spPr>
        <p:txBody>
          <a:bodyPr/>
          <a:lstStyle/>
          <a:p>
            <a:r>
              <a:rPr lang="en-US" dirty="0"/>
              <a:t>Click to edit Master title style</a:t>
            </a:r>
          </a:p>
        </p:txBody>
      </p:sp>
      <p:sp>
        <p:nvSpPr>
          <p:cNvPr id="8" name="Slide Number Placeholder 7">
            <a:extLst>
              <a:ext uri="{FF2B5EF4-FFF2-40B4-BE49-F238E27FC236}">
                <a16:creationId xmlns:a16="http://schemas.microsoft.com/office/drawing/2014/main" id="{C0A7FDF6-B254-0BD7-95A4-F0F3206C7F80}"/>
              </a:ext>
            </a:extLst>
          </p:cNvPr>
          <p:cNvSpPr>
            <a:spLocks noGrp="1"/>
          </p:cNvSpPr>
          <p:nvPr>
            <p:ph type="sldNum" sz="quarter" idx="20"/>
          </p:nvPr>
        </p:nvSpPr>
        <p:spPr/>
        <p:txBody>
          <a:bodyPr/>
          <a:lstStyle/>
          <a:p>
            <a:fld id="{BB7196A1-736D-498E-96F1-BB8662B4DEF0}" type="slidenum">
              <a:rPr lang="en-GB" smtClean="0"/>
              <a:pPr/>
              <a:t>‹#›</a:t>
            </a:fld>
            <a:endParaRPr lang="en-GB" dirty="0"/>
          </a:p>
        </p:txBody>
      </p:sp>
      <p:pic>
        <p:nvPicPr>
          <p:cNvPr id="7" name="Picture 6">
            <a:extLst>
              <a:ext uri="{FF2B5EF4-FFF2-40B4-BE49-F238E27FC236}">
                <a16:creationId xmlns:a16="http://schemas.microsoft.com/office/drawing/2014/main" id="{800B0374-FCB5-B9FE-A745-AD928D8B958E}"/>
              </a:ext>
            </a:extLst>
          </p:cNvPr>
          <p:cNvPicPr>
            <a:picLocks noChangeAspect="1"/>
          </p:cNvPicPr>
          <p:nvPr userDrawn="1"/>
        </p:nvPicPr>
        <p:blipFill>
          <a:blip r:embed="rId9" cstate="print">
            <a:duotone>
              <a:prstClr val="black"/>
              <a:schemeClr val="accent2">
                <a:tint val="45000"/>
                <a:satMod val="400000"/>
              </a:schemeClr>
            </a:duotone>
            <a:extLst>
              <a:ext uri="{28A0092B-C50C-407E-A947-70E740481C1C}">
                <a14:useLocalDpi xmlns:a14="http://schemas.microsoft.com/office/drawing/2010/main" val="0"/>
              </a:ext>
            </a:extLst>
          </a:blip>
          <a:srcRect l="199" t="50013" r="517" b="4660"/>
          <a:stretch>
            <a:fillRect/>
          </a:stretch>
        </p:blipFill>
        <p:spPr>
          <a:xfrm>
            <a:off x="6092952" y="2944103"/>
            <a:ext cx="6099048" cy="3938338"/>
          </a:xfrm>
          <a:prstGeom prst="rect">
            <a:avLst/>
          </a:prstGeom>
        </p:spPr>
      </p:pic>
      <p:sp>
        <p:nvSpPr>
          <p:cNvPr id="12" name="Rectangle 11">
            <a:extLst>
              <a:ext uri="{FF2B5EF4-FFF2-40B4-BE49-F238E27FC236}">
                <a16:creationId xmlns:a16="http://schemas.microsoft.com/office/drawing/2014/main" id="{045734A5-1B02-146A-C304-8C7939E5AABE}"/>
              </a:ext>
            </a:extLst>
          </p:cNvPr>
          <p:cNvSpPr/>
          <p:nvPr userDrawn="1"/>
        </p:nvSpPr>
        <p:spPr>
          <a:xfrm>
            <a:off x="6092952" y="6554"/>
            <a:ext cx="6099048" cy="6882441"/>
          </a:xfrm>
          <a:prstGeom prst="rect">
            <a:avLst/>
          </a:prstGeom>
          <a:solidFill>
            <a:schemeClr val="accent1">
              <a:alpha val="74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a:solidFill>
                <a:schemeClr val="bg1"/>
              </a:solidFill>
            </a:endParaRP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bg1"/>
                </a:solidFill>
                <a:latin typeface="+mn-lt"/>
              </a:defRPr>
            </a:lvl1pPr>
          </a:lstStyle>
          <a:p>
            <a:pPr lvl="0"/>
            <a:r>
              <a:rPr lang="en-US"/>
              <a:t>Chapter › Topic</a:t>
            </a:r>
          </a:p>
        </p:txBody>
      </p:sp>
      <p:pic>
        <p:nvPicPr>
          <p:cNvPr id="6" name="Graphic 5">
            <a:extLst>
              <a:ext uri="{FF2B5EF4-FFF2-40B4-BE49-F238E27FC236}">
                <a16:creationId xmlns:a16="http://schemas.microsoft.com/office/drawing/2014/main" id="{59644A65-B9AE-A1B4-16D9-6653B9836C9D}"/>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696755" y="280647"/>
            <a:ext cx="941271" cy="437609"/>
          </a:xfrm>
          <a:prstGeom prst="rect">
            <a:avLst/>
          </a:prstGeom>
        </p:spPr>
      </p:pic>
      <p:sp>
        <p:nvSpPr>
          <p:cNvPr id="5" name="Footer Placeholder 4">
            <a:extLst>
              <a:ext uri="{FF2B5EF4-FFF2-40B4-BE49-F238E27FC236}">
                <a16:creationId xmlns:a16="http://schemas.microsoft.com/office/drawing/2014/main" id="{30FD7024-E7B0-C8F2-3EEE-64651FE1C321}"/>
              </a:ext>
            </a:extLst>
          </p:cNvPr>
          <p:cNvSpPr>
            <a:spLocks noGrp="1"/>
          </p:cNvSpPr>
          <p:nvPr>
            <p:ph type="ftr" sz="quarter" idx="21"/>
          </p:nvPr>
        </p:nvSpPr>
        <p:spPr/>
        <p:txBody>
          <a:bodyPr/>
          <a:lstStyle/>
          <a:p>
            <a:r>
              <a:rPr lang="en-US" dirty="0"/>
              <a:t>www.ecs.co.za</a:t>
            </a:r>
            <a:endParaRPr lang="en-GB" dirty="0"/>
          </a:p>
        </p:txBody>
      </p:sp>
      <p:sp>
        <p:nvSpPr>
          <p:cNvPr id="9" name="Content Placeholder 7">
            <a:extLst>
              <a:ext uri="{FF2B5EF4-FFF2-40B4-BE49-F238E27FC236}">
                <a16:creationId xmlns:a16="http://schemas.microsoft.com/office/drawing/2014/main" id="{E4711FD9-DA5D-E3D7-9B8C-C12BF5BA1A46}"/>
              </a:ext>
            </a:extLst>
          </p:cNvPr>
          <p:cNvSpPr>
            <a:spLocks noGrp="1"/>
          </p:cNvSpPr>
          <p:nvPr>
            <p:ph sz="quarter" idx="22"/>
          </p:nvPr>
        </p:nvSpPr>
        <p:spPr>
          <a:xfrm>
            <a:off x="609600" y="1371600"/>
            <a:ext cx="5010912"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7">
            <a:extLst>
              <a:ext uri="{FF2B5EF4-FFF2-40B4-BE49-F238E27FC236}">
                <a16:creationId xmlns:a16="http://schemas.microsoft.com/office/drawing/2014/main" id="{677D225D-E4C9-244D-27A1-EFBD742F40B3}"/>
              </a:ext>
            </a:extLst>
          </p:cNvPr>
          <p:cNvSpPr>
            <a:spLocks noGrp="1"/>
          </p:cNvSpPr>
          <p:nvPr>
            <p:ph sz="quarter" idx="23"/>
          </p:nvPr>
        </p:nvSpPr>
        <p:spPr>
          <a:xfrm>
            <a:off x="6669024" y="1371600"/>
            <a:ext cx="5065776" cy="48006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5790607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4_3/4 ">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B4DC594-D6CC-EE2A-B93F-19EECFEE0D5C}"/>
              </a:ext>
            </a:extLst>
          </p:cNvPr>
          <p:cNvSpPr/>
          <p:nvPr userDrawn="1"/>
        </p:nvSpPr>
        <p:spPr>
          <a:xfrm>
            <a:off x="8839200" y="0"/>
            <a:ext cx="3352800" cy="6882441"/>
          </a:xfrm>
          <a:prstGeom prst="rect">
            <a:avLst/>
          </a:prstGeom>
          <a:solidFill>
            <a:srgbClr val="EF989E"/>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dirty="0">
              <a:solidFill>
                <a:schemeClr val="bg1"/>
              </a:solidFill>
            </a:endParaRPr>
          </a:p>
        </p:txBody>
      </p:sp>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16023464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2500" b="1" i="0" u="none" strike="noStrike" kern="1200" cap="none" spc="0" normalizeH="0" baseline="0" noProof="0" dirty="0">
              <a:ln>
                <a:noFill/>
              </a:ln>
              <a:solidFill>
                <a:srgbClr val="FFFFFF"/>
              </a:solidFill>
              <a:effectLst/>
              <a:uLnTx/>
              <a:uFillTx/>
              <a:latin typeface="Georgia" panose="02040502050405020303" pitchFamily="18" charset="0"/>
              <a:ea typeface="+mj-ea"/>
              <a:cs typeface="+mj-cs"/>
              <a:sym typeface="Georgia" panose="02040502050405020303" pitchFamily="18"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dirty="0">
                <a:ln>
                  <a:noFill/>
                </a:ln>
                <a:solidFill>
                  <a:srgbClr val="000000"/>
                </a:solidFill>
                <a:effectLst/>
                <a:uLnTx/>
                <a:uFillTx/>
                <a:latin typeface="Arial"/>
                <a:ea typeface="+mn-ea"/>
                <a:cs typeface="Arial" panose="020B0604020202020204" pitchFamily="34" charset="0"/>
              </a:rPr>
              <a:t>Source: …</a:t>
            </a:r>
          </a:p>
        </p:txBody>
      </p:sp>
      <p:sp>
        <p:nvSpPr>
          <p:cNvPr id="7" name="Title 6">
            <a:extLst>
              <a:ext uri="{FF2B5EF4-FFF2-40B4-BE49-F238E27FC236}">
                <a16:creationId xmlns:a16="http://schemas.microsoft.com/office/drawing/2014/main" id="{32B353C8-3F1D-C963-EC3D-11566F06FF05}"/>
              </a:ext>
            </a:extLst>
          </p:cNvPr>
          <p:cNvSpPr>
            <a:spLocks noGrp="1"/>
          </p:cNvSpPr>
          <p:nvPr>
            <p:ph type="title"/>
          </p:nvPr>
        </p:nvSpPr>
        <p:spPr/>
        <p:txBody>
          <a:bodyPr/>
          <a:lstStyle/>
          <a:p>
            <a:r>
              <a:rPr lang="en-US"/>
              <a:t>Click to edit Master title style</a:t>
            </a:r>
            <a:endParaRPr lang="en-GB"/>
          </a:p>
        </p:txBody>
      </p:sp>
      <p:pic>
        <p:nvPicPr>
          <p:cNvPr id="10" name="Picture 9">
            <a:extLst>
              <a:ext uri="{FF2B5EF4-FFF2-40B4-BE49-F238E27FC236}">
                <a16:creationId xmlns:a16="http://schemas.microsoft.com/office/drawing/2014/main" id="{16A7131E-DB24-6CC2-A356-020B4EB4CDB6}"/>
              </a:ext>
            </a:extLst>
          </p:cNvPr>
          <p:cNvPicPr>
            <a:picLocks noChangeAspect="1"/>
          </p:cNvPicPr>
          <p:nvPr/>
        </p:nvPicPr>
        <p:blipFill>
          <a:blip r:embed="rId8" cstate="print">
            <a:duotone>
              <a:prstClr val="black"/>
              <a:schemeClr val="accent2">
                <a:tint val="45000"/>
                <a:satMod val="400000"/>
              </a:schemeClr>
            </a:duotone>
            <a:extLst>
              <a:ext uri="{28A0092B-C50C-407E-A947-70E740481C1C}">
                <a14:useLocalDpi xmlns:a14="http://schemas.microsoft.com/office/drawing/2010/main" val="0"/>
              </a:ext>
            </a:extLst>
          </a:blip>
          <a:srcRect l="200" r="-200" b="54338"/>
          <a:stretch>
            <a:fillRect/>
          </a:stretch>
        </p:blipFill>
        <p:spPr>
          <a:xfrm>
            <a:off x="8839200" y="4684345"/>
            <a:ext cx="3365563" cy="2173655"/>
          </a:xfrm>
          <a:prstGeom prst="rect">
            <a:avLst/>
          </a:prstGeom>
        </p:spPr>
      </p:pic>
      <p:sp>
        <p:nvSpPr>
          <p:cNvPr id="8" name="Slide Number Placeholder 7">
            <a:extLst>
              <a:ext uri="{FF2B5EF4-FFF2-40B4-BE49-F238E27FC236}">
                <a16:creationId xmlns:a16="http://schemas.microsoft.com/office/drawing/2014/main" id="{5A0CCD12-2B0A-1B96-C901-42F10E2CF133}"/>
              </a:ext>
            </a:extLst>
          </p:cNvPr>
          <p:cNvSpPr>
            <a:spLocks noGrp="1"/>
          </p:cNvSpPr>
          <p:nvPr>
            <p:ph type="sldNum" sz="quarter" idx="20"/>
          </p:nvPr>
        </p:nvSpPr>
        <p:spPr/>
        <p:txBody>
          <a:bodyPr/>
          <a:lstStyle/>
          <a:p>
            <a:fld id="{BB7196A1-736D-498E-96F1-BB8662B4DEF0}" type="slidenum">
              <a:rPr lang="en-GB" smtClean="0"/>
              <a:pPr/>
              <a:t>‹#›</a:t>
            </a:fld>
            <a:endParaRPr lang="en-GB" dirty="0"/>
          </a:p>
        </p:txBody>
      </p:sp>
      <p:sp>
        <p:nvSpPr>
          <p:cNvPr id="19" name="Rectangle 18">
            <a:extLst>
              <a:ext uri="{FF2B5EF4-FFF2-40B4-BE49-F238E27FC236}">
                <a16:creationId xmlns:a16="http://schemas.microsoft.com/office/drawing/2014/main" id="{263A9C19-B640-4CE4-388B-384CD4C16F06}"/>
              </a:ext>
            </a:extLst>
          </p:cNvPr>
          <p:cNvSpPr/>
          <p:nvPr userDrawn="1"/>
        </p:nvSpPr>
        <p:spPr>
          <a:xfrm>
            <a:off x="8845309" y="0"/>
            <a:ext cx="3359454" cy="6882441"/>
          </a:xfrm>
          <a:prstGeom prst="rect">
            <a:avLst/>
          </a:prstGeom>
          <a:solidFill>
            <a:schemeClr val="accent1">
              <a:alpha val="74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a:solidFill>
                <a:schemeClr val="bg1"/>
              </a:solidFill>
            </a:endParaRPr>
          </a:p>
        </p:txBody>
      </p:sp>
      <p:sp>
        <p:nvSpPr>
          <p:cNvPr id="20" name="1. On-page tracker">
            <a:extLst>
              <a:ext uri="{FF2B5EF4-FFF2-40B4-BE49-F238E27FC236}">
                <a16:creationId xmlns:a16="http://schemas.microsoft.com/office/drawing/2014/main" id="{CA286AFC-8B29-4E70-86B3-6C866D5BEC95}"/>
              </a:ext>
            </a:extLst>
          </p:cNvPr>
          <p:cNvSpPr>
            <a:spLocks noGrp="1"/>
          </p:cNvSpPr>
          <p:nvPr>
            <p:ph type="body" sz="quarter" idx="17" hasCustomPrompt="1"/>
            <p:custDataLst>
              <p:tags r:id="rId4"/>
            </p:custDataLst>
          </p:nvPr>
        </p:nvSpPr>
        <p:spPr>
          <a:xfrm>
            <a:off x="9119860" y="78768"/>
            <a:ext cx="2520451" cy="123111"/>
          </a:xfrm>
        </p:spPr>
        <p:txBody>
          <a:bodyPr wrap="square" anchor="ctr" anchorCtr="0">
            <a:spAutoFit/>
          </a:bodyPr>
          <a:lstStyle>
            <a:lvl1pPr algn="r">
              <a:defRPr sz="800">
                <a:solidFill>
                  <a:schemeClr val="bg1"/>
                </a:solidFill>
                <a:latin typeface="+mn-lt"/>
              </a:defRPr>
            </a:lvl1pPr>
          </a:lstStyle>
          <a:p>
            <a:pPr lvl="0"/>
            <a:r>
              <a:rPr lang="en-US"/>
              <a:t>Chapter › Topic</a:t>
            </a:r>
          </a:p>
        </p:txBody>
      </p:sp>
      <p:pic>
        <p:nvPicPr>
          <p:cNvPr id="6" name="Graphic 5">
            <a:extLst>
              <a:ext uri="{FF2B5EF4-FFF2-40B4-BE49-F238E27FC236}">
                <a16:creationId xmlns:a16="http://schemas.microsoft.com/office/drawing/2014/main" id="{9ECE6431-8488-236D-BBE8-52645BC2B03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696755" y="280647"/>
            <a:ext cx="941271" cy="437609"/>
          </a:xfrm>
          <a:prstGeom prst="rect">
            <a:avLst/>
          </a:prstGeom>
        </p:spPr>
      </p:pic>
      <p:sp>
        <p:nvSpPr>
          <p:cNvPr id="4" name="Footer Placeholder 3">
            <a:extLst>
              <a:ext uri="{FF2B5EF4-FFF2-40B4-BE49-F238E27FC236}">
                <a16:creationId xmlns:a16="http://schemas.microsoft.com/office/drawing/2014/main" id="{E51F4770-AA46-F108-64CC-CF74E3E81733}"/>
              </a:ext>
            </a:extLst>
          </p:cNvPr>
          <p:cNvSpPr>
            <a:spLocks noGrp="1"/>
          </p:cNvSpPr>
          <p:nvPr>
            <p:ph type="ftr" sz="quarter" idx="21"/>
          </p:nvPr>
        </p:nvSpPr>
        <p:spPr/>
        <p:txBody>
          <a:bodyPr/>
          <a:lstStyle/>
          <a:p>
            <a:r>
              <a:rPr lang="en-US" dirty="0"/>
              <a:t>www.ecs.co.za</a:t>
            </a:r>
            <a:endParaRPr lang="en-GB" dirty="0"/>
          </a:p>
        </p:txBody>
      </p:sp>
      <p:sp>
        <p:nvSpPr>
          <p:cNvPr id="9" name="Content Placeholder 7">
            <a:extLst>
              <a:ext uri="{FF2B5EF4-FFF2-40B4-BE49-F238E27FC236}">
                <a16:creationId xmlns:a16="http://schemas.microsoft.com/office/drawing/2014/main" id="{704B3E90-38A4-EBFD-1DAD-1B601B82BA79}"/>
              </a:ext>
            </a:extLst>
          </p:cNvPr>
          <p:cNvSpPr>
            <a:spLocks noGrp="1"/>
          </p:cNvSpPr>
          <p:nvPr>
            <p:ph sz="quarter" idx="22"/>
          </p:nvPr>
        </p:nvSpPr>
        <p:spPr>
          <a:xfrm>
            <a:off x="554736" y="1371600"/>
            <a:ext cx="75438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14354548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5_3/4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629DA02-86F7-CFE2-BBEF-F8A55DCC6C7F}"/>
              </a:ext>
            </a:extLst>
          </p:cNvPr>
          <p:cNvSpPr/>
          <p:nvPr userDrawn="1"/>
        </p:nvSpPr>
        <p:spPr>
          <a:xfrm>
            <a:off x="8839200" y="0"/>
            <a:ext cx="3352800" cy="6882441"/>
          </a:xfrm>
          <a:prstGeom prst="rect">
            <a:avLst/>
          </a:prstGeom>
          <a:solidFill>
            <a:srgbClr val="EF989E"/>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dirty="0">
              <a:solidFill>
                <a:schemeClr val="bg1"/>
              </a:solidFill>
            </a:endParaRPr>
          </a:p>
        </p:txBody>
      </p:sp>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16023464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2500" b="1" i="0" u="none" strike="noStrike" kern="1200" cap="none" spc="0" normalizeH="0" baseline="0" noProof="0" dirty="0">
              <a:ln>
                <a:noFill/>
              </a:ln>
              <a:solidFill>
                <a:srgbClr val="FFFFFF"/>
              </a:solidFill>
              <a:effectLst/>
              <a:uLnTx/>
              <a:uFillTx/>
              <a:latin typeface="Georgia" panose="02040502050405020303" pitchFamily="18" charset="0"/>
              <a:ea typeface="+mj-ea"/>
              <a:cs typeface="+mj-cs"/>
              <a:sym typeface="Georgia" panose="02040502050405020303" pitchFamily="18"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dirty="0">
                <a:ln>
                  <a:noFill/>
                </a:ln>
                <a:solidFill>
                  <a:srgbClr val="000000"/>
                </a:solidFill>
                <a:effectLst/>
                <a:uLnTx/>
                <a:uFillTx/>
                <a:latin typeface="Arial"/>
                <a:ea typeface="+mn-ea"/>
                <a:cs typeface="Arial" panose="020B0604020202020204" pitchFamily="34" charset="0"/>
              </a:rPr>
              <a:t>Source: …</a:t>
            </a:r>
          </a:p>
        </p:txBody>
      </p:sp>
      <p:sp>
        <p:nvSpPr>
          <p:cNvPr id="7" name="Title 6">
            <a:extLst>
              <a:ext uri="{FF2B5EF4-FFF2-40B4-BE49-F238E27FC236}">
                <a16:creationId xmlns:a16="http://schemas.microsoft.com/office/drawing/2014/main" id="{32B353C8-3F1D-C963-EC3D-11566F06FF05}"/>
              </a:ext>
            </a:extLst>
          </p:cNvPr>
          <p:cNvSpPr>
            <a:spLocks noGrp="1"/>
          </p:cNvSpPr>
          <p:nvPr>
            <p:ph type="title"/>
          </p:nvPr>
        </p:nvSpPr>
        <p:spPr/>
        <p:txBody>
          <a:bodyPr/>
          <a:lstStyle/>
          <a:p>
            <a:r>
              <a:rPr lang="en-US"/>
              <a:t>Click to edit Master title style</a:t>
            </a:r>
            <a:endParaRPr lang="en-GB"/>
          </a:p>
        </p:txBody>
      </p:sp>
      <p:pic>
        <p:nvPicPr>
          <p:cNvPr id="9" name="Picture 8">
            <a:extLst>
              <a:ext uri="{FF2B5EF4-FFF2-40B4-BE49-F238E27FC236}">
                <a16:creationId xmlns:a16="http://schemas.microsoft.com/office/drawing/2014/main" id="{A38A6B91-EEE4-2FFA-6FD6-94622AA0CB26}"/>
              </a:ext>
            </a:extLst>
          </p:cNvPr>
          <p:cNvPicPr>
            <a:picLocks noChangeAspect="1"/>
          </p:cNvPicPr>
          <p:nvPr userDrawn="1"/>
        </p:nvPicPr>
        <p:blipFill>
          <a:blip r:embed="rId8" cstate="print">
            <a:duotone>
              <a:prstClr val="black"/>
              <a:schemeClr val="accent2">
                <a:tint val="45000"/>
                <a:satMod val="400000"/>
              </a:schemeClr>
            </a:duotone>
            <a:extLst>
              <a:ext uri="{28A0092B-C50C-407E-A947-70E740481C1C}">
                <a14:useLocalDpi xmlns:a14="http://schemas.microsoft.com/office/drawing/2010/main" val="0"/>
              </a:ext>
            </a:extLst>
          </a:blip>
          <a:srcRect t="2028" r="2730" b="53564"/>
          <a:stretch>
            <a:fillRect/>
          </a:stretch>
        </p:blipFill>
        <p:spPr>
          <a:xfrm>
            <a:off x="8832501" y="4708787"/>
            <a:ext cx="3366197" cy="2173654"/>
          </a:xfrm>
          <a:prstGeom prst="rect">
            <a:avLst/>
          </a:prstGeom>
        </p:spPr>
      </p:pic>
      <p:sp>
        <p:nvSpPr>
          <p:cNvPr id="8" name="Slide Number Placeholder 7">
            <a:extLst>
              <a:ext uri="{FF2B5EF4-FFF2-40B4-BE49-F238E27FC236}">
                <a16:creationId xmlns:a16="http://schemas.microsoft.com/office/drawing/2014/main" id="{5A0CCD12-2B0A-1B96-C901-42F10E2CF133}"/>
              </a:ext>
            </a:extLst>
          </p:cNvPr>
          <p:cNvSpPr>
            <a:spLocks noGrp="1"/>
          </p:cNvSpPr>
          <p:nvPr>
            <p:ph type="sldNum" sz="quarter" idx="20"/>
          </p:nvPr>
        </p:nvSpPr>
        <p:spPr/>
        <p:txBody>
          <a:bodyPr/>
          <a:lstStyle/>
          <a:p>
            <a:fld id="{BB7196A1-736D-498E-96F1-BB8662B4DEF0}" type="slidenum">
              <a:rPr lang="en-GB" smtClean="0"/>
              <a:pPr/>
              <a:t>‹#›</a:t>
            </a:fld>
            <a:endParaRPr lang="en-GB" dirty="0"/>
          </a:p>
        </p:txBody>
      </p:sp>
      <p:sp>
        <p:nvSpPr>
          <p:cNvPr id="18" name="Rectangle 17">
            <a:extLst>
              <a:ext uri="{FF2B5EF4-FFF2-40B4-BE49-F238E27FC236}">
                <a16:creationId xmlns:a16="http://schemas.microsoft.com/office/drawing/2014/main" id="{6C0BD9A9-00EC-D3B8-13B1-3806247177C7}"/>
              </a:ext>
            </a:extLst>
          </p:cNvPr>
          <p:cNvSpPr/>
          <p:nvPr userDrawn="1"/>
        </p:nvSpPr>
        <p:spPr>
          <a:xfrm>
            <a:off x="8835873" y="0"/>
            <a:ext cx="3359454" cy="6934200"/>
          </a:xfrm>
          <a:prstGeom prst="rect">
            <a:avLst/>
          </a:prstGeom>
          <a:solidFill>
            <a:schemeClr val="accent1">
              <a:alpha val="74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a:solidFill>
                <a:schemeClr val="bg1"/>
              </a:solidFill>
            </a:endParaRPr>
          </a:p>
        </p:txBody>
      </p:sp>
      <p:pic>
        <p:nvPicPr>
          <p:cNvPr id="6" name="Graphic 5">
            <a:extLst>
              <a:ext uri="{FF2B5EF4-FFF2-40B4-BE49-F238E27FC236}">
                <a16:creationId xmlns:a16="http://schemas.microsoft.com/office/drawing/2014/main" id="{9ECE6431-8488-236D-BBE8-52645BC2B03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696755" y="280647"/>
            <a:ext cx="941271" cy="437609"/>
          </a:xfrm>
          <a:prstGeom prst="rect">
            <a:avLst/>
          </a:prstGeom>
        </p:spPr>
      </p:pic>
      <p:sp>
        <p:nvSpPr>
          <p:cNvPr id="20" name="1. On-page tracker">
            <a:extLst>
              <a:ext uri="{FF2B5EF4-FFF2-40B4-BE49-F238E27FC236}">
                <a16:creationId xmlns:a16="http://schemas.microsoft.com/office/drawing/2014/main" id="{CA286AFC-8B29-4E70-86B3-6C866D5BEC95}"/>
              </a:ext>
            </a:extLst>
          </p:cNvPr>
          <p:cNvSpPr>
            <a:spLocks noGrp="1"/>
          </p:cNvSpPr>
          <p:nvPr>
            <p:ph type="body" sz="quarter" idx="17" hasCustomPrompt="1"/>
            <p:custDataLst>
              <p:tags r:id="rId4"/>
            </p:custDataLst>
          </p:nvPr>
        </p:nvSpPr>
        <p:spPr>
          <a:xfrm>
            <a:off x="9119860" y="78768"/>
            <a:ext cx="2520451" cy="123111"/>
          </a:xfrm>
        </p:spPr>
        <p:txBody>
          <a:bodyPr wrap="square" anchor="ctr" anchorCtr="0">
            <a:spAutoFit/>
          </a:bodyPr>
          <a:lstStyle>
            <a:lvl1pPr algn="r">
              <a:defRPr sz="800">
                <a:solidFill>
                  <a:schemeClr val="bg1"/>
                </a:solidFill>
                <a:latin typeface="+mn-lt"/>
              </a:defRPr>
            </a:lvl1pPr>
          </a:lstStyle>
          <a:p>
            <a:pPr lvl="0"/>
            <a:r>
              <a:rPr lang="en-US"/>
              <a:t>Chapter › Topic</a:t>
            </a:r>
          </a:p>
        </p:txBody>
      </p:sp>
      <p:sp>
        <p:nvSpPr>
          <p:cNvPr id="4" name="Footer Placeholder 3">
            <a:extLst>
              <a:ext uri="{FF2B5EF4-FFF2-40B4-BE49-F238E27FC236}">
                <a16:creationId xmlns:a16="http://schemas.microsoft.com/office/drawing/2014/main" id="{45F1B3E7-5DB2-873A-B379-25F3DE331B4C}"/>
              </a:ext>
            </a:extLst>
          </p:cNvPr>
          <p:cNvSpPr>
            <a:spLocks noGrp="1"/>
          </p:cNvSpPr>
          <p:nvPr>
            <p:ph type="ftr" sz="quarter" idx="21"/>
          </p:nvPr>
        </p:nvSpPr>
        <p:spPr/>
        <p:txBody>
          <a:bodyPr/>
          <a:lstStyle/>
          <a:p>
            <a:r>
              <a:rPr lang="en-US" dirty="0"/>
              <a:t>www.ecs.co.za</a:t>
            </a:r>
            <a:endParaRPr lang="en-GB" dirty="0"/>
          </a:p>
        </p:txBody>
      </p:sp>
      <p:sp>
        <p:nvSpPr>
          <p:cNvPr id="11" name="Content Placeholder 7">
            <a:extLst>
              <a:ext uri="{FF2B5EF4-FFF2-40B4-BE49-F238E27FC236}">
                <a16:creationId xmlns:a16="http://schemas.microsoft.com/office/drawing/2014/main" id="{016E04BF-E9C2-EF7E-8113-1884375ED270}"/>
              </a:ext>
            </a:extLst>
          </p:cNvPr>
          <p:cNvSpPr>
            <a:spLocks noGrp="1"/>
          </p:cNvSpPr>
          <p:nvPr>
            <p:ph sz="quarter" idx="22"/>
          </p:nvPr>
        </p:nvSpPr>
        <p:spPr>
          <a:xfrm>
            <a:off x="554736" y="1371600"/>
            <a:ext cx="75438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30810086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6_3/4 ">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481314D-B4D5-9786-A47E-4E19BA1FF866}"/>
              </a:ext>
            </a:extLst>
          </p:cNvPr>
          <p:cNvSpPr/>
          <p:nvPr userDrawn="1"/>
        </p:nvSpPr>
        <p:spPr>
          <a:xfrm>
            <a:off x="8839200" y="0"/>
            <a:ext cx="3352800" cy="6882441"/>
          </a:xfrm>
          <a:prstGeom prst="rect">
            <a:avLst/>
          </a:prstGeom>
          <a:solidFill>
            <a:srgbClr val="EF989E"/>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dirty="0">
              <a:solidFill>
                <a:schemeClr val="bg1"/>
              </a:solidFill>
            </a:endParaRPr>
          </a:p>
        </p:txBody>
      </p:sp>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16023464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2500" b="1" i="0" u="none" strike="noStrike" kern="1200" cap="none" spc="0" normalizeH="0" baseline="0" noProof="0" dirty="0">
              <a:ln>
                <a:noFill/>
              </a:ln>
              <a:solidFill>
                <a:srgbClr val="FFFFFF"/>
              </a:solidFill>
              <a:effectLst/>
              <a:uLnTx/>
              <a:uFillTx/>
              <a:latin typeface="Georgia" panose="02040502050405020303" pitchFamily="18" charset="0"/>
              <a:ea typeface="+mj-ea"/>
              <a:cs typeface="+mj-cs"/>
              <a:sym typeface="Georgia" panose="02040502050405020303" pitchFamily="18"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dirty="0">
                <a:ln>
                  <a:noFill/>
                </a:ln>
                <a:solidFill>
                  <a:srgbClr val="000000"/>
                </a:solidFill>
                <a:effectLst/>
                <a:uLnTx/>
                <a:uFillTx/>
                <a:latin typeface="Arial"/>
                <a:ea typeface="+mn-ea"/>
                <a:cs typeface="Arial" panose="020B0604020202020204" pitchFamily="34" charset="0"/>
              </a:rPr>
              <a:t>Source: …</a:t>
            </a:r>
          </a:p>
        </p:txBody>
      </p:sp>
      <p:sp>
        <p:nvSpPr>
          <p:cNvPr id="7" name="Title 6">
            <a:extLst>
              <a:ext uri="{FF2B5EF4-FFF2-40B4-BE49-F238E27FC236}">
                <a16:creationId xmlns:a16="http://schemas.microsoft.com/office/drawing/2014/main" id="{32B353C8-3F1D-C963-EC3D-11566F06FF05}"/>
              </a:ext>
            </a:extLst>
          </p:cNvPr>
          <p:cNvSpPr>
            <a:spLocks noGrp="1"/>
          </p:cNvSpPr>
          <p:nvPr>
            <p:ph type="title"/>
          </p:nvPr>
        </p:nvSpPr>
        <p:spPr/>
        <p:txBody>
          <a:bodyPr/>
          <a:lstStyle/>
          <a:p>
            <a:r>
              <a:rPr lang="en-US"/>
              <a:t>Click to edit Master title style</a:t>
            </a:r>
            <a:endParaRPr lang="en-GB"/>
          </a:p>
        </p:txBody>
      </p:sp>
      <p:pic>
        <p:nvPicPr>
          <p:cNvPr id="9" name="Picture 8">
            <a:extLst>
              <a:ext uri="{FF2B5EF4-FFF2-40B4-BE49-F238E27FC236}">
                <a16:creationId xmlns:a16="http://schemas.microsoft.com/office/drawing/2014/main" id="{F7F80A0E-C4F8-377D-738B-845451018D8E}"/>
              </a:ext>
            </a:extLst>
          </p:cNvPr>
          <p:cNvPicPr>
            <a:picLocks noChangeAspect="1"/>
          </p:cNvPicPr>
          <p:nvPr userDrawn="1"/>
        </p:nvPicPr>
        <p:blipFill>
          <a:blip r:embed="rId8" cstate="print">
            <a:duotone>
              <a:prstClr val="black"/>
              <a:schemeClr val="accent2">
                <a:tint val="45000"/>
                <a:satMod val="400000"/>
              </a:schemeClr>
            </a:duotone>
            <a:extLst>
              <a:ext uri="{28A0092B-C50C-407E-A947-70E740481C1C}">
                <a14:useLocalDpi xmlns:a14="http://schemas.microsoft.com/office/drawing/2010/main" val="0"/>
              </a:ext>
            </a:extLst>
          </a:blip>
          <a:srcRect l="-483" t="54708" r="5402" b="1876"/>
          <a:stretch>
            <a:fillRect/>
          </a:stretch>
        </p:blipFill>
        <p:spPr>
          <a:xfrm>
            <a:off x="8826437" y="4707349"/>
            <a:ext cx="3365563" cy="2173655"/>
          </a:xfrm>
          <a:prstGeom prst="rect">
            <a:avLst/>
          </a:prstGeom>
        </p:spPr>
      </p:pic>
      <p:sp>
        <p:nvSpPr>
          <p:cNvPr id="8" name="Slide Number Placeholder 7">
            <a:extLst>
              <a:ext uri="{FF2B5EF4-FFF2-40B4-BE49-F238E27FC236}">
                <a16:creationId xmlns:a16="http://schemas.microsoft.com/office/drawing/2014/main" id="{5A0CCD12-2B0A-1B96-C901-42F10E2CF133}"/>
              </a:ext>
            </a:extLst>
          </p:cNvPr>
          <p:cNvSpPr>
            <a:spLocks noGrp="1"/>
          </p:cNvSpPr>
          <p:nvPr>
            <p:ph type="sldNum" sz="quarter" idx="20"/>
          </p:nvPr>
        </p:nvSpPr>
        <p:spPr/>
        <p:txBody>
          <a:bodyPr/>
          <a:lstStyle/>
          <a:p>
            <a:fld id="{BB7196A1-736D-498E-96F1-BB8662B4DEF0}" type="slidenum">
              <a:rPr lang="en-GB" smtClean="0"/>
              <a:pPr/>
              <a:t>‹#›</a:t>
            </a:fld>
            <a:endParaRPr lang="en-GB" dirty="0"/>
          </a:p>
        </p:txBody>
      </p:sp>
      <p:sp>
        <p:nvSpPr>
          <p:cNvPr id="16" name="Rectangle 15">
            <a:extLst>
              <a:ext uri="{FF2B5EF4-FFF2-40B4-BE49-F238E27FC236}">
                <a16:creationId xmlns:a16="http://schemas.microsoft.com/office/drawing/2014/main" id="{8283C9B4-624B-10EF-6961-C8B479DDD5C9}"/>
              </a:ext>
            </a:extLst>
          </p:cNvPr>
          <p:cNvSpPr/>
          <p:nvPr userDrawn="1"/>
        </p:nvSpPr>
        <p:spPr>
          <a:xfrm>
            <a:off x="8835873" y="0"/>
            <a:ext cx="3359454" cy="7010400"/>
          </a:xfrm>
          <a:prstGeom prst="rect">
            <a:avLst/>
          </a:prstGeom>
          <a:solidFill>
            <a:schemeClr val="accent1">
              <a:alpha val="74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a:solidFill>
                <a:schemeClr val="bg1"/>
              </a:solidFill>
            </a:endParaRPr>
          </a:p>
        </p:txBody>
      </p:sp>
      <p:pic>
        <p:nvPicPr>
          <p:cNvPr id="6" name="Graphic 5">
            <a:extLst>
              <a:ext uri="{FF2B5EF4-FFF2-40B4-BE49-F238E27FC236}">
                <a16:creationId xmlns:a16="http://schemas.microsoft.com/office/drawing/2014/main" id="{9ECE6431-8488-236D-BBE8-52645BC2B03A}"/>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10696755" y="280647"/>
            <a:ext cx="941271" cy="437609"/>
          </a:xfrm>
          <a:prstGeom prst="rect">
            <a:avLst/>
          </a:prstGeom>
        </p:spPr>
      </p:pic>
      <p:sp>
        <p:nvSpPr>
          <p:cNvPr id="20" name="1. On-page tracker">
            <a:extLst>
              <a:ext uri="{FF2B5EF4-FFF2-40B4-BE49-F238E27FC236}">
                <a16:creationId xmlns:a16="http://schemas.microsoft.com/office/drawing/2014/main" id="{CA286AFC-8B29-4E70-86B3-6C866D5BEC95}"/>
              </a:ext>
            </a:extLst>
          </p:cNvPr>
          <p:cNvSpPr>
            <a:spLocks noGrp="1"/>
          </p:cNvSpPr>
          <p:nvPr>
            <p:ph type="body" sz="quarter" idx="17" hasCustomPrompt="1"/>
            <p:custDataLst>
              <p:tags r:id="rId4"/>
            </p:custDataLst>
          </p:nvPr>
        </p:nvSpPr>
        <p:spPr>
          <a:xfrm>
            <a:off x="9119860" y="78768"/>
            <a:ext cx="2520451" cy="123111"/>
          </a:xfrm>
        </p:spPr>
        <p:txBody>
          <a:bodyPr wrap="square" anchor="ctr" anchorCtr="0">
            <a:spAutoFit/>
          </a:bodyPr>
          <a:lstStyle>
            <a:lvl1pPr algn="r">
              <a:defRPr sz="800">
                <a:solidFill>
                  <a:schemeClr val="bg1"/>
                </a:solidFill>
                <a:latin typeface="+mn-lt"/>
              </a:defRPr>
            </a:lvl1pPr>
          </a:lstStyle>
          <a:p>
            <a:pPr lvl="0"/>
            <a:r>
              <a:rPr lang="en-US"/>
              <a:t>Chapter › Topic</a:t>
            </a:r>
          </a:p>
        </p:txBody>
      </p:sp>
      <p:sp>
        <p:nvSpPr>
          <p:cNvPr id="4" name="Footer Placeholder 3">
            <a:extLst>
              <a:ext uri="{FF2B5EF4-FFF2-40B4-BE49-F238E27FC236}">
                <a16:creationId xmlns:a16="http://schemas.microsoft.com/office/drawing/2014/main" id="{AB5A4947-A7BE-25BF-0C1F-1EA2FB1814D6}"/>
              </a:ext>
            </a:extLst>
          </p:cNvPr>
          <p:cNvSpPr>
            <a:spLocks noGrp="1"/>
          </p:cNvSpPr>
          <p:nvPr>
            <p:ph type="ftr" sz="quarter" idx="21"/>
          </p:nvPr>
        </p:nvSpPr>
        <p:spPr/>
        <p:txBody>
          <a:bodyPr/>
          <a:lstStyle/>
          <a:p>
            <a:r>
              <a:rPr lang="en-US" dirty="0"/>
              <a:t>www.ecs.co.za</a:t>
            </a:r>
            <a:endParaRPr lang="en-GB" dirty="0"/>
          </a:p>
        </p:txBody>
      </p:sp>
      <p:sp>
        <p:nvSpPr>
          <p:cNvPr id="11" name="Content Placeholder 7">
            <a:extLst>
              <a:ext uri="{FF2B5EF4-FFF2-40B4-BE49-F238E27FC236}">
                <a16:creationId xmlns:a16="http://schemas.microsoft.com/office/drawing/2014/main" id="{8FB9EDE2-0889-EB61-8508-916FC63A241F}"/>
              </a:ext>
            </a:extLst>
          </p:cNvPr>
          <p:cNvSpPr>
            <a:spLocks noGrp="1"/>
          </p:cNvSpPr>
          <p:nvPr>
            <p:ph sz="quarter" idx="22"/>
          </p:nvPr>
        </p:nvSpPr>
        <p:spPr>
          <a:xfrm>
            <a:off x="554736" y="1371600"/>
            <a:ext cx="75438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80448759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7_3/4 ">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3C8AF8B-E8CD-3FD2-F6FA-BE0DBBDC984C}"/>
              </a:ext>
            </a:extLst>
          </p:cNvPr>
          <p:cNvSpPr/>
          <p:nvPr userDrawn="1"/>
        </p:nvSpPr>
        <p:spPr>
          <a:xfrm>
            <a:off x="8839200" y="0"/>
            <a:ext cx="3352800" cy="6882441"/>
          </a:xfrm>
          <a:prstGeom prst="rect">
            <a:avLst/>
          </a:prstGeom>
          <a:solidFill>
            <a:srgbClr val="EF989E"/>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dirty="0">
              <a:solidFill>
                <a:schemeClr val="bg1"/>
              </a:solidFill>
            </a:endParaRPr>
          </a:p>
        </p:txBody>
      </p:sp>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16023464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2500" b="1" i="0" u="none" strike="noStrike" kern="1200" cap="none" spc="0" normalizeH="0" baseline="0" noProof="0" dirty="0">
              <a:ln>
                <a:noFill/>
              </a:ln>
              <a:solidFill>
                <a:srgbClr val="FFFFFF"/>
              </a:solidFill>
              <a:effectLst/>
              <a:uLnTx/>
              <a:uFillTx/>
              <a:latin typeface="Georgia" panose="02040502050405020303" pitchFamily="18" charset="0"/>
              <a:ea typeface="+mj-ea"/>
              <a:cs typeface="+mj-cs"/>
              <a:sym typeface="Georgia" panose="02040502050405020303" pitchFamily="18"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dirty="0">
                <a:ln>
                  <a:noFill/>
                </a:ln>
                <a:solidFill>
                  <a:srgbClr val="000000"/>
                </a:solidFill>
                <a:effectLst/>
                <a:uLnTx/>
                <a:uFillTx/>
                <a:latin typeface="Arial"/>
                <a:ea typeface="+mn-ea"/>
                <a:cs typeface="Arial" panose="020B0604020202020204" pitchFamily="34" charset="0"/>
              </a:rPr>
              <a:t>Source: …</a:t>
            </a:r>
          </a:p>
        </p:txBody>
      </p:sp>
      <p:sp>
        <p:nvSpPr>
          <p:cNvPr id="7" name="Title 6">
            <a:extLst>
              <a:ext uri="{FF2B5EF4-FFF2-40B4-BE49-F238E27FC236}">
                <a16:creationId xmlns:a16="http://schemas.microsoft.com/office/drawing/2014/main" id="{32B353C8-3F1D-C963-EC3D-11566F06FF05}"/>
              </a:ext>
            </a:extLst>
          </p:cNvPr>
          <p:cNvSpPr>
            <a:spLocks noGrp="1"/>
          </p:cNvSpPr>
          <p:nvPr>
            <p:ph type="title"/>
          </p:nvPr>
        </p:nvSpPr>
        <p:spPr/>
        <p:txBody>
          <a:bodyPr/>
          <a:lstStyle/>
          <a:p>
            <a:r>
              <a:rPr lang="en-US"/>
              <a:t>Click to edit Master title style</a:t>
            </a:r>
            <a:endParaRPr lang="en-GB"/>
          </a:p>
        </p:txBody>
      </p:sp>
      <p:pic>
        <p:nvPicPr>
          <p:cNvPr id="16" name="Picture 15">
            <a:extLst>
              <a:ext uri="{FF2B5EF4-FFF2-40B4-BE49-F238E27FC236}">
                <a16:creationId xmlns:a16="http://schemas.microsoft.com/office/drawing/2014/main" id="{F80D961B-16A3-EC77-A78A-0A52DA02F865}"/>
              </a:ext>
            </a:extLst>
          </p:cNvPr>
          <p:cNvPicPr>
            <a:picLocks noChangeAspect="1"/>
          </p:cNvPicPr>
          <p:nvPr userDrawn="1"/>
        </p:nvPicPr>
        <p:blipFill>
          <a:blip r:embed="rId8" cstate="print">
            <a:duotone>
              <a:prstClr val="black"/>
              <a:schemeClr val="accent2">
                <a:tint val="45000"/>
                <a:satMod val="400000"/>
              </a:schemeClr>
            </a:duotone>
            <a:extLst>
              <a:ext uri="{28A0092B-C50C-407E-A947-70E740481C1C}">
                <a14:useLocalDpi xmlns:a14="http://schemas.microsoft.com/office/drawing/2010/main" val="0"/>
              </a:ext>
            </a:extLst>
          </a:blip>
          <a:srcRect l="199" t="50013" r="517" b="4660"/>
          <a:stretch>
            <a:fillRect/>
          </a:stretch>
        </p:blipFill>
        <p:spPr>
          <a:xfrm>
            <a:off x="8839200" y="4707349"/>
            <a:ext cx="3366197" cy="2173654"/>
          </a:xfrm>
          <a:prstGeom prst="rect">
            <a:avLst/>
          </a:prstGeom>
        </p:spPr>
      </p:pic>
      <p:sp>
        <p:nvSpPr>
          <p:cNvPr id="8" name="Slide Number Placeholder 7">
            <a:extLst>
              <a:ext uri="{FF2B5EF4-FFF2-40B4-BE49-F238E27FC236}">
                <a16:creationId xmlns:a16="http://schemas.microsoft.com/office/drawing/2014/main" id="{5A0CCD12-2B0A-1B96-C901-42F10E2CF133}"/>
              </a:ext>
            </a:extLst>
          </p:cNvPr>
          <p:cNvSpPr>
            <a:spLocks noGrp="1"/>
          </p:cNvSpPr>
          <p:nvPr>
            <p:ph type="sldNum" sz="quarter" idx="20"/>
          </p:nvPr>
        </p:nvSpPr>
        <p:spPr/>
        <p:txBody>
          <a:bodyPr/>
          <a:lstStyle/>
          <a:p>
            <a:fld id="{BB7196A1-736D-498E-96F1-BB8662B4DEF0}" type="slidenum">
              <a:rPr lang="en-GB" smtClean="0"/>
              <a:pPr/>
              <a:t>‹#›</a:t>
            </a:fld>
            <a:endParaRPr lang="en-GB" dirty="0"/>
          </a:p>
        </p:txBody>
      </p:sp>
      <p:sp>
        <p:nvSpPr>
          <p:cNvPr id="21" name="Rectangle 20">
            <a:extLst>
              <a:ext uri="{FF2B5EF4-FFF2-40B4-BE49-F238E27FC236}">
                <a16:creationId xmlns:a16="http://schemas.microsoft.com/office/drawing/2014/main" id="{3CC26BAE-0EE7-56E0-5F2E-192CDD56E50C}"/>
              </a:ext>
            </a:extLst>
          </p:cNvPr>
          <p:cNvSpPr/>
          <p:nvPr userDrawn="1"/>
        </p:nvSpPr>
        <p:spPr>
          <a:xfrm>
            <a:off x="8835873" y="0"/>
            <a:ext cx="3359454" cy="6881003"/>
          </a:xfrm>
          <a:prstGeom prst="rect">
            <a:avLst/>
          </a:prstGeom>
          <a:solidFill>
            <a:schemeClr val="accent1">
              <a:alpha val="74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dirty="0">
              <a:solidFill>
                <a:schemeClr val="bg1"/>
              </a:solidFill>
            </a:endParaRPr>
          </a:p>
        </p:txBody>
      </p:sp>
      <p:pic>
        <p:nvPicPr>
          <p:cNvPr id="6" name="Graphic 5">
            <a:extLst>
              <a:ext uri="{FF2B5EF4-FFF2-40B4-BE49-F238E27FC236}">
                <a16:creationId xmlns:a16="http://schemas.microsoft.com/office/drawing/2014/main" id="{9ECE6431-8488-236D-BBE8-52645BC2B03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696755" y="280647"/>
            <a:ext cx="941271" cy="437609"/>
          </a:xfrm>
          <a:prstGeom prst="rect">
            <a:avLst/>
          </a:prstGeom>
        </p:spPr>
      </p:pic>
      <p:sp>
        <p:nvSpPr>
          <p:cNvPr id="20" name="1. On-page tracker">
            <a:extLst>
              <a:ext uri="{FF2B5EF4-FFF2-40B4-BE49-F238E27FC236}">
                <a16:creationId xmlns:a16="http://schemas.microsoft.com/office/drawing/2014/main" id="{CA286AFC-8B29-4E70-86B3-6C866D5BEC95}"/>
              </a:ext>
            </a:extLst>
          </p:cNvPr>
          <p:cNvSpPr>
            <a:spLocks noGrp="1"/>
          </p:cNvSpPr>
          <p:nvPr>
            <p:ph type="body" sz="quarter" idx="17" hasCustomPrompt="1"/>
            <p:custDataLst>
              <p:tags r:id="rId4"/>
            </p:custDataLst>
          </p:nvPr>
        </p:nvSpPr>
        <p:spPr>
          <a:xfrm>
            <a:off x="9119860" y="78768"/>
            <a:ext cx="2520451" cy="123111"/>
          </a:xfrm>
        </p:spPr>
        <p:txBody>
          <a:bodyPr wrap="square" anchor="ctr" anchorCtr="0">
            <a:spAutoFit/>
          </a:bodyPr>
          <a:lstStyle>
            <a:lvl1pPr algn="r">
              <a:defRPr sz="800">
                <a:solidFill>
                  <a:schemeClr val="bg1"/>
                </a:solidFill>
                <a:latin typeface="+mn-lt"/>
              </a:defRPr>
            </a:lvl1pPr>
          </a:lstStyle>
          <a:p>
            <a:pPr lvl="0"/>
            <a:r>
              <a:rPr lang="en-US" dirty="0"/>
              <a:t>Chapter › Topic</a:t>
            </a:r>
          </a:p>
        </p:txBody>
      </p:sp>
      <p:sp>
        <p:nvSpPr>
          <p:cNvPr id="4" name="Footer Placeholder 3">
            <a:extLst>
              <a:ext uri="{FF2B5EF4-FFF2-40B4-BE49-F238E27FC236}">
                <a16:creationId xmlns:a16="http://schemas.microsoft.com/office/drawing/2014/main" id="{274B3F5C-3BD1-A094-D780-FFAB006314AB}"/>
              </a:ext>
            </a:extLst>
          </p:cNvPr>
          <p:cNvSpPr>
            <a:spLocks noGrp="1"/>
          </p:cNvSpPr>
          <p:nvPr>
            <p:ph type="ftr" sz="quarter" idx="21"/>
          </p:nvPr>
        </p:nvSpPr>
        <p:spPr/>
        <p:txBody>
          <a:bodyPr/>
          <a:lstStyle/>
          <a:p>
            <a:r>
              <a:rPr lang="en-US" dirty="0"/>
              <a:t>www.ecs.co.za</a:t>
            </a:r>
            <a:endParaRPr lang="en-GB" dirty="0"/>
          </a:p>
        </p:txBody>
      </p:sp>
      <p:sp>
        <p:nvSpPr>
          <p:cNvPr id="10" name="Content Placeholder 7">
            <a:extLst>
              <a:ext uri="{FF2B5EF4-FFF2-40B4-BE49-F238E27FC236}">
                <a16:creationId xmlns:a16="http://schemas.microsoft.com/office/drawing/2014/main" id="{487350E8-C7F8-D5CB-6277-17A318ECE7A2}"/>
              </a:ext>
            </a:extLst>
          </p:cNvPr>
          <p:cNvSpPr>
            <a:spLocks noGrp="1"/>
          </p:cNvSpPr>
          <p:nvPr>
            <p:ph sz="quarter" idx="22"/>
          </p:nvPr>
        </p:nvSpPr>
        <p:spPr>
          <a:xfrm>
            <a:off x="554736" y="1371600"/>
            <a:ext cx="75438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83132153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2_1/3">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EE6E84E-0DE7-4EEF-8932-BF42153B3B56}"/>
              </a:ext>
            </a:extLst>
          </p:cNvPr>
          <p:cNvGraphicFramePr>
            <a:graphicFrameLocks/>
          </p:cNvGraphicFramePr>
          <p:nvPr>
            <p:custDataLst>
              <p:tags r:id="rId1"/>
            </p:custDataLst>
            <p:extLst>
              <p:ext uri="{D42A27DB-BD31-4B8C-83A1-F6EECF244321}">
                <p14:modId xmlns:p14="http://schemas.microsoft.com/office/powerpoint/2010/main" val="23155183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413" imgH="416" progId="TCLayout.ActiveDocument.1">
                  <p:embed/>
                </p:oleObj>
              </mc:Choice>
              <mc:Fallback>
                <p:oleObj name="think-cell Slide" r:id="rId9" imgW="413" imgH="416" progId="TCLayout.ActiveDocument.1">
                  <p:embed/>
                  <p:pic>
                    <p:nvPicPr>
                      <p:cNvPr id="3" name="Object 2" hidden="1">
                        <a:extLst>
                          <a:ext uri="{FF2B5EF4-FFF2-40B4-BE49-F238E27FC236}">
                            <a16:creationId xmlns:a16="http://schemas.microsoft.com/office/drawing/2014/main" id="{CEE6E84E-0DE7-4EEF-8932-BF42153B3B56}"/>
                          </a:ext>
                        </a:extLst>
                      </p:cNvPr>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2D2E0F6-5BB5-47A0-8E4A-CD4E6673B199}"/>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6" name="RectangleLight">
            <a:extLst>
              <a:ext uri="{FF2B5EF4-FFF2-40B4-BE49-F238E27FC236}">
                <a16:creationId xmlns:a16="http://schemas.microsoft.com/office/drawing/2014/main" id="{3FA229FA-A3E6-464F-8FAE-54175450EBEB}"/>
              </a:ext>
            </a:extLst>
          </p:cNvPr>
          <p:cNvSpPr/>
          <p:nvPr userDrawn="1">
            <p:custDataLst>
              <p:tags r:id="rId3"/>
            </p:custDataLst>
          </p:nvPr>
        </p:nvSpPr>
        <p:spPr bwMode="ltGray">
          <a:xfrm>
            <a:off x="4364736" y="-26621"/>
            <a:ext cx="7827264" cy="7037021"/>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dirty="0">
              <a:solidFill>
                <a:schemeClr val="tx2"/>
              </a:solidFill>
              <a:latin typeface="+mn-lt"/>
            </a:endParaRPr>
          </a:p>
        </p:txBody>
      </p:sp>
      <p:sp>
        <p:nvSpPr>
          <p:cNvPr id="19" name="2. Slide Title">
            <a:extLst>
              <a:ext uri="{FF2B5EF4-FFF2-40B4-BE49-F238E27FC236}">
                <a16:creationId xmlns:a16="http://schemas.microsoft.com/office/drawing/2014/main" id="{4EF89F43-35C6-451B-BBE8-87D2B8B83F5E}"/>
              </a:ext>
            </a:extLst>
          </p:cNvPr>
          <p:cNvSpPr>
            <a:spLocks noGrp="1"/>
          </p:cNvSpPr>
          <p:nvPr>
            <p:ph type="title"/>
            <p:custDataLst>
              <p:tags r:id="rId4"/>
            </p:custDataLst>
          </p:nvPr>
        </p:nvSpPr>
        <p:spPr>
          <a:xfrm>
            <a:off x="554736" y="2744369"/>
            <a:ext cx="3465576" cy="769441"/>
          </a:xfrm>
          <a:prstGeom prst="rect">
            <a:avLst/>
          </a:prstGeom>
        </p:spPr>
        <p:txBody>
          <a:bodyPr wrap="square" anchor="b">
            <a:noAutofit/>
          </a:bodyPr>
          <a:lstStyle>
            <a:lvl1pPr algn="l">
              <a:defRPr>
                <a:solidFill>
                  <a:schemeClr val="tx1"/>
                </a:solidFill>
              </a:defRPr>
            </a:lvl1pPr>
          </a:lstStyle>
          <a:p>
            <a:r>
              <a:rPr lang="en-US"/>
              <a:t>Click to edit Master title style</a:t>
            </a:r>
            <a:endParaRPr lang="en-US" dirty="0"/>
          </a:p>
        </p:txBody>
      </p:sp>
      <p:sp>
        <p:nvSpPr>
          <p:cNvPr id="20" name="3. Subtitle">
            <a:extLst>
              <a:ext uri="{FF2B5EF4-FFF2-40B4-BE49-F238E27FC236}">
                <a16:creationId xmlns:a16="http://schemas.microsoft.com/office/drawing/2014/main" id="{9F06A69A-B095-4159-932B-3658DD253FDF}"/>
              </a:ext>
            </a:extLst>
          </p:cNvPr>
          <p:cNvSpPr>
            <a:spLocks noGrp="1"/>
          </p:cNvSpPr>
          <p:nvPr>
            <p:ph type="subTitle" idx="1"/>
            <p:custDataLst>
              <p:tags r:id="rId5"/>
            </p:custDataLst>
          </p:nvPr>
        </p:nvSpPr>
        <p:spPr>
          <a:xfrm>
            <a:off x="554735" y="3659644"/>
            <a:ext cx="3465575" cy="246221"/>
          </a:xfrm>
        </p:spPr>
        <p:txBody>
          <a:bodyPr wrap="square">
            <a:spAutoFit/>
          </a:bodyPr>
          <a:lstStyle>
            <a:lvl1pPr marL="0" indent="0" algn="l">
              <a:buNone/>
              <a:defRPr sz="1600" b="0">
                <a:solidFill>
                  <a:schemeClr val="tx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21" name="5. Source" hidden="1">
            <a:extLst>
              <a:ext uri="{FF2B5EF4-FFF2-40B4-BE49-F238E27FC236}">
                <a16:creationId xmlns:a16="http://schemas.microsoft.com/office/drawing/2014/main" id="{DA204BE1-D5C8-4D03-9090-21D41FEC78E0}"/>
              </a:ext>
            </a:extLst>
          </p:cNvPr>
          <p:cNvSpPr txBox="1"/>
          <p:nvPr>
            <p:custDataLst>
              <p:tags r:id="rId6"/>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15" name="1. On-page tracker">
            <a:extLst>
              <a:ext uri="{FF2B5EF4-FFF2-40B4-BE49-F238E27FC236}">
                <a16:creationId xmlns:a16="http://schemas.microsoft.com/office/drawing/2014/main" id="{1ADFA379-EDDB-4C62-A3BB-AC227312C688}"/>
              </a:ext>
            </a:extLst>
          </p:cNvPr>
          <p:cNvSpPr>
            <a:spLocks noGrp="1"/>
          </p:cNvSpPr>
          <p:nvPr>
            <p:ph type="body" sz="quarter" idx="17" hasCustomPrompt="1"/>
            <p:custDataLst>
              <p:tags r:id="rId7"/>
            </p:custDataLst>
          </p:nvPr>
        </p:nvSpPr>
        <p:spPr>
          <a:xfrm>
            <a:off x="7159752" y="78768"/>
            <a:ext cx="4480560" cy="123111"/>
          </a:xfrm>
        </p:spPr>
        <p:txBody>
          <a:bodyPr anchor="ctr" anchorCtr="0">
            <a:spAutoFit/>
          </a:bodyPr>
          <a:lstStyle>
            <a:lvl1pPr algn="r">
              <a:defRPr sz="800">
                <a:solidFill>
                  <a:schemeClr val="bg1"/>
                </a:solidFill>
                <a:latin typeface="+mn-lt"/>
              </a:defRPr>
            </a:lvl1pPr>
          </a:lstStyle>
          <a:p>
            <a:pPr lvl="0"/>
            <a:r>
              <a:rPr lang="en-US"/>
              <a:t>Chapter › Topic</a:t>
            </a:r>
          </a:p>
        </p:txBody>
      </p:sp>
      <p:pic>
        <p:nvPicPr>
          <p:cNvPr id="7" name="Graphic 6">
            <a:extLst>
              <a:ext uri="{FF2B5EF4-FFF2-40B4-BE49-F238E27FC236}">
                <a16:creationId xmlns:a16="http://schemas.microsoft.com/office/drawing/2014/main" id="{75C556FD-6D9B-1FBB-A519-CEDB5579C4AA}"/>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0696755" y="280647"/>
            <a:ext cx="941271" cy="437609"/>
          </a:xfrm>
          <a:prstGeom prst="rect">
            <a:avLst/>
          </a:prstGeom>
        </p:spPr>
      </p:pic>
      <p:sp>
        <p:nvSpPr>
          <p:cNvPr id="4" name="Slide Number Placeholder 3">
            <a:extLst>
              <a:ext uri="{FF2B5EF4-FFF2-40B4-BE49-F238E27FC236}">
                <a16:creationId xmlns:a16="http://schemas.microsoft.com/office/drawing/2014/main" id="{C7E62730-8630-CD1E-15D1-FB3A6DB9245C}"/>
              </a:ext>
            </a:extLst>
          </p:cNvPr>
          <p:cNvSpPr>
            <a:spLocks noGrp="1"/>
          </p:cNvSpPr>
          <p:nvPr>
            <p:ph type="sldNum" sz="quarter" idx="19"/>
          </p:nvPr>
        </p:nvSpPr>
        <p:spPr/>
        <p:txBody>
          <a:bodyPr/>
          <a:lstStyle/>
          <a:p>
            <a:fld id="{BB7196A1-736D-498E-96F1-BB8662B4DEF0}" type="slidenum">
              <a:rPr lang="en-GB" smtClean="0"/>
              <a:pPr/>
              <a:t>‹#›</a:t>
            </a:fld>
            <a:endParaRPr lang="en-GB" dirty="0"/>
          </a:p>
        </p:txBody>
      </p:sp>
      <p:sp>
        <p:nvSpPr>
          <p:cNvPr id="9" name="Footer Placeholder 8">
            <a:extLst>
              <a:ext uri="{FF2B5EF4-FFF2-40B4-BE49-F238E27FC236}">
                <a16:creationId xmlns:a16="http://schemas.microsoft.com/office/drawing/2014/main" id="{5508448A-D7B0-267F-34CE-94924A241D1A}"/>
              </a:ext>
            </a:extLst>
          </p:cNvPr>
          <p:cNvSpPr>
            <a:spLocks noGrp="1"/>
          </p:cNvSpPr>
          <p:nvPr>
            <p:ph type="ftr" sz="quarter" idx="21"/>
          </p:nvPr>
        </p:nvSpPr>
        <p:spPr/>
        <p:txBody>
          <a:bodyPr/>
          <a:lstStyle/>
          <a:p>
            <a:r>
              <a:rPr lang="en-US" dirty="0"/>
              <a:t>www.ecs.co.za</a:t>
            </a:r>
            <a:endParaRPr lang="en-GB" dirty="0"/>
          </a:p>
        </p:txBody>
      </p:sp>
      <p:sp>
        <p:nvSpPr>
          <p:cNvPr id="10" name="Online Image Placeholder 11">
            <a:extLst>
              <a:ext uri="{FF2B5EF4-FFF2-40B4-BE49-F238E27FC236}">
                <a16:creationId xmlns:a16="http://schemas.microsoft.com/office/drawing/2014/main" id="{0842A5D1-86B5-147D-E6A7-88F85F117F99}"/>
              </a:ext>
            </a:extLst>
          </p:cNvPr>
          <p:cNvSpPr>
            <a:spLocks noGrp="1"/>
          </p:cNvSpPr>
          <p:nvPr>
            <p:ph type="clipArt" sz="quarter" idx="20"/>
          </p:nvPr>
        </p:nvSpPr>
        <p:spPr>
          <a:xfrm>
            <a:off x="10227678" y="4842152"/>
            <a:ext cx="1370102" cy="1298298"/>
          </a:xfrm>
        </p:spPr>
        <p:txBody>
          <a:bodyPr/>
          <a:lstStyle/>
          <a:p>
            <a:endParaRPr lang="en-GB" dirty="0"/>
          </a:p>
        </p:txBody>
      </p:sp>
      <p:sp>
        <p:nvSpPr>
          <p:cNvPr id="11" name="Content Placeholder 7">
            <a:extLst>
              <a:ext uri="{FF2B5EF4-FFF2-40B4-BE49-F238E27FC236}">
                <a16:creationId xmlns:a16="http://schemas.microsoft.com/office/drawing/2014/main" id="{C80A8035-A645-8A5B-85B7-A70712D34291}"/>
              </a:ext>
            </a:extLst>
          </p:cNvPr>
          <p:cNvSpPr>
            <a:spLocks noGrp="1"/>
          </p:cNvSpPr>
          <p:nvPr>
            <p:ph sz="quarter" idx="22"/>
          </p:nvPr>
        </p:nvSpPr>
        <p:spPr>
          <a:xfrm>
            <a:off x="4724400" y="1371600"/>
            <a:ext cx="61722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790052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PC work">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p:cNvGraphicFramePr>
          <p:nvPr>
            <p:custDataLst>
              <p:tags r:id="rId1"/>
            </p:custDataLst>
            <p:extLst>
              <p:ext uri="{D42A27DB-BD31-4B8C-83A1-F6EECF244321}">
                <p14:modId xmlns:p14="http://schemas.microsoft.com/office/powerpoint/2010/main" val="19312443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72" imgH="588" progId="TCLayout.ActiveDocument.1">
                  <p:embed/>
                </p:oleObj>
              </mc:Choice>
              <mc:Fallback>
                <p:oleObj name="think-cell Slide" r:id="rId8"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8F8ABD0-305F-4DFC-AC60-1FB7BB16830A}"/>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p:custDataLst>
              <p:tags r:id="rId3"/>
            </p:custDataLst>
          </p:nvPr>
        </p:nvSpPr>
        <p:spPr bwMode="ltGray">
          <a:xfrm>
            <a:off x="7830312" y="0"/>
            <a:ext cx="4361688"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dirty="0">
              <a:solidFill>
                <a:srgbClr val="F0F0F0"/>
              </a:solidFill>
              <a:latin typeface="Arial" panose="020B0604020202020204" pitchFamily="34" charset="0"/>
            </a:endParaRPr>
          </a:p>
        </p:txBody>
      </p:sp>
      <p:sp>
        <p:nvSpPr>
          <p:cNvPr id="21" name="5. Source" hidden="1">
            <a:extLst>
              <a:ext uri="{FF2B5EF4-FFF2-40B4-BE49-F238E27FC236}">
                <a16:creationId xmlns:a16="http://schemas.microsoft.com/office/drawing/2014/main" id="{F25A304F-F50E-4F96-991D-CFEB07060178}"/>
              </a:ext>
            </a:extLst>
          </p:cNvPr>
          <p:cNvSpPr txBox="1"/>
          <p:nvPr>
            <p:custDataLst>
              <p:tags r:id="rId4"/>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25" name="2. Slide Title">
            <a:extLst>
              <a:ext uri="{FF2B5EF4-FFF2-40B4-BE49-F238E27FC236}">
                <a16:creationId xmlns:a16="http://schemas.microsoft.com/office/drawing/2014/main" id="{AA4BE143-5F32-4F04-B536-5DD597732824}"/>
              </a:ext>
            </a:extLst>
          </p:cNvPr>
          <p:cNvSpPr>
            <a:spLocks noGrp="1"/>
          </p:cNvSpPr>
          <p:nvPr>
            <p:ph type="title"/>
            <p:custDataLst>
              <p:tags r:id="rId5"/>
            </p:custDataLst>
          </p:nvPr>
        </p:nvSpPr>
        <p:spPr>
          <a:xfrm>
            <a:off x="554736" y="182372"/>
            <a:ext cx="6967728" cy="731520"/>
          </a:xfrm>
        </p:spPr>
        <p:txBody>
          <a:bodyPr/>
          <a:lstStyle/>
          <a:p>
            <a:r>
              <a:rPr lang="en-US"/>
              <a:t>Click to edit Master title style</a:t>
            </a:r>
            <a:endParaRPr lang="en-US" dirty="0"/>
          </a:p>
        </p:txBody>
      </p:sp>
      <p:sp>
        <p:nvSpPr>
          <p:cNvPr id="19" name="1. On-page tracker">
            <a:extLst>
              <a:ext uri="{FF2B5EF4-FFF2-40B4-BE49-F238E27FC236}">
                <a16:creationId xmlns:a16="http://schemas.microsoft.com/office/drawing/2014/main" id="{288125BB-6CB4-4B7C-8E2B-CB1912430A39}"/>
              </a:ext>
            </a:extLst>
          </p:cNvPr>
          <p:cNvSpPr>
            <a:spLocks noGrp="1"/>
          </p:cNvSpPr>
          <p:nvPr>
            <p:ph type="body" sz="quarter" idx="18" hasCustomPrompt="1"/>
            <p:custDataLst>
              <p:tags r:id="rId6"/>
            </p:custDataLst>
          </p:nvPr>
        </p:nvSpPr>
        <p:spPr>
          <a:xfrm>
            <a:off x="8173370" y="78768"/>
            <a:ext cx="3466941" cy="123111"/>
          </a:xfrm>
        </p:spPr>
        <p:txBody>
          <a:bodyPr wrap="square" anchor="ctr" anchorCtr="0">
            <a:spAutoFit/>
          </a:bodyPr>
          <a:lstStyle>
            <a:lvl1pPr algn="r">
              <a:defRPr sz="800">
                <a:solidFill>
                  <a:schemeClr val="bg1"/>
                </a:solidFill>
                <a:latin typeface="+mn-lt"/>
              </a:defRPr>
            </a:lvl1pPr>
          </a:lstStyle>
          <a:p>
            <a:pPr lvl="0"/>
            <a:r>
              <a:rPr lang="en-US"/>
              <a:t>Chapter › Topic</a:t>
            </a:r>
          </a:p>
        </p:txBody>
      </p:sp>
      <p:pic>
        <p:nvPicPr>
          <p:cNvPr id="6" name="Graphic 5">
            <a:extLst>
              <a:ext uri="{FF2B5EF4-FFF2-40B4-BE49-F238E27FC236}">
                <a16:creationId xmlns:a16="http://schemas.microsoft.com/office/drawing/2014/main" id="{C755E4F9-B35C-C3FD-DA92-DEA03F29D7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696755" y="280647"/>
            <a:ext cx="941271" cy="437609"/>
          </a:xfrm>
          <a:prstGeom prst="rect">
            <a:avLst/>
          </a:prstGeom>
        </p:spPr>
      </p:pic>
      <p:pic>
        <p:nvPicPr>
          <p:cNvPr id="5" name="Graphic 4">
            <a:extLst>
              <a:ext uri="{FF2B5EF4-FFF2-40B4-BE49-F238E27FC236}">
                <a16:creationId xmlns:a16="http://schemas.microsoft.com/office/drawing/2014/main" id="{2D482CA2-69DA-9755-A419-4D0870652453}"/>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8077201" y="4581009"/>
            <a:ext cx="4114800" cy="1591191"/>
          </a:xfrm>
          <a:prstGeom prst="rect">
            <a:avLst/>
          </a:prstGeom>
        </p:spPr>
      </p:pic>
      <p:sp>
        <p:nvSpPr>
          <p:cNvPr id="8" name="Slide Number Placeholder 7">
            <a:extLst>
              <a:ext uri="{FF2B5EF4-FFF2-40B4-BE49-F238E27FC236}">
                <a16:creationId xmlns:a16="http://schemas.microsoft.com/office/drawing/2014/main" id="{939E6830-31F7-AF93-C683-C580ED291CC8}"/>
              </a:ext>
            </a:extLst>
          </p:cNvPr>
          <p:cNvSpPr>
            <a:spLocks noGrp="1"/>
          </p:cNvSpPr>
          <p:nvPr>
            <p:ph type="sldNum" sz="quarter" idx="20"/>
          </p:nvPr>
        </p:nvSpPr>
        <p:spPr/>
        <p:txBody>
          <a:bodyPr/>
          <a:lstStyle/>
          <a:p>
            <a:fld id="{BB7196A1-736D-498E-96F1-BB8662B4DEF0}" type="slidenum">
              <a:rPr lang="en-GB" smtClean="0"/>
              <a:pPr/>
              <a:t>‹#›</a:t>
            </a:fld>
            <a:endParaRPr lang="en-GB" dirty="0"/>
          </a:p>
        </p:txBody>
      </p:sp>
      <p:sp>
        <p:nvSpPr>
          <p:cNvPr id="9" name="Footer Placeholder 8">
            <a:extLst>
              <a:ext uri="{FF2B5EF4-FFF2-40B4-BE49-F238E27FC236}">
                <a16:creationId xmlns:a16="http://schemas.microsoft.com/office/drawing/2014/main" id="{F6DB8FE0-422B-59BD-11BC-D09EE54D1553}"/>
              </a:ext>
            </a:extLst>
          </p:cNvPr>
          <p:cNvSpPr>
            <a:spLocks noGrp="1"/>
          </p:cNvSpPr>
          <p:nvPr>
            <p:ph type="ftr" sz="quarter" idx="21"/>
          </p:nvPr>
        </p:nvSpPr>
        <p:spPr/>
        <p:txBody>
          <a:bodyPr/>
          <a:lstStyle/>
          <a:p>
            <a:r>
              <a:rPr lang="en-US" dirty="0"/>
              <a:t>www.ecs.co.za</a:t>
            </a:r>
            <a:endParaRPr lang="en-GB" dirty="0"/>
          </a:p>
        </p:txBody>
      </p:sp>
      <p:sp>
        <p:nvSpPr>
          <p:cNvPr id="11" name="Content Placeholder 7">
            <a:extLst>
              <a:ext uri="{FF2B5EF4-FFF2-40B4-BE49-F238E27FC236}">
                <a16:creationId xmlns:a16="http://schemas.microsoft.com/office/drawing/2014/main" id="{9023B812-F61E-A601-338C-D67C39867724}"/>
              </a:ext>
            </a:extLst>
          </p:cNvPr>
          <p:cNvSpPr>
            <a:spLocks noGrp="1"/>
          </p:cNvSpPr>
          <p:nvPr>
            <p:ph sz="quarter" idx="22"/>
          </p:nvPr>
        </p:nvSpPr>
        <p:spPr>
          <a:xfrm>
            <a:off x="554736" y="1371600"/>
            <a:ext cx="6967728"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098977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5_Title">
    <p:bg>
      <p:bgPr>
        <a:solidFill>
          <a:schemeClr val="bg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16EA533F-94AF-4D02-A54D-267AD6DA2E6D}"/>
              </a:ext>
            </a:extLst>
          </p:cNvPr>
          <p:cNvGraphicFramePr>
            <a:graphicFrameLocks/>
          </p:cNvGraphicFramePr>
          <p:nvPr>
            <p:custDataLst>
              <p:tags r:id="rId1"/>
            </p:custDataLst>
            <p:extLst>
              <p:ext uri="{D42A27DB-BD31-4B8C-83A1-F6EECF244321}">
                <p14:modId xmlns:p14="http://schemas.microsoft.com/office/powerpoint/2010/main" val="25012238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344" imgH="344" progId="TCLayout.ActiveDocument.1">
                  <p:embed/>
                </p:oleObj>
              </mc:Choice>
              <mc:Fallback>
                <p:oleObj name="think-cell Slide" r:id="rId7" imgW="344" imgH="344" progId="TCLayout.ActiveDocument.1">
                  <p:embed/>
                  <p:pic>
                    <p:nvPicPr>
                      <p:cNvPr id="9" name="Object 8" hidden="1">
                        <a:extLst>
                          <a:ext uri="{FF2B5EF4-FFF2-40B4-BE49-F238E27FC236}">
                            <a16:creationId xmlns:a16="http://schemas.microsoft.com/office/drawing/2014/main" id="{16EA533F-94AF-4D02-A54D-267AD6DA2E6D}"/>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C54CE3BD-55D7-42CB-8D9D-17E2A0D74581}"/>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5" name="Documenttype">
            <a:extLst>
              <a:ext uri="{FF2B5EF4-FFF2-40B4-BE49-F238E27FC236}">
                <a16:creationId xmlns:a16="http://schemas.microsoft.com/office/drawing/2014/main" id="{CB5FF56E-DA90-4199-AF9A-359BE08E9A15}"/>
              </a:ext>
            </a:extLst>
          </p:cNvPr>
          <p:cNvSpPr>
            <a:spLocks noGrp="1"/>
          </p:cNvSpPr>
          <p:nvPr>
            <p:ph type="body" sz="quarter" idx="13" hasCustomPrompt="1"/>
            <p:custDataLst>
              <p:tags r:id="rId3"/>
            </p:custDataLst>
          </p:nvPr>
        </p:nvSpPr>
        <p:spPr>
          <a:xfrm>
            <a:off x="554736" y="4510168"/>
            <a:ext cx="5154266" cy="215444"/>
          </a:xfrm>
          <a:prstGeom prst="rect">
            <a:avLst/>
          </a:prstGeom>
        </p:spPr>
        <p:txBody>
          <a:bodyPr wrap="square">
            <a:noAutofit/>
          </a:bodyPr>
          <a:lstStyle>
            <a:lvl1pPr>
              <a:buNone/>
              <a:defRPr sz="1400">
                <a:solidFill>
                  <a:schemeClr val="tx1"/>
                </a:solidFill>
                <a:latin typeface="Century Gothic" panose="020B0502020202020204" pitchFamily="34" charset="0"/>
              </a:defRPr>
            </a:lvl1pPr>
            <a:lvl2pPr marL="115888" indent="0">
              <a:buNone/>
              <a:defRPr>
                <a:solidFill>
                  <a:schemeClr val="bg1"/>
                </a:solidFill>
              </a:defRPr>
            </a:lvl2pPr>
            <a:lvl3pPr marL="466344" indent="0">
              <a:buNone/>
              <a:defRPr>
                <a:solidFill>
                  <a:schemeClr val="bg1"/>
                </a:solidFill>
              </a:defRPr>
            </a:lvl3pPr>
            <a:lvl4pPr marL="813816" indent="0">
              <a:buNone/>
              <a:defRPr>
                <a:solidFill>
                  <a:schemeClr val="bg1"/>
                </a:solidFill>
              </a:defRPr>
            </a:lvl4pPr>
            <a:lvl5pPr marL="1161288" indent="0">
              <a:buNone/>
              <a:defRPr>
                <a:solidFill>
                  <a:schemeClr val="bg1"/>
                </a:solidFill>
              </a:defRPr>
            </a:lvl5pPr>
          </a:lstStyle>
          <a:p>
            <a:pPr lvl="0"/>
            <a:r>
              <a:rPr lang="en-US"/>
              <a:t>Edit date or title/role</a:t>
            </a:r>
          </a:p>
        </p:txBody>
      </p:sp>
      <p:sp>
        <p:nvSpPr>
          <p:cNvPr id="14" name="Subtitle">
            <a:extLst>
              <a:ext uri="{FF2B5EF4-FFF2-40B4-BE49-F238E27FC236}">
                <a16:creationId xmlns:a16="http://schemas.microsoft.com/office/drawing/2014/main" id="{BFC960F1-3A46-4C93-83F3-47AB2EB0D15E}"/>
              </a:ext>
            </a:extLst>
          </p:cNvPr>
          <p:cNvSpPr>
            <a:spLocks noGrp="1"/>
          </p:cNvSpPr>
          <p:nvPr>
            <p:ph type="subTitle" idx="1"/>
            <p:custDataLst>
              <p:tags r:id="rId4"/>
            </p:custDataLst>
          </p:nvPr>
        </p:nvSpPr>
        <p:spPr>
          <a:xfrm>
            <a:off x="551942" y="4092559"/>
            <a:ext cx="5154266" cy="307777"/>
          </a:xfrm>
          <a:prstGeom prst="rect">
            <a:avLst/>
          </a:prstGeom>
        </p:spPr>
        <p:txBody>
          <a:bodyPr wrap="square">
            <a:noAutofit/>
          </a:bodyPr>
          <a:lstStyle>
            <a:lvl1pPr marL="0" indent="0" algn="l">
              <a:buNone/>
              <a:defRPr sz="2000">
                <a:solidFill>
                  <a:schemeClr val="tx1"/>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3" name="Title">
            <a:extLst>
              <a:ext uri="{FF2B5EF4-FFF2-40B4-BE49-F238E27FC236}">
                <a16:creationId xmlns:a16="http://schemas.microsoft.com/office/drawing/2014/main" id="{14DBF1FD-6C25-4E00-ACAB-F60F35C9625C}"/>
              </a:ext>
            </a:extLst>
          </p:cNvPr>
          <p:cNvSpPr>
            <a:spLocks noGrp="1"/>
          </p:cNvSpPr>
          <p:nvPr>
            <p:ph type="title"/>
            <p:custDataLst>
              <p:tags r:id="rId5"/>
            </p:custDataLst>
          </p:nvPr>
        </p:nvSpPr>
        <p:spPr>
          <a:xfrm>
            <a:off x="551942" y="2049805"/>
            <a:ext cx="5154266" cy="1921708"/>
          </a:xfrm>
          <a:prstGeom prst="rect">
            <a:avLst/>
          </a:prstGeom>
        </p:spPr>
        <p:txBody>
          <a:bodyPr vert="horz" rIns="0" anchor="b">
            <a:normAutofit/>
          </a:bodyPr>
          <a:lstStyle>
            <a:lvl1pPr>
              <a:defRPr sz="4400" baseline="0">
                <a:ln w="6350" cap="flat">
                  <a:noFill/>
                  <a:miter lim="800000"/>
                </a:ln>
                <a:solidFill>
                  <a:schemeClr val="tx1"/>
                </a:solidFill>
                <a:latin typeface="Century Gothic" panose="020B0502020202020204" pitchFamily="34" charset="0"/>
              </a:defRPr>
            </a:lvl1pPr>
          </a:lstStyle>
          <a:p>
            <a:r>
              <a:rPr lang="en-US"/>
              <a:t>Click to edit Master title style</a:t>
            </a:r>
            <a:endParaRPr lang="en-US" dirty="0"/>
          </a:p>
        </p:txBody>
      </p:sp>
      <p:pic>
        <p:nvPicPr>
          <p:cNvPr id="38" name="Graphic 37">
            <a:extLst>
              <a:ext uri="{FF2B5EF4-FFF2-40B4-BE49-F238E27FC236}">
                <a16:creationId xmlns:a16="http://schemas.microsoft.com/office/drawing/2014/main" id="{995D4D41-5F36-A0DC-F667-151CD47AFB8C}"/>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flipH="1">
            <a:off x="5029200" y="2932077"/>
            <a:ext cx="7277750" cy="2885370"/>
          </a:xfrm>
          <a:prstGeom prst="rect">
            <a:avLst/>
          </a:prstGeom>
        </p:spPr>
      </p:pic>
      <p:pic>
        <p:nvPicPr>
          <p:cNvPr id="2" name="Graphic 1">
            <a:extLst>
              <a:ext uri="{FF2B5EF4-FFF2-40B4-BE49-F238E27FC236}">
                <a16:creationId xmlns:a16="http://schemas.microsoft.com/office/drawing/2014/main" id="{324DF6E5-91E4-AA6F-3155-0DC5379F3BC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51942" y="419223"/>
            <a:ext cx="3026527" cy="1407071"/>
          </a:xfrm>
          <a:prstGeom prst="rect">
            <a:avLst/>
          </a:prstGeom>
        </p:spPr>
      </p:pic>
      <p:sp>
        <p:nvSpPr>
          <p:cNvPr id="5" name="Slide Number Placeholder 4">
            <a:extLst>
              <a:ext uri="{FF2B5EF4-FFF2-40B4-BE49-F238E27FC236}">
                <a16:creationId xmlns:a16="http://schemas.microsoft.com/office/drawing/2014/main" id="{5E0C1C1F-BE8A-33BD-9251-C425F7DBAD68}"/>
              </a:ext>
            </a:extLst>
          </p:cNvPr>
          <p:cNvSpPr>
            <a:spLocks noGrp="1"/>
          </p:cNvSpPr>
          <p:nvPr>
            <p:ph type="sldNum" sz="quarter" idx="14"/>
          </p:nvPr>
        </p:nvSpPr>
        <p:spPr/>
        <p:txBody>
          <a:bodyPr/>
          <a:lstStyle/>
          <a:p>
            <a:fld id="{06F2FA06-E1E0-41BE-9336-EB35A789C607}" type="slidenum">
              <a:rPr lang="en-GB" smtClean="0"/>
              <a:pPr/>
              <a:t>‹#›</a:t>
            </a:fld>
            <a:endParaRPr lang="en-GB"/>
          </a:p>
        </p:txBody>
      </p:sp>
      <p:sp>
        <p:nvSpPr>
          <p:cNvPr id="3" name="Footer Placeholder 2">
            <a:extLst>
              <a:ext uri="{FF2B5EF4-FFF2-40B4-BE49-F238E27FC236}">
                <a16:creationId xmlns:a16="http://schemas.microsoft.com/office/drawing/2014/main" id="{93BBF69E-8E41-0E1F-A36A-6CD5C73181BA}"/>
              </a:ext>
            </a:extLst>
          </p:cNvPr>
          <p:cNvSpPr>
            <a:spLocks noGrp="1"/>
          </p:cNvSpPr>
          <p:nvPr>
            <p:ph type="ftr" sz="quarter" idx="15"/>
          </p:nvPr>
        </p:nvSpPr>
        <p:spPr/>
        <p:txBody>
          <a:bodyPr/>
          <a:lstStyle/>
          <a:p>
            <a:r>
              <a:rPr lang="en-US"/>
              <a:t>www.ecs.co.za</a:t>
            </a:r>
            <a:endParaRPr lang="en-GB" dirty="0"/>
          </a:p>
        </p:txBody>
      </p:sp>
    </p:spTree>
    <p:extLst>
      <p:ext uri="{BB962C8B-B14F-4D97-AF65-F5344CB8AC3E}">
        <p14:creationId xmlns:p14="http://schemas.microsoft.com/office/powerpoint/2010/main" val="4162310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Wome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p:cNvGraphicFramePr>
          <p:nvPr>
            <p:custDataLst>
              <p:tags r:id="rId1"/>
            </p:custDataLst>
            <p:extLst>
              <p:ext uri="{D42A27DB-BD31-4B8C-83A1-F6EECF244321}">
                <p14:modId xmlns:p14="http://schemas.microsoft.com/office/powerpoint/2010/main" val="19312443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72" imgH="588" progId="TCLayout.ActiveDocument.1">
                  <p:embed/>
                </p:oleObj>
              </mc:Choice>
              <mc:Fallback>
                <p:oleObj name="think-cell Slide" r:id="rId8"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8F8ABD0-305F-4DFC-AC60-1FB7BB16830A}"/>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p:custDataLst>
              <p:tags r:id="rId3"/>
            </p:custDataLst>
          </p:nvPr>
        </p:nvSpPr>
        <p:spPr bwMode="ltGray">
          <a:xfrm>
            <a:off x="7830312" y="0"/>
            <a:ext cx="4361688"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dirty="0">
              <a:solidFill>
                <a:srgbClr val="F0F0F0"/>
              </a:solidFill>
              <a:latin typeface="Arial" panose="020B0604020202020204" pitchFamily="34" charset="0"/>
            </a:endParaRPr>
          </a:p>
        </p:txBody>
      </p:sp>
      <p:sp>
        <p:nvSpPr>
          <p:cNvPr id="21" name="5. Source" hidden="1">
            <a:extLst>
              <a:ext uri="{FF2B5EF4-FFF2-40B4-BE49-F238E27FC236}">
                <a16:creationId xmlns:a16="http://schemas.microsoft.com/office/drawing/2014/main" id="{F25A304F-F50E-4F96-991D-CFEB07060178}"/>
              </a:ext>
            </a:extLst>
          </p:cNvPr>
          <p:cNvSpPr txBox="1"/>
          <p:nvPr>
            <p:custDataLst>
              <p:tags r:id="rId4"/>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25" name="2. Slide Title">
            <a:extLst>
              <a:ext uri="{FF2B5EF4-FFF2-40B4-BE49-F238E27FC236}">
                <a16:creationId xmlns:a16="http://schemas.microsoft.com/office/drawing/2014/main" id="{AA4BE143-5F32-4F04-B536-5DD597732824}"/>
              </a:ext>
            </a:extLst>
          </p:cNvPr>
          <p:cNvSpPr>
            <a:spLocks noGrp="1"/>
          </p:cNvSpPr>
          <p:nvPr>
            <p:ph type="title"/>
            <p:custDataLst>
              <p:tags r:id="rId5"/>
            </p:custDataLst>
          </p:nvPr>
        </p:nvSpPr>
        <p:spPr>
          <a:xfrm>
            <a:off x="554736" y="182372"/>
            <a:ext cx="6967728" cy="731520"/>
          </a:xfrm>
        </p:spPr>
        <p:txBody>
          <a:bodyPr/>
          <a:lstStyle/>
          <a:p>
            <a:r>
              <a:rPr lang="en-US"/>
              <a:t>Click to edit Master title style</a:t>
            </a:r>
            <a:endParaRPr lang="en-US" dirty="0"/>
          </a:p>
        </p:txBody>
      </p:sp>
      <p:sp>
        <p:nvSpPr>
          <p:cNvPr id="19" name="1. On-page tracker">
            <a:extLst>
              <a:ext uri="{FF2B5EF4-FFF2-40B4-BE49-F238E27FC236}">
                <a16:creationId xmlns:a16="http://schemas.microsoft.com/office/drawing/2014/main" id="{288125BB-6CB4-4B7C-8E2B-CB1912430A39}"/>
              </a:ext>
            </a:extLst>
          </p:cNvPr>
          <p:cNvSpPr>
            <a:spLocks noGrp="1"/>
          </p:cNvSpPr>
          <p:nvPr>
            <p:ph type="body" sz="quarter" idx="18" hasCustomPrompt="1"/>
            <p:custDataLst>
              <p:tags r:id="rId6"/>
            </p:custDataLst>
          </p:nvPr>
        </p:nvSpPr>
        <p:spPr>
          <a:xfrm>
            <a:off x="8173370" y="78768"/>
            <a:ext cx="3466941" cy="123111"/>
          </a:xfrm>
        </p:spPr>
        <p:txBody>
          <a:bodyPr wrap="square" anchor="ctr" anchorCtr="0">
            <a:spAutoFit/>
          </a:bodyPr>
          <a:lstStyle>
            <a:lvl1pPr algn="r">
              <a:defRPr sz="800">
                <a:solidFill>
                  <a:schemeClr val="bg1"/>
                </a:solidFill>
                <a:latin typeface="+mn-lt"/>
              </a:defRPr>
            </a:lvl1pPr>
          </a:lstStyle>
          <a:p>
            <a:pPr lvl="0"/>
            <a:r>
              <a:rPr lang="en-US"/>
              <a:t>Chapter › Topic</a:t>
            </a:r>
          </a:p>
        </p:txBody>
      </p:sp>
      <p:pic>
        <p:nvPicPr>
          <p:cNvPr id="6" name="Graphic 5">
            <a:extLst>
              <a:ext uri="{FF2B5EF4-FFF2-40B4-BE49-F238E27FC236}">
                <a16:creationId xmlns:a16="http://schemas.microsoft.com/office/drawing/2014/main" id="{C755E4F9-B35C-C3FD-DA92-DEA03F29D7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696755" y="280647"/>
            <a:ext cx="941271" cy="437609"/>
          </a:xfrm>
          <a:prstGeom prst="rect">
            <a:avLst/>
          </a:prstGeom>
        </p:spPr>
      </p:pic>
      <p:pic>
        <p:nvPicPr>
          <p:cNvPr id="5" name="Graphic 4">
            <a:extLst>
              <a:ext uri="{FF2B5EF4-FFF2-40B4-BE49-F238E27FC236}">
                <a16:creationId xmlns:a16="http://schemas.microsoft.com/office/drawing/2014/main" id="{2D482CA2-69DA-9755-A419-4D0870652453}"/>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8492869" y="3810001"/>
            <a:ext cx="3710843" cy="2362200"/>
          </a:xfrm>
          <a:prstGeom prst="rect">
            <a:avLst/>
          </a:prstGeom>
        </p:spPr>
      </p:pic>
      <p:sp>
        <p:nvSpPr>
          <p:cNvPr id="4" name="TextBox 3">
            <a:extLst>
              <a:ext uri="{FF2B5EF4-FFF2-40B4-BE49-F238E27FC236}">
                <a16:creationId xmlns:a16="http://schemas.microsoft.com/office/drawing/2014/main" id="{AFC62CD2-9D7C-35B1-27B4-BC5A1912F0DB}"/>
              </a:ext>
            </a:extLst>
          </p:cNvPr>
          <p:cNvSpPr txBox="1"/>
          <p:nvPr/>
        </p:nvSpPr>
        <p:spPr>
          <a:xfrm>
            <a:off x="613132" y="1489494"/>
            <a:ext cx="6909332" cy="4060166"/>
          </a:xfrm>
          <a:prstGeom prst="rect">
            <a:avLst/>
          </a:prstGeom>
          <a:ln w="6350">
            <a:noFill/>
            <a:miter lim="800000"/>
          </a:ln>
        </p:spPr>
        <p:txBody>
          <a:bodyPr vert="horz" wrap="none" lIns="0" tIns="0" rIns="0" bIns="0" rtlCol="0">
            <a:noAutofit/>
          </a:bodyPr>
          <a:lstStyle/>
          <a:p>
            <a:pPr algn="l">
              <a:spcBef>
                <a:spcPts val="300"/>
              </a:spcBef>
              <a:spcAft>
                <a:spcPts val="300"/>
              </a:spcAft>
              <a:buNone/>
            </a:pPr>
            <a:endParaRPr lang="en-GB" sz="1600" dirty="0"/>
          </a:p>
        </p:txBody>
      </p:sp>
      <p:sp>
        <p:nvSpPr>
          <p:cNvPr id="9" name="Slide Number Placeholder 8">
            <a:extLst>
              <a:ext uri="{FF2B5EF4-FFF2-40B4-BE49-F238E27FC236}">
                <a16:creationId xmlns:a16="http://schemas.microsoft.com/office/drawing/2014/main" id="{66F86F6F-5C81-2F75-DC60-9CFE57A2654E}"/>
              </a:ext>
            </a:extLst>
          </p:cNvPr>
          <p:cNvSpPr>
            <a:spLocks noGrp="1"/>
          </p:cNvSpPr>
          <p:nvPr>
            <p:ph type="sldNum" sz="quarter" idx="20"/>
          </p:nvPr>
        </p:nvSpPr>
        <p:spPr/>
        <p:txBody>
          <a:bodyPr/>
          <a:lstStyle/>
          <a:p>
            <a:fld id="{BB7196A1-736D-498E-96F1-BB8662B4DEF0}" type="slidenum">
              <a:rPr lang="en-GB" smtClean="0"/>
              <a:pPr/>
              <a:t>‹#›</a:t>
            </a:fld>
            <a:endParaRPr lang="en-GB" dirty="0"/>
          </a:p>
        </p:txBody>
      </p:sp>
      <p:sp>
        <p:nvSpPr>
          <p:cNvPr id="10" name="Footer Placeholder 9">
            <a:extLst>
              <a:ext uri="{FF2B5EF4-FFF2-40B4-BE49-F238E27FC236}">
                <a16:creationId xmlns:a16="http://schemas.microsoft.com/office/drawing/2014/main" id="{C1B88365-347E-655F-5B60-20FF67148D30}"/>
              </a:ext>
            </a:extLst>
          </p:cNvPr>
          <p:cNvSpPr>
            <a:spLocks noGrp="1"/>
          </p:cNvSpPr>
          <p:nvPr>
            <p:ph type="ftr" sz="quarter" idx="21"/>
          </p:nvPr>
        </p:nvSpPr>
        <p:spPr/>
        <p:txBody>
          <a:bodyPr/>
          <a:lstStyle/>
          <a:p>
            <a:r>
              <a:rPr lang="en-US" dirty="0"/>
              <a:t>www.ecs.co.za</a:t>
            </a:r>
            <a:endParaRPr lang="en-GB" dirty="0"/>
          </a:p>
        </p:txBody>
      </p:sp>
      <p:sp>
        <p:nvSpPr>
          <p:cNvPr id="12" name="Content Placeholder 7">
            <a:extLst>
              <a:ext uri="{FF2B5EF4-FFF2-40B4-BE49-F238E27FC236}">
                <a16:creationId xmlns:a16="http://schemas.microsoft.com/office/drawing/2014/main" id="{A6CA130D-CC0E-74E2-7B89-1B026963EF65}"/>
              </a:ext>
            </a:extLst>
          </p:cNvPr>
          <p:cNvSpPr>
            <a:spLocks noGrp="1"/>
          </p:cNvSpPr>
          <p:nvPr>
            <p:ph sz="quarter" idx="22"/>
          </p:nvPr>
        </p:nvSpPr>
        <p:spPr>
          <a:xfrm>
            <a:off x="554736" y="1371600"/>
            <a:ext cx="6967728"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679356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Constru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p:cNvGraphicFramePr>
          <p:nvPr>
            <p:custDataLst>
              <p:tags r:id="rId1"/>
            </p:custDataLst>
            <p:extLst>
              <p:ext uri="{D42A27DB-BD31-4B8C-83A1-F6EECF244321}">
                <p14:modId xmlns:p14="http://schemas.microsoft.com/office/powerpoint/2010/main" val="19312443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72" imgH="588" progId="TCLayout.ActiveDocument.1">
                  <p:embed/>
                </p:oleObj>
              </mc:Choice>
              <mc:Fallback>
                <p:oleObj name="think-cell Slide" r:id="rId8"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8F8ABD0-305F-4DFC-AC60-1FB7BB16830A}"/>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p:custDataLst>
              <p:tags r:id="rId3"/>
            </p:custDataLst>
          </p:nvPr>
        </p:nvSpPr>
        <p:spPr bwMode="ltGray">
          <a:xfrm>
            <a:off x="7830312" y="0"/>
            <a:ext cx="4361688"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dirty="0">
              <a:solidFill>
                <a:srgbClr val="F0F0F0"/>
              </a:solidFill>
              <a:latin typeface="Arial" panose="020B0604020202020204" pitchFamily="34" charset="0"/>
            </a:endParaRPr>
          </a:p>
        </p:txBody>
      </p:sp>
      <p:sp>
        <p:nvSpPr>
          <p:cNvPr id="21" name="5. Source" hidden="1">
            <a:extLst>
              <a:ext uri="{FF2B5EF4-FFF2-40B4-BE49-F238E27FC236}">
                <a16:creationId xmlns:a16="http://schemas.microsoft.com/office/drawing/2014/main" id="{F25A304F-F50E-4F96-991D-CFEB07060178}"/>
              </a:ext>
            </a:extLst>
          </p:cNvPr>
          <p:cNvSpPr txBox="1"/>
          <p:nvPr>
            <p:custDataLst>
              <p:tags r:id="rId4"/>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25" name="2. Slide Title">
            <a:extLst>
              <a:ext uri="{FF2B5EF4-FFF2-40B4-BE49-F238E27FC236}">
                <a16:creationId xmlns:a16="http://schemas.microsoft.com/office/drawing/2014/main" id="{AA4BE143-5F32-4F04-B536-5DD597732824}"/>
              </a:ext>
            </a:extLst>
          </p:cNvPr>
          <p:cNvSpPr>
            <a:spLocks noGrp="1"/>
          </p:cNvSpPr>
          <p:nvPr>
            <p:ph type="title"/>
            <p:custDataLst>
              <p:tags r:id="rId5"/>
            </p:custDataLst>
          </p:nvPr>
        </p:nvSpPr>
        <p:spPr>
          <a:xfrm>
            <a:off x="554736" y="182372"/>
            <a:ext cx="6967728" cy="731520"/>
          </a:xfrm>
        </p:spPr>
        <p:txBody>
          <a:bodyPr/>
          <a:lstStyle/>
          <a:p>
            <a:r>
              <a:rPr lang="en-US"/>
              <a:t>Click to edit Master title style</a:t>
            </a:r>
            <a:endParaRPr lang="en-US" dirty="0"/>
          </a:p>
        </p:txBody>
      </p:sp>
      <p:sp>
        <p:nvSpPr>
          <p:cNvPr id="19" name="1. On-page tracker">
            <a:extLst>
              <a:ext uri="{FF2B5EF4-FFF2-40B4-BE49-F238E27FC236}">
                <a16:creationId xmlns:a16="http://schemas.microsoft.com/office/drawing/2014/main" id="{288125BB-6CB4-4B7C-8E2B-CB1912430A39}"/>
              </a:ext>
            </a:extLst>
          </p:cNvPr>
          <p:cNvSpPr>
            <a:spLocks noGrp="1"/>
          </p:cNvSpPr>
          <p:nvPr>
            <p:ph type="body" sz="quarter" idx="18" hasCustomPrompt="1"/>
            <p:custDataLst>
              <p:tags r:id="rId6"/>
            </p:custDataLst>
          </p:nvPr>
        </p:nvSpPr>
        <p:spPr>
          <a:xfrm>
            <a:off x="8173370" y="78768"/>
            <a:ext cx="3466941" cy="123111"/>
          </a:xfrm>
        </p:spPr>
        <p:txBody>
          <a:bodyPr wrap="square" anchor="ctr" anchorCtr="0">
            <a:spAutoFit/>
          </a:bodyPr>
          <a:lstStyle>
            <a:lvl1pPr algn="r">
              <a:defRPr sz="800">
                <a:solidFill>
                  <a:schemeClr val="bg1"/>
                </a:solidFill>
                <a:latin typeface="+mn-lt"/>
              </a:defRPr>
            </a:lvl1pPr>
          </a:lstStyle>
          <a:p>
            <a:pPr lvl="0"/>
            <a:r>
              <a:rPr lang="en-US"/>
              <a:t>Chapter › Topic</a:t>
            </a:r>
          </a:p>
        </p:txBody>
      </p:sp>
      <p:pic>
        <p:nvPicPr>
          <p:cNvPr id="6" name="Graphic 5">
            <a:extLst>
              <a:ext uri="{FF2B5EF4-FFF2-40B4-BE49-F238E27FC236}">
                <a16:creationId xmlns:a16="http://schemas.microsoft.com/office/drawing/2014/main" id="{C755E4F9-B35C-C3FD-DA92-DEA03F29D7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696755" y="280647"/>
            <a:ext cx="941271" cy="437609"/>
          </a:xfrm>
          <a:prstGeom prst="rect">
            <a:avLst/>
          </a:prstGeom>
        </p:spPr>
      </p:pic>
      <p:pic>
        <p:nvPicPr>
          <p:cNvPr id="5" name="Graphic 4">
            <a:extLst>
              <a:ext uri="{FF2B5EF4-FFF2-40B4-BE49-F238E27FC236}">
                <a16:creationId xmlns:a16="http://schemas.microsoft.com/office/drawing/2014/main" id="{2D482CA2-69DA-9755-A419-4D0870652453}"/>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7830313" y="4944319"/>
            <a:ext cx="4361688" cy="1151681"/>
          </a:xfrm>
          <a:prstGeom prst="rect">
            <a:avLst/>
          </a:prstGeom>
        </p:spPr>
      </p:pic>
      <p:sp>
        <p:nvSpPr>
          <p:cNvPr id="8" name="Slide Number Placeholder 7">
            <a:extLst>
              <a:ext uri="{FF2B5EF4-FFF2-40B4-BE49-F238E27FC236}">
                <a16:creationId xmlns:a16="http://schemas.microsoft.com/office/drawing/2014/main" id="{71003CBE-6097-B930-B65A-33329792830D}"/>
              </a:ext>
            </a:extLst>
          </p:cNvPr>
          <p:cNvSpPr>
            <a:spLocks noGrp="1"/>
          </p:cNvSpPr>
          <p:nvPr>
            <p:ph type="sldNum" sz="quarter" idx="20"/>
          </p:nvPr>
        </p:nvSpPr>
        <p:spPr/>
        <p:txBody>
          <a:bodyPr/>
          <a:lstStyle/>
          <a:p>
            <a:fld id="{BB7196A1-736D-498E-96F1-BB8662B4DEF0}" type="slidenum">
              <a:rPr lang="en-GB" smtClean="0"/>
              <a:pPr/>
              <a:t>‹#›</a:t>
            </a:fld>
            <a:endParaRPr lang="en-GB" dirty="0"/>
          </a:p>
        </p:txBody>
      </p:sp>
      <p:sp>
        <p:nvSpPr>
          <p:cNvPr id="9" name="Footer Placeholder 8">
            <a:extLst>
              <a:ext uri="{FF2B5EF4-FFF2-40B4-BE49-F238E27FC236}">
                <a16:creationId xmlns:a16="http://schemas.microsoft.com/office/drawing/2014/main" id="{5466FF67-3ADB-E89C-CA64-41EF1596D831}"/>
              </a:ext>
            </a:extLst>
          </p:cNvPr>
          <p:cNvSpPr>
            <a:spLocks noGrp="1"/>
          </p:cNvSpPr>
          <p:nvPr>
            <p:ph type="ftr" sz="quarter" idx="21"/>
          </p:nvPr>
        </p:nvSpPr>
        <p:spPr/>
        <p:txBody>
          <a:bodyPr/>
          <a:lstStyle/>
          <a:p>
            <a:r>
              <a:rPr lang="en-US" dirty="0"/>
              <a:t>www.ecs.co.za</a:t>
            </a:r>
            <a:endParaRPr lang="en-GB" dirty="0"/>
          </a:p>
        </p:txBody>
      </p:sp>
      <p:sp>
        <p:nvSpPr>
          <p:cNvPr id="11" name="Content Placeholder 7">
            <a:extLst>
              <a:ext uri="{FF2B5EF4-FFF2-40B4-BE49-F238E27FC236}">
                <a16:creationId xmlns:a16="http://schemas.microsoft.com/office/drawing/2014/main" id="{72C8E24C-C3CF-F235-1C96-7552C3B06274}"/>
              </a:ext>
            </a:extLst>
          </p:cNvPr>
          <p:cNvSpPr>
            <a:spLocks noGrp="1"/>
          </p:cNvSpPr>
          <p:nvPr>
            <p:ph sz="quarter" idx="22"/>
          </p:nvPr>
        </p:nvSpPr>
        <p:spPr>
          <a:xfrm>
            <a:off x="554736" y="1371600"/>
            <a:ext cx="6967728"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03408602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Pointin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p:cNvGraphicFramePr>
          <p:nvPr>
            <p:custDataLst>
              <p:tags r:id="rId1"/>
            </p:custDataLst>
            <p:extLst>
              <p:ext uri="{D42A27DB-BD31-4B8C-83A1-F6EECF244321}">
                <p14:modId xmlns:p14="http://schemas.microsoft.com/office/powerpoint/2010/main" val="19312443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72" imgH="588" progId="TCLayout.ActiveDocument.1">
                  <p:embed/>
                </p:oleObj>
              </mc:Choice>
              <mc:Fallback>
                <p:oleObj name="think-cell Slide" r:id="rId8"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8F8ABD0-305F-4DFC-AC60-1FB7BB16830A}"/>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p:custDataLst>
              <p:tags r:id="rId3"/>
            </p:custDataLst>
          </p:nvPr>
        </p:nvSpPr>
        <p:spPr bwMode="ltGray">
          <a:xfrm>
            <a:off x="7830312" y="0"/>
            <a:ext cx="4361688"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dirty="0">
              <a:solidFill>
                <a:srgbClr val="F0F0F0"/>
              </a:solidFill>
              <a:latin typeface="Arial" panose="020B0604020202020204" pitchFamily="34" charset="0"/>
            </a:endParaRPr>
          </a:p>
        </p:txBody>
      </p:sp>
      <p:sp>
        <p:nvSpPr>
          <p:cNvPr id="21" name="5. Source" hidden="1">
            <a:extLst>
              <a:ext uri="{FF2B5EF4-FFF2-40B4-BE49-F238E27FC236}">
                <a16:creationId xmlns:a16="http://schemas.microsoft.com/office/drawing/2014/main" id="{F25A304F-F50E-4F96-991D-CFEB07060178}"/>
              </a:ext>
            </a:extLst>
          </p:cNvPr>
          <p:cNvSpPr txBox="1"/>
          <p:nvPr>
            <p:custDataLst>
              <p:tags r:id="rId4"/>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25" name="2. Slide Title">
            <a:extLst>
              <a:ext uri="{FF2B5EF4-FFF2-40B4-BE49-F238E27FC236}">
                <a16:creationId xmlns:a16="http://schemas.microsoft.com/office/drawing/2014/main" id="{AA4BE143-5F32-4F04-B536-5DD597732824}"/>
              </a:ext>
            </a:extLst>
          </p:cNvPr>
          <p:cNvSpPr>
            <a:spLocks noGrp="1"/>
          </p:cNvSpPr>
          <p:nvPr>
            <p:ph type="title"/>
            <p:custDataLst>
              <p:tags r:id="rId5"/>
            </p:custDataLst>
          </p:nvPr>
        </p:nvSpPr>
        <p:spPr>
          <a:xfrm>
            <a:off x="554736" y="182372"/>
            <a:ext cx="6967728" cy="731520"/>
          </a:xfrm>
        </p:spPr>
        <p:txBody>
          <a:bodyPr/>
          <a:lstStyle/>
          <a:p>
            <a:r>
              <a:rPr lang="en-US"/>
              <a:t>Click to edit Master title style</a:t>
            </a:r>
            <a:endParaRPr lang="en-US" dirty="0"/>
          </a:p>
        </p:txBody>
      </p:sp>
      <p:sp>
        <p:nvSpPr>
          <p:cNvPr id="19" name="1. On-page tracker">
            <a:extLst>
              <a:ext uri="{FF2B5EF4-FFF2-40B4-BE49-F238E27FC236}">
                <a16:creationId xmlns:a16="http://schemas.microsoft.com/office/drawing/2014/main" id="{288125BB-6CB4-4B7C-8E2B-CB1912430A39}"/>
              </a:ext>
            </a:extLst>
          </p:cNvPr>
          <p:cNvSpPr>
            <a:spLocks noGrp="1"/>
          </p:cNvSpPr>
          <p:nvPr>
            <p:ph type="body" sz="quarter" idx="18" hasCustomPrompt="1"/>
            <p:custDataLst>
              <p:tags r:id="rId6"/>
            </p:custDataLst>
          </p:nvPr>
        </p:nvSpPr>
        <p:spPr>
          <a:xfrm>
            <a:off x="8173370" y="78768"/>
            <a:ext cx="3466941" cy="123111"/>
          </a:xfrm>
        </p:spPr>
        <p:txBody>
          <a:bodyPr wrap="square" anchor="ctr" anchorCtr="0">
            <a:spAutoFit/>
          </a:bodyPr>
          <a:lstStyle>
            <a:lvl1pPr algn="r">
              <a:defRPr sz="800">
                <a:solidFill>
                  <a:schemeClr val="bg1"/>
                </a:solidFill>
                <a:latin typeface="+mn-lt"/>
              </a:defRPr>
            </a:lvl1pPr>
          </a:lstStyle>
          <a:p>
            <a:pPr lvl="0"/>
            <a:r>
              <a:rPr lang="en-US"/>
              <a:t>Chapter › Topic</a:t>
            </a:r>
          </a:p>
        </p:txBody>
      </p:sp>
      <p:pic>
        <p:nvPicPr>
          <p:cNvPr id="6" name="Graphic 5">
            <a:extLst>
              <a:ext uri="{FF2B5EF4-FFF2-40B4-BE49-F238E27FC236}">
                <a16:creationId xmlns:a16="http://schemas.microsoft.com/office/drawing/2014/main" id="{C755E4F9-B35C-C3FD-DA92-DEA03F29D7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696755" y="280647"/>
            <a:ext cx="941271" cy="437609"/>
          </a:xfrm>
          <a:prstGeom prst="rect">
            <a:avLst/>
          </a:prstGeom>
        </p:spPr>
      </p:pic>
      <p:pic>
        <p:nvPicPr>
          <p:cNvPr id="5" name="Graphic 4">
            <a:extLst>
              <a:ext uri="{FF2B5EF4-FFF2-40B4-BE49-F238E27FC236}">
                <a16:creationId xmlns:a16="http://schemas.microsoft.com/office/drawing/2014/main" id="{2D482CA2-69DA-9755-A419-4D0870652453}"/>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7762706" y="2276872"/>
            <a:ext cx="8553787" cy="3391273"/>
          </a:xfrm>
          <a:prstGeom prst="rect">
            <a:avLst/>
          </a:prstGeom>
        </p:spPr>
      </p:pic>
      <p:sp>
        <p:nvSpPr>
          <p:cNvPr id="8" name="Slide Number Placeholder 7">
            <a:extLst>
              <a:ext uri="{FF2B5EF4-FFF2-40B4-BE49-F238E27FC236}">
                <a16:creationId xmlns:a16="http://schemas.microsoft.com/office/drawing/2014/main" id="{30E83A4A-6464-CAB5-8AA5-94585BC7C258}"/>
              </a:ext>
            </a:extLst>
          </p:cNvPr>
          <p:cNvSpPr>
            <a:spLocks noGrp="1"/>
          </p:cNvSpPr>
          <p:nvPr>
            <p:ph type="sldNum" sz="quarter" idx="20"/>
          </p:nvPr>
        </p:nvSpPr>
        <p:spPr/>
        <p:txBody>
          <a:bodyPr/>
          <a:lstStyle/>
          <a:p>
            <a:fld id="{BB7196A1-736D-498E-96F1-BB8662B4DEF0}" type="slidenum">
              <a:rPr lang="en-GB" smtClean="0"/>
              <a:pPr/>
              <a:t>‹#›</a:t>
            </a:fld>
            <a:endParaRPr lang="en-GB" dirty="0"/>
          </a:p>
        </p:txBody>
      </p:sp>
      <p:sp>
        <p:nvSpPr>
          <p:cNvPr id="9" name="Footer Placeholder 8">
            <a:extLst>
              <a:ext uri="{FF2B5EF4-FFF2-40B4-BE49-F238E27FC236}">
                <a16:creationId xmlns:a16="http://schemas.microsoft.com/office/drawing/2014/main" id="{5190E8C3-EB98-DC93-C466-FA7420E337EA}"/>
              </a:ext>
            </a:extLst>
          </p:cNvPr>
          <p:cNvSpPr>
            <a:spLocks noGrp="1"/>
          </p:cNvSpPr>
          <p:nvPr>
            <p:ph type="ftr" sz="quarter" idx="21"/>
          </p:nvPr>
        </p:nvSpPr>
        <p:spPr/>
        <p:txBody>
          <a:bodyPr/>
          <a:lstStyle/>
          <a:p>
            <a:r>
              <a:rPr lang="en-US" dirty="0"/>
              <a:t>www.ecs.co.za</a:t>
            </a:r>
            <a:endParaRPr lang="en-GB" dirty="0"/>
          </a:p>
        </p:txBody>
      </p:sp>
      <p:sp>
        <p:nvSpPr>
          <p:cNvPr id="11" name="Content Placeholder 7">
            <a:extLst>
              <a:ext uri="{FF2B5EF4-FFF2-40B4-BE49-F238E27FC236}">
                <a16:creationId xmlns:a16="http://schemas.microsoft.com/office/drawing/2014/main" id="{E7242E10-1303-77AD-53B2-43E09D4FD120}"/>
              </a:ext>
            </a:extLst>
          </p:cNvPr>
          <p:cNvSpPr>
            <a:spLocks noGrp="1"/>
          </p:cNvSpPr>
          <p:nvPr>
            <p:ph sz="quarter" idx="22"/>
          </p:nvPr>
        </p:nvSpPr>
        <p:spPr>
          <a:xfrm>
            <a:off x="554736" y="1371600"/>
            <a:ext cx="6967728"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9208369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Site Insp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p:cNvGraphicFramePr>
          <p:nvPr>
            <p:custDataLst>
              <p:tags r:id="rId1"/>
            </p:custDataLst>
            <p:extLst>
              <p:ext uri="{D42A27DB-BD31-4B8C-83A1-F6EECF244321}">
                <p14:modId xmlns:p14="http://schemas.microsoft.com/office/powerpoint/2010/main" val="19312443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72" imgH="588" progId="TCLayout.ActiveDocument.1">
                  <p:embed/>
                </p:oleObj>
              </mc:Choice>
              <mc:Fallback>
                <p:oleObj name="think-cell Slide" r:id="rId8"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8F8ABD0-305F-4DFC-AC60-1FB7BB16830A}"/>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p:custDataLst>
              <p:tags r:id="rId3"/>
            </p:custDataLst>
          </p:nvPr>
        </p:nvSpPr>
        <p:spPr bwMode="ltGray">
          <a:xfrm>
            <a:off x="7830312" y="0"/>
            <a:ext cx="4361688"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dirty="0">
              <a:solidFill>
                <a:srgbClr val="F0F0F0"/>
              </a:solidFill>
              <a:latin typeface="Arial" panose="020B0604020202020204" pitchFamily="34" charset="0"/>
            </a:endParaRPr>
          </a:p>
        </p:txBody>
      </p:sp>
      <p:sp>
        <p:nvSpPr>
          <p:cNvPr id="21" name="5. Source" hidden="1">
            <a:extLst>
              <a:ext uri="{FF2B5EF4-FFF2-40B4-BE49-F238E27FC236}">
                <a16:creationId xmlns:a16="http://schemas.microsoft.com/office/drawing/2014/main" id="{F25A304F-F50E-4F96-991D-CFEB07060178}"/>
              </a:ext>
            </a:extLst>
          </p:cNvPr>
          <p:cNvSpPr txBox="1"/>
          <p:nvPr>
            <p:custDataLst>
              <p:tags r:id="rId4"/>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25" name="2. Slide Title">
            <a:extLst>
              <a:ext uri="{FF2B5EF4-FFF2-40B4-BE49-F238E27FC236}">
                <a16:creationId xmlns:a16="http://schemas.microsoft.com/office/drawing/2014/main" id="{AA4BE143-5F32-4F04-B536-5DD597732824}"/>
              </a:ext>
            </a:extLst>
          </p:cNvPr>
          <p:cNvSpPr>
            <a:spLocks noGrp="1"/>
          </p:cNvSpPr>
          <p:nvPr>
            <p:ph type="title"/>
            <p:custDataLst>
              <p:tags r:id="rId5"/>
            </p:custDataLst>
          </p:nvPr>
        </p:nvSpPr>
        <p:spPr>
          <a:xfrm>
            <a:off x="554736" y="182372"/>
            <a:ext cx="6967728" cy="731520"/>
          </a:xfrm>
        </p:spPr>
        <p:txBody>
          <a:bodyPr/>
          <a:lstStyle/>
          <a:p>
            <a:r>
              <a:rPr lang="en-US"/>
              <a:t>Click to edit Master title style</a:t>
            </a:r>
            <a:endParaRPr lang="en-US" dirty="0"/>
          </a:p>
        </p:txBody>
      </p:sp>
      <p:sp>
        <p:nvSpPr>
          <p:cNvPr id="19" name="1. On-page tracker">
            <a:extLst>
              <a:ext uri="{FF2B5EF4-FFF2-40B4-BE49-F238E27FC236}">
                <a16:creationId xmlns:a16="http://schemas.microsoft.com/office/drawing/2014/main" id="{288125BB-6CB4-4B7C-8E2B-CB1912430A39}"/>
              </a:ext>
            </a:extLst>
          </p:cNvPr>
          <p:cNvSpPr>
            <a:spLocks noGrp="1"/>
          </p:cNvSpPr>
          <p:nvPr>
            <p:ph type="body" sz="quarter" idx="18" hasCustomPrompt="1"/>
            <p:custDataLst>
              <p:tags r:id="rId6"/>
            </p:custDataLst>
          </p:nvPr>
        </p:nvSpPr>
        <p:spPr>
          <a:xfrm>
            <a:off x="8173370" y="78768"/>
            <a:ext cx="3466941" cy="123111"/>
          </a:xfrm>
        </p:spPr>
        <p:txBody>
          <a:bodyPr wrap="square" anchor="ctr" anchorCtr="0">
            <a:spAutoFit/>
          </a:bodyPr>
          <a:lstStyle>
            <a:lvl1pPr algn="r">
              <a:defRPr sz="800">
                <a:solidFill>
                  <a:schemeClr val="bg1"/>
                </a:solidFill>
                <a:latin typeface="+mn-lt"/>
              </a:defRPr>
            </a:lvl1pPr>
          </a:lstStyle>
          <a:p>
            <a:pPr lvl="0"/>
            <a:r>
              <a:rPr lang="en-US"/>
              <a:t>Chapter › Topic</a:t>
            </a:r>
          </a:p>
        </p:txBody>
      </p:sp>
      <p:pic>
        <p:nvPicPr>
          <p:cNvPr id="6" name="Graphic 5">
            <a:extLst>
              <a:ext uri="{FF2B5EF4-FFF2-40B4-BE49-F238E27FC236}">
                <a16:creationId xmlns:a16="http://schemas.microsoft.com/office/drawing/2014/main" id="{C755E4F9-B35C-C3FD-DA92-DEA03F29D7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696755" y="280647"/>
            <a:ext cx="941271" cy="437609"/>
          </a:xfrm>
          <a:prstGeom prst="rect">
            <a:avLst/>
          </a:prstGeom>
        </p:spPr>
      </p:pic>
      <p:pic>
        <p:nvPicPr>
          <p:cNvPr id="5" name="Graphic 4">
            <a:extLst>
              <a:ext uri="{FF2B5EF4-FFF2-40B4-BE49-F238E27FC236}">
                <a16:creationId xmlns:a16="http://schemas.microsoft.com/office/drawing/2014/main" id="{2D482CA2-69DA-9755-A419-4D0870652453}"/>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7830312" y="3926817"/>
            <a:ext cx="4361688" cy="2197925"/>
          </a:xfrm>
          <a:prstGeom prst="rect">
            <a:avLst/>
          </a:prstGeom>
        </p:spPr>
      </p:pic>
      <p:sp>
        <p:nvSpPr>
          <p:cNvPr id="8" name="Slide Number Placeholder 7">
            <a:extLst>
              <a:ext uri="{FF2B5EF4-FFF2-40B4-BE49-F238E27FC236}">
                <a16:creationId xmlns:a16="http://schemas.microsoft.com/office/drawing/2014/main" id="{7BDCEC30-973B-8AC8-1E88-68B972906F83}"/>
              </a:ext>
            </a:extLst>
          </p:cNvPr>
          <p:cNvSpPr>
            <a:spLocks noGrp="1"/>
          </p:cNvSpPr>
          <p:nvPr>
            <p:ph type="sldNum" sz="quarter" idx="20"/>
          </p:nvPr>
        </p:nvSpPr>
        <p:spPr/>
        <p:txBody>
          <a:bodyPr/>
          <a:lstStyle/>
          <a:p>
            <a:fld id="{BB7196A1-736D-498E-96F1-BB8662B4DEF0}" type="slidenum">
              <a:rPr lang="en-GB" smtClean="0"/>
              <a:pPr/>
              <a:t>‹#›</a:t>
            </a:fld>
            <a:endParaRPr lang="en-GB" dirty="0"/>
          </a:p>
        </p:txBody>
      </p:sp>
      <p:sp>
        <p:nvSpPr>
          <p:cNvPr id="9" name="Footer Placeholder 8">
            <a:extLst>
              <a:ext uri="{FF2B5EF4-FFF2-40B4-BE49-F238E27FC236}">
                <a16:creationId xmlns:a16="http://schemas.microsoft.com/office/drawing/2014/main" id="{EFEED2A4-10E6-44D7-333E-A24AA105FF75}"/>
              </a:ext>
            </a:extLst>
          </p:cNvPr>
          <p:cNvSpPr>
            <a:spLocks noGrp="1"/>
          </p:cNvSpPr>
          <p:nvPr>
            <p:ph type="ftr" sz="quarter" idx="21"/>
          </p:nvPr>
        </p:nvSpPr>
        <p:spPr/>
        <p:txBody>
          <a:bodyPr/>
          <a:lstStyle/>
          <a:p>
            <a:r>
              <a:rPr lang="en-US" dirty="0"/>
              <a:t>www.ecs.co.za</a:t>
            </a:r>
            <a:endParaRPr lang="en-GB" dirty="0"/>
          </a:p>
        </p:txBody>
      </p:sp>
      <p:sp>
        <p:nvSpPr>
          <p:cNvPr id="11" name="Content Placeholder 7">
            <a:extLst>
              <a:ext uri="{FF2B5EF4-FFF2-40B4-BE49-F238E27FC236}">
                <a16:creationId xmlns:a16="http://schemas.microsoft.com/office/drawing/2014/main" id="{AF8B5444-ADE6-2FA1-14BA-7B2FD7D2C25C}"/>
              </a:ext>
            </a:extLst>
          </p:cNvPr>
          <p:cNvSpPr>
            <a:spLocks noGrp="1"/>
          </p:cNvSpPr>
          <p:nvPr>
            <p:ph sz="quarter" idx="22"/>
          </p:nvPr>
        </p:nvSpPr>
        <p:spPr>
          <a:xfrm>
            <a:off x="554736" y="1371600"/>
            <a:ext cx="6967728"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64853166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Cran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293AC4C-5B2F-4A0C-8C9B-7295BEE1F457}"/>
              </a:ext>
            </a:extLst>
          </p:cNvPr>
          <p:cNvGraphicFramePr>
            <a:graphicFrameLocks/>
          </p:cNvGraphicFramePr>
          <p:nvPr>
            <p:custDataLst>
              <p:tags r:id="rId1"/>
            </p:custDataLst>
            <p:extLst>
              <p:ext uri="{D42A27DB-BD31-4B8C-83A1-F6EECF244321}">
                <p14:modId xmlns:p14="http://schemas.microsoft.com/office/powerpoint/2010/main" val="19312443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572" imgH="588" progId="TCLayout.ActiveDocument.1">
                  <p:embed/>
                </p:oleObj>
              </mc:Choice>
              <mc:Fallback>
                <p:oleObj name="think-cell Slide" r:id="rId8" imgW="572" imgH="588" progId="TCLayout.ActiveDocument.1">
                  <p:embed/>
                  <p:pic>
                    <p:nvPicPr>
                      <p:cNvPr id="3" name="Object 2" hidden="1">
                        <a:extLst>
                          <a:ext uri="{FF2B5EF4-FFF2-40B4-BE49-F238E27FC236}">
                            <a16:creationId xmlns:a16="http://schemas.microsoft.com/office/drawing/2014/main" id="{C293AC4C-5B2F-4A0C-8C9B-7295BEE1F457}"/>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8F8ABD0-305F-4DFC-AC60-1FB7BB16830A}"/>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p:nvPr>
            <p:custDataLst>
              <p:tags r:id="rId3"/>
            </p:custDataLst>
          </p:nvPr>
        </p:nvSpPr>
        <p:spPr bwMode="ltGray">
          <a:xfrm>
            <a:off x="7830312" y="0"/>
            <a:ext cx="4361688"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dirty="0">
              <a:solidFill>
                <a:srgbClr val="F0F0F0"/>
              </a:solidFill>
              <a:latin typeface="Arial" panose="020B0604020202020204" pitchFamily="34" charset="0"/>
            </a:endParaRPr>
          </a:p>
        </p:txBody>
      </p:sp>
      <p:sp>
        <p:nvSpPr>
          <p:cNvPr id="21" name="5. Source" hidden="1">
            <a:extLst>
              <a:ext uri="{FF2B5EF4-FFF2-40B4-BE49-F238E27FC236}">
                <a16:creationId xmlns:a16="http://schemas.microsoft.com/office/drawing/2014/main" id="{F25A304F-F50E-4F96-991D-CFEB07060178}"/>
              </a:ext>
            </a:extLst>
          </p:cNvPr>
          <p:cNvSpPr txBox="1"/>
          <p:nvPr>
            <p:custDataLst>
              <p:tags r:id="rId4"/>
            </p:custDataLst>
          </p:nvPr>
        </p:nvSpPr>
        <p:spPr>
          <a:xfrm>
            <a:off x="554735" y="6501669"/>
            <a:ext cx="6967729"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25" name="2. Slide Title">
            <a:extLst>
              <a:ext uri="{FF2B5EF4-FFF2-40B4-BE49-F238E27FC236}">
                <a16:creationId xmlns:a16="http://schemas.microsoft.com/office/drawing/2014/main" id="{AA4BE143-5F32-4F04-B536-5DD597732824}"/>
              </a:ext>
            </a:extLst>
          </p:cNvPr>
          <p:cNvSpPr>
            <a:spLocks noGrp="1"/>
          </p:cNvSpPr>
          <p:nvPr>
            <p:ph type="title"/>
            <p:custDataLst>
              <p:tags r:id="rId5"/>
            </p:custDataLst>
          </p:nvPr>
        </p:nvSpPr>
        <p:spPr>
          <a:xfrm>
            <a:off x="554736" y="182372"/>
            <a:ext cx="6967728" cy="731520"/>
          </a:xfrm>
        </p:spPr>
        <p:txBody>
          <a:bodyPr/>
          <a:lstStyle/>
          <a:p>
            <a:r>
              <a:rPr lang="en-US"/>
              <a:t>Click to edit Master title style</a:t>
            </a:r>
            <a:endParaRPr lang="en-US" dirty="0"/>
          </a:p>
        </p:txBody>
      </p:sp>
      <p:sp>
        <p:nvSpPr>
          <p:cNvPr id="19" name="1. On-page tracker">
            <a:extLst>
              <a:ext uri="{FF2B5EF4-FFF2-40B4-BE49-F238E27FC236}">
                <a16:creationId xmlns:a16="http://schemas.microsoft.com/office/drawing/2014/main" id="{288125BB-6CB4-4B7C-8E2B-CB1912430A39}"/>
              </a:ext>
            </a:extLst>
          </p:cNvPr>
          <p:cNvSpPr>
            <a:spLocks noGrp="1"/>
          </p:cNvSpPr>
          <p:nvPr>
            <p:ph type="body" sz="quarter" idx="18" hasCustomPrompt="1"/>
            <p:custDataLst>
              <p:tags r:id="rId6"/>
            </p:custDataLst>
          </p:nvPr>
        </p:nvSpPr>
        <p:spPr>
          <a:xfrm>
            <a:off x="8173370" y="78768"/>
            <a:ext cx="3466941" cy="123111"/>
          </a:xfrm>
        </p:spPr>
        <p:txBody>
          <a:bodyPr wrap="square" anchor="ctr" anchorCtr="0">
            <a:spAutoFit/>
          </a:bodyPr>
          <a:lstStyle>
            <a:lvl1pPr algn="r">
              <a:defRPr sz="800">
                <a:solidFill>
                  <a:schemeClr val="bg1"/>
                </a:solidFill>
                <a:latin typeface="+mn-lt"/>
              </a:defRPr>
            </a:lvl1pPr>
          </a:lstStyle>
          <a:p>
            <a:pPr lvl="0"/>
            <a:r>
              <a:rPr lang="en-US"/>
              <a:t>Chapter › Topic</a:t>
            </a:r>
          </a:p>
        </p:txBody>
      </p:sp>
      <p:pic>
        <p:nvPicPr>
          <p:cNvPr id="6" name="Graphic 5">
            <a:extLst>
              <a:ext uri="{FF2B5EF4-FFF2-40B4-BE49-F238E27FC236}">
                <a16:creationId xmlns:a16="http://schemas.microsoft.com/office/drawing/2014/main" id="{C755E4F9-B35C-C3FD-DA92-DEA03F29D7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696755" y="280647"/>
            <a:ext cx="941271" cy="437609"/>
          </a:xfrm>
          <a:prstGeom prst="rect">
            <a:avLst/>
          </a:prstGeom>
        </p:spPr>
      </p:pic>
      <p:pic>
        <p:nvPicPr>
          <p:cNvPr id="5" name="Graphic 4">
            <a:extLst>
              <a:ext uri="{FF2B5EF4-FFF2-40B4-BE49-F238E27FC236}">
                <a16:creationId xmlns:a16="http://schemas.microsoft.com/office/drawing/2014/main" id="{2D482CA2-69DA-9755-A419-4D0870652453}"/>
              </a:ext>
            </a:extLst>
          </p:cNvPr>
          <p:cNvPicPr>
            <a:picLocks noChangeAspect="1"/>
          </p:cNvPicPr>
          <p:nvPr/>
        </p:nvPicPr>
        <p:blipFill>
          <a:blip>
            <a:extLst>
              <a:ext uri="{96DAC541-7B7A-43D3-8B79-37D633B846F1}">
                <asvg:svgBlip xmlns:asvg="http://schemas.microsoft.com/office/drawing/2016/SVG/main" r:embed="rId11"/>
              </a:ext>
            </a:extLst>
          </a:blip>
          <a:srcRect/>
          <a:stretch/>
        </p:blipFill>
        <p:spPr>
          <a:xfrm>
            <a:off x="7830312" y="3877208"/>
            <a:ext cx="4361688" cy="2294993"/>
          </a:xfrm>
          <a:prstGeom prst="rect">
            <a:avLst/>
          </a:prstGeom>
        </p:spPr>
      </p:pic>
      <p:sp>
        <p:nvSpPr>
          <p:cNvPr id="8" name="Slide Number Placeholder 7">
            <a:extLst>
              <a:ext uri="{FF2B5EF4-FFF2-40B4-BE49-F238E27FC236}">
                <a16:creationId xmlns:a16="http://schemas.microsoft.com/office/drawing/2014/main" id="{86C3E1FD-AAA4-8AA9-392B-C453746AD418}"/>
              </a:ext>
            </a:extLst>
          </p:cNvPr>
          <p:cNvSpPr>
            <a:spLocks noGrp="1"/>
          </p:cNvSpPr>
          <p:nvPr>
            <p:ph type="sldNum" sz="quarter" idx="20"/>
          </p:nvPr>
        </p:nvSpPr>
        <p:spPr/>
        <p:txBody>
          <a:bodyPr/>
          <a:lstStyle/>
          <a:p>
            <a:fld id="{BB7196A1-736D-498E-96F1-BB8662B4DEF0}" type="slidenum">
              <a:rPr lang="en-GB" smtClean="0"/>
              <a:pPr/>
              <a:t>‹#›</a:t>
            </a:fld>
            <a:endParaRPr lang="en-GB" dirty="0"/>
          </a:p>
        </p:txBody>
      </p:sp>
      <p:sp>
        <p:nvSpPr>
          <p:cNvPr id="9" name="Footer Placeholder 8">
            <a:extLst>
              <a:ext uri="{FF2B5EF4-FFF2-40B4-BE49-F238E27FC236}">
                <a16:creationId xmlns:a16="http://schemas.microsoft.com/office/drawing/2014/main" id="{53703ACD-6258-211E-FF60-1748FBFF67A0}"/>
              </a:ext>
            </a:extLst>
          </p:cNvPr>
          <p:cNvSpPr>
            <a:spLocks noGrp="1"/>
          </p:cNvSpPr>
          <p:nvPr>
            <p:ph type="ftr" sz="quarter" idx="21"/>
          </p:nvPr>
        </p:nvSpPr>
        <p:spPr/>
        <p:txBody>
          <a:bodyPr/>
          <a:lstStyle/>
          <a:p>
            <a:r>
              <a:rPr lang="en-US" dirty="0"/>
              <a:t>www.ecs.co.za</a:t>
            </a:r>
            <a:endParaRPr lang="en-GB" dirty="0"/>
          </a:p>
        </p:txBody>
      </p:sp>
      <p:sp>
        <p:nvSpPr>
          <p:cNvPr id="11" name="Content Placeholder 7">
            <a:extLst>
              <a:ext uri="{FF2B5EF4-FFF2-40B4-BE49-F238E27FC236}">
                <a16:creationId xmlns:a16="http://schemas.microsoft.com/office/drawing/2014/main" id="{6DAB2A9E-0DCA-8B83-542E-6D6804EC2A60}"/>
              </a:ext>
            </a:extLst>
          </p:cNvPr>
          <p:cNvSpPr>
            <a:spLocks noGrp="1"/>
          </p:cNvSpPr>
          <p:nvPr>
            <p:ph sz="quarter" idx="22"/>
          </p:nvPr>
        </p:nvSpPr>
        <p:spPr>
          <a:xfrm>
            <a:off x="554736" y="1371600"/>
            <a:ext cx="6967728"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48953383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ummary/Graph">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9EA762-881C-5FC8-6A9E-F6ADA96985FB}"/>
              </a:ext>
            </a:extLst>
          </p:cNvPr>
          <p:cNvSpPr/>
          <p:nvPr userDrawn="1"/>
        </p:nvSpPr>
        <p:spPr>
          <a:xfrm>
            <a:off x="0" y="914400"/>
            <a:ext cx="12192000" cy="594360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dirty="0">
              <a:solidFill>
                <a:schemeClr val="bg1"/>
              </a:solidFill>
            </a:endParaRPr>
          </a:p>
        </p:txBody>
      </p:sp>
      <p:sp>
        <p:nvSpPr>
          <p:cNvPr id="9" name="Title 1">
            <a:extLst>
              <a:ext uri="{FF2B5EF4-FFF2-40B4-BE49-F238E27FC236}">
                <a16:creationId xmlns:a16="http://schemas.microsoft.com/office/drawing/2014/main" id="{76EC068B-B080-7100-7BC9-99C09311B2C6}"/>
              </a:ext>
            </a:extLst>
          </p:cNvPr>
          <p:cNvSpPr>
            <a:spLocks noGrp="1"/>
          </p:cNvSpPr>
          <p:nvPr>
            <p:ph type="title"/>
          </p:nvPr>
        </p:nvSpPr>
        <p:spPr>
          <a:xfrm>
            <a:off x="554736" y="172212"/>
            <a:ext cx="11082528" cy="731520"/>
          </a:xfrm>
        </p:spPr>
        <p:txBody>
          <a:bodyPr/>
          <a:lstStyle/>
          <a:p>
            <a:r>
              <a:rPr lang="en-US"/>
              <a:t>Click to edit Master title style</a:t>
            </a:r>
            <a:endParaRPr lang="en-ZA" dirty="0"/>
          </a:p>
        </p:txBody>
      </p:sp>
      <p:sp>
        <p:nvSpPr>
          <p:cNvPr id="10" name="Slide Number Placeholder 9">
            <a:extLst>
              <a:ext uri="{FF2B5EF4-FFF2-40B4-BE49-F238E27FC236}">
                <a16:creationId xmlns:a16="http://schemas.microsoft.com/office/drawing/2014/main" id="{152786A5-C044-D381-A5C0-7A6F7D51EB76}"/>
              </a:ext>
            </a:extLst>
          </p:cNvPr>
          <p:cNvSpPr>
            <a:spLocks noGrp="1"/>
          </p:cNvSpPr>
          <p:nvPr>
            <p:ph type="sldNum" sz="quarter" idx="11"/>
          </p:nvPr>
        </p:nvSpPr>
        <p:spPr/>
        <p:txBody>
          <a:bodyPr/>
          <a:lstStyle/>
          <a:p>
            <a:fld id="{BB7196A1-736D-498E-96F1-BB8662B4DEF0}" type="slidenum">
              <a:rPr lang="en-GB" smtClean="0"/>
              <a:pPr/>
              <a:t>‹#›</a:t>
            </a:fld>
            <a:endParaRPr lang="en-GB" dirty="0"/>
          </a:p>
        </p:txBody>
      </p:sp>
      <p:sp>
        <p:nvSpPr>
          <p:cNvPr id="2" name="Footer Placeholder 1">
            <a:extLst>
              <a:ext uri="{FF2B5EF4-FFF2-40B4-BE49-F238E27FC236}">
                <a16:creationId xmlns:a16="http://schemas.microsoft.com/office/drawing/2014/main" id="{C5B1C60D-5A1A-7779-CF1A-A21456CAA53D}"/>
              </a:ext>
            </a:extLst>
          </p:cNvPr>
          <p:cNvSpPr>
            <a:spLocks noGrp="1"/>
          </p:cNvSpPr>
          <p:nvPr>
            <p:ph type="ftr" sz="quarter" idx="12"/>
          </p:nvPr>
        </p:nvSpPr>
        <p:spPr/>
        <p:txBody>
          <a:bodyPr/>
          <a:lstStyle/>
          <a:p>
            <a:r>
              <a:rPr lang="en-US" dirty="0"/>
              <a:t>www.ecs.co.za</a:t>
            </a:r>
            <a:endParaRPr lang="en-GB" dirty="0"/>
          </a:p>
        </p:txBody>
      </p:sp>
      <p:sp>
        <p:nvSpPr>
          <p:cNvPr id="3" name="Content Placeholder 7">
            <a:extLst>
              <a:ext uri="{FF2B5EF4-FFF2-40B4-BE49-F238E27FC236}">
                <a16:creationId xmlns:a16="http://schemas.microsoft.com/office/drawing/2014/main" id="{933C3E3C-ED39-51B9-A35A-6BC9FEC89561}"/>
              </a:ext>
            </a:extLst>
          </p:cNvPr>
          <p:cNvSpPr>
            <a:spLocks noGrp="1"/>
          </p:cNvSpPr>
          <p:nvPr>
            <p:ph sz="quarter" idx="22"/>
          </p:nvPr>
        </p:nvSpPr>
        <p:spPr>
          <a:xfrm>
            <a:off x="609600" y="1371600"/>
            <a:ext cx="109728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87707566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5_1/4">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p:cNvGraphicFramePr>
          <p:nvPr>
            <p:custDataLst>
              <p:tags r:id="rId1"/>
            </p:custDataLst>
            <p:extLst>
              <p:ext uri="{D42A27DB-BD31-4B8C-83A1-F6EECF244321}">
                <p14:modId xmlns:p14="http://schemas.microsoft.com/office/powerpoint/2010/main" val="36733414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2500" b="1" i="0" u="none" strike="noStrike" kern="1200" cap="none" spc="0" normalizeH="0" baseline="0" noProof="0" dirty="0">
              <a:ln>
                <a:noFill/>
              </a:ln>
              <a:solidFill>
                <a:srgbClr val="FFFFFF"/>
              </a:solidFill>
              <a:effectLst/>
              <a:uLnTx/>
              <a:uFillTx/>
              <a:latin typeface="Georgia" panose="02040502050405020303" pitchFamily="18" charset="0"/>
              <a:ea typeface="+mn-ea"/>
              <a:cs typeface="+mn-cs"/>
              <a:sym typeface="Georgia" panose="02040502050405020303" pitchFamily="18"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3"/>
            </p:custDataLst>
          </p:nvPr>
        </p:nvSpPr>
        <p:spPr>
          <a:xfrm>
            <a:off x="3865236" y="1371600"/>
            <a:ext cx="7107393" cy="1214020"/>
          </a:xfrm>
        </p:spPr>
        <p:txBody>
          <a:bodyPr vert="horz" rIns="0" anchor="b">
            <a:noAutofit/>
          </a:bodyPr>
          <a:lstStyle>
            <a:lvl1pPr>
              <a:defRPr sz="3600">
                <a:solidFill>
                  <a:schemeClr val="tx1"/>
                </a:solidFill>
              </a:defRPr>
            </a:lvl1pPr>
          </a:lstStyle>
          <a:p>
            <a:r>
              <a:rPr lang="en-US" dirty="0"/>
              <a:t>Click to edit Master title style</a:t>
            </a:r>
          </a:p>
        </p:txBody>
      </p:sp>
      <p:sp>
        <p:nvSpPr>
          <p:cNvPr id="21" name="5. Source" hidden="1">
            <a:extLst>
              <a:ext uri="{FF2B5EF4-FFF2-40B4-BE49-F238E27FC236}">
                <a16:creationId xmlns:a16="http://schemas.microsoft.com/office/drawing/2014/main" id="{25B2DE14-9B3F-4199-B082-9FEB12CE57EA}"/>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dirty="0">
                <a:ln>
                  <a:noFill/>
                </a:ln>
                <a:solidFill>
                  <a:srgbClr val="000000"/>
                </a:solidFill>
                <a:effectLst/>
                <a:uLnTx/>
                <a:uFillTx/>
                <a:latin typeface="Century Gothic"/>
                <a:ea typeface="+mn-ea"/>
                <a:cs typeface="Arial" panose="020B0604020202020204" pitchFamily="34" charset="0"/>
              </a:rPr>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sp>
        <p:nvSpPr>
          <p:cNvPr id="36" name="RectangleLight">
            <a:extLst>
              <a:ext uri="{FF2B5EF4-FFF2-40B4-BE49-F238E27FC236}">
                <a16:creationId xmlns:a16="http://schemas.microsoft.com/office/drawing/2014/main" id="{DBCF6751-B758-49AB-2C26-E64719393D49}"/>
              </a:ext>
            </a:extLst>
          </p:cNvPr>
          <p:cNvSpPr/>
          <p:nvPr>
            <p:custDataLst>
              <p:tags r:id="rId6"/>
            </p:custDataLst>
          </p:nvPr>
        </p:nvSpPr>
        <p:spPr bwMode="ltGray">
          <a:xfrm flipH="1">
            <a:off x="0" y="0"/>
            <a:ext cx="3413760"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pic>
        <p:nvPicPr>
          <p:cNvPr id="4" name="Graphic 3">
            <a:extLst>
              <a:ext uri="{FF2B5EF4-FFF2-40B4-BE49-F238E27FC236}">
                <a16:creationId xmlns:a16="http://schemas.microsoft.com/office/drawing/2014/main" id="{62F1B321-82DD-CCF9-4165-B42B1F2F752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696755" y="280647"/>
            <a:ext cx="941271" cy="437609"/>
          </a:xfrm>
          <a:prstGeom prst="rect">
            <a:avLst/>
          </a:prstGeom>
        </p:spPr>
      </p:pic>
      <p:sp>
        <p:nvSpPr>
          <p:cNvPr id="5" name="Title 1">
            <a:extLst>
              <a:ext uri="{FF2B5EF4-FFF2-40B4-BE49-F238E27FC236}">
                <a16:creationId xmlns:a16="http://schemas.microsoft.com/office/drawing/2014/main" id="{BF511342-E88F-2FB2-3DE2-465632C77386}"/>
              </a:ext>
            </a:extLst>
          </p:cNvPr>
          <p:cNvSpPr txBox="1">
            <a:spLocks/>
          </p:cNvSpPr>
          <p:nvPr userDrawn="1"/>
        </p:nvSpPr>
        <p:spPr>
          <a:xfrm>
            <a:off x="609600" y="152400"/>
            <a:ext cx="3255636" cy="1308413"/>
          </a:xfrm>
          <a:prstGeom prst="rect">
            <a:avLst/>
          </a:prstGeom>
        </p:spPr>
        <p:txBody>
          <a:bodyPr vert="horz" wrap="square" lIns="91440" tIns="45720" rIns="91440" bIns="45720" rtlCol="0" anchor="ctr" anchorCtr="0">
            <a:normAutofit/>
          </a:bodyPr>
          <a:lstStyle>
            <a:lvl1pPr algn="l" defTabSz="914400" rtl="0" eaLnBrk="1" latinLnBrk="0" hangingPunct="1">
              <a:lnSpc>
                <a:spcPct val="93000"/>
              </a:lnSpc>
              <a:spcBef>
                <a:spcPct val="0"/>
              </a:spcBef>
              <a:buNone/>
              <a:defRPr sz="2500" b="1" kern="1200" spc="0" baseline="0">
                <a:ln w="6350" cap="flat">
                  <a:noFill/>
                  <a:miter lim="800000"/>
                </a:ln>
                <a:solidFill>
                  <a:schemeClr val="tx1"/>
                </a:solidFill>
                <a:latin typeface="+mj-lt"/>
                <a:ea typeface="+mj-ea"/>
                <a:cs typeface="+mj-cs"/>
              </a:defRPr>
            </a:lvl1pPr>
          </a:lstStyle>
          <a:p>
            <a:endParaRPr lang="en-US" dirty="0">
              <a:solidFill>
                <a:schemeClr val="accent6"/>
              </a:solidFill>
              <a:ea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0EA1B597-E1BD-BA4C-64AD-70A919EEAD81}"/>
              </a:ext>
            </a:extLst>
          </p:cNvPr>
          <p:cNvSpPr>
            <a:spLocks noGrp="1"/>
          </p:cNvSpPr>
          <p:nvPr>
            <p:ph type="sldNum" sz="quarter" idx="18"/>
          </p:nvPr>
        </p:nvSpPr>
        <p:spPr/>
        <p:txBody>
          <a:bodyPr/>
          <a:lstStyle/>
          <a:p>
            <a:fld id="{BB7196A1-736D-498E-96F1-BB8662B4DEF0}" type="slidenum">
              <a:rPr lang="en-GB" smtClean="0"/>
              <a:pPr/>
              <a:t>‹#›</a:t>
            </a:fld>
            <a:endParaRPr lang="en-GB" dirty="0"/>
          </a:p>
        </p:txBody>
      </p:sp>
      <p:sp>
        <p:nvSpPr>
          <p:cNvPr id="7" name="Footer Placeholder 6">
            <a:extLst>
              <a:ext uri="{FF2B5EF4-FFF2-40B4-BE49-F238E27FC236}">
                <a16:creationId xmlns:a16="http://schemas.microsoft.com/office/drawing/2014/main" id="{73259658-844F-07E1-FD83-DB92C259A7DE}"/>
              </a:ext>
            </a:extLst>
          </p:cNvPr>
          <p:cNvSpPr>
            <a:spLocks noGrp="1"/>
          </p:cNvSpPr>
          <p:nvPr>
            <p:ph type="ftr" sz="quarter" idx="19"/>
          </p:nvPr>
        </p:nvSpPr>
        <p:spPr/>
        <p:txBody>
          <a:bodyPr/>
          <a:lstStyle/>
          <a:p>
            <a:r>
              <a:rPr lang="en-US" dirty="0"/>
              <a:t>www.ecs.co.za</a:t>
            </a:r>
            <a:endParaRPr lang="en-GB" dirty="0"/>
          </a:p>
        </p:txBody>
      </p:sp>
    </p:spTree>
    <p:extLst>
      <p:ext uri="{BB962C8B-B14F-4D97-AF65-F5344CB8AC3E}">
        <p14:creationId xmlns:p14="http://schemas.microsoft.com/office/powerpoint/2010/main" val="215236965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7_1/4">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p:cNvGraphicFramePr>
          <p:nvPr>
            <p:custDataLst>
              <p:tags r:id="rId1"/>
            </p:custDataLst>
            <p:extLst>
              <p:ext uri="{D42A27DB-BD31-4B8C-83A1-F6EECF244321}">
                <p14:modId xmlns:p14="http://schemas.microsoft.com/office/powerpoint/2010/main" val="36733414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413" imgH="416" progId="TCLayout.ActiveDocument.1">
                  <p:embed/>
                </p:oleObj>
              </mc:Choice>
              <mc:Fallback>
                <p:oleObj name="think-cell Slide" r:id="rId7"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ct val="0"/>
              </a:spcBef>
              <a:spcAft>
                <a:spcPct val="0"/>
              </a:spcAft>
              <a:buClrTx/>
              <a:buSzTx/>
              <a:buFontTx/>
              <a:buNone/>
              <a:tabLst/>
              <a:defRPr/>
            </a:pPr>
            <a:endParaRPr kumimoji="0" lang="en-US" sz="2500" b="1" i="0" u="none" strike="noStrike" kern="1200" cap="none" spc="0" normalizeH="0" baseline="0" noProof="0" dirty="0">
              <a:ln>
                <a:noFill/>
              </a:ln>
              <a:solidFill>
                <a:srgbClr val="FFFFFF"/>
              </a:solidFill>
              <a:effectLst/>
              <a:uLnTx/>
              <a:uFillTx/>
              <a:latin typeface="Georgia" panose="02040502050405020303" pitchFamily="18" charset="0"/>
              <a:ea typeface="+mn-ea"/>
              <a:cs typeface="+mn-cs"/>
              <a:sym typeface="Georgia" panose="02040502050405020303" pitchFamily="18" charset="0"/>
            </a:endParaRPr>
          </a:p>
        </p:txBody>
      </p:sp>
      <p:sp>
        <p:nvSpPr>
          <p:cNvPr id="21" name="5. Source" hidden="1">
            <a:extLst>
              <a:ext uri="{FF2B5EF4-FFF2-40B4-BE49-F238E27FC236}">
                <a16:creationId xmlns:a16="http://schemas.microsoft.com/office/drawing/2014/main" id="{25B2DE14-9B3F-4199-B082-9FEB12CE57EA}"/>
              </a:ext>
            </a:extLst>
          </p:cNvPr>
          <p:cNvSpPr txBox="1"/>
          <p:nvPr>
            <p:custDataLst>
              <p:tags r:id="rId3"/>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800" b="0" i="0" u="none" strike="noStrike" kern="1200" cap="none" spc="0" normalizeH="0" baseline="0" noProof="0" dirty="0">
                <a:ln>
                  <a:noFill/>
                </a:ln>
                <a:solidFill>
                  <a:srgbClr val="000000"/>
                </a:solidFill>
                <a:effectLst/>
                <a:uLnTx/>
                <a:uFillTx/>
                <a:latin typeface="Century Gothic"/>
                <a:ea typeface="+mn-ea"/>
                <a:cs typeface="Arial" panose="020B0604020202020204" pitchFamily="34" charset="0"/>
              </a:rPr>
              <a:t>Source: …</a:t>
            </a:r>
          </a:p>
        </p:txBody>
      </p:sp>
      <p:sp>
        <p:nvSpPr>
          <p:cNvPr id="36" name="RectangleLight">
            <a:extLst>
              <a:ext uri="{FF2B5EF4-FFF2-40B4-BE49-F238E27FC236}">
                <a16:creationId xmlns:a16="http://schemas.microsoft.com/office/drawing/2014/main" id="{DBCF6751-B758-49AB-2C26-E64719393D49}"/>
              </a:ext>
            </a:extLst>
          </p:cNvPr>
          <p:cNvSpPr>
            <a:spLocks noGrp="1" noRot="1" noMove="1" noResize="1" noEditPoints="1" noAdjustHandles="1" noChangeArrowheads="1" noChangeShapeType="1"/>
          </p:cNvSpPr>
          <p:nvPr userDrawn="1">
            <p:custDataLst>
              <p:tags r:id="rId4"/>
            </p:custDataLst>
          </p:nvPr>
        </p:nvSpPr>
        <p:spPr bwMode="ltGray">
          <a:xfrm flipH="1">
            <a:off x="0" y="0"/>
            <a:ext cx="3413760"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0F0F0"/>
              </a:solidFill>
              <a:effectLst/>
              <a:uLnTx/>
              <a:uFillTx/>
              <a:latin typeface="Arial" panose="020B0604020202020204" pitchFamily="34" charset="0"/>
              <a:ea typeface="+mn-ea"/>
              <a:cs typeface="+mn-cs"/>
            </a:endParaRP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pic>
        <p:nvPicPr>
          <p:cNvPr id="4" name="Graphic 3">
            <a:extLst>
              <a:ext uri="{FF2B5EF4-FFF2-40B4-BE49-F238E27FC236}">
                <a16:creationId xmlns:a16="http://schemas.microsoft.com/office/drawing/2014/main" id="{62F1B321-82DD-CCF9-4165-B42B1F2F752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696755" y="280647"/>
            <a:ext cx="941271" cy="437609"/>
          </a:xfrm>
          <a:prstGeom prst="rect">
            <a:avLst/>
          </a:prstGeom>
        </p:spPr>
      </p:pic>
      <p:sp>
        <p:nvSpPr>
          <p:cNvPr id="11" name="Picture Placeholder 10">
            <a:extLst>
              <a:ext uri="{FF2B5EF4-FFF2-40B4-BE49-F238E27FC236}">
                <a16:creationId xmlns:a16="http://schemas.microsoft.com/office/drawing/2014/main" id="{F5624836-814F-1A54-9452-F9C955ED9DA0}"/>
              </a:ext>
            </a:extLst>
          </p:cNvPr>
          <p:cNvSpPr>
            <a:spLocks noGrp="1"/>
          </p:cNvSpPr>
          <p:nvPr>
            <p:ph type="pic" sz="quarter" idx="21"/>
          </p:nvPr>
        </p:nvSpPr>
        <p:spPr>
          <a:xfrm>
            <a:off x="1828800" y="2743199"/>
            <a:ext cx="1387771" cy="1387771"/>
          </a:xfrm>
        </p:spPr>
        <p:txBody>
          <a:bodyPr/>
          <a:lstStyle/>
          <a:p>
            <a:endParaRPr lang="en-GB" dirty="0"/>
          </a:p>
        </p:txBody>
      </p:sp>
      <p:sp>
        <p:nvSpPr>
          <p:cNvPr id="5" name="Slide Number Placeholder 4">
            <a:extLst>
              <a:ext uri="{FF2B5EF4-FFF2-40B4-BE49-F238E27FC236}">
                <a16:creationId xmlns:a16="http://schemas.microsoft.com/office/drawing/2014/main" id="{553D43C0-07B7-A2A4-2ED7-039D7BAB825A}"/>
              </a:ext>
            </a:extLst>
          </p:cNvPr>
          <p:cNvSpPr>
            <a:spLocks noGrp="1"/>
          </p:cNvSpPr>
          <p:nvPr>
            <p:ph type="sldNum" sz="quarter" idx="22"/>
          </p:nvPr>
        </p:nvSpPr>
        <p:spPr/>
        <p:txBody>
          <a:bodyPr/>
          <a:lstStyle/>
          <a:p>
            <a:fld id="{BB7196A1-736D-498E-96F1-BB8662B4DEF0}" type="slidenum">
              <a:rPr lang="en-GB" smtClean="0"/>
              <a:pPr/>
              <a:t>‹#›</a:t>
            </a:fld>
            <a:endParaRPr lang="en-GB" dirty="0"/>
          </a:p>
        </p:txBody>
      </p:sp>
      <p:sp>
        <p:nvSpPr>
          <p:cNvPr id="6" name="Title 5">
            <a:extLst>
              <a:ext uri="{FF2B5EF4-FFF2-40B4-BE49-F238E27FC236}">
                <a16:creationId xmlns:a16="http://schemas.microsoft.com/office/drawing/2014/main" id="{CC6033C3-DDF4-F36C-9A97-21414340FE09}"/>
              </a:ext>
            </a:extLst>
          </p:cNvPr>
          <p:cNvSpPr>
            <a:spLocks noGrp="1"/>
          </p:cNvSpPr>
          <p:nvPr>
            <p:ph type="title"/>
          </p:nvPr>
        </p:nvSpPr>
        <p:spPr>
          <a:xfrm rot="16200000">
            <a:off x="-2362199" y="2961520"/>
            <a:ext cx="6858000" cy="914400"/>
          </a:xfrm>
        </p:spPr>
        <p:txBody>
          <a:bodyPr/>
          <a:lstStyle>
            <a:lvl1pPr algn="ctr">
              <a:defRPr sz="3600">
                <a:solidFill>
                  <a:schemeClr val="accent6"/>
                </a:solidFill>
              </a:defRPr>
            </a:lvl1pPr>
          </a:lstStyle>
          <a:p>
            <a:r>
              <a:rPr lang="en-US"/>
              <a:t>Click to edit Master title style</a:t>
            </a:r>
            <a:endParaRPr lang="en-GB"/>
          </a:p>
        </p:txBody>
      </p:sp>
      <p:sp>
        <p:nvSpPr>
          <p:cNvPr id="8" name="Footer Placeholder 7">
            <a:extLst>
              <a:ext uri="{FF2B5EF4-FFF2-40B4-BE49-F238E27FC236}">
                <a16:creationId xmlns:a16="http://schemas.microsoft.com/office/drawing/2014/main" id="{732D13D9-2118-32B7-68D1-51141EC32B5E}"/>
              </a:ext>
            </a:extLst>
          </p:cNvPr>
          <p:cNvSpPr>
            <a:spLocks noGrp="1"/>
          </p:cNvSpPr>
          <p:nvPr>
            <p:ph type="ftr" sz="quarter" idx="23"/>
          </p:nvPr>
        </p:nvSpPr>
        <p:spPr/>
        <p:txBody>
          <a:bodyPr/>
          <a:lstStyle/>
          <a:p>
            <a:r>
              <a:rPr lang="en-US" dirty="0"/>
              <a:t>www.ecs.co.za</a:t>
            </a:r>
            <a:endParaRPr lang="en-GB" dirty="0"/>
          </a:p>
        </p:txBody>
      </p:sp>
      <p:sp>
        <p:nvSpPr>
          <p:cNvPr id="10" name="Content Placeholder 7">
            <a:extLst>
              <a:ext uri="{FF2B5EF4-FFF2-40B4-BE49-F238E27FC236}">
                <a16:creationId xmlns:a16="http://schemas.microsoft.com/office/drawing/2014/main" id="{459CEE7B-517B-E519-A7F7-1C9A1099E25B}"/>
              </a:ext>
            </a:extLst>
          </p:cNvPr>
          <p:cNvSpPr>
            <a:spLocks noGrp="1"/>
          </p:cNvSpPr>
          <p:nvPr>
            <p:ph sz="quarter" idx="24"/>
          </p:nvPr>
        </p:nvSpPr>
        <p:spPr>
          <a:xfrm>
            <a:off x="4034970" y="1143000"/>
            <a:ext cx="7547429"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2321070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2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a:spLocks noGrp="1" noRot="1" noMove="1" noResize="1" noEditPoints="1" noAdjustHandles="1" noChangeArrowheads="1" noChangeShapeType="1"/>
          </p:cNvSpPr>
          <p:nvPr>
            <p:custDataLst>
              <p:tags r:id="rId3"/>
            </p:custDataLst>
          </p:nvPr>
        </p:nvSpPr>
        <p:spPr bwMode="ltGray">
          <a:xfrm>
            <a:off x="6092952" y="0"/>
            <a:ext cx="6099048"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dirty="0">
              <a:solidFill>
                <a:srgbClr val="F0F0F0"/>
              </a:solidFill>
              <a:latin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bg1"/>
                </a:solidFill>
                <a:latin typeface="+mn-lt"/>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6"/>
            </p:custDataLst>
          </p:nvPr>
        </p:nvSpPr>
        <p:spPr>
          <a:xfrm>
            <a:off x="554736" y="182372"/>
            <a:ext cx="5065776" cy="731520"/>
          </a:xfrm>
        </p:spPr>
        <p:txBody>
          <a:bodyPr/>
          <a:lstStyle/>
          <a:p>
            <a:r>
              <a:rPr lang="en-US"/>
              <a:t>Click to edit Master title style</a:t>
            </a:r>
          </a:p>
        </p:txBody>
      </p:sp>
      <p:pic>
        <p:nvPicPr>
          <p:cNvPr id="12" name="Graphic 11">
            <a:extLst>
              <a:ext uri="{FF2B5EF4-FFF2-40B4-BE49-F238E27FC236}">
                <a16:creationId xmlns:a16="http://schemas.microsoft.com/office/drawing/2014/main" id="{B6084C93-6D7B-7124-7775-7905F2E68E51}"/>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0707902" y="280647"/>
            <a:ext cx="936104" cy="435207"/>
          </a:xfrm>
          <a:prstGeom prst="rect">
            <a:avLst/>
          </a:prstGeom>
        </p:spPr>
      </p:pic>
      <p:pic>
        <p:nvPicPr>
          <p:cNvPr id="5" name="Graphic 4">
            <a:extLst>
              <a:ext uri="{FF2B5EF4-FFF2-40B4-BE49-F238E27FC236}">
                <a16:creationId xmlns:a16="http://schemas.microsoft.com/office/drawing/2014/main" id="{538A95F4-0FF2-9F34-0DBE-7549CB724927}"/>
              </a:ext>
            </a:extLst>
          </p:cNvPr>
          <p:cNvPicPr>
            <a:picLocks noChangeAspect="1"/>
          </p:cNvPicPr>
          <p:nvPr userDrawn="1"/>
        </p:nvPicPr>
        <p:blipFill>
          <a:blip>
            <a:extLst>
              <a:ext uri="{96DAC541-7B7A-43D3-8B79-37D633B846F1}">
                <asvg:svgBlip xmlns:asvg="http://schemas.microsoft.com/office/drawing/2016/SVG/main" r:embed="rId11"/>
              </a:ext>
            </a:extLst>
          </a:blip>
          <a:srcRect r="39373"/>
          <a:stretch>
            <a:fillRect/>
          </a:stretch>
        </p:blipFill>
        <p:spPr>
          <a:xfrm>
            <a:off x="6088934" y="1624503"/>
            <a:ext cx="6103066" cy="3986357"/>
          </a:xfrm>
          <a:prstGeom prst="rect">
            <a:avLst/>
          </a:prstGeom>
        </p:spPr>
      </p:pic>
      <p:sp>
        <p:nvSpPr>
          <p:cNvPr id="6" name="Slide Number Placeholder 5">
            <a:extLst>
              <a:ext uri="{FF2B5EF4-FFF2-40B4-BE49-F238E27FC236}">
                <a16:creationId xmlns:a16="http://schemas.microsoft.com/office/drawing/2014/main" id="{9F6EB509-743C-5566-A964-0BD0D3FBF776}"/>
              </a:ext>
            </a:extLst>
          </p:cNvPr>
          <p:cNvSpPr>
            <a:spLocks noGrp="1"/>
          </p:cNvSpPr>
          <p:nvPr>
            <p:ph type="sldNum" sz="quarter" idx="18"/>
          </p:nvPr>
        </p:nvSpPr>
        <p:spPr/>
        <p:txBody>
          <a:bodyPr/>
          <a:lstStyle/>
          <a:p>
            <a:fld id="{BB7196A1-736D-498E-96F1-BB8662B4DEF0}" type="slidenum">
              <a:rPr lang="en-GB" smtClean="0"/>
              <a:pPr/>
              <a:t>‹#›</a:t>
            </a:fld>
            <a:endParaRPr lang="en-GB" dirty="0"/>
          </a:p>
        </p:txBody>
      </p:sp>
      <p:sp>
        <p:nvSpPr>
          <p:cNvPr id="13" name="Content Placeholder 7">
            <a:extLst>
              <a:ext uri="{FF2B5EF4-FFF2-40B4-BE49-F238E27FC236}">
                <a16:creationId xmlns:a16="http://schemas.microsoft.com/office/drawing/2014/main" id="{ED0F5310-6CF5-F7CC-F8E7-70135AF6BE39}"/>
              </a:ext>
            </a:extLst>
          </p:cNvPr>
          <p:cNvSpPr>
            <a:spLocks noGrp="1"/>
          </p:cNvSpPr>
          <p:nvPr>
            <p:ph sz="quarter" idx="19"/>
          </p:nvPr>
        </p:nvSpPr>
        <p:spPr>
          <a:xfrm>
            <a:off x="553974" y="1371600"/>
            <a:ext cx="5065776"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a:extLst>
              <a:ext uri="{FF2B5EF4-FFF2-40B4-BE49-F238E27FC236}">
                <a16:creationId xmlns:a16="http://schemas.microsoft.com/office/drawing/2014/main" id="{D7569EA8-FEB7-2D60-10B2-1215569F135F}"/>
              </a:ext>
            </a:extLst>
          </p:cNvPr>
          <p:cNvSpPr>
            <a:spLocks noGrp="1"/>
          </p:cNvSpPr>
          <p:nvPr>
            <p:ph type="ftr" sz="quarter" idx="20"/>
          </p:nvPr>
        </p:nvSpPr>
        <p:spPr/>
        <p:txBody>
          <a:bodyPr/>
          <a:lstStyle/>
          <a:p>
            <a:r>
              <a:rPr lang="en-US" dirty="0"/>
              <a:t>www.ecs.co.za</a:t>
            </a:r>
            <a:endParaRPr lang="en-GB" dirty="0"/>
          </a:p>
        </p:txBody>
      </p:sp>
    </p:spTree>
    <p:extLst>
      <p:ext uri="{BB962C8B-B14F-4D97-AF65-F5344CB8AC3E}">
        <p14:creationId xmlns:p14="http://schemas.microsoft.com/office/powerpoint/2010/main" val="52389429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3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a:spLocks noGrp="1" noRot="1" noMove="1" noResize="1" noEditPoints="1" noAdjustHandles="1" noChangeArrowheads="1" noChangeShapeType="1"/>
          </p:cNvSpPr>
          <p:nvPr>
            <p:custDataLst>
              <p:tags r:id="rId3"/>
            </p:custDataLst>
          </p:nvPr>
        </p:nvSpPr>
        <p:spPr bwMode="ltGray">
          <a:xfrm>
            <a:off x="6092952" y="0"/>
            <a:ext cx="6099048"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dirty="0">
              <a:solidFill>
                <a:srgbClr val="F0F0F0"/>
              </a:solidFill>
              <a:latin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bg1"/>
                </a:solidFill>
                <a:latin typeface="+mn-lt"/>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6"/>
            </p:custDataLst>
          </p:nvPr>
        </p:nvSpPr>
        <p:spPr>
          <a:xfrm>
            <a:off x="554736" y="182372"/>
            <a:ext cx="5065776" cy="731520"/>
          </a:xfrm>
        </p:spPr>
        <p:txBody>
          <a:bodyPr/>
          <a:lstStyle/>
          <a:p>
            <a:r>
              <a:rPr lang="en-US"/>
              <a:t>Click to edit Master title style</a:t>
            </a:r>
          </a:p>
        </p:txBody>
      </p:sp>
      <p:pic>
        <p:nvPicPr>
          <p:cNvPr id="12" name="Graphic 11">
            <a:extLst>
              <a:ext uri="{FF2B5EF4-FFF2-40B4-BE49-F238E27FC236}">
                <a16:creationId xmlns:a16="http://schemas.microsoft.com/office/drawing/2014/main" id="{B6084C93-6D7B-7124-7775-7905F2E68E51}"/>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0707902" y="280647"/>
            <a:ext cx="936104" cy="435207"/>
          </a:xfrm>
          <a:prstGeom prst="rect">
            <a:avLst/>
          </a:prstGeom>
        </p:spPr>
      </p:pic>
      <p:pic>
        <p:nvPicPr>
          <p:cNvPr id="5" name="Graphic 4">
            <a:extLst>
              <a:ext uri="{FF2B5EF4-FFF2-40B4-BE49-F238E27FC236}">
                <a16:creationId xmlns:a16="http://schemas.microsoft.com/office/drawing/2014/main" id="{538A95F4-0FF2-9F34-0DBE-7549CB724927}"/>
              </a:ext>
            </a:extLst>
          </p:cNvPr>
          <p:cNvPicPr>
            <a:picLocks noChangeAspect="1"/>
          </p:cNvPicPr>
          <p:nvPr userDrawn="1"/>
        </p:nvPicPr>
        <p:blipFill>
          <a:blip>
            <a:extLst>
              <a:ext uri="{96DAC541-7B7A-43D3-8B79-37D633B846F1}">
                <asvg:svgBlip xmlns:asvg="http://schemas.microsoft.com/office/drawing/2016/SVG/main" r:embed="rId11"/>
              </a:ext>
            </a:extLst>
          </a:blip>
          <a:srcRect l="11425" r="11425"/>
          <a:stretch/>
        </p:blipFill>
        <p:spPr>
          <a:xfrm>
            <a:off x="6088934" y="1624503"/>
            <a:ext cx="6103066" cy="3986357"/>
          </a:xfrm>
          <a:prstGeom prst="rect">
            <a:avLst/>
          </a:prstGeom>
        </p:spPr>
      </p:pic>
      <p:sp>
        <p:nvSpPr>
          <p:cNvPr id="6" name="Slide Number Placeholder 5">
            <a:extLst>
              <a:ext uri="{FF2B5EF4-FFF2-40B4-BE49-F238E27FC236}">
                <a16:creationId xmlns:a16="http://schemas.microsoft.com/office/drawing/2014/main" id="{9F6EB509-743C-5566-A964-0BD0D3FBF776}"/>
              </a:ext>
            </a:extLst>
          </p:cNvPr>
          <p:cNvSpPr>
            <a:spLocks noGrp="1"/>
          </p:cNvSpPr>
          <p:nvPr>
            <p:ph type="sldNum" sz="quarter" idx="18"/>
          </p:nvPr>
        </p:nvSpPr>
        <p:spPr/>
        <p:txBody>
          <a:bodyPr/>
          <a:lstStyle/>
          <a:p>
            <a:fld id="{BB7196A1-736D-498E-96F1-BB8662B4DEF0}" type="slidenum">
              <a:rPr lang="en-GB" smtClean="0"/>
              <a:pPr/>
              <a:t>‹#›</a:t>
            </a:fld>
            <a:endParaRPr lang="en-GB" dirty="0"/>
          </a:p>
        </p:txBody>
      </p:sp>
      <p:sp>
        <p:nvSpPr>
          <p:cNvPr id="4" name="Footer Placeholder 3">
            <a:extLst>
              <a:ext uri="{FF2B5EF4-FFF2-40B4-BE49-F238E27FC236}">
                <a16:creationId xmlns:a16="http://schemas.microsoft.com/office/drawing/2014/main" id="{BD153477-7017-9D62-8B61-15CC9E6CCA65}"/>
              </a:ext>
            </a:extLst>
          </p:cNvPr>
          <p:cNvSpPr>
            <a:spLocks noGrp="1"/>
          </p:cNvSpPr>
          <p:nvPr>
            <p:ph type="ftr" sz="quarter" idx="20"/>
          </p:nvPr>
        </p:nvSpPr>
        <p:spPr/>
        <p:txBody>
          <a:bodyPr/>
          <a:lstStyle/>
          <a:p>
            <a:r>
              <a:rPr lang="en-US" dirty="0"/>
              <a:t>www.ecs.co.za</a:t>
            </a:r>
            <a:endParaRPr lang="en-GB" dirty="0"/>
          </a:p>
        </p:txBody>
      </p:sp>
      <p:sp>
        <p:nvSpPr>
          <p:cNvPr id="9" name="Content Placeholder 7">
            <a:extLst>
              <a:ext uri="{FF2B5EF4-FFF2-40B4-BE49-F238E27FC236}">
                <a16:creationId xmlns:a16="http://schemas.microsoft.com/office/drawing/2014/main" id="{DB6B138B-A2E5-7E70-FD28-A7721BA5CFC5}"/>
              </a:ext>
            </a:extLst>
          </p:cNvPr>
          <p:cNvSpPr>
            <a:spLocks noGrp="1"/>
          </p:cNvSpPr>
          <p:nvPr>
            <p:ph sz="quarter" idx="19"/>
          </p:nvPr>
        </p:nvSpPr>
        <p:spPr>
          <a:xfrm>
            <a:off x="553974" y="1371600"/>
            <a:ext cx="5065776"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729118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Plans">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p:cNvGraphicFramePr>
          <p:nvPr>
            <p:custDataLst>
              <p:tags r:id="rId1"/>
            </p:custDataLst>
            <p:extLst>
              <p:ext uri="{D42A27DB-BD31-4B8C-83A1-F6EECF244321}">
                <p14:modId xmlns:p14="http://schemas.microsoft.com/office/powerpoint/2010/main" val="36733414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3"/>
            </p:custDataLst>
          </p:nvPr>
        </p:nvSpPr>
        <p:spPr>
          <a:xfrm>
            <a:off x="4527395" y="2178841"/>
            <a:ext cx="7118544" cy="1214020"/>
          </a:xfrm>
        </p:spPr>
        <p:txBody>
          <a:bodyPr vert="horz" rIns="0" anchor="b">
            <a:noAutofit/>
          </a:bodyPr>
          <a:lstStyle>
            <a:lvl1pPr>
              <a:defRPr sz="3600">
                <a:solidFill>
                  <a:schemeClr val="tx1"/>
                </a:solidFill>
              </a:defRPr>
            </a:lvl1pPr>
          </a:lstStyle>
          <a:p>
            <a:r>
              <a:rPr lang="en-US"/>
              <a:t>Click to edit Master title style</a:t>
            </a:r>
            <a:endParaRPr lang="en-US" dirty="0"/>
          </a:p>
        </p:txBody>
      </p:sp>
      <p:sp>
        <p:nvSpPr>
          <p:cNvPr id="21" name="5. Source" hidden="1">
            <a:extLst>
              <a:ext uri="{FF2B5EF4-FFF2-40B4-BE49-F238E27FC236}">
                <a16:creationId xmlns:a16="http://schemas.microsoft.com/office/drawing/2014/main" id="{25B2DE14-9B3F-4199-B082-9FEB12CE57EA}"/>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pic>
        <p:nvPicPr>
          <p:cNvPr id="4" name="Graphic 3">
            <a:extLst>
              <a:ext uri="{FF2B5EF4-FFF2-40B4-BE49-F238E27FC236}">
                <a16:creationId xmlns:a16="http://schemas.microsoft.com/office/drawing/2014/main" id="{0BEFB048-75B1-0B5C-7A7A-6EFDC0D69EB5}"/>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696755" y="280647"/>
            <a:ext cx="941271" cy="437609"/>
          </a:xfrm>
          <a:prstGeom prst="rect">
            <a:avLst/>
          </a:prstGeom>
        </p:spPr>
      </p:pic>
      <p:pic>
        <p:nvPicPr>
          <p:cNvPr id="6" name="Picture 5">
            <a:extLst>
              <a:ext uri="{FF2B5EF4-FFF2-40B4-BE49-F238E27FC236}">
                <a16:creationId xmlns:a16="http://schemas.microsoft.com/office/drawing/2014/main" id="{00F64132-5261-23BC-682B-D44FB1C01A4A}"/>
              </a:ext>
            </a:extLst>
          </p:cNvPr>
          <p:cNvPicPr>
            <a:picLocks noChangeAspect="1"/>
          </p:cNvPicPr>
          <p:nvPr userDrawn="1"/>
        </p:nvPicPr>
        <p:blipFill>
          <a:blip r:embed="rId11">
            <a:grayscl/>
            <a:extLst>
              <a:ext uri="{28A0092B-C50C-407E-A947-70E740481C1C}">
                <a14:useLocalDpi xmlns:a14="http://schemas.microsoft.com/office/drawing/2010/main" val="0"/>
              </a:ext>
            </a:extLst>
          </a:blip>
          <a:srcRect l="31544" t="48417" r="33874" b="2420"/>
          <a:stretch>
            <a:fillRect/>
          </a:stretch>
        </p:blipFill>
        <p:spPr>
          <a:xfrm>
            <a:off x="0" y="-1"/>
            <a:ext cx="3410584" cy="6858001"/>
          </a:xfrm>
          <a:prstGeom prst="rect">
            <a:avLst/>
          </a:prstGeom>
        </p:spPr>
      </p:pic>
      <p:sp>
        <p:nvSpPr>
          <p:cNvPr id="7" name="Slide Number Placeholder 6">
            <a:extLst>
              <a:ext uri="{FF2B5EF4-FFF2-40B4-BE49-F238E27FC236}">
                <a16:creationId xmlns:a16="http://schemas.microsoft.com/office/drawing/2014/main" id="{374707C1-9FFB-A181-EA36-2F0300B9F6E1}"/>
              </a:ext>
            </a:extLst>
          </p:cNvPr>
          <p:cNvSpPr>
            <a:spLocks noGrp="1"/>
          </p:cNvSpPr>
          <p:nvPr>
            <p:ph type="sldNum" sz="quarter" idx="18"/>
          </p:nvPr>
        </p:nvSpPr>
        <p:spPr/>
        <p:txBody>
          <a:bodyPr/>
          <a:lstStyle/>
          <a:p>
            <a:fld id="{06F2FA06-E1E0-41BE-9336-EB35A789C607}" type="slidenum">
              <a:rPr lang="en-GB" smtClean="0"/>
              <a:pPr/>
              <a:t>‹#›</a:t>
            </a:fld>
            <a:endParaRPr lang="en-GB"/>
          </a:p>
        </p:txBody>
      </p:sp>
      <p:sp>
        <p:nvSpPr>
          <p:cNvPr id="5" name="Footer Placeholder 4">
            <a:extLst>
              <a:ext uri="{FF2B5EF4-FFF2-40B4-BE49-F238E27FC236}">
                <a16:creationId xmlns:a16="http://schemas.microsoft.com/office/drawing/2014/main" id="{46D184B8-326D-CC09-AC48-F08FB4637281}"/>
              </a:ext>
            </a:extLst>
          </p:cNvPr>
          <p:cNvSpPr>
            <a:spLocks noGrp="1"/>
          </p:cNvSpPr>
          <p:nvPr>
            <p:ph type="ftr" sz="quarter" idx="19"/>
          </p:nvPr>
        </p:nvSpPr>
        <p:spPr/>
        <p:txBody>
          <a:bodyPr/>
          <a:lstStyle/>
          <a:p>
            <a:r>
              <a:rPr lang="en-US"/>
              <a:t>www.ecs.co.za</a:t>
            </a:r>
            <a:endParaRPr lang="en-GB" dirty="0"/>
          </a:p>
        </p:txBody>
      </p:sp>
      <p:sp>
        <p:nvSpPr>
          <p:cNvPr id="8" name="3. Subtitle">
            <a:extLst>
              <a:ext uri="{FF2B5EF4-FFF2-40B4-BE49-F238E27FC236}">
                <a16:creationId xmlns:a16="http://schemas.microsoft.com/office/drawing/2014/main" id="{007371FD-02B6-DD1D-B2DF-60C51082653B}"/>
              </a:ext>
            </a:extLst>
          </p:cNvPr>
          <p:cNvSpPr>
            <a:spLocks noGrp="1"/>
          </p:cNvSpPr>
          <p:nvPr>
            <p:ph type="subTitle" idx="1"/>
            <p:custDataLst>
              <p:tags r:id="rId6"/>
            </p:custDataLst>
          </p:nvPr>
        </p:nvSpPr>
        <p:spPr>
          <a:xfrm>
            <a:off x="4527396" y="3543245"/>
            <a:ext cx="7118543" cy="276999"/>
          </a:xfrm>
        </p:spPr>
        <p:txBody>
          <a:bodyPr anchor="ctr" anchorCtr="0"/>
          <a:lstStyle>
            <a:lvl1pPr>
              <a:defRPr sz="1600"/>
            </a:lvl1pPr>
          </a:lstStyle>
          <a:p>
            <a:r>
              <a:rPr lang="en-US" sz="1600"/>
              <a:t>Click to edit Master subtitle style</a:t>
            </a:r>
            <a:endParaRPr lang="en-US" sz="1600" dirty="0"/>
          </a:p>
        </p:txBody>
      </p:sp>
    </p:spTree>
    <p:extLst>
      <p:ext uri="{BB962C8B-B14F-4D97-AF65-F5344CB8AC3E}">
        <p14:creationId xmlns:p14="http://schemas.microsoft.com/office/powerpoint/2010/main" val="68141885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4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a:spLocks noGrp="1" noRot="1" noMove="1" noResize="1" noEditPoints="1" noAdjustHandles="1" noChangeArrowheads="1" noChangeShapeType="1"/>
          </p:cNvSpPr>
          <p:nvPr>
            <p:custDataLst>
              <p:tags r:id="rId3"/>
            </p:custDataLst>
          </p:nvPr>
        </p:nvSpPr>
        <p:spPr bwMode="ltGray">
          <a:xfrm>
            <a:off x="6092952" y="0"/>
            <a:ext cx="6099048"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dirty="0">
              <a:solidFill>
                <a:srgbClr val="F0F0F0"/>
              </a:solidFill>
              <a:latin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bg1"/>
                </a:solidFill>
                <a:latin typeface="+mn-lt"/>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6"/>
            </p:custDataLst>
          </p:nvPr>
        </p:nvSpPr>
        <p:spPr>
          <a:xfrm>
            <a:off x="554736" y="182372"/>
            <a:ext cx="5065776" cy="731520"/>
          </a:xfrm>
        </p:spPr>
        <p:txBody>
          <a:bodyPr/>
          <a:lstStyle/>
          <a:p>
            <a:r>
              <a:rPr lang="en-US"/>
              <a:t>Click to edit Master title style</a:t>
            </a:r>
          </a:p>
        </p:txBody>
      </p:sp>
      <p:pic>
        <p:nvPicPr>
          <p:cNvPr id="12" name="Graphic 11">
            <a:extLst>
              <a:ext uri="{FF2B5EF4-FFF2-40B4-BE49-F238E27FC236}">
                <a16:creationId xmlns:a16="http://schemas.microsoft.com/office/drawing/2014/main" id="{B6084C93-6D7B-7124-7775-7905F2E68E51}"/>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0707902" y="280647"/>
            <a:ext cx="936104" cy="435207"/>
          </a:xfrm>
          <a:prstGeom prst="rect">
            <a:avLst/>
          </a:prstGeom>
        </p:spPr>
      </p:pic>
      <p:sp>
        <p:nvSpPr>
          <p:cNvPr id="6" name="Slide Number Placeholder 5">
            <a:extLst>
              <a:ext uri="{FF2B5EF4-FFF2-40B4-BE49-F238E27FC236}">
                <a16:creationId xmlns:a16="http://schemas.microsoft.com/office/drawing/2014/main" id="{9F6EB509-743C-5566-A964-0BD0D3FBF776}"/>
              </a:ext>
            </a:extLst>
          </p:cNvPr>
          <p:cNvSpPr>
            <a:spLocks noGrp="1"/>
          </p:cNvSpPr>
          <p:nvPr>
            <p:ph type="sldNum" sz="quarter" idx="18"/>
          </p:nvPr>
        </p:nvSpPr>
        <p:spPr/>
        <p:txBody>
          <a:bodyPr/>
          <a:lstStyle/>
          <a:p>
            <a:fld id="{BB7196A1-736D-498E-96F1-BB8662B4DEF0}" type="slidenum">
              <a:rPr lang="en-GB" smtClean="0"/>
              <a:pPr/>
              <a:t>‹#›</a:t>
            </a:fld>
            <a:endParaRPr lang="en-GB" dirty="0"/>
          </a:p>
        </p:txBody>
      </p:sp>
      <p:pic>
        <p:nvPicPr>
          <p:cNvPr id="8" name="Graphic 7">
            <a:extLst>
              <a:ext uri="{FF2B5EF4-FFF2-40B4-BE49-F238E27FC236}">
                <a16:creationId xmlns:a16="http://schemas.microsoft.com/office/drawing/2014/main" id="{54411860-D84E-FF70-D5D4-22DFDAD9A2C2}"/>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2527171" y="2590800"/>
            <a:ext cx="9664829" cy="2546715"/>
          </a:xfrm>
          <a:prstGeom prst="rect">
            <a:avLst/>
          </a:prstGeom>
        </p:spPr>
      </p:pic>
      <p:sp>
        <p:nvSpPr>
          <p:cNvPr id="9" name="Rectangle 8">
            <a:extLst>
              <a:ext uri="{FF2B5EF4-FFF2-40B4-BE49-F238E27FC236}">
                <a16:creationId xmlns:a16="http://schemas.microsoft.com/office/drawing/2014/main" id="{483B68BB-8148-53E3-F260-DFB13B832B77}"/>
              </a:ext>
            </a:extLst>
          </p:cNvPr>
          <p:cNvSpPr>
            <a:spLocks noGrp="1" noRot="1" noMove="1" noResize="1" noEditPoints="1" noAdjustHandles="1" noChangeArrowheads="1" noChangeShapeType="1"/>
          </p:cNvSpPr>
          <p:nvPr userDrawn="1"/>
        </p:nvSpPr>
        <p:spPr>
          <a:xfrm>
            <a:off x="2286000" y="2438400"/>
            <a:ext cx="3806952" cy="4419600"/>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GB" sz="1600" dirty="0">
              <a:solidFill>
                <a:schemeClr val="bg1"/>
              </a:solidFill>
            </a:endParaRPr>
          </a:p>
        </p:txBody>
      </p:sp>
      <p:sp>
        <p:nvSpPr>
          <p:cNvPr id="11" name="Content Placeholder 7">
            <a:extLst>
              <a:ext uri="{FF2B5EF4-FFF2-40B4-BE49-F238E27FC236}">
                <a16:creationId xmlns:a16="http://schemas.microsoft.com/office/drawing/2014/main" id="{66CAD661-0575-9245-2CEA-85B47A8CBA74}"/>
              </a:ext>
            </a:extLst>
          </p:cNvPr>
          <p:cNvSpPr>
            <a:spLocks noGrp="1"/>
          </p:cNvSpPr>
          <p:nvPr>
            <p:ph sz="quarter" idx="19"/>
          </p:nvPr>
        </p:nvSpPr>
        <p:spPr>
          <a:xfrm>
            <a:off x="553974" y="990600"/>
            <a:ext cx="5065776"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3">
            <a:extLst>
              <a:ext uri="{FF2B5EF4-FFF2-40B4-BE49-F238E27FC236}">
                <a16:creationId xmlns:a16="http://schemas.microsoft.com/office/drawing/2014/main" id="{B9561824-7645-BCAD-81E7-56210D8D89EC}"/>
              </a:ext>
            </a:extLst>
          </p:cNvPr>
          <p:cNvSpPr>
            <a:spLocks noGrp="1"/>
          </p:cNvSpPr>
          <p:nvPr>
            <p:ph type="ftr" sz="quarter" idx="20"/>
          </p:nvPr>
        </p:nvSpPr>
        <p:spPr/>
        <p:txBody>
          <a:bodyPr/>
          <a:lstStyle/>
          <a:p>
            <a:r>
              <a:rPr lang="en-US" dirty="0"/>
              <a:t>www.ecs.co.za</a:t>
            </a:r>
            <a:endParaRPr lang="en-GB" dirty="0"/>
          </a:p>
        </p:txBody>
      </p:sp>
    </p:spTree>
    <p:extLst>
      <p:ext uri="{BB962C8B-B14F-4D97-AF65-F5344CB8AC3E}">
        <p14:creationId xmlns:p14="http://schemas.microsoft.com/office/powerpoint/2010/main" val="427313724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5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a:spLocks noGrp="1" noRot="1" noMove="1" noResize="1" noEditPoints="1" noAdjustHandles="1" noChangeArrowheads="1" noChangeShapeType="1"/>
          </p:cNvSpPr>
          <p:nvPr>
            <p:custDataLst>
              <p:tags r:id="rId3"/>
            </p:custDataLst>
          </p:nvPr>
        </p:nvSpPr>
        <p:spPr bwMode="ltGray">
          <a:xfrm>
            <a:off x="6092952" y="0"/>
            <a:ext cx="6099048"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dirty="0">
              <a:solidFill>
                <a:srgbClr val="F0F0F0"/>
              </a:solidFill>
              <a:latin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bg1"/>
                </a:solidFill>
                <a:latin typeface="+mn-lt"/>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6"/>
            </p:custDataLst>
          </p:nvPr>
        </p:nvSpPr>
        <p:spPr>
          <a:xfrm>
            <a:off x="554736" y="182372"/>
            <a:ext cx="5065776" cy="731520"/>
          </a:xfrm>
        </p:spPr>
        <p:txBody>
          <a:bodyPr/>
          <a:lstStyle/>
          <a:p>
            <a:r>
              <a:rPr lang="en-US"/>
              <a:t>Click to edit Master title style</a:t>
            </a:r>
          </a:p>
        </p:txBody>
      </p:sp>
      <p:pic>
        <p:nvPicPr>
          <p:cNvPr id="12" name="Graphic 11">
            <a:extLst>
              <a:ext uri="{FF2B5EF4-FFF2-40B4-BE49-F238E27FC236}">
                <a16:creationId xmlns:a16="http://schemas.microsoft.com/office/drawing/2014/main" id="{B6084C93-6D7B-7124-7775-7905F2E68E51}"/>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0707902" y="280647"/>
            <a:ext cx="936104" cy="435207"/>
          </a:xfrm>
          <a:prstGeom prst="rect">
            <a:avLst/>
          </a:prstGeom>
        </p:spPr>
      </p:pic>
      <p:pic>
        <p:nvPicPr>
          <p:cNvPr id="5" name="Graphic 4">
            <a:extLst>
              <a:ext uri="{FF2B5EF4-FFF2-40B4-BE49-F238E27FC236}">
                <a16:creationId xmlns:a16="http://schemas.microsoft.com/office/drawing/2014/main" id="{538A95F4-0FF2-9F34-0DBE-7549CB724927}"/>
              </a:ext>
            </a:extLst>
          </p:cNvPr>
          <p:cNvPicPr>
            <a:picLocks noChangeAspect="1"/>
          </p:cNvPicPr>
          <p:nvPr userDrawn="1"/>
        </p:nvPicPr>
        <p:blipFill>
          <a:blip>
            <a:extLst>
              <a:ext uri="{96DAC541-7B7A-43D3-8B79-37D633B846F1}">
                <asvg:svgBlip xmlns:asvg="http://schemas.microsoft.com/office/drawing/2016/SVG/main" r:embed="rId11"/>
              </a:ext>
            </a:extLst>
          </a:blip>
          <a:srcRect l="1365" r="1365"/>
          <a:stretch/>
        </p:blipFill>
        <p:spPr>
          <a:xfrm>
            <a:off x="6088934" y="1624503"/>
            <a:ext cx="6103066" cy="3986357"/>
          </a:xfrm>
          <a:prstGeom prst="rect">
            <a:avLst/>
          </a:prstGeom>
        </p:spPr>
      </p:pic>
      <p:sp>
        <p:nvSpPr>
          <p:cNvPr id="6" name="Slide Number Placeholder 5">
            <a:extLst>
              <a:ext uri="{FF2B5EF4-FFF2-40B4-BE49-F238E27FC236}">
                <a16:creationId xmlns:a16="http://schemas.microsoft.com/office/drawing/2014/main" id="{9F6EB509-743C-5566-A964-0BD0D3FBF776}"/>
              </a:ext>
            </a:extLst>
          </p:cNvPr>
          <p:cNvSpPr>
            <a:spLocks noGrp="1"/>
          </p:cNvSpPr>
          <p:nvPr>
            <p:ph type="sldNum" sz="quarter" idx="18"/>
          </p:nvPr>
        </p:nvSpPr>
        <p:spPr/>
        <p:txBody>
          <a:bodyPr/>
          <a:lstStyle/>
          <a:p>
            <a:fld id="{BB7196A1-736D-498E-96F1-BB8662B4DEF0}" type="slidenum">
              <a:rPr lang="en-GB" smtClean="0"/>
              <a:pPr/>
              <a:t>‹#›</a:t>
            </a:fld>
            <a:endParaRPr lang="en-GB" dirty="0"/>
          </a:p>
        </p:txBody>
      </p:sp>
      <p:sp>
        <p:nvSpPr>
          <p:cNvPr id="4" name="Footer Placeholder 3">
            <a:extLst>
              <a:ext uri="{FF2B5EF4-FFF2-40B4-BE49-F238E27FC236}">
                <a16:creationId xmlns:a16="http://schemas.microsoft.com/office/drawing/2014/main" id="{B16D16ED-AC11-1203-835B-36592F6071E7}"/>
              </a:ext>
            </a:extLst>
          </p:cNvPr>
          <p:cNvSpPr>
            <a:spLocks noGrp="1"/>
          </p:cNvSpPr>
          <p:nvPr>
            <p:ph type="ftr" sz="quarter" idx="20"/>
          </p:nvPr>
        </p:nvSpPr>
        <p:spPr/>
        <p:txBody>
          <a:bodyPr/>
          <a:lstStyle/>
          <a:p>
            <a:r>
              <a:rPr lang="en-US" dirty="0"/>
              <a:t>www.ecs.co.za</a:t>
            </a:r>
            <a:endParaRPr lang="en-GB" dirty="0"/>
          </a:p>
        </p:txBody>
      </p:sp>
      <p:sp>
        <p:nvSpPr>
          <p:cNvPr id="9" name="Content Placeholder 7">
            <a:extLst>
              <a:ext uri="{FF2B5EF4-FFF2-40B4-BE49-F238E27FC236}">
                <a16:creationId xmlns:a16="http://schemas.microsoft.com/office/drawing/2014/main" id="{1BE011CF-649C-B361-B766-8E163684523F}"/>
              </a:ext>
            </a:extLst>
          </p:cNvPr>
          <p:cNvSpPr>
            <a:spLocks noGrp="1"/>
          </p:cNvSpPr>
          <p:nvPr>
            <p:ph sz="quarter" idx="19"/>
          </p:nvPr>
        </p:nvSpPr>
        <p:spPr>
          <a:xfrm>
            <a:off x="553974" y="1371600"/>
            <a:ext cx="5065776"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8986219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6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a:spLocks noGrp="1" noRot="1" noMove="1" noResize="1" noEditPoints="1" noAdjustHandles="1" noChangeArrowheads="1" noChangeShapeType="1"/>
          </p:cNvSpPr>
          <p:nvPr>
            <p:custDataLst>
              <p:tags r:id="rId3"/>
            </p:custDataLst>
          </p:nvPr>
        </p:nvSpPr>
        <p:spPr bwMode="ltGray">
          <a:xfrm>
            <a:off x="6092952" y="0"/>
            <a:ext cx="6099048"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dirty="0">
              <a:solidFill>
                <a:srgbClr val="F0F0F0"/>
              </a:solidFill>
              <a:latin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bg1"/>
                </a:solidFill>
                <a:latin typeface="+mn-lt"/>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6"/>
            </p:custDataLst>
          </p:nvPr>
        </p:nvSpPr>
        <p:spPr>
          <a:xfrm>
            <a:off x="554736" y="182372"/>
            <a:ext cx="5065776" cy="731520"/>
          </a:xfrm>
        </p:spPr>
        <p:txBody>
          <a:bodyPr/>
          <a:lstStyle/>
          <a:p>
            <a:r>
              <a:rPr lang="en-US"/>
              <a:t>Click to edit Master title style</a:t>
            </a:r>
          </a:p>
        </p:txBody>
      </p:sp>
      <p:pic>
        <p:nvPicPr>
          <p:cNvPr id="12" name="Graphic 11">
            <a:extLst>
              <a:ext uri="{FF2B5EF4-FFF2-40B4-BE49-F238E27FC236}">
                <a16:creationId xmlns:a16="http://schemas.microsoft.com/office/drawing/2014/main" id="{B6084C93-6D7B-7124-7775-7905F2E68E51}"/>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0707902" y="280647"/>
            <a:ext cx="936104" cy="435207"/>
          </a:xfrm>
          <a:prstGeom prst="rect">
            <a:avLst/>
          </a:prstGeom>
        </p:spPr>
      </p:pic>
      <p:pic>
        <p:nvPicPr>
          <p:cNvPr id="5" name="Graphic 4">
            <a:extLst>
              <a:ext uri="{FF2B5EF4-FFF2-40B4-BE49-F238E27FC236}">
                <a16:creationId xmlns:a16="http://schemas.microsoft.com/office/drawing/2014/main" id="{538A95F4-0FF2-9F34-0DBE-7549CB724927}"/>
              </a:ext>
            </a:extLst>
          </p:cNvPr>
          <p:cNvPicPr>
            <a:picLocks noChangeAspect="1"/>
          </p:cNvPicPr>
          <p:nvPr userDrawn="1"/>
        </p:nvPicPr>
        <p:blipFill>
          <a:blip>
            <a:extLst>
              <a:ext uri="{96DAC541-7B7A-43D3-8B79-37D633B846F1}">
                <asvg:svgBlip xmlns:asvg="http://schemas.microsoft.com/office/drawing/2016/SVG/main" r:embed="rId11"/>
              </a:ext>
            </a:extLst>
          </a:blip>
          <a:srcRect l="9722" r="9722"/>
          <a:stretch/>
        </p:blipFill>
        <p:spPr>
          <a:xfrm>
            <a:off x="6088934" y="1624503"/>
            <a:ext cx="6103066" cy="3986357"/>
          </a:xfrm>
          <a:prstGeom prst="rect">
            <a:avLst/>
          </a:prstGeom>
        </p:spPr>
      </p:pic>
      <p:sp>
        <p:nvSpPr>
          <p:cNvPr id="6" name="Slide Number Placeholder 5">
            <a:extLst>
              <a:ext uri="{FF2B5EF4-FFF2-40B4-BE49-F238E27FC236}">
                <a16:creationId xmlns:a16="http://schemas.microsoft.com/office/drawing/2014/main" id="{9F6EB509-743C-5566-A964-0BD0D3FBF776}"/>
              </a:ext>
            </a:extLst>
          </p:cNvPr>
          <p:cNvSpPr>
            <a:spLocks noGrp="1"/>
          </p:cNvSpPr>
          <p:nvPr>
            <p:ph type="sldNum" sz="quarter" idx="18"/>
          </p:nvPr>
        </p:nvSpPr>
        <p:spPr/>
        <p:txBody>
          <a:bodyPr/>
          <a:lstStyle/>
          <a:p>
            <a:fld id="{BB7196A1-736D-498E-96F1-BB8662B4DEF0}" type="slidenum">
              <a:rPr lang="en-GB" smtClean="0"/>
              <a:pPr/>
              <a:t>‹#›</a:t>
            </a:fld>
            <a:endParaRPr lang="en-GB" dirty="0"/>
          </a:p>
        </p:txBody>
      </p:sp>
      <p:sp>
        <p:nvSpPr>
          <p:cNvPr id="8" name="Footer Placeholder 7">
            <a:extLst>
              <a:ext uri="{FF2B5EF4-FFF2-40B4-BE49-F238E27FC236}">
                <a16:creationId xmlns:a16="http://schemas.microsoft.com/office/drawing/2014/main" id="{E6613E86-5FF2-FD92-F040-B14C2CC0A237}"/>
              </a:ext>
            </a:extLst>
          </p:cNvPr>
          <p:cNvSpPr>
            <a:spLocks noGrp="1"/>
          </p:cNvSpPr>
          <p:nvPr>
            <p:ph type="ftr" sz="quarter" idx="20"/>
          </p:nvPr>
        </p:nvSpPr>
        <p:spPr/>
        <p:txBody>
          <a:bodyPr/>
          <a:lstStyle/>
          <a:p>
            <a:r>
              <a:rPr lang="en-US" dirty="0"/>
              <a:t>www.ecs.co.za</a:t>
            </a:r>
            <a:endParaRPr lang="en-GB" dirty="0"/>
          </a:p>
        </p:txBody>
      </p:sp>
      <p:sp>
        <p:nvSpPr>
          <p:cNvPr id="9" name="Content Placeholder 7">
            <a:extLst>
              <a:ext uri="{FF2B5EF4-FFF2-40B4-BE49-F238E27FC236}">
                <a16:creationId xmlns:a16="http://schemas.microsoft.com/office/drawing/2014/main" id="{0A8311A4-3EDF-AC3A-BE0F-146E5F86715C}"/>
              </a:ext>
            </a:extLst>
          </p:cNvPr>
          <p:cNvSpPr>
            <a:spLocks noGrp="1"/>
          </p:cNvSpPr>
          <p:nvPr>
            <p:ph sz="quarter" idx="19"/>
          </p:nvPr>
        </p:nvSpPr>
        <p:spPr>
          <a:xfrm>
            <a:off x="553974" y="1371600"/>
            <a:ext cx="5065776"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12101963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7_1/2">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F7114D8-6025-4386-BA96-B034FE6B3CDB}"/>
              </a:ext>
            </a:extLst>
          </p:cNvPr>
          <p:cNvGraphicFramePr>
            <a:graphicFrameLocks/>
          </p:cNvGraphicFramePr>
          <p:nvPr>
            <p:custDataLst>
              <p:tags r:id="rId1"/>
            </p:custDataLst>
            <p:extLst>
              <p:ext uri="{D42A27DB-BD31-4B8C-83A1-F6EECF244321}">
                <p14:modId xmlns:p14="http://schemas.microsoft.com/office/powerpoint/2010/main" val="3149784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9F7114D8-6025-4386-BA96-B034FE6B3CDB}"/>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5C86E70-6ADC-4EA2-90F2-373AC4FDE5D0}"/>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dirty="0">
              <a:solidFill>
                <a:schemeClr val="bg1"/>
              </a:solidFill>
              <a:latin typeface="Georgia" panose="02040502050405020303" pitchFamily="18" charset="0"/>
              <a:ea typeface="+mj-ea"/>
              <a:cs typeface="+mj-cs"/>
              <a:sym typeface="Georgia" panose="02040502050405020303" pitchFamily="18" charset="0"/>
            </a:endParaRPr>
          </a:p>
        </p:txBody>
      </p:sp>
      <p:sp>
        <p:nvSpPr>
          <p:cNvPr id="7" name="RectangleLight">
            <a:extLst>
              <a:ext uri="{FF2B5EF4-FFF2-40B4-BE49-F238E27FC236}">
                <a16:creationId xmlns:a16="http://schemas.microsoft.com/office/drawing/2014/main" id="{2365F90A-9CD8-40EE-93CD-2729135A9569}"/>
              </a:ext>
            </a:extLst>
          </p:cNvPr>
          <p:cNvSpPr>
            <a:spLocks noGrp="1" noRot="1" noMove="1" noResize="1" noEditPoints="1" noAdjustHandles="1" noChangeArrowheads="1" noChangeShapeType="1"/>
          </p:cNvSpPr>
          <p:nvPr>
            <p:custDataLst>
              <p:tags r:id="rId3"/>
            </p:custDataLst>
          </p:nvPr>
        </p:nvSpPr>
        <p:spPr bwMode="ltGray">
          <a:xfrm>
            <a:off x="6092952" y="0"/>
            <a:ext cx="6099048" cy="6858000"/>
          </a:xfrm>
          <a:prstGeom prst="rect">
            <a:avLst/>
          </a:prstGeom>
          <a:solidFill>
            <a:schemeClr val="accent1"/>
          </a:solidFill>
          <a:ln w="63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a:endParaRPr lang="en-US" dirty="0">
              <a:solidFill>
                <a:srgbClr val="F0F0F0"/>
              </a:solidFill>
              <a:latin typeface="Arial" panose="020B0604020202020204" pitchFamily="34" charset="0"/>
            </a:endParaRPr>
          </a:p>
        </p:txBody>
      </p:sp>
      <p:sp>
        <p:nvSpPr>
          <p:cNvPr id="22" name="5. Source" hidden="1">
            <a:extLst>
              <a:ext uri="{FF2B5EF4-FFF2-40B4-BE49-F238E27FC236}">
                <a16:creationId xmlns:a16="http://schemas.microsoft.com/office/drawing/2014/main" id="{F5E9C22A-A356-4521-A359-338A663DFEA2}"/>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dirty="0"/>
              <a:t>Source: …</a:t>
            </a:r>
          </a:p>
        </p:txBody>
      </p:sp>
      <p:sp>
        <p:nvSpPr>
          <p:cNvPr id="20" name="1. On-page tracker">
            <a:extLst>
              <a:ext uri="{FF2B5EF4-FFF2-40B4-BE49-F238E27FC236}">
                <a16:creationId xmlns:a16="http://schemas.microsoft.com/office/drawing/2014/main" id="{0E1A178A-6BDC-4A0A-9F92-72F6EB95AD81}"/>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bg1"/>
                </a:solidFill>
                <a:latin typeface="+mn-lt"/>
              </a:defRPr>
            </a:lvl1pPr>
          </a:lstStyle>
          <a:p>
            <a:pPr lvl="0"/>
            <a:r>
              <a:rPr lang="en-US"/>
              <a:t>Chapter › Topic</a:t>
            </a:r>
          </a:p>
        </p:txBody>
      </p:sp>
      <p:sp>
        <p:nvSpPr>
          <p:cNvPr id="24" name="2. Slide Title">
            <a:extLst>
              <a:ext uri="{FF2B5EF4-FFF2-40B4-BE49-F238E27FC236}">
                <a16:creationId xmlns:a16="http://schemas.microsoft.com/office/drawing/2014/main" id="{06A9E224-CFBD-42B8-A4C0-EFE2C017E523}"/>
              </a:ext>
            </a:extLst>
          </p:cNvPr>
          <p:cNvSpPr>
            <a:spLocks noGrp="1"/>
          </p:cNvSpPr>
          <p:nvPr>
            <p:ph type="title"/>
            <p:custDataLst>
              <p:tags r:id="rId6"/>
            </p:custDataLst>
          </p:nvPr>
        </p:nvSpPr>
        <p:spPr>
          <a:xfrm>
            <a:off x="554736" y="182372"/>
            <a:ext cx="5065776" cy="731520"/>
          </a:xfrm>
        </p:spPr>
        <p:txBody>
          <a:bodyPr/>
          <a:lstStyle/>
          <a:p>
            <a:r>
              <a:rPr lang="en-US"/>
              <a:t>Click to edit Master title style</a:t>
            </a:r>
          </a:p>
        </p:txBody>
      </p:sp>
      <p:pic>
        <p:nvPicPr>
          <p:cNvPr id="12" name="Graphic 11">
            <a:extLst>
              <a:ext uri="{FF2B5EF4-FFF2-40B4-BE49-F238E27FC236}">
                <a16:creationId xmlns:a16="http://schemas.microsoft.com/office/drawing/2014/main" id="{B6084C93-6D7B-7124-7775-7905F2E68E51}"/>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0707902" y="280647"/>
            <a:ext cx="936104" cy="435207"/>
          </a:xfrm>
          <a:prstGeom prst="rect">
            <a:avLst/>
          </a:prstGeom>
        </p:spPr>
      </p:pic>
      <p:sp>
        <p:nvSpPr>
          <p:cNvPr id="6" name="Slide Number Placeholder 5">
            <a:extLst>
              <a:ext uri="{FF2B5EF4-FFF2-40B4-BE49-F238E27FC236}">
                <a16:creationId xmlns:a16="http://schemas.microsoft.com/office/drawing/2014/main" id="{9F6EB509-743C-5566-A964-0BD0D3FBF776}"/>
              </a:ext>
            </a:extLst>
          </p:cNvPr>
          <p:cNvSpPr>
            <a:spLocks noGrp="1"/>
          </p:cNvSpPr>
          <p:nvPr>
            <p:ph type="sldNum" sz="quarter" idx="18"/>
          </p:nvPr>
        </p:nvSpPr>
        <p:spPr/>
        <p:txBody>
          <a:bodyPr/>
          <a:lstStyle/>
          <a:p>
            <a:fld id="{BB7196A1-736D-498E-96F1-BB8662B4DEF0}" type="slidenum">
              <a:rPr lang="en-GB" smtClean="0"/>
              <a:pPr/>
              <a:t>‹#›</a:t>
            </a:fld>
            <a:endParaRPr lang="en-GB" dirty="0"/>
          </a:p>
        </p:txBody>
      </p:sp>
      <p:pic>
        <p:nvPicPr>
          <p:cNvPr id="8" name="Graphic 7">
            <a:extLst>
              <a:ext uri="{FF2B5EF4-FFF2-40B4-BE49-F238E27FC236}">
                <a16:creationId xmlns:a16="http://schemas.microsoft.com/office/drawing/2014/main" id="{DF718E8D-F911-BD00-1812-130E4F05B722}"/>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6092952" y="1450431"/>
            <a:ext cx="9663738" cy="3724287"/>
          </a:xfrm>
          <a:prstGeom prst="rect">
            <a:avLst/>
          </a:prstGeom>
        </p:spPr>
      </p:pic>
      <p:sp>
        <p:nvSpPr>
          <p:cNvPr id="4" name="Footer Placeholder 3">
            <a:extLst>
              <a:ext uri="{FF2B5EF4-FFF2-40B4-BE49-F238E27FC236}">
                <a16:creationId xmlns:a16="http://schemas.microsoft.com/office/drawing/2014/main" id="{4C91EB50-A7F1-01A5-925A-6854AAC66577}"/>
              </a:ext>
            </a:extLst>
          </p:cNvPr>
          <p:cNvSpPr>
            <a:spLocks noGrp="1"/>
          </p:cNvSpPr>
          <p:nvPr>
            <p:ph type="ftr" sz="quarter" idx="20"/>
          </p:nvPr>
        </p:nvSpPr>
        <p:spPr/>
        <p:txBody>
          <a:bodyPr/>
          <a:lstStyle/>
          <a:p>
            <a:r>
              <a:rPr lang="en-US" dirty="0"/>
              <a:t>www.ecs.co.za</a:t>
            </a:r>
            <a:endParaRPr lang="en-GB" dirty="0"/>
          </a:p>
        </p:txBody>
      </p:sp>
      <p:sp>
        <p:nvSpPr>
          <p:cNvPr id="5" name="Content Placeholder 7">
            <a:extLst>
              <a:ext uri="{FF2B5EF4-FFF2-40B4-BE49-F238E27FC236}">
                <a16:creationId xmlns:a16="http://schemas.microsoft.com/office/drawing/2014/main" id="{2D958179-C0B9-72D9-1027-A263085BDADD}"/>
              </a:ext>
            </a:extLst>
          </p:cNvPr>
          <p:cNvSpPr>
            <a:spLocks noGrp="1"/>
          </p:cNvSpPr>
          <p:nvPr>
            <p:ph sz="quarter" idx="19"/>
          </p:nvPr>
        </p:nvSpPr>
        <p:spPr>
          <a:xfrm>
            <a:off x="553974" y="1371600"/>
            <a:ext cx="5065776"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078851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Inspection">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p:cNvGraphicFramePr>
          <p:nvPr>
            <p:custDataLst>
              <p:tags r:id="rId1"/>
            </p:custDataLst>
            <p:extLst>
              <p:ext uri="{D42A27DB-BD31-4B8C-83A1-F6EECF244321}">
                <p14:modId xmlns:p14="http://schemas.microsoft.com/office/powerpoint/2010/main" val="36733414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pic>
        <p:nvPicPr>
          <p:cNvPr id="35" name="Picture 34">
            <a:extLst>
              <a:ext uri="{FF2B5EF4-FFF2-40B4-BE49-F238E27FC236}">
                <a16:creationId xmlns:a16="http://schemas.microsoft.com/office/drawing/2014/main" id="{26406C47-F921-3CFE-D7F8-D2FD6518A03E}"/>
              </a:ext>
            </a:extLst>
          </p:cNvPr>
          <p:cNvPicPr>
            <a:picLocks noChangeAspect="1"/>
          </p:cNvPicPr>
          <p:nvPr/>
        </p:nvPicPr>
        <p:blipFill>
          <a:blip r:embed="rId10">
            <a:duotone>
              <a:schemeClr val="accent3">
                <a:shade val="45000"/>
                <a:satMod val="135000"/>
              </a:schemeClr>
              <a:prstClr val="white"/>
            </a:duotone>
            <a:extLst>
              <a:ext uri="{28A0092B-C50C-407E-A947-70E740481C1C}">
                <a14:useLocalDpi xmlns:a14="http://schemas.microsoft.com/office/drawing/2010/main" val="0"/>
              </a:ext>
            </a:extLst>
          </a:blip>
          <a:srcRect l="31135" t="53921" r="37687" b="1830"/>
          <a:stretch>
            <a:fillRect/>
          </a:stretch>
        </p:blipFill>
        <p:spPr>
          <a:xfrm>
            <a:off x="0" y="0"/>
            <a:ext cx="3413760" cy="6852814"/>
          </a:xfrm>
          <a:prstGeom prst="rect">
            <a:avLst/>
          </a:prstGeom>
        </p:spPr>
      </p:pic>
      <p:sp>
        <p:nvSpPr>
          <p:cNvPr id="2" name="Rectangle 1" hidden="1">
            <a:extLst>
              <a:ext uri="{FF2B5EF4-FFF2-40B4-BE49-F238E27FC236}">
                <a16:creationId xmlns:a16="http://schemas.microsoft.com/office/drawing/2014/main" id="{C6FAC554-F995-4246-BE36-413D2200D983}"/>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3"/>
            </p:custDataLst>
          </p:nvPr>
        </p:nvSpPr>
        <p:spPr>
          <a:xfrm>
            <a:off x="4527395" y="2178841"/>
            <a:ext cx="7107393" cy="1214020"/>
          </a:xfrm>
        </p:spPr>
        <p:txBody>
          <a:bodyPr vert="horz" rIns="0" anchor="b">
            <a:noAutofit/>
          </a:bodyPr>
          <a:lstStyle>
            <a:lvl1pPr>
              <a:defRPr sz="3600">
                <a:solidFill>
                  <a:schemeClr val="tx1"/>
                </a:solidFill>
              </a:defRPr>
            </a:lvl1pPr>
          </a:lstStyle>
          <a:p>
            <a:r>
              <a:rPr lang="en-US"/>
              <a:t>Click to edit Master title style</a:t>
            </a:r>
            <a:endParaRPr lang="en-US" dirty="0"/>
          </a:p>
        </p:txBody>
      </p:sp>
      <p:sp>
        <p:nvSpPr>
          <p:cNvPr id="21" name="5. Source" hidden="1">
            <a:extLst>
              <a:ext uri="{FF2B5EF4-FFF2-40B4-BE49-F238E27FC236}">
                <a16:creationId xmlns:a16="http://schemas.microsoft.com/office/drawing/2014/main" id="{25B2DE14-9B3F-4199-B082-9FEB12CE57EA}"/>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pic>
        <p:nvPicPr>
          <p:cNvPr id="4" name="Graphic 3">
            <a:extLst>
              <a:ext uri="{FF2B5EF4-FFF2-40B4-BE49-F238E27FC236}">
                <a16:creationId xmlns:a16="http://schemas.microsoft.com/office/drawing/2014/main" id="{5B630AC5-3DA7-E53A-4686-6C3BCA736A70}"/>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0696755" y="280647"/>
            <a:ext cx="941271" cy="437609"/>
          </a:xfrm>
          <a:prstGeom prst="rect">
            <a:avLst/>
          </a:prstGeom>
        </p:spPr>
      </p:pic>
      <p:sp>
        <p:nvSpPr>
          <p:cNvPr id="5" name="Slide Number Placeholder 4">
            <a:extLst>
              <a:ext uri="{FF2B5EF4-FFF2-40B4-BE49-F238E27FC236}">
                <a16:creationId xmlns:a16="http://schemas.microsoft.com/office/drawing/2014/main" id="{564D224D-84F5-C496-DC14-0E7AE85F4014}"/>
              </a:ext>
            </a:extLst>
          </p:cNvPr>
          <p:cNvSpPr>
            <a:spLocks noGrp="1"/>
          </p:cNvSpPr>
          <p:nvPr>
            <p:ph type="sldNum" sz="quarter" idx="18"/>
          </p:nvPr>
        </p:nvSpPr>
        <p:spPr/>
        <p:txBody>
          <a:bodyPr/>
          <a:lstStyle/>
          <a:p>
            <a:fld id="{06F2FA06-E1E0-41BE-9336-EB35A789C607}" type="slidenum">
              <a:rPr lang="en-GB" smtClean="0"/>
              <a:pPr/>
              <a:t>‹#›</a:t>
            </a:fld>
            <a:endParaRPr lang="en-GB"/>
          </a:p>
        </p:txBody>
      </p:sp>
      <p:sp>
        <p:nvSpPr>
          <p:cNvPr id="6" name="Footer Placeholder 5">
            <a:extLst>
              <a:ext uri="{FF2B5EF4-FFF2-40B4-BE49-F238E27FC236}">
                <a16:creationId xmlns:a16="http://schemas.microsoft.com/office/drawing/2014/main" id="{ED7393CE-5EA1-33A0-6C70-12048CF45BC4}"/>
              </a:ext>
            </a:extLst>
          </p:cNvPr>
          <p:cNvSpPr>
            <a:spLocks noGrp="1"/>
          </p:cNvSpPr>
          <p:nvPr>
            <p:ph type="ftr" sz="quarter" idx="19"/>
          </p:nvPr>
        </p:nvSpPr>
        <p:spPr/>
        <p:txBody>
          <a:bodyPr/>
          <a:lstStyle/>
          <a:p>
            <a:r>
              <a:rPr lang="en-US"/>
              <a:t>www.ecs.co.za</a:t>
            </a:r>
            <a:endParaRPr lang="en-GB" dirty="0"/>
          </a:p>
        </p:txBody>
      </p:sp>
      <p:sp>
        <p:nvSpPr>
          <p:cNvPr id="7" name="3. Subtitle">
            <a:extLst>
              <a:ext uri="{FF2B5EF4-FFF2-40B4-BE49-F238E27FC236}">
                <a16:creationId xmlns:a16="http://schemas.microsoft.com/office/drawing/2014/main" id="{8B0E4DA4-23F3-0AF2-914E-5137512EA5E1}"/>
              </a:ext>
            </a:extLst>
          </p:cNvPr>
          <p:cNvSpPr>
            <a:spLocks noGrp="1"/>
          </p:cNvSpPr>
          <p:nvPr>
            <p:ph type="subTitle" idx="1"/>
            <p:custDataLst>
              <p:tags r:id="rId6"/>
            </p:custDataLst>
          </p:nvPr>
        </p:nvSpPr>
        <p:spPr>
          <a:xfrm>
            <a:off x="4527396" y="3543245"/>
            <a:ext cx="7118543" cy="276999"/>
          </a:xfrm>
        </p:spPr>
        <p:txBody>
          <a:bodyPr anchor="ctr" anchorCtr="0"/>
          <a:lstStyle>
            <a:lvl1pPr>
              <a:defRPr sz="1600"/>
            </a:lvl1pPr>
          </a:lstStyle>
          <a:p>
            <a:r>
              <a:rPr lang="en-US" sz="1600"/>
              <a:t>Click to edit Master subtitle style</a:t>
            </a:r>
            <a:endParaRPr lang="en-US" sz="1600" dirty="0"/>
          </a:p>
        </p:txBody>
      </p:sp>
    </p:spTree>
    <p:extLst>
      <p:ext uri="{BB962C8B-B14F-4D97-AF65-F5344CB8AC3E}">
        <p14:creationId xmlns:p14="http://schemas.microsoft.com/office/powerpoint/2010/main" val="1866549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Foundations">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A8D6A48-EE20-4EB4-A234-9F3B16C02872}"/>
              </a:ext>
            </a:extLst>
          </p:cNvPr>
          <p:cNvGraphicFramePr>
            <a:graphicFrameLocks/>
          </p:cNvGraphicFramePr>
          <p:nvPr>
            <p:custDataLst>
              <p:tags r:id="rId1"/>
            </p:custDataLst>
            <p:extLst>
              <p:ext uri="{D42A27DB-BD31-4B8C-83A1-F6EECF244321}">
                <p14:modId xmlns:p14="http://schemas.microsoft.com/office/powerpoint/2010/main" val="36733414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2" hidden="1">
                        <a:extLst>
                          <a:ext uri="{FF2B5EF4-FFF2-40B4-BE49-F238E27FC236}">
                            <a16:creationId xmlns:a16="http://schemas.microsoft.com/office/drawing/2014/main" id="{DA8D6A48-EE20-4EB4-A234-9F3B16C02872}"/>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6FAC554-F995-4246-BE36-413D2200D983}"/>
              </a:ext>
            </a:extLst>
          </p:cNvPr>
          <p:cNvSpPr/>
          <p:nvPr>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9" name="2. Slide Title">
            <a:extLst>
              <a:ext uri="{FF2B5EF4-FFF2-40B4-BE49-F238E27FC236}">
                <a16:creationId xmlns:a16="http://schemas.microsoft.com/office/drawing/2014/main" id="{6647A441-8DE4-4236-BCC7-B694B2C59E00}"/>
              </a:ext>
            </a:extLst>
          </p:cNvPr>
          <p:cNvSpPr>
            <a:spLocks noGrp="1"/>
          </p:cNvSpPr>
          <p:nvPr>
            <p:ph type="title"/>
            <p:custDataLst>
              <p:tags r:id="rId3"/>
            </p:custDataLst>
          </p:nvPr>
        </p:nvSpPr>
        <p:spPr>
          <a:xfrm>
            <a:off x="4527395" y="2178841"/>
            <a:ext cx="7118544" cy="1214020"/>
          </a:xfrm>
        </p:spPr>
        <p:txBody>
          <a:bodyPr vert="horz" rIns="0" anchor="b">
            <a:noAutofit/>
          </a:bodyPr>
          <a:lstStyle>
            <a:lvl1pPr>
              <a:defRPr sz="3600">
                <a:solidFill>
                  <a:schemeClr val="tx1"/>
                </a:solidFill>
              </a:defRPr>
            </a:lvl1pPr>
          </a:lstStyle>
          <a:p>
            <a:r>
              <a:rPr lang="en-US"/>
              <a:t>Click to edit Master title style</a:t>
            </a:r>
            <a:endParaRPr lang="en-US" dirty="0"/>
          </a:p>
        </p:txBody>
      </p:sp>
      <p:sp>
        <p:nvSpPr>
          <p:cNvPr id="21" name="5. Source" hidden="1">
            <a:extLst>
              <a:ext uri="{FF2B5EF4-FFF2-40B4-BE49-F238E27FC236}">
                <a16:creationId xmlns:a16="http://schemas.microsoft.com/office/drawing/2014/main" id="{25B2DE14-9B3F-4199-B082-9FEB12CE57EA}"/>
              </a:ext>
            </a:extLst>
          </p:cNvPr>
          <p:cNvSpPr txBox="1"/>
          <p:nvPr>
            <p:custDataLst>
              <p:tags r:id="rId4"/>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sp>
        <p:nvSpPr>
          <p:cNvPr id="15" name="1. On-page tracker">
            <a:extLst>
              <a:ext uri="{FF2B5EF4-FFF2-40B4-BE49-F238E27FC236}">
                <a16:creationId xmlns:a16="http://schemas.microsoft.com/office/drawing/2014/main" id="{2C7757ED-5357-4B01-BB59-15D4406B0FDF}"/>
              </a:ext>
            </a:extLst>
          </p:cNvPr>
          <p:cNvSpPr>
            <a:spLocks noGrp="1"/>
          </p:cNvSpPr>
          <p:nvPr>
            <p:ph type="body" sz="quarter" idx="17" hasCustomPrompt="1"/>
            <p:custDataLst>
              <p:tags r:id="rId5"/>
            </p:custDataLst>
          </p:nvPr>
        </p:nvSpPr>
        <p:spPr>
          <a:xfrm>
            <a:off x="7159752" y="78768"/>
            <a:ext cx="4480560" cy="123111"/>
          </a:xfrm>
        </p:spPr>
        <p:txBody>
          <a:bodyPr anchor="ctr" anchorCtr="0">
            <a:spAutoFit/>
          </a:bodyPr>
          <a:lstStyle>
            <a:lvl1pPr algn="r">
              <a:defRPr sz="800">
                <a:solidFill>
                  <a:schemeClr val="tx1"/>
                </a:solidFill>
                <a:latin typeface="+mn-lt"/>
              </a:defRPr>
            </a:lvl1pPr>
          </a:lstStyle>
          <a:p>
            <a:pPr lvl="0"/>
            <a:r>
              <a:rPr lang="en-US"/>
              <a:t>Chapter › Topic</a:t>
            </a:r>
          </a:p>
        </p:txBody>
      </p:sp>
      <p:pic>
        <p:nvPicPr>
          <p:cNvPr id="4" name="Graphic 3">
            <a:extLst>
              <a:ext uri="{FF2B5EF4-FFF2-40B4-BE49-F238E27FC236}">
                <a16:creationId xmlns:a16="http://schemas.microsoft.com/office/drawing/2014/main" id="{0BEFB048-75B1-0B5C-7A7A-6EFDC0D69EB5}"/>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696755" y="280647"/>
            <a:ext cx="941271" cy="437609"/>
          </a:xfrm>
          <a:prstGeom prst="rect">
            <a:avLst/>
          </a:prstGeom>
        </p:spPr>
      </p:pic>
      <p:pic>
        <p:nvPicPr>
          <p:cNvPr id="6" name="Picture 5">
            <a:extLst>
              <a:ext uri="{FF2B5EF4-FFF2-40B4-BE49-F238E27FC236}">
                <a16:creationId xmlns:a16="http://schemas.microsoft.com/office/drawing/2014/main" id="{8759759D-235B-0672-6834-4A9021893710}"/>
              </a:ext>
            </a:extLst>
          </p:cNvPr>
          <p:cNvPicPr>
            <a:picLocks noChangeAspect="1"/>
          </p:cNvPicPr>
          <p:nvPr userDrawn="1"/>
        </p:nvPicPr>
        <p:blipFill>
          <a:blip r:embed="rId11">
            <a:grayscl/>
            <a:extLst>
              <a:ext uri="{28A0092B-C50C-407E-A947-70E740481C1C}">
                <a14:useLocalDpi xmlns:a14="http://schemas.microsoft.com/office/drawing/2010/main" val="0"/>
              </a:ext>
            </a:extLst>
          </a:blip>
          <a:srcRect l="53008" r="13685" b="52649"/>
          <a:stretch>
            <a:fillRect/>
          </a:stretch>
        </p:blipFill>
        <p:spPr>
          <a:xfrm>
            <a:off x="0" y="-1"/>
            <a:ext cx="3410584" cy="6858001"/>
          </a:xfrm>
          <a:prstGeom prst="rect">
            <a:avLst/>
          </a:prstGeom>
        </p:spPr>
      </p:pic>
      <p:sp>
        <p:nvSpPr>
          <p:cNvPr id="7" name="Slide Number Placeholder 6">
            <a:extLst>
              <a:ext uri="{FF2B5EF4-FFF2-40B4-BE49-F238E27FC236}">
                <a16:creationId xmlns:a16="http://schemas.microsoft.com/office/drawing/2014/main" id="{981E4CDB-68B1-268C-CFBC-386FB0CBE50F}"/>
              </a:ext>
            </a:extLst>
          </p:cNvPr>
          <p:cNvSpPr>
            <a:spLocks noGrp="1"/>
          </p:cNvSpPr>
          <p:nvPr>
            <p:ph type="sldNum" sz="quarter" idx="18"/>
          </p:nvPr>
        </p:nvSpPr>
        <p:spPr/>
        <p:txBody>
          <a:bodyPr/>
          <a:lstStyle/>
          <a:p>
            <a:fld id="{06F2FA06-E1E0-41BE-9336-EB35A789C607}" type="slidenum">
              <a:rPr lang="en-GB" smtClean="0"/>
              <a:pPr/>
              <a:t>‹#›</a:t>
            </a:fld>
            <a:endParaRPr lang="en-GB"/>
          </a:p>
        </p:txBody>
      </p:sp>
      <p:sp>
        <p:nvSpPr>
          <p:cNvPr id="5" name="Footer Placeholder 4">
            <a:extLst>
              <a:ext uri="{FF2B5EF4-FFF2-40B4-BE49-F238E27FC236}">
                <a16:creationId xmlns:a16="http://schemas.microsoft.com/office/drawing/2014/main" id="{C07BEB11-5394-A8C4-925B-9D9AE2C0E820}"/>
              </a:ext>
            </a:extLst>
          </p:cNvPr>
          <p:cNvSpPr>
            <a:spLocks noGrp="1"/>
          </p:cNvSpPr>
          <p:nvPr>
            <p:ph type="ftr" sz="quarter" idx="19"/>
          </p:nvPr>
        </p:nvSpPr>
        <p:spPr/>
        <p:txBody>
          <a:bodyPr/>
          <a:lstStyle/>
          <a:p>
            <a:r>
              <a:rPr lang="en-US"/>
              <a:t>www.ecs.co.za</a:t>
            </a:r>
            <a:endParaRPr lang="en-GB" dirty="0"/>
          </a:p>
        </p:txBody>
      </p:sp>
      <p:sp>
        <p:nvSpPr>
          <p:cNvPr id="8" name="3. Subtitle">
            <a:extLst>
              <a:ext uri="{FF2B5EF4-FFF2-40B4-BE49-F238E27FC236}">
                <a16:creationId xmlns:a16="http://schemas.microsoft.com/office/drawing/2014/main" id="{5D8D787F-23BC-9561-AAEE-FB5B25CED14F}"/>
              </a:ext>
            </a:extLst>
          </p:cNvPr>
          <p:cNvSpPr>
            <a:spLocks noGrp="1"/>
          </p:cNvSpPr>
          <p:nvPr>
            <p:ph type="subTitle" idx="1"/>
            <p:custDataLst>
              <p:tags r:id="rId6"/>
            </p:custDataLst>
          </p:nvPr>
        </p:nvSpPr>
        <p:spPr>
          <a:xfrm>
            <a:off x="4527396" y="3543245"/>
            <a:ext cx="7118543" cy="276999"/>
          </a:xfrm>
        </p:spPr>
        <p:txBody>
          <a:bodyPr anchor="ctr" anchorCtr="0"/>
          <a:lstStyle>
            <a:lvl1pPr>
              <a:defRPr sz="1600"/>
            </a:lvl1pPr>
          </a:lstStyle>
          <a:p>
            <a:r>
              <a:rPr lang="en-US" sz="1600"/>
              <a:t>Click to edit Master subtitle style</a:t>
            </a:r>
            <a:endParaRPr lang="en-US" sz="1600" dirty="0"/>
          </a:p>
        </p:txBody>
      </p:sp>
    </p:spTree>
    <p:extLst>
      <p:ext uri="{BB962C8B-B14F-4D97-AF65-F5344CB8AC3E}">
        <p14:creationId xmlns:p14="http://schemas.microsoft.com/office/powerpoint/2010/main" val="3810200627"/>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ags" Target="../tags/tag4.xml"/><Relationship Id="rId50" Type="http://schemas.openxmlformats.org/officeDocument/2006/relationships/tags" Target="../tags/tag7.xml"/><Relationship Id="rId55" Type="http://schemas.openxmlformats.org/officeDocument/2006/relationships/tags" Target="../tags/tag12.xml"/><Relationship Id="rId63" Type="http://schemas.openxmlformats.org/officeDocument/2006/relationships/tags" Target="../tags/tag2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ags" Target="../tags/tag2.xml"/><Relationship Id="rId53" Type="http://schemas.openxmlformats.org/officeDocument/2006/relationships/tags" Target="../tags/tag10.xml"/><Relationship Id="rId58" Type="http://schemas.openxmlformats.org/officeDocument/2006/relationships/tags" Target="../tags/tag15.xml"/><Relationship Id="rId66" Type="http://schemas.openxmlformats.org/officeDocument/2006/relationships/image" Target="../media/image2.jpeg"/><Relationship Id="rId5" Type="http://schemas.openxmlformats.org/officeDocument/2006/relationships/slideLayout" Target="../slideLayouts/slideLayout5.xml"/><Relationship Id="rId61" Type="http://schemas.openxmlformats.org/officeDocument/2006/relationships/tags" Target="../tags/tag18.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48" Type="http://schemas.openxmlformats.org/officeDocument/2006/relationships/tags" Target="../tags/tag5.xml"/><Relationship Id="rId56" Type="http://schemas.openxmlformats.org/officeDocument/2006/relationships/tags" Target="../tags/tag13.xml"/><Relationship Id="rId64" Type="http://schemas.openxmlformats.org/officeDocument/2006/relationships/oleObject" Target="../embeddings/oleObject1.bin"/><Relationship Id="rId8" Type="http://schemas.openxmlformats.org/officeDocument/2006/relationships/slideLayout" Target="../slideLayouts/slideLayout8.xml"/><Relationship Id="rId51" Type="http://schemas.openxmlformats.org/officeDocument/2006/relationships/tags" Target="../tags/tag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ags" Target="../tags/tag3.xml"/><Relationship Id="rId59" Type="http://schemas.openxmlformats.org/officeDocument/2006/relationships/tags" Target="../tags/tag1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ags" Target="../tags/tag11.xml"/><Relationship Id="rId62" Type="http://schemas.openxmlformats.org/officeDocument/2006/relationships/tags" Target="../tags/tag19.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ags" Target="../tags/tag6.xml"/><Relationship Id="rId57" Type="http://schemas.openxmlformats.org/officeDocument/2006/relationships/tags" Target="../tags/tag14.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tags" Target="../tags/tag1.xml"/><Relationship Id="rId52" Type="http://schemas.openxmlformats.org/officeDocument/2006/relationships/tags" Target="../tags/tag9.xml"/><Relationship Id="rId60" Type="http://schemas.openxmlformats.org/officeDocument/2006/relationships/tags" Target="../tags/tag17.xml"/><Relationship Id="rId65"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5.xml"/><Relationship Id="rId18" Type="http://schemas.openxmlformats.org/officeDocument/2006/relationships/slideLayout" Target="../slideLayouts/slideLayout60.xml"/><Relationship Id="rId26" Type="http://schemas.openxmlformats.org/officeDocument/2006/relationships/slideLayout" Target="../slideLayouts/slideLayout68.xml"/><Relationship Id="rId39" Type="http://schemas.openxmlformats.org/officeDocument/2006/relationships/tags" Target="../tags/tag251.xml"/><Relationship Id="rId21" Type="http://schemas.openxmlformats.org/officeDocument/2006/relationships/slideLayout" Target="../slideLayouts/slideLayout63.xml"/><Relationship Id="rId34" Type="http://schemas.openxmlformats.org/officeDocument/2006/relationships/tags" Target="../tags/tag246.xml"/><Relationship Id="rId42" Type="http://schemas.openxmlformats.org/officeDocument/2006/relationships/tags" Target="../tags/tag254.xml"/><Relationship Id="rId47" Type="http://schemas.openxmlformats.org/officeDocument/2006/relationships/tags" Target="../tags/tag259.xml"/><Relationship Id="rId50" Type="http://schemas.openxmlformats.org/officeDocument/2006/relationships/tags" Target="../tags/tag262.xml"/><Relationship Id="rId55" Type="http://schemas.openxmlformats.org/officeDocument/2006/relationships/image" Target="../media/image5.svg"/><Relationship Id="rId7" Type="http://schemas.openxmlformats.org/officeDocument/2006/relationships/slideLayout" Target="../slideLayouts/slideLayout4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9" Type="http://schemas.openxmlformats.org/officeDocument/2006/relationships/slideLayout" Target="../slideLayouts/slideLayout71.xml"/><Relationship Id="rId11" Type="http://schemas.openxmlformats.org/officeDocument/2006/relationships/slideLayout" Target="../slideLayouts/slideLayout53.xml"/><Relationship Id="rId24" Type="http://schemas.openxmlformats.org/officeDocument/2006/relationships/slideLayout" Target="../slideLayouts/slideLayout66.xml"/><Relationship Id="rId32" Type="http://schemas.openxmlformats.org/officeDocument/2006/relationships/theme" Target="../theme/theme2.xml"/><Relationship Id="rId37" Type="http://schemas.openxmlformats.org/officeDocument/2006/relationships/tags" Target="../tags/tag249.xml"/><Relationship Id="rId40" Type="http://schemas.openxmlformats.org/officeDocument/2006/relationships/tags" Target="../tags/tag252.xml"/><Relationship Id="rId45" Type="http://schemas.openxmlformats.org/officeDocument/2006/relationships/tags" Target="../tags/tag257.xml"/><Relationship Id="rId53" Type="http://schemas.openxmlformats.org/officeDocument/2006/relationships/oleObject" Target="../embeddings/oleObject1.bin"/><Relationship Id="rId5" Type="http://schemas.openxmlformats.org/officeDocument/2006/relationships/slideLayout" Target="../slideLayouts/slideLayout47.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31" Type="http://schemas.openxmlformats.org/officeDocument/2006/relationships/slideLayout" Target="../slideLayouts/slideLayout73.xml"/><Relationship Id="rId44" Type="http://schemas.openxmlformats.org/officeDocument/2006/relationships/tags" Target="../tags/tag256.xml"/><Relationship Id="rId52" Type="http://schemas.openxmlformats.org/officeDocument/2006/relationships/tags" Target="../tags/tag264.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slideLayout" Target="../slideLayouts/slideLayout64.xml"/><Relationship Id="rId27" Type="http://schemas.openxmlformats.org/officeDocument/2006/relationships/slideLayout" Target="../slideLayouts/slideLayout69.xml"/><Relationship Id="rId30" Type="http://schemas.openxmlformats.org/officeDocument/2006/relationships/slideLayout" Target="../slideLayouts/slideLayout72.xml"/><Relationship Id="rId35" Type="http://schemas.openxmlformats.org/officeDocument/2006/relationships/tags" Target="../tags/tag247.xml"/><Relationship Id="rId43" Type="http://schemas.openxmlformats.org/officeDocument/2006/relationships/tags" Target="../tags/tag255.xml"/><Relationship Id="rId48" Type="http://schemas.openxmlformats.org/officeDocument/2006/relationships/tags" Target="../tags/tag260.xml"/><Relationship Id="rId8" Type="http://schemas.openxmlformats.org/officeDocument/2006/relationships/slideLayout" Target="../slideLayouts/slideLayout50.xml"/><Relationship Id="rId51" Type="http://schemas.openxmlformats.org/officeDocument/2006/relationships/tags" Target="../tags/tag263.xml"/><Relationship Id="rId3" Type="http://schemas.openxmlformats.org/officeDocument/2006/relationships/slideLayout" Target="../slideLayouts/slideLayout45.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slideLayout" Target="../slideLayouts/slideLayout67.xml"/><Relationship Id="rId33" Type="http://schemas.openxmlformats.org/officeDocument/2006/relationships/tags" Target="../tags/tag245.xml"/><Relationship Id="rId38" Type="http://schemas.openxmlformats.org/officeDocument/2006/relationships/tags" Target="../tags/tag250.xml"/><Relationship Id="rId46" Type="http://schemas.openxmlformats.org/officeDocument/2006/relationships/tags" Target="../tags/tag258.xml"/><Relationship Id="rId20" Type="http://schemas.openxmlformats.org/officeDocument/2006/relationships/slideLayout" Target="../slideLayouts/slideLayout62.xml"/><Relationship Id="rId41" Type="http://schemas.openxmlformats.org/officeDocument/2006/relationships/tags" Target="../tags/tag253.xml"/><Relationship Id="rId54" Type="http://schemas.openxmlformats.org/officeDocument/2006/relationships/image" Target="../media/image1.emf"/><Relationship Id="rId1" Type="http://schemas.openxmlformats.org/officeDocument/2006/relationships/slideLayout" Target="../slideLayouts/slideLayout43.xml"/><Relationship Id="rId6" Type="http://schemas.openxmlformats.org/officeDocument/2006/relationships/slideLayout" Target="../slideLayouts/slideLayout48.xml"/><Relationship Id="rId15" Type="http://schemas.openxmlformats.org/officeDocument/2006/relationships/slideLayout" Target="../slideLayouts/slideLayout57.xml"/><Relationship Id="rId23" Type="http://schemas.openxmlformats.org/officeDocument/2006/relationships/slideLayout" Target="../slideLayouts/slideLayout65.xml"/><Relationship Id="rId28" Type="http://schemas.openxmlformats.org/officeDocument/2006/relationships/slideLayout" Target="../slideLayouts/slideLayout70.xml"/><Relationship Id="rId36" Type="http://schemas.openxmlformats.org/officeDocument/2006/relationships/tags" Target="../tags/tag248.xml"/><Relationship Id="rId49" Type="http://schemas.openxmlformats.org/officeDocument/2006/relationships/tags" Target="../tags/tag26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BC40847-AF8B-4097-9A07-2349A751A051}"/>
              </a:ext>
            </a:extLst>
          </p:cNvPr>
          <p:cNvGraphicFramePr>
            <a:graphicFrameLocks/>
          </p:cNvGraphicFramePr>
          <p:nvPr>
            <p:custDataLst>
              <p:tags r:id="rId44"/>
            </p:custDataLst>
            <p:extLst>
              <p:ext uri="{D42A27DB-BD31-4B8C-83A1-F6EECF244321}">
                <p14:modId xmlns:p14="http://schemas.microsoft.com/office/powerpoint/2010/main" val="27981373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4" imgW="413" imgH="416" progId="TCLayout.ActiveDocument.1">
                  <p:embed/>
                </p:oleObj>
              </mc:Choice>
              <mc:Fallback>
                <p:oleObj name="think-cell Slide" r:id="rId64" imgW="413" imgH="416" progId="TCLayout.ActiveDocument.1">
                  <p:embed/>
                  <p:pic>
                    <p:nvPicPr>
                      <p:cNvPr id="3" name="Object 2" hidden="1">
                        <a:extLst>
                          <a:ext uri="{FF2B5EF4-FFF2-40B4-BE49-F238E27FC236}">
                            <a16:creationId xmlns:a16="http://schemas.microsoft.com/office/drawing/2014/main" id="{4BC40847-AF8B-4097-9A07-2349A751A051}"/>
                          </a:ext>
                        </a:extLst>
                      </p:cNvPr>
                      <p:cNvPicPr/>
                      <p:nvPr/>
                    </p:nvPicPr>
                    <p:blipFill>
                      <a:blip r:embed="rId65"/>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194173E-7BB3-47F4-8EAD-18BFC563F97A}"/>
              </a:ext>
            </a:extLst>
          </p:cNvPr>
          <p:cNvSpPr/>
          <p:nvPr>
            <p:custDataLst>
              <p:tags r:id="rId45"/>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6" name="4. Footnote" hidden="1">
            <a:extLst>
              <a:ext uri="{FF2B5EF4-FFF2-40B4-BE49-F238E27FC236}">
                <a16:creationId xmlns:a16="http://schemas.microsoft.com/office/drawing/2014/main" id="{772E4927-517C-4D61-9929-9FFDE5F31A03}"/>
              </a:ext>
            </a:extLst>
          </p:cNvPr>
          <p:cNvSpPr txBox="1"/>
          <p:nvPr>
            <p:custDataLst>
              <p:tags r:id="rId46"/>
            </p:custDataLst>
          </p:nvPr>
        </p:nvSpPr>
        <p:spPr>
          <a:xfrm>
            <a:off x="553972" y="6279028"/>
            <a:ext cx="7278624" cy="123111"/>
          </a:xfrm>
          <a:prstGeom prst="rect">
            <a:avLst/>
          </a:prstGeom>
          <a:noFill/>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kern="1200">
                <a:latin typeface="+mn-lt"/>
                <a:ea typeface="+mn-ea"/>
                <a:cs typeface="Arial" panose="020B0604020202020204" pitchFamily="34" charset="0"/>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47"/>
            </p:custDataLst>
          </p:nvPr>
        </p:nvSpPr>
        <p:spPr>
          <a:xfrm>
            <a:off x="554736" y="172212"/>
            <a:ext cx="11082528" cy="731520"/>
          </a:xfrm>
          <a:prstGeom prst="rect">
            <a:avLst/>
          </a:prstGeom>
        </p:spPr>
        <p:txBody>
          <a:bodyPr vert="horz" wrap="square" lIns="0" tIns="0" rIns="0" bIns="0" rtlCol="0" anchor="b" anchorCtr="0">
            <a:noAutofit/>
          </a:bodyPr>
          <a:lstStyle/>
          <a:p>
            <a:r>
              <a:rPr lang="en-US"/>
              <a:t>Click to edit Master title style</a:t>
            </a:r>
            <a:endParaRPr lang="en-US" dirty="0"/>
          </a:p>
        </p:txBody>
      </p:sp>
      <p:sp>
        <p:nvSpPr>
          <p:cNvPr id="58" name="Text Placeholder 2">
            <a:extLst>
              <a:ext uri="{FF2B5EF4-FFF2-40B4-BE49-F238E27FC236}">
                <a16:creationId xmlns:a16="http://schemas.microsoft.com/office/drawing/2014/main" id="{192DB789-515B-4504-BE53-6445F2427687}"/>
              </a:ext>
            </a:extLst>
          </p:cNvPr>
          <p:cNvSpPr>
            <a:spLocks noGrp="1"/>
          </p:cNvSpPr>
          <p:nvPr>
            <p:ph type="body" idx="1"/>
          </p:nvPr>
        </p:nvSpPr>
        <p:spPr>
          <a:xfrm>
            <a:off x="554736" y="2171700"/>
            <a:ext cx="11082528" cy="252376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59" name="Grid" hidden="1">
            <a:extLst>
              <a:ext uri="{FF2B5EF4-FFF2-40B4-BE49-F238E27FC236}">
                <a16:creationId xmlns:a16="http://schemas.microsoft.com/office/drawing/2014/main" id="{D35250B8-D61E-4F1A-9ACD-6E1BB958B78E}"/>
              </a:ext>
            </a:extLst>
          </p:cNvPr>
          <p:cNvGrpSpPr/>
          <p:nvPr>
            <p:custDataLst>
              <p:tags r:id="rId48"/>
            </p:custDataLst>
          </p:nvPr>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grpSp>
        <p:nvGrpSpPr>
          <p:cNvPr id="187" name="LegendBoxes" hidden="1">
            <a:extLst>
              <a:ext uri="{FF2B5EF4-FFF2-40B4-BE49-F238E27FC236}">
                <a16:creationId xmlns:a16="http://schemas.microsoft.com/office/drawing/2014/main" id="{5048A9C9-0655-49B2-A283-6A54678F321B}"/>
              </a:ext>
            </a:extLst>
          </p:cNvPr>
          <p:cNvGrpSpPr/>
          <p:nvPr/>
        </p:nvGrpSpPr>
        <p:grpSpPr>
          <a:xfrm>
            <a:off x="10728000" y="4323600"/>
            <a:ext cx="984864" cy="1717282"/>
            <a:chOff x="9585951" y="2980105"/>
            <a:chExt cx="984864" cy="1717282"/>
          </a:xfrm>
        </p:grpSpPr>
        <p:sp>
          <p:nvSpPr>
            <p:cNvPr id="188" name="RectangleLegend1">
              <a:extLst>
                <a:ext uri="{FF2B5EF4-FFF2-40B4-BE49-F238E27FC236}">
                  <a16:creationId xmlns:a16="http://schemas.microsoft.com/office/drawing/2014/main" id="{8F219674-AEDF-41A7-B3C3-07BD8D165776}"/>
                </a:ext>
              </a:extLst>
            </p:cNvPr>
            <p:cNvSpPr/>
            <p:nvPr/>
          </p:nvSpPr>
          <p:spPr>
            <a:xfrm>
              <a:off x="9585951" y="3001463"/>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9" name="RectangleLegend2">
              <a:extLst>
                <a:ext uri="{FF2B5EF4-FFF2-40B4-BE49-F238E27FC236}">
                  <a16:creationId xmlns:a16="http://schemas.microsoft.com/office/drawing/2014/main" id="{76884974-3CCD-4F11-B109-02708F18B04E}"/>
                </a:ext>
              </a:extLst>
            </p:cNvPr>
            <p:cNvSpPr/>
            <p:nvPr/>
          </p:nvSpPr>
          <p:spPr>
            <a:xfrm>
              <a:off x="9585951" y="3380961"/>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0" name="RectangleLegend3">
              <a:extLst>
                <a:ext uri="{FF2B5EF4-FFF2-40B4-BE49-F238E27FC236}">
                  <a16:creationId xmlns:a16="http://schemas.microsoft.com/office/drawing/2014/main" id="{D440B2EC-6FE5-4259-BA11-DC2E3B68E637}"/>
                </a:ext>
              </a:extLst>
            </p:cNvPr>
            <p:cNvSpPr/>
            <p:nvPr/>
          </p:nvSpPr>
          <p:spPr>
            <a:xfrm>
              <a:off x="9585951" y="3754557"/>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1" name="RectangleLegend4">
              <a:extLst>
                <a:ext uri="{FF2B5EF4-FFF2-40B4-BE49-F238E27FC236}">
                  <a16:creationId xmlns:a16="http://schemas.microsoft.com/office/drawing/2014/main" id="{52FE9D34-332E-47CD-94B8-12A069181C03}"/>
                </a:ext>
              </a:extLst>
            </p:cNvPr>
            <p:cNvSpPr/>
            <p:nvPr/>
          </p:nvSpPr>
          <p:spPr>
            <a:xfrm>
              <a:off x="9585951" y="4128153"/>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2" name="RectangleLegend5">
              <a:extLst>
                <a:ext uri="{FF2B5EF4-FFF2-40B4-BE49-F238E27FC236}">
                  <a16:creationId xmlns:a16="http://schemas.microsoft.com/office/drawing/2014/main" id="{1D6EA8D9-42BE-4743-876B-1050D1436021}"/>
                </a:ext>
              </a:extLst>
            </p:cNvPr>
            <p:cNvSpPr/>
            <p:nvPr/>
          </p:nvSpPr>
          <p:spPr>
            <a:xfrm>
              <a:off x="9585951" y="4501749"/>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3" name="Legend1">
              <a:extLst>
                <a:ext uri="{FF2B5EF4-FFF2-40B4-BE49-F238E27FC236}">
                  <a16:creationId xmlns:a16="http://schemas.microsoft.com/office/drawing/2014/main" id="{50F3208A-D1A9-4DEE-B968-1381D0DE88E8}"/>
                </a:ext>
              </a:extLst>
            </p:cNvPr>
            <p:cNvSpPr txBox="1"/>
            <p:nvPr/>
          </p:nvSpPr>
          <p:spPr>
            <a:xfrm>
              <a:off x="9912097" y="2980105"/>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4" name="Legend2">
              <a:extLst>
                <a:ext uri="{FF2B5EF4-FFF2-40B4-BE49-F238E27FC236}">
                  <a16:creationId xmlns:a16="http://schemas.microsoft.com/office/drawing/2014/main" id="{69AC8C80-52E4-4497-A147-009E23FB42A5}"/>
                </a:ext>
              </a:extLst>
            </p:cNvPr>
            <p:cNvSpPr txBox="1"/>
            <p:nvPr/>
          </p:nvSpPr>
          <p:spPr>
            <a:xfrm>
              <a:off x="9912097" y="3359603"/>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5" name="Legend3">
              <a:extLst>
                <a:ext uri="{FF2B5EF4-FFF2-40B4-BE49-F238E27FC236}">
                  <a16:creationId xmlns:a16="http://schemas.microsoft.com/office/drawing/2014/main" id="{218BEB5C-C19E-451D-B538-56A492CF74C6}"/>
                </a:ext>
              </a:extLst>
            </p:cNvPr>
            <p:cNvSpPr txBox="1"/>
            <p:nvPr/>
          </p:nvSpPr>
          <p:spPr>
            <a:xfrm>
              <a:off x="9912097" y="3739101"/>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6" name="Legend4">
              <a:extLst>
                <a:ext uri="{FF2B5EF4-FFF2-40B4-BE49-F238E27FC236}">
                  <a16:creationId xmlns:a16="http://schemas.microsoft.com/office/drawing/2014/main" id="{B77C1590-32D9-4A52-8AF0-454D06E80BF2}"/>
                </a:ext>
              </a:extLst>
            </p:cNvPr>
            <p:cNvSpPr txBox="1"/>
            <p:nvPr/>
          </p:nvSpPr>
          <p:spPr>
            <a:xfrm>
              <a:off x="9912097" y="4110522"/>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7" name="Legend5">
              <a:extLst>
                <a:ext uri="{FF2B5EF4-FFF2-40B4-BE49-F238E27FC236}">
                  <a16:creationId xmlns:a16="http://schemas.microsoft.com/office/drawing/2014/main" id="{A40A9DB6-E1B2-47A6-8B66-4FCDC31DD600}"/>
                </a:ext>
              </a:extLst>
            </p:cNvPr>
            <p:cNvSpPr txBox="1"/>
            <p:nvPr/>
          </p:nvSpPr>
          <p:spPr>
            <a:xfrm>
              <a:off x="9912097"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grpSp>
        <p:nvGrpSpPr>
          <p:cNvPr id="4" name="LegendMoons" hidden="1">
            <a:extLst>
              <a:ext uri="{FF2B5EF4-FFF2-40B4-BE49-F238E27FC236}">
                <a16:creationId xmlns:a16="http://schemas.microsoft.com/office/drawing/2014/main" id="{A74D0957-B8E1-0203-5942-B3CDCECEFC07}"/>
              </a:ext>
            </a:extLst>
          </p:cNvPr>
          <p:cNvGrpSpPr/>
          <p:nvPr/>
        </p:nvGrpSpPr>
        <p:grpSpPr>
          <a:xfrm>
            <a:off x="10692000" y="1339200"/>
            <a:ext cx="1023616" cy="1731859"/>
            <a:chOff x="7723680" y="1702457"/>
            <a:chExt cx="1023616" cy="1731859"/>
          </a:xfrm>
        </p:grpSpPr>
        <p:sp>
          <p:nvSpPr>
            <p:cNvPr id="5" name="Legend1">
              <a:extLst>
                <a:ext uri="{FF2B5EF4-FFF2-40B4-BE49-F238E27FC236}">
                  <a16:creationId xmlns:a16="http://schemas.microsoft.com/office/drawing/2014/main" id="{A579D789-E781-7373-9902-2ED2044F84A0}"/>
                </a:ext>
              </a:extLst>
            </p:cNvPr>
            <p:cNvSpPr txBox="1"/>
            <p:nvPr/>
          </p:nvSpPr>
          <p:spPr>
            <a:xfrm>
              <a:off x="8076312" y="1709816"/>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6" name="Legend2">
              <a:extLst>
                <a:ext uri="{FF2B5EF4-FFF2-40B4-BE49-F238E27FC236}">
                  <a16:creationId xmlns:a16="http://schemas.microsoft.com/office/drawing/2014/main" id="{AE219666-526F-9C6F-0799-DEDE1ED7C6B4}"/>
                </a:ext>
              </a:extLst>
            </p:cNvPr>
            <p:cNvSpPr txBox="1"/>
            <p:nvPr/>
          </p:nvSpPr>
          <p:spPr>
            <a:xfrm>
              <a:off x="8076312" y="2085275"/>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7" name="Legend3">
              <a:extLst>
                <a:ext uri="{FF2B5EF4-FFF2-40B4-BE49-F238E27FC236}">
                  <a16:creationId xmlns:a16="http://schemas.microsoft.com/office/drawing/2014/main" id="{22CE313E-44F3-0F57-9118-789F5A7E4BE2}"/>
                </a:ext>
              </a:extLst>
            </p:cNvPr>
            <p:cNvSpPr txBox="1"/>
            <p:nvPr/>
          </p:nvSpPr>
          <p:spPr>
            <a:xfrm>
              <a:off x="8076312" y="246073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8" name="Legend4">
              <a:extLst>
                <a:ext uri="{FF2B5EF4-FFF2-40B4-BE49-F238E27FC236}">
                  <a16:creationId xmlns:a16="http://schemas.microsoft.com/office/drawing/2014/main" id="{D0B5E1D7-1CD7-D84F-3620-B4FA0EF324DB}"/>
                </a:ext>
              </a:extLst>
            </p:cNvPr>
            <p:cNvSpPr txBox="1"/>
            <p:nvPr/>
          </p:nvSpPr>
          <p:spPr>
            <a:xfrm>
              <a:off x="8076312" y="2836193"/>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9" name="Legend5">
              <a:extLst>
                <a:ext uri="{FF2B5EF4-FFF2-40B4-BE49-F238E27FC236}">
                  <a16:creationId xmlns:a16="http://schemas.microsoft.com/office/drawing/2014/main" id="{F40C396B-7721-8A80-0BC4-C8F93B6E54CA}"/>
                </a:ext>
              </a:extLst>
            </p:cNvPr>
            <p:cNvSpPr txBox="1"/>
            <p:nvPr/>
          </p:nvSpPr>
          <p:spPr>
            <a:xfrm>
              <a:off x="8076312" y="321165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nvGrpSpPr>
            <p:cNvPr id="10" name="MoonLegend1">
              <a:extLst>
                <a:ext uri="{FF2B5EF4-FFF2-40B4-BE49-F238E27FC236}">
                  <a16:creationId xmlns:a16="http://schemas.microsoft.com/office/drawing/2014/main" id="{D19BD4EA-9682-50D3-B979-152445E49E10}"/>
                </a:ext>
              </a:extLst>
            </p:cNvPr>
            <p:cNvGrpSpPr>
              <a:grpSpLocks noChangeAspect="1"/>
            </p:cNvGrpSpPr>
            <p:nvPr>
              <p:custDataLst>
                <p:tags r:id="rId49"/>
              </p:custDataLst>
            </p:nvPr>
          </p:nvGrpSpPr>
          <p:grpSpPr>
            <a:xfrm>
              <a:off x="7723680" y="1702457"/>
              <a:ext cx="228600" cy="228600"/>
              <a:chOff x="762000" y="1270000"/>
              <a:chExt cx="254000" cy="254000"/>
            </a:xfrm>
          </p:grpSpPr>
          <p:sp>
            <p:nvSpPr>
              <p:cNvPr id="24" name="Oval 23">
                <a:extLst>
                  <a:ext uri="{FF2B5EF4-FFF2-40B4-BE49-F238E27FC236}">
                    <a16:creationId xmlns:a16="http://schemas.microsoft.com/office/drawing/2014/main" id="{4A0B6C31-1F56-F41C-44CD-9D5FBF4D0344}"/>
                  </a:ext>
                </a:extLst>
              </p:cNvPr>
              <p:cNvSpPr/>
              <p:nvPr>
                <p:custDataLst>
                  <p:tags r:id="rId62"/>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5" name="Arc 24" hidden="1">
                <a:extLst>
                  <a:ext uri="{FF2B5EF4-FFF2-40B4-BE49-F238E27FC236}">
                    <a16:creationId xmlns:a16="http://schemas.microsoft.com/office/drawing/2014/main" id="{B50CF1FE-8D31-700D-F0C2-ACB607372AE4}"/>
                  </a:ext>
                </a:extLst>
              </p:cNvPr>
              <p:cNvSpPr/>
              <p:nvPr>
                <p:custDataLst>
                  <p:tags r:id="rId6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1" name="MoonLegend2">
              <a:extLst>
                <a:ext uri="{FF2B5EF4-FFF2-40B4-BE49-F238E27FC236}">
                  <a16:creationId xmlns:a16="http://schemas.microsoft.com/office/drawing/2014/main" id="{E34FB525-F2A2-061A-A353-799809BF5FC7}"/>
                </a:ext>
              </a:extLst>
            </p:cNvPr>
            <p:cNvGrpSpPr>
              <a:grpSpLocks noChangeAspect="1"/>
            </p:cNvGrpSpPr>
            <p:nvPr>
              <p:custDataLst>
                <p:tags r:id="rId50"/>
              </p:custDataLst>
            </p:nvPr>
          </p:nvGrpSpPr>
          <p:grpSpPr>
            <a:xfrm>
              <a:off x="7723680" y="2078270"/>
              <a:ext cx="228600" cy="228600"/>
              <a:chOff x="762000" y="1270000"/>
              <a:chExt cx="254000" cy="254000"/>
            </a:xfrm>
          </p:grpSpPr>
          <p:sp>
            <p:nvSpPr>
              <p:cNvPr id="22" name="Oval 21">
                <a:extLst>
                  <a:ext uri="{FF2B5EF4-FFF2-40B4-BE49-F238E27FC236}">
                    <a16:creationId xmlns:a16="http://schemas.microsoft.com/office/drawing/2014/main" id="{0DC6EA1B-42E3-0F8A-87FD-05CAF1FDA5FA}"/>
                  </a:ext>
                </a:extLst>
              </p:cNvPr>
              <p:cNvSpPr/>
              <p:nvPr>
                <p:custDataLst>
                  <p:tags r:id="rId60"/>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3" name="Arc 22">
                <a:extLst>
                  <a:ext uri="{FF2B5EF4-FFF2-40B4-BE49-F238E27FC236}">
                    <a16:creationId xmlns:a16="http://schemas.microsoft.com/office/drawing/2014/main" id="{349961EB-4044-DDFA-0CF7-F5D66FDD64FA}"/>
                  </a:ext>
                </a:extLst>
              </p:cNvPr>
              <p:cNvSpPr/>
              <p:nvPr>
                <p:custDataLst>
                  <p:tags r:id="rId61"/>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2" name="MoonLegend3">
              <a:extLst>
                <a:ext uri="{FF2B5EF4-FFF2-40B4-BE49-F238E27FC236}">
                  <a16:creationId xmlns:a16="http://schemas.microsoft.com/office/drawing/2014/main" id="{81D58525-2DB4-58E3-4841-2B88C4F9BBE1}"/>
                </a:ext>
              </a:extLst>
            </p:cNvPr>
            <p:cNvGrpSpPr>
              <a:grpSpLocks noChangeAspect="1"/>
            </p:cNvGrpSpPr>
            <p:nvPr>
              <p:custDataLst>
                <p:tags r:id="rId51"/>
              </p:custDataLst>
            </p:nvPr>
          </p:nvGrpSpPr>
          <p:grpSpPr>
            <a:xfrm>
              <a:off x="7723680" y="2454085"/>
              <a:ext cx="228600" cy="228600"/>
              <a:chOff x="762000" y="1270000"/>
              <a:chExt cx="254000" cy="254000"/>
            </a:xfrm>
          </p:grpSpPr>
          <p:sp>
            <p:nvSpPr>
              <p:cNvPr id="20" name="Oval 19">
                <a:extLst>
                  <a:ext uri="{FF2B5EF4-FFF2-40B4-BE49-F238E27FC236}">
                    <a16:creationId xmlns:a16="http://schemas.microsoft.com/office/drawing/2014/main" id="{6D052903-9CD8-AB5E-E69F-03405F848828}"/>
                  </a:ext>
                </a:extLst>
              </p:cNvPr>
              <p:cNvSpPr/>
              <p:nvPr>
                <p:custDataLst>
                  <p:tags r:id="rId58"/>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1" name="Arc 20">
                <a:extLst>
                  <a:ext uri="{FF2B5EF4-FFF2-40B4-BE49-F238E27FC236}">
                    <a16:creationId xmlns:a16="http://schemas.microsoft.com/office/drawing/2014/main" id="{BB370F7E-886E-6962-667A-24DD8C636B1C}"/>
                  </a:ext>
                </a:extLst>
              </p:cNvPr>
              <p:cNvSpPr/>
              <p:nvPr>
                <p:custDataLst>
                  <p:tags r:id="rId59"/>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3" name="MoonLegend4">
              <a:extLst>
                <a:ext uri="{FF2B5EF4-FFF2-40B4-BE49-F238E27FC236}">
                  <a16:creationId xmlns:a16="http://schemas.microsoft.com/office/drawing/2014/main" id="{12DC2918-BD74-B2EB-0BB2-D46E7084496E}"/>
                </a:ext>
              </a:extLst>
            </p:cNvPr>
            <p:cNvGrpSpPr>
              <a:grpSpLocks noChangeAspect="1"/>
            </p:cNvGrpSpPr>
            <p:nvPr>
              <p:custDataLst>
                <p:tags r:id="rId52"/>
              </p:custDataLst>
            </p:nvPr>
          </p:nvGrpSpPr>
          <p:grpSpPr>
            <a:xfrm>
              <a:off x="7723680" y="2829900"/>
              <a:ext cx="228600" cy="228600"/>
              <a:chOff x="762000" y="1270000"/>
              <a:chExt cx="254000" cy="254000"/>
            </a:xfrm>
          </p:grpSpPr>
          <p:sp>
            <p:nvSpPr>
              <p:cNvPr id="18" name="Oval 17">
                <a:extLst>
                  <a:ext uri="{FF2B5EF4-FFF2-40B4-BE49-F238E27FC236}">
                    <a16:creationId xmlns:a16="http://schemas.microsoft.com/office/drawing/2014/main" id="{78309338-2E0C-8EAB-278B-36BB84E8955A}"/>
                  </a:ext>
                </a:extLst>
              </p:cNvPr>
              <p:cNvSpPr/>
              <p:nvPr>
                <p:custDataLst>
                  <p:tags r:id="rId56"/>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9" name="Arc 18">
                <a:extLst>
                  <a:ext uri="{FF2B5EF4-FFF2-40B4-BE49-F238E27FC236}">
                    <a16:creationId xmlns:a16="http://schemas.microsoft.com/office/drawing/2014/main" id="{28AA2C47-9903-4C18-8098-1106BE8B1977}"/>
                  </a:ext>
                </a:extLst>
              </p:cNvPr>
              <p:cNvSpPr/>
              <p:nvPr>
                <p:custDataLst>
                  <p:tags r:id="rId57"/>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4" name="MoonLegend5">
              <a:extLst>
                <a:ext uri="{FF2B5EF4-FFF2-40B4-BE49-F238E27FC236}">
                  <a16:creationId xmlns:a16="http://schemas.microsoft.com/office/drawing/2014/main" id="{85016F10-0401-6973-A0D0-23D227FF8FED}"/>
                </a:ext>
              </a:extLst>
            </p:cNvPr>
            <p:cNvGrpSpPr>
              <a:grpSpLocks noChangeAspect="1"/>
            </p:cNvGrpSpPr>
            <p:nvPr>
              <p:custDataLst>
                <p:tags r:id="rId53"/>
              </p:custDataLst>
            </p:nvPr>
          </p:nvGrpSpPr>
          <p:grpSpPr>
            <a:xfrm>
              <a:off x="7723680" y="3205716"/>
              <a:ext cx="228600" cy="228600"/>
              <a:chOff x="762000" y="1270000"/>
              <a:chExt cx="254000" cy="254000"/>
            </a:xfrm>
          </p:grpSpPr>
          <p:sp>
            <p:nvSpPr>
              <p:cNvPr id="15" name="Oval 14">
                <a:extLst>
                  <a:ext uri="{FF2B5EF4-FFF2-40B4-BE49-F238E27FC236}">
                    <a16:creationId xmlns:a16="http://schemas.microsoft.com/office/drawing/2014/main" id="{88041A10-C91C-7EF2-F7EA-D1D0412188C6}"/>
                  </a:ext>
                </a:extLst>
              </p:cNvPr>
              <p:cNvSpPr/>
              <p:nvPr>
                <p:custDataLst>
                  <p:tags r:id="rId54"/>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7" name="Arc 16">
                <a:extLst>
                  <a:ext uri="{FF2B5EF4-FFF2-40B4-BE49-F238E27FC236}">
                    <a16:creationId xmlns:a16="http://schemas.microsoft.com/office/drawing/2014/main" id="{B1A7ADC8-55DF-963B-3C8A-AAB44F2EF672}"/>
                  </a:ext>
                </a:extLst>
              </p:cNvPr>
              <p:cNvSpPr/>
              <p:nvPr>
                <p:custDataLst>
                  <p:tags r:id="rId55"/>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169" name="Sticker" hidden="1">
            <a:extLst>
              <a:ext uri="{FF2B5EF4-FFF2-40B4-BE49-F238E27FC236}">
                <a16:creationId xmlns:a16="http://schemas.microsoft.com/office/drawing/2014/main" id="{2FA9271D-5EE0-4D66-9FDF-E4D1535949E8}"/>
              </a:ext>
            </a:extLst>
          </p:cNvPr>
          <p:cNvGrpSpPr>
            <a:grpSpLocks noChangeAspect="1"/>
          </p:cNvGrpSpPr>
          <p:nvPr/>
        </p:nvGrpSpPr>
        <p:grpSpPr bwMode="gray">
          <a:xfrm>
            <a:off x="558192" y="1289273"/>
            <a:ext cx="429605" cy="156997"/>
            <a:chOff x="8456447" y="272180"/>
            <a:chExt cx="322188" cy="156966"/>
          </a:xfrm>
        </p:grpSpPr>
        <p:sp>
          <p:nvSpPr>
            <p:cNvPr id="170" name="StickerRectangle">
              <a:extLst>
                <a:ext uri="{FF2B5EF4-FFF2-40B4-BE49-F238E27FC236}">
                  <a16:creationId xmlns:a16="http://schemas.microsoft.com/office/drawing/2014/main" id="{27342EFB-A6AF-4379-A9C9-4F8DD97D160E}"/>
                </a:ext>
              </a:extLst>
            </p:cNvPr>
            <p:cNvSpPr>
              <a:spLocks noChangeArrowheads="1"/>
            </p:cNvSpPr>
            <p:nvPr userDrawn="1"/>
          </p:nvSpPr>
          <p:spPr bwMode="gray">
            <a:xfrm>
              <a:off x="8456447" y="272180"/>
              <a:ext cx="322188" cy="156966"/>
            </a:xfrm>
            <a:prstGeom prst="leftRightArrow">
              <a:avLst>
                <a:gd name="adj1" fmla="val 100000"/>
                <a:gd name="adj2" fmla="val 0"/>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18288" anchor="t" anchorCtr="0">
              <a:spAutoFit/>
            </a:bodyPr>
            <a:lstStyle/>
            <a:p>
              <a:pPr algn="l" defTabSz="1193860">
                <a:buClr>
                  <a:schemeClr val="tx2"/>
                </a:buClr>
              </a:pPr>
              <a:r>
                <a:rPr lang="en-US" sz="900" b="1" spc="50">
                  <a:ln w="3175">
                    <a:noFill/>
                  </a:ln>
                  <a:solidFill>
                    <a:schemeClr val="tx1"/>
                  </a:solidFill>
                </a:rPr>
                <a:t>Sticker</a:t>
              </a:r>
              <a:endParaRPr lang="en-US" sz="800" baseline="0">
                <a:solidFill>
                  <a:schemeClr val="tx1"/>
                </a:solidFill>
                <a:latin typeface="+mn-lt"/>
                <a:ea typeface="+mn-ea"/>
              </a:endParaRPr>
            </a:p>
          </p:txBody>
        </p:sp>
        <p:cxnSp>
          <p:nvCxnSpPr>
            <p:cNvPr id="171" name="StickerUnderline">
              <a:extLst>
                <a:ext uri="{FF2B5EF4-FFF2-40B4-BE49-F238E27FC236}">
                  <a16:creationId xmlns:a16="http://schemas.microsoft.com/office/drawing/2014/main" id="{AC518518-EC41-445B-B558-9DBD24A778EA}"/>
                </a:ext>
              </a:extLst>
            </p:cNvPr>
            <p:cNvCxnSpPr>
              <a:cxnSpLocks noChangeShapeType="1"/>
              <a:stCxn id="170" idx="4"/>
              <a:endCxn id="170" idx="6"/>
            </p:cNvCxnSpPr>
            <p:nvPr/>
          </p:nvCxnSpPr>
          <p:spPr bwMode="gray">
            <a:xfrm>
              <a:off x="8456447" y="429146"/>
              <a:ext cx="322188" cy="0"/>
            </a:xfrm>
            <a:prstGeom prst="straightConnector1">
              <a:avLst/>
            </a:prstGeom>
            <a:noFill/>
            <a:ln w="4191">
              <a:solidFill>
                <a:schemeClr val="tx1"/>
              </a:solidFill>
              <a:round/>
              <a:headEnd/>
              <a:tailEnd/>
            </a:ln>
            <a:extLst>
              <a:ext uri="{909E8E84-426E-40DD-AFC4-6F175D3DCCD1}">
                <a14:hiddenFill xmlns:a14="http://schemas.microsoft.com/office/drawing/2010/main">
                  <a:noFill/>
                </a14:hiddenFill>
              </a:ext>
            </a:extLst>
          </p:spPr>
        </p:cxnSp>
      </p:grpSp>
      <p:grpSp>
        <p:nvGrpSpPr>
          <p:cNvPr id="179" name="LegendLines" hidden="1">
            <a:extLst>
              <a:ext uri="{FF2B5EF4-FFF2-40B4-BE49-F238E27FC236}">
                <a16:creationId xmlns:a16="http://schemas.microsoft.com/office/drawing/2014/main" id="{BA3F11B7-574B-46B5-AA05-051B7C0195CA}"/>
              </a:ext>
            </a:extLst>
          </p:cNvPr>
          <p:cNvGrpSpPr/>
          <p:nvPr/>
        </p:nvGrpSpPr>
        <p:grpSpPr>
          <a:xfrm>
            <a:off x="10440000" y="3243600"/>
            <a:ext cx="1269335" cy="958286"/>
            <a:chOff x="4372690" y="3739101"/>
            <a:chExt cx="1269335" cy="958286"/>
          </a:xfrm>
        </p:grpSpPr>
        <p:sp>
          <p:nvSpPr>
            <p:cNvPr id="180" name="Legend1">
              <a:extLst>
                <a:ext uri="{FF2B5EF4-FFF2-40B4-BE49-F238E27FC236}">
                  <a16:creationId xmlns:a16="http://schemas.microsoft.com/office/drawing/2014/main" id="{A89F3277-B9B0-4605-94B5-1A0F3CF3FD94}"/>
                </a:ext>
              </a:extLst>
            </p:cNvPr>
            <p:cNvSpPr txBox="1"/>
            <p:nvPr/>
          </p:nvSpPr>
          <p:spPr>
            <a:xfrm>
              <a:off x="4988914" y="3739101"/>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1" name="Legend2">
              <a:extLst>
                <a:ext uri="{FF2B5EF4-FFF2-40B4-BE49-F238E27FC236}">
                  <a16:creationId xmlns:a16="http://schemas.microsoft.com/office/drawing/2014/main" id="{728FD0F6-6F17-4DBC-A433-275600325C11}"/>
                </a:ext>
              </a:extLst>
            </p:cNvPr>
            <p:cNvSpPr txBox="1"/>
            <p:nvPr/>
          </p:nvSpPr>
          <p:spPr>
            <a:xfrm>
              <a:off x="4988914" y="4110522"/>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2" name="Legend3">
              <a:extLst>
                <a:ext uri="{FF2B5EF4-FFF2-40B4-BE49-F238E27FC236}">
                  <a16:creationId xmlns:a16="http://schemas.microsoft.com/office/drawing/2014/main" id="{824D0AAE-0E8B-4539-A5E0-724A7C2C5FB7}"/>
                </a:ext>
              </a:extLst>
            </p:cNvPr>
            <p:cNvSpPr txBox="1"/>
            <p:nvPr/>
          </p:nvSpPr>
          <p:spPr>
            <a:xfrm>
              <a:off x="4988914"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3" name="LineLegend3">
              <a:extLst>
                <a:ext uri="{FF2B5EF4-FFF2-40B4-BE49-F238E27FC236}">
                  <a16:creationId xmlns:a16="http://schemas.microsoft.com/office/drawing/2014/main" id="{15B966CE-74A4-42D7-84D1-50EE1BD807B7}"/>
                </a:ext>
              </a:extLst>
            </p:cNvPr>
            <p:cNvSpPr>
              <a:spLocks noChangeShapeType="1"/>
            </p:cNvSpPr>
            <p:nvPr/>
          </p:nvSpPr>
          <p:spPr bwMode="gray">
            <a:xfrm>
              <a:off x="4372690" y="4588113"/>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84" name="LineLegend2">
              <a:extLst>
                <a:ext uri="{FF2B5EF4-FFF2-40B4-BE49-F238E27FC236}">
                  <a16:creationId xmlns:a16="http://schemas.microsoft.com/office/drawing/2014/main" id="{4AD11E2E-205C-4B89-BD31-DA18921C3385}"/>
                </a:ext>
              </a:extLst>
            </p:cNvPr>
            <p:cNvSpPr>
              <a:spLocks noChangeShapeType="1"/>
            </p:cNvSpPr>
            <p:nvPr/>
          </p:nvSpPr>
          <p:spPr bwMode="gray">
            <a:xfrm>
              <a:off x="4372690" y="4214754"/>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85" name="LineLegend1">
              <a:extLst>
                <a:ext uri="{FF2B5EF4-FFF2-40B4-BE49-F238E27FC236}">
                  <a16:creationId xmlns:a16="http://schemas.microsoft.com/office/drawing/2014/main" id="{393D5D55-EAFF-4EBE-B2CF-AF057C324E68}"/>
                </a:ext>
              </a:extLst>
            </p:cNvPr>
            <p:cNvSpPr>
              <a:spLocks noChangeShapeType="1"/>
            </p:cNvSpPr>
            <p:nvPr/>
          </p:nvSpPr>
          <p:spPr bwMode="gray">
            <a:xfrm>
              <a:off x="4372690" y="3846823"/>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grpSp>
      <p:sp>
        <p:nvSpPr>
          <p:cNvPr id="28" name="Slide Number Placeholder 27">
            <a:extLst>
              <a:ext uri="{FF2B5EF4-FFF2-40B4-BE49-F238E27FC236}">
                <a16:creationId xmlns:a16="http://schemas.microsoft.com/office/drawing/2014/main" id="{26B4705E-EC6C-4897-0DE4-3061D460420A}"/>
              </a:ext>
            </a:extLst>
          </p:cNvPr>
          <p:cNvSpPr>
            <a:spLocks noGrp="1"/>
          </p:cNvSpPr>
          <p:nvPr>
            <p:ph type="sldNum" sz="quarter" idx="4"/>
          </p:nvPr>
        </p:nvSpPr>
        <p:spPr>
          <a:xfrm>
            <a:off x="11430000" y="6356350"/>
            <a:ext cx="609600" cy="365125"/>
          </a:xfrm>
          <a:prstGeom prst="rect">
            <a:avLst/>
          </a:prstGeom>
        </p:spPr>
        <p:txBody>
          <a:bodyPr vert="horz" lIns="91440" tIns="45720" rIns="91440" bIns="45720" rtlCol="0" anchor="ctr"/>
          <a:lstStyle>
            <a:lvl1pPr algn="r">
              <a:defRPr sz="1200" b="1">
                <a:solidFill>
                  <a:schemeClr val="tx1"/>
                </a:solidFill>
                <a:latin typeface="+mn-lt"/>
              </a:defRPr>
            </a:lvl1pPr>
          </a:lstStyle>
          <a:p>
            <a:fld id="{06F2FA06-E1E0-41BE-9336-EB35A789C607}" type="slidenum">
              <a:rPr lang="en-GB" smtClean="0"/>
              <a:pPr/>
              <a:t>‹#›</a:t>
            </a:fld>
            <a:endParaRPr lang="en-GB" dirty="0"/>
          </a:p>
        </p:txBody>
      </p:sp>
      <p:sp>
        <p:nvSpPr>
          <p:cNvPr id="26" name="Footer Placeholder 35">
            <a:extLst>
              <a:ext uri="{FF2B5EF4-FFF2-40B4-BE49-F238E27FC236}">
                <a16:creationId xmlns:a16="http://schemas.microsoft.com/office/drawing/2014/main" id="{34265407-ECCD-645A-70C7-5BD93B863BBB}"/>
              </a:ext>
            </a:extLst>
          </p:cNvPr>
          <p:cNvSpPr>
            <a:spLocks noGrp="1"/>
          </p:cNvSpPr>
          <p:nvPr>
            <p:ph type="ftr" sz="quarter" idx="3"/>
          </p:nvPr>
        </p:nvSpPr>
        <p:spPr>
          <a:xfrm>
            <a:off x="4038600" y="6523870"/>
            <a:ext cx="4114800" cy="365125"/>
          </a:xfrm>
          <a:prstGeom prst="rect">
            <a:avLst/>
          </a:prstGeom>
        </p:spPr>
        <p:txBody>
          <a:bodyPr vert="horz" lIns="91440" tIns="45720" rIns="91440" bIns="45720" rtlCol="0" anchor="ctr"/>
          <a:lstStyle>
            <a:lvl1pPr algn="ctr">
              <a:defRPr sz="1200">
                <a:solidFill>
                  <a:schemeClr val="tx1"/>
                </a:solidFill>
              </a:defRPr>
            </a:lvl1pPr>
          </a:lstStyle>
          <a:p>
            <a:r>
              <a:rPr lang="en-US" dirty="0"/>
              <a:t>www.ecs.co.za</a:t>
            </a:r>
            <a:endParaRPr lang="en-GB" dirty="0"/>
          </a:p>
        </p:txBody>
      </p:sp>
      <p:pic>
        <p:nvPicPr>
          <p:cNvPr id="29" name="Picture 28">
            <a:extLst>
              <a:ext uri="{FF2B5EF4-FFF2-40B4-BE49-F238E27FC236}">
                <a16:creationId xmlns:a16="http://schemas.microsoft.com/office/drawing/2014/main" id="{E6E8519F-F882-92D6-4776-6540C7FDF432}"/>
              </a:ext>
            </a:extLst>
          </p:cNvPr>
          <p:cNvPicPr>
            <a:picLocks noChangeAspect="1"/>
          </p:cNvPicPr>
          <p:nvPr userDrawn="1"/>
        </p:nvPicPr>
        <p:blipFill>
          <a:blip r:embed="rId66" cstate="print">
            <a:extLst>
              <a:ext uri="{28A0092B-C50C-407E-A947-70E740481C1C}">
                <a14:useLocalDpi xmlns:a14="http://schemas.microsoft.com/office/drawing/2010/main" val="0"/>
              </a:ext>
            </a:extLst>
          </a:blip>
          <a:stretch>
            <a:fillRect/>
          </a:stretch>
        </p:blipFill>
        <p:spPr>
          <a:xfrm>
            <a:off x="10553198" y="173809"/>
            <a:ext cx="1486402" cy="729923"/>
          </a:xfrm>
          <a:prstGeom prst="rect">
            <a:avLst/>
          </a:prstGeom>
        </p:spPr>
      </p:pic>
    </p:spTree>
    <p:extLst>
      <p:ext uri="{BB962C8B-B14F-4D97-AF65-F5344CB8AC3E}">
        <p14:creationId xmlns:p14="http://schemas.microsoft.com/office/powerpoint/2010/main" val="3101377916"/>
      </p:ext>
    </p:extLst>
  </p:cSld>
  <p:clrMap bg1="lt1" tx1="dk1" bg2="lt2" tx2="dk2" accent1="accent1" accent2="accent2" accent3="accent3" accent4="accent4" accent5="accent5" accent6="accent6" hlink="hlink" folHlink="folHlink"/>
  <p:sldLayoutIdLst>
    <p:sldLayoutId id="2147483667" r:id="rId1"/>
    <p:sldLayoutId id="2147483835" r:id="rId2"/>
    <p:sldLayoutId id="2147483836" r:id="rId3"/>
    <p:sldLayoutId id="2147483837" r:id="rId4"/>
    <p:sldLayoutId id="2147483838" r:id="rId5"/>
    <p:sldLayoutId id="2147483839" r:id="rId6"/>
    <p:sldLayoutId id="2147483671" r:id="rId7"/>
    <p:sldLayoutId id="2147483670" r:id="rId8"/>
    <p:sldLayoutId id="2147483716" r:id="rId9"/>
    <p:sldLayoutId id="2147483754" r:id="rId10"/>
    <p:sldLayoutId id="2147483827" r:id="rId11"/>
    <p:sldLayoutId id="2147483828" r:id="rId12"/>
    <p:sldLayoutId id="2147483829" r:id="rId13"/>
    <p:sldLayoutId id="2147483830" r:id="rId14"/>
    <p:sldLayoutId id="2147483831" r:id="rId15"/>
    <p:sldLayoutId id="2147483832" r:id="rId16"/>
    <p:sldLayoutId id="2147483833" r:id="rId17"/>
    <p:sldLayoutId id="2147483808" r:id="rId18"/>
    <p:sldLayoutId id="2147483810" r:id="rId19"/>
    <p:sldLayoutId id="2147483673" r:id="rId20"/>
    <p:sldLayoutId id="2147483711" r:id="rId21"/>
    <p:sldLayoutId id="2147483672" r:id="rId22"/>
    <p:sldLayoutId id="2147483712" r:id="rId23"/>
    <p:sldLayoutId id="2147483674" r:id="rId24"/>
    <p:sldLayoutId id="2147483675" r:id="rId25"/>
    <p:sldLayoutId id="2147483676" r:id="rId26"/>
    <p:sldLayoutId id="2147483811" r:id="rId27"/>
    <p:sldLayoutId id="2147483812" r:id="rId28"/>
    <p:sldLayoutId id="2147483834" r:id="rId29"/>
    <p:sldLayoutId id="2147483784" r:id="rId30"/>
    <p:sldLayoutId id="2147483785" r:id="rId31"/>
    <p:sldLayoutId id="2147483786" r:id="rId32"/>
    <p:sldLayoutId id="2147483787" r:id="rId33"/>
    <p:sldLayoutId id="2147483788" r:id="rId34"/>
    <p:sldLayoutId id="2147483789" r:id="rId35"/>
    <p:sldLayoutId id="2147483773" r:id="rId36"/>
    <p:sldLayoutId id="2147483715" r:id="rId37"/>
    <p:sldLayoutId id="2147483764" r:id="rId38"/>
    <p:sldLayoutId id="2147483840" r:id="rId39"/>
    <p:sldLayoutId id="2147483842" r:id="rId40"/>
    <p:sldLayoutId id="2147483843" r:id="rId41"/>
    <p:sldLayoutId id="2147483847" r:id="rId42"/>
  </p:sldLayoutIdLst>
  <p:hf hdr="0" dt="0"/>
  <p:txStyles>
    <p:titleStyle>
      <a:lvl1pPr algn="l" defTabSz="914400" rtl="0" eaLnBrk="1" latinLnBrk="0" hangingPunct="1">
        <a:lnSpc>
          <a:spcPct val="93000"/>
        </a:lnSpc>
        <a:spcBef>
          <a:spcPct val="0"/>
        </a:spcBef>
        <a:buNone/>
        <a:defRPr sz="2500" b="1" kern="1200" spc="0" baseline="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spcAft>
          <a:spcPts val="0"/>
        </a:spcAft>
        <a:buFont typeface="Segoe UI" panose="020B0502040204020203" pitchFamily="34" charset="0"/>
        <a:buChar char="​"/>
        <a:defRPr sz="20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1200"/>
        </a:spcBef>
        <a:spcAft>
          <a:spcPts val="0"/>
        </a:spcAft>
        <a:buFont typeface="Wingdings" panose="05000000000000000000" pitchFamily="2" charset="2"/>
        <a:buChar char=""/>
        <a:defRPr sz="20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1200"/>
        </a:spcBef>
        <a:spcAft>
          <a:spcPts val="0"/>
        </a:spcAft>
        <a:buFont typeface="Arial" panose="020B0604020202020204" pitchFamily="34" charset="0"/>
        <a:buChar char="—"/>
        <a:defRPr sz="20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1200"/>
        </a:spcBef>
        <a:spcAft>
          <a:spcPts val="0"/>
        </a:spcAft>
        <a:buFont typeface="Arial" panose="020B0604020202020204" pitchFamily="34" charset="0"/>
        <a:buChar char="»"/>
        <a:defRPr sz="20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1200"/>
        </a:spcBef>
        <a:spcAft>
          <a:spcPts val="0"/>
        </a:spcAft>
        <a:buSzPct val="100000"/>
        <a:buFont typeface="Arial" panose="020B0604020202020204" pitchFamily="34" charset="0"/>
        <a:buChar char="›"/>
        <a:defRPr sz="20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guide id="9" orient="horz" pos="2160">
          <p15:clr>
            <a:srgbClr val="F26B43"/>
          </p15:clr>
        </p15:guide>
        <p15:guide id="10"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BC40847-AF8B-4097-9A07-2349A751A051}"/>
              </a:ext>
            </a:extLst>
          </p:cNvPr>
          <p:cNvGraphicFramePr>
            <a:graphicFrameLocks/>
          </p:cNvGraphicFramePr>
          <p:nvPr>
            <p:custDataLst>
              <p:tags r:id="rId33"/>
            </p:custDataLst>
            <p:extLst>
              <p:ext uri="{D42A27DB-BD31-4B8C-83A1-F6EECF244321}">
                <p14:modId xmlns:p14="http://schemas.microsoft.com/office/powerpoint/2010/main" val="27981373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3" imgW="413" imgH="416" progId="TCLayout.ActiveDocument.1">
                  <p:embed/>
                </p:oleObj>
              </mc:Choice>
              <mc:Fallback>
                <p:oleObj name="think-cell Slide" r:id="rId53" imgW="413" imgH="416" progId="TCLayout.ActiveDocument.1">
                  <p:embed/>
                  <p:pic>
                    <p:nvPicPr>
                      <p:cNvPr id="3" name="Object 2" hidden="1">
                        <a:extLst>
                          <a:ext uri="{FF2B5EF4-FFF2-40B4-BE49-F238E27FC236}">
                            <a16:creationId xmlns:a16="http://schemas.microsoft.com/office/drawing/2014/main" id="{4BC40847-AF8B-4097-9A07-2349A751A051}"/>
                          </a:ext>
                        </a:extLst>
                      </p:cNvPr>
                      <p:cNvPicPr/>
                      <p:nvPr/>
                    </p:nvPicPr>
                    <p:blipFill>
                      <a:blip r:embed="rId54"/>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A194173E-7BB3-47F4-8EAD-18BFC563F97A}"/>
              </a:ext>
            </a:extLst>
          </p:cNvPr>
          <p:cNvSpPr/>
          <p:nvPr>
            <p:custDataLst>
              <p:tags r:id="rId34"/>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100000"/>
              </a:lnSpc>
              <a:spcBef>
                <a:spcPct val="0"/>
              </a:spcBef>
              <a:spcAft>
                <a:spcPct val="0"/>
              </a:spcAft>
            </a:pPr>
            <a:endParaRPr lang="en-US" sz="2500" b="1" i="0" baseline="0" err="1">
              <a:solidFill>
                <a:schemeClr val="bg1"/>
              </a:solidFill>
              <a:latin typeface="Georgia" panose="02040502050405020303" pitchFamily="18" charset="0"/>
              <a:ea typeface="+mj-ea"/>
              <a:cs typeface="+mj-cs"/>
              <a:sym typeface="Georgia" panose="02040502050405020303" pitchFamily="18" charset="0"/>
            </a:endParaRPr>
          </a:p>
        </p:txBody>
      </p:sp>
      <p:sp>
        <p:nvSpPr>
          <p:cNvPr id="16" name="4. Footnote" hidden="1">
            <a:extLst>
              <a:ext uri="{FF2B5EF4-FFF2-40B4-BE49-F238E27FC236}">
                <a16:creationId xmlns:a16="http://schemas.microsoft.com/office/drawing/2014/main" id="{772E4927-517C-4D61-9929-9FFDE5F31A03}"/>
              </a:ext>
            </a:extLst>
          </p:cNvPr>
          <p:cNvSpPr txBox="1"/>
          <p:nvPr>
            <p:custDataLst>
              <p:tags r:id="rId35"/>
            </p:custDataLst>
          </p:nvPr>
        </p:nvSpPr>
        <p:spPr>
          <a:xfrm>
            <a:off x="553972" y="6279028"/>
            <a:ext cx="7278624" cy="123111"/>
          </a:xfrm>
          <a:prstGeom prst="rect">
            <a:avLst/>
          </a:prstGeom>
          <a:noFill/>
        </p:spPr>
        <p:txBody>
          <a:bodyPr wrap="square" lIns="0" tIns="0" rIns="0" bIns="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kern="1200">
                <a:latin typeface="+mn-lt"/>
                <a:ea typeface="+mn-ea"/>
                <a:cs typeface="Arial" panose="020B0604020202020204" pitchFamily="34" charset="0"/>
              </a:rPr>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36"/>
            </p:custDataLst>
          </p:nvPr>
        </p:nvSpPr>
        <p:spPr>
          <a:xfrm>
            <a:off x="554736" y="172212"/>
            <a:ext cx="11082528" cy="731520"/>
          </a:xfrm>
          <a:prstGeom prst="rect">
            <a:avLst/>
          </a:prstGeom>
        </p:spPr>
        <p:txBody>
          <a:bodyPr vert="horz" wrap="square" lIns="0" tIns="0" rIns="0" bIns="0" rtlCol="0" anchor="b" anchorCtr="0">
            <a:noAutofit/>
          </a:bodyPr>
          <a:lstStyle/>
          <a:p>
            <a:r>
              <a:rPr lang="en-US"/>
              <a:t>Click to edit Master title style</a:t>
            </a:r>
            <a:endParaRPr lang="en-US" dirty="0"/>
          </a:p>
        </p:txBody>
      </p:sp>
      <p:sp>
        <p:nvSpPr>
          <p:cNvPr id="58" name="Text Placeholder 2">
            <a:extLst>
              <a:ext uri="{FF2B5EF4-FFF2-40B4-BE49-F238E27FC236}">
                <a16:creationId xmlns:a16="http://schemas.microsoft.com/office/drawing/2014/main" id="{192DB789-515B-4504-BE53-6445F2427687}"/>
              </a:ext>
            </a:extLst>
          </p:cNvPr>
          <p:cNvSpPr>
            <a:spLocks noGrp="1"/>
          </p:cNvSpPr>
          <p:nvPr>
            <p:ph type="body" idx="1"/>
          </p:nvPr>
        </p:nvSpPr>
        <p:spPr>
          <a:xfrm>
            <a:off x="554736" y="2171700"/>
            <a:ext cx="11082528" cy="2523768"/>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59" name="Grid" hidden="1">
            <a:extLst>
              <a:ext uri="{FF2B5EF4-FFF2-40B4-BE49-F238E27FC236}">
                <a16:creationId xmlns:a16="http://schemas.microsoft.com/office/drawing/2014/main" id="{D35250B8-D61E-4F1A-9ACD-6E1BB958B78E}"/>
              </a:ext>
            </a:extLst>
          </p:cNvPr>
          <p:cNvGrpSpPr/>
          <p:nvPr>
            <p:custDataLst>
              <p:tags r:id="rId37"/>
            </p:custDataLst>
          </p:nvPr>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err="1">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709928"/>
              <a:ext cx="11082528" cy="4507992"/>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177796"/>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711453"/>
              <a:ext cx="11082528" cy="0"/>
            </a:xfrm>
            <a:prstGeom prst="line">
              <a:avLst/>
            </a:prstGeom>
            <a:noFill/>
            <a:ln w="12700">
              <a:solidFill>
                <a:srgbClr val="19D3C5">
                  <a:alpha val="50000"/>
                </a:srgbClr>
              </a:solidFill>
            </a:ln>
          </p:spPr>
        </p:cxnSp>
      </p:grpSp>
      <p:grpSp>
        <p:nvGrpSpPr>
          <p:cNvPr id="187" name="LegendBoxes" hidden="1">
            <a:extLst>
              <a:ext uri="{FF2B5EF4-FFF2-40B4-BE49-F238E27FC236}">
                <a16:creationId xmlns:a16="http://schemas.microsoft.com/office/drawing/2014/main" id="{5048A9C9-0655-49B2-A283-6A54678F321B}"/>
              </a:ext>
            </a:extLst>
          </p:cNvPr>
          <p:cNvGrpSpPr/>
          <p:nvPr/>
        </p:nvGrpSpPr>
        <p:grpSpPr>
          <a:xfrm>
            <a:off x="10728000" y="4323600"/>
            <a:ext cx="984864" cy="1717282"/>
            <a:chOff x="9585951" y="2980105"/>
            <a:chExt cx="984864" cy="1717282"/>
          </a:xfrm>
        </p:grpSpPr>
        <p:sp>
          <p:nvSpPr>
            <p:cNvPr id="188" name="RectangleLegend1">
              <a:extLst>
                <a:ext uri="{FF2B5EF4-FFF2-40B4-BE49-F238E27FC236}">
                  <a16:creationId xmlns:a16="http://schemas.microsoft.com/office/drawing/2014/main" id="{8F219674-AEDF-41A7-B3C3-07BD8D165776}"/>
                </a:ext>
              </a:extLst>
            </p:cNvPr>
            <p:cNvSpPr/>
            <p:nvPr/>
          </p:nvSpPr>
          <p:spPr>
            <a:xfrm>
              <a:off x="9585951" y="3001463"/>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89" name="RectangleLegend2">
              <a:extLst>
                <a:ext uri="{FF2B5EF4-FFF2-40B4-BE49-F238E27FC236}">
                  <a16:creationId xmlns:a16="http://schemas.microsoft.com/office/drawing/2014/main" id="{76884974-3CCD-4F11-B109-02708F18B04E}"/>
                </a:ext>
              </a:extLst>
            </p:cNvPr>
            <p:cNvSpPr/>
            <p:nvPr/>
          </p:nvSpPr>
          <p:spPr>
            <a:xfrm>
              <a:off x="9585951" y="3380961"/>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0" name="RectangleLegend3">
              <a:extLst>
                <a:ext uri="{FF2B5EF4-FFF2-40B4-BE49-F238E27FC236}">
                  <a16:creationId xmlns:a16="http://schemas.microsoft.com/office/drawing/2014/main" id="{D440B2EC-6FE5-4259-BA11-DC2E3B68E637}"/>
                </a:ext>
              </a:extLst>
            </p:cNvPr>
            <p:cNvSpPr/>
            <p:nvPr/>
          </p:nvSpPr>
          <p:spPr>
            <a:xfrm>
              <a:off x="9585951" y="3754557"/>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1" name="RectangleLegend4">
              <a:extLst>
                <a:ext uri="{FF2B5EF4-FFF2-40B4-BE49-F238E27FC236}">
                  <a16:creationId xmlns:a16="http://schemas.microsoft.com/office/drawing/2014/main" id="{52FE9D34-332E-47CD-94B8-12A069181C03}"/>
                </a:ext>
              </a:extLst>
            </p:cNvPr>
            <p:cNvSpPr/>
            <p:nvPr/>
          </p:nvSpPr>
          <p:spPr>
            <a:xfrm>
              <a:off x="9585951" y="4128153"/>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2" name="RectangleLegend5">
              <a:extLst>
                <a:ext uri="{FF2B5EF4-FFF2-40B4-BE49-F238E27FC236}">
                  <a16:creationId xmlns:a16="http://schemas.microsoft.com/office/drawing/2014/main" id="{1D6EA8D9-42BE-4743-876B-1050D1436021}"/>
                </a:ext>
              </a:extLst>
            </p:cNvPr>
            <p:cNvSpPr/>
            <p:nvPr/>
          </p:nvSpPr>
          <p:spPr>
            <a:xfrm>
              <a:off x="9585951" y="4501749"/>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err="1">
                <a:solidFill>
                  <a:schemeClr val="tx1"/>
                </a:solidFill>
              </a:endParaRPr>
            </a:p>
          </p:txBody>
        </p:sp>
        <p:sp>
          <p:nvSpPr>
            <p:cNvPr id="193" name="Legend1">
              <a:extLst>
                <a:ext uri="{FF2B5EF4-FFF2-40B4-BE49-F238E27FC236}">
                  <a16:creationId xmlns:a16="http://schemas.microsoft.com/office/drawing/2014/main" id="{50F3208A-D1A9-4DEE-B968-1381D0DE88E8}"/>
                </a:ext>
              </a:extLst>
            </p:cNvPr>
            <p:cNvSpPr txBox="1"/>
            <p:nvPr/>
          </p:nvSpPr>
          <p:spPr>
            <a:xfrm>
              <a:off x="9912097" y="2980105"/>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4" name="Legend2">
              <a:extLst>
                <a:ext uri="{FF2B5EF4-FFF2-40B4-BE49-F238E27FC236}">
                  <a16:creationId xmlns:a16="http://schemas.microsoft.com/office/drawing/2014/main" id="{69AC8C80-52E4-4497-A147-009E23FB42A5}"/>
                </a:ext>
              </a:extLst>
            </p:cNvPr>
            <p:cNvSpPr txBox="1"/>
            <p:nvPr/>
          </p:nvSpPr>
          <p:spPr>
            <a:xfrm>
              <a:off x="9912097" y="3359603"/>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5" name="Legend3">
              <a:extLst>
                <a:ext uri="{FF2B5EF4-FFF2-40B4-BE49-F238E27FC236}">
                  <a16:creationId xmlns:a16="http://schemas.microsoft.com/office/drawing/2014/main" id="{218BEB5C-C19E-451D-B538-56A492CF74C6}"/>
                </a:ext>
              </a:extLst>
            </p:cNvPr>
            <p:cNvSpPr txBox="1"/>
            <p:nvPr/>
          </p:nvSpPr>
          <p:spPr>
            <a:xfrm>
              <a:off x="9912097" y="3739101"/>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6" name="Legend4">
              <a:extLst>
                <a:ext uri="{FF2B5EF4-FFF2-40B4-BE49-F238E27FC236}">
                  <a16:creationId xmlns:a16="http://schemas.microsoft.com/office/drawing/2014/main" id="{B77C1590-32D9-4A52-8AF0-454D06E80BF2}"/>
                </a:ext>
              </a:extLst>
            </p:cNvPr>
            <p:cNvSpPr txBox="1"/>
            <p:nvPr/>
          </p:nvSpPr>
          <p:spPr>
            <a:xfrm>
              <a:off x="9912097" y="4110522"/>
              <a:ext cx="658718"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97" name="Legend5">
              <a:extLst>
                <a:ext uri="{FF2B5EF4-FFF2-40B4-BE49-F238E27FC236}">
                  <a16:creationId xmlns:a16="http://schemas.microsoft.com/office/drawing/2014/main" id="{A40A9DB6-E1B2-47A6-8B66-4FCDC31DD600}"/>
                </a:ext>
              </a:extLst>
            </p:cNvPr>
            <p:cNvSpPr txBox="1"/>
            <p:nvPr/>
          </p:nvSpPr>
          <p:spPr>
            <a:xfrm>
              <a:off x="9912097"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grpSp>
        <p:nvGrpSpPr>
          <p:cNvPr id="4" name="LegendMoons" hidden="1">
            <a:extLst>
              <a:ext uri="{FF2B5EF4-FFF2-40B4-BE49-F238E27FC236}">
                <a16:creationId xmlns:a16="http://schemas.microsoft.com/office/drawing/2014/main" id="{A74D0957-B8E1-0203-5942-B3CDCECEFC07}"/>
              </a:ext>
            </a:extLst>
          </p:cNvPr>
          <p:cNvGrpSpPr/>
          <p:nvPr/>
        </p:nvGrpSpPr>
        <p:grpSpPr>
          <a:xfrm>
            <a:off x="10692000" y="1339200"/>
            <a:ext cx="1023616" cy="1731859"/>
            <a:chOff x="7723680" y="1702457"/>
            <a:chExt cx="1023616" cy="1731859"/>
          </a:xfrm>
        </p:grpSpPr>
        <p:sp>
          <p:nvSpPr>
            <p:cNvPr id="5" name="Legend1">
              <a:extLst>
                <a:ext uri="{FF2B5EF4-FFF2-40B4-BE49-F238E27FC236}">
                  <a16:creationId xmlns:a16="http://schemas.microsoft.com/office/drawing/2014/main" id="{A579D789-E781-7373-9902-2ED2044F84A0}"/>
                </a:ext>
              </a:extLst>
            </p:cNvPr>
            <p:cNvSpPr txBox="1"/>
            <p:nvPr/>
          </p:nvSpPr>
          <p:spPr>
            <a:xfrm>
              <a:off x="8076312" y="1709816"/>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6" name="Legend2">
              <a:extLst>
                <a:ext uri="{FF2B5EF4-FFF2-40B4-BE49-F238E27FC236}">
                  <a16:creationId xmlns:a16="http://schemas.microsoft.com/office/drawing/2014/main" id="{AE219666-526F-9C6F-0799-DEDE1ED7C6B4}"/>
                </a:ext>
              </a:extLst>
            </p:cNvPr>
            <p:cNvSpPr txBox="1"/>
            <p:nvPr/>
          </p:nvSpPr>
          <p:spPr>
            <a:xfrm>
              <a:off x="8076312" y="2085275"/>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7" name="Legend3">
              <a:extLst>
                <a:ext uri="{FF2B5EF4-FFF2-40B4-BE49-F238E27FC236}">
                  <a16:creationId xmlns:a16="http://schemas.microsoft.com/office/drawing/2014/main" id="{22CE313E-44F3-0F57-9118-789F5A7E4BE2}"/>
                </a:ext>
              </a:extLst>
            </p:cNvPr>
            <p:cNvSpPr txBox="1"/>
            <p:nvPr/>
          </p:nvSpPr>
          <p:spPr>
            <a:xfrm>
              <a:off x="8076312" y="246073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8" name="Legend4">
              <a:extLst>
                <a:ext uri="{FF2B5EF4-FFF2-40B4-BE49-F238E27FC236}">
                  <a16:creationId xmlns:a16="http://schemas.microsoft.com/office/drawing/2014/main" id="{D0B5E1D7-1CD7-D84F-3620-B4FA0EF324DB}"/>
                </a:ext>
              </a:extLst>
            </p:cNvPr>
            <p:cNvSpPr txBox="1"/>
            <p:nvPr/>
          </p:nvSpPr>
          <p:spPr>
            <a:xfrm>
              <a:off x="8076312" y="2836193"/>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9" name="Legend5">
              <a:extLst>
                <a:ext uri="{FF2B5EF4-FFF2-40B4-BE49-F238E27FC236}">
                  <a16:creationId xmlns:a16="http://schemas.microsoft.com/office/drawing/2014/main" id="{F40C396B-7721-8A80-0BC4-C8F93B6E54CA}"/>
                </a:ext>
              </a:extLst>
            </p:cNvPr>
            <p:cNvSpPr txBox="1"/>
            <p:nvPr/>
          </p:nvSpPr>
          <p:spPr>
            <a:xfrm>
              <a:off x="8076312" y="3211654"/>
              <a:ext cx="670984"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grpSp>
          <p:nvGrpSpPr>
            <p:cNvPr id="10" name="MoonLegend1">
              <a:extLst>
                <a:ext uri="{FF2B5EF4-FFF2-40B4-BE49-F238E27FC236}">
                  <a16:creationId xmlns:a16="http://schemas.microsoft.com/office/drawing/2014/main" id="{D19BD4EA-9682-50D3-B979-152445E49E10}"/>
                </a:ext>
              </a:extLst>
            </p:cNvPr>
            <p:cNvGrpSpPr>
              <a:grpSpLocks noChangeAspect="1"/>
            </p:cNvGrpSpPr>
            <p:nvPr>
              <p:custDataLst>
                <p:tags r:id="rId38"/>
              </p:custDataLst>
            </p:nvPr>
          </p:nvGrpSpPr>
          <p:grpSpPr>
            <a:xfrm>
              <a:off x="7723680" y="1702457"/>
              <a:ext cx="228600" cy="228600"/>
              <a:chOff x="762000" y="1270000"/>
              <a:chExt cx="254000" cy="254000"/>
            </a:xfrm>
          </p:grpSpPr>
          <p:sp>
            <p:nvSpPr>
              <p:cNvPr id="24" name="Oval 23">
                <a:extLst>
                  <a:ext uri="{FF2B5EF4-FFF2-40B4-BE49-F238E27FC236}">
                    <a16:creationId xmlns:a16="http://schemas.microsoft.com/office/drawing/2014/main" id="{4A0B6C31-1F56-F41C-44CD-9D5FBF4D0344}"/>
                  </a:ext>
                </a:extLst>
              </p:cNvPr>
              <p:cNvSpPr/>
              <p:nvPr>
                <p:custDataLst>
                  <p:tags r:id="rId51"/>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5" name="Arc 24" hidden="1">
                <a:extLst>
                  <a:ext uri="{FF2B5EF4-FFF2-40B4-BE49-F238E27FC236}">
                    <a16:creationId xmlns:a16="http://schemas.microsoft.com/office/drawing/2014/main" id="{B50CF1FE-8D31-700D-F0C2-ACB607372AE4}"/>
                  </a:ext>
                </a:extLst>
              </p:cNvPr>
              <p:cNvSpPr/>
              <p:nvPr>
                <p:custDataLst>
                  <p:tags r:id="rId52"/>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1" name="MoonLegend2">
              <a:extLst>
                <a:ext uri="{FF2B5EF4-FFF2-40B4-BE49-F238E27FC236}">
                  <a16:creationId xmlns:a16="http://schemas.microsoft.com/office/drawing/2014/main" id="{E34FB525-F2A2-061A-A353-799809BF5FC7}"/>
                </a:ext>
              </a:extLst>
            </p:cNvPr>
            <p:cNvGrpSpPr>
              <a:grpSpLocks noChangeAspect="1"/>
            </p:cNvGrpSpPr>
            <p:nvPr>
              <p:custDataLst>
                <p:tags r:id="rId39"/>
              </p:custDataLst>
            </p:nvPr>
          </p:nvGrpSpPr>
          <p:grpSpPr>
            <a:xfrm>
              <a:off x="7723680" y="2078270"/>
              <a:ext cx="228600" cy="228600"/>
              <a:chOff x="762000" y="1270000"/>
              <a:chExt cx="254000" cy="254000"/>
            </a:xfrm>
          </p:grpSpPr>
          <p:sp>
            <p:nvSpPr>
              <p:cNvPr id="22" name="Oval 21">
                <a:extLst>
                  <a:ext uri="{FF2B5EF4-FFF2-40B4-BE49-F238E27FC236}">
                    <a16:creationId xmlns:a16="http://schemas.microsoft.com/office/drawing/2014/main" id="{0DC6EA1B-42E3-0F8A-87FD-05CAF1FDA5FA}"/>
                  </a:ext>
                </a:extLst>
              </p:cNvPr>
              <p:cNvSpPr/>
              <p:nvPr>
                <p:custDataLst>
                  <p:tags r:id="rId49"/>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3" name="Arc 22">
                <a:extLst>
                  <a:ext uri="{FF2B5EF4-FFF2-40B4-BE49-F238E27FC236}">
                    <a16:creationId xmlns:a16="http://schemas.microsoft.com/office/drawing/2014/main" id="{349961EB-4044-DDFA-0CF7-F5D66FDD64FA}"/>
                  </a:ext>
                </a:extLst>
              </p:cNvPr>
              <p:cNvSpPr/>
              <p:nvPr>
                <p:custDataLst>
                  <p:tags r:id="rId50"/>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2" name="MoonLegend3">
              <a:extLst>
                <a:ext uri="{FF2B5EF4-FFF2-40B4-BE49-F238E27FC236}">
                  <a16:creationId xmlns:a16="http://schemas.microsoft.com/office/drawing/2014/main" id="{81D58525-2DB4-58E3-4841-2B88C4F9BBE1}"/>
                </a:ext>
              </a:extLst>
            </p:cNvPr>
            <p:cNvGrpSpPr>
              <a:grpSpLocks noChangeAspect="1"/>
            </p:cNvGrpSpPr>
            <p:nvPr>
              <p:custDataLst>
                <p:tags r:id="rId40"/>
              </p:custDataLst>
            </p:nvPr>
          </p:nvGrpSpPr>
          <p:grpSpPr>
            <a:xfrm>
              <a:off x="7723680" y="2454085"/>
              <a:ext cx="228600" cy="228600"/>
              <a:chOff x="762000" y="1270000"/>
              <a:chExt cx="254000" cy="254000"/>
            </a:xfrm>
          </p:grpSpPr>
          <p:sp>
            <p:nvSpPr>
              <p:cNvPr id="20" name="Oval 19">
                <a:extLst>
                  <a:ext uri="{FF2B5EF4-FFF2-40B4-BE49-F238E27FC236}">
                    <a16:creationId xmlns:a16="http://schemas.microsoft.com/office/drawing/2014/main" id="{6D052903-9CD8-AB5E-E69F-03405F848828}"/>
                  </a:ext>
                </a:extLst>
              </p:cNvPr>
              <p:cNvSpPr/>
              <p:nvPr>
                <p:custDataLst>
                  <p:tags r:id="rId47"/>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21" name="Arc 20">
                <a:extLst>
                  <a:ext uri="{FF2B5EF4-FFF2-40B4-BE49-F238E27FC236}">
                    <a16:creationId xmlns:a16="http://schemas.microsoft.com/office/drawing/2014/main" id="{BB370F7E-886E-6962-667A-24DD8C636B1C}"/>
                  </a:ext>
                </a:extLst>
              </p:cNvPr>
              <p:cNvSpPr/>
              <p:nvPr>
                <p:custDataLst>
                  <p:tags r:id="rId4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3" name="MoonLegend4">
              <a:extLst>
                <a:ext uri="{FF2B5EF4-FFF2-40B4-BE49-F238E27FC236}">
                  <a16:creationId xmlns:a16="http://schemas.microsoft.com/office/drawing/2014/main" id="{12DC2918-BD74-B2EB-0BB2-D46E7084496E}"/>
                </a:ext>
              </a:extLst>
            </p:cNvPr>
            <p:cNvGrpSpPr>
              <a:grpSpLocks noChangeAspect="1"/>
            </p:cNvGrpSpPr>
            <p:nvPr>
              <p:custDataLst>
                <p:tags r:id="rId41"/>
              </p:custDataLst>
            </p:nvPr>
          </p:nvGrpSpPr>
          <p:grpSpPr>
            <a:xfrm>
              <a:off x="7723680" y="2829900"/>
              <a:ext cx="228600" cy="228600"/>
              <a:chOff x="762000" y="1270000"/>
              <a:chExt cx="254000" cy="254000"/>
            </a:xfrm>
          </p:grpSpPr>
          <p:sp>
            <p:nvSpPr>
              <p:cNvPr id="18" name="Oval 17">
                <a:extLst>
                  <a:ext uri="{FF2B5EF4-FFF2-40B4-BE49-F238E27FC236}">
                    <a16:creationId xmlns:a16="http://schemas.microsoft.com/office/drawing/2014/main" id="{78309338-2E0C-8EAB-278B-36BB84E8955A}"/>
                  </a:ext>
                </a:extLst>
              </p:cNvPr>
              <p:cNvSpPr/>
              <p:nvPr>
                <p:custDataLst>
                  <p:tags r:id="rId45"/>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9" name="Arc 18">
                <a:extLst>
                  <a:ext uri="{FF2B5EF4-FFF2-40B4-BE49-F238E27FC236}">
                    <a16:creationId xmlns:a16="http://schemas.microsoft.com/office/drawing/2014/main" id="{28AA2C47-9903-4C18-8098-1106BE8B1977}"/>
                  </a:ext>
                </a:extLst>
              </p:cNvPr>
              <p:cNvSpPr/>
              <p:nvPr>
                <p:custDataLst>
                  <p:tags r:id="rId46"/>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4" name="MoonLegend5">
              <a:extLst>
                <a:ext uri="{FF2B5EF4-FFF2-40B4-BE49-F238E27FC236}">
                  <a16:creationId xmlns:a16="http://schemas.microsoft.com/office/drawing/2014/main" id="{85016F10-0401-6973-A0D0-23D227FF8FED}"/>
                </a:ext>
              </a:extLst>
            </p:cNvPr>
            <p:cNvGrpSpPr>
              <a:grpSpLocks noChangeAspect="1"/>
            </p:cNvGrpSpPr>
            <p:nvPr>
              <p:custDataLst>
                <p:tags r:id="rId42"/>
              </p:custDataLst>
            </p:nvPr>
          </p:nvGrpSpPr>
          <p:grpSpPr>
            <a:xfrm>
              <a:off x="7723680" y="3205716"/>
              <a:ext cx="228600" cy="228600"/>
              <a:chOff x="762000" y="1270000"/>
              <a:chExt cx="254000" cy="254000"/>
            </a:xfrm>
          </p:grpSpPr>
          <p:sp>
            <p:nvSpPr>
              <p:cNvPr id="15" name="Oval 14">
                <a:extLst>
                  <a:ext uri="{FF2B5EF4-FFF2-40B4-BE49-F238E27FC236}">
                    <a16:creationId xmlns:a16="http://schemas.microsoft.com/office/drawing/2014/main" id="{88041A10-C91C-7EF2-F7EA-D1D0412188C6}"/>
                  </a:ext>
                </a:extLst>
              </p:cNvPr>
              <p:cNvSpPr/>
              <p:nvPr>
                <p:custDataLst>
                  <p:tags r:id="rId43"/>
                </p:custDataLst>
              </p:nvPr>
            </p:nvSpPr>
            <p:spPr>
              <a:xfrm>
                <a:off x="762000" y="1270000"/>
                <a:ext cx="254000" cy="254000"/>
              </a:xfrm>
              <a:prstGeom prst="ellipse">
                <a:avLst/>
              </a:prstGeom>
              <a:solidFill>
                <a:srgbClr val="CCCCCC"/>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17" name="Arc 16">
                <a:extLst>
                  <a:ext uri="{FF2B5EF4-FFF2-40B4-BE49-F238E27FC236}">
                    <a16:creationId xmlns:a16="http://schemas.microsoft.com/office/drawing/2014/main" id="{B1A7ADC8-55DF-963B-3C8A-AAB44F2EF672}"/>
                  </a:ext>
                </a:extLst>
              </p:cNvPr>
              <p:cNvSpPr/>
              <p:nvPr>
                <p:custDataLst>
                  <p:tags r:id="rId44"/>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169" name="Sticker" hidden="1">
            <a:extLst>
              <a:ext uri="{FF2B5EF4-FFF2-40B4-BE49-F238E27FC236}">
                <a16:creationId xmlns:a16="http://schemas.microsoft.com/office/drawing/2014/main" id="{2FA9271D-5EE0-4D66-9FDF-E4D1535949E8}"/>
              </a:ext>
            </a:extLst>
          </p:cNvPr>
          <p:cNvGrpSpPr>
            <a:grpSpLocks noChangeAspect="1"/>
          </p:cNvGrpSpPr>
          <p:nvPr/>
        </p:nvGrpSpPr>
        <p:grpSpPr bwMode="gray">
          <a:xfrm>
            <a:off x="558192" y="1289273"/>
            <a:ext cx="429605" cy="156997"/>
            <a:chOff x="8456447" y="272180"/>
            <a:chExt cx="322188" cy="156966"/>
          </a:xfrm>
        </p:grpSpPr>
        <p:sp>
          <p:nvSpPr>
            <p:cNvPr id="170" name="StickerRectangle">
              <a:extLst>
                <a:ext uri="{FF2B5EF4-FFF2-40B4-BE49-F238E27FC236}">
                  <a16:creationId xmlns:a16="http://schemas.microsoft.com/office/drawing/2014/main" id="{27342EFB-A6AF-4379-A9C9-4F8DD97D160E}"/>
                </a:ext>
              </a:extLst>
            </p:cNvPr>
            <p:cNvSpPr>
              <a:spLocks noChangeArrowheads="1"/>
            </p:cNvSpPr>
            <p:nvPr userDrawn="1"/>
          </p:nvSpPr>
          <p:spPr bwMode="gray">
            <a:xfrm>
              <a:off x="8456447" y="272180"/>
              <a:ext cx="322188" cy="156966"/>
            </a:xfrm>
            <a:prstGeom prst="leftRightArrow">
              <a:avLst>
                <a:gd name="adj1" fmla="val 100000"/>
                <a:gd name="adj2" fmla="val 0"/>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18288" anchor="t" anchorCtr="0">
              <a:spAutoFit/>
            </a:bodyPr>
            <a:lstStyle/>
            <a:p>
              <a:pPr algn="l" defTabSz="1193860">
                <a:buClr>
                  <a:schemeClr val="tx2"/>
                </a:buClr>
              </a:pPr>
              <a:r>
                <a:rPr lang="en-US" sz="900" b="1" spc="50">
                  <a:ln w="3175">
                    <a:noFill/>
                  </a:ln>
                  <a:solidFill>
                    <a:schemeClr val="tx1"/>
                  </a:solidFill>
                </a:rPr>
                <a:t>Sticker</a:t>
              </a:r>
              <a:endParaRPr lang="en-US" sz="800" baseline="0">
                <a:solidFill>
                  <a:schemeClr val="tx1"/>
                </a:solidFill>
                <a:latin typeface="+mn-lt"/>
                <a:ea typeface="+mn-ea"/>
              </a:endParaRPr>
            </a:p>
          </p:txBody>
        </p:sp>
        <p:cxnSp>
          <p:nvCxnSpPr>
            <p:cNvPr id="171" name="StickerUnderline">
              <a:extLst>
                <a:ext uri="{FF2B5EF4-FFF2-40B4-BE49-F238E27FC236}">
                  <a16:creationId xmlns:a16="http://schemas.microsoft.com/office/drawing/2014/main" id="{AC518518-EC41-445B-B558-9DBD24A778EA}"/>
                </a:ext>
              </a:extLst>
            </p:cNvPr>
            <p:cNvCxnSpPr>
              <a:cxnSpLocks noChangeShapeType="1"/>
              <a:stCxn id="170" idx="4"/>
              <a:endCxn id="170" idx="6"/>
            </p:cNvCxnSpPr>
            <p:nvPr/>
          </p:nvCxnSpPr>
          <p:spPr bwMode="gray">
            <a:xfrm>
              <a:off x="8456447" y="429146"/>
              <a:ext cx="322188" cy="0"/>
            </a:xfrm>
            <a:prstGeom prst="straightConnector1">
              <a:avLst/>
            </a:prstGeom>
            <a:noFill/>
            <a:ln w="4191">
              <a:solidFill>
                <a:schemeClr val="tx1"/>
              </a:solidFill>
              <a:round/>
              <a:headEnd/>
              <a:tailEnd/>
            </a:ln>
            <a:extLst>
              <a:ext uri="{909E8E84-426E-40DD-AFC4-6F175D3DCCD1}">
                <a14:hiddenFill xmlns:a14="http://schemas.microsoft.com/office/drawing/2010/main">
                  <a:noFill/>
                </a14:hiddenFill>
              </a:ext>
            </a:extLst>
          </p:spPr>
        </p:cxnSp>
      </p:grpSp>
      <p:grpSp>
        <p:nvGrpSpPr>
          <p:cNvPr id="179" name="LegendLines" hidden="1">
            <a:extLst>
              <a:ext uri="{FF2B5EF4-FFF2-40B4-BE49-F238E27FC236}">
                <a16:creationId xmlns:a16="http://schemas.microsoft.com/office/drawing/2014/main" id="{BA3F11B7-574B-46B5-AA05-051B7C0195CA}"/>
              </a:ext>
            </a:extLst>
          </p:cNvPr>
          <p:cNvGrpSpPr/>
          <p:nvPr/>
        </p:nvGrpSpPr>
        <p:grpSpPr>
          <a:xfrm>
            <a:off x="10440000" y="3243600"/>
            <a:ext cx="1269335" cy="958286"/>
            <a:chOff x="4372690" y="3739101"/>
            <a:chExt cx="1269335" cy="958286"/>
          </a:xfrm>
        </p:grpSpPr>
        <p:sp>
          <p:nvSpPr>
            <p:cNvPr id="180" name="Legend1">
              <a:extLst>
                <a:ext uri="{FF2B5EF4-FFF2-40B4-BE49-F238E27FC236}">
                  <a16:creationId xmlns:a16="http://schemas.microsoft.com/office/drawing/2014/main" id="{A89F3277-B9B0-4605-94B5-1A0F3CF3FD94}"/>
                </a:ext>
              </a:extLst>
            </p:cNvPr>
            <p:cNvSpPr txBox="1"/>
            <p:nvPr/>
          </p:nvSpPr>
          <p:spPr>
            <a:xfrm>
              <a:off x="4988914" y="3739101"/>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1" name="Legend2">
              <a:extLst>
                <a:ext uri="{FF2B5EF4-FFF2-40B4-BE49-F238E27FC236}">
                  <a16:creationId xmlns:a16="http://schemas.microsoft.com/office/drawing/2014/main" id="{728FD0F6-6F17-4DBC-A433-275600325C11}"/>
                </a:ext>
              </a:extLst>
            </p:cNvPr>
            <p:cNvSpPr txBox="1"/>
            <p:nvPr/>
          </p:nvSpPr>
          <p:spPr>
            <a:xfrm>
              <a:off x="4988914" y="4110522"/>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2" name="Legend3">
              <a:extLst>
                <a:ext uri="{FF2B5EF4-FFF2-40B4-BE49-F238E27FC236}">
                  <a16:creationId xmlns:a16="http://schemas.microsoft.com/office/drawing/2014/main" id="{824D0AAE-0E8B-4539-A5E0-724A7C2C5FB7}"/>
                </a:ext>
              </a:extLst>
            </p:cNvPr>
            <p:cNvSpPr txBox="1"/>
            <p:nvPr/>
          </p:nvSpPr>
          <p:spPr>
            <a:xfrm>
              <a:off x="4988914" y="4481943"/>
              <a:ext cx="653111" cy="215444"/>
            </a:xfrm>
            <a:prstGeom prst="rect">
              <a:avLst/>
            </a:prstGeom>
            <a:noFill/>
            <a:ln>
              <a:noFill/>
              <a:miter lim="800000"/>
            </a:ln>
          </p:spPr>
          <p:txBody>
            <a:bodyPr wrap="square" lIns="0" tIns="0" rIns="0" bIns="0" rtlCol="0" anchor="ctr" anchorCtr="0">
              <a:spAutoFit/>
            </a:bodyPr>
            <a:lstStyle/>
            <a:p>
              <a:pPr>
                <a:spcAft>
                  <a:spcPts val="600"/>
                </a:spcAft>
              </a:pPr>
              <a:r>
                <a:rPr lang="en-US" sz="1400"/>
                <a:t>Legend</a:t>
              </a:r>
            </a:p>
          </p:txBody>
        </p:sp>
        <p:sp>
          <p:nvSpPr>
            <p:cNvPr id="183" name="LineLegend3">
              <a:extLst>
                <a:ext uri="{FF2B5EF4-FFF2-40B4-BE49-F238E27FC236}">
                  <a16:creationId xmlns:a16="http://schemas.microsoft.com/office/drawing/2014/main" id="{15B966CE-74A4-42D7-84D1-50EE1BD807B7}"/>
                </a:ext>
              </a:extLst>
            </p:cNvPr>
            <p:cNvSpPr>
              <a:spLocks noChangeShapeType="1"/>
            </p:cNvSpPr>
            <p:nvPr/>
          </p:nvSpPr>
          <p:spPr bwMode="gray">
            <a:xfrm>
              <a:off x="4372690" y="4588113"/>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84" name="LineLegend2">
              <a:extLst>
                <a:ext uri="{FF2B5EF4-FFF2-40B4-BE49-F238E27FC236}">
                  <a16:creationId xmlns:a16="http://schemas.microsoft.com/office/drawing/2014/main" id="{4AD11E2E-205C-4B89-BD31-DA18921C3385}"/>
                </a:ext>
              </a:extLst>
            </p:cNvPr>
            <p:cNvSpPr>
              <a:spLocks noChangeShapeType="1"/>
            </p:cNvSpPr>
            <p:nvPr/>
          </p:nvSpPr>
          <p:spPr bwMode="gray">
            <a:xfrm>
              <a:off x="4372690" y="4214754"/>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sp>
          <p:nvSpPr>
            <p:cNvPr id="185" name="LineLegend1">
              <a:extLst>
                <a:ext uri="{FF2B5EF4-FFF2-40B4-BE49-F238E27FC236}">
                  <a16:creationId xmlns:a16="http://schemas.microsoft.com/office/drawing/2014/main" id="{393D5D55-EAFF-4EBE-B2CF-AF057C324E68}"/>
                </a:ext>
              </a:extLst>
            </p:cNvPr>
            <p:cNvSpPr>
              <a:spLocks noChangeShapeType="1"/>
            </p:cNvSpPr>
            <p:nvPr/>
          </p:nvSpPr>
          <p:spPr bwMode="gray">
            <a:xfrm>
              <a:off x="4372690" y="3846823"/>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baseline="0">
                <a:latin typeface="+mn-lt"/>
                <a:ea typeface="+mn-ea"/>
              </a:endParaRPr>
            </a:p>
          </p:txBody>
        </p:sp>
      </p:grpSp>
      <p:pic>
        <p:nvPicPr>
          <p:cNvPr id="31" name="Graphic 30">
            <a:extLst>
              <a:ext uri="{FF2B5EF4-FFF2-40B4-BE49-F238E27FC236}">
                <a16:creationId xmlns:a16="http://schemas.microsoft.com/office/drawing/2014/main" id="{A3BBE93E-DF0F-1739-104F-FB9DF1C1EB39}"/>
              </a:ext>
            </a:extLst>
          </p:cNvPr>
          <p:cNvPicPr>
            <a:picLocks noChangeAspect="1"/>
          </p:cNvPicPr>
          <p:nvPr/>
        </p:nvPicPr>
        <p:blipFill>
          <a:blip>
            <a:extLst>
              <a:ext uri="{96DAC541-7B7A-43D3-8B79-37D633B846F1}">
                <asvg:svgBlip xmlns:asvg="http://schemas.microsoft.com/office/drawing/2016/SVG/main" r:embed="rId55"/>
              </a:ext>
            </a:extLst>
          </a:blip>
          <a:stretch>
            <a:fillRect/>
          </a:stretch>
        </p:blipFill>
        <p:spPr>
          <a:xfrm>
            <a:off x="10696755" y="280647"/>
            <a:ext cx="941271" cy="437609"/>
          </a:xfrm>
          <a:prstGeom prst="rect">
            <a:avLst/>
          </a:prstGeom>
        </p:spPr>
      </p:pic>
      <p:sp>
        <p:nvSpPr>
          <p:cNvPr id="29" name="Slide Number Placeholder 28">
            <a:extLst>
              <a:ext uri="{FF2B5EF4-FFF2-40B4-BE49-F238E27FC236}">
                <a16:creationId xmlns:a16="http://schemas.microsoft.com/office/drawing/2014/main" id="{25E38A33-94C6-E1D0-6682-76999A80FDC6}"/>
              </a:ext>
            </a:extLst>
          </p:cNvPr>
          <p:cNvSpPr>
            <a:spLocks noGrp="1"/>
          </p:cNvSpPr>
          <p:nvPr>
            <p:ph type="sldNum" sz="quarter" idx="4"/>
          </p:nvPr>
        </p:nvSpPr>
        <p:spPr>
          <a:xfrm>
            <a:off x="11430000" y="6364654"/>
            <a:ext cx="609600" cy="365125"/>
          </a:xfrm>
          <a:prstGeom prst="rect">
            <a:avLst/>
          </a:prstGeom>
        </p:spPr>
        <p:txBody>
          <a:bodyPr vert="horz" lIns="91440" tIns="45720" rIns="91440" bIns="45720" rtlCol="0" anchor="ctr"/>
          <a:lstStyle>
            <a:lvl1pPr algn="r">
              <a:defRPr sz="1200" b="1">
                <a:solidFill>
                  <a:schemeClr val="tx1"/>
                </a:solidFill>
              </a:defRPr>
            </a:lvl1pPr>
          </a:lstStyle>
          <a:p>
            <a:fld id="{BB7196A1-736D-498E-96F1-BB8662B4DEF0}" type="slidenum">
              <a:rPr lang="en-GB" smtClean="0"/>
              <a:pPr/>
              <a:t>‹#›</a:t>
            </a:fld>
            <a:endParaRPr lang="en-GB" dirty="0">
              <a:solidFill>
                <a:schemeClr val="tx1"/>
              </a:solidFill>
            </a:endParaRPr>
          </a:p>
        </p:txBody>
      </p:sp>
      <p:sp>
        <p:nvSpPr>
          <p:cNvPr id="26" name="Footer Placeholder 35">
            <a:extLst>
              <a:ext uri="{FF2B5EF4-FFF2-40B4-BE49-F238E27FC236}">
                <a16:creationId xmlns:a16="http://schemas.microsoft.com/office/drawing/2014/main" id="{05D559A1-2DA5-9B3E-87C0-3CB1DC26AC29}"/>
              </a:ext>
            </a:extLst>
          </p:cNvPr>
          <p:cNvSpPr>
            <a:spLocks noGrp="1"/>
          </p:cNvSpPr>
          <p:nvPr>
            <p:ph type="ftr" sz="quarter" idx="3"/>
          </p:nvPr>
        </p:nvSpPr>
        <p:spPr>
          <a:xfrm>
            <a:off x="4038600" y="6523870"/>
            <a:ext cx="4114800" cy="365125"/>
          </a:xfrm>
          <a:prstGeom prst="rect">
            <a:avLst/>
          </a:prstGeom>
        </p:spPr>
        <p:txBody>
          <a:bodyPr vert="horz" lIns="91440" tIns="45720" rIns="91440" bIns="45720" rtlCol="0" anchor="ctr"/>
          <a:lstStyle>
            <a:lvl1pPr algn="ctr">
              <a:defRPr sz="1200">
                <a:solidFill>
                  <a:schemeClr val="tx1"/>
                </a:solidFill>
              </a:defRPr>
            </a:lvl1pPr>
          </a:lstStyle>
          <a:p>
            <a:r>
              <a:rPr lang="en-US" dirty="0"/>
              <a:t>www.ecs.co.za</a:t>
            </a:r>
            <a:endParaRPr lang="en-GB" dirty="0"/>
          </a:p>
        </p:txBody>
      </p:sp>
    </p:spTree>
    <p:extLst>
      <p:ext uri="{BB962C8B-B14F-4D97-AF65-F5344CB8AC3E}">
        <p14:creationId xmlns:p14="http://schemas.microsoft.com/office/powerpoint/2010/main" val="403037563"/>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8" r:id="rId3"/>
    <p:sldLayoutId id="2147483739" r:id="rId4"/>
    <p:sldLayoutId id="2147483825" r:id="rId5"/>
    <p:sldLayoutId id="2147483740" r:id="rId6"/>
    <p:sldLayoutId id="2147483742" r:id="rId7"/>
    <p:sldLayoutId id="2147483794" r:id="rId8"/>
    <p:sldLayoutId id="2147483795" r:id="rId9"/>
    <p:sldLayoutId id="2147483796" r:id="rId10"/>
    <p:sldLayoutId id="2147483797" r:id="rId11"/>
    <p:sldLayoutId id="2147483790" r:id="rId12"/>
    <p:sldLayoutId id="2147483791" r:id="rId13"/>
    <p:sldLayoutId id="2147483792" r:id="rId14"/>
    <p:sldLayoutId id="2147483793" r:id="rId15"/>
    <p:sldLayoutId id="2147483743" r:id="rId16"/>
    <p:sldLayoutId id="2147483746" r:id="rId17"/>
    <p:sldLayoutId id="2147483744" r:id="rId18"/>
    <p:sldLayoutId id="2147483747" r:id="rId19"/>
    <p:sldLayoutId id="2147483745" r:id="rId20"/>
    <p:sldLayoutId id="2147483749" r:id="rId21"/>
    <p:sldLayoutId id="2147483748" r:id="rId22"/>
    <p:sldLayoutId id="2147483750" r:id="rId23"/>
    <p:sldLayoutId id="2147483751" r:id="rId24"/>
    <p:sldLayoutId id="2147483753" r:id="rId25"/>
    <p:sldLayoutId id="2147483776" r:id="rId26"/>
    <p:sldLayoutId id="2147483777" r:id="rId27"/>
    <p:sldLayoutId id="2147483778" r:id="rId28"/>
    <p:sldLayoutId id="2147483779" r:id="rId29"/>
    <p:sldLayoutId id="2147483780" r:id="rId30"/>
    <p:sldLayoutId id="2147483781" r:id="rId31"/>
  </p:sldLayoutIdLst>
  <p:hf hdr="0" dt="0"/>
  <p:txStyles>
    <p:titleStyle>
      <a:lvl1pPr algn="l" defTabSz="914400" rtl="0" eaLnBrk="1" latinLnBrk="0" hangingPunct="1">
        <a:lnSpc>
          <a:spcPct val="93000"/>
        </a:lnSpc>
        <a:spcBef>
          <a:spcPct val="0"/>
        </a:spcBef>
        <a:buNone/>
        <a:defRPr sz="2500" b="1" kern="1200" spc="0" baseline="0">
          <a:ln w="6350" cap="flat">
            <a:noFill/>
            <a:miter lim="800000"/>
          </a:ln>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spcAft>
          <a:spcPts val="0"/>
        </a:spcAft>
        <a:buFont typeface="Segoe UI" panose="020B0502040204020203" pitchFamily="34" charset="0"/>
        <a:buChar char="​"/>
        <a:defRPr sz="2000" kern="1200">
          <a:solidFill>
            <a:schemeClr val="tx1"/>
          </a:solidFill>
          <a:latin typeface="+mn-lt"/>
          <a:ea typeface="+mn-ea"/>
          <a:cs typeface="Arial" panose="020B0604020202020204" pitchFamily="34" charset="0"/>
        </a:defRPr>
      </a:lvl1pPr>
      <a:lvl2pPr marL="228600" indent="-225425" algn="l" defTabSz="914400" rtl="0" eaLnBrk="1" latinLnBrk="0" hangingPunct="1">
        <a:lnSpc>
          <a:spcPct val="100000"/>
        </a:lnSpc>
        <a:spcBef>
          <a:spcPts val="1200"/>
        </a:spcBef>
        <a:spcAft>
          <a:spcPts val="0"/>
        </a:spcAft>
        <a:buFont typeface="Wingdings" panose="05000000000000000000" pitchFamily="2" charset="2"/>
        <a:buChar char=""/>
        <a:defRPr sz="2000" kern="1200">
          <a:solidFill>
            <a:schemeClr val="tx1"/>
          </a:solidFill>
          <a:latin typeface="+mn-lt"/>
          <a:ea typeface="+mn-ea"/>
          <a:cs typeface="Arial" panose="020B0604020202020204" pitchFamily="34" charset="0"/>
        </a:defRPr>
      </a:lvl2pPr>
      <a:lvl3pPr marL="515938" indent="-287338" algn="l" defTabSz="914400" rtl="0" eaLnBrk="1" latinLnBrk="0" hangingPunct="1">
        <a:lnSpc>
          <a:spcPct val="100000"/>
        </a:lnSpc>
        <a:spcBef>
          <a:spcPts val="1200"/>
        </a:spcBef>
        <a:spcAft>
          <a:spcPts val="0"/>
        </a:spcAft>
        <a:buFont typeface="Arial" panose="020B0604020202020204" pitchFamily="34" charset="0"/>
        <a:buChar char="—"/>
        <a:defRPr sz="2000" kern="1200">
          <a:solidFill>
            <a:schemeClr val="tx1"/>
          </a:solidFill>
          <a:latin typeface="+mn-lt"/>
          <a:ea typeface="+mn-ea"/>
          <a:cs typeface="Arial" panose="020B0604020202020204" pitchFamily="34" charset="0"/>
        </a:defRPr>
      </a:lvl3pPr>
      <a:lvl4pPr marL="742950" indent="-182563" algn="l" defTabSz="914400" rtl="0" eaLnBrk="1" latinLnBrk="0" hangingPunct="1">
        <a:lnSpc>
          <a:spcPct val="100000"/>
        </a:lnSpc>
        <a:spcBef>
          <a:spcPts val="1200"/>
        </a:spcBef>
        <a:spcAft>
          <a:spcPts val="0"/>
        </a:spcAft>
        <a:buFont typeface="Arial" panose="020B0604020202020204" pitchFamily="34" charset="0"/>
        <a:buChar char="»"/>
        <a:defRPr sz="2000" kern="1200">
          <a:solidFill>
            <a:schemeClr val="tx1"/>
          </a:solidFill>
          <a:latin typeface="+mn-lt"/>
          <a:ea typeface="+mn-ea"/>
          <a:cs typeface="Arial" panose="020B0604020202020204" pitchFamily="34" charset="0"/>
        </a:defRPr>
      </a:lvl4pPr>
      <a:lvl5pPr marL="914400" indent="-136525" algn="l" defTabSz="914400" rtl="0" eaLnBrk="1" latinLnBrk="0" hangingPunct="1">
        <a:lnSpc>
          <a:spcPct val="100000"/>
        </a:lnSpc>
        <a:spcBef>
          <a:spcPts val="1200"/>
        </a:spcBef>
        <a:spcAft>
          <a:spcPts val="0"/>
        </a:spcAft>
        <a:buSzPct val="100000"/>
        <a:buFont typeface="Arial" panose="020B0604020202020204" pitchFamily="34" charset="0"/>
        <a:buChar char="›"/>
        <a:defRPr sz="2000" kern="1200">
          <a:solidFill>
            <a:schemeClr val="tx1"/>
          </a:solidFill>
          <a:latin typeface="+mn-lt"/>
          <a:ea typeface="+mn-ea"/>
          <a:cs typeface="Arial" panose="020B0604020202020204" pitchFamily="34" charset="0"/>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68">
          <p15:clr>
            <a:srgbClr val="5ACBF0"/>
          </p15:clr>
        </p15:guide>
        <p15:guide id="3" orient="horz" pos="3912">
          <p15:clr>
            <a:srgbClr val="5ACBF0"/>
          </p15:clr>
        </p15:guide>
        <p15:guide id="4" orient="horz" pos="1075">
          <p15:clr>
            <a:srgbClr val="F26B43"/>
          </p15:clr>
        </p15:guide>
        <p15:guide id="5" pos="7329">
          <p15:clr>
            <a:srgbClr val="F26B43"/>
          </p15:clr>
        </p15:guide>
        <p15:guide id="6" pos="345">
          <p15:clr>
            <a:srgbClr val="F26B43"/>
          </p15:clr>
        </p15:guide>
        <p15:guide id="8" orient="horz" pos="4063">
          <p15:clr>
            <a:srgbClr val="F26B43"/>
          </p15:clr>
        </p15:guide>
        <p15:guide id="9" orient="horz" pos="2160">
          <p15:clr>
            <a:srgbClr val="F26B43"/>
          </p15:clr>
        </p15:guide>
        <p15:guide id="10"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xml"/><Relationship Id="rId1" Type="http://schemas.openxmlformats.org/officeDocument/2006/relationships/slideLayout" Target="../slideLayouts/slideLayout42.xml"/><Relationship Id="rId5" Type="http://schemas.openxmlformats.org/officeDocument/2006/relationships/image" Target="../media/image46.png"/><Relationship Id="rId4" Type="http://schemas.openxmlformats.org/officeDocument/2006/relationships/image" Target="../media/image45.jpeg"/></Relationships>
</file>

<file path=ppt/slides/_rels/slide10.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9.xml"/><Relationship Id="rId1" Type="http://schemas.openxmlformats.org/officeDocument/2006/relationships/tags" Target="../tags/tag431.xml"/><Relationship Id="rId5" Type="http://schemas.openxmlformats.org/officeDocument/2006/relationships/image" Target="../media/image107.emf"/><Relationship Id="rId4" Type="http://schemas.openxmlformats.org/officeDocument/2006/relationships/oleObject" Target="../embeddings/oleObject12.bin"/></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2.xml"/></Relationships>
</file>

<file path=ppt/slides/_rels/slide24.xml.rels><?xml version="1.0" encoding="UTF-8" standalone="yes"?>
<Relationships xmlns="http://schemas.openxmlformats.org/package/2006/relationships"><Relationship Id="rId13" Type="http://schemas.openxmlformats.org/officeDocument/2006/relationships/diagramLayout" Target="../diagrams/layout1.xml"/><Relationship Id="rId3" Type="http://schemas.openxmlformats.org/officeDocument/2006/relationships/notesSlide" Target="../notesSlides/notesSlide22.xml"/><Relationship Id="rId12" Type="http://schemas.openxmlformats.org/officeDocument/2006/relationships/diagramData" Target="../diagrams/data1.xml"/><Relationship Id="rId2" Type="http://schemas.openxmlformats.org/officeDocument/2006/relationships/slideLayout" Target="../slideLayouts/slideLayout42.xml"/><Relationship Id="rId16" Type="http://schemas.microsoft.com/office/2007/relationships/diagramDrawing" Target="../diagrams/drawing1.xml"/><Relationship Id="rId1" Type="http://schemas.openxmlformats.org/officeDocument/2006/relationships/tags" Target="../tags/tag432.xml"/><Relationship Id="rId6" Type="http://schemas.openxmlformats.org/officeDocument/2006/relationships/customXml" Target="../ink/ink1.xml"/><Relationship Id="rId11" Type="http://schemas.openxmlformats.org/officeDocument/2006/relationships/image" Target="../media/image510.png"/><Relationship Id="rId5" Type="http://schemas.openxmlformats.org/officeDocument/2006/relationships/image" Target="../media/image107.emf"/><Relationship Id="rId15" Type="http://schemas.openxmlformats.org/officeDocument/2006/relationships/diagramColors" Target="../diagrams/colors1.xml"/><Relationship Id="rId4" Type="http://schemas.openxmlformats.org/officeDocument/2006/relationships/oleObject" Target="../embeddings/oleObject12.bin"/><Relationship Id="rId1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9.xml"/><Relationship Id="rId1" Type="http://schemas.openxmlformats.org/officeDocument/2006/relationships/tags" Target="../tags/tag433.xml"/><Relationship Id="rId6" Type="http://schemas.openxmlformats.org/officeDocument/2006/relationships/image" Target="../media/image108.png"/><Relationship Id="rId5" Type="http://schemas.openxmlformats.org/officeDocument/2006/relationships/image" Target="../media/image107.emf"/><Relationship Id="rId4" Type="http://schemas.openxmlformats.org/officeDocument/2006/relationships/oleObject" Target="../embeddings/oleObject13.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12" Type="http://schemas.openxmlformats.org/officeDocument/2006/relationships/image" Target="../media/image570.png"/><Relationship Id="rId2" Type="http://schemas.openxmlformats.org/officeDocument/2006/relationships/slideLayout" Target="../slideLayouts/slideLayout42.xml"/><Relationship Id="rId1" Type="http://schemas.openxmlformats.org/officeDocument/2006/relationships/tags" Target="../tags/tag434.xml"/><Relationship Id="rId6" Type="http://schemas.openxmlformats.org/officeDocument/2006/relationships/customXml" Target="../ink/ink2.xml"/><Relationship Id="rId5" Type="http://schemas.openxmlformats.org/officeDocument/2006/relationships/image" Target="../media/image107.emf"/><Relationship Id="rId4" Type="http://schemas.openxmlformats.org/officeDocument/2006/relationships/oleObject" Target="../embeddings/oleObject14.bin"/></Relationships>
</file>

<file path=ppt/slides/_rels/slide3.xml.rels><?xml version="1.0" encoding="UTF-8" standalone="yes"?>
<Relationships xmlns="http://schemas.openxmlformats.org/package/2006/relationships"><Relationship Id="rId13" Type="http://schemas.openxmlformats.org/officeDocument/2006/relationships/image" Target="../media/image60.png"/><Relationship Id="rId18" Type="http://schemas.openxmlformats.org/officeDocument/2006/relationships/image" Target="../media/image65.png"/><Relationship Id="rId26" Type="http://schemas.openxmlformats.org/officeDocument/2006/relationships/image" Target="../media/image73.png"/><Relationship Id="rId39" Type="http://schemas.openxmlformats.org/officeDocument/2006/relationships/image" Target="../media/image86.png"/><Relationship Id="rId21" Type="http://schemas.openxmlformats.org/officeDocument/2006/relationships/image" Target="../media/image68.png"/><Relationship Id="rId34" Type="http://schemas.openxmlformats.org/officeDocument/2006/relationships/image" Target="../media/image81.png"/><Relationship Id="rId42" Type="http://schemas.openxmlformats.org/officeDocument/2006/relationships/image" Target="../media/image89.png"/><Relationship Id="rId47" Type="http://schemas.openxmlformats.org/officeDocument/2006/relationships/image" Target="../media/image94.png"/><Relationship Id="rId50" Type="http://schemas.openxmlformats.org/officeDocument/2006/relationships/image" Target="../media/image97.png"/><Relationship Id="rId55" Type="http://schemas.openxmlformats.org/officeDocument/2006/relationships/image" Target="../media/image102.png"/><Relationship Id="rId7" Type="http://schemas.openxmlformats.org/officeDocument/2006/relationships/image" Target="../media/image54.png"/><Relationship Id="rId2" Type="http://schemas.openxmlformats.org/officeDocument/2006/relationships/image" Target="../media/image49.png"/><Relationship Id="rId16" Type="http://schemas.openxmlformats.org/officeDocument/2006/relationships/image" Target="../media/image63.png"/><Relationship Id="rId29" Type="http://schemas.openxmlformats.org/officeDocument/2006/relationships/image" Target="../media/image76.png"/><Relationship Id="rId11" Type="http://schemas.openxmlformats.org/officeDocument/2006/relationships/image" Target="../media/image58.jpeg"/><Relationship Id="rId24" Type="http://schemas.openxmlformats.org/officeDocument/2006/relationships/image" Target="../media/image71.png"/><Relationship Id="rId32" Type="http://schemas.openxmlformats.org/officeDocument/2006/relationships/image" Target="../media/image79.png"/><Relationship Id="rId37" Type="http://schemas.openxmlformats.org/officeDocument/2006/relationships/image" Target="../media/image84.png"/><Relationship Id="rId40" Type="http://schemas.openxmlformats.org/officeDocument/2006/relationships/image" Target="../media/image87.png"/><Relationship Id="rId45" Type="http://schemas.openxmlformats.org/officeDocument/2006/relationships/image" Target="../media/image92.png"/><Relationship Id="rId53" Type="http://schemas.openxmlformats.org/officeDocument/2006/relationships/image" Target="../media/image100.png"/><Relationship Id="rId5" Type="http://schemas.openxmlformats.org/officeDocument/2006/relationships/image" Target="../media/image52.png"/><Relationship Id="rId10" Type="http://schemas.openxmlformats.org/officeDocument/2006/relationships/image" Target="../media/image57.png"/><Relationship Id="rId19" Type="http://schemas.openxmlformats.org/officeDocument/2006/relationships/image" Target="../media/image66.png"/><Relationship Id="rId31" Type="http://schemas.openxmlformats.org/officeDocument/2006/relationships/image" Target="../media/image78.png"/><Relationship Id="rId44" Type="http://schemas.openxmlformats.org/officeDocument/2006/relationships/image" Target="../media/image91.png"/><Relationship Id="rId52" Type="http://schemas.openxmlformats.org/officeDocument/2006/relationships/image" Target="../media/image99.png"/><Relationship Id="rId4" Type="http://schemas.openxmlformats.org/officeDocument/2006/relationships/image" Target="../media/image51.png"/><Relationship Id="rId9" Type="http://schemas.openxmlformats.org/officeDocument/2006/relationships/image" Target="../media/image56.png"/><Relationship Id="rId14" Type="http://schemas.openxmlformats.org/officeDocument/2006/relationships/image" Target="../media/image61.png"/><Relationship Id="rId22" Type="http://schemas.openxmlformats.org/officeDocument/2006/relationships/image" Target="../media/image69.png"/><Relationship Id="rId27" Type="http://schemas.openxmlformats.org/officeDocument/2006/relationships/image" Target="../media/image74.png"/><Relationship Id="rId30" Type="http://schemas.openxmlformats.org/officeDocument/2006/relationships/image" Target="../media/image77.png"/><Relationship Id="rId35" Type="http://schemas.openxmlformats.org/officeDocument/2006/relationships/image" Target="../media/image82.png"/><Relationship Id="rId43" Type="http://schemas.openxmlformats.org/officeDocument/2006/relationships/image" Target="../media/image90.png"/><Relationship Id="rId48" Type="http://schemas.openxmlformats.org/officeDocument/2006/relationships/image" Target="../media/image95.png"/><Relationship Id="rId56" Type="http://schemas.openxmlformats.org/officeDocument/2006/relationships/image" Target="../media/image103.jpeg"/><Relationship Id="rId8" Type="http://schemas.openxmlformats.org/officeDocument/2006/relationships/image" Target="../media/image55.png"/><Relationship Id="rId51" Type="http://schemas.openxmlformats.org/officeDocument/2006/relationships/image" Target="../media/image98.jpeg"/><Relationship Id="rId3" Type="http://schemas.openxmlformats.org/officeDocument/2006/relationships/image" Target="../media/image50.png"/><Relationship Id="rId12" Type="http://schemas.openxmlformats.org/officeDocument/2006/relationships/image" Target="../media/image59.png"/><Relationship Id="rId17" Type="http://schemas.openxmlformats.org/officeDocument/2006/relationships/image" Target="../media/image64.png"/><Relationship Id="rId25" Type="http://schemas.openxmlformats.org/officeDocument/2006/relationships/image" Target="../media/image72.png"/><Relationship Id="rId33" Type="http://schemas.openxmlformats.org/officeDocument/2006/relationships/image" Target="../media/image80.png"/><Relationship Id="rId38" Type="http://schemas.openxmlformats.org/officeDocument/2006/relationships/image" Target="../media/image85.png"/><Relationship Id="rId46" Type="http://schemas.openxmlformats.org/officeDocument/2006/relationships/image" Target="../media/image93.png"/><Relationship Id="rId20" Type="http://schemas.openxmlformats.org/officeDocument/2006/relationships/image" Target="../media/image67.png"/><Relationship Id="rId41" Type="http://schemas.openxmlformats.org/officeDocument/2006/relationships/image" Target="../media/image88.png"/><Relationship Id="rId54" Type="http://schemas.openxmlformats.org/officeDocument/2006/relationships/image" Target="../media/image101.png"/><Relationship Id="rId1" Type="http://schemas.openxmlformats.org/officeDocument/2006/relationships/slideLayout" Target="../slideLayouts/slideLayout38.xml"/><Relationship Id="rId6" Type="http://schemas.openxmlformats.org/officeDocument/2006/relationships/image" Target="../media/image53.png"/><Relationship Id="rId15" Type="http://schemas.openxmlformats.org/officeDocument/2006/relationships/image" Target="../media/image62.png"/><Relationship Id="rId23" Type="http://schemas.openxmlformats.org/officeDocument/2006/relationships/image" Target="../media/image70.png"/><Relationship Id="rId28" Type="http://schemas.openxmlformats.org/officeDocument/2006/relationships/image" Target="../media/image75.png"/><Relationship Id="rId36" Type="http://schemas.openxmlformats.org/officeDocument/2006/relationships/image" Target="../media/image83.png"/><Relationship Id="rId49" Type="http://schemas.openxmlformats.org/officeDocument/2006/relationships/image" Target="../media/image96.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2.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39.xml"/><Relationship Id="rId1" Type="http://schemas.openxmlformats.org/officeDocument/2006/relationships/tags" Target="../tags/tag435.xml"/><Relationship Id="rId4" Type="http://schemas.openxmlformats.org/officeDocument/2006/relationships/image" Target="../media/image109.emf"/></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2.xml"/></Relationships>
</file>

<file path=ppt/slides/_rels/slide35.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6.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hape 2">
            <a:extLst>
              <a:ext uri="{FF2B5EF4-FFF2-40B4-BE49-F238E27FC236}">
                <a16:creationId xmlns:a16="http://schemas.microsoft.com/office/drawing/2014/main" id="{BC0C2B2C-1C54-E9ED-17FE-B6589B779B51}"/>
              </a:ext>
            </a:extLst>
          </p:cNvPr>
          <p:cNvSpPr/>
          <p:nvPr/>
        </p:nvSpPr>
        <p:spPr>
          <a:xfrm>
            <a:off x="685800" y="652120"/>
            <a:ext cx="3108960" cy="292608"/>
          </a:xfrm>
          <a:prstGeom prst="roundRect">
            <a:avLst>
              <a:gd name="adj" fmla="val 25000"/>
            </a:avLst>
          </a:prstGeom>
          <a:solidFill>
            <a:srgbClr val="730721"/>
          </a:solidFill>
          <a:ln w="12700">
            <a:solidFill>
              <a:srgbClr val="00A6A6">
                <a:alpha val="0"/>
              </a:srgbClr>
            </a:solidFill>
            <a:prstDash val="solid"/>
          </a:ln>
        </p:spPr>
        <p:txBody>
          <a:bodyPr/>
          <a:lstStyle/>
          <a:p>
            <a:endParaRPr lang="en-ZA"/>
          </a:p>
        </p:txBody>
      </p:sp>
      <p:sp>
        <p:nvSpPr>
          <p:cNvPr id="3" name="Shape 0"/>
          <p:cNvSpPr/>
          <p:nvPr/>
        </p:nvSpPr>
        <p:spPr>
          <a:xfrm>
            <a:off x="-27018" y="-12552"/>
            <a:ext cx="6096000" cy="6870552"/>
          </a:xfrm>
          <a:prstGeom prst="rect">
            <a:avLst/>
          </a:prstGeom>
          <a:solidFill>
            <a:schemeClr val="accent1">
              <a:alpha val="98000"/>
            </a:schemeClr>
          </a:solidFill>
          <a:ln w="12700">
            <a:solidFill>
              <a:srgbClr val="0B2239">
                <a:alpha val="0"/>
              </a:srgbClr>
            </a:solidFill>
            <a:prstDash val="solid"/>
          </a:ln>
        </p:spPr>
        <p:txBody>
          <a:bodyPr/>
          <a:lstStyle/>
          <a:p>
            <a:endParaRPr lang="en-ZA"/>
          </a:p>
        </p:txBody>
      </p:sp>
      <p:sp>
        <p:nvSpPr>
          <p:cNvPr id="7" name="Text 4"/>
          <p:cNvSpPr/>
          <p:nvPr/>
        </p:nvSpPr>
        <p:spPr>
          <a:xfrm>
            <a:off x="640080" y="1600200"/>
            <a:ext cx="5303520" cy="1325880"/>
          </a:xfrm>
          <a:prstGeom prst="rect">
            <a:avLst/>
          </a:prstGeom>
          <a:noFill/>
          <a:ln/>
        </p:spPr>
        <p:txBody>
          <a:bodyPr wrap="square" lIns="0" tIns="0" rIns="0" bIns="0" rtlCol="0" anchor="t">
            <a:normAutofit/>
          </a:bodyPr>
          <a:lstStyle/>
          <a:p>
            <a:pPr marL="0" indent="0" algn="l">
              <a:buNone/>
            </a:pPr>
            <a:r>
              <a:rPr lang="en-US" sz="3700" b="1" dirty="0">
                <a:solidFill>
                  <a:srgbClr val="FFFFFF"/>
                </a:solidFill>
                <a:latin typeface="Aptos" pitchFamily="34" charset="0"/>
                <a:ea typeface="Aptos" pitchFamily="34" charset="-122"/>
                <a:cs typeface="Aptos" pitchFamily="34" charset="-120"/>
              </a:rPr>
              <a:t>NEC4: </a:t>
            </a:r>
            <a:r>
              <a:rPr lang="en-US" sz="3700" b="1" dirty="0" err="1">
                <a:solidFill>
                  <a:srgbClr val="FFFFFF"/>
                </a:solidFill>
                <a:latin typeface="Aptos" pitchFamily="34" charset="0"/>
                <a:ea typeface="Aptos" pitchFamily="34" charset="-122"/>
                <a:cs typeface="Aptos" pitchFamily="34" charset="-120"/>
              </a:rPr>
              <a:t>Incentivising</a:t>
            </a:r>
            <a:endParaRPr lang="en-US" sz="3700" b="1" dirty="0">
              <a:solidFill>
                <a:srgbClr val="FFFFFF"/>
              </a:solidFill>
              <a:latin typeface="Aptos" pitchFamily="34" charset="0"/>
              <a:ea typeface="Aptos" pitchFamily="34" charset="-122"/>
              <a:cs typeface="Aptos" pitchFamily="34" charset="-120"/>
            </a:endParaRPr>
          </a:p>
          <a:p>
            <a:pPr marL="0" indent="0" algn="l">
              <a:buNone/>
            </a:pPr>
            <a:r>
              <a:rPr lang="en-US" sz="3700" b="1" dirty="0">
                <a:solidFill>
                  <a:srgbClr val="FFFFFF"/>
                </a:solidFill>
                <a:latin typeface="Aptos" pitchFamily="34" charset="0"/>
              </a:rPr>
              <a:t>Suppliers</a:t>
            </a:r>
            <a:endParaRPr lang="en-US" sz="3700" dirty="0"/>
          </a:p>
        </p:txBody>
      </p:sp>
      <p:sp>
        <p:nvSpPr>
          <p:cNvPr id="8" name="Text 5"/>
          <p:cNvSpPr/>
          <p:nvPr/>
        </p:nvSpPr>
        <p:spPr>
          <a:xfrm>
            <a:off x="676656" y="3246120"/>
            <a:ext cx="4892040" cy="804672"/>
          </a:xfrm>
          <a:prstGeom prst="rect">
            <a:avLst/>
          </a:prstGeom>
          <a:noFill/>
          <a:ln/>
        </p:spPr>
        <p:txBody>
          <a:bodyPr wrap="square" lIns="0" tIns="0" rIns="0" bIns="0" rtlCol="0" anchor="t">
            <a:noAutofit/>
          </a:bodyPr>
          <a:lstStyle/>
          <a:p>
            <a:pPr marL="0" indent="0" algn="l">
              <a:buNone/>
            </a:pPr>
            <a:r>
              <a:rPr lang="en-US" dirty="0">
                <a:solidFill>
                  <a:schemeClr val="bg1"/>
                </a:solidFill>
                <a:latin typeface="Aptos" pitchFamily="34" charset="0"/>
                <a:ea typeface="Aptos" pitchFamily="34" charset="-122"/>
                <a:cs typeface="Aptos" pitchFamily="34" charset="-120"/>
              </a:rPr>
              <a:t>Not just X Clauses</a:t>
            </a:r>
            <a:endParaRPr lang="en-US" dirty="0">
              <a:solidFill>
                <a:schemeClr val="bg1"/>
              </a:solidFill>
            </a:endParaRPr>
          </a:p>
        </p:txBody>
      </p:sp>
      <p:sp>
        <p:nvSpPr>
          <p:cNvPr id="9" name="Shape 6"/>
          <p:cNvSpPr/>
          <p:nvPr/>
        </p:nvSpPr>
        <p:spPr>
          <a:xfrm>
            <a:off x="685800" y="4526280"/>
            <a:ext cx="2560320" cy="0"/>
          </a:xfrm>
          <a:prstGeom prst="line">
            <a:avLst/>
          </a:prstGeom>
          <a:noFill/>
          <a:ln w="50800">
            <a:solidFill>
              <a:srgbClr val="942D42"/>
            </a:solidFill>
            <a:prstDash val="solid"/>
          </a:ln>
        </p:spPr>
        <p:txBody>
          <a:bodyPr/>
          <a:lstStyle/>
          <a:p>
            <a:endParaRPr lang="en-ZA"/>
          </a:p>
        </p:txBody>
      </p:sp>
      <p:sp>
        <p:nvSpPr>
          <p:cNvPr id="10" name="Text 7"/>
          <p:cNvSpPr/>
          <p:nvPr/>
        </p:nvSpPr>
        <p:spPr>
          <a:xfrm>
            <a:off x="685800" y="4901184"/>
            <a:ext cx="4297680" cy="256032"/>
          </a:xfrm>
          <a:prstGeom prst="rect">
            <a:avLst/>
          </a:prstGeom>
          <a:noFill/>
          <a:ln/>
        </p:spPr>
        <p:txBody>
          <a:bodyPr wrap="square" lIns="0" tIns="0" rIns="0" bIns="0" rtlCol="0" anchor="t">
            <a:noAutofit/>
          </a:bodyPr>
          <a:lstStyle/>
          <a:p>
            <a:pPr marL="0" indent="0" algn="l">
              <a:buNone/>
            </a:pPr>
            <a:r>
              <a:rPr lang="en-US" i="1" dirty="0">
                <a:solidFill>
                  <a:schemeClr val="bg1"/>
                </a:solidFill>
              </a:rPr>
              <a:t>By Joseph Keogh</a:t>
            </a:r>
          </a:p>
        </p:txBody>
      </p:sp>
      <p:pic>
        <p:nvPicPr>
          <p:cNvPr id="12" name="Picture 11">
            <a:extLst>
              <a:ext uri="{FF2B5EF4-FFF2-40B4-BE49-F238E27FC236}">
                <a16:creationId xmlns:a16="http://schemas.microsoft.com/office/drawing/2014/main" id="{5B78497F-250D-CFDD-854E-B3E628BAC420}"/>
              </a:ext>
            </a:extLst>
          </p:cNvPr>
          <p:cNvPicPr>
            <a:picLocks noChangeAspect="1"/>
          </p:cNvPicPr>
          <p:nvPr/>
        </p:nvPicPr>
        <p:blipFill>
          <a:blip r:embed="rId3"/>
          <a:stretch>
            <a:fillRect/>
          </a:stretch>
        </p:blipFill>
        <p:spPr>
          <a:xfrm>
            <a:off x="6095998" y="-12552"/>
            <a:ext cx="6096002" cy="3441552"/>
          </a:xfrm>
          <a:prstGeom prst="rect">
            <a:avLst/>
          </a:prstGeom>
        </p:spPr>
      </p:pic>
      <p:pic>
        <p:nvPicPr>
          <p:cNvPr id="14" name="Picture 13">
            <a:extLst>
              <a:ext uri="{FF2B5EF4-FFF2-40B4-BE49-F238E27FC236}">
                <a16:creationId xmlns:a16="http://schemas.microsoft.com/office/drawing/2014/main" id="{FFC9B195-4E2D-7AE6-48DA-CC9BADA13D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5999" y="3429000"/>
            <a:ext cx="6096001" cy="3429000"/>
          </a:xfrm>
          <a:prstGeom prst="rect">
            <a:avLst/>
          </a:prstGeom>
        </p:spPr>
      </p:pic>
      <p:pic>
        <p:nvPicPr>
          <p:cNvPr id="4" name="Picture 3">
            <a:extLst>
              <a:ext uri="{FF2B5EF4-FFF2-40B4-BE49-F238E27FC236}">
                <a16:creationId xmlns:a16="http://schemas.microsoft.com/office/drawing/2014/main" id="{54B52781-D300-DC31-70DA-F29127D12C6B}"/>
              </a:ext>
            </a:extLst>
          </p:cNvPr>
          <p:cNvPicPr>
            <a:picLocks noChangeAspect="1"/>
          </p:cNvPicPr>
          <p:nvPr/>
        </p:nvPicPr>
        <p:blipFill>
          <a:blip r:embed="rId5"/>
          <a:stretch>
            <a:fillRect/>
          </a:stretch>
        </p:blipFill>
        <p:spPr>
          <a:xfrm>
            <a:off x="1" y="31160"/>
            <a:ext cx="1127448" cy="527119"/>
          </a:xfrm>
          <a:prstGeom prst="rect">
            <a:avLst/>
          </a:prstGeom>
          <a:solidFill>
            <a:schemeClr val="bg1"/>
          </a:solidFill>
        </p:spPr>
      </p:pic>
      <p:sp>
        <p:nvSpPr>
          <p:cNvPr id="5" name="Rectangle 4">
            <a:extLst>
              <a:ext uri="{FF2B5EF4-FFF2-40B4-BE49-F238E27FC236}">
                <a16:creationId xmlns:a16="http://schemas.microsoft.com/office/drawing/2014/main" id="{28A2E609-4207-3E65-AEF8-B516E3C82DB6}"/>
              </a:ext>
            </a:extLst>
          </p:cNvPr>
          <p:cNvSpPr/>
          <p:nvPr/>
        </p:nvSpPr>
        <p:spPr>
          <a:xfrm>
            <a:off x="1127449" y="27962"/>
            <a:ext cx="4968548" cy="527118"/>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ZA" sz="1600" dirty="0" err="1">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11480" y="438912"/>
            <a:ext cx="10789920" cy="384048"/>
          </a:xfrm>
          <a:prstGeom prst="rect">
            <a:avLst/>
          </a:prstGeom>
          <a:noFill/>
          <a:ln/>
        </p:spPr>
        <p:txBody>
          <a:bodyPr wrap="square" lIns="508" tIns="508" rIns="508" bIns="508" rtlCol="0" anchor="t">
            <a:normAutofit/>
          </a:bodyPr>
          <a:lstStyle/>
          <a:p>
            <a:pPr marL="0" indent="0" algn="l">
              <a:buNone/>
            </a:pPr>
            <a:r>
              <a:rPr lang="en-US" sz="2500" b="1" dirty="0">
                <a:latin typeface="+mj-lt"/>
                <a:ea typeface="Aptos" pitchFamily="34" charset="-122"/>
                <a:cs typeface="Aptos" pitchFamily="34" charset="-120"/>
              </a:rPr>
              <a:t>Value Engineering (Clause 16)</a:t>
            </a:r>
            <a:endParaRPr lang="en-US" sz="2500" dirty="0">
              <a:latin typeface="+mj-lt"/>
            </a:endParaRPr>
          </a:p>
        </p:txBody>
      </p:sp>
      <p:sp>
        <p:nvSpPr>
          <p:cNvPr id="4" name="Text 2"/>
          <p:cNvSpPr/>
          <p:nvPr/>
        </p:nvSpPr>
        <p:spPr>
          <a:xfrm>
            <a:off x="411480" y="877824"/>
            <a:ext cx="10789920" cy="320040"/>
          </a:xfrm>
          <a:prstGeom prst="rect">
            <a:avLst/>
          </a:prstGeom>
          <a:noFill/>
          <a:ln/>
        </p:spPr>
        <p:txBody>
          <a:bodyPr wrap="square" lIns="508" tIns="508" rIns="508" bIns="508" rtlCol="0" anchor="t">
            <a:noAutofit/>
          </a:bodyPr>
          <a:lstStyle/>
          <a:p>
            <a:pPr marL="0" indent="0" algn="l">
              <a:buNone/>
            </a:pPr>
            <a:r>
              <a:rPr lang="en-US" sz="2000" dirty="0">
                <a:ea typeface="Aptos" pitchFamily="34" charset="-122"/>
                <a:cs typeface="Aptos" pitchFamily="34" charset="-120"/>
              </a:rPr>
              <a:t>Contractors can propose changes to Scope / Works Information that reduce cost or improve value.</a:t>
            </a:r>
            <a:endParaRPr lang="en-US" sz="2000" dirty="0"/>
          </a:p>
        </p:txBody>
      </p:sp>
      <p:sp>
        <p:nvSpPr>
          <p:cNvPr id="9" name="Text 6"/>
          <p:cNvSpPr/>
          <p:nvPr/>
        </p:nvSpPr>
        <p:spPr>
          <a:xfrm>
            <a:off x="653088" y="1609344"/>
            <a:ext cx="6217920" cy="1463040"/>
          </a:xfrm>
          <a:prstGeom prst="rect">
            <a:avLst/>
          </a:prstGeom>
          <a:solidFill>
            <a:srgbClr val="FFFFFF"/>
          </a:solidFill>
          <a:ln w="12700">
            <a:solidFill>
              <a:schemeClr val="tx1"/>
            </a:solidFill>
          </a:ln>
        </p:spPr>
        <p:txBody>
          <a:bodyPr wrap="square" lIns="1651" tIns="1651" rIns="1651" bIns="1651" rtlCol="0" anchor="ctr">
            <a:normAutofit/>
          </a:bodyPr>
          <a:lstStyle/>
          <a:p>
            <a:pPr marL="0" indent="0" algn="l">
              <a:buNone/>
            </a:pPr>
            <a:r>
              <a:rPr lang="en-US" dirty="0">
                <a:solidFill>
                  <a:srgbClr val="0B2239"/>
                </a:solidFill>
                <a:ea typeface="Aptos" pitchFamily="34" charset="-122"/>
                <a:cs typeface="Aptos" pitchFamily="34" charset="-120"/>
              </a:rPr>
              <a:t>How it works</a:t>
            </a:r>
            <a:endParaRPr lang="en-US" dirty="0"/>
          </a:p>
          <a:p>
            <a:pPr marL="0" indent="0" algn="l">
              <a:buNone/>
            </a:pPr>
            <a:r>
              <a:rPr lang="en-US" dirty="0">
                <a:solidFill>
                  <a:srgbClr val="0B2239"/>
                </a:solidFill>
                <a:ea typeface="Aptos" pitchFamily="34" charset="-122"/>
                <a:cs typeface="Aptos" pitchFamily="34" charset="-120"/>
              </a:rPr>
              <a:t>Accepted proposals can lead to savings being shared through a value engineering percentage. The Prices are reduced by only part of the saving, allowing the contractor to retain a portion as additional margin.</a:t>
            </a:r>
            <a:endParaRPr lang="en-US" dirty="0"/>
          </a:p>
        </p:txBody>
      </p:sp>
      <p:sp>
        <p:nvSpPr>
          <p:cNvPr id="11" name="Text 8"/>
          <p:cNvSpPr/>
          <p:nvPr/>
        </p:nvSpPr>
        <p:spPr>
          <a:xfrm>
            <a:off x="678640" y="3337560"/>
            <a:ext cx="6217920" cy="1463040"/>
          </a:xfrm>
          <a:prstGeom prst="rect">
            <a:avLst/>
          </a:prstGeom>
          <a:solidFill>
            <a:schemeClr val="bg1"/>
          </a:solidFill>
          <a:ln w="12700">
            <a:solidFill>
              <a:schemeClr val="tx1"/>
            </a:solidFill>
          </a:ln>
        </p:spPr>
        <p:txBody>
          <a:bodyPr wrap="square" lIns="1651" tIns="1651" rIns="1651" bIns="1651" rtlCol="0" anchor="ctr">
            <a:normAutofit/>
          </a:bodyPr>
          <a:lstStyle/>
          <a:p>
            <a:pPr marL="0" indent="0" algn="l">
              <a:buNone/>
            </a:pPr>
            <a:r>
              <a:rPr lang="en-US" dirty="0">
                <a:solidFill>
                  <a:srgbClr val="0B2239"/>
                </a:solidFill>
                <a:ea typeface="Aptos" pitchFamily="34" charset="-122"/>
                <a:cs typeface="Aptos" pitchFamily="34" charset="-120"/>
              </a:rPr>
              <a:t>Why it works</a:t>
            </a:r>
            <a:endParaRPr lang="en-US" dirty="0"/>
          </a:p>
          <a:p>
            <a:pPr marL="0" indent="0" algn="l">
              <a:buNone/>
            </a:pPr>
            <a:r>
              <a:rPr lang="en-US" dirty="0">
                <a:solidFill>
                  <a:srgbClr val="0B2239"/>
                </a:solidFill>
                <a:ea typeface="Aptos" pitchFamily="34" charset="-122"/>
                <a:cs typeface="Aptos" pitchFamily="34" charset="-120"/>
              </a:rPr>
              <a:t>It encourages innovation and proactive suggestions without treating every improvement as a standard compensation event.</a:t>
            </a:r>
            <a:endParaRPr lang="en-US" dirty="0"/>
          </a:p>
        </p:txBody>
      </p:sp>
      <p:sp>
        <p:nvSpPr>
          <p:cNvPr id="13" name="Text 10"/>
          <p:cNvSpPr/>
          <p:nvPr/>
        </p:nvSpPr>
        <p:spPr>
          <a:xfrm>
            <a:off x="685800" y="5440680"/>
            <a:ext cx="10789920" cy="329184"/>
          </a:xfrm>
          <a:prstGeom prst="rect">
            <a:avLst/>
          </a:prstGeom>
          <a:solidFill>
            <a:srgbClr val="FFF0DF"/>
          </a:solidFill>
          <a:ln w="8890">
            <a:solidFill>
              <a:srgbClr val="F28C28"/>
            </a:solidFill>
          </a:ln>
        </p:spPr>
        <p:txBody>
          <a:bodyPr wrap="square" lIns="762" tIns="762" rIns="762" bIns="762" rtlCol="0" anchor="ctr">
            <a:normAutofit/>
          </a:bodyPr>
          <a:lstStyle/>
          <a:p>
            <a:pPr marL="0" indent="0" algn="ctr">
              <a:buNone/>
            </a:pPr>
            <a:r>
              <a:rPr lang="en-US" sz="1400" dirty="0">
                <a:solidFill>
                  <a:srgbClr val="0B2239"/>
                </a:solidFill>
                <a:ea typeface="Aptos" pitchFamily="34" charset="-122"/>
                <a:cs typeface="Aptos" pitchFamily="34" charset="-120"/>
              </a:rPr>
              <a:t>Value engineering should improve value – not merely save cost.</a:t>
            </a:r>
            <a:endParaRPr lang="en-US" sz="1400" dirty="0"/>
          </a:p>
        </p:txBody>
      </p:sp>
      <p:sp>
        <p:nvSpPr>
          <p:cNvPr id="2" name="Footer Placeholder 1">
            <a:extLst>
              <a:ext uri="{FF2B5EF4-FFF2-40B4-BE49-F238E27FC236}">
                <a16:creationId xmlns:a16="http://schemas.microsoft.com/office/drawing/2014/main" id="{D89B4F0C-571B-C907-C30A-1A2064724286}"/>
              </a:ext>
            </a:extLst>
          </p:cNvPr>
          <p:cNvSpPr>
            <a:spLocks noGrp="1"/>
          </p:cNvSpPr>
          <p:nvPr>
            <p:ph type="ftr" sz="quarter" idx="10"/>
          </p:nvPr>
        </p:nvSpPr>
        <p:spPr/>
        <p:txBody>
          <a:bodyPr/>
          <a:lstStyle/>
          <a:p>
            <a:r>
              <a:rPr lang="en-US"/>
              <a:t>www.ecs.co.za</a:t>
            </a:r>
            <a:endParaRPr lang="en-GB" dirty="0"/>
          </a:p>
        </p:txBody>
      </p:sp>
      <p:sp>
        <p:nvSpPr>
          <p:cNvPr id="5" name="Slide Number Placeholder 4">
            <a:extLst>
              <a:ext uri="{FF2B5EF4-FFF2-40B4-BE49-F238E27FC236}">
                <a16:creationId xmlns:a16="http://schemas.microsoft.com/office/drawing/2014/main" id="{1F5DDCED-E112-ED0D-640A-5DD6B57D8A02}"/>
              </a:ext>
            </a:extLst>
          </p:cNvPr>
          <p:cNvSpPr>
            <a:spLocks noGrp="1"/>
          </p:cNvSpPr>
          <p:nvPr>
            <p:ph type="sldNum" sz="quarter" idx="11"/>
          </p:nvPr>
        </p:nvSpPr>
        <p:spPr/>
        <p:txBody>
          <a:bodyPr/>
          <a:lstStyle/>
          <a:p>
            <a:fld id="{06F2FA06-E1E0-41BE-9336-EB35A789C607}" type="slidenum">
              <a:rPr lang="en-GB" smtClean="0"/>
              <a:pPr/>
              <a:t>10</a:t>
            </a:fld>
            <a:endParaRPr lang="en-GB" dirty="0"/>
          </a:p>
        </p:txBody>
      </p:sp>
      <p:pic>
        <p:nvPicPr>
          <p:cNvPr id="7" name="Picture 6" descr="A group of people wearing safety vests and helmets looking at a tablet&#10;&#10;AI-generated content may be incorrect.">
            <a:extLst>
              <a:ext uri="{FF2B5EF4-FFF2-40B4-BE49-F238E27FC236}">
                <a16:creationId xmlns:a16="http://schemas.microsoft.com/office/drawing/2014/main" id="{94EA7477-1ACA-90C0-C571-A367CFA3286B}"/>
              </a:ext>
            </a:extLst>
          </p:cNvPr>
          <p:cNvPicPr>
            <a:picLocks noChangeAspect="1"/>
          </p:cNvPicPr>
          <p:nvPr/>
        </p:nvPicPr>
        <p:blipFill>
          <a:blip r:embed="rId3" cstate="print">
            <a:alphaModFix/>
            <a:extLst>
              <a:ext uri="{28A0092B-C50C-407E-A947-70E740481C1C}">
                <a14:useLocalDpi xmlns:a14="http://schemas.microsoft.com/office/drawing/2010/main" val="0"/>
              </a:ext>
            </a:extLst>
          </a:blip>
          <a:srcRect b="15572"/>
          <a:stretch>
            <a:fillRect/>
          </a:stretch>
        </p:blipFill>
        <p:spPr>
          <a:xfrm>
            <a:off x="7037511" y="1837944"/>
            <a:ext cx="5068689" cy="285293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11480" y="438912"/>
            <a:ext cx="10789920" cy="384048"/>
          </a:xfrm>
          <a:prstGeom prst="rect">
            <a:avLst/>
          </a:prstGeom>
          <a:noFill/>
          <a:ln/>
        </p:spPr>
        <p:txBody>
          <a:bodyPr wrap="square" lIns="508" tIns="508" rIns="508" bIns="508" rtlCol="0" anchor="t">
            <a:normAutofit/>
          </a:bodyPr>
          <a:lstStyle/>
          <a:p>
            <a:pPr marL="0" indent="0" algn="l">
              <a:buNone/>
            </a:pPr>
            <a:r>
              <a:rPr lang="en-US" sz="2500" b="1" dirty="0">
                <a:solidFill>
                  <a:srgbClr val="0B2239"/>
                </a:solidFill>
                <a:latin typeface="+mj-lt"/>
                <a:ea typeface="Aptos" pitchFamily="34" charset="-122"/>
                <a:cs typeface="Aptos" pitchFamily="34" charset="-120"/>
              </a:rPr>
              <a:t>Life Cycle Costs as an incentive – promotes long term value</a:t>
            </a:r>
            <a:endParaRPr lang="en-US" sz="2500" dirty="0">
              <a:latin typeface="+mj-lt"/>
            </a:endParaRPr>
          </a:p>
        </p:txBody>
      </p:sp>
      <p:sp>
        <p:nvSpPr>
          <p:cNvPr id="4" name="Text 2"/>
          <p:cNvSpPr/>
          <p:nvPr/>
        </p:nvSpPr>
        <p:spPr>
          <a:xfrm>
            <a:off x="411480" y="877824"/>
            <a:ext cx="10789920" cy="320040"/>
          </a:xfrm>
          <a:prstGeom prst="rect">
            <a:avLst/>
          </a:prstGeom>
          <a:noFill/>
          <a:ln/>
        </p:spPr>
        <p:txBody>
          <a:bodyPr wrap="square" lIns="508" tIns="508" rIns="508" bIns="508" rtlCol="0" anchor="t">
            <a:noAutofit/>
          </a:bodyPr>
          <a:lstStyle/>
          <a:p>
            <a:pPr marL="0" indent="0" algn="l">
              <a:buNone/>
            </a:pPr>
            <a:r>
              <a:rPr lang="en-US" sz="2000" dirty="0">
                <a:solidFill>
                  <a:srgbClr val="0B2239"/>
                </a:solidFill>
                <a:ea typeface="Aptos" pitchFamily="34" charset="-122"/>
                <a:cs typeface="Aptos" pitchFamily="34" charset="-120"/>
              </a:rPr>
              <a:t>LCC considers the total cost of an asset from design and construction through operation, maintenance, renewal and disposal — not just the initial cost.</a:t>
            </a:r>
            <a:endParaRPr lang="en-US" sz="2000" dirty="0"/>
          </a:p>
        </p:txBody>
      </p:sp>
      <p:grpSp>
        <p:nvGrpSpPr>
          <p:cNvPr id="22" name="Group 21">
            <a:extLst>
              <a:ext uri="{FF2B5EF4-FFF2-40B4-BE49-F238E27FC236}">
                <a16:creationId xmlns:a16="http://schemas.microsoft.com/office/drawing/2014/main" id="{ABE2AAD0-7894-2524-979C-9D43B2BAA1E1}"/>
              </a:ext>
            </a:extLst>
          </p:cNvPr>
          <p:cNvGrpSpPr/>
          <p:nvPr/>
        </p:nvGrpSpPr>
        <p:grpSpPr>
          <a:xfrm>
            <a:off x="623392" y="2194560"/>
            <a:ext cx="10058400" cy="2458576"/>
            <a:chOff x="365760" y="2011680"/>
            <a:chExt cx="10058400" cy="2458576"/>
          </a:xfrm>
        </p:grpSpPr>
        <p:sp>
          <p:nvSpPr>
            <p:cNvPr id="8" name="Shape 6"/>
            <p:cNvSpPr/>
            <p:nvPr/>
          </p:nvSpPr>
          <p:spPr>
            <a:xfrm>
              <a:off x="777240" y="2011680"/>
              <a:ext cx="1005840" cy="1005840"/>
            </a:xfrm>
            <a:prstGeom prst="ellipse">
              <a:avLst/>
            </a:prstGeom>
            <a:solidFill>
              <a:schemeClr val="accent1"/>
            </a:solidFill>
            <a:ln w="12700">
              <a:noFill/>
              <a:prstDash val="solid"/>
            </a:ln>
          </p:spPr>
          <p:txBody>
            <a:bodyPr/>
            <a:lstStyle/>
            <a:p>
              <a:endParaRPr lang="en-ZA"/>
            </a:p>
          </p:txBody>
        </p:sp>
        <p:sp>
          <p:nvSpPr>
            <p:cNvPr id="9" name="Text 7"/>
            <p:cNvSpPr/>
            <p:nvPr/>
          </p:nvSpPr>
          <p:spPr>
            <a:xfrm>
              <a:off x="777240" y="2322576"/>
              <a:ext cx="1005840" cy="182880"/>
            </a:xfrm>
            <a:prstGeom prst="rect">
              <a:avLst/>
            </a:prstGeom>
            <a:noFill/>
            <a:ln/>
          </p:spPr>
          <p:txBody>
            <a:bodyPr wrap="square" lIns="508" tIns="508" rIns="508" bIns="508" rtlCol="0" anchor="t">
              <a:noAutofit/>
            </a:bodyPr>
            <a:lstStyle/>
            <a:p>
              <a:pPr marL="0" indent="0" algn="ctr">
                <a:buNone/>
              </a:pPr>
              <a:r>
                <a:rPr lang="en-US" dirty="0">
                  <a:solidFill>
                    <a:srgbClr val="FFFFFF"/>
                  </a:solidFill>
                  <a:latin typeface="Aptos" pitchFamily="34" charset="0"/>
                  <a:ea typeface="Aptos" pitchFamily="34" charset="-122"/>
                  <a:cs typeface="Aptos" pitchFamily="34" charset="-120"/>
                </a:rPr>
                <a:t>1</a:t>
              </a:r>
              <a:endParaRPr lang="en-US" dirty="0"/>
            </a:p>
          </p:txBody>
        </p:sp>
        <p:sp>
          <p:nvSpPr>
            <p:cNvPr id="10" name="Text 8"/>
            <p:cNvSpPr/>
            <p:nvPr/>
          </p:nvSpPr>
          <p:spPr>
            <a:xfrm>
              <a:off x="365760" y="3246120"/>
              <a:ext cx="1828800" cy="936104"/>
            </a:xfrm>
            <a:prstGeom prst="rect">
              <a:avLst/>
            </a:prstGeom>
            <a:noFill/>
            <a:ln/>
          </p:spPr>
          <p:txBody>
            <a:bodyPr wrap="square" lIns="508" tIns="508" rIns="508" bIns="508" rtlCol="0" anchor="t">
              <a:noAutofit/>
            </a:bodyPr>
            <a:lstStyle/>
            <a:p>
              <a:pPr marL="0" indent="0" algn="ctr">
                <a:buNone/>
              </a:pPr>
              <a:r>
                <a:rPr lang="en-US" dirty="0">
                  <a:solidFill>
                    <a:srgbClr val="0B2239"/>
                  </a:solidFill>
                  <a:latin typeface="Aptos" pitchFamily="34" charset="0"/>
                  <a:ea typeface="Aptos" pitchFamily="34" charset="-122"/>
                  <a:cs typeface="Aptos" pitchFamily="34" charset="-120"/>
                </a:rPr>
                <a:t>Reduces total cost of ownership</a:t>
              </a:r>
              <a:endParaRPr lang="en-US" dirty="0"/>
            </a:p>
          </p:txBody>
        </p:sp>
        <p:sp>
          <p:nvSpPr>
            <p:cNvPr id="11" name="Shape 9"/>
            <p:cNvSpPr/>
            <p:nvPr/>
          </p:nvSpPr>
          <p:spPr>
            <a:xfrm>
              <a:off x="3520440" y="2011680"/>
              <a:ext cx="1005840" cy="1005840"/>
            </a:xfrm>
            <a:prstGeom prst="ellipse">
              <a:avLst/>
            </a:prstGeom>
            <a:solidFill>
              <a:schemeClr val="accent3"/>
            </a:solidFill>
            <a:ln w="12700">
              <a:noFill/>
              <a:prstDash val="solid"/>
            </a:ln>
          </p:spPr>
          <p:txBody>
            <a:bodyPr/>
            <a:lstStyle/>
            <a:p>
              <a:endParaRPr lang="en-ZA"/>
            </a:p>
          </p:txBody>
        </p:sp>
        <p:sp>
          <p:nvSpPr>
            <p:cNvPr id="12" name="Text 10"/>
            <p:cNvSpPr/>
            <p:nvPr/>
          </p:nvSpPr>
          <p:spPr>
            <a:xfrm>
              <a:off x="3520440" y="2322576"/>
              <a:ext cx="1005840" cy="182880"/>
            </a:xfrm>
            <a:prstGeom prst="rect">
              <a:avLst/>
            </a:prstGeom>
            <a:noFill/>
            <a:ln/>
          </p:spPr>
          <p:txBody>
            <a:bodyPr wrap="square" lIns="508" tIns="508" rIns="508" bIns="508" rtlCol="0" anchor="t">
              <a:noAutofit/>
            </a:bodyPr>
            <a:lstStyle/>
            <a:p>
              <a:pPr marL="0" indent="0" algn="ctr">
                <a:buNone/>
              </a:pPr>
              <a:r>
                <a:rPr lang="en-US" dirty="0">
                  <a:solidFill>
                    <a:srgbClr val="FFFFFF"/>
                  </a:solidFill>
                  <a:latin typeface="Aptos" pitchFamily="34" charset="0"/>
                  <a:ea typeface="Aptos" pitchFamily="34" charset="-122"/>
                  <a:cs typeface="Aptos" pitchFamily="34" charset="-120"/>
                </a:rPr>
                <a:t>2</a:t>
              </a:r>
              <a:endParaRPr lang="en-US" dirty="0"/>
            </a:p>
          </p:txBody>
        </p:sp>
        <p:sp>
          <p:nvSpPr>
            <p:cNvPr id="13" name="Text 11"/>
            <p:cNvSpPr/>
            <p:nvPr/>
          </p:nvSpPr>
          <p:spPr>
            <a:xfrm>
              <a:off x="3108960" y="3246120"/>
              <a:ext cx="1828800" cy="1080120"/>
            </a:xfrm>
            <a:prstGeom prst="rect">
              <a:avLst/>
            </a:prstGeom>
            <a:noFill/>
            <a:ln/>
          </p:spPr>
          <p:txBody>
            <a:bodyPr wrap="square" lIns="508" tIns="508" rIns="508" bIns="508" rtlCol="0" anchor="t">
              <a:noAutofit/>
            </a:bodyPr>
            <a:lstStyle/>
            <a:p>
              <a:pPr marL="0" indent="0" algn="ctr">
                <a:buNone/>
              </a:pPr>
              <a:r>
                <a:rPr lang="en-US" dirty="0">
                  <a:solidFill>
                    <a:srgbClr val="0B2239"/>
                  </a:solidFill>
                  <a:latin typeface="Aptos" pitchFamily="34" charset="0"/>
                  <a:ea typeface="Aptos" pitchFamily="34" charset="-122"/>
                  <a:cs typeface="Aptos" pitchFamily="34" charset="-120"/>
                </a:rPr>
                <a:t>Improves long-term asset performance</a:t>
              </a:r>
              <a:endParaRPr lang="en-US" dirty="0"/>
            </a:p>
          </p:txBody>
        </p:sp>
        <p:sp>
          <p:nvSpPr>
            <p:cNvPr id="14" name="Shape 12"/>
            <p:cNvSpPr/>
            <p:nvPr/>
          </p:nvSpPr>
          <p:spPr>
            <a:xfrm>
              <a:off x="6263640" y="2011680"/>
              <a:ext cx="1005840" cy="1005840"/>
            </a:xfrm>
            <a:prstGeom prst="ellipse">
              <a:avLst/>
            </a:prstGeom>
            <a:solidFill>
              <a:schemeClr val="accent6"/>
            </a:solidFill>
            <a:ln w="12700">
              <a:noFill/>
              <a:prstDash val="solid"/>
            </a:ln>
          </p:spPr>
          <p:txBody>
            <a:bodyPr/>
            <a:lstStyle/>
            <a:p>
              <a:endParaRPr lang="en-ZA"/>
            </a:p>
          </p:txBody>
        </p:sp>
        <p:sp>
          <p:nvSpPr>
            <p:cNvPr id="15" name="Text 13"/>
            <p:cNvSpPr/>
            <p:nvPr/>
          </p:nvSpPr>
          <p:spPr>
            <a:xfrm>
              <a:off x="6263640" y="2322576"/>
              <a:ext cx="1005840" cy="182880"/>
            </a:xfrm>
            <a:prstGeom prst="rect">
              <a:avLst/>
            </a:prstGeom>
            <a:noFill/>
            <a:ln/>
          </p:spPr>
          <p:txBody>
            <a:bodyPr wrap="square" lIns="508" tIns="508" rIns="508" bIns="508" rtlCol="0" anchor="t">
              <a:noAutofit/>
            </a:bodyPr>
            <a:lstStyle/>
            <a:p>
              <a:pPr marL="0" indent="0" algn="ctr">
                <a:buNone/>
              </a:pPr>
              <a:r>
                <a:rPr lang="en-US" dirty="0">
                  <a:solidFill>
                    <a:srgbClr val="FFFFFF"/>
                  </a:solidFill>
                  <a:latin typeface="Aptos" pitchFamily="34" charset="0"/>
                  <a:ea typeface="Aptos" pitchFamily="34" charset="-122"/>
                  <a:cs typeface="Aptos" pitchFamily="34" charset="-120"/>
                </a:rPr>
                <a:t>3</a:t>
              </a:r>
              <a:endParaRPr lang="en-US" dirty="0"/>
            </a:p>
          </p:txBody>
        </p:sp>
        <p:sp>
          <p:nvSpPr>
            <p:cNvPr id="16" name="Text 14"/>
            <p:cNvSpPr/>
            <p:nvPr/>
          </p:nvSpPr>
          <p:spPr>
            <a:xfrm>
              <a:off x="5852160" y="3246120"/>
              <a:ext cx="1828800" cy="1224136"/>
            </a:xfrm>
            <a:prstGeom prst="rect">
              <a:avLst/>
            </a:prstGeom>
            <a:noFill/>
            <a:ln/>
          </p:spPr>
          <p:txBody>
            <a:bodyPr wrap="square" lIns="508" tIns="508" rIns="508" bIns="508" rtlCol="0" anchor="t">
              <a:noAutofit/>
            </a:bodyPr>
            <a:lstStyle/>
            <a:p>
              <a:pPr marL="0" indent="0" algn="ctr">
                <a:buNone/>
              </a:pPr>
              <a:r>
                <a:rPr lang="en-US" dirty="0">
                  <a:solidFill>
                    <a:srgbClr val="0B2239"/>
                  </a:solidFill>
                  <a:latin typeface="Aptos" pitchFamily="34" charset="0"/>
                  <a:ea typeface="Aptos" pitchFamily="34" charset="-122"/>
                  <a:cs typeface="Aptos" pitchFamily="34" charset="-120"/>
                </a:rPr>
                <a:t>Encourages sustainable, value-driven decisions</a:t>
              </a:r>
              <a:endParaRPr lang="en-US" dirty="0"/>
            </a:p>
          </p:txBody>
        </p:sp>
        <p:sp>
          <p:nvSpPr>
            <p:cNvPr id="17" name="Shape 15"/>
            <p:cNvSpPr/>
            <p:nvPr/>
          </p:nvSpPr>
          <p:spPr>
            <a:xfrm>
              <a:off x="9006840" y="2011680"/>
              <a:ext cx="1005840" cy="1005840"/>
            </a:xfrm>
            <a:prstGeom prst="ellipse">
              <a:avLst/>
            </a:prstGeom>
            <a:solidFill>
              <a:schemeClr val="accent5"/>
            </a:solidFill>
            <a:ln w="12700">
              <a:noFill/>
              <a:prstDash val="solid"/>
            </a:ln>
          </p:spPr>
          <p:txBody>
            <a:bodyPr/>
            <a:lstStyle/>
            <a:p>
              <a:endParaRPr lang="en-ZA"/>
            </a:p>
          </p:txBody>
        </p:sp>
        <p:sp>
          <p:nvSpPr>
            <p:cNvPr id="18" name="Text 16"/>
            <p:cNvSpPr/>
            <p:nvPr/>
          </p:nvSpPr>
          <p:spPr>
            <a:xfrm>
              <a:off x="9006840" y="2322576"/>
              <a:ext cx="1005840" cy="182880"/>
            </a:xfrm>
            <a:prstGeom prst="rect">
              <a:avLst/>
            </a:prstGeom>
            <a:noFill/>
            <a:ln/>
          </p:spPr>
          <p:txBody>
            <a:bodyPr wrap="square" lIns="508" tIns="508" rIns="508" bIns="508" rtlCol="0" anchor="t">
              <a:noAutofit/>
            </a:bodyPr>
            <a:lstStyle/>
            <a:p>
              <a:pPr marL="0" indent="0" algn="ctr">
                <a:buNone/>
              </a:pPr>
              <a:r>
                <a:rPr lang="en-US" dirty="0">
                  <a:solidFill>
                    <a:srgbClr val="FFFFFF"/>
                  </a:solidFill>
                  <a:latin typeface="Aptos" pitchFamily="34" charset="0"/>
                  <a:ea typeface="Aptos" pitchFamily="34" charset="-122"/>
                  <a:cs typeface="Aptos" pitchFamily="34" charset="-120"/>
                </a:rPr>
                <a:t>4</a:t>
              </a:r>
              <a:endParaRPr lang="en-US" dirty="0"/>
            </a:p>
          </p:txBody>
        </p:sp>
        <p:sp>
          <p:nvSpPr>
            <p:cNvPr id="19" name="Text 17"/>
            <p:cNvSpPr/>
            <p:nvPr/>
          </p:nvSpPr>
          <p:spPr>
            <a:xfrm>
              <a:off x="8595360" y="3246120"/>
              <a:ext cx="1828800" cy="936104"/>
            </a:xfrm>
            <a:prstGeom prst="rect">
              <a:avLst/>
            </a:prstGeom>
            <a:noFill/>
            <a:ln/>
          </p:spPr>
          <p:txBody>
            <a:bodyPr wrap="square" lIns="508" tIns="508" rIns="508" bIns="508" rtlCol="0" anchor="t">
              <a:noAutofit/>
            </a:bodyPr>
            <a:lstStyle/>
            <a:p>
              <a:pPr marL="0" indent="0" algn="ctr">
                <a:buNone/>
              </a:pPr>
              <a:r>
                <a:rPr lang="en-US" dirty="0">
                  <a:solidFill>
                    <a:srgbClr val="0B2239"/>
                  </a:solidFill>
                  <a:latin typeface="Aptos" pitchFamily="34" charset="0"/>
                  <a:ea typeface="Aptos" pitchFamily="34" charset="-122"/>
                  <a:cs typeface="Aptos" pitchFamily="34" charset="-120"/>
                </a:rPr>
                <a:t>Supports better investment outcomes</a:t>
              </a:r>
              <a:endParaRPr lang="en-US" dirty="0"/>
            </a:p>
          </p:txBody>
        </p:sp>
      </p:grpSp>
      <p:sp>
        <p:nvSpPr>
          <p:cNvPr id="20" name="Text 18"/>
          <p:cNvSpPr/>
          <p:nvPr/>
        </p:nvSpPr>
        <p:spPr>
          <a:xfrm>
            <a:off x="777240" y="5303520"/>
            <a:ext cx="10607040" cy="329184"/>
          </a:xfrm>
          <a:prstGeom prst="rect">
            <a:avLst/>
          </a:prstGeom>
          <a:solidFill>
            <a:schemeClr val="accent4"/>
          </a:solidFill>
          <a:ln w="8890">
            <a:solidFill>
              <a:srgbClr val="0EA5A3"/>
            </a:solidFill>
          </a:ln>
        </p:spPr>
        <p:txBody>
          <a:bodyPr wrap="square" lIns="762" tIns="762" rIns="762" bIns="762" rtlCol="0" anchor="ctr">
            <a:normAutofit/>
          </a:bodyPr>
          <a:lstStyle/>
          <a:p>
            <a:pPr marL="0" indent="0" algn="ctr">
              <a:buNone/>
            </a:pPr>
            <a:r>
              <a:rPr lang="en-US" sz="1400" dirty="0">
                <a:solidFill>
                  <a:schemeClr val="bg2"/>
                </a:solidFill>
                <a:ea typeface="Aptos" pitchFamily="34" charset="-122"/>
                <a:cs typeface="Aptos" pitchFamily="34" charset="-120"/>
              </a:rPr>
              <a:t>LCC turns the conversation from lowest construction price to best whole-life value.</a:t>
            </a:r>
            <a:endParaRPr lang="en-US" sz="1400" dirty="0">
              <a:solidFill>
                <a:schemeClr val="bg2"/>
              </a:solidFill>
            </a:endParaRPr>
          </a:p>
        </p:txBody>
      </p:sp>
      <p:sp>
        <p:nvSpPr>
          <p:cNvPr id="2" name="Footer Placeholder 1">
            <a:extLst>
              <a:ext uri="{FF2B5EF4-FFF2-40B4-BE49-F238E27FC236}">
                <a16:creationId xmlns:a16="http://schemas.microsoft.com/office/drawing/2014/main" id="{959E8200-6E8E-36C4-67EC-CE1F2F5D8E32}"/>
              </a:ext>
            </a:extLst>
          </p:cNvPr>
          <p:cNvSpPr>
            <a:spLocks noGrp="1"/>
          </p:cNvSpPr>
          <p:nvPr>
            <p:ph type="ftr" sz="quarter" idx="10"/>
          </p:nvPr>
        </p:nvSpPr>
        <p:spPr/>
        <p:txBody>
          <a:bodyPr/>
          <a:lstStyle/>
          <a:p>
            <a:r>
              <a:rPr lang="en-US"/>
              <a:t>www.ecs.co.za</a:t>
            </a:r>
            <a:endParaRPr lang="en-GB" dirty="0"/>
          </a:p>
        </p:txBody>
      </p:sp>
      <p:sp>
        <p:nvSpPr>
          <p:cNvPr id="5" name="Slide Number Placeholder 4">
            <a:extLst>
              <a:ext uri="{FF2B5EF4-FFF2-40B4-BE49-F238E27FC236}">
                <a16:creationId xmlns:a16="http://schemas.microsoft.com/office/drawing/2014/main" id="{DA8547BD-7F43-7637-AEE1-36C4EE555250}"/>
              </a:ext>
            </a:extLst>
          </p:cNvPr>
          <p:cNvSpPr>
            <a:spLocks noGrp="1"/>
          </p:cNvSpPr>
          <p:nvPr>
            <p:ph type="sldNum" sz="quarter" idx="11"/>
          </p:nvPr>
        </p:nvSpPr>
        <p:spPr/>
        <p:txBody>
          <a:bodyPr/>
          <a:lstStyle/>
          <a:p>
            <a:fld id="{06F2FA06-E1E0-41BE-9336-EB35A789C607}" type="slidenum">
              <a:rPr lang="en-GB" smtClean="0"/>
              <a:pPr/>
              <a:t>11</a:t>
            </a:fld>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502920" y="320040"/>
            <a:ext cx="3941064" cy="265176"/>
          </a:xfrm>
          <a:prstGeom prst="rect">
            <a:avLst/>
          </a:prstGeom>
          <a:noFill/>
          <a:ln/>
        </p:spPr>
        <p:txBody>
          <a:bodyPr wrap="square" lIns="0" tIns="0" rIns="0" bIns="0" rtlCol="0" anchor="ctr">
            <a:noAutofit/>
          </a:bodyPr>
          <a:lstStyle/>
          <a:p>
            <a:pPr marL="0" indent="0" algn="l">
              <a:buNone/>
            </a:pPr>
            <a:r>
              <a:rPr lang="en-US" sz="2500" b="1" dirty="0">
                <a:latin typeface="Century Gothic" pitchFamily="34" charset="0"/>
                <a:ea typeface="Century Gothic" pitchFamily="34" charset="-122"/>
                <a:cs typeface="Century Gothic" pitchFamily="34" charset="-120"/>
              </a:rPr>
              <a:t>FRAMEWORK CONTRACTS</a:t>
            </a:r>
            <a:endParaRPr lang="en-US" sz="2500" dirty="0"/>
          </a:p>
        </p:txBody>
      </p:sp>
      <p:sp>
        <p:nvSpPr>
          <p:cNvPr id="6" name="Text 3"/>
          <p:cNvSpPr/>
          <p:nvPr/>
        </p:nvSpPr>
        <p:spPr>
          <a:xfrm>
            <a:off x="502920" y="822960"/>
            <a:ext cx="6675120" cy="411480"/>
          </a:xfrm>
          <a:prstGeom prst="rect">
            <a:avLst/>
          </a:prstGeom>
          <a:noFill/>
          <a:ln/>
        </p:spPr>
        <p:txBody>
          <a:bodyPr wrap="square" lIns="0" tIns="0" rIns="0" bIns="0" rtlCol="0" anchor="ctr">
            <a:normAutofit/>
          </a:bodyPr>
          <a:lstStyle/>
          <a:p>
            <a:pPr marL="0" indent="0" algn="l">
              <a:buNone/>
            </a:pPr>
            <a:r>
              <a:rPr lang="en-US" dirty="0">
                <a:solidFill>
                  <a:srgbClr val="111111"/>
                </a:solidFill>
                <a:latin typeface="Century Gothic" pitchFamily="34" charset="0"/>
                <a:ea typeface="Century Gothic" pitchFamily="34" charset="-122"/>
                <a:cs typeface="Century Gothic" pitchFamily="34" charset="-120"/>
              </a:rPr>
              <a:t>Frameworks: Future work can be the strongest incentive</a:t>
            </a:r>
            <a:endParaRPr lang="en-US" dirty="0"/>
          </a:p>
        </p:txBody>
      </p:sp>
      <p:sp>
        <p:nvSpPr>
          <p:cNvPr id="9" name="Text 6"/>
          <p:cNvSpPr/>
          <p:nvPr/>
        </p:nvSpPr>
        <p:spPr>
          <a:xfrm>
            <a:off x="502920" y="1472184"/>
            <a:ext cx="9802368" cy="658368"/>
          </a:xfrm>
          <a:prstGeom prst="rect">
            <a:avLst/>
          </a:prstGeom>
          <a:noFill/>
          <a:ln/>
        </p:spPr>
        <p:txBody>
          <a:bodyPr wrap="square" lIns="0" tIns="0" rIns="0" bIns="0" rtlCol="0" anchor="ctr">
            <a:noAutofit/>
          </a:bodyPr>
          <a:lstStyle/>
          <a:p>
            <a:pPr marL="0" indent="0" algn="l">
              <a:buNone/>
            </a:pPr>
            <a:r>
              <a:rPr lang="en-US" dirty="0">
                <a:solidFill>
                  <a:srgbClr val="404040"/>
                </a:solidFill>
                <a:latin typeface="Century Gothic" pitchFamily="34" charset="0"/>
                <a:ea typeface="Century Gothic" pitchFamily="34" charset="-122"/>
                <a:cs typeface="Century Gothic" pitchFamily="34" charset="-120"/>
              </a:rPr>
              <a:t>For frameworks and panels, contractors are often most motivated by access to the next package. The allocation rules should make past performance visible and commercially meaningful.</a:t>
            </a:r>
            <a:endParaRPr lang="en-US" dirty="0"/>
          </a:p>
        </p:txBody>
      </p:sp>
      <p:grpSp>
        <p:nvGrpSpPr>
          <p:cNvPr id="34" name="Group 33">
            <a:extLst>
              <a:ext uri="{FF2B5EF4-FFF2-40B4-BE49-F238E27FC236}">
                <a16:creationId xmlns:a16="http://schemas.microsoft.com/office/drawing/2014/main" id="{623CDF6D-6242-BE2D-383F-4A763A347EAE}"/>
              </a:ext>
            </a:extLst>
          </p:cNvPr>
          <p:cNvGrpSpPr/>
          <p:nvPr/>
        </p:nvGrpSpPr>
        <p:grpSpPr>
          <a:xfrm>
            <a:off x="1615440" y="2611265"/>
            <a:ext cx="8961120" cy="2240280"/>
            <a:chOff x="822960" y="2468880"/>
            <a:chExt cx="8961120" cy="2240280"/>
          </a:xfrm>
        </p:grpSpPr>
        <p:sp>
          <p:nvSpPr>
            <p:cNvPr id="11" name="Shape 7"/>
            <p:cNvSpPr/>
            <p:nvPr/>
          </p:nvSpPr>
          <p:spPr>
            <a:xfrm>
              <a:off x="822960" y="2468880"/>
              <a:ext cx="2331720" cy="384048"/>
            </a:xfrm>
            <a:prstGeom prst="roundRect">
              <a:avLst>
                <a:gd name="adj" fmla="val 11905"/>
              </a:avLst>
            </a:prstGeom>
            <a:solidFill>
              <a:schemeClr val="accent2"/>
            </a:solidFill>
            <a:ln w="6350">
              <a:solidFill>
                <a:srgbClr val="D9D9D9"/>
              </a:solidFill>
              <a:prstDash val="solid"/>
            </a:ln>
          </p:spPr>
          <p:txBody>
            <a:bodyPr/>
            <a:lstStyle/>
            <a:p>
              <a:endParaRPr lang="en-ZA" sz="1400">
                <a:solidFill>
                  <a:srgbClr val="FF0000"/>
                </a:solidFill>
              </a:endParaRPr>
            </a:p>
          </p:txBody>
        </p:sp>
        <p:sp>
          <p:nvSpPr>
            <p:cNvPr id="12" name="Text 8"/>
            <p:cNvSpPr/>
            <p:nvPr/>
          </p:nvSpPr>
          <p:spPr>
            <a:xfrm>
              <a:off x="1005840" y="2578608"/>
              <a:ext cx="1645920" cy="109728"/>
            </a:xfrm>
            <a:prstGeom prst="rect">
              <a:avLst/>
            </a:prstGeom>
            <a:noFill/>
            <a:ln/>
          </p:spPr>
          <p:txBody>
            <a:bodyPr wrap="square" lIns="0" tIns="0" rIns="0" bIns="0" rtlCol="0" anchor="ctr">
              <a:noAutofit/>
            </a:bodyPr>
            <a:lstStyle/>
            <a:p>
              <a:pPr marL="0" indent="0" algn="l">
                <a:buNone/>
              </a:pPr>
              <a:r>
                <a:rPr lang="en-US" sz="1400" dirty="0">
                  <a:solidFill>
                    <a:schemeClr val="bg1"/>
                  </a:solidFill>
                  <a:latin typeface="Century Gothic" pitchFamily="34" charset="0"/>
                  <a:ea typeface="Century Gothic" pitchFamily="34" charset="-122"/>
                  <a:cs typeface="Century Gothic" pitchFamily="34" charset="-120"/>
                </a:rPr>
                <a:t>KPI score</a:t>
              </a:r>
              <a:endParaRPr lang="en-US" sz="1400" dirty="0">
                <a:solidFill>
                  <a:schemeClr val="bg1"/>
                </a:solidFill>
              </a:endParaRPr>
            </a:p>
          </p:txBody>
        </p:sp>
        <p:sp>
          <p:nvSpPr>
            <p:cNvPr id="13" name="Shape 9"/>
            <p:cNvSpPr/>
            <p:nvPr/>
          </p:nvSpPr>
          <p:spPr>
            <a:xfrm>
              <a:off x="3703320" y="2468880"/>
              <a:ext cx="2514600" cy="384048"/>
            </a:xfrm>
            <a:prstGeom prst="roundRect">
              <a:avLst>
                <a:gd name="adj" fmla="val 11905"/>
              </a:avLst>
            </a:prstGeom>
            <a:solidFill>
              <a:srgbClr val="F2F2F2"/>
            </a:solidFill>
            <a:ln w="6350">
              <a:solidFill>
                <a:srgbClr val="D9D9D9"/>
              </a:solidFill>
              <a:prstDash val="solid"/>
            </a:ln>
          </p:spPr>
          <p:txBody>
            <a:bodyPr/>
            <a:lstStyle/>
            <a:p>
              <a:endParaRPr lang="en-ZA" sz="1400"/>
            </a:p>
          </p:txBody>
        </p:sp>
        <p:sp>
          <p:nvSpPr>
            <p:cNvPr id="14" name="Text 10"/>
            <p:cNvSpPr/>
            <p:nvPr/>
          </p:nvSpPr>
          <p:spPr>
            <a:xfrm>
              <a:off x="3886200" y="2578608"/>
              <a:ext cx="1920240" cy="10972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Quality performance</a:t>
              </a:r>
              <a:endParaRPr lang="en-US" sz="1400" dirty="0"/>
            </a:p>
          </p:txBody>
        </p:sp>
        <p:sp>
          <p:nvSpPr>
            <p:cNvPr id="15" name="Shape 11"/>
            <p:cNvSpPr/>
            <p:nvPr/>
          </p:nvSpPr>
          <p:spPr>
            <a:xfrm>
              <a:off x="822960" y="3054096"/>
              <a:ext cx="2377440" cy="384048"/>
            </a:xfrm>
            <a:prstGeom prst="roundRect">
              <a:avLst>
                <a:gd name="adj" fmla="val 11905"/>
              </a:avLst>
            </a:prstGeom>
            <a:solidFill>
              <a:schemeClr val="accent5"/>
            </a:solidFill>
            <a:ln w="6350">
              <a:solidFill>
                <a:srgbClr val="D9D9D9"/>
              </a:solidFill>
              <a:prstDash val="solid"/>
            </a:ln>
          </p:spPr>
          <p:txBody>
            <a:bodyPr/>
            <a:lstStyle/>
            <a:p>
              <a:endParaRPr lang="en-ZA" sz="1400"/>
            </a:p>
          </p:txBody>
        </p:sp>
        <p:sp>
          <p:nvSpPr>
            <p:cNvPr id="16" name="Text 12"/>
            <p:cNvSpPr/>
            <p:nvPr/>
          </p:nvSpPr>
          <p:spPr>
            <a:xfrm>
              <a:off x="1005840" y="3163824"/>
              <a:ext cx="1645920" cy="10972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Cost certainty</a:t>
              </a:r>
              <a:endParaRPr lang="en-US" sz="1400" dirty="0"/>
            </a:p>
          </p:txBody>
        </p:sp>
        <p:sp>
          <p:nvSpPr>
            <p:cNvPr id="17" name="Shape 13"/>
            <p:cNvSpPr/>
            <p:nvPr/>
          </p:nvSpPr>
          <p:spPr>
            <a:xfrm>
              <a:off x="3703320" y="3054096"/>
              <a:ext cx="2514600" cy="448056"/>
            </a:xfrm>
            <a:prstGeom prst="roundRect">
              <a:avLst>
                <a:gd name="adj" fmla="val 11905"/>
              </a:avLst>
            </a:prstGeom>
            <a:solidFill>
              <a:schemeClr val="accent2"/>
            </a:solidFill>
            <a:ln w="6350">
              <a:solidFill>
                <a:srgbClr val="D9D9D9"/>
              </a:solidFill>
              <a:prstDash val="solid"/>
            </a:ln>
          </p:spPr>
          <p:txBody>
            <a:bodyPr/>
            <a:lstStyle/>
            <a:p>
              <a:endParaRPr lang="en-ZA" sz="1400"/>
            </a:p>
          </p:txBody>
        </p:sp>
        <p:sp>
          <p:nvSpPr>
            <p:cNvPr id="18" name="Text 14"/>
            <p:cNvSpPr/>
            <p:nvPr/>
          </p:nvSpPr>
          <p:spPr>
            <a:xfrm>
              <a:off x="3890669" y="3098676"/>
              <a:ext cx="2331720" cy="336040"/>
            </a:xfrm>
            <a:prstGeom prst="rect">
              <a:avLst/>
            </a:prstGeom>
            <a:noFill/>
            <a:ln/>
          </p:spPr>
          <p:txBody>
            <a:bodyPr wrap="square" lIns="0" tIns="0" rIns="0" bIns="0" rtlCol="0" anchor="ctr">
              <a:noAutofit/>
            </a:bodyPr>
            <a:lstStyle/>
            <a:p>
              <a:pPr marL="0" indent="0" algn="l">
                <a:buNone/>
              </a:pPr>
              <a:r>
                <a:rPr lang="en-US" sz="1400" dirty="0">
                  <a:solidFill>
                    <a:schemeClr val="bg1"/>
                  </a:solidFill>
                  <a:latin typeface="Century Gothic" pitchFamily="34" charset="0"/>
                  <a:ea typeface="Century Gothic" pitchFamily="34" charset="-122"/>
                  <a:cs typeface="Century Gothic" pitchFamily="34" charset="-120"/>
                </a:rPr>
                <a:t>Safety and environmental performance</a:t>
              </a:r>
              <a:endParaRPr lang="en-US" sz="1400" dirty="0">
                <a:solidFill>
                  <a:schemeClr val="bg1"/>
                </a:solidFill>
              </a:endParaRPr>
            </a:p>
          </p:txBody>
        </p:sp>
        <p:sp>
          <p:nvSpPr>
            <p:cNvPr id="19" name="Shape 15"/>
            <p:cNvSpPr/>
            <p:nvPr/>
          </p:nvSpPr>
          <p:spPr>
            <a:xfrm>
              <a:off x="822960" y="3639312"/>
              <a:ext cx="2331720" cy="384048"/>
            </a:xfrm>
            <a:prstGeom prst="roundRect">
              <a:avLst>
                <a:gd name="adj" fmla="val 11905"/>
              </a:avLst>
            </a:prstGeom>
            <a:solidFill>
              <a:schemeClr val="accent6"/>
            </a:solidFill>
            <a:ln w="6350">
              <a:solidFill>
                <a:srgbClr val="D9D9D9"/>
              </a:solidFill>
              <a:prstDash val="solid"/>
            </a:ln>
          </p:spPr>
          <p:txBody>
            <a:bodyPr/>
            <a:lstStyle/>
            <a:p>
              <a:endParaRPr lang="en-ZA" sz="1400"/>
            </a:p>
          </p:txBody>
        </p:sp>
        <p:sp>
          <p:nvSpPr>
            <p:cNvPr id="20" name="Text 16"/>
            <p:cNvSpPr/>
            <p:nvPr/>
          </p:nvSpPr>
          <p:spPr>
            <a:xfrm>
              <a:off x="1005840" y="3749040"/>
              <a:ext cx="1645920" cy="109728"/>
            </a:xfrm>
            <a:prstGeom prst="rect">
              <a:avLst/>
            </a:prstGeom>
            <a:noFill/>
            <a:ln/>
          </p:spPr>
          <p:txBody>
            <a:bodyPr wrap="square" lIns="0" tIns="0" rIns="0" bIns="0" rtlCol="0" anchor="ctr">
              <a:noAutofit/>
            </a:bodyPr>
            <a:lstStyle/>
            <a:p>
              <a:pPr marL="0" indent="0" algn="l">
                <a:buNone/>
              </a:pPr>
              <a:r>
                <a:rPr lang="en-US" sz="1400" dirty="0">
                  <a:solidFill>
                    <a:schemeClr val="bg1"/>
                  </a:solidFill>
                  <a:latin typeface="Century Gothic" pitchFamily="34" charset="0"/>
                  <a:ea typeface="Century Gothic" pitchFamily="34" charset="-122"/>
                  <a:cs typeface="Century Gothic" pitchFamily="34" charset="-120"/>
                </a:rPr>
                <a:t>Responsiveness</a:t>
              </a:r>
              <a:endParaRPr lang="en-US" sz="1400" dirty="0">
                <a:solidFill>
                  <a:schemeClr val="bg1"/>
                </a:solidFill>
              </a:endParaRPr>
            </a:p>
          </p:txBody>
        </p:sp>
        <p:sp>
          <p:nvSpPr>
            <p:cNvPr id="21" name="Shape 17"/>
            <p:cNvSpPr/>
            <p:nvPr/>
          </p:nvSpPr>
          <p:spPr>
            <a:xfrm>
              <a:off x="3703320" y="3639312"/>
              <a:ext cx="2514600" cy="384048"/>
            </a:xfrm>
            <a:prstGeom prst="roundRect">
              <a:avLst>
                <a:gd name="adj" fmla="val 11905"/>
              </a:avLst>
            </a:prstGeom>
            <a:solidFill>
              <a:srgbClr val="F2F2F2"/>
            </a:solidFill>
            <a:ln w="6350">
              <a:solidFill>
                <a:srgbClr val="D9D9D9"/>
              </a:solidFill>
              <a:prstDash val="solid"/>
            </a:ln>
          </p:spPr>
          <p:txBody>
            <a:bodyPr/>
            <a:lstStyle/>
            <a:p>
              <a:endParaRPr lang="en-ZA" sz="1400"/>
            </a:p>
          </p:txBody>
        </p:sp>
        <p:sp>
          <p:nvSpPr>
            <p:cNvPr id="22" name="Text 18"/>
            <p:cNvSpPr/>
            <p:nvPr/>
          </p:nvSpPr>
          <p:spPr>
            <a:xfrm>
              <a:off x="3886200" y="3749040"/>
              <a:ext cx="1920240" cy="10972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Collaboration</a:t>
              </a:r>
              <a:endParaRPr lang="en-US" sz="1400" dirty="0"/>
            </a:p>
          </p:txBody>
        </p:sp>
        <p:sp>
          <p:nvSpPr>
            <p:cNvPr id="23" name="Shape 19"/>
            <p:cNvSpPr/>
            <p:nvPr/>
          </p:nvSpPr>
          <p:spPr>
            <a:xfrm>
              <a:off x="822960" y="4224528"/>
              <a:ext cx="2331720" cy="384048"/>
            </a:xfrm>
            <a:prstGeom prst="roundRect">
              <a:avLst>
                <a:gd name="adj" fmla="val 11905"/>
              </a:avLst>
            </a:prstGeom>
            <a:solidFill>
              <a:srgbClr val="F2F2F2"/>
            </a:solidFill>
            <a:ln w="6350">
              <a:solidFill>
                <a:srgbClr val="D9D9D9"/>
              </a:solidFill>
              <a:prstDash val="solid"/>
            </a:ln>
          </p:spPr>
          <p:txBody>
            <a:bodyPr/>
            <a:lstStyle/>
            <a:p>
              <a:endParaRPr lang="en-ZA" sz="1400"/>
            </a:p>
          </p:txBody>
        </p:sp>
        <p:sp>
          <p:nvSpPr>
            <p:cNvPr id="24" name="Text 20"/>
            <p:cNvSpPr/>
            <p:nvPr/>
          </p:nvSpPr>
          <p:spPr>
            <a:xfrm>
              <a:off x="1005840" y="4334256"/>
              <a:ext cx="1645920" cy="10972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Social value</a:t>
              </a:r>
              <a:endParaRPr lang="en-US" sz="1400" dirty="0"/>
            </a:p>
          </p:txBody>
        </p:sp>
        <p:sp>
          <p:nvSpPr>
            <p:cNvPr id="25" name="Shape 21"/>
            <p:cNvSpPr/>
            <p:nvPr/>
          </p:nvSpPr>
          <p:spPr>
            <a:xfrm>
              <a:off x="3703320" y="4224527"/>
              <a:ext cx="2514600" cy="406255"/>
            </a:xfrm>
            <a:prstGeom prst="roundRect">
              <a:avLst>
                <a:gd name="adj" fmla="val 11905"/>
              </a:avLst>
            </a:prstGeom>
            <a:solidFill>
              <a:schemeClr val="accent6"/>
            </a:solidFill>
            <a:ln w="6350">
              <a:solidFill>
                <a:srgbClr val="D9D9D9"/>
              </a:solidFill>
              <a:prstDash val="solid"/>
            </a:ln>
          </p:spPr>
          <p:txBody>
            <a:bodyPr/>
            <a:lstStyle/>
            <a:p>
              <a:endParaRPr lang="en-ZA" sz="1400"/>
            </a:p>
          </p:txBody>
        </p:sp>
        <p:sp>
          <p:nvSpPr>
            <p:cNvPr id="26" name="Text 22"/>
            <p:cNvSpPr/>
            <p:nvPr/>
          </p:nvSpPr>
          <p:spPr>
            <a:xfrm>
              <a:off x="3703320" y="4294743"/>
              <a:ext cx="2514600" cy="208023"/>
            </a:xfrm>
            <a:prstGeom prst="rect">
              <a:avLst/>
            </a:prstGeom>
            <a:noFill/>
            <a:ln/>
          </p:spPr>
          <p:txBody>
            <a:bodyPr wrap="square" lIns="0" tIns="0" rIns="0" bIns="0" rtlCol="0" anchor="ctr">
              <a:noAutofit/>
            </a:bodyPr>
            <a:lstStyle/>
            <a:p>
              <a:pPr marL="0" indent="0" algn="l">
                <a:buNone/>
              </a:pPr>
              <a:r>
                <a:rPr lang="en-US" sz="1400" dirty="0">
                  <a:solidFill>
                    <a:schemeClr val="bg1"/>
                  </a:solidFill>
                  <a:latin typeface="Century Gothic" pitchFamily="34" charset="0"/>
                  <a:ea typeface="Century Gothic" pitchFamily="34" charset="-122"/>
                  <a:cs typeface="Century Gothic" pitchFamily="34" charset="-120"/>
                </a:rPr>
                <a:t>Delivery against programme</a:t>
              </a:r>
              <a:endParaRPr lang="en-US" sz="1400" dirty="0">
                <a:solidFill>
                  <a:schemeClr val="bg1"/>
                </a:solidFill>
              </a:endParaRPr>
            </a:p>
          </p:txBody>
        </p:sp>
        <p:sp>
          <p:nvSpPr>
            <p:cNvPr id="27" name="Shape 23"/>
            <p:cNvSpPr/>
            <p:nvPr/>
          </p:nvSpPr>
          <p:spPr>
            <a:xfrm>
              <a:off x="6720840" y="2514600"/>
              <a:ext cx="54864" cy="2194560"/>
            </a:xfrm>
            <a:prstGeom prst="rect">
              <a:avLst/>
            </a:prstGeom>
            <a:solidFill>
              <a:srgbClr val="D9D9D9"/>
            </a:solidFill>
            <a:ln w="12700">
              <a:solidFill>
                <a:srgbClr val="D9D9D9">
                  <a:alpha val="0"/>
                </a:srgbClr>
              </a:solidFill>
              <a:prstDash val="solid"/>
            </a:ln>
          </p:spPr>
          <p:txBody>
            <a:bodyPr/>
            <a:lstStyle/>
            <a:p>
              <a:endParaRPr lang="en-ZA" sz="1400"/>
            </a:p>
          </p:txBody>
        </p:sp>
        <p:sp>
          <p:nvSpPr>
            <p:cNvPr id="28" name="Shape 24"/>
            <p:cNvSpPr/>
            <p:nvPr/>
          </p:nvSpPr>
          <p:spPr>
            <a:xfrm>
              <a:off x="6355080" y="3611880"/>
              <a:ext cx="1463040" cy="0"/>
            </a:xfrm>
            <a:prstGeom prst="line">
              <a:avLst/>
            </a:prstGeom>
            <a:noFill/>
            <a:ln w="25400">
              <a:solidFill>
                <a:srgbClr val="A00B2F"/>
              </a:solidFill>
              <a:prstDash val="solid"/>
              <a:tailEnd type="triangle"/>
            </a:ln>
          </p:spPr>
          <p:txBody>
            <a:bodyPr/>
            <a:lstStyle/>
            <a:p>
              <a:endParaRPr lang="en-ZA" sz="1400"/>
            </a:p>
          </p:txBody>
        </p:sp>
        <p:sp>
          <p:nvSpPr>
            <p:cNvPr id="29" name="Shape 25"/>
            <p:cNvSpPr/>
            <p:nvPr/>
          </p:nvSpPr>
          <p:spPr>
            <a:xfrm>
              <a:off x="7955280" y="2651760"/>
              <a:ext cx="1828800" cy="1920240"/>
            </a:xfrm>
            <a:prstGeom prst="roundRect">
              <a:avLst>
                <a:gd name="adj" fmla="val 5000"/>
              </a:avLst>
            </a:prstGeom>
            <a:solidFill>
              <a:srgbClr val="730721"/>
            </a:solidFill>
            <a:ln w="12700">
              <a:solidFill>
                <a:srgbClr val="730721">
                  <a:alpha val="0"/>
                </a:srgbClr>
              </a:solidFill>
              <a:prstDash val="solid"/>
            </a:ln>
          </p:spPr>
          <p:txBody>
            <a:bodyPr/>
            <a:lstStyle/>
            <a:p>
              <a:endParaRPr lang="en-ZA" sz="1400"/>
            </a:p>
          </p:txBody>
        </p:sp>
        <p:sp>
          <p:nvSpPr>
            <p:cNvPr id="30" name="Text 26"/>
            <p:cNvSpPr/>
            <p:nvPr/>
          </p:nvSpPr>
          <p:spPr>
            <a:xfrm>
              <a:off x="8247888" y="3044952"/>
              <a:ext cx="1234440" cy="502920"/>
            </a:xfrm>
            <a:prstGeom prst="rect">
              <a:avLst/>
            </a:prstGeom>
            <a:noFill/>
            <a:ln/>
          </p:spPr>
          <p:txBody>
            <a:bodyPr wrap="square" lIns="0" tIns="0" rIns="0" bIns="0" rtlCol="0" anchor="ctr">
              <a:normAutofit/>
            </a:bodyPr>
            <a:lstStyle/>
            <a:p>
              <a:pPr marL="0" indent="0" algn="ctr">
                <a:buNone/>
              </a:pPr>
              <a:r>
                <a:rPr lang="en-US" sz="1400" dirty="0">
                  <a:solidFill>
                    <a:srgbClr val="FFFFFF"/>
                  </a:solidFill>
                  <a:latin typeface="Century Gothic" pitchFamily="34" charset="0"/>
                  <a:ea typeface="Century Gothic" pitchFamily="34" charset="-122"/>
                  <a:cs typeface="Century Gothic" pitchFamily="34" charset="-120"/>
                </a:rPr>
                <a:t>Future work</a:t>
              </a:r>
              <a:endParaRPr lang="en-US" sz="1400" dirty="0"/>
            </a:p>
            <a:p>
              <a:pPr marL="0" indent="0" algn="ctr">
                <a:buNone/>
              </a:pPr>
              <a:r>
                <a:rPr lang="en-US" sz="1400" dirty="0">
                  <a:solidFill>
                    <a:srgbClr val="FFFFFF"/>
                  </a:solidFill>
                  <a:latin typeface="Century Gothic" pitchFamily="34" charset="0"/>
                  <a:ea typeface="Century Gothic" pitchFamily="34" charset="-122"/>
                  <a:cs typeface="Century Gothic" pitchFamily="34" charset="-120"/>
                </a:rPr>
                <a:t>allocation</a:t>
              </a:r>
              <a:endParaRPr lang="en-US" sz="1400" dirty="0"/>
            </a:p>
          </p:txBody>
        </p:sp>
        <p:sp>
          <p:nvSpPr>
            <p:cNvPr id="31" name="Text 27"/>
            <p:cNvSpPr/>
            <p:nvPr/>
          </p:nvSpPr>
          <p:spPr>
            <a:xfrm>
              <a:off x="8247888" y="3749040"/>
              <a:ext cx="1234440" cy="320040"/>
            </a:xfrm>
            <a:prstGeom prst="rect">
              <a:avLst/>
            </a:prstGeom>
            <a:noFill/>
            <a:ln/>
          </p:spPr>
          <p:txBody>
            <a:bodyPr wrap="square" lIns="0" tIns="0" rIns="0" bIns="0" rtlCol="0" anchor="ctr">
              <a:noAutofit/>
            </a:bodyPr>
            <a:lstStyle/>
            <a:p>
              <a:pPr marL="0" indent="0" algn="ctr">
                <a:buNone/>
              </a:pPr>
              <a:r>
                <a:rPr lang="en-US" sz="1400" dirty="0">
                  <a:solidFill>
                    <a:srgbClr val="FFFFFF"/>
                  </a:solidFill>
                  <a:latin typeface="Century Gothic" pitchFamily="34" charset="0"/>
                  <a:ea typeface="Century Gothic" pitchFamily="34" charset="-122"/>
                  <a:cs typeface="Century Gothic" pitchFamily="34" charset="-120"/>
                </a:rPr>
                <a:t>Transparent</a:t>
              </a:r>
              <a:endParaRPr lang="en-US" sz="1400" dirty="0"/>
            </a:p>
            <a:p>
              <a:pPr marL="0" indent="0" algn="ctr">
                <a:buNone/>
              </a:pPr>
              <a:r>
                <a:rPr lang="en-US" sz="1400" dirty="0">
                  <a:solidFill>
                    <a:srgbClr val="FFFFFF"/>
                  </a:solidFill>
                  <a:latin typeface="Century Gothic" pitchFamily="34" charset="0"/>
                  <a:ea typeface="Century Gothic" pitchFamily="34" charset="-122"/>
                  <a:cs typeface="Century Gothic" pitchFamily="34" charset="-120"/>
                </a:rPr>
                <a:t>from the outset</a:t>
              </a:r>
              <a:endParaRPr lang="en-US" sz="1400" dirty="0"/>
            </a:p>
          </p:txBody>
        </p:sp>
      </p:grpSp>
      <p:sp>
        <p:nvSpPr>
          <p:cNvPr id="32" name="Shape 28"/>
          <p:cNvSpPr/>
          <p:nvPr/>
        </p:nvSpPr>
        <p:spPr>
          <a:xfrm>
            <a:off x="594360" y="5715000"/>
            <a:ext cx="10972800" cy="411480"/>
          </a:xfrm>
          <a:prstGeom prst="roundRect">
            <a:avLst>
              <a:gd name="adj" fmla="val 8889"/>
            </a:avLst>
          </a:prstGeom>
          <a:solidFill>
            <a:srgbClr val="F5F0DB"/>
          </a:solidFill>
          <a:ln w="8890">
            <a:solidFill>
              <a:srgbClr val="A59137"/>
            </a:solidFill>
            <a:prstDash val="solid"/>
          </a:ln>
        </p:spPr>
        <p:txBody>
          <a:bodyPr/>
          <a:lstStyle/>
          <a:p>
            <a:endParaRPr lang="en-ZA"/>
          </a:p>
        </p:txBody>
      </p:sp>
      <p:sp>
        <p:nvSpPr>
          <p:cNvPr id="33" name="Text 29"/>
          <p:cNvSpPr/>
          <p:nvPr/>
        </p:nvSpPr>
        <p:spPr>
          <a:xfrm>
            <a:off x="822960" y="5824728"/>
            <a:ext cx="10469880" cy="164592"/>
          </a:xfrm>
          <a:prstGeom prst="rect">
            <a:avLst/>
          </a:prstGeom>
          <a:noFill/>
          <a:ln/>
        </p:spPr>
        <p:txBody>
          <a:bodyPr wrap="square" lIns="0" tIns="0" rIns="0" bIns="0" rtlCol="0" anchor="ctr">
            <a:noAutofit/>
          </a:bodyPr>
          <a:lstStyle/>
          <a:p>
            <a:pPr marL="0" indent="0" algn="l">
              <a:buNone/>
            </a:pPr>
            <a:r>
              <a:rPr lang="en-US" sz="1400" dirty="0">
                <a:latin typeface="Century Gothic" pitchFamily="34" charset="0"/>
                <a:ea typeface="Century Gothic" pitchFamily="34" charset="-122"/>
                <a:cs typeface="Century Gothic" pitchFamily="34" charset="-120"/>
              </a:rPr>
              <a:t>The allocation rule must be transparent and stated from the outset — otherwise it becomes discretion, not an incentive.</a:t>
            </a:r>
            <a:endParaRPr lang="en-US" sz="1400" dirty="0"/>
          </a:p>
        </p:txBody>
      </p:sp>
      <p:sp>
        <p:nvSpPr>
          <p:cNvPr id="2" name="Footer Placeholder 1">
            <a:extLst>
              <a:ext uri="{FF2B5EF4-FFF2-40B4-BE49-F238E27FC236}">
                <a16:creationId xmlns:a16="http://schemas.microsoft.com/office/drawing/2014/main" id="{6BDC8FC3-BCCB-E532-5B77-DB4BAA25CC27}"/>
              </a:ext>
            </a:extLst>
          </p:cNvPr>
          <p:cNvSpPr>
            <a:spLocks noGrp="1"/>
          </p:cNvSpPr>
          <p:nvPr>
            <p:ph type="ftr" sz="quarter" idx="10"/>
          </p:nvPr>
        </p:nvSpPr>
        <p:spPr/>
        <p:txBody>
          <a:bodyPr/>
          <a:lstStyle/>
          <a:p>
            <a:r>
              <a:rPr lang="en-US"/>
              <a:t>www.ecs.co.za</a:t>
            </a:r>
            <a:endParaRPr lang="en-GB" dirty="0"/>
          </a:p>
        </p:txBody>
      </p:sp>
      <p:sp>
        <p:nvSpPr>
          <p:cNvPr id="3" name="Slide Number Placeholder 2">
            <a:extLst>
              <a:ext uri="{FF2B5EF4-FFF2-40B4-BE49-F238E27FC236}">
                <a16:creationId xmlns:a16="http://schemas.microsoft.com/office/drawing/2014/main" id="{61419017-47DB-C92B-57FA-186EB6A67603}"/>
              </a:ext>
            </a:extLst>
          </p:cNvPr>
          <p:cNvSpPr>
            <a:spLocks noGrp="1"/>
          </p:cNvSpPr>
          <p:nvPr>
            <p:ph type="sldNum" sz="quarter" idx="11"/>
          </p:nvPr>
        </p:nvSpPr>
        <p:spPr/>
        <p:txBody>
          <a:bodyPr/>
          <a:lstStyle/>
          <a:p>
            <a:fld id="{06F2FA06-E1E0-41BE-9336-EB35A789C607}" type="slidenum">
              <a:rPr lang="en-GB" smtClean="0"/>
              <a:pPr/>
              <a:t>12</a:t>
            </a:fld>
            <a:endParaRPr lang="en-GB" dirty="0"/>
          </a:p>
        </p:txBody>
      </p:sp>
    </p:spTree>
    <p:extLst>
      <p:ext uri="{BB962C8B-B14F-4D97-AF65-F5344CB8AC3E}">
        <p14:creationId xmlns:p14="http://schemas.microsoft.com/office/powerpoint/2010/main" val="1984370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502920" y="320040"/>
            <a:ext cx="4480560" cy="347472"/>
          </a:xfrm>
          <a:prstGeom prst="rect">
            <a:avLst/>
          </a:prstGeom>
          <a:noFill/>
          <a:ln/>
        </p:spPr>
        <p:txBody>
          <a:bodyPr wrap="square" lIns="0" tIns="0" rIns="0" bIns="0" rtlCol="0" anchor="ctr">
            <a:noAutofit/>
          </a:bodyPr>
          <a:lstStyle/>
          <a:p>
            <a:pPr marL="0" indent="0" algn="l">
              <a:buNone/>
            </a:pPr>
            <a:r>
              <a:rPr lang="en-US" sz="2500" b="1" dirty="0">
                <a:solidFill>
                  <a:srgbClr val="A00B2F"/>
                </a:solidFill>
                <a:latin typeface="Century Gothic" pitchFamily="34" charset="0"/>
                <a:ea typeface="Century Gothic" pitchFamily="34" charset="-122"/>
                <a:cs typeface="Century Gothic" pitchFamily="34" charset="-120"/>
              </a:rPr>
              <a:t>CLIMATE AND SOCIAL VALUE</a:t>
            </a:r>
            <a:endParaRPr lang="en-US" sz="2500" dirty="0"/>
          </a:p>
        </p:txBody>
      </p:sp>
      <p:sp>
        <p:nvSpPr>
          <p:cNvPr id="6" name="Text 3"/>
          <p:cNvSpPr/>
          <p:nvPr/>
        </p:nvSpPr>
        <p:spPr>
          <a:xfrm>
            <a:off x="502920" y="685800"/>
            <a:ext cx="6675120" cy="411480"/>
          </a:xfrm>
          <a:prstGeom prst="rect">
            <a:avLst/>
          </a:prstGeom>
          <a:noFill/>
          <a:ln/>
        </p:spPr>
        <p:txBody>
          <a:bodyPr wrap="square" lIns="0" tIns="0" rIns="0" bIns="0" rtlCol="0" anchor="ctr">
            <a:normAutofit/>
          </a:bodyPr>
          <a:lstStyle/>
          <a:p>
            <a:pPr marL="0" indent="0" algn="l">
              <a:buNone/>
            </a:pPr>
            <a:r>
              <a:rPr lang="en-US" dirty="0">
                <a:solidFill>
                  <a:srgbClr val="111111"/>
                </a:solidFill>
                <a:latin typeface="Century Gothic" pitchFamily="34" charset="0"/>
                <a:ea typeface="Century Gothic" pitchFamily="34" charset="-122"/>
                <a:cs typeface="Century Gothic" pitchFamily="34" charset="-120"/>
              </a:rPr>
              <a:t>X29 and project-specific ESG incentives</a:t>
            </a:r>
            <a:endParaRPr lang="en-US" dirty="0"/>
          </a:p>
        </p:txBody>
      </p:sp>
      <p:grpSp>
        <p:nvGrpSpPr>
          <p:cNvPr id="25" name="Group 24">
            <a:extLst>
              <a:ext uri="{FF2B5EF4-FFF2-40B4-BE49-F238E27FC236}">
                <a16:creationId xmlns:a16="http://schemas.microsoft.com/office/drawing/2014/main" id="{0360B379-DA85-1751-32F6-14B735294ADA}"/>
              </a:ext>
            </a:extLst>
          </p:cNvPr>
          <p:cNvGrpSpPr/>
          <p:nvPr/>
        </p:nvGrpSpPr>
        <p:grpSpPr>
          <a:xfrm>
            <a:off x="1986744" y="1489312"/>
            <a:ext cx="8218512" cy="3095244"/>
            <a:chOff x="685800" y="1508760"/>
            <a:chExt cx="6675120" cy="2468880"/>
          </a:xfrm>
        </p:grpSpPr>
        <p:sp>
          <p:nvSpPr>
            <p:cNvPr id="10" name="Shape 6"/>
            <p:cNvSpPr/>
            <p:nvPr/>
          </p:nvSpPr>
          <p:spPr>
            <a:xfrm>
              <a:off x="685800" y="1508760"/>
              <a:ext cx="1920240" cy="960120"/>
            </a:xfrm>
            <a:prstGeom prst="hexagon">
              <a:avLst/>
            </a:prstGeom>
            <a:solidFill>
              <a:srgbClr val="A00B2F">
                <a:alpha val="96000"/>
              </a:srgbClr>
            </a:solidFill>
            <a:ln w="19050">
              <a:solidFill>
                <a:srgbClr val="FFFFFF"/>
              </a:solidFill>
              <a:prstDash val="solid"/>
            </a:ln>
          </p:spPr>
          <p:txBody>
            <a:bodyPr/>
            <a:lstStyle/>
            <a:p>
              <a:endParaRPr lang="en-ZA" sz="1600"/>
            </a:p>
          </p:txBody>
        </p:sp>
        <p:sp>
          <p:nvSpPr>
            <p:cNvPr id="11" name="Text 7"/>
            <p:cNvSpPr/>
            <p:nvPr/>
          </p:nvSpPr>
          <p:spPr>
            <a:xfrm>
              <a:off x="868680" y="1816603"/>
              <a:ext cx="1554480" cy="256032"/>
            </a:xfrm>
            <a:prstGeom prst="rect">
              <a:avLst/>
            </a:prstGeom>
            <a:noFill/>
            <a:ln/>
          </p:spPr>
          <p:txBody>
            <a:bodyPr wrap="square" lIns="0" tIns="0" rIns="0" bIns="0" rtlCol="0" anchor="ctr">
              <a:noAutofit/>
            </a:bodyPr>
            <a:lstStyle/>
            <a:p>
              <a:pPr marL="0" indent="0" algn="ctr">
                <a:buNone/>
              </a:pPr>
              <a:r>
                <a:rPr lang="en-US" sz="1600" b="1" dirty="0">
                  <a:solidFill>
                    <a:srgbClr val="FFFFFF"/>
                  </a:solidFill>
                  <a:latin typeface="Century Gothic" pitchFamily="34" charset="0"/>
                  <a:ea typeface="Century Gothic" pitchFamily="34" charset="-122"/>
                  <a:cs typeface="Century Gothic" pitchFamily="34" charset="-120"/>
                </a:rPr>
                <a:t>Embodied carbon reduction</a:t>
              </a:r>
              <a:endParaRPr lang="en-US" sz="1600" dirty="0"/>
            </a:p>
          </p:txBody>
        </p:sp>
        <p:sp>
          <p:nvSpPr>
            <p:cNvPr id="12" name="Shape 8"/>
            <p:cNvSpPr/>
            <p:nvPr/>
          </p:nvSpPr>
          <p:spPr>
            <a:xfrm>
              <a:off x="3063240" y="1508760"/>
              <a:ext cx="1920240" cy="960120"/>
            </a:xfrm>
            <a:prstGeom prst="hexagon">
              <a:avLst/>
            </a:prstGeom>
            <a:solidFill>
              <a:srgbClr val="A59137">
                <a:alpha val="96000"/>
              </a:srgbClr>
            </a:solidFill>
            <a:ln w="19050">
              <a:solidFill>
                <a:srgbClr val="FFFFFF"/>
              </a:solidFill>
              <a:prstDash val="solid"/>
            </a:ln>
          </p:spPr>
          <p:txBody>
            <a:bodyPr/>
            <a:lstStyle/>
            <a:p>
              <a:endParaRPr lang="en-ZA" sz="1600"/>
            </a:p>
          </p:txBody>
        </p:sp>
        <p:sp>
          <p:nvSpPr>
            <p:cNvPr id="13" name="Text 9"/>
            <p:cNvSpPr/>
            <p:nvPr/>
          </p:nvSpPr>
          <p:spPr>
            <a:xfrm>
              <a:off x="3246120" y="1816603"/>
              <a:ext cx="1554480" cy="256032"/>
            </a:xfrm>
            <a:prstGeom prst="rect">
              <a:avLst/>
            </a:prstGeom>
            <a:noFill/>
            <a:ln/>
          </p:spPr>
          <p:txBody>
            <a:bodyPr wrap="square" lIns="0" tIns="0" rIns="0" bIns="0" rtlCol="0" anchor="ctr">
              <a:noAutofit/>
            </a:bodyPr>
            <a:lstStyle/>
            <a:p>
              <a:pPr marL="0" indent="0" algn="ctr">
                <a:buNone/>
              </a:pPr>
              <a:r>
                <a:rPr lang="en-US" sz="1600" b="1" dirty="0">
                  <a:solidFill>
                    <a:srgbClr val="FFFFFF"/>
                  </a:solidFill>
                  <a:latin typeface="Century Gothic" pitchFamily="34" charset="0"/>
                  <a:ea typeface="Century Gothic" pitchFamily="34" charset="-122"/>
                  <a:cs typeface="Century Gothic" pitchFamily="34" charset="-120"/>
                </a:rPr>
                <a:t>Fuel/energy consumption</a:t>
              </a:r>
              <a:endParaRPr lang="en-US" sz="1600" dirty="0"/>
            </a:p>
          </p:txBody>
        </p:sp>
        <p:sp>
          <p:nvSpPr>
            <p:cNvPr id="14" name="Shape 10"/>
            <p:cNvSpPr/>
            <p:nvPr/>
          </p:nvSpPr>
          <p:spPr>
            <a:xfrm>
              <a:off x="5440680" y="1508760"/>
              <a:ext cx="1920240" cy="960120"/>
            </a:xfrm>
            <a:prstGeom prst="hexagon">
              <a:avLst/>
            </a:prstGeom>
            <a:solidFill>
              <a:srgbClr val="7F7F7F">
                <a:alpha val="96000"/>
              </a:srgbClr>
            </a:solidFill>
            <a:ln w="19050">
              <a:solidFill>
                <a:srgbClr val="FFFFFF"/>
              </a:solidFill>
              <a:prstDash val="solid"/>
            </a:ln>
          </p:spPr>
          <p:txBody>
            <a:bodyPr/>
            <a:lstStyle/>
            <a:p>
              <a:endParaRPr lang="en-ZA" sz="1600"/>
            </a:p>
          </p:txBody>
        </p:sp>
        <p:sp>
          <p:nvSpPr>
            <p:cNvPr id="15" name="Text 11"/>
            <p:cNvSpPr/>
            <p:nvPr/>
          </p:nvSpPr>
          <p:spPr>
            <a:xfrm>
              <a:off x="5623560" y="1860804"/>
              <a:ext cx="1554480" cy="256032"/>
            </a:xfrm>
            <a:prstGeom prst="rect">
              <a:avLst/>
            </a:prstGeom>
            <a:noFill/>
            <a:ln/>
          </p:spPr>
          <p:txBody>
            <a:bodyPr wrap="square" lIns="0" tIns="0" rIns="0" bIns="0" rtlCol="0" anchor="ctr">
              <a:noAutofit/>
            </a:bodyPr>
            <a:lstStyle/>
            <a:p>
              <a:pPr marL="0" indent="0" algn="ctr">
                <a:buNone/>
              </a:pPr>
              <a:r>
                <a:rPr lang="en-US" sz="1600" b="1" dirty="0">
                  <a:solidFill>
                    <a:srgbClr val="FFFFFF"/>
                  </a:solidFill>
                  <a:latin typeface="Century Gothic" pitchFamily="34" charset="0"/>
                  <a:ea typeface="Century Gothic" pitchFamily="34" charset="-122"/>
                  <a:cs typeface="Century Gothic" pitchFamily="34" charset="-120"/>
                </a:rPr>
                <a:t>Recycled material content</a:t>
              </a:r>
              <a:endParaRPr lang="en-US" sz="1600" dirty="0"/>
            </a:p>
          </p:txBody>
        </p:sp>
        <p:sp>
          <p:nvSpPr>
            <p:cNvPr id="16" name="Shape 12"/>
            <p:cNvSpPr/>
            <p:nvPr/>
          </p:nvSpPr>
          <p:spPr>
            <a:xfrm>
              <a:off x="685800" y="3017520"/>
              <a:ext cx="1920240" cy="960120"/>
            </a:xfrm>
            <a:prstGeom prst="hexagon">
              <a:avLst/>
            </a:prstGeom>
            <a:solidFill>
              <a:srgbClr val="730721">
                <a:alpha val="96000"/>
              </a:srgbClr>
            </a:solidFill>
            <a:ln w="19050">
              <a:solidFill>
                <a:srgbClr val="FFFFFF"/>
              </a:solidFill>
              <a:prstDash val="solid"/>
            </a:ln>
          </p:spPr>
          <p:txBody>
            <a:bodyPr/>
            <a:lstStyle/>
            <a:p>
              <a:endParaRPr lang="en-ZA" sz="1600"/>
            </a:p>
          </p:txBody>
        </p:sp>
        <p:sp>
          <p:nvSpPr>
            <p:cNvPr id="17" name="Text 13"/>
            <p:cNvSpPr/>
            <p:nvPr/>
          </p:nvSpPr>
          <p:spPr>
            <a:xfrm>
              <a:off x="868679" y="3346488"/>
              <a:ext cx="1554480" cy="256032"/>
            </a:xfrm>
            <a:prstGeom prst="rect">
              <a:avLst/>
            </a:prstGeom>
            <a:noFill/>
            <a:ln/>
          </p:spPr>
          <p:txBody>
            <a:bodyPr wrap="square" lIns="0" tIns="0" rIns="0" bIns="0" rtlCol="0" anchor="ctr">
              <a:noAutofit/>
            </a:bodyPr>
            <a:lstStyle/>
            <a:p>
              <a:pPr marL="0" indent="0" algn="ctr">
                <a:buNone/>
              </a:pPr>
              <a:r>
                <a:rPr lang="en-US" sz="1600" b="1" dirty="0">
                  <a:solidFill>
                    <a:srgbClr val="FFFFFF"/>
                  </a:solidFill>
                  <a:latin typeface="Century Gothic" pitchFamily="34" charset="0"/>
                  <a:ea typeface="Century Gothic" pitchFamily="34" charset="-122"/>
                  <a:cs typeface="Century Gothic" pitchFamily="34" charset="-120"/>
                </a:rPr>
                <a:t>Construction waste diverted from landfill</a:t>
              </a:r>
              <a:endParaRPr lang="en-US" sz="1600" dirty="0"/>
            </a:p>
          </p:txBody>
        </p:sp>
        <p:sp>
          <p:nvSpPr>
            <p:cNvPr id="18" name="Shape 14"/>
            <p:cNvSpPr/>
            <p:nvPr/>
          </p:nvSpPr>
          <p:spPr>
            <a:xfrm>
              <a:off x="3063240" y="3017520"/>
              <a:ext cx="1920240" cy="960120"/>
            </a:xfrm>
            <a:prstGeom prst="hexagon">
              <a:avLst/>
            </a:prstGeom>
            <a:solidFill>
              <a:schemeClr val="accent3">
                <a:alpha val="96000"/>
              </a:schemeClr>
            </a:solidFill>
            <a:ln w="19050">
              <a:solidFill>
                <a:srgbClr val="FFFFFF"/>
              </a:solidFill>
              <a:prstDash val="solid"/>
            </a:ln>
          </p:spPr>
          <p:txBody>
            <a:bodyPr/>
            <a:lstStyle/>
            <a:p>
              <a:endParaRPr lang="en-ZA" sz="1600"/>
            </a:p>
          </p:txBody>
        </p:sp>
        <p:sp>
          <p:nvSpPr>
            <p:cNvPr id="19" name="Text 15"/>
            <p:cNvSpPr/>
            <p:nvPr/>
          </p:nvSpPr>
          <p:spPr>
            <a:xfrm>
              <a:off x="3246119" y="3369564"/>
              <a:ext cx="1554480" cy="256032"/>
            </a:xfrm>
            <a:prstGeom prst="rect">
              <a:avLst/>
            </a:prstGeom>
            <a:noFill/>
            <a:ln/>
          </p:spPr>
          <p:txBody>
            <a:bodyPr wrap="square" lIns="0" tIns="0" rIns="0" bIns="0" rtlCol="0" anchor="ctr">
              <a:noAutofit/>
            </a:bodyPr>
            <a:lstStyle/>
            <a:p>
              <a:pPr marL="0" indent="0" algn="ctr">
                <a:buNone/>
              </a:pPr>
              <a:r>
                <a:rPr lang="en-US" sz="1600" b="1" dirty="0">
                  <a:solidFill>
                    <a:srgbClr val="FFFFFF"/>
                  </a:solidFill>
                  <a:latin typeface="Century Gothic" pitchFamily="34" charset="0"/>
                  <a:ea typeface="Century Gothic" pitchFamily="34" charset="-122"/>
                  <a:cs typeface="Century Gothic" pitchFamily="34" charset="-120"/>
                </a:rPr>
                <a:t>Water consumption</a:t>
              </a:r>
              <a:endParaRPr lang="en-US" sz="1600" dirty="0"/>
            </a:p>
          </p:txBody>
        </p:sp>
        <p:sp>
          <p:nvSpPr>
            <p:cNvPr id="20" name="Shape 16"/>
            <p:cNvSpPr/>
            <p:nvPr/>
          </p:nvSpPr>
          <p:spPr>
            <a:xfrm>
              <a:off x="5440680" y="3017520"/>
              <a:ext cx="1920240" cy="960120"/>
            </a:xfrm>
            <a:prstGeom prst="hexagon">
              <a:avLst/>
            </a:prstGeom>
            <a:solidFill>
              <a:srgbClr val="A00B2F">
                <a:alpha val="96000"/>
              </a:srgbClr>
            </a:solidFill>
            <a:ln w="19050">
              <a:solidFill>
                <a:srgbClr val="FFFFFF"/>
              </a:solidFill>
              <a:prstDash val="solid"/>
            </a:ln>
          </p:spPr>
          <p:txBody>
            <a:bodyPr/>
            <a:lstStyle/>
            <a:p>
              <a:endParaRPr lang="en-ZA" sz="1600"/>
            </a:p>
          </p:txBody>
        </p:sp>
        <p:sp>
          <p:nvSpPr>
            <p:cNvPr id="21" name="Text 17"/>
            <p:cNvSpPr/>
            <p:nvPr/>
          </p:nvSpPr>
          <p:spPr>
            <a:xfrm>
              <a:off x="5623560" y="3353282"/>
              <a:ext cx="1554480" cy="256032"/>
            </a:xfrm>
            <a:prstGeom prst="rect">
              <a:avLst/>
            </a:prstGeom>
            <a:noFill/>
            <a:ln/>
          </p:spPr>
          <p:txBody>
            <a:bodyPr wrap="square" lIns="0" tIns="0" rIns="0" bIns="0" rtlCol="0" anchor="ctr">
              <a:noAutofit/>
            </a:bodyPr>
            <a:lstStyle/>
            <a:p>
              <a:pPr marL="0" indent="0" algn="ctr">
                <a:buNone/>
              </a:pPr>
              <a:r>
                <a:rPr lang="en-US" sz="1600" b="1" dirty="0">
                  <a:solidFill>
                    <a:srgbClr val="FFFFFF"/>
                  </a:solidFill>
                  <a:latin typeface="Century Gothic" pitchFamily="34" charset="0"/>
                  <a:ea typeface="Century Gothic" pitchFamily="34" charset="-122"/>
                  <a:cs typeface="Century Gothic" pitchFamily="34" charset="-120"/>
                </a:rPr>
                <a:t>Local employment /skills transfer</a:t>
              </a:r>
              <a:endParaRPr lang="en-US" sz="1600" dirty="0"/>
            </a:p>
          </p:txBody>
        </p:sp>
      </p:grpSp>
      <p:grpSp>
        <p:nvGrpSpPr>
          <p:cNvPr id="5" name="Group 4">
            <a:extLst>
              <a:ext uri="{FF2B5EF4-FFF2-40B4-BE49-F238E27FC236}">
                <a16:creationId xmlns:a16="http://schemas.microsoft.com/office/drawing/2014/main" id="{18E5DBA0-2287-9B64-EB44-F2279BD3E166}"/>
              </a:ext>
            </a:extLst>
          </p:cNvPr>
          <p:cNvGrpSpPr/>
          <p:nvPr/>
        </p:nvGrpSpPr>
        <p:grpSpPr>
          <a:xfrm>
            <a:off x="2218943" y="5368688"/>
            <a:ext cx="7754112" cy="822960"/>
            <a:chOff x="685800" y="4937760"/>
            <a:chExt cx="7754112" cy="822960"/>
          </a:xfrm>
        </p:grpSpPr>
        <p:sp>
          <p:nvSpPr>
            <p:cNvPr id="22" name="Shape 18"/>
            <p:cNvSpPr/>
            <p:nvPr/>
          </p:nvSpPr>
          <p:spPr>
            <a:xfrm>
              <a:off x="685800" y="4937760"/>
              <a:ext cx="7754112" cy="822960"/>
            </a:xfrm>
            <a:prstGeom prst="roundRect">
              <a:avLst>
                <a:gd name="adj" fmla="val 6667"/>
              </a:avLst>
            </a:prstGeom>
            <a:solidFill>
              <a:srgbClr val="F2F2F2"/>
            </a:solidFill>
            <a:ln w="7620">
              <a:solidFill>
                <a:srgbClr val="D9D9D9"/>
              </a:solidFill>
              <a:prstDash val="solid"/>
            </a:ln>
          </p:spPr>
          <p:txBody>
            <a:bodyPr/>
            <a:lstStyle/>
            <a:p>
              <a:endParaRPr lang="en-ZA"/>
            </a:p>
          </p:txBody>
        </p:sp>
        <p:sp>
          <p:nvSpPr>
            <p:cNvPr id="23" name="Text 19"/>
            <p:cNvSpPr/>
            <p:nvPr/>
          </p:nvSpPr>
          <p:spPr>
            <a:xfrm>
              <a:off x="914400" y="5244084"/>
              <a:ext cx="1463040" cy="182880"/>
            </a:xfrm>
            <a:prstGeom prst="rect">
              <a:avLst/>
            </a:prstGeom>
            <a:noFill/>
            <a:ln/>
          </p:spPr>
          <p:txBody>
            <a:bodyPr wrap="square" lIns="0" tIns="0" rIns="0" bIns="0" rtlCol="0" anchor="ctr">
              <a:noAutofit/>
            </a:bodyPr>
            <a:lstStyle/>
            <a:p>
              <a:pPr marL="0" indent="0" algn="l">
                <a:buNone/>
              </a:pPr>
              <a:r>
                <a:rPr lang="en-US" sz="1400" b="1" dirty="0">
                  <a:solidFill>
                    <a:srgbClr val="A00B2F"/>
                  </a:solidFill>
                  <a:latin typeface="Century Gothic" pitchFamily="34" charset="0"/>
                  <a:ea typeface="Century Gothic" pitchFamily="34" charset="-122"/>
                  <a:cs typeface="Century Gothic" pitchFamily="34" charset="-120"/>
                </a:rPr>
                <a:t>Drafting caution</a:t>
              </a:r>
              <a:endParaRPr lang="en-US" sz="1400" dirty="0"/>
            </a:p>
          </p:txBody>
        </p:sp>
        <p:sp>
          <p:nvSpPr>
            <p:cNvPr id="24" name="Text 20"/>
            <p:cNvSpPr/>
            <p:nvPr/>
          </p:nvSpPr>
          <p:spPr>
            <a:xfrm>
              <a:off x="2606040" y="5065776"/>
              <a:ext cx="5833872" cy="539496"/>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Avoid overlap between climate/social KPIs, X20 performance indicators and low-performance damages. Each target should have one commercial consequence.</a:t>
              </a:r>
              <a:endParaRPr lang="en-US" sz="1400" dirty="0"/>
            </a:p>
          </p:txBody>
        </p:sp>
      </p:grpSp>
      <p:sp>
        <p:nvSpPr>
          <p:cNvPr id="2" name="Footer Placeholder 1">
            <a:extLst>
              <a:ext uri="{FF2B5EF4-FFF2-40B4-BE49-F238E27FC236}">
                <a16:creationId xmlns:a16="http://schemas.microsoft.com/office/drawing/2014/main" id="{4CDE67D0-0514-1DFF-CFB7-D14A3E652390}"/>
              </a:ext>
            </a:extLst>
          </p:cNvPr>
          <p:cNvSpPr>
            <a:spLocks noGrp="1"/>
          </p:cNvSpPr>
          <p:nvPr>
            <p:ph type="ftr" sz="quarter" idx="10"/>
          </p:nvPr>
        </p:nvSpPr>
        <p:spPr/>
        <p:txBody>
          <a:bodyPr/>
          <a:lstStyle/>
          <a:p>
            <a:r>
              <a:rPr lang="en-US"/>
              <a:t>www.ecs.co.za</a:t>
            </a:r>
            <a:endParaRPr lang="en-GB" dirty="0"/>
          </a:p>
        </p:txBody>
      </p:sp>
      <p:sp>
        <p:nvSpPr>
          <p:cNvPr id="3" name="Slide Number Placeholder 2">
            <a:extLst>
              <a:ext uri="{FF2B5EF4-FFF2-40B4-BE49-F238E27FC236}">
                <a16:creationId xmlns:a16="http://schemas.microsoft.com/office/drawing/2014/main" id="{DE2585A0-448F-ECBD-5DDB-18B2015B93E5}"/>
              </a:ext>
            </a:extLst>
          </p:cNvPr>
          <p:cNvSpPr>
            <a:spLocks noGrp="1"/>
          </p:cNvSpPr>
          <p:nvPr>
            <p:ph type="sldNum" sz="quarter" idx="11"/>
          </p:nvPr>
        </p:nvSpPr>
        <p:spPr/>
        <p:txBody>
          <a:bodyPr/>
          <a:lstStyle/>
          <a:p>
            <a:fld id="{06F2FA06-E1E0-41BE-9336-EB35A789C607}" type="slidenum">
              <a:rPr lang="en-GB" smtClean="0"/>
              <a:pPr/>
              <a:t>13</a:t>
            </a:fld>
            <a:endParaRPr lang="en-GB" dirty="0"/>
          </a:p>
        </p:txBody>
      </p:sp>
    </p:spTree>
    <p:extLst>
      <p:ext uri="{BB962C8B-B14F-4D97-AF65-F5344CB8AC3E}">
        <p14:creationId xmlns:p14="http://schemas.microsoft.com/office/powerpoint/2010/main" val="3939064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502920" y="320040"/>
            <a:ext cx="3163824" cy="274320"/>
          </a:xfrm>
          <a:prstGeom prst="rect">
            <a:avLst/>
          </a:prstGeom>
          <a:noFill/>
          <a:ln/>
        </p:spPr>
        <p:txBody>
          <a:bodyPr wrap="square" lIns="0" tIns="0" rIns="0" bIns="0" rtlCol="0" anchor="ctr">
            <a:noAutofit/>
          </a:bodyPr>
          <a:lstStyle/>
          <a:p>
            <a:pPr marL="0" indent="0" algn="l">
              <a:buNone/>
            </a:pPr>
            <a:r>
              <a:rPr lang="en-US" sz="2500" b="1" dirty="0">
                <a:latin typeface="Century Gothic" pitchFamily="34" charset="0"/>
                <a:ea typeface="Century Gothic" pitchFamily="34" charset="-122"/>
                <a:cs typeface="Century Gothic" pitchFamily="34" charset="-120"/>
              </a:rPr>
              <a:t>INCENTIVE EXAMPLE</a:t>
            </a:r>
            <a:endParaRPr lang="en-US" sz="2500" b="1" dirty="0"/>
          </a:p>
        </p:txBody>
      </p:sp>
      <p:sp>
        <p:nvSpPr>
          <p:cNvPr id="6" name="Text 3"/>
          <p:cNvSpPr/>
          <p:nvPr/>
        </p:nvSpPr>
        <p:spPr>
          <a:xfrm>
            <a:off x="502920" y="685800"/>
            <a:ext cx="6675120" cy="411480"/>
          </a:xfrm>
          <a:prstGeom prst="rect">
            <a:avLst/>
          </a:prstGeom>
          <a:noFill/>
          <a:ln/>
        </p:spPr>
        <p:txBody>
          <a:bodyPr wrap="square" lIns="0" tIns="0" rIns="0" bIns="0" rtlCol="0" anchor="ctr">
            <a:normAutofit/>
          </a:bodyPr>
          <a:lstStyle/>
          <a:p>
            <a:pPr marL="0" indent="0" algn="l">
              <a:buNone/>
            </a:pPr>
            <a:r>
              <a:rPr lang="en-US" dirty="0">
                <a:solidFill>
                  <a:srgbClr val="111111"/>
                </a:solidFill>
                <a:latin typeface="Century Gothic" pitchFamily="34" charset="0"/>
                <a:ea typeface="Century Gothic" pitchFamily="34" charset="-122"/>
                <a:cs typeface="Century Gothic" pitchFamily="34" charset="-120"/>
              </a:rPr>
              <a:t>Illustrative incentive schedule for quality and delivery</a:t>
            </a:r>
            <a:endParaRPr lang="en-US" dirty="0"/>
          </a:p>
        </p:txBody>
      </p:sp>
      <p:sp>
        <p:nvSpPr>
          <p:cNvPr id="45" name="Text 42"/>
          <p:cNvSpPr/>
          <p:nvPr/>
        </p:nvSpPr>
        <p:spPr>
          <a:xfrm>
            <a:off x="594360" y="4645151"/>
            <a:ext cx="2624328" cy="310892"/>
          </a:xfrm>
          <a:prstGeom prst="rect">
            <a:avLst/>
          </a:prstGeom>
          <a:noFill/>
          <a:ln/>
        </p:spPr>
        <p:txBody>
          <a:bodyPr wrap="square" lIns="0" tIns="0" rIns="0" bIns="0" rtlCol="0" anchor="ctr">
            <a:noAutofit/>
          </a:bodyPr>
          <a:lstStyle/>
          <a:p>
            <a:pPr marL="0" indent="0" algn="l">
              <a:buNone/>
            </a:pPr>
            <a:r>
              <a:rPr lang="en-US" sz="1600" b="1" dirty="0">
                <a:solidFill>
                  <a:srgbClr val="A00B2F"/>
                </a:solidFill>
                <a:latin typeface="Century Gothic" pitchFamily="34" charset="0"/>
                <a:ea typeface="Century Gothic" pitchFamily="34" charset="-122"/>
                <a:cs typeface="Century Gothic" pitchFamily="34" charset="-120"/>
              </a:rPr>
              <a:t>Commercial calibration</a:t>
            </a:r>
            <a:endParaRPr lang="en-US" sz="1600" dirty="0"/>
          </a:p>
        </p:txBody>
      </p:sp>
      <p:sp>
        <p:nvSpPr>
          <p:cNvPr id="46" name="Shape 43"/>
          <p:cNvSpPr/>
          <p:nvPr/>
        </p:nvSpPr>
        <p:spPr>
          <a:xfrm>
            <a:off x="777240" y="5074920"/>
            <a:ext cx="1645920" cy="402336"/>
          </a:xfrm>
          <a:prstGeom prst="roundRect">
            <a:avLst>
              <a:gd name="adj" fmla="val 9091"/>
            </a:avLst>
          </a:prstGeom>
          <a:solidFill>
            <a:srgbClr val="F6E7EC"/>
          </a:solidFill>
          <a:ln w="6350">
            <a:solidFill>
              <a:srgbClr val="D9D9D9"/>
            </a:solidFill>
            <a:prstDash val="solid"/>
          </a:ln>
        </p:spPr>
        <p:txBody>
          <a:bodyPr/>
          <a:lstStyle/>
          <a:p>
            <a:endParaRPr lang="en-ZA" sz="1400"/>
          </a:p>
        </p:txBody>
      </p:sp>
      <p:sp>
        <p:nvSpPr>
          <p:cNvPr id="47" name="Text 44"/>
          <p:cNvSpPr/>
          <p:nvPr/>
        </p:nvSpPr>
        <p:spPr>
          <a:xfrm>
            <a:off x="886968" y="5193792"/>
            <a:ext cx="1426464" cy="91440"/>
          </a:xfrm>
          <a:prstGeom prst="rect">
            <a:avLst/>
          </a:prstGeom>
          <a:noFill/>
          <a:ln/>
        </p:spPr>
        <p:txBody>
          <a:bodyPr wrap="square" lIns="0" tIns="0" rIns="0" bIns="0" rtlCol="0" anchor="ctr">
            <a:noAutofit/>
          </a:bodyPr>
          <a:lstStyle/>
          <a:p>
            <a:pPr marL="0" indent="0" algn="ctr">
              <a:buNone/>
            </a:pPr>
            <a:r>
              <a:rPr lang="en-US" sz="1400" b="1" dirty="0">
                <a:solidFill>
                  <a:srgbClr val="404040"/>
                </a:solidFill>
                <a:latin typeface="Century Gothic" pitchFamily="34" charset="0"/>
                <a:ea typeface="Century Gothic" pitchFamily="34" charset="-122"/>
                <a:cs typeface="Century Gothic" pitchFamily="34" charset="-120"/>
              </a:rPr>
              <a:t>Budget impact</a:t>
            </a:r>
            <a:endParaRPr lang="en-US" sz="1400" dirty="0"/>
          </a:p>
        </p:txBody>
      </p:sp>
      <p:sp>
        <p:nvSpPr>
          <p:cNvPr id="48" name="Shape 45"/>
          <p:cNvSpPr/>
          <p:nvPr/>
        </p:nvSpPr>
        <p:spPr>
          <a:xfrm>
            <a:off x="2926080" y="5074920"/>
            <a:ext cx="1645920" cy="402336"/>
          </a:xfrm>
          <a:prstGeom prst="roundRect">
            <a:avLst>
              <a:gd name="adj" fmla="val 9091"/>
            </a:avLst>
          </a:prstGeom>
          <a:solidFill>
            <a:srgbClr val="F5F0DB"/>
          </a:solidFill>
          <a:ln w="6350">
            <a:solidFill>
              <a:srgbClr val="D9D9D9"/>
            </a:solidFill>
            <a:prstDash val="solid"/>
          </a:ln>
        </p:spPr>
        <p:txBody>
          <a:bodyPr/>
          <a:lstStyle/>
          <a:p>
            <a:endParaRPr lang="en-ZA" sz="1400"/>
          </a:p>
        </p:txBody>
      </p:sp>
      <p:sp>
        <p:nvSpPr>
          <p:cNvPr id="49" name="Text 46"/>
          <p:cNvSpPr/>
          <p:nvPr/>
        </p:nvSpPr>
        <p:spPr>
          <a:xfrm>
            <a:off x="3035808" y="5193792"/>
            <a:ext cx="1426464" cy="91440"/>
          </a:xfrm>
          <a:prstGeom prst="rect">
            <a:avLst/>
          </a:prstGeom>
          <a:noFill/>
          <a:ln/>
        </p:spPr>
        <p:txBody>
          <a:bodyPr wrap="square" lIns="0" tIns="0" rIns="0" bIns="0" rtlCol="0" anchor="ctr">
            <a:noAutofit/>
          </a:bodyPr>
          <a:lstStyle/>
          <a:p>
            <a:pPr marL="0" indent="0" algn="ctr">
              <a:buNone/>
            </a:pPr>
            <a:r>
              <a:rPr lang="en-US" sz="1400" b="1" dirty="0">
                <a:solidFill>
                  <a:srgbClr val="404040"/>
                </a:solidFill>
                <a:latin typeface="Century Gothic" pitchFamily="34" charset="0"/>
                <a:ea typeface="Century Gothic" pitchFamily="34" charset="-122"/>
                <a:cs typeface="Century Gothic" pitchFamily="34" charset="-120"/>
              </a:rPr>
              <a:t>Value created</a:t>
            </a:r>
            <a:endParaRPr lang="en-US" sz="1400" dirty="0"/>
          </a:p>
        </p:txBody>
      </p:sp>
      <p:sp>
        <p:nvSpPr>
          <p:cNvPr id="50" name="Shape 47"/>
          <p:cNvSpPr/>
          <p:nvPr/>
        </p:nvSpPr>
        <p:spPr>
          <a:xfrm>
            <a:off x="5074920" y="5074920"/>
            <a:ext cx="1645920" cy="402336"/>
          </a:xfrm>
          <a:prstGeom prst="roundRect">
            <a:avLst>
              <a:gd name="adj" fmla="val 9091"/>
            </a:avLst>
          </a:prstGeom>
          <a:solidFill>
            <a:srgbClr val="F2F2F2"/>
          </a:solidFill>
          <a:ln w="6350">
            <a:solidFill>
              <a:srgbClr val="D9D9D9"/>
            </a:solidFill>
            <a:prstDash val="solid"/>
          </a:ln>
        </p:spPr>
        <p:txBody>
          <a:bodyPr/>
          <a:lstStyle/>
          <a:p>
            <a:endParaRPr lang="en-ZA" sz="1400"/>
          </a:p>
        </p:txBody>
      </p:sp>
      <p:sp>
        <p:nvSpPr>
          <p:cNvPr id="51" name="Text 48"/>
          <p:cNvSpPr/>
          <p:nvPr/>
        </p:nvSpPr>
        <p:spPr>
          <a:xfrm>
            <a:off x="5184648" y="5193792"/>
            <a:ext cx="1426464" cy="91440"/>
          </a:xfrm>
          <a:prstGeom prst="rect">
            <a:avLst/>
          </a:prstGeom>
          <a:noFill/>
          <a:ln/>
        </p:spPr>
        <p:txBody>
          <a:bodyPr wrap="square" lIns="0" tIns="0" rIns="0" bIns="0" rtlCol="0" anchor="ctr">
            <a:noAutofit/>
          </a:bodyPr>
          <a:lstStyle/>
          <a:p>
            <a:pPr marL="0" indent="0" algn="ctr">
              <a:buNone/>
            </a:pPr>
            <a:r>
              <a:rPr lang="en-US" sz="1400" b="1" dirty="0">
                <a:solidFill>
                  <a:srgbClr val="404040"/>
                </a:solidFill>
                <a:latin typeface="Century Gothic" pitchFamily="34" charset="0"/>
                <a:ea typeface="Century Gothic" pitchFamily="34" charset="-122"/>
                <a:cs typeface="Century Gothic" pitchFamily="34" charset="-120"/>
              </a:rPr>
              <a:t>Cash timing</a:t>
            </a:r>
            <a:endParaRPr lang="en-US" sz="1400" dirty="0"/>
          </a:p>
        </p:txBody>
      </p:sp>
      <p:sp>
        <p:nvSpPr>
          <p:cNvPr id="52" name="Shape 49"/>
          <p:cNvSpPr/>
          <p:nvPr/>
        </p:nvSpPr>
        <p:spPr>
          <a:xfrm>
            <a:off x="7223760" y="5074920"/>
            <a:ext cx="1645920" cy="402336"/>
          </a:xfrm>
          <a:prstGeom prst="roundRect">
            <a:avLst>
              <a:gd name="adj" fmla="val 9091"/>
            </a:avLst>
          </a:prstGeom>
          <a:solidFill>
            <a:srgbClr val="F6E7EC"/>
          </a:solidFill>
          <a:ln w="6350">
            <a:solidFill>
              <a:srgbClr val="D9D9D9"/>
            </a:solidFill>
            <a:prstDash val="solid"/>
          </a:ln>
        </p:spPr>
        <p:txBody>
          <a:bodyPr/>
          <a:lstStyle/>
          <a:p>
            <a:endParaRPr lang="en-ZA" sz="1400"/>
          </a:p>
        </p:txBody>
      </p:sp>
      <p:sp>
        <p:nvSpPr>
          <p:cNvPr id="53" name="Text 50"/>
          <p:cNvSpPr/>
          <p:nvPr/>
        </p:nvSpPr>
        <p:spPr>
          <a:xfrm>
            <a:off x="7333488" y="5193792"/>
            <a:ext cx="1426464" cy="91440"/>
          </a:xfrm>
          <a:prstGeom prst="rect">
            <a:avLst/>
          </a:prstGeom>
          <a:noFill/>
          <a:ln/>
        </p:spPr>
        <p:txBody>
          <a:bodyPr wrap="square" lIns="0" tIns="0" rIns="0" bIns="0" rtlCol="0" anchor="ctr">
            <a:noAutofit/>
          </a:bodyPr>
          <a:lstStyle/>
          <a:p>
            <a:pPr marL="0" indent="0" algn="ctr">
              <a:buNone/>
            </a:pPr>
            <a:r>
              <a:rPr lang="en-US" sz="1400" b="1" dirty="0">
                <a:solidFill>
                  <a:srgbClr val="404040"/>
                </a:solidFill>
                <a:latin typeface="Century Gothic" pitchFamily="34" charset="0"/>
                <a:ea typeface="Century Gothic" pitchFamily="34" charset="-122"/>
                <a:cs typeface="Century Gothic" pitchFamily="34" charset="-120"/>
              </a:rPr>
              <a:t>Ceiling cap</a:t>
            </a:r>
            <a:endParaRPr lang="en-US" sz="1400" dirty="0"/>
          </a:p>
        </p:txBody>
      </p:sp>
      <p:sp>
        <p:nvSpPr>
          <p:cNvPr id="54" name="Shape 51"/>
          <p:cNvSpPr/>
          <p:nvPr/>
        </p:nvSpPr>
        <p:spPr>
          <a:xfrm>
            <a:off x="9372600" y="5074920"/>
            <a:ext cx="1645920" cy="402336"/>
          </a:xfrm>
          <a:prstGeom prst="roundRect">
            <a:avLst>
              <a:gd name="adj" fmla="val 9091"/>
            </a:avLst>
          </a:prstGeom>
          <a:solidFill>
            <a:srgbClr val="F5F0DB"/>
          </a:solidFill>
          <a:ln w="6350">
            <a:solidFill>
              <a:srgbClr val="D9D9D9"/>
            </a:solidFill>
            <a:prstDash val="solid"/>
          </a:ln>
        </p:spPr>
        <p:txBody>
          <a:bodyPr/>
          <a:lstStyle/>
          <a:p>
            <a:endParaRPr lang="en-ZA" sz="1400"/>
          </a:p>
        </p:txBody>
      </p:sp>
      <p:sp>
        <p:nvSpPr>
          <p:cNvPr id="55" name="Text 52"/>
          <p:cNvSpPr/>
          <p:nvPr/>
        </p:nvSpPr>
        <p:spPr>
          <a:xfrm>
            <a:off x="9482328" y="5193792"/>
            <a:ext cx="1426464" cy="91440"/>
          </a:xfrm>
          <a:prstGeom prst="rect">
            <a:avLst/>
          </a:prstGeom>
          <a:noFill/>
          <a:ln/>
        </p:spPr>
        <p:txBody>
          <a:bodyPr wrap="square" lIns="0" tIns="0" rIns="0" bIns="0" rtlCol="0" anchor="ctr">
            <a:noAutofit/>
          </a:bodyPr>
          <a:lstStyle/>
          <a:p>
            <a:pPr marL="0" indent="0" algn="ctr">
              <a:buNone/>
            </a:pPr>
            <a:r>
              <a:rPr lang="en-US" sz="1400" b="1" dirty="0">
                <a:solidFill>
                  <a:srgbClr val="404040"/>
                </a:solidFill>
                <a:latin typeface="Century Gothic" pitchFamily="34" charset="0"/>
                <a:ea typeface="Century Gothic" pitchFamily="34" charset="-122"/>
                <a:cs typeface="Century Gothic" pitchFamily="34" charset="-120"/>
              </a:rPr>
              <a:t>Payment timing</a:t>
            </a:r>
            <a:endParaRPr lang="en-US" sz="1400" dirty="0"/>
          </a:p>
        </p:txBody>
      </p:sp>
      <p:sp>
        <p:nvSpPr>
          <p:cNvPr id="56" name="Text 53"/>
          <p:cNvSpPr/>
          <p:nvPr/>
        </p:nvSpPr>
        <p:spPr>
          <a:xfrm>
            <a:off x="594360" y="5897880"/>
            <a:ext cx="10789920" cy="201168"/>
          </a:xfrm>
          <a:prstGeom prst="rect">
            <a:avLst/>
          </a:prstGeom>
          <a:noFill/>
          <a:ln/>
        </p:spPr>
        <p:txBody>
          <a:bodyPr wrap="square" lIns="0" tIns="0" rIns="0" bIns="0" rtlCol="0" anchor="ctr">
            <a:noAutofit/>
          </a:bodyPr>
          <a:lstStyle/>
          <a:p>
            <a:pPr marL="0" indent="0" algn="ctr">
              <a:buNone/>
            </a:pPr>
            <a:endParaRPr lang="en-US" sz="1400" dirty="0"/>
          </a:p>
        </p:txBody>
      </p:sp>
      <p:grpSp>
        <p:nvGrpSpPr>
          <p:cNvPr id="68" name="Group 67">
            <a:extLst>
              <a:ext uri="{FF2B5EF4-FFF2-40B4-BE49-F238E27FC236}">
                <a16:creationId xmlns:a16="http://schemas.microsoft.com/office/drawing/2014/main" id="{C8E0EFDD-B5F6-AD8A-1FBF-B6E5094BB3B8}"/>
              </a:ext>
            </a:extLst>
          </p:cNvPr>
          <p:cNvGrpSpPr/>
          <p:nvPr/>
        </p:nvGrpSpPr>
        <p:grpSpPr>
          <a:xfrm>
            <a:off x="594360" y="1325880"/>
            <a:ext cx="11064240" cy="2804160"/>
            <a:chOff x="594360" y="1325880"/>
            <a:chExt cx="11064240" cy="2804160"/>
          </a:xfrm>
        </p:grpSpPr>
        <p:grpSp>
          <p:nvGrpSpPr>
            <p:cNvPr id="57" name="Group 56">
              <a:extLst>
                <a:ext uri="{FF2B5EF4-FFF2-40B4-BE49-F238E27FC236}">
                  <a16:creationId xmlns:a16="http://schemas.microsoft.com/office/drawing/2014/main" id="{80E012DE-390B-4EDC-F45E-65032D60287D}"/>
                </a:ext>
              </a:extLst>
            </p:cNvPr>
            <p:cNvGrpSpPr/>
            <p:nvPr/>
          </p:nvGrpSpPr>
          <p:grpSpPr>
            <a:xfrm>
              <a:off x="594360" y="1325880"/>
              <a:ext cx="11064240" cy="2788920"/>
              <a:chOff x="594360" y="1325880"/>
              <a:chExt cx="11064240" cy="2788920"/>
            </a:xfrm>
          </p:grpSpPr>
          <p:sp>
            <p:nvSpPr>
              <p:cNvPr id="9" name="Shape 6"/>
              <p:cNvSpPr/>
              <p:nvPr/>
            </p:nvSpPr>
            <p:spPr>
              <a:xfrm>
                <a:off x="594360" y="1325880"/>
                <a:ext cx="11064240" cy="320040"/>
              </a:xfrm>
              <a:prstGeom prst="rect">
                <a:avLst/>
              </a:prstGeom>
              <a:solidFill>
                <a:srgbClr val="730721"/>
              </a:solidFill>
              <a:ln w="12700">
                <a:solidFill>
                  <a:srgbClr val="730721">
                    <a:alpha val="0"/>
                  </a:srgbClr>
                </a:solidFill>
                <a:prstDash val="solid"/>
              </a:ln>
            </p:spPr>
            <p:txBody>
              <a:bodyPr/>
              <a:lstStyle/>
              <a:p>
                <a:endParaRPr lang="en-ZA" sz="1400"/>
              </a:p>
            </p:txBody>
          </p:sp>
          <p:sp>
            <p:nvSpPr>
              <p:cNvPr id="10" name="Text 7"/>
              <p:cNvSpPr/>
              <p:nvPr/>
            </p:nvSpPr>
            <p:spPr>
              <a:xfrm>
                <a:off x="640080" y="1417320"/>
                <a:ext cx="1417320" cy="109728"/>
              </a:xfrm>
              <a:prstGeom prst="rect">
                <a:avLst/>
              </a:prstGeom>
              <a:noFill/>
              <a:ln/>
            </p:spPr>
            <p:txBody>
              <a:bodyPr wrap="square" lIns="0" tIns="0" rIns="0" bIns="0" rtlCol="0" anchor="ctr">
                <a:noAutofit/>
              </a:bodyPr>
              <a:lstStyle/>
              <a:p>
                <a:pPr marL="0" indent="0" algn="l">
                  <a:buNone/>
                </a:pPr>
                <a:r>
                  <a:rPr lang="en-US" sz="1400" b="1" dirty="0">
                    <a:solidFill>
                      <a:srgbClr val="FFFFFF"/>
                    </a:solidFill>
                    <a:latin typeface="Century Gothic" pitchFamily="34" charset="0"/>
                    <a:ea typeface="Century Gothic" pitchFamily="34" charset="-122"/>
                    <a:cs typeface="Century Gothic" pitchFamily="34" charset="-120"/>
                  </a:rPr>
                  <a:t>Category</a:t>
                </a:r>
                <a:endParaRPr lang="en-US" sz="1400" dirty="0"/>
              </a:p>
            </p:txBody>
          </p:sp>
          <p:sp>
            <p:nvSpPr>
              <p:cNvPr id="11" name="Text 8"/>
              <p:cNvSpPr/>
              <p:nvPr/>
            </p:nvSpPr>
            <p:spPr>
              <a:xfrm>
                <a:off x="2057400" y="1417320"/>
                <a:ext cx="2880360" cy="109728"/>
              </a:xfrm>
              <a:prstGeom prst="rect">
                <a:avLst/>
              </a:prstGeom>
              <a:noFill/>
              <a:ln/>
            </p:spPr>
            <p:txBody>
              <a:bodyPr wrap="square" lIns="0" tIns="0" rIns="0" bIns="0" rtlCol="0" anchor="ctr">
                <a:noAutofit/>
              </a:bodyPr>
              <a:lstStyle/>
              <a:p>
                <a:pPr marL="0" indent="0" algn="l">
                  <a:buNone/>
                </a:pPr>
                <a:r>
                  <a:rPr lang="en-US" sz="1400" b="1" dirty="0">
                    <a:solidFill>
                      <a:srgbClr val="FFFFFF"/>
                    </a:solidFill>
                    <a:latin typeface="Century Gothic" pitchFamily="34" charset="0"/>
                    <a:ea typeface="Century Gothic" pitchFamily="34" charset="-122"/>
                    <a:cs typeface="Century Gothic" pitchFamily="34" charset="-120"/>
                  </a:rPr>
                  <a:t>Measure</a:t>
                </a:r>
                <a:endParaRPr lang="en-US" sz="1400" dirty="0"/>
              </a:p>
            </p:txBody>
          </p:sp>
          <p:sp>
            <p:nvSpPr>
              <p:cNvPr id="12" name="Text 9"/>
              <p:cNvSpPr/>
              <p:nvPr/>
            </p:nvSpPr>
            <p:spPr>
              <a:xfrm>
                <a:off x="4937760" y="1417320"/>
                <a:ext cx="1874520" cy="109728"/>
              </a:xfrm>
              <a:prstGeom prst="rect">
                <a:avLst/>
              </a:prstGeom>
              <a:noFill/>
              <a:ln/>
            </p:spPr>
            <p:txBody>
              <a:bodyPr wrap="square" lIns="0" tIns="0" rIns="0" bIns="0" rtlCol="0" anchor="ctr">
                <a:noAutofit/>
              </a:bodyPr>
              <a:lstStyle/>
              <a:p>
                <a:pPr marL="0" indent="0" algn="l">
                  <a:buNone/>
                </a:pPr>
                <a:r>
                  <a:rPr lang="en-US" sz="1400" b="1" dirty="0">
                    <a:solidFill>
                      <a:srgbClr val="FFFFFF"/>
                    </a:solidFill>
                    <a:latin typeface="Century Gothic" pitchFamily="34" charset="0"/>
                    <a:ea typeface="Century Gothic" pitchFamily="34" charset="-122"/>
                    <a:cs typeface="Century Gothic" pitchFamily="34" charset="-120"/>
                  </a:rPr>
                  <a:t>Target</a:t>
                </a:r>
                <a:endParaRPr lang="en-US" sz="1400" dirty="0"/>
              </a:p>
            </p:txBody>
          </p:sp>
          <p:sp>
            <p:nvSpPr>
              <p:cNvPr id="13" name="Text 10"/>
              <p:cNvSpPr/>
              <p:nvPr/>
            </p:nvSpPr>
            <p:spPr>
              <a:xfrm>
                <a:off x="6812280" y="1417320"/>
                <a:ext cx="1508760" cy="109728"/>
              </a:xfrm>
              <a:prstGeom prst="rect">
                <a:avLst/>
              </a:prstGeom>
              <a:noFill/>
              <a:ln/>
            </p:spPr>
            <p:txBody>
              <a:bodyPr wrap="square" lIns="0" tIns="0" rIns="0" bIns="0" rtlCol="0" anchor="ctr">
                <a:noAutofit/>
              </a:bodyPr>
              <a:lstStyle/>
              <a:p>
                <a:pPr marL="0" indent="0" algn="l">
                  <a:buNone/>
                </a:pPr>
                <a:r>
                  <a:rPr lang="en-US" sz="1400" b="1" dirty="0">
                    <a:solidFill>
                      <a:srgbClr val="FFFFFF"/>
                    </a:solidFill>
                    <a:latin typeface="Century Gothic" pitchFamily="34" charset="0"/>
                    <a:ea typeface="Century Gothic" pitchFamily="34" charset="-122"/>
                    <a:cs typeface="Century Gothic" pitchFamily="34" charset="-120"/>
                  </a:rPr>
                  <a:t>Frequency</a:t>
                </a:r>
                <a:endParaRPr lang="en-US" sz="1400" dirty="0"/>
              </a:p>
            </p:txBody>
          </p:sp>
          <p:sp>
            <p:nvSpPr>
              <p:cNvPr id="14" name="Text 11"/>
              <p:cNvSpPr/>
              <p:nvPr/>
            </p:nvSpPr>
            <p:spPr>
              <a:xfrm>
                <a:off x="8321040" y="1417320"/>
                <a:ext cx="2971800" cy="109728"/>
              </a:xfrm>
              <a:prstGeom prst="rect">
                <a:avLst/>
              </a:prstGeom>
              <a:noFill/>
              <a:ln/>
            </p:spPr>
            <p:txBody>
              <a:bodyPr wrap="square" lIns="0" tIns="0" rIns="0" bIns="0" rtlCol="0" anchor="ctr">
                <a:noAutofit/>
              </a:bodyPr>
              <a:lstStyle/>
              <a:p>
                <a:pPr marL="0" indent="0" algn="l">
                  <a:buNone/>
                </a:pPr>
                <a:r>
                  <a:rPr lang="en-US" sz="1400" b="1" dirty="0">
                    <a:solidFill>
                      <a:srgbClr val="FFFFFF"/>
                    </a:solidFill>
                    <a:latin typeface="Century Gothic" pitchFamily="34" charset="0"/>
                    <a:ea typeface="Century Gothic" pitchFamily="34" charset="-122"/>
                    <a:cs typeface="Century Gothic" pitchFamily="34" charset="-120"/>
                  </a:rPr>
                  <a:t>Payment trigger</a:t>
                </a:r>
                <a:endParaRPr lang="en-US" sz="1400" dirty="0"/>
              </a:p>
            </p:txBody>
          </p:sp>
          <p:sp>
            <p:nvSpPr>
              <p:cNvPr id="15" name="Shape 12"/>
              <p:cNvSpPr/>
              <p:nvPr/>
            </p:nvSpPr>
            <p:spPr>
              <a:xfrm>
                <a:off x="594360" y="1645920"/>
                <a:ext cx="11064240" cy="493776"/>
              </a:xfrm>
              <a:prstGeom prst="rect">
                <a:avLst/>
              </a:prstGeom>
              <a:solidFill>
                <a:srgbClr val="F6F6F6"/>
              </a:solidFill>
              <a:ln w="12700">
                <a:solidFill>
                  <a:srgbClr val="F6F6F6">
                    <a:alpha val="0"/>
                  </a:srgbClr>
                </a:solidFill>
                <a:prstDash val="solid"/>
              </a:ln>
            </p:spPr>
            <p:txBody>
              <a:bodyPr/>
              <a:lstStyle/>
              <a:p>
                <a:endParaRPr lang="en-ZA" sz="1400"/>
              </a:p>
            </p:txBody>
          </p:sp>
          <p:sp>
            <p:nvSpPr>
              <p:cNvPr id="16" name="Text 13"/>
              <p:cNvSpPr/>
              <p:nvPr/>
            </p:nvSpPr>
            <p:spPr>
              <a:xfrm>
                <a:off x="640080" y="1764792"/>
                <a:ext cx="141732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Completion</a:t>
                </a:r>
                <a:endParaRPr lang="en-US" sz="1400" dirty="0"/>
              </a:p>
            </p:txBody>
          </p:sp>
          <p:sp>
            <p:nvSpPr>
              <p:cNvPr id="17" name="Text 14"/>
              <p:cNvSpPr/>
              <p:nvPr/>
            </p:nvSpPr>
            <p:spPr>
              <a:xfrm>
                <a:off x="2057400" y="1764792"/>
                <a:ext cx="288036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Before Completion Date / Practical Completion Date</a:t>
                </a:r>
                <a:endParaRPr lang="en-US" sz="1400" dirty="0"/>
              </a:p>
            </p:txBody>
          </p:sp>
          <p:sp>
            <p:nvSpPr>
              <p:cNvPr id="18" name="Text 15"/>
              <p:cNvSpPr/>
              <p:nvPr/>
            </p:nvSpPr>
            <p:spPr>
              <a:xfrm>
                <a:off x="4937760" y="1764792"/>
                <a:ext cx="187452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1-30 days early</a:t>
                </a:r>
                <a:endParaRPr lang="en-US" sz="1400" dirty="0"/>
              </a:p>
            </p:txBody>
          </p:sp>
          <p:sp>
            <p:nvSpPr>
              <p:cNvPr id="19" name="Text 16"/>
              <p:cNvSpPr/>
              <p:nvPr/>
            </p:nvSpPr>
            <p:spPr>
              <a:xfrm>
                <a:off x="6812280" y="1764792"/>
                <a:ext cx="150876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Per day achieved</a:t>
                </a:r>
                <a:endParaRPr lang="en-US" sz="1400" dirty="0"/>
              </a:p>
            </p:txBody>
          </p:sp>
          <p:sp>
            <p:nvSpPr>
              <p:cNvPr id="20" name="Text 17"/>
              <p:cNvSpPr/>
              <p:nvPr/>
            </p:nvSpPr>
            <p:spPr>
              <a:xfrm>
                <a:off x="8321040" y="1764792"/>
                <a:ext cx="297180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Quality gate passed</a:t>
                </a:r>
                <a:endParaRPr lang="en-US" sz="1400" dirty="0"/>
              </a:p>
            </p:txBody>
          </p:sp>
          <p:sp>
            <p:nvSpPr>
              <p:cNvPr id="21" name="Shape 18"/>
              <p:cNvSpPr/>
              <p:nvPr/>
            </p:nvSpPr>
            <p:spPr>
              <a:xfrm>
                <a:off x="594360" y="2139696"/>
                <a:ext cx="11064240" cy="493776"/>
              </a:xfrm>
              <a:prstGeom prst="rect">
                <a:avLst/>
              </a:prstGeom>
              <a:solidFill>
                <a:srgbClr val="FFFFFF"/>
              </a:solidFill>
              <a:ln w="12700">
                <a:solidFill>
                  <a:srgbClr val="FFFFFF">
                    <a:alpha val="0"/>
                  </a:srgbClr>
                </a:solidFill>
                <a:prstDash val="solid"/>
              </a:ln>
            </p:spPr>
            <p:txBody>
              <a:bodyPr/>
              <a:lstStyle/>
              <a:p>
                <a:endParaRPr lang="en-ZA" sz="1400"/>
              </a:p>
            </p:txBody>
          </p:sp>
          <p:sp>
            <p:nvSpPr>
              <p:cNvPr id="22" name="Text 19"/>
              <p:cNvSpPr/>
              <p:nvPr/>
            </p:nvSpPr>
            <p:spPr>
              <a:xfrm>
                <a:off x="640080" y="2258568"/>
                <a:ext cx="141732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Sectional handover</a:t>
                </a:r>
                <a:endParaRPr lang="en-US" sz="1400" dirty="0"/>
              </a:p>
            </p:txBody>
          </p:sp>
          <p:sp>
            <p:nvSpPr>
              <p:cNvPr id="23" name="Text 20"/>
              <p:cNvSpPr/>
              <p:nvPr/>
            </p:nvSpPr>
            <p:spPr>
              <a:xfrm>
                <a:off x="2057400" y="2258568"/>
                <a:ext cx="288036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Accepted handover of critical section</a:t>
                </a:r>
                <a:endParaRPr lang="en-US" sz="1400" dirty="0"/>
              </a:p>
            </p:txBody>
          </p:sp>
          <p:sp>
            <p:nvSpPr>
              <p:cNvPr id="24" name="Text 21"/>
              <p:cNvSpPr/>
              <p:nvPr/>
            </p:nvSpPr>
            <p:spPr>
              <a:xfrm>
                <a:off x="4937760" y="2258568"/>
                <a:ext cx="187452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By section date</a:t>
                </a:r>
                <a:endParaRPr lang="en-US" sz="1400" dirty="0"/>
              </a:p>
            </p:txBody>
          </p:sp>
          <p:sp>
            <p:nvSpPr>
              <p:cNvPr id="25" name="Text 22"/>
              <p:cNvSpPr/>
              <p:nvPr/>
            </p:nvSpPr>
            <p:spPr>
              <a:xfrm>
                <a:off x="6812280" y="2258568"/>
                <a:ext cx="150876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Per section</a:t>
                </a:r>
                <a:endParaRPr lang="en-US" sz="1400" dirty="0"/>
              </a:p>
            </p:txBody>
          </p:sp>
          <p:sp>
            <p:nvSpPr>
              <p:cNvPr id="26" name="Text 23"/>
              <p:cNvSpPr/>
              <p:nvPr/>
            </p:nvSpPr>
            <p:spPr>
              <a:xfrm>
                <a:off x="8321040" y="2258568"/>
                <a:ext cx="297180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No material defects</a:t>
                </a:r>
                <a:endParaRPr lang="en-US" sz="1400" dirty="0"/>
              </a:p>
            </p:txBody>
          </p:sp>
          <p:sp>
            <p:nvSpPr>
              <p:cNvPr id="27" name="Shape 24"/>
              <p:cNvSpPr/>
              <p:nvPr/>
            </p:nvSpPr>
            <p:spPr>
              <a:xfrm>
                <a:off x="594360" y="2633472"/>
                <a:ext cx="11064240" cy="493776"/>
              </a:xfrm>
              <a:prstGeom prst="rect">
                <a:avLst/>
              </a:prstGeom>
              <a:solidFill>
                <a:srgbClr val="F6F6F6"/>
              </a:solidFill>
              <a:ln w="12700">
                <a:solidFill>
                  <a:srgbClr val="F6F6F6">
                    <a:alpha val="0"/>
                  </a:srgbClr>
                </a:solidFill>
                <a:prstDash val="solid"/>
              </a:ln>
            </p:spPr>
            <p:txBody>
              <a:bodyPr/>
              <a:lstStyle/>
              <a:p>
                <a:endParaRPr lang="en-ZA" sz="1400"/>
              </a:p>
            </p:txBody>
          </p:sp>
          <p:sp>
            <p:nvSpPr>
              <p:cNvPr id="28" name="Text 25"/>
              <p:cNvSpPr/>
              <p:nvPr/>
            </p:nvSpPr>
            <p:spPr>
              <a:xfrm>
                <a:off x="640080" y="2752344"/>
                <a:ext cx="141732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First-time acceptance</a:t>
                </a:r>
                <a:endParaRPr lang="en-US" sz="1400" dirty="0"/>
              </a:p>
            </p:txBody>
          </p:sp>
          <p:sp>
            <p:nvSpPr>
              <p:cNvPr id="29" name="Text 26"/>
              <p:cNvSpPr/>
              <p:nvPr/>
            </p:nvSpPr>
            <p:spPr>
              <a:xfrm>
                <a:off x="2057400" y="2752344"/>
                <a:ext cx="288036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Inspections accepted first time</a:t>
                </a:r>
                <a:endParaRPr lang="en-US" sz="1400" dirty="0"/>
              </a:p>
            </p:txBody>
          </p:sp>
          <p:sp>
            <p:nvSpPr>
              <p:cNvPr id="30" name="Text 27"/>
              <p:cNvSpPr/>
              <p:nvPr/>
            </p:nvSpPr>
            <p:spPr>
              <a:xfrm>
                <a:off x="4937760" y="2752344"/>
                <a:ext cx="187452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 97%</a:t>
                </a:r>
                <a:endParaRPr lang="en-US" sz="1400" dirty="0"/>
              </a:p>
            </p:txBody>
          </p:sp>
          <p:sp>
            <p:nvSpPr>
              <p:cNvPr id="31" name="Text 28"/>
              <p:cNvSpPr/>
              <p:nvPr/>
            </p:nvSpPr>
            <p:spPr>
              <a:xfrm>
                <a:off x="6812280" y="2752344"/>
                <a:ext cx="150876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Quarterly</a:t>
                </a:r>
                <a:endParaRPr lang="en-US" sz="1400" dirty="0"/>
              </a:p>
            </p:txBody>
          </p:sp>
          <p:sp>
            <p:nvSpPr>
              <p:cNvPr id="32" name="Text 29"/>
              <p:cNvSpPr/>
              <p:nvPr/>
            </p:nvSpPr>
            <p:spPr>
              <a:xfrm>
                <a:off x="8321040" y="2752344"/>
                <a:ext cx="297180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Audit trail</a:t>
                </a:r>
                <a:endParaRPr lang="en-US" sz="1400" dirty="0"/>
              </a:p>
            </p:txBody>
          </p:sp>
          <p:sp>
            <p:nvSpPr>
              <p:cNvPr id="33" name="Shape 30"/>
              <p:cNvSpPr/>
              <p:nvPr/>
            </p:nvSpPr>
            <p:spPr>
              <a:xfrm>
                <a:off x="594360" y="3127248"/>
                <a:ext cx="11064240" cy="493776"/>
              </a:xfrm>
              <a:prstGeom prst="rect">
                <a:avLst/>
              </a:prstGeom>
              <a:solidFill>
                <a:srgbClr val="FFFFFF"/>
              </a:solidFill>
              <a:ln w="12700">
                <a:solidFill>
                  <a:srgbClr val="FFFFFF">
                    <a:alpha val="0"/>
                  </a:srgbClr>
                </a:solidFill>
                <a:prstDash val="solid"/>
              </a:ln>
            </p:spPr>
            <p:txBody>
              <a:bodyPr/>
              <a:lstStyle/>
              <a:p>
                <a:endParaRPr lang="en-ZA" sz="1400"/>
              </a:p>
            </p:txBody>
          </p:sp>
          <p:sp>
            <p:nvSpPr>
              <p:cNvPr id="34" name="Text 31"/>
              <p:cNvSpPr/>
              <p:nvPr/>
            </p:nvSpPr>
            <p:spPr>
              <a:xfrm>
                <a:off x="640080" y="3246120"/>
                <a:ext cx="141732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Defect close-out</a:t>
                </a:r>
                <a:endParaRPr lang="en-US" sz="1400" dirty="0"/>
              </a:p>
            </p:txBody>
          </p:sp>
          <p:sp>
            <p:nvSpPr>
              <p:cNvPr id="35" name="Text 32"/>
              <p:cNvSpPr/>
              <p:nvPr/>
            </p:nvSpPr>
            <p:spPr>
              <a:xfrm>
                <a:off x="2057400" y="3246120"/>
                <a:ext cx="288036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Defects closed within agreed time</a:t>
                </a:r>
                <a:endParaRPr lang="en-US" sz="1400" dirty="0"/>
              </a:p>
            </p:txBody>
          </p:sp>
          <p:sp>
            <p:nvSpPr>
              <p:cNvPr id="36" name="Text 33"/>
              <p:cNvSpPr/>
              <p:nvPr/>
            </p:nvSpPr>
            <p:spPr>
              <a:xfrm>
                <a:off x="4937760" y="3246120"/>
                <a:ext cx="187452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 95%</a:t>
                </a:r>
                <a:endParaRPr lang="en-US" sz="1400" dirty="0"/>
              </a:p>
            </p:txBody>
          </p:sp>
          <p:sp>
            <p:nvSpPr>
              <p:cNvPr id="37" name="Text 34"/>
              <p:cNvSpPr/>
              <p:nvPr/>
            </p:nvSpPr>
            <p:spPr>
              <a:xfrm>
                <a:off x="6812280" y="3246120"/>
                <a:ext cx="150876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Monthly</a:t>
                </a:r>
                <a:endParaRPr lang="en-US" sz="1400" dirty="0"/>
              </a:p>
            </p:txBody>
          </p:sp>
          <p:sp>
            <p:nvSpPr>
              <p:cNvPr id="38" name="Text 35"/>
              <p:cNvSpPr/>
              <p:nvPr/>
            </p:nvSpPr>
            <p:spPr>
              <a:xfrm>
                <a:off x="8321040" y="3246120"/>
                <a:ext cx="297180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No repeat NCRs</a:t>
                </a:r>
                <a:endParaRPr lang="en-US" sz="1400" dirty="0"/>
              </a:p>
            </p:txBody>
          </p:sp>
          <p:sp>
            <p:nvSpPr>
              <p:cNvPr id="39" name="Shape 36"/>
              <p:cNvSpPr/>
              <p:nvPr/>
            </p:nvSpPr>
            <p:spPr>
              <a:xfrm>
                <a:off x="594360" y="3621024"/>
                <a:ext cx="11064240" cy="493776"/>
              </a:xfrm>
              <a:prstGeom prst="rect">
                <a:avLst/>
              </a:prstGeom>
              <a:solidFill>
                <a:srgbClr val="F6F6F6"/>
              </a:solidFill>
              <a:ln w="12700">
                <a:solidFill>
                  <a:srgbClr val="F6F6F6">
                    <a:alpha val="0"/>
                  </a:srgbClr>
                </a:solidFill>
                <a:prstDash val="solid"/>
              </a:ln>
            </p:spPr>
            <p:txBody>
              <a:bodyPr/>
              <a:lstStyle/>
              <a:p>
                <a:endParaRPr lang="en-ZA" sz="1400"/>
              </a:p>
            </p:txBody>
          </p:sp>
          <p:sp>
            <p:nvSpPr>
              <p:cNvPr id="40" name="Text 37"/>
              <p:cNvSpPr/>
              <p:nvPr/>
            </p:nvSpPr>
            <p:spPr>
              <a:xfrm>
                <a:off x="640080" y="3739896"/>
                <a:ext cx="141732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Programme reliability</a:t>
                </a:r>
                <a:endParaRPr lang="en-US" sz="1400" dirty="0"/>
              </a:p>
            </p:txBody>
          </p:sp>
          <p:sp>
            <p:nvSpPr>
              <p:cNvPr id="41" name="Text 38"/>
              <p:cNvSpPr/>
              <p:nvPr/>
            </p:nvSpPr>
            <p:spPr>
              <a:xfrm>
                <a:off x="2057400" y="3739896"/>
                <a:ext cx="288036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Planned activities completed as forecast</a:t>
                </a:r>
                <a:endParaRPr lang="en-US" sz="1400" dirty="0"/>
              </a:p>
            </p:txBody>
          </p:sp>
          <p:sp>
            <p:nvSpPr>
              <p:cNvPr id="42" name="Text 39"/>
              <p:cNvSpPr/>
              <p:nvPr/>
            </p:nvSpPr>
            <p:spPr>
              <a:xfrm>
                <a:off x="4937760" y="3739896"/>
                <a:ext cx="187452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 90%</a:t>
                </a:r>
                <a:endParaRPr lang="en-US" sz="1400" dirty="0"/>
              </a:p>
            </p:txBody>
          </p:sp>
          <p:sp>
            <p:nvSpPr>
              <p:cNvPr id="43" name="Text 40"/>
              <p:cNvSpPr/>
              <p:nvPr/>
            </p:nvSpPr>
            <p:spPr>
              <a:xfrm>
                <a:off x="6812280" y="3739896"/>
                <a:ext cx="150876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Monthly</a:t>
                </a:r>
                <a:endParaRPr lang="en-US" sz="1400" dirty="0"/>
              </a:p>
            </p:txBody>
          </p:sp>
          <p:sp>
            <p:nvSpPr>
              <p:cNvPr id="44" name="Text 41"/>
              <p:cNvSpPr/>
              <p:nvPr/>
            </p:nvSpPr>
            <p:spPr>
              <a:xfrm>
                <a:off x="8321040" y="3739896"/>
                <a:ext cx="2971800" cy="15544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Forecast quality</a:t>
                </a:r>
                <a:endParaRPr lang="en-US" sz="1400" dirty="0"/>
              </a:p>
            </p:txBody>
          </p:sp>
        </p:grpSp>
        <p:cxnSp>
          <p:nvCxnSpPr>
            <p:cNvPr id="59" name="Straight Connector 58">
              <a:extLst>
                <a:ext uri="{FF2B5EF4-FFF2-40B4-BE49-F238E27FC236}">
                  <a16:creationId xmlns:a16="http://schemas.microsoft.com/office/drawing/2014/main" id="{F9D5C515-D0B2-6578-01E7-1392CD02228A}"/>
                </a:ext>
              </a:extLst>
            </p:cNvPr>
            <p:cNvCxnSpPr/>
            <p:nvPr/>
          </p:nvCxnSpPr>
          <p:spPr>
            <a:xfrm>
              <a:off x="1892808" y="1325880"/>
              <a:ext cx="0" cy="27889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DF684569-CD96-36F1-F2C7-FBDEE9E94854}"/>
                </a:ext>
              </a:extLst>
            </p:cNvPr>
            <p:cNvCxnSpPr/>
            <p:nvPr/>
          </p:nvCxnSpPr>
          <p:spPr>
            <a:xfrm>
              <a:off x="594360" y="1325880"/>
              <a:ext cx="0" cy="27889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E1352FC4-FBFE-FD89-9D5F-C15CA64F4D97}"/>
                </a:ext>
              </a:extLst>
            </p:cNvPr>
            <p:cNvCxnSpPr/>
            <p:nvPr/>
          </p:nvCxnSpPr>
          <p:spPr>
            <a:xfrm>
              <a:off x="4824984" y="1341120"/>
              <a:ext cx="0" cy="27889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CA695B2C-022D-0F7F-66EE-C341689DF864}"/>
                </a:ext>
              </a:extLst>
            </p:cNvPr>
            <p:cNvCxnSpPr/>
            <p:nvPr/>
          </p:nvCxnSpPr>
          <p:spPr>
            <a:xfrm>
              <a:off x="6611112" y="1325880"/>
              <a:ext cx="0" cy="27889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4D2C0484-DC85-7905-305B-136F2C2E0914}"/>
                </a:ext>
              </a:extLst>
            </p:cNvPr>
            <p:cNvCxnSpPr/>
            <p:nvPr/>
          </p:nvCxnSpPr>
          <p:spPr>
            <a:xfrm>
              <a:off x="8193024" y="1325880"/>
              <a:ext cx="0" cy="27889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C0651B50-25B4-6B73-0CFD-A520D8C05506}"/>
                </a:ext>
              </a:extLst>
            </p:cNvPr>
            <p:cNvCxnSpPr/>
            <p:nvPr/>
          </p:nvCxnSpPr>
          <p:spPr>
            <a:xfrm>
              <a:off x="11658600" y="1325880"/>
              <a:ext cx="0" cy="27889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15504ACB-F07A-1653-386C-FB8D45ED6D6D}"/>
                </a:ext>
              </a:extLst>
            </p:cNvPr>
            <p:cNvCxnSpPr>
              <a:cxnSpLocks/>
            </p:cNvCxnSpPr>
            <p:nvPr/>
          </p:nvCxnSpPr>
          <p:spPr>
            <a:xfrm flipH="1">
              <a:off x="594360" y="4114800"/>
              <a:ext cx="110642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 name="Straight Connector 1">
            <a:extLst>
              <a:ext uri="{FF2B5EF4-FFF2-40B4-BE49-F238E27FC236}">
                <a16:creationId xmlns:a16="http://schemas.microsoft.com/office/drawing/2014/main" id="{BBDB322C-8A7C-C590-5B9A-C0397335FD3C}"/>
              </a:ext>
            </a:extLst>
          </p:cNvPr>
          <p:cNvCxnSpPr>
            <a:cxnSpLocks/>
          </p:cNvCxnSpPr>
          <p:nvPr/>
        </p:nvCxnSpPr>
        <p:spPr>
          <a:xfrm flipH="1">
            <a:off x="594360" y="2127504"/>
            <a:ext cx="110642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1E852221-883F-ECF2-9F9B-5A3398AFCDA2}"/>
              </a:ext>
            </a:extLst>
          </p:cNvPr>
          <p:cNvCxnSpPr>
            <a:cxnSpLocks/>
          </p:cNvCxnSpPr>
          <p:nvPr/>
        </p:nvCxnSpPr>
        <p:spPr>
          <a:xfrm flipH="1">
            <a:off x="594360" y="2633472"/>
            <a:ext cx="110642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BA1E5C1-82AF-2EB6-6169-6602AEEA402E}"/>
              </a:ext>
            </a:extLst>
          </p:cNvPr>
          <p:cNvCxnSpPr>
            <a:cxnSpLocks/>
          </p:cNvCxnSpPr>
          <p:nvPr/>
        </p:nvCxnSpPr>
        <p:spPr>
          <a:xfrm flipH="1">
            <a:off x="594360" y="3127248"/>
            <a:ext cx="110642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86DEBF8-79A2-25E7-A46E-BB4194995595}"/>
              </a:ext>
            </a:extLst>
          </p:cNvPr>
          <p:cNvCxnSpPr>
            <a:cxnSpLocks/>
          </p:cNvCxnSpPr>
          <p:nvPr/>
        </p:nvCxnSpPr>
        <p:spPr>
          <a:xfrm flipH="1">
            <a:off x="594360" y="3621024"/>
            <a:ext cx="110642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ooter Placeholder 7">
            <a:extLst>
              <a:ext uri="{FF2B5EF4-FFF2-40B4-BE49-F238E27FC236}">
                <a16:creationId xmlns:a16="http://schemas.microsoft.com/office/drawing/2014/main" id="{D392E0BE-54D9-B9F3-977A-880170EF4AE4}"/>
              </a:ext>
            </a:extLst>
          </p:cNvPr>
          <p:cNvSpPr>
            <a:spLocks noGrp="1"/>
          </p:cNvSpPr>
          <p:nvPr>
            <p:ph type="ftr" sz="quarter" idx="10"/>
          </p:nvPr>
        </p:nvSpPr>
        <p:spPr/>
        <p:txBody>
          <a:bodyPr/>
          <a:lstStyle/>
          <a:p>
            <a:r>
              <a:rPr lang="en-US"/>
              <a:t>www.ecs.co.za</a:t>
            </a:r>
            <a:endParaRPr lang="en-GB" dirty="0"/>
          </a:p>
        </p:txBody>
      </p:sp>
      <p:sp>
        <p:nvSpPr>
          <p:cNvPr id="58" name="Slide Number Placeholder 57">
            <a:extLst>
              <a:ext uri="{FF2B5EF4-FFF2-40B4-BE49-F238E27FC236}">
                <a16:creationId xmlns:a16="http://schemas.microsoft.com/office/drawing/2014/main" id="{9E400CF2-A4ED-5C17-94C9-AA670D6F4AD7}"/>
              </a:ext>
            </a:extLst>
          </p:cNvPr>
          <p:cNvSpPr>
            <a:spLocks noGrp="1"/>
          </p:cNvSpPr>
          <p:nvPr>
            <p:ph type="sldNum" sz="quarter" idx="11"/>
          </p:nvPr>
        </p:nvSpPr>
        <p:spPr/>
        <p:txBody>
          <a:bodyPr/>
          <a:lstStyle/>
          <a:p>
            <a:fld id="{06F2FA06-E1E0-41BE-9336-EB35A789C607}" type="slidenum">
              <a:rPr lang="en-GB" smtClean="0"/>
              <a:pPr/>
              <a:t>14</a:t>
            </a:fld>
            <a:endParaRPr lang="en-GB" dirty="0"/>
          </a:p>
        </p:txBody>
      </p:sp>
      <p:sp>
        <p:nvSpPr>
          <p:cNvPr id="70" name="Text 18">
            <a:extLst>
              <a:ext uri="{FF2B5EF4-FFF2-40B4-BE49-F238E27FC236}">
                <a16:creationId xmlns:a16="http://schemas.microsoft.com/office/drawing/2014/main" id="{FF336D5B-ADD1-1941-C9ED-8FDDCF7422AE}"/>
              </a:ext>
            </a:extLst>
          </p:cNvPr>
          <p:cNvSpPr/>
          <p:nvPr/>
        </p:nvSpPr>
        <p:spPr>
          <a:xfrm>
            <a:off x="746760" y="5897880"/>
            <a:ext cx="10698480" cy="329184"/>
          </a:xfrm>
          <a:prstGeom prst="rect">
            <a:avLst/>
          </a:prstGeom>
          <a:solidFill>
            <a:srgbClr val="FFF0DF"/>
          </a:solidFill>
          <a:ln w="8890">
            <a:solidFill>
              <a:srgbClr val="FEFFFF"/>
            </a:solidFill>
          </a:ln>
        </p:spPr>
        <p:txBody>
          <a:bodyPr wrap="square" lIns="762" tIns="762" rIns="762" bIns="762" rtlCol="0" anchor="ctr">
            <a:normAutofit/>
          </a:bodyPr>
          <a:lstStyle/>
          <a:p>
            <a:pPr algn="ctr"/>
            <a:r>
              <a:rPr lang="en-US" sz="1400" dirty="0">
                <a:latin typeface="Century Gothic" pitchFamily="34" charset="0"/>
                <a:ea typeface="Century Gothic" pitchFamily="34" charset="-122"/>
                <a:cs typeface="Century Gothic" pitchFamily="34" charset="-120"/>
              </a:rPr>
              <a:t>The bonus should be lower than the measurable value created for the Client and should be capped.</a:t>
            </a:r>
            <a:endParaRPr lang="en-US" sz="1400" dirty="0"/>
          </a:p>
        </p:txBody>
      </p:sp>
    </p:spTree>
    <p:extLst>
      <p:ext uri="{BB962C8B-B14F-4D97-AF65-F5344CB8AC3E}">
        <p14:creationId xmlns:p14="http://schemas.microsoft.com/office/powerpoint/2010/main" val="4250581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502920" y="320040"/>
            <a:ext cx="7360920" cy="265176"/>
          </a:xfrm>
          <a:prstGeom prst="rect">
            <a:avLst/>
          </a:prstGeom>
          <a:noFill/>
          <a:ln/>
        </p:spPr>
        <p:txBody>
          <a:bodyPr wrap="square" lIns="0" tIns="0" rIns="0" bIns="0" rtlCol="0" anchor="ctr">
            <a:noAutofit/>
          </a:bodyPr>
          <a:lstStyle/>
          <a:p>
            <a:pPr marL="0" indent="0" algn="l">
              <a:buNone/>
            </a:pPr>
            <a:r>
              <a:rPr lang="en-US" sz="2500" b="1" dirty="0">
                <a:latin typeface="Century Gothic" pitchFamily="34" charset="0"/>
                <a:ea typeface="Century Gothic" pitchFamily="34" charset="-122"/>
                <a:cs typeface="Century Gothic" pitchFamily="34" charset="-120"/>
              </a:rPr>
              <a:t>GOVERNANCE AND CONTRACT MANAGEMENT</a:t>
            </a:r>
            <a:endParaRPr lang="en-US" sz="2500" dirty="0"/>
          </a:p>
        </p:txBody>
      </p:sp>
      <p:sp>
        <p:nvSpPr>
          <p:cNvPr id="6" name="Text 3"/>
          <p:cNvSpPr/>
          <p:nvPr/>
        </p:nvSpPr>
        <p:spPr>
          <a:xfrm>
            <a:off x="502920" y="685800"/>
            <a:ext cx="6675120" cy="411480"/>
          </a:xfrm>
          <a:prstGeom prst="rect">
            <a:avLst/>
          </a:prstGeom>
          <a:noFill/>
          <a:ln/>
        </p:spPr>
        <p:txBody>
          <a:bodyPr wrap="square" lIns="0" tIns="0" rIns="0" bIns="0" rtlCol="0" anchor="ctr">
            <a:normAutofit/>
          </a:bodyPr>
          <a:lstStyle/>
          <a:p>
            <a:pPr marL="0" indent="0" algn="l">
              <a:buNone/>
            </a:pPr>
            <a:r>
              <a:rPr lang="en-US" dirty="0">
                <a:solidFill>
                  <a:srgbClr val="111111"/>
                </a:solidFill>
                <a:latin typeface="Century Gothic" pitchFamily="34" charset="0"/>
                <a:ea typeface="Century Gothic" pitchFamily="34" charset="-122"/>
                <a:cs typeface="Century Gothic" pitchFamily="34" charset="-120"/>
              </a:rPr>
              <a:t>Governance safeguards for South African projects</a:t>
            </a:r>
            <a:endParaRPr lang="en-US" dirty="0"/>
          </a:p>
        </p:txBody>
      </p:sp>
      <p:grpSp>
        <p:nvGrpSpPr>
          <p:cNvPr id="35" name="Group 34">
            <a:extLst>
              <a:ext uri="{FF2B5EF4-FFF2-40B4-BE49-F238E27FC236}">
                <a16:creationId xmlns:a16="http://schemas.microsoft.com/office/drawing/2014/main" id="{84DF115F-364D-3D92-CE5E-DC53FEE1FDCD}"/>
              </a:ext>
            </a:extLst>
          </p:cNvPr>
          <p:cNvGrpSpPr/>
          <p:nvPr/>
        </p:nvGrpSpPr>
        <p:grpSpPr>
          <a:xfrm>
            <a:off x="777240" y="1417320"/>
            <a:ext cx="10515600" cy="3008376"/>
            <a:chOff x="777240" y="1417320"/>
            <a:chExt cx="10515600" cy="3008376"/>
          </a:xfrm>
        </p:grpSpPr>
        <p:sp>
          <p:nvSpPr>
            <p:cNvPr id="9" name="Shape 6"/>
            <p:cNvSpPr/>
            <p:nvPr/>
          </p:nvSpPr>
          <p:spPr>
            <a:xfrm>
              <a:off x="777240" y="1417320"/>
              <a:ext cx="384048" cy="384048"/>
            </a:xfrm>
            <a:prstGeom prst="roundRect">
              <a:avLst>
                <a:gd name="adj" fmla="val 9524"/>
              </a:avLst>
            </a:prstGeom>
            <a:solidFill>
              <a:srgbClr val="A00B2F"/>
            </a:solidFill>
            <a:ln w="12700">
              <a:solidFill>
                <a:srgbClr val="A00B2F">
                  <a:alpha val="0"/>
                </a:srgbClr>
              </a:solidFill>
              <a:prstDash val="solid"/>
            </a:ln>
          </p:spPr>
          <p:txBody>
            <a:bodyPr/>
            <a:lstStyle/>
            <a:p>
              <a:endParaRPr lang="en-ZA" sz="1600"/>
            </a:p>
          </p:txBody>
        </p:sp>
        <p:sp>
          <p:nvSpPr>
            <p:cNvPr id="10" name="Text 7"/>
            <p:cNvSpPr/>
            <p:nvPr/>
          </p:nvSpPr>
          <p:spPr>
            <a:xfrm>
              <a:off x="896112" y="1572768"/>
              <a:ext cx="137160" cy="73152"/>
            </a:xfrm>
            <a:prstGeom prst="rect">
              <a:avLst/>
            </a:prstGeom>
            <a:noFill/>
            <a:ln/>
          </p:spPr>
          <p:txBody>
            <a:bodyPr wrap="square" lIns="0" tIns="0" rIns="0" bIns="0" rtlCol="0" anchor="ctr">
              <a:noAutofit/>
            </a:bodyPr>
            <a:lstStyle/>
            <a:p>
              <a:pPr marL="0" indent="0" algn="ctr">
                <a:buNone/>
              </a:pPr>
              <a:r>
                <a:rPr lang="en-US" sz="1600" b="1" dirty="0">
                  <a:solidFill>
                    <a:srgbClr val="FFFFFF"/>
                  </a:solidFill>
                  <a:latin typeface="Century Gothic" pitchFamily="34" charset="0"/>
                  <a:ea typeface="Century Gothic" pitchFamily="34" charset="-122"/>
                  <a:cs typeface="Century Gothic" pitchFamily="34" charset="-120"/>
                </a:rPr>
                <a:t>1</a:t>
              </a:r>
              <a:endParaRPr lang="en-US" sz="1600" dirty="0"/>
            </a:p>
          </p:txBody>
        </p:sp>
        <p:sp>
          <p:nvSpPr>
            <p:cNvPr id="11" name="Text 8"/>
            <p:cNvSpPr/>
            <p:nvPr/>
          </p:nvSpPr>
          <p:spPr>
            <a:xfrm>
              <a:off x="1371600" y="1435608"/>
              <a:ext cx="1920240" cy="182880"/>
            </a:xfrm>
            <a:prstGeom prst="rect">
              <a:avLst/>
            </a:prstGeom>
            <a:noFill/>
            <a:ln/>
          </p:spPr>
          <p:txBody>
            <a:bodyPr wrap="square" lIns="0" tIns="0" rIns="0" bIns="0" rtlCol="0" anchor="ctr">
              <a:noAutofit/>
            </a:bodyPr>
            <a:lstStyle/>
            <a:p>
              <a:pPr marL="0" indent="0" algn="l">
                <a:buNone/>
              </a:pPr>
              <a:r>
                <a:rPr lang="en-US" sz="1600" b="1" dirty="0">
                  <a:solidFill>
                    <a:srgbClr val="404040"/>
                  </a:solidFill>
                  <a:latin typeface="Century Gothic" pitchFamily="34" charset="0"/>
                  <a:ea typeface="Century Gothic" pitchFamily="34" charset="-122"/>
                  <a:cs typeface="Century Gothic" pitchFamily="34" charset="-120"/>
                </a:rPr>
                <a:t>Tender stage</a:t>
              </a:r>
              <a:endParaRPr lang="en-US" sz="1600" dirty="0"/>
            </a:p>
          </p:txBody>
        </p:sp>
        <p:sp>
          <p:nvSpPr>
            <p:cNvPr id="12" name="Text 9"/>
            <p:cNvSpPr/>
            <p:nvPr/>
          </p:nvSpPr>
          <p:spPr>
            <a:xfrm>
              <a:off x="1371600" y="1737360"/>
              <a:ext cx="4389120" cy="219456"/>
            </a:xfrm>
            <a:prstGeom prst="rect">
              <a:avLst/>
            </a:prstGeom>
            <a:noFill/>
            <a:ln/>
          </p:spPr>
          <p:txBody>
            <a:bodyPr wrap="square" lIns="0" tIns="0" rIns="0" bIns="0" rtlCol="0" anchor="ctr">
              <a:noAutofit/>
            </a:bodyPr>
            <a:lstStyle/>
            <a:p>
              <a:pPr marL="0" indent="0" algn="l">
                <a:buNone/>
              </a:pPr>
              <a:r>
                <a:rPr lang="en-US" sz="1600" dirty="0">
                  <a:solidFill>
                    <a:srgbClr val="404040"/>
                  </a:solidFill>
                  <a:latin typeface="Century Gothic" pitchFamily="34" charset="0"/>
                  <a:ea typeface="Century Gothic" pitchFamily="34" charset="-122"/>
                  <a:cs typeface="Century Gothic" pitchFamily="34" charset="-120"/>
                </a:rPr>
                <a:t>Include the full incentive schedule, caps and exclusions in the tender.</a:t>
              </a:r>
              <a:endParaRPr lang="en-US" sz="1600" dirty="0"/>
            </a:p>
          </p:txBody>
        </p:sp>
        <p:sp>
          <p:nvSpPr>
            <p:cNvPr id="13" name="Shape 10"/>
            <p:cNvSpPr/>
            <p:nvPr/>
          </p:nvSpPr>
          <p:spPr>
            <a:xfrm>
              <a:off x="6309360" y="1417320"/>
              <a:ext cx="384048" cy="384048"/>
            </a:xfrm>
            <a:prstGeom prst="roundRect">
              <a:avLst>
                <a:gd name="adj" fmla="val 9524"/>
              </a:avLst>
            </a:prstGeom>
            <a:solidFill>
              <a:srgbClr val="A59137"/>
            </a:solidFill>
            <a:ln w="12700">
              <a:solidFill>
                <a:srgbClr val="A59137">
                  <a:alpha val="0"/>
                </a:srgbClr>
              </a:solidFill>
              <a:prstDash val="solid"/>
            </a:ln>
          </p:spPr>
          <p:txBody>
            <a:bodyPr/>
            <a:lstStyle/>
            <a:p>
              <a:endParaRPr lang="en-ZA" sz="1600"/>
            </a:p>
          </p:txBody>
        </p:sp>
        <p:sp>
          <p:nvSpPr>
            <p:cNvPr id="14" name="Text 11"/>
            <p:cNvSpPr/>
            <p:nvPr/>
          </p:nvSpPr>
          <p:spPr>
            <a:xfrm>
              <a:off x="6428232" y="1572768"/>
              <a:ext cx="137160" cy="73152"/>
            </a:xfrm>
            <a:prstGeom prst="rect">
              <a:avLst/>
            </a:prstGeom>
            <a:noFill/>
            <a:ln/>
          </p:spPr>
          <p:txBody>
            <a:bodyPr wrap="square" lIns="0" tIns="0" rIns="0" bIns="0" rtlCol="0" anchor="ctr">
              <a:noAutofit/>
            </a:bodyPr>
            <a:lstStyle/>
            <a:p>
              <a:pPr marL="0" indent="0" algn="ctr">
                <a:buNone/>
              </a:pPr>
              <a:r>
                <a:rPr lang="en-US" sz="1600" b="1" dirty="0">
                  <a:solidFill>
                    <a:srgbClr val="FFFFFF"/>
                  </a:solidFill>
                  <a:latin typeface="Century Gothic" pitchFamily="34" charset="0"/>
                  <a:ea typeface="Century Gothic" pitchFamily="34" charset="-122"/>
                  <a:cs typeface="Century Gothic" pitchFamily="34" charset="-120"/>
                </a:rPr>
                <a:t>2</a:t>
              </a:r>
              <a:endParaRPr lang="en-US" sz="1600" dirty="0"/>
            </a:p>
          </p:txBody>
        </p:sp>
        <p:sp>
          <p:nvSpPr>
            <p:cNvPr id="15" name="Text 12"/>
            <p:cNvSpPr/>
            <p:nvPr/>
          </p:nvSpPr>
          <p:spPr>
            <a:xfrm>
              <a:off x="6903720" y="1435608"/>
              <a:ext cx="2331720" cy="219456"/>
            </a:xfrm>
            <a:prstGeom prst="rect">
              <a:avLst/>
            </a:prstGeom>
            <a:noFill/>
            <a:ln/>
          </p:spPr>
          <p:txBody>
            <a:bodyPr wrap="square" lIns="0" tIns="0" rIns="0" bIns="0" rtlCol="0" anchor="ctr">
              <a:noAutofit/>
            </a:bodyPr>
            <a:lstStyle/>
            <a:p>
              <a:pPr marL="0" indent="0" algn="l">
                <a:buNone/>
              </a:pPr>
              <a:r>
                <a:rPr lang="en-US" sz="1600" b="1" dirty="0">
                  <a:solidFill>
                    <a:srgbClr val="404040"/>
                  </a:solidFill>
                  <a:latin typeface="Century Gothic" pitchFamily="34" charset="0"/>
                  <a:ea typeface="Century Gothic" pitchFamily="34" charset="-122"/>
                  <a:cs typeface="Century Gothic" pitchFamily="34" charset="-120"/>
                </a:rPr>
                <a:t>No double payment</a:t>
              </a:r>
              <a:endParaRPr lang="en-US" sz="1600" dirty="0"/>
            </a:p>
          </p:txBody>
        </p:sp>
        <p:sp>
          <p:nvSpPr>
            <p:cNvPr id="16" name="Text 13"/>
            <p:cNvSpPr/>
            <p:nvPr/>
          </p:nvSpPr>
          <p:spPr>
            <a:xfrm>
              <a:off x="6903720" y="1737360"/>
              <a:ext cx="4389120" cy="219456"/>
            </a:xfrm>
            <a:prstGeom prst="rect">
              <a:avLst/>
            </a:prstGeom>
            <a:noFill/>
            <a:ln/>
          </p:spPr>
          <p:txBody>
            <a:bodyPr wrap="square" lIns="0" tIns="0" rIns="0" bIns="0" rtlCol="0" anchor="ctr">
              <a:noAutofit/>
            </a:bodyPr>
            <a:lstStyle/>
            <a:p>
              <a:pPr marL="0" indent="0" algn="l">
                <a:buNone/>
              </a:pPr>
              <a:r>
                <a:rPr lang="en-US" sz="1600" dirty="0">
                  <a:solidFill>
                    <a:srgbClr val="404040"/>
                  </a:solidFill>
                  <a:latin typeface="Century Gothic" pitchFamily="34" charset="0"/>
                  <a:ea typeface="Century Gothic" pitchFamily="34" charset="-122"/>
                  <a:cs typeface="Century Gothic" pitchFamily="34" charset="-120"/>
                </a:rPr>
                <a:t>Do not pay for obligations already priced in the contract.</a:t>
              </a:r>
              <a:endParaRPr lang="en-US" sz="1600" dirty="0"/>
            </a:p>
          </p:txBody>
        </p:sp>
        <p:sp>
          <p:nvSpPr>
            <p:cNvPr id="17" name="Shape 14"/>
            <p:cNvSpPr/>
            <p:nvPr/>
          </p:nvSpPr>
          <p:spPr>
            <a:xfrm>
              <a:off x="777240" y="2651760"/>
              <a:ext cx="384048" cy="384048"/>
            </a:xfrm>
            <a:prstGeom prst="roundRect">
              <a:avLst>
                <a:gd name="adj" fmla="val 9524"/>
              </a:avLst>
            </a:prstGeom>
            <a:solidFill>
              <a:srgbClr val="A00B2F"/>
            </a:solidFill>
            <a:ln w="12700">
              <a:solidFill>
                <a:srgbClr val="A00B2F">
                  <a:alpha val="0"/>
                </a:srgbClr>
              </a:solidFill>
              <a:prstDash val="solid"/>
            </a:ln>
          </p:spPr>
          <p:txBody>
            <a:bodyPr/>
            <a:lstStyle/>
            <a:p>
              <a:endParaRPr lang="en-ZA" sz="1600"/>
            </a:p>
          </p:txBody>
        </p:sp>
        <p:sp>
          <p:nvSpPr>
            <p:cNvPr id="18" name="Text 15"/>
            <p:cNvSpPr/>
            <p:nvPr/>
          </p:nvSpPr>
          <p:spPr>
            <a:xfrm>
              <a:off x="896112" y="2807208"/>
              <a:ext cx="137160" cy="73152"/>
            </a:xfrm>
            <a:prstGeom prst="rect">
              <a:avLst/>
            </a:prstGeom>
            <a:noFill/>
            <a:ln/>
          </p:spPr>
          <p:txBody>
            <a:bodyPr wrap="square" lIns="0" tIns="0" rIns="0" bIns="0" rtlCol="0" anchor="ctr">
              <a:noAutofit/>
            </a:bodyPr>
            <a:lstStyle/>
            <a:p>
              <a:pPr marL="0" indent="0" algn="ctr">
                <a:buNone/>
              </a:pPr>
              <a:r>
                <a:rPr lang="en-US" sz="1600" b="1" dirty="0">
                  <a:solidFill>
                    <a:srgbClr val="FFFFFF"/>
                  </a:solidFill>
                  <a:latin typeface="Century Gothic" pitchFamily="34" charset="0"/>
                  <a:ea typeface="Century Gothic" pitchFamily="34" charset="-122"/>
                  <a:cs typeface="Century Gothic" pitchFamily="34" charset="-120"/>
                </a:rPr>
                <a:t>3</a:t>
              </a:r>
              <a:endParaRPr lang="en-US" sz="1600" dirty="0"/>
            </a:p>
          </p:txBody>
        </p:sp>
        <p:sp>
          <p:nvSpPr>
            <p:cNvPr id="19" name="Text 16"/>
            <p:cNvSpPr/>
            <p:nvPr/>
          </p:nvSpPr>
          <p:spPr>
            <a:xfrm>
              <a:off x="1371600" y="2670048"/>
              <a:ext cx="1920240" cy="182880"/>
            </a:xfrm>
            <a:prstGeom prst="rect">
              <a:avLst/>
            </a:prstGeom>
            <a:noFill/>
            <a:ln/>
          </p:spPr>
          <p:txBody>
            <a:bodyPr wrap="square" lIns="0" tIns="0" rIns="0" bIns="0" rtlCol="0" anchor="ctr">
              <a:noAutofit/>
            </a:bodyPr>
            <a:lstStyle/>
            <a:p>
              <a:pPr marL="0" indent="0" algn="l">
                <a:buNone/>
              </a:pPr>
              <a:r>
                <a:rPr lang="en-US" sz="1600" b="1" dirty="0">
                  <a:solidFill>
                    <a:srgbClr val="404040"/>
                  </a:solidFill>
                  <a:latin typeface="Century Gothic" pitchFamily="34" charset="0"/>
                  <a:ea typeface="Century Gothic" pitchFamily="34" charset="-122"/>
                  <a:cs typeface="Century Gothic" pitchFamily="34" charset="-120"/>
                </a:rPr>
                <a:t>Measurement</a:t>
              </a:r>
              <a:endParaRPr lang="en-US" sz="1600" dirty="0"/>
            </a:p>
          </p:txBody>
        </p:sp>
        <p:sp>
          <p:nvSpPr>
            <p:cNvPr id="20" name="Text 17"/>
            <p:cNvSpPr/>
            <p:nvPr/>
          </p:nvSpPr>
          <p:spPr>
            <a:xfrm>
              <a:off x="1371600" y="2971800"/>
              <a:ext cx="4389120" cy="219456"/>
            </a:xfrm>
            <a:prstGeom prst="rect">
              <a:avLst/>
            </a:prstGeom>
            <a:noFill/>
            <a:ln/>
          </p:spPr>
          <p:txBody>
            <a:bodyPr wrap="square" lIns="0" tIns="0" rIns="0" bIns="0" rtlCol="0" anchor="ctr">
              <a:noAutofit/>
            </a:bodyPr>
            <a:lstStyle/>
            <a:p>
              <a:pPr marL="0" indent="0" algn="l">
                <a:buNone/>
              </a:pPr>
              <a:r>
                <a:rPr lang="en-US" sz="1600" dirty="0">
                  <a:solidFill>
                    <a:srgbClr val="404040"/>
                  </a:solidFill>
                  <a:latin typeface="Century Gothic" pitchFamily="34" charset="0"/>
                  <a:ea typeface="Century Gothic" pitchFamily="34" charset="-122"/>
                  <a:cs typeface="Century Gothic" pitchFamily="34" charset="-120"/>
                </a:rPr>
                <a:t>Use objective evidence: certificates, test packs, KPIs and dashboards.</a:t>
              </a:r>
              <a:endParaRPr lang="en-US" sz="1600" dirty="0"/>
            </a:p>
          </p:txBody>
        </p:sp>
        <p:sp>
          <p:nvSpPr>
            <p:cNvPr id="21" name="Shape 18"/>
            <p:cNvSpPr/>
            <p:nvPr/>
          </p:nvSpPr>
          <p:spPr>
            <a:xfrm>
              <a:off x="6309360" y="2651760"/>
              <a:ext cx="384048" cy="384048"/>
            </a:xfrm>
            <a:prstGeom prst="roundRect">
              <a:avLst>
                <a:gd name="adj" fmla="val 9524"/>
              </a:avLst>
            </a:prstGeom>
            <a:solidFill>
              <a:srgbClr val="A59137"/>
            </a:solidFill>
            <a:ln w="12700">
              <a:solidFill>
                <a:srgbClr val="A59137">
                  <a:alpha val="0"/>
                </a:srgbClr>
              </a:solidFill>
              <a:prstDash val="solid"/>
            </a:ln>
          </p:spPr>
          <p:txBody>
            <a:bodyPr/>
            <a:lstStyle/>
            <a:p>
              <a:endParaRPr lang="en-ZA" sz="1600"/>
            </a:p>
          </p:txBody>
        </p:sp>
        <p:sp>
          <p:nvSpPr>
            <p:cNvPr id="22" name="Text 19"/>
            <p:cNvSpPr/>
            <p:nvPr/>
          </p:nvSpPr>
          <p:spPr>
            <a:xfrm>
              <a:off x="6428232" y="2807208"/>
              <a:ext cx="137160" cy="73152"/>
            </a:xfrm>
            <a:prstGeom prst="rect">
              <a:avLst/>
            </a:prstGeom>
            <a:noFill/>
            <a:ln/>
          </p:spPr>
          <p:txBody>
            <a:bodyPr wrap="square" lIns="0" tIns="0" rIns="0" bIns="0" rtlCol="0" anchor="ctr">
              <a:noAutofit/>
            </a:bodyPr>
            <a:lstStyle/>
            <a:p>
              <a:pPr marL="0" indent="0" algn="ctr">
                <a:buNone/>
              </a:pPr>
              <a:r>
                <a:rPr lang="en-US" sz="1600" b="1" dirty="0">
                  <a:solidFill>
                    <a:srgbClr val="FFFFFF"/>
                  </a:solidFill>
                  <a:latin typeface="Century Gothic" pitchFamily="34" charset="0"/>
                  <a:ea typeface="Century Gothic" pitchFamily="34" charset="-122"/>
                  <a:cs typeface="Century Gothic" pitchFamily="34" charset="-120"/>
                </a:rPr>
                <a:t>4</a:t>
              </a:r>
              <a:endParaRPr lang="en-US" sz="1600" dirty="0"/>
            </a:p>
          </p:txBody>
        </p:sp>
        <p:sp>
          <p:nvSpPr>
            <p:cNvPr id="23" name="Text 20"/>
            <p:cNvSpPr/>
            <p:nvPr/>
          </p:nvSpPr>
          <p:spPr>
            <a:xfrm>
              <a:off x="6903720" y="2670048"/>
              <a:ext cx="2249424" cy="182880"/>
            </a:xfrm>
            <a:prstGeom prst="rect">
              <a:avLst/>
            </a:prstGeom>
            <a:noFill/>
            <a:ln/>
          </p:spPr>
          <p:txBody>
            <a:bodyPr wrap="square" lIns="0" tIns="0" rIns="0" bIns="0" rtlCol="0" anchor="ctr">
              <a:noAutofit/>
            </a:bodyPr>
            <a:lstStyle/>
            <a:p>
              <a:pPr marL="0" indent="0" algn="l">
                <a:buNone/>
              </a:pPr>
              <a:r>
                <a:rPr lang="en-US" sz="1600" b="1" dirty="0">
                  <a:solidFill>
                    <a:srgbClr val="404040"/>
                  </a:solidFill>
                  <a:latin typeface="Century Gothic" pitchFamily="34" charset="0"/>
                  <a:ea typeface="Century Gothic" pitchFamily="34" charset="-122"/>
                  <a:cs typeface="Century Gothic" pitchFamily="34" charset="-120"/>
                </a:rPr>
                <a:t>No bypassing claims</a:t>
              </a:r>
              <a:endParaRPr lang="en-US" sz="1600" dirty="0"/>
            </a:p>
          </p:txBody>
        </p:sp>
        <p:sp>
          <p:nvSpPr>
            <p:cNvPr id="24" name="Text 21"/>
            <p:cNvSpPr/>
            <p:nvPr/>
          </p:nvSpPr>
          <p:spPr>
            <a:xfrm>
              <a:off x="6903720" y="2971800"/>
              <a:ext cx="4389120" cy="219456"/>
            </a:xfrm>
            <a:prstGeom prst="rect">
              <a:avLst/>
            </a:prstGeom>
            <a:noFill/>
            <a:ln/>
          </p:spPr>
          <p:txBody>
            <a:bodyPr wrap="square" lIns="0" tIns="0" rIns="0" bIns="0" rtlCol="0" anchor="ctr">
              <a:noAutofit/>
            </a:bodyPr>
            <a:lstStyle/>
            <a:p>
              <a:pPr marL="0" indent="0" algn="l">
                <a:buNone/>
              </a:pPr>
              <a:r>
                <a:rPr lang="en-US" sz="1600" dirty="0">
                  <a:solidFill>
                    <a:srgbClr val="404040"/>
                  </a:solidFill>
                  <a:latin typeface="Century Gothic" pitchFamily="34" charset="0"/>
                  <a:ea typeface="Century Gothic" pitchFamily="34" charset="-122"/>
                  <a:cs typeface="Century Gothic" pitchFamily="34" charset="-120"/>
                </a:rPr>
                <a:t>Incentives do not replace compensation events, claims or contractual remedies.</a:t>
              </a:r>
              <a:endParaRPr lang="en-US" sz="1600" dirty="0"/>
            </a:p>
          </p:txBody>
        </p:sp>
        <p:sp>
          <p:nvSpPr>
            <p:cNvPr id="25" name="Shape 22"/>
            <p:cNvSpPr/>
            <p:nvPr/>
          </p:nvSpPr>
          <p:spPr>
            <a:xfrm>
              <a:off x="777240" y="3886200"/>
              <a:ext cx="384048" cy="384048"/>
            </a:xfrm>
            <a:prstGeom prst="roundRect">
              <a:avLst>
                <a:gd name="adj" fmla="val 9524"/>
              </a:avLst>
            </a:prstGeom>
            <a:solidFill>
              <a:srgbClr val="A00B2F"/>
            </a:solidFill>
            <a:ln w="12700">
              <a:solidFill>
                <a:srgbClr val="A00B2F">
                  <a:alpha val="0"/>
                </a:srgbClr>
              </a:solidFill>
              <a:prstDash val="solid"/>
            </a:ln>
          </p:spPr>
          <p:txBody>
            <a:bodyPr/>
            <a:lstStyle/>
            <a:p>
              <a:endParaRPr lang="en-ZA" sz="1600"/>
            </a:p>
          </p:txBody>
        </p:sp>
        <p:sp>
          <p:nvSpPr>
            <p:cNvPr id="26" name="Text 23"/>
            <p:cNvSpPr/>
            <p:nvPr/>
          </p:nvSpPr>
          <p:spPr>
            <a:xfrm>
              <a:off x="900684" y="4032504"/>
              <a:ext cx="137160" cy="73152"/>
            </a:xfrm>
            <a:prstGeom prst="rect">
              <a:avLst/>
            </a:prstGeom>
            <a:noFill/>
            <a:ln/>
          </p:spPr>
          <p:txBody>
            <a:bodyPr wrap="square" lIns="0" tIns="0" rIns="0" bIns="0" rtlCol="0" anchor="ctr">
              <a:noAutofit/>
            </a:bodyPr>
            <a:lstStyle/>
            <a:p>
              <a:pPr marL="0" indent="0" algn="ctr">
                <a:buNone/>
              </a:pPr>
              <a:r>
                <a:rPr lang="en-US" sz="1600" b="1" dirty="0">
                  <a:solidFill>
                    <a:srgbClr val="FFFFFF"/>
                  </a:solidFill>
                  <a:latin typeface="Century Gothic" pitchFamily="34" charset="0"/>
                  <a:ea typeface="Century Gothic" pitchFamily="34" charset="-122"/>
                  <a:cs typeface="Century Gothic" pitchFamily="34" charset="-120"/>
                </a:rPr>
                <a:t>5</a:t>
              </a:r>
              <a:endParaRPr lang="en-US" sz="1600" dirty="0"/>
            </a:p>
          </p:txBody>
        </p:sp>
        <p:sp>
          <p:nvSpPr>
            <p:cNvPr id="27" name="Text 24"/>
            <p:cNvSpPr/>
            <p:nvPr/>
          </p:nvSpPr>
          <p:spPr>
            <a:xfrm>
              <a:off x="1371600" y="3904488"/>
              <a:ext cx="1920240" cy="182880"/>
            </a:xfrm>
            <a:prstGeom prst="rect">
              <a:avLst/>
            </a:prstGeom>
            <a:noFill/>
            <a:ln/>
          </p:spPr>
          <p:txBody>
            <a:bodyPr wrap="square" lIns="0" tIns="0" rIns="0" bIns="0" rtlCol="0" anchor="ctr">
              <a:noAutofit/>
            </a:bodyPr>
            <a:lstStyle/>
            <a:p>
              <a:pPr marL="0" indent="0" algn="l">
                <a:buNone/>
              </a:pPr>
              <a:r>
                <a:rPr lang="en-US" sz="1600" b="1" dirty="0">
                  <a:solidFill>
                    <a:srgbClr val="404040"/>
                  </a:solidFill>
                  <a:latin typeface="Century Gothic" pitchFamily="34" charset="0"/>
                  <a:ea typeface="Century Gothic" pitchFamily="34" charset="-122"/>
                  <a:cs typeface="Century Gothic" pitchFamily="34" charset="-120"/>
                </a:rPr>
                <a:t>Certification</a:t>
              </a:r>
              <a:endParaRPr lang="en-US" sz="1600" dirty="0"/>
            </a:p>
          </p:txBody>
        </p:sp>
        <p:sp>
          <p:nvSpPr>
            <p:cNvPr id="28" name="Text 25"/>
            <p:cNvSpPr/>
            <p:nvPr/>
          </p:nvSpPr>
          <p:spPr>
            <a:xfrm>
              <a:off x="1371600" y="4206240"/>
              <a:ext cx="4389120" cy="219456"/>
            </a:xfrm>
            <a:prstGeom prst="rect">
              <a:avLst/>
            </a:prstGeom>
            <a:noFill/>
            <a:ln/>
          </p:spPr>
          <p:txBody>
            <a:bodyPr wrap="square" lIns="0" tIns="0" rIns="0" bIns="0" rtlCol="0" anchor="ctr">
              <a:noAutofit/>
            </a:bodyPr>
            <a:lstStyle/>
            <a:p>
              <a:pPr marL="0" indent="0" algn="l">
                <a:buNone/>
              </a:pPr>
              <a:r>
                <a:rPr lang="en-US" sz="1600" dirty="0">
                  <a:solidFill>
                    <a:srgbClr val="404040"/>
                  </a:solidFill>
                  <a:latin typeface="Century Gothic" pitchFamily="34" charset="0"/>
                  <a:ea typeface="Century Gothic" pitchFamily="34" charset="-122"/>
                  <a:cs typeface="Century Gothic" pitchFamily="34" charset="-120"/>
                </a:rPr>
                <a:t>State who certifies and what documentation is required.</a:t>
              </a:r>
              <a:endParaRPr lang="en-US" sz="1600" dirty="0"/>
            </a:p>
          </p:txBody>
        </p:sp>
        <p:sp>
          <p:nvSpPr>
            <p:cNvPr id="29" name="Shape 26"/>
            <p:cNvSpPr/>
            <p:nvPr/>
          </p:nvSpPr>
          <p:spPr>
            <a:xfrm>
              <a:off x="6309360" y="3886200"/>
              <a:ext cx="384048" cy="384048"/>
            </a:xfrm>
            <a:prstGeom prst="roundRect">
              <a:avLst>
                <a:gd name="adj" fmla="val 9524"/>
              </a:avLst>
            </a:prstGeom>
            <a:solidFill>
              <a:srgbClr val="A59137"/>
            </a:solidFill>
            <a:ln w="12700">
              <a:solidFill>
                <a:srgbClr val="A59137">
                  <a:alpha val="0"/>
                </a:srgbClr>
              </a:solidFill>
              <a:prstDash val="solid"/>
            </a:ln>
          </p:spPr>
          <p:txBody>
            <a:bodyPr/>
            <a:lstStyle/>
            <a:p>
              <a:endParaRPr lang="en-ZA" sz="1600"/>
            </a:p>
          </p:txBody>
        </p:sp>
        <p:sp>
          <p:nvSpPr>
            <p:cNvPr id="30" name="Text 27"/>
            <p:cNvSpPr/>
            <p:nvPr/>
          </p:nvSpPr>
          <p:spPr>
            <a:xfrm>
              <a:off x="6428232" y="4032504"/>
              <a:ext cx="137160" cy="73152"/>
            </a:xfrm>
            <a:prstGeom prst="rect">
              <a:avLst/>
            </a:prstGeom>
            <a:noFill/>
            <a:ln/>
          </p:spPr>
          <p:txBody>
            <a:bodyPr wrap="square" lIns="0" tIns="0" rIns="0" bIns="0" rtlCol="0" anchor="ctr">
              <a:noAutofit/>
            </a:bodyPr>
            <a:lstStyle/>
            <a:p>
              <a:pPr marL="0" indent="0" algn="ctr">
                <a:buNone/>
              </a:pPr>
              <a:r>
                <a:rPr lang="en-US" sz="1600" b="1" dirty="0">
                  <a:solidFill>
                    <a:srgbClr val="FFFFFF"/>
                  </a:solidFill>
                  <a:latin typeface="Century Gothic" pitchFamily="34" charset="0"/>
                  <a:ea typeface="Century Gothic" pitchFamily="34" charset="-122"/>
                  <a:cs typeface="Century Gothic" pitchFamily="34" charset="-120"/>
                </a:rPr>
                <a:t>6</a:t>
              </a:r>
              <a:endParaRPr lang="en-US" sz="1600" dirty="0"/>
            </a:p>
          </p:txBody>
        </p:sp>
        <p:sp>
          <p:nvSpPr>
            <p:cNvPr id="31" name="Text 28"/>
            <p:cNvSpPr/>
            <p:nvPr/>
          </p:nvSpPr>
          <p:spPr>
            <a:xfrm>
              <a:off x="6903720" y="3904488"/>
              <a:ext cx="1920240" cy="182880"/>
            </a:xfrm>
            <a:prstGeom prst="rect">
              <a:avLst/>
            </a:prstGeom>
            <a:noFill/>
            <a:ln/>
          </p:spPr>
          <p:txBody>
            <a:bodyPr wrap="square" lIns="0" tIns="0" rIns="0" bIns="0" rtlCol="0" anchor="ctr">
              <a:noAutofit/>
            </a:bodyPr>
            <a:lstStyle/>
            <a:p>
              <a:pPr marL="0" indent="0" algn="l">
                <a:buNone/>
              </a:pPr>
              <a:r>
                <a:rPr lang="en-US" sz="1600" b="1" dirty="0">
                  <a:solidFill>
                    <a:srgbClr val="404040"/>
                  </a:solidFill>
                  <a:latin typeface="Century Gothic" pitchFamily="34" charset="0"/>
                  <a:ea typeface="Century Gothic" pitchFamily="34" charset="-122"/>
                  <a:cs typeface="Century Gothic" pitchFamily="34" charset="-120"/>
                </a:rPr>
                <a:t>Disputes</a:t>
              </a:r>
              <a:endParaRPr lang="en-US" sz="1600" dirty="0"/>
            </a:p>
          </p:txBody>
        </p:sp>
        <p:sp>
          <p:nvSpPr>
            <p:cNvPr id="32" name="Text 29"/>
            <p:cNvSpPr/>
            <p:nvPr/>
          </p:nvSpPr>
          <p:spPr>
            <a:xfrm>
              <a:off x="6903720" y="4206240"/>
              <a:ext cx="4389120" cy="219456"/>
            </a:xfrm>
            <a:prstGeom prst="rect">
              <a:avLst/>
            </a:prstGeom>
            <a:noFill/>
            <a:ln/>
          </p:spPr>
          <p:txBody>
            <a:bodyPr wrap="square" lIns="0" tIns="0" rIns="0" bIns="0" rtlCol="0" anchor="ctr">
              <a:noAutofit/>
            </a:bodyPr>
            <a:lstStyle/>
            <a:p>
              <a:pPr marL="0" indent="0" algn="l">
                <a:buNone/>
              </a:pPr>
              <a:r>
                <a:rPr lang="en-US" sz="1600" dirty="0">
                  <a:solidFill>
                    <a:srgbClr val="404040"/>
                  </a:solidFill>
                  <a:latin typeface="Century Gothic" pitchFamily="34" charset="0"/>
                  <a:ea typeface="Century Gothic" pitchFamily="34" charset="-122"/>
                  <a:cs typeface="Century Gothic" pitchFamily="34" charset="-120"/>
                </a:rPr>
                <a:t>Keep the dispute forum and escalation route clear.</a:t>
              </a:r>
              <a:endParaRPr lang="en-US" sz="1600" dirty="0"/>
            </a:p>
          </p:txBody>
        </p:sp>
      </p:grpSp>
      <p:sp>
        <p:nvSpPr>
          <p:cNvPr id="33" name="Shape 30"/>
          <p:cNvSpPr/>
          <p:nvPr/>
        </p:nvSpPr>
        <p:spPr>
          <a:xfrm>
            <a:off x="777240" y="5577840"/>
            <a:ext cx="10652760" cy="384048"/>
          </a:xfrm>
          <a:prstGeom prst="roundRect">
            <a:avLst>
              <a:gd name="adj" fmla="val 8333"/>
            </a:avLst>
          </a:prstGeom>
          <a:solidFill>
            <a:srgbClr val="730721"/>
          </a:solidFill>
          <a:ln w="12700">
            <a:solidFill>
              <a:srgbClr val="730721">
                <a:alpha val="0"/>
              </a:srgbClr>
            </a:solidFill>
            <a:prstDash val="solid"/>
          </a:ln>
        </p:spPr>
        <p:txBody>
          <a:bodyPr/>
          <a:lstStyle/>
          <a:p>
            <a:endParaRPr lang="en-ZA"/>
          </a:p>
        </p:txBody>
      </p:sp>
      <p:sp>
        <p:nvSpPr>
          <p:cNvPr id="34" name="Text 31"/>
          <p:cNvSpPr/>
          <p:nvPr/>
        </p:nvSpPr>
        <p:spPr>
          <a:xfrm>
            <a:off x="1051560" y="5705856"/>
            <a:ext cx="10104120" cy="146304"/>
          </a:xfrm>
          <a:prstGeom prst="rect">
            <a:avLst/>
          </a:prstGeom>
          <a:noFill/>
          <a:ln/>
        </p:spPr>
        <p:txBody>
          <a:bodyPr wrap="square" lIns="0" tIns="0" rIns="0" bIns="0" rtlCol="0" anchor="ctr">
            <a:noAutofit/>
          </a:bodyPr>
          <a:lstStyle/>
          <a:p>
            <a:pPr marL="0" indent="0" algn="ctr">
              <a:buNone/>
            </a:pPr>
            <a:r>
              <a:rPr lang="en-US" sz="1400" b="1" dirty="0">
                <a:solidFill>
                  <a:srgbClr val="FFFFFF"/>
                </a:solidFill>
                <a:latin typeface="Century Gothic" pitchFamily="34" charset="0"/>
                <a:ea typeface="Century Gothic" pitchFamily="34" charset="-122"/>
                <a:cs typeface="Century Gothic" pitchFamily="34" charset="-120"/>
              </a:rPr>
              <a:t>Good incentive schemes are as much about clear administration as they are about reward.</a:t>
            </a:r>
            <a:endParaRPr lang="en-US" sz="1400" dirty="0"/>
          </a:p>
        </p:txBody>
      </p:sp>
      <p:sp>
        <p:nvSpPr>
          <p:cNvPr id="2" name="Footer Placeholder 1">
            <a:extLst>
              <a:ext uri="{FF2B5EF4-FFF2-40B4-BE49-F238E27FC236}">
                <a16:creationId xmlns:a16="http://schemas.microsoft.com/office/drawing/2014/main" id="{6B17B6B0-32EB-83B8-85AF-F1EB157105E5}"/>
              </a:ext>
            </a:extLst>
          </p:cNvPr>
          <p:cNvSpPr>
            <a:spLocks noGrp="1"/>
          </p:cNvSpPr>
          <p:nvPr>
            <p:ph type="ftr" sz="quarter" idx="10"/>
          </p:nvPr>
        </p:nvSpPr>
        <p:spPr/>
        <p:txBody>
          <a:bodyPr/>
          <a:lstStyle/>
          <a:p>
            <a:r>
              <a:rPr lang="en-US"/>
              <a:t>www.ecs.co.za</a:t>
            </a:r>
            <a:endParaRPr lang="en-GB" dirty="0"/>
          </a:p>
        </p:txBody>
      </p:sp>
      <p:sp>
        <p:nvSpPr>
          <p:cNvPr id="3" name="Slide Number Placeholder 2">
            <a:extLst>
              <a:ext uri="{FF2B5EF4-FFF2-40B4-BE49-F238E27FC236}">
                <a16:creationId xmlns:a16="http://schemas.microsoft.com/office/drawing/2014/main" id="{67775982-6CCC-C9B5-65D5-1242DF522468}"/>
              </a:ext>
            </a:extLst>
          </p:cNvPr>
          <p:cNvSpPr>
            <a:spLocks noGrp="1"/>
          </p:cNvSpPr>
          <p:nvPr>
            <p:ph type="sldNum" sz="quarter" idx="11"/>
          </p:nvPr>
        </p:nvSpPr>
        <p:spPr/>
        <p:txBody>
          <a:bodyPr/>
          <a:lstStyle/>
          <a:p>
            <a:fld id="{06F2FA06-E1E0-41BE-9336-EB35A789C607}" type="slidenum">
              <a:rPr lang="en-GB" smtClean="0"/>
              <a:pPr/>
              <a:t>15</a:t>
            </a:fld>
            <a:endParaRPr lang="en-GB" dirty="0"/>
          </a:p>
        </p:txBody>
      </p:sp>
    </p:spTree>
    <p:extLst>
      <p:ext uri="{BB962C8B-B14F-4D97-AF65-F5344CB8AC3E}">
        <p14:creationId xmlns:p14="http://schemas.microsoft.com/office/powerpoint/2010/main" val="576537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11480" y="438912"/>
            <a:ext cx="10789920" cy="384048"/>
          </a:xfrm>
          <a:prstGeom prst="rect">
            <a:avLst/>
          </a:prstGeom>
          <a:noFill/>
          <a:ln/>
        </p:spPr>
        <p:txBody>
          <a:bodyPr wrap="square" lIns="508" tIns="508" rIns="508" bIns="508" rtlCol="0" anchor="t">
            <a:normAutofit/>
          </a:bodyPr>
          <a:lstStyle/>
          <a:p>
            <a:pPr marL="0" indent="0" algn="l">
              <a:buNone/>
            </a:pPr>
            <a:r>
              <a:rPr lang="en-US" sz="2500" b="1" dirty="0">
                <a:latin typeface="+mj-lt"/>
                <a:ea typeface="Aptos" pitchFamily="34" charset="-122"/>
                <a:cs typeface="Aptos" pitchFamily="34" charset="-120"/>
              </a:rPr>
              <a:t>How LCC incentivises contractors</a:t>
            </a:r>
            <a:endParaRPr lang="en-US" sz="2500" dirty="0">
              <a:latin typeface="+mj-lt"/>
            </a:endParaRPr>
          </a:p>
        </p:txBody>
      </p:sp>
      <p:sp>
        <p:nvSpPr>
          <p:cNvPr id="4" name="Text 2"/>
          <p:cNvSpPr/>
          <p:nvPr/>
        </p:nvSpPr>
        <p:spPr>
          <a:xfrm>
            <a:off x="411480" y="877824"/>
            <a:ext cx="10789920" cy="320040"/>
          </a:xfrm>
          <a:prstGeom prst="rect">
            <a:avLst/>
          </a:prstGeom>
          <a:noFill/>
          <a:ln/>
        </p:spPr>
        <p:txBody>
          <a:bodyPr wrap="square" lIns="508" tIns="508" rIns="508" bIns="508" rtlCol="0" anchor="t">
            <a:noAutofit/>
          </a:bodyPr>
          <a:lstStyle/>
          <a:p>
            <a:pPr marL="0" indent="0" algn="l">
              <a:buNone/>
            </a:pPr>
            <a:r>
              <a:rPr lang="en-US" sz="2000" dirty="0">
                <a:ea typeface="Aptos" pitchFamily="34" charset="-122"/>
                <a:cs typeface="Aptos" pitchFamily="34" charset="-120"/>
              </a:rPr>
              <a:t>NEC contracts encourage collaboration and innovation, allowing contractors to share in savings generated through lower life cycle costs and improved asset performance.</a:t>
            </a:r>
            <a:endParaRPr lang="en-US" sz="2000" dirty="0"/>
          </a:p>
        </p:txBody>
      </p:sp>
      <p:grpSp>
        <p:nvGrpSpPr>
          <p:cNvPr id="17" name="Group 16">
            <a:extLst>
              <a:ext uri="{FF2B5EF4-FFF2-40B4-BE49-F238E27FC236}">
                <a16:creationId xmlns:a16="http://schemas.microsoft.com/office/drawing/2014/main" id="{44D1108A-2155-EB81-7CCA-A375D9D90CA5}"/>
              </a:ext>
            </a:extLst>
          </p:cNvPr>
          <p:cNvGrpSpPr/>
          <p:nvPr/>
        </p:nvGrpSpPr>
        <p:grpSpPr>
          <a:xfrm>
            <a:off x="906780" y="2204864"/>
            <a:ext cx="10378440" cy="2240280"/>
            <a:chOff x="685800" y="1691640"/>
            <a:chExt cx="10378440" cy="2240280"/>
          </a:xfrm>
        </p:grpSpPr>
        <p:sp>
          <p:nvSpPr>
            <p:cNvPr id="8" name="Text 6"/>
            <p:cNvSpPr/>
            <p:nvPr/>
          </p:nvSpPr>
          <p:spPr>
            <a:xfrm>
              <a:off x="685800" y="1691640"/>
              <a:ext cx="4846320" cy="868680"/>
            </a:xfrm>
            <a:prstGeom prst="rect">
              <a:avLst/>
            </a:prstGeom>
            <a:solidFill>
              <a:schemeClr val="accent3"/>
            </a:solidFill>
            <a:ln w="12700">
              <a:solidFill>
                <a:schemeClr val="tx1"/>
              </a:solidFill>
            </a:ln>
          </p:spPr>
          <p:txBody>
            <a:bodyPr wrap="square" lIns="1651" tIns="1651" rIns="1651" bIns="1651" rtlCol="0" anchor="ctr">
              <a:normAutofit/>
            </a:bodyPr>
            <a:lstStyle/>
            <a:p>
              <a:pPr marL="0" indent="0" algn="ctr">
                <a:buNone/>
              </a:pPr>
              <a:r>
                <a:rPr lang="en-US" dirty="0">
                  <a:solidFill>
                    <a:schemeClr val="bg1"/>
                  </a:solidFill>
                  <a:ea typeface="Aptos" pitchFamily="34" charset="-122"/>
                  <a:cs typeface="Aptos" pitchFamily="34" charset="-120"/>
                </a:rPr>
                <a:t>Rewards innovation and value engineering
</a:t>
              </a:r>
              <a:endParaRPr lang="en-US" dirty="0">
                <a:solidFill>
                  <a:schemeClr val="bg1"/>
                </a:solidFill>
              </a:endParaRPr>
            </a:p>
          </p:txBody>
        </p:sp>
        <p:sp>
          <p:nvSpPr>
            <p:cNvPr id="10" name="Text 8"/>
            <p:cNvSpPr/>
            <p:nvPr/>
          </p:nvSpPr>
          <p:spPr>
            <a:xfrm>
              <a:off x="6217920" y="1691640"/>
              <a:ext cx="4846320" cy="868680"/>
            </a:xfrm>
            <a:prstGeom prst="rect">
              <a:avLst/>
            </a:prstGeom>
            <a:solidFill>
              <a:schemeClr val="accent6"/>
            </a:solidFill>
            <a:ln w="12700">
              <a:solidFill>
                <a:schemeClr val="tx1"/>
              </a:solidFill>
            </a:ln>
          </p:spPr>
          <p:txBody>
            <a:bodyPr wrap="square" lIns="1651" tIns="1651" rIns="1651" bIns="1651" rtlCol="0" anchor="ctr">
              <a:normAutofit/>
            </a:bodyPr>
            <a:lstStyle/>
            <a:p>
              <a:pPr marL="0" indent="0" algn="ctr">
                <a:buNone/>
              </a:pPr>
              <a:r>
                <a:rPr lang="en-US" dirty="0">
                  <a:solidFill>
                    <a:schemeClr val="bg1"/>
                  </a:solidFill>
                  <a:ea typeface="Aptos" pitchFamily="34" charset="-122"/>
                  <a:cs typeface="Aptos" pitchFamily="34" charset="-120"/>
                </a:rPr>
                <a:t>Encourages durable, high-quality solutions
</a:t>
              </a:r>
              <a:endParaRPr lang="en-US" dirty="0">
                <a:solidFill>
                  <a:schemeClr val="bg1"/>
                </a:solidFill>
              </a:endParaRPr>
            </a:p>
          </p:txBody>
        </p:sp>
        <p:sp>
          <p:nvSpPr>
            <p:cNvPr id="12" name="Text 10"/>
            <p:cNvSpPr/>
            <p:nvPr/>
          </p:nvSpPr>
          <p:spPr>
            <a:xfrm>
              <a:off x="685800" y="3063240"/>
              <a:ext cx="4846320" cy="868680"/>
            </a:xfrm>
            <a:prstGeom prst="rect">
              <a:avLst/>
            </a:prstGeom>
            <a:solidFill>
              <a:schemeClr val="accent2"/>
            </a:solidFill>
            <a:ln w="12700">
              <a:solidFill>
                <a:schemeClr val="tx1"/>
              </a:solidFill>
            </a:ln>
          </p:spPr>
          <p:txBody>
            <a:bodyPr wrap="square" lIns="1651" tIns="1651" rIns="1651" bIns="1651" rtlCol="0" anchor="ctr">
              <a:normAutofit/>
            </a:bodyPr>
            <a:lstStyle/>
            <a:p>
              <a:pPr marL="0" indent="0" algn="ctr">
                <a:buNone/>
              </a:pPr>
              <a:r>
                <a:rPr lang="en-US" dirty="0">
                  <a:solidFill>
                    <a:schemeClr val="bg1"/>
                  </a:solidFill>
                  <a:ea typeface="Aptos" pitchFamily="34" charset="-122"/>
                  <a:cs typeface="Aptos" pitchFamily="34" charset="-120"/>
                </a:rPr>
                <a:t>Focuses on whole-life value, not lowest price
</a:t>
              </a:r>
              <a:endParaRPr lang="en-US" dirty="0">
                <a:solidFill>
                  <a:schemeClr val="bg1"/>
                </a:solidFill>
              </a:endParaRPr>
            </a:p>
          </p:txBody>
        </p:sp>
        <p:sp>
          <p:nvSpPr>
            <p:cNvPr id="14" name="Text 12"/>
            <p:cNvSpPr/>
            <p:nvPr/>
          </p:nvSpPr>
          <p:spPr>
            <a:xfrm>
              <a:off x="6217920" y="3063240"/>
              <a:ext cx="4846320" cy="868680"/>
            </a:xfrm>
            <a:prstGeom prst="rect">
              <a:avLst/>
            </a:prstGeom>
            <a:solidFill>
              <a:schemeClr val="accent4"/>
            </a:solidFill>
            <a:ln w="12700">
              <a:solidFill>
                <a:schemeClr val="tx1"/>
              </a:solidFill>
            </a:ln>
          </p:spPr>
          <p:txBody>
            <a:bodyPr wrap="square" lIns="1651" tIns="1651" rIns="1651" bIns="1651" rtlCol="0" anchor="ctr">
              <a:normAutofit/>
            </a:bodyPr>
            <a:lstStyle/>
            <a:p>
              <a:pPr marL="0" indent="0" algn="ctr">
                <a:buNone/>
              </a:pPr>
              <a:r>
                <a:rPr lang="en-US" dirty="0">
                  <a:solidFill>
                    <a:schemeClr val="bg1"/>
                  </a:solidFill>
                  <a:ea typeface="Aptos" pitchFamily="34" charset="-122"/>
                  <a:cs typeface="Aptos" pitchFamily="34" charset="-120"/>
                </a:rPr>
                <a:t>Aligns contractor objectives with client outcomes
</a:t>
              </a:r>
              <a:endParaRPr lang="en-US" dirty="0">
                <a:solidFill>
                  <a:schemeClr val="bg1"/>
                </a:solidFill>
              </a:endParaRPr>
            </a:p>
          </p:txBody>
        </p:sp>
      </p:grpSp>
      <p:sp>
        <p:nvSpPr>
          <p:cNvPr id="16" name="Text 14"/>
          <p:cNvSpPr/>
          <p:nvPr/>
        </p:nvSpPr>
        <p:spPr>
          <a:xfrm>
            <a:off x="685800" y="5257800"/>
            <a:ext cx="10789920" cy="329184"/>
          </a:xfrm>
          <a:prstGeom prst="rect">
            <a:avLst/>
          </a:prstGeom>
          <a:solidFill>
            <a:schemeClr val="accent1"/>
          </a:solidFill>
          <a:ln w="8890">
            <a:solidFill>
              <a:srgbClr val="F28C28"/>
            </a:solidFill>
          </a:ln>
        </p:spPr>
        <p:txBody>
          <a:bodyPr wrap="square" lIns="762" tIns="762" rIns="762" bIns="762" rtlCol="0" anchor="ctr">
            <a:normAutofit/>
          </a:bodyPr>
          <a:lstStyle/>
          <a:p>
            <a:pPr marL="0" indent="0" algn="ctr">
              <a:buNone/>
            </a:pPr>
            <a:r>
              <a:rPr lang="en-US" sz="1400" dirty="0">
                <a:solidFill>
                  <a:schemeClr val="bg1"/>
                </a:solidFill>
                <a:ea typeface="Aptos" pitchFamily="34" charset="-122"/>
                <a:cs typeface="Aptos" pitchFamily="34" charset="-120"/>
              </a:rPr>
              <a:t>Use lifecycle measures only where the output can be measured objectively and connected to contractor decisions.</a:t>
            </a:r>
            <a:endParaRPr lang="en-US" sz="1400" dirty="0">
              <a:solidFill>
                <a:schemeClr val="bg1"/>
              </a:solidFill>
            </a:endParaRPr>
          </a:p>
        </p:txBody>
      </p:sp>
      <p:sp>
        <p:nvSpPr>
          <p:cNvPr id="2" name="Footer Placeholder 1">
            <a:extLst>
              <a:ext uri="{FF2B5EF4-FFF2-40B4-BE49-F238E27FC236}">
                <a16:creationId xmlns:a16="http://schemas.microsoft.com/office/drawing/2014/main" id="{99390F53-77BF-5D0E-C634-259A6018CE88}"/>
              </a:ext>
            </a:extLst>
          </p:cNvPr>
          <p:cNvSpPr>
            <a:spLocks noGrp="1"/>
          </p:cNvSpPr>
          <p:nvPr>
            <p:ph type="ftr" sz="quarter" idx="10"/>
          </p:nvPr>
        </p:nvSpPr>
        <p:spPr/>
        <p:txBody>
          <a:bodyPr/>
          <a:lstStyle/>
          <a:p>
            <a:r>
              <a:rPr lang="en-US"/>
              <a:t>www.ecs.co.za</a:t>
            </a:r>
            <a:endParaRPr lang="en-GB" dirty="0"/>
          </a:p>
        </p:txBody>
      </p:sp>
      <p:sp>
        <p:nvSpPr>
          <p:cNvPr id="5" name="Slide Number Placeholder 4">
            <a:extLst>
              <a:ext uri="{FF2B5EF4-FFF2-40B4-BE49-F238E27FC236}">
                <a16:creationId xmlns:a16="http://schemas.microsoft.com/office/drawing/2014/main" id="{8F528C31-3692-22DA-7BAA-59A57C414A21}"/>
              </a:ext>
            </a:extLst>
          </p:cNvPr>
          <p:cNvSpPr>
            <a:spLocks noGrp="1"/>
          </p:cNvSpPr>
          <p:nvPr>
            <p:ph type="sldNum" sz="quarter" idx="11"/>
          </p:nvPr>
        </p:nvSpPr>
        <p:spPr/>
        <p:txBody>
          <a:bodyPr/>
          <a:lstStyle/>
          <a:p>
            <a:fld id="{06F2FA06-E1E0-41BE-9336-EB35A789C607}" type="slidenum">
              <a:rPr lang="en-GB" smtClean="0"/>
              <a:pPr/>
              <a:t>16</a:t>
            </a:fld>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11480" y="438912"/>
            <a:ext cx="10789920" cy="384048"/>
          </a:xfrm>
          <a:prstGeom prst="rect">
            <a:avLst/>
          </a:prstGeom>
          <a:noFill/>
          <a:ln/>
        </p:spPr>
        <p:txBody>
          <a:bodyPr wrap="square" lIns="508" tIns="508" rIns="508" bIns="508" rtlCol="0" anchor="t">
            <a:noAutofit/>
          </a:bodyPr>
          <a:lstStyle/>
          <a:p>
            <a:pPr marL="0" indent="0" algn="l">
              <a:buNone/>
            </a:pPr>
            <a:r>
              <a:rPr lang="en-US" sz="2800" b="1" dirty="0">
                <a:ea typeface="Aptos" pitchFamily="34" charset="-122"/>
                <a:cs typeface="Aptos" pitchFamily="34" charset="-120"/>
              </a:rPr>
              <a:t>Six-step process for building the incentive scheme</a:t>
            </a:r>
            <a:endParaRPr lang="en-US" sz="2800" dirty="0"/>
          </a:p>
        </p:txBody>
      </p:sp>
      <p:sp>
        <p:nvSpPr>
          <p:cNvPr id="4" name="Text 2"/>
          <p:cNvSpPr/>
          <p:nvPr/>
        </p:nvSpPr>
        <p:spPr>
          <a:xfrm>
            <a:off x="411480" y="1192192"/>
            <a:ext cx="10789920" cy="751611"/>
          </a:xfrm>
          <a:prstGeom prst="rect">
            <a:avLst/>
          </a:prstGeom>
          <a:noFill/>
          <a:ln/>
        </p:spPr>
        <p:txBody>
          <a:bodyPr wrap="square" lIns="508" tIns="508" rIns="508" bIns="508" rtlCol="0" anchor="t">
            <a:noAutofit/>
          </a:bodyPr>
          <a:lstStyle/>
          <a:p>
            <a:pPr marL="0" indent="0" algn="l">
              <a:buNone/>
            </a:pPr>
            <a:r>
              <a:rPr lang="en-US" sz="2000" dirty="0">
                <a:ea typeface="Aptos" pitchFamily="34" charset="-122"/>
                <a:cs typeface="Aptos" pitchFamily="34" charset="-120"/>
              </a:rPr>
              <a:t>A high-impact incentive scheme should be simple enough to explain, measure and certify at each assessment date.</a:t>
            </a:r>
            <a:endParaRPr lang="en-US" sz="2000" dirty="0"/>
          </a:p>
        </p:txBody>
      </p:sp>
      <p:grpSp>
        <p:nvGrpSpPr>
          <p:cNvPr id="21" name="Group 20">
            <a:extLst>
              <a:ext uri="{FF2B5EF4-FFF2-40B4-BE49-F238E27FC236}">
                <a16:creationId xmlns:a16="http://schemas.microsoft.com/office/drawing/2014/main" id="{A43003FF-0BA9-9852-86DF-378893FE695E}"/>
              </a:ext>
            </a:extLst>
          </p:cNvPr>
          <p:cNvGrpSpPr/>
          <p:nvPr/>
        </p:nvGrpSpPr>
        <p:grpSpPr>
          <a:xfrm>
            <a:off x="753121" y="2178077"/>
            <a:ext cx="10515600" cy="2286000"/>
            <a:chOff x="731520" y="1508760"/>
            <a:chExt cx="10515600" cy="2286000"/>
          </a:xfrm>
        </p:grpSpPr>
        <p:sp>
          <p:nvSpPr>
            <p:cNvPr id="8" name="Text 6"/>
            <p:cNvSpPr/>
            <p:nvPr/>
          </p:nvSpPr>
          <p:spPr>
            <a:xfrm>
              <a:off x="731520" y="1508760"/>
              <a:ext cx="3108960" cy="868680"/>
            </a:xfrm>
            <a:prstGeom prst="rect">
              <a:avLst/>
            </a:prstGeom>
            <a:solidFill>
              <a:srgbClr val="730721"/>
            </a:solidFill>
            <a:ln w="12700">
              <a:solidFill>
                <a:schemeClr val="tx1"/>
              </a:solidFill>
            </a:ln>
          </p:spPr>
          <p:txBody>
            <a:bodyPr wrap="square" lIns="1651" tIns="1651" rIns="1651" bIns="1651" rtlCol="0" anchor="ctr">
              <a:normAutofit/>
            </a:bodyPr>
            <a:lstStyle/>
            <a:p>
              <a:pPr marL="0" indent="0" algn="ctr">
                <a:buNone/>
              </a:pPr>
              <a:r>
                <a:rPr lang="en-US" b="1" dirty="0">
                  <a:solidFill>
                    <a:schemeClr val="bg1"/>
                  </a:solidFill>
                  <a:ea typeface="Aptos" pitchFamily="34" charset="-122"/>
                  <a:cs typeface="Aptos" pitchFamily="34" charset="-120"/>
                </a:rPr>
                <a:t>1. Define outcomes</a:t>
              </a:r>
              <a:endParaRPr lang="en-US" b="1" dirty="0">
                <a:solidFill>
                  <a:schemeClr val="bg1"/>
                </a:solidFill>
              </a:endParaRPr>
            </a:p>
            <a:p>
              <a:pPr marL="0" indent="0" algn="ctr">
                <a:buNone/>
              </a:pPr>
              <a:r>
                <a:rPr lang="en-US" dirty="0">
                  <a:solidFill>
                    <a:schemeClr val="bg1"/>
                  </a:solidFill>
                  <a:ea typeface="Aptos" pitchFamily="34" charset="-122"/>
                  <a:cs typeface="Aptos" pitchFamily="34" charset="-120"/>
                </a:rPr>
                <a:t>Quality, delivery, cost and social value priorities</a:t>
              </a:r>
              <a:endParaRPr lang="en-US" dirty="0">
                <a:solidFill>
                  <a:schemeClr val="bg1"/>
                </a:solidFill>
              </a:endParaRPr>
            </a:p>
          </p:txBody>
        </p:sp>
        <p:sp>
          <p:nvSpPr>
            <p:cNvPr id="10" name="Text 8"/>
            <p:cNvSpPr/>
            <p:nvPr/>
          </p:nvSpPr>
          <p:spPr>
            <a:xfrm>
              <a:off x="4434840" y="1508760"/>
              <a:ext cx="3108960" cy="868680"/>
            </a:xfrm>
            <a:prstGeom prst="rect">
              <a:avLst/>
            </a:prstGeom>
            <a:solidFill>
              <a:srgbClr val="656565"/>
            </a:solidFill>
            <a:ln w="12700">
              <a:solidFill>
                <a:schemeClr val="tx1"/>
              </a:solidFill>
            </a:ln>
          </p:spPr>
          <p:txBody>
            <a:bodyPr wrap="square" lIns="1651" tIns="1651" rIns="1651" bIns="1651" rtlCol="0" anchor="ctr">
              <a:normAutofit/>
            </a:bodyPr>
            <a:lstStyle/>
            <a:p>
              <a:pPr marL="0" indent="0" algn="ctr">
                <a:buNone/>
              </a:pPr>
              <a:r>
                <a:rPr lang="en-US" b="1" dirty="0">
                  <a:solidFill>
                    <a:schemeClr val="bg1"/>
                  </a:solidFill>
                  <a:ea typeface="Aptos" pitchFamily="34" charset="-122"/>
                  <a:cs typeface="Aptos" pitchFamily="34" charset="-120"/>
                </a:rPr>
                <a:t>2. Select levers</a:t>
              </a:r>
              <a:endParaRPr lang="en-US" b="1" dirty="0">
                <a:solidFill>
                  <a:schemeClr val="bg1"/>
                </a:solidFill>
              </a:endParaRPr>
            </a:p>
            <a:p>
              <a:pPr marL="0" indent="0" algn="ctr">
                <a:buNone/>
              </a:pPr>
              <a:r>
                <a:rPr lang="en-US" dirty="0">
                  <a:solidFill>
                    <a:schemeClr val="bg1"/>
                  </a:solidFill>
                  <a:ea typeface="Aptos" pitchFamily="34" charset="-122"/>
                  <a:cs typeface="Aptos" pitchFamily="34" charset="-120"/>
                </a:rPr>
                <a:t>Bonus, KPI, gainshare, future work or remedy</a:t>
              </a:r>
              <a:endParaRPr lang="en-US" dirty="0">
                <a:solidFill>
                  <a:schemeClr val="bg1"/>
                </a:solidFill>
              </a:endParaRPr>
            </a:p>
          </p:txBody>
        </p:sp>
        <p:sp>
          <p:nvSpPr>
            <p:cNvPr id="12" name="Text 10"/>
            <p:cNvSpPr/>
            <p:nvPr/>
          </p:nvSpPr>
          <p:spPr>
            <a:xfrm>
              <a:off x="8138160" y="1508760"/>
              <a:ext cx="3108960" cy="868680"/>
            </a:xfrm>
            <a:prstGeom prst="rect">
              <a:avLst/>
            </a:prstGeom>
            <a:solidFill>
              <a:srgbClr val="730721"/>
            </a:solidFill>
            <a:ln w="12700">
              <a:solidFill>
                <a:schemeClr val="tx1"/>
              </a:solidFill>
            </a:ln>
          </p:spPr>
          <p:txBody>
            <a:bodyPr wrap="square" lIns="1651" tIns="1651" rIns="1651" bIns="1651" rtlCol="0" anchor="ctr">
              <a:normAutofit/>
            </a:bodyPr>
            <a:lstStyle/>
            <a:p>
              <a:pPr marL="0" indent="0" algn="ctr">
                <a:buNone/>
              </a:pPr>
              <a:r>
                <a:rPr lang="en-US" b="1" dirty="0">
                  <a:solidFill>
                    <a:schemeClr val="bg1"/>
                  </a:solidFill>
                  <a:ea typeface="Aptos" pitchFamily="34" charset="-122"/>
                  <a:cs typeface="Aptos" pitchFamily="34" charset="-120"/>
                </a:rPr>
                <a:t>3. Set measures</a:t>
              </a:r>
              <a:endParaRPr lang="en-US" b="1" dirty="0">
                <a:solidFill>
                  <a:schemeClr val="bg1"/>
                </a:solidFill>
              </a:endParaRPr>
            </a:p>
            <a:p>
              <a:pPr marL="0" indent="0" algn="ctr">
                <a:buNone/>
              </a:pPr>
              <a:r>
                <a:rPr lang="en-US" dirty="0">
                  <a:solidFill>
                    <a:schemeClr val="bg1"/>
                  </a:solidFill>
                  <a:ea typeface="Aptos" pitchFamily="34" charset="-122"/>
                  <a:cs typeface="Aptos" pitchFamily="34" charset="-120"/>
                </a:rPr>
                <a:t>Objective evidence and assessment period</a:t>
              </a:r>
              <a:endParaRPr lang="en-US" dirty="0">
                <a:solidFill>
                  <a:schemeClr val="bg1"/>
                </a:solidFill>
              </a:endParaRPr>
            </a:p>
          </p:txBody>
        </p:sp>
        <p:sp>
          <p:nvSpPr>
            <p:cNvPr id="14" name="Text 12"/>
            <p:cNvSpPr/>
            <p:nvPr/>
          </p:nvSpPr>
          <p:spPr>
            <a:xfrm>
              <a:off x="731520" y="2926080"/>
              <a:ext cx="3108960" cy="868680"/>
            </a:xfrm>
            <a:prstGeom prst="rect">
              <a:avLst/>
            </a:prstGeom>
            <a:solidFill>
              <a:srgbClr val="656565"/>
            </a:solidFill>
            <a:ln w="12700">
              <a:solidFill>
                <a:schemeClr val="tx1"/>
              </a:solidFill>
            </a:ln>
          </p:spPr>
          <p:txBody>
            <a:bodyPr wrap="square" lIns="1651" tIns="1651" rIns="1651" bIns="1651" rtlCol="0" anchor="ctr">
              <a:normAutofit/>
            </a:bodyPr>
            <a:lstStyle/>
            <a:p>
              <a:pPr marL="0" indent="0" algn="ctr">
                <a:buNone/>
              </a:pPr>
              <a:r>
                <a:rPr lang="en-US" b="1" dirty="0">
                  <a:solidFill>
                    <a:schemeClr val="bg1"/>
                  </a:solidFill>
                  <a:ea typeface="Aptos" pitchFamily="34" charset="-122"/>
                  <a:cs typeface="Aptos" pitchFamily="34" charset="-120"/>
                </a:rPr>
                <a:t>4. Model value</a:t>
              </a:r>
              <a:endParaRPr lang="en-US" b="1" dirty="0">
                <a:solidFill>
                  <a:schemeClr val="bg1"/>
                </a:solidFill>
              </a:endParaRPr>
            </a:p>
            <a:p>
              <a:pPr marL="0" indent="0" algn="ctr">
                <a:buNone/>
              </a:pPr>
              <a:r>
                <a:rPr lang="en-US" dirty="0">
                  <a:solidFill>
                    <a:schemeClr val="bg1"/>
                  </a:solidFill>
                  <a:ea typeface="Aptos" pitchFamily="34" charset="-122"/>
                  <a:cs typeface="Aptos" pitchFamily="34" charset="-120"/>
                </a:rPr>
                <a:t>Cap reward below value created for the Client</a:t>
              </a:r>
              <a:endParaRPr lang="en-US" dirty="0">
                <a:solidFill>
                  <a:schemeClr val="bg1"/>
                </a:solidFill>
              </a:endParaRPr>
            </a:p>
          </p:txBody>
        </p:sp>
        <p:sp>
          <p:nvSpPr>
            <p:cNvPr id="16" name="Text 14"/>
            <p:cNvSpPr/>
            <p:nvPr/>
          </p:nvSpPr>
          <p:spPr>
            <a:xfrm>
              <a:off x="4434840" y="2926080"/>
              <a:ext cx="3108960" cy="868680"/>
            </a:xfrm>
            <a:prstGeom prst="rect">
              <a:avLst/>
            </a:prstGeom>
            <a:solidFill>
              <a:srgbClr val="730721"/>
            </a:solidFill>
            <a:ln w="12700">
              <a:solidFill>
                <a:schemeClr val="tx1"/>
              </a:solidFill>
            </a:ln>
          </p:spPr>
          <p:txBody>
            <a:bodyPr wrap="square" lIns="1651" tIns="1651" rIns="1651" bIns="1651" rtlCol="0" anchor="ctr">
              <a:normAutofit/>
            </a:bodyPr>
            <a:lstStyle/>
            <a:p>
              <a:pPr marL="0" indent="0" algn="ctr">
                <a:buNone/>
              </a:pPr>
              <a:r>
                <a:rPr lang="en-US" b="1" dirty="0">
                  <a:solidFill>
                    <a:schemeClr val="bg1"/>
                  </a:solidFill>
                  <a:ea typeface="Aptos" pitchFamily="34" charset="-122"/>
                  <a:cs typeface="Aptos" pitchFamily="34" charset="-120"/>
                </a:rPr>
                <a:t>5. Draft clearly</a:t>
              </a:r>
              <a:endParaRPr lang="en-US" b="1" dirty="0">
                <a:solidFill>
                  <a:schemeClr val="bg1"/>
                </a:solidFill>
              </a:endParaRPr>
            </a:p>
            <a:p>
              <a:pPr marL="0" indent="0" algn="ctr">
                <a:buNone/>
              </a:pPr>
              <a:r>
                <a:rPr lang="en-US" dirty="0">
                  <a:solidFill>
                    <a:schemeClr val="bg1"/>
                  </a:solidFill>
                  <a:ea typeface="Aptos" pitchFamily="34" charset="-122"/>
                  <a:cs typeface="Aptos" pitchFamily="34" charset="-120"/>
                </a:rPr>
                <a:t>Target, trigger, exclusions and payment timing</a:t>
              </a:r>
              <a:endParaRPr lang="en-US" dirty="0">
                <a:solidFill>
                  <a:schemeClr val="bg1"/>
                </a:solidFill>
              </a:endParaRPr>
            </a:p>
          </p:txBody>
        </p:sp>
        <p:sp>
          <p:nvSpPr>
            <p:cNvPr id="18" name="Text 16"/>
            <p:cNvSpPr/>
            <p:nvPr/>
          </p:nvSpPr>
          <p:spPr>
            <a:xfrm>
              <a:off x="8138160" y="2926080"/>
              <a:ext cx="3108960" cy="868680"/>
            </a:xfrm>
            <a:prstGeom prst="rect">
              <a:avLst/>
            </a:prstGeom>
            <a:solidFill>
              <a:srgbClr val="656565"/>
            </a:solidFill>
            <a:ln w="12700">
              <a:solidFill>
                <a:schemeClr val="tx1"/>
              </a:solidFill>
            </a:ln>
          </p:spPr>
          <p:txBody>
            <a:bodyPr wrap="square" lIns="1651" tIns="1651" rIns="1651" bIns="1651" rtlCol="0" anchor="ctr">
              <a:normAutofit/>
            </a:bodyPr>
            <a:lstStyle/>
            <a:p>
              <a:pPr marL="0" indent="0" algn="ctr">
                <a:buNone/>
              </a:pPr>
              <a:r>
                <a:rPr lang="en-US" b="1" dirty="0">
                  <a:solidFill>
                    <a:schemeClr val="bg1"/>
                  </a:solidFill>
                  <a:ea typeface="Aptos" pitchFamily="34" charset="-122"/>
                  <a:cs typeface="Aptos" pitchFamily="34" charset="-120"/>
                </a:rPr>
                <a:t>6. Administer visibly</a:t>
              </a:r>
              <a:endParaRPr lang="en-US" b="1" dirty="0">
                <a:solidFill>
                  <a:schemeClr val="bg1"/>
                </a:solidFill>
              </a:endParaRPr>
            </a:p>
            <a:p>
              <a:pPr marL="0" indent="0" algn="ctr">
                <a:buNone/>
              </a:pPr>
              <a:r>
                <a:rPr lang="en-US" dirty="0">
                  <a:solidFill>
                    <a:schemeClr val="bg1"/>
                  </a:solidFill>
                  <a:ea typeface="Aptos" pitchFamily="34" charset="-122"/>
                  <a:cs typeface="Aptos" pitchFamily="34" charset="-120"/>
                </a:rPr>
                <a:t>Dashboard, certification and audit trail</a:t>
              </a:r>
              <a:endParaRPr lang="en-US" dirty="0">
                <a:solidFill>
                  <a:schemeClr val="bg1"/>
                </a:solidFill>
              </a:endParaRPr>
            </a:p>
          </p:txBody>
        </p:sp>
      </p:grpSp>
      <p:sp>
        <p:nvSpPr>
          <p:cNvPr id="20" name="Text 18"/>
          <p:cNvSpPr/>
          <p:nvPr/>
        </p:nvSpPr>
        <p:spPr>
          <a:xfrm>
            <a:off x="731520" y="5460274"/>
            <a:ext cx="10698480" cy="329184"/>
          </a:xfrm>
          <a:prstGeom prst="rect">
            <a:avLst/>
          </a:prstGeom>
          <a:solidFill>
            <a:srgbClr val="FFF0DF"/>
          </a:solidFill>
          <a:ln w="8890">
            <a:solidFill>
              <a:srgbClr val="FEFFFF"/>
            </a:solidFill>
          </a:ln>
        </p:spPr>
        <p:txBody>
          <a:bodyPr wrap="square" lIns="762" tIns="762" rIns="762" bIns="762" rtlCol="0" anchor="ctr">
            <a:normAutofit/>
          </a:bodyPr>
          <a:lstStyle/>
          <a:p>
            <a:pPr marL="0" indent="0" algn="ctr">
              <a:buNone/>
            </a:pPr>
            <a:r>
              <a:rPr lang="en-US" sz="1400" dirty="0">
                <a:solidFill>
                  <a:srgbClr val="0B2239"/>
                </a:solidFill>
                <a:ea typeface="Aptos" pitchFamily="34" charset="-122"/>
                <a:cs typeface="Aptos" pitchFamily="34" charset="-120"/>
              </a:rPr>
              <a:t>Each step should result in a schedule line that can be measured and certified without argument.</a:t>
            </a:r>
            <a:endParaRPr lang="en-US" sz="1400" dirty="0"/>
          </a:p>
        </p:txBody>
      </p:sp>
      <p:sp>
        <p:nvSpPr>
          <p:cNvPr id="2" name="Footer Placeholder 1">
            <a:extLst>
              <a:ext uri="{FF2B5EF4-FFF2-40B4-BE49-F238E27FC236}">
                <a16:creationId xmlns:a16="http://schemas.microsoft.com/office/drawing/2014/main" id="{BAC742B3-28A0-44A0-D67F-CA2C3D33ECFD}"/>
              </a:ext>
            </a:extLst>
          </p:cNvPr>
          <p:cNvSpPr>
            <a:spLocks noGrp="1"/>
          </p:cNvSpPr>
          <p:nvPr>
            <p:ph type="ftr" sz="quarter" idx="10"/>
          </p:nvPr>
        </p:nvSpPr>
        <p:spPr/>
        <p:txBody>
          <a:bodyPr/>
          <a:lstStyle/>
          <a:p>
            <a:r>
              <a:rPr lang="en-US"/>
              <a:t>www.ecs.co.za</a:t>
            </a:r>
            <a:endParaRPr lang="en-GB" dirty="0"/>
          </a:p>
        </p:txBody>
      </p:sp>
      <p:sp>
        <p:nvSpPr>
          <p:cNvPr id="5" name="Slide Number Placeholder 4">
            <a:extLst>
              <a:ext uri="{FF2B5EF4-FFF2-40B4-BE49-F238E27FC236}">
                <a16:creationId xmlns:a16="http://schemas.microsoft.com/office/drawing/2014/main" id="{AD1C8580-7C7C-0C89-BF97-B50F2D61433C}"/>
              </a:ext>
            </a:extLst>
          </p:cNvPr>
          <p:cNvSpPr>
            <a:spLocks noGrp="1"/>
          </p:cNvSpPr>
          <p:nvPr>
            <p:ph type="sldNum" sz="quarter" idx="11"/>
          </p:nvPr>
        </p:nvSpPr>
        <p:spPr/>
        <p:txBody>
          <a:bodyPr/>
          <a:lstStyle/>
          <a:p>
            <a:fld id="{06F2FA06-E1E0-41BE-9336-EB35A789C607}" type="slidenum">
              <a:rPr lang="en-GB" smtClean="0"/>
              <a:pPr/>
              <a:t>17</a:t>
            </a:fld>
            <a:endParaRPr lang="en-GB"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502920" y="320040"/>
            <a:ext cx="6097136" cy="365760"/>
          </a:xfrm>
          <a:prstGeom prst="rect">
            <a:avLst/>
          </a:prstGeom>
          <a:noFill/>
          <a:ln/>
        </p:spPr>
        <p:txBody>
          <a:bodyPr wrap="square" lIns="0" tIns="0" rIns="0" bIns="0" rtlCol="0" anchor="ctr">
            <a:noAutofit/>
          </a:bodyPr>
          <a:lstStyle/>
          <a:p>
            <a:r>
              <a:rPr lang="en-US" sz="2800" b="1" dirty="0">
                <a:solidFill>
                  <a:srgbClr val="111111"/>
                </a:solidFill>
                <a:latin typeface="Century Gothic" pitchFamily="34" charset="0"/>
                <a:ea typeface="Century Gothic" pitchFamily="34" charset="-122"/>
                <a:cs typeface="Century Gothic" pitchFamily="34" charset="-120"/>
              </a:rPr>
              <a:t>Recommended balanced model</a:t>
            </a:r>
            <a:endParaRPr lang="en-US" sz="2800" b="1" dirty="0"/>
          </a:p>
        </p:txBody>
      </p:sp>
      <p:sp>
        <p:nvSpPr>
          <p:cNvPr id="9" name="Text 6"/>
          <p:cNvSpPr/>
          <p:nvPr/>
        </p:nvSpPr>
        <p:spPr>
          <a:xfrm>
            <a:off x="594360" y="1280160"/>
            <a:ext cx="9445752" cy="365760"/>
          </a:xfrm>
          <a:prstGeom prst="rect">
            <a:avLst/>
          </a:prstGeom>
          <a:noFill/>
          <a:ln/>
        </p:spPr>
        <p:txBody>
          <a:bodyPr wrap="square" lIns="0" tIns="0" rIns="0" bIns="0" rtlCol="0" anchor="ctr">
            <a:noAutofit/>
          </a:bodyPr>
          <a:lstStyle/>
          <a:p>
            <a:pPr marL="0" indent="0" algn="l">
              <a:buNone/>
            </a:pPr>
            <a:r>
              <a:rPr lang="en-US" dirty="0">
                <a:solidFill>
                  <a:srgbClr val="404040"/>
                </a:solidFill>
                <a:latin typeface="Century Gothic" pitchFamily="34" charset="0"/>
                <a:ea typeface="Century Gothic" pitchFamily="34" charset="-122"/>
                <a:cs typeface="Century Gothic" pitchFamily="34" charset="-120"/>
              </a:rPr>
              <a:t>For a substantial project, combine a small number of positive incentives with proportionate contractual remedies.</a:t>
            </a:r>
            <a:endParaRPr lang="en-US" dirty="0"/>
          </a:p>
        </p:txBody>
      </p:sp>
      <p:grpSp>
        <p:nvGrpSpPr>
          <p:cNvPr id="33" name="Group 32">
            <a:extLst>
              <a:ext uri="{FF2B5EF4-FFF2-40B4-BE49-F238E27FC236}">
                <a16:creationId xmlns:a16="http://schemas.microsoft.com/office/drawing/2014/main" id="{2A746C5A-B31E-31A9-9F8E-4F35A82C5222}"/>
              </a:ext>
            </a:extLst>
          </p:cNvPr>
          <p:cNvGrpSpPr/>
          <p:nvPr/>
        </p:nvGrpSpPr>
        <p:grpSpPr>
          <a:xfrm>
            <a:off x="822960" y="1965960"/>
            <a:ext cx="9281160" cy="3090672"/>
            <a:chOff x="822960" y="1965960"/>
            <a:chExt cx="9281160" cy="3090672"/>
          </a:xfrm>
        </p:grpSpPr>
        <p:sp>
          <p:nvSpPr>
            <p:cNvPr id="10" name="Shape 7"/>
            <p:cNvSpPr/>
            <p:nvPr/>
          </p:nvSpPr>
          <p:spPr>
            <a:xfrm>
              <a:off x="822960" y="1965960"/>
              <a:ext cx="347472" cy="347472"/>
            </a:xfrm>
            <a:prstGeom prst="roundRect">
              <a:avLst>
                <a:gd name="adj" fmla="val 10526"/>
              </a:avLst>
            </a:prstGeom>
            <a:solidFill>
              <a:srgbClr val="404040"/>
            </a:solidFill>
            <a:ln w="12700">
              <a:solidFill>
                <a:srgbClr val="404040">
                  <a:alpha val="0"/>
                </a:srgbClr>
              </a:solidFill>
              <a:prstDash val="solid"/>
            </a:ln>
          </p:spPr>
          <p:txBody>
            <a:bodyPr/>
            <a:lstStyle/>
            <a:p>
              <a:endParaRPr lang="en-ZA" sz="1500"/>
            </a:p>
          </p:txBody>
        </p:sp>
        <p:sp>
          <p:nvSpPr>
            <p:cNvPr id="11" name="Text 8"/>
            <p:cNvSpPr/>
            <p:nvPr/>
          </p:nvSpPr>
          <p:spPr>
            <a:xfrm>
              <a:off x="932688" y="2057400"/>
              <a:ext cx="118872" cy="73152"/>
            </a:xfrm>
            <a:prstGeom prst="rect">
              <a:avLst/>
            </a:prstGeom>
            <a:noFill/>
            <a:ln/>
          </p:spPr>
          <p:txBody>
            <a:bodyPr wrap="square" lIns="0" tIns="0" rIns="0" bIns="0" rtlCol="0" anchor="ctr">
              <a:noAutofit/>
            </a:bodyPr>
            <a:lstStyle/>
            <a:p>
              <a:pPr marL="0" indent="0" algn="ctr">
                <a:buNone/>
              </a:pPr>
              <a:r>
                <a:rPr lang="en-US" sz="1500" b="1" dirty="0">
                  <a:solidFill>
                    <a:srgbClr val="FFFFFF"/>
                  </a:solidFill>
                  <a:latin typeface="Century Gothic" pitchFamily="34" charset="0"/>
                  <a:ea typeface="Century Gothic" pitchFamily="34" charset="-122"/>
                  <a:cs typeface="Century Gothic" pitchFamily="34" charset="-120"/>
                </a:rPr>
                <a:t>1</a:t>
              </a:r>
              <a:endParaRPr lang="en-US" sz="1500" dirty="0"/>
            </a:p>
          </p:txBody>
        </p:sp>
        <p:sp>
          <p:nvSpPr>
            <p:cNvPr id="12" name="Text 9"/>
            <p:cNvSpPr/>
            <p:nvPr/>
          </p:nvSpPr>
          <p:spPr>
            <a:xfrm>
              <a:off x="1417320" y="1993392"/>
              <a:ext cx="2743200" cy="164592"/>
            </a:xfrm>
            <a:prstGeom prst="rect">
              <a:avLst/>
            </a:prstGeom>
            <a:noFill/>
            <a:ln/>
          </p:spPr>
          <p:txBody>
            <a:bodyPr wrap="square" lIns="0" tIns="0" rIns="0" bIns="0" rtlCol="0" anchor="ctr">
              <a:noAutofit/>
            </a:bodyPr>
            <a:lstStyle/>
            <a:p>
              <a:pPr marL="0" indent="0" algn="l">
                <a:buNone/>
              </a:pPr>
              <a:r>
                <a:rPr lang="en-US" sz="1500" b="1" dirty="0">
                  <a:solidFill>
                    <a:srgbClr val="404040"/>
                  </a:solidFill>
                  <a:latin typeface="Century Gothic" pitchFamily="34" charset="0"/>
                  <a:ea typeface="Century Gothic" pitchFamily="34" charset="-122"/>
                  <a:cs typeface="Century Gothic" pitchFamily="34" charset="-120"/>
                </a:rPr>
                <a:t>Choose the right pricing route</a:t>
              </a:r>
              <a:endParaRPr lang="en-US" sz="1500" dirty="0"/>
            </a:p>
          </p:txBody>
        </p:sp>
        <p:sp>
          <p:nvSpPr>
            <p:cNvPr id="13" name="Text 10"/>
            <p:cNvSpPr/>
            <p:nvPr/>
          </p:nvSpPr>
          <p:spPr>
            <a:xfrm>
              <a:off x="4251960" y="1993392"/>
              <a:ext cx="5852160" cy="201168"/>
            </a:xfrm>
            <a:prstGeom prst="rect">
              <a:avLst/>
            </a:prstGeom>
            <a:noFill/>
            <a:ln/>
          </p:spPr>
          <p:txBody>
            <a:bodyPr wrap="square" lIns="0" tIns="0" rIns="0" bIns="0" rtlCol="0" anchor="ctr">
              <a:noAutofit/>
            </a:bodyPr>
            <a:lstStyle/>
            <a:p>
              <a:pPr marL="0" indent="0" algn="l">
                <a:buNone/>
              </a:pPr>
              <a:r>
                <a:rPr lang="en-US" sz="1500" dirty="0">
                  <a:solidFill>
                    <a:srgbClr val="404040"/>
                  </a:solidFill>
                  <a:latin typeface="Century Gothic" pitchFamily="34" charset="0"/>
                  <a:ea typeface="Century Gothic" pitchFamily="34" charset="-122"/>
                  <a:cs typeface="Century Gothic" pitchFamily="34" charset="-120"/>
                </a:rPr>
                <a:t>Use NEC Options C/D or equivalent target-cost logic only where cost transparency and governance are available.</a:t>
              </a:r>
              <a:endParaRPr lang="en-US" sz="1500" dirty="0"/>
            </a:p>
          </p:txBody>
        </p:sp>
        <p:sp>
          <p:nvSpPr>
            <p:cNvPr id="14" name="Shape 11"/>
            <p:cNvSpPr/>
            <p:nvPr/>
          </p:nvSpPr>
          <p:spPr>
            <a:xfrm>
              <a:off x="822960" y="2651760"/>
              <a:ext cx="347472" cy="347472"/>
            </a:xfrm>
            <a:prstGeom prst="roundRect">
              <a:avLst>
                <a:gd name="adj" fmla="val 10526"/>
              </a:avLst>
            </a:prstGeom>
            <a:solidFill>
              <a:srgbClr val="A00B2F"/>
            </a:solidFill>
            <a:ln w="12700">
              <a:solidFill>
                <a:srgbClr val="A00B2F">
                  <a:alpha val="0"/>
                </a:srgbClr>
              </a:solidFill>
              <a:prstDash val="solid"/>
            </a:ln>
          </p:spPr>
          <p:txBody>
            <a:bodyPr/>
            <a:lstStyle/>
            <a:p>
              <a:endParaRPr lang="en-ZA" sz="1500"/>
            </a:p>
          </p:txBody>
        </p:sp>
        <p:sp>
          <p:nvSpPr>
            <p:cNvPr id="15" name="Text 12"/>
            <p:cNvSpPr/>
            <p:nvPr/>
          </p:nvSpPr>
          <p:spPr>
            <a:xfrm>
              <a:off x="932688" y="2743200"/>
              <a:ext cx="118872" cy="73152"/>
            </a:xfrm>
            <a:prstGeom prst="rect">
              <a:avLst/>
            </a:prstGeom>
            <a:noFill/>
            <a:ln/>
          </p:spPr>
          <p:txBody>
            <a:bodyPr wrap="square" lIns="0" tIns="0" rIns="0" bIns="0" rtlCol="0" anchor="ctr">
              <a:noAutofit/>
            </a:bodyPr>
            <a:lstStyle/>
            <a:p>
              <a:pPr marL="0" indent="0" algn="ctr">
                <a:buNone/>
              </a:pPr>
              <a:r>
                <a:rPr lang="en-US" sz="1500" b="1" dirty="0">
                  <a:solidFill>
                    <a:srgbClr val="FFFFFF"/>
                  </a:solidFill>
                  <a:latin typeface="Century Gothic" pitchFamily="34" charset="0"/>
                  <a:ea typeface="Century Gothic" pitchFamily="34" charset="-122"/>
                  <a:cs typeface="Century Gothic" pitchFamily="34" charset="-120"/>
                </a:rPr>
                <a:t>2</a:t>
              </a:r>
              <a:endParaRPr lang="en-US" sz="1500" dirty="0"/>
            </a:p>
          </p:txBody>
        </p:sp>
        <p:sp>
          <p:nvSpPr>
            <p:cNvPr id="16" name="Text 13"/>
            <p:cNvSpPr/>
            <p:nvPr/>
          </p:nvSpPr>
          <p:spPr>
            <a:xfrm>
              <a:off x="1417320" y="2679192"/>
              <a:ext cx="2743200" cy="164592"/>
            </a:xfrm>
            <a:prstGeom prst="rect">
              <a:avLst/>
            </a:prstGeom>
            <a:noFill/>
            <a:ln/>
          </p:spPr>
          <p:txBody>
            <a:bodyPr wrap="square" lIns="0" tIns="0" rIns="0" bIns="0" rtlCol="0" anchor="ctr">
              <a:noAutofit/>
            </a:bodyPr>
            <a:lstStyle/>
            <a:p>
              <a:pPr marL="0" indent="0" algn="l">
                <a:buNone/>
              </a:pPr>
              <a:r>
                <a:rPr lang="en-US" sz="1500" b="1" dirty="0">
                  <a:solidFill>
                    <a:srgbClr val="404040"/>
                  </a:solidFill>
                  <a:latin typeface="Century Gothic" pitchFamily="34" charset="0"/>
                  <a:ea typeface="Century Gothic" pitchFamily="34" charset="-122"/>
                  <a:cs typeface="Century Gothic" pitchFamily="34" charset="-120"/>
                </a:rPr>
                <a:t>Reward early, usable delivery</a:t>
              </a:r>
              <a:endParaRPr lang="en-US" sz="1500" dirty="0"/>
            </a:p>
          </p:txBody>
        </p:sp>
        <p:sp>
          <p:nvSpPr>
            <p:cNvPr id="17" name="Text 14"/>
            <p:cNvSpPr/>
            <p:nvPr/>
          </p:nvSpPr>
          <p:spPr>
            <a:xfrm>
              <a:off x="4251960" y="2679192"/>
              <a:ext cx="5852160" cy="201168"/>
            </a:xfrm>
            <a:prstGeom prst="rect">
              <a:avLst/>
            </a:prstGeom>
            <a:noFill/>
            <a:ln/>
          </p:spPr>
          <p:txBody>
            <a:bodyPr wrap="square" lIns="0" tIns="0" rIns="0" bIns="0" rtlCol="0" anchor="ctr">
              <a:noAutofit/>
            </a:bodyPr>
            <a:lstStyle/>
            <a:p>
              <a:pPr marL="0" indent="0" algn="l">
                <a:buNone/>
              </a:pPr>
              <a:r>
                <a:rPr lang="en-US" sz="1500" dirty="0">
                  <a:solidFill>
                    <a:srgbClr val="404040"/>
                  </a:solidFill>
                  <a:latin typeface="Century Gothic" pitchFamily="34" charset="0"/>
                  <a:ea typeface="Century Gothic" pitchFamily="34" charset="-122"/>
                  <a:cs typeface="Century Gothic" pitchFamily="34" charset="-120"/>
                </a:rPr>
                <a:t>Use X6 or project-specific completion bonus only where earlier use has measurable value.</a:t>
              </a:r>
              <a:endParaRPr lang="en-US" sz="1500" dirty="0"/>
            </a:p>
          </p:txBody>
        </p:sp>
        <p:sp>
          <p:nvSpPr>
            <p:cNvPr id="18" name="Shape 15"/>
            <p:cNvSpPr/>
            <p:nvPr/>
          </p:nvSpPr>
          <p:spPr>
            <a:xfrm>
              <a:off x="822960" y="3337560"/>
              <a:ext cx="347472" cy="347472"/>
            </a:xfrm>
            <a:prstGeom prst="roundRect">
              <a:avLst>
                <a:gd name="adj" fmla="val 10526"/>
              </a:avLst>
            </a:prstGeom>
            <a:solidFill>
              <a:srgbClr val="A59137"/>
            </a:solidFill>
            <a:ln w="12700">
              <a:solidFill>
                <a:srgbClr val="A59137">
                  <a:alpha val="0"/>
                </a:srgbClr>
              </a:solidFill>
              <a:prstDash val="solid"/>
            </a:ln>
          </p:spPr>
          <p:txBody>
            <a:bodyPr/>
            <a:lstStyle/>
            <a:p>
              <a:endParaRPr lang="en-ZA" sz="1500"/>
            </a:p>
          </p:txBody>
        </p:sp>
        <p:sp>
          <p:nvSpPr>
            <p:cNvPr id="19" name="Text 16"/>
            <p:cNvSpPr/>
            <p:nvPr/>
          </p:nvSpPr>
          <p:spPr>
            <a:xfrm>
              <a:off x="932688" y="3429000"/>
              <a:ext cx="118872" cy="73152"/>
            </a:xfrm>
            <a:prstGeom prst="rect">
              <a:avLst/>
            </a:prstGeom>
            <a:noFill/>
            <a:ln/>
          </p:spPr>
          <p:txBody>
            <a:bodyPr wrap="square" lIns="0" tIns="0" rIns="0" bIns="0" rtlCol="0" anchor="ctr">
              <a:noAutofit/>
            </a:bodyPr>
            <a:lstStyle/>
            <a:p>
              <a:pPr marL="0" indent="0" algn="ctr">
                <a:buNone/>
              </a:pPr>
              <a:r>
                <a:rPr lang="en-US" sz="1500" b="1" dirty="0">
                  <a:solidFill>
                    <a:srgbClr val="FFFFFF"/>
                  </a:solidFill>
                  <a:latin typeface="Century Gothic" pitchFamily="34" charset="0"/>
                  <a:ea typeface="Century Gothic" pitchFamily="34" charset="-122"/>
                  <a:cs typeface="Century Gothic" pitchFamily="34" charset="-120"/>
                </a:rPr>
                <a:t>3</a:t>
              </a:r>
              <a:endParaRPr lang="en-US" sz="1500" dirty="0"/>
            </a:p>
          </p:txBody>
        </p:sp>
        <p:sp>
          <p:nvSpPr>
            <p:cNvPr id="20" name="Text 17"/>
            <p:cNvSpPr/>
            <p:nvPr/>
          </p:nvSpPr>
          <p:spPr>
            <a:xfrm>
              <a:off x="1417320" y="3364992"/>
              <a:ext cx="2743200" cy="164592"/>
            </a:xfrm>
            <a:prstGeom prst="rect">
              <a:avLst/>
            </a:prstGeom>
            <a:noFill/>
            <a:ln/>
          </p:spPr>
          <p:txBody>
            <a:bodyPr wrap="square" lIns="0" tIns="0" rIns="0" bIns="0" rtlCol="0" anchor="ctr">
              <a:noAutofit/>
            </a:bodyPr>
            <a:lstStyle/>
            <a:p>
              <a:pPr marL="0" indent="0" algn="l">
                <a:buNone/>
              </a:pPr>
              <a:r>
                <a:rPr lang="en-US" sz="1500" b="1" dirty="0">
                  <a:solidFill>
                    <a:srgbClr val="404040"/>
                  </a:solidFill>
                  <a:latin typeface="Century Gothic" pitchFamily="34" charset="0"/>
                  <a:ea typeface="Century Gothic" pitchFamily="34" charset="-122"/>
                  <a:cs typeface="Century Gothic" pitchFamily="34" charset="-120"/>
                </a:rPr>
                <a:t>Reward quality outcomes</a:t>
              </a:r>
              <a:endParaRPr lang="en-US" sz="1500" dirty="0"/>
            </a:p>
          </p:txBody>
        </p:sp>
        <p:sp>
          <p:nvSpPr>
            <p:cNvPr id="21" name="Text 18"/>
            <p:cNvSpPr/>
            <p:nvPr/>
          </p:nvSpPr>
          <p:spPr>
            <a:xfrm>
              <a:off x="4251960" y="3364992"/>
              <a:ext cx="5852160" cy="201168"/>
            </a:xfrm>
            <a:prstGeom prst="rect">
              <a:avLst/>
            </a:prstGeom>
            <a:noFill/>
            <a:ln/>
          </p:spPr>
          <p:txBody>
            <a:bodyPr wrap="square" lIns="0" tIns="0" rIns="0" bIns="0" rtlCol="0" anchor="ctr">
              <a:noAutofit/>
            </a:bodyPr>
            <a:lstStyle/>
            <a:p>
              <a:pPr marL="0" indent="0" algn="l">
                <a:buNone/>
              </a:pPr>
              <a:r>
                <a:rPr lang="en-US" sz="1500" dirty="0">
                  <a:solidFill>
                    <a:srgbClr val="404040"/>
                  </a:solidFill>
                  <a:latin typeface="Century Gothic" pitchFamily="34" charset="0"/>
                  <a:ea typeface="Century Gothic" pitchFamily="34" charset="-122"/>
                  <a:cs typeface="Century Gothic" pitchFamily="34" charset="-120"/>
                </a:rPr>
                <a:t>Use three to five KPIs for first-time acceptance, defects, programme reliability and safety.</a:t>
              </a:r>
              <a:endParaRPr lang="en-US" sz="1500" dirty="0"/>
            </a:p>
          </p:txBody>
        </p:sp>
        <p:sp>
          <p:nvSpPr>
            <p:cNvPr id="22" name="Shape 19"/>
            <p:cNvSpPr/>
            <p:nvPr/>
          </p:nvSpPr>
          <p:spPr>
            <a:xfrm>
              <a:off x="822960" y="4023360"/>
              <a:ext cx="347472" cy="347472"/>
            </a:xfrm>
            <a:prstGeom prst="roundRect">
              <a:avLst>
                <a:gd name="adj" fmla="val 10526"/>
              </a:avLst>
            </a:prstGeom>
            <a:solidFill>
              <a:srgbClr val="7F7F7F"/>
            </a:solidFill>
            <a:ln w="12700">
              <a:solidFill>
                <a:srgbClr val="7F7F7F">
                  <a:alpha val="0"/>
                </a:srgbClr>
              </a:solidFill>
              <a:prstDash val="solid"/>
            </a:ln>
          </p:spPr>
          <p:txBody>
            <a:bodyPr/>
            <a:lstStyle/>
            <a:p>
              <a:endParaRPr lang="en-ZA" sz="1500"/>
            </a:p>
          </p:txBody>
        </p:sp>
        <p:sp>
          <p:nvSpPr>
            <p:cNvPr id="23" name="Text 20"/>
            <p:cNvSpPr/>
            <p:nvPr/>
          </p:nvSpPr>
          <p:spPr>
            <a:xfrm>
              <a:off x="932688" y="4114800"/>
              <a:ext cx="118872" cy="73152"/>
            </a:xfrm>
            <a:prstGeom prst="rect">
              <a:avLst/>
            </a:prstGeom>
            <a:noFill/>
            <a:ln/>
          </p:spPr>
          <p:txBody>
            <a:bodyPr wrap="square" lIns="0" tIns="0" rIns="0" bIns="0" rtlCol="0" anchor="ctr">
              <a:noAutofit/>
            </a:bodyPr>
            <a:lstStyle/>
            <a:p>
              <a:pPr marL="0" indent="0" algn="ctr">
                <a:buNone/>
              </a:pPr>
              <a:r>
                <a:rPr lang="en-US" sz="1500" b="1" dirty="0">
                  <a:solidFill>
                    <a:srgbClr val="FFFFFF"/>
                  </a:solidFill>
                  <a:latin typeface="Century Gothic" pitchFamily="34" charset="0"/>
                  <a:ea typeface="Century Gothic" pitchFamily="34" charset="-122"/>
                  <a:cs typeface="Century Gothic" pitchFamily="34" charset="-120"/>
                </a:rPr>
                <a:t>4</a:t>
              </a:r>
              <a:endParaRPr lang="en-US" sz="1500" dirty="0"/>
            </a:p>
          </p:txBody>
        </p:sp>
        <p:sp>
          <p:nvSpPr>
            <p:cNvPr id="24" name="Text 21"/>
            <p:cNvSpPr/>
            <p:nvPr/>
          </p:nvSpPr>
          <p:spPr>
            <a:xfrm>
              <a:off x="1417320" y="4050792"/>
              <a:ext cx="2743200" cy="164592"/>
            </a:xfrm>
            <a:prstGeom prst="rect">
              <a:avLst/>
            </a:prstGeom>
            <a:noFill/>
            <a:ln/>
          </p:spPr>
          <p:txBody>
            <a:bodyPr wrap="square" lIns="0" tIns="0" rIns="0" bIns="0" rtlCol="0" anchor="ctr">
              <a:noAutofit/>
            </a:bodyPr>
            <a:lstStyle/>
            <a:p>
              <a:pPr marL="0" indent="0" algn="l">
                <a:buNone/>
              </a:pPr>
              <a:r>
                <a:rPr lang="en-US" sz="1500" b="1" dirty="0">
                  <a:solidFill>
                    <a:srgbClr val="404040"/>
                  </a:solidFill>
                  <a:latin typeface="Century Gothic" pitchFamily="34" charset="0"/>
                  <a:ea typeface="Century Gothic" pitchFamily="34" charset="-122"/>
                  <a:cs typeface="Century Gothic" pitchFamily="34" charset="-120"/>
                </a:rPr>
                <a:t>Use future work carefully</a:t>
              </a:r>
              <a:endParaRPr lang="en-US" sz="1500" dirty="0"/>
            </a:p>
          </p:txBody>
        </p:sp>
        <p:sp>
          <p:nvSpPr>
            <p:cNvPr id="25" name="Text 22"/>
            <p:cNvSpPr/>
            <p:nvPr/>
          </p:nvSpPr>
          <p:spPr>
            <a:xfrm>
              <a:off x="4251960" y="4050792"/>
              <a:ext cx="5852160" cy="201168"/>
            </a:xfrm>
            <a:prstGeom prst="rect">
              <a:avLst/>
            </a:prstGeom>
            <a:noFill/>
            <a:ln/>
          </p:spPr>
          <p:txBody>
            <a:bodyPr wrap="square" lIns="0" tIns="0" rIns="0" bIns="0" rtlCol="0" anchor="ctr">
              <a:noAutofit/>
            </a:bodyPr>
            <a:lstStyle/>
            <a:p>
              <a:pPr marL="0" indent="0" algn="l">
                <a:buNone/>
              </a:pPr>
              <a:r>
                <a:rPr lang="en-US" sz="1500" dirty="0">
                  <a:solidFill>
                    <a:srgbClr val="404040"/>
                  </a:solidFill>
                  <a:latin typeface="Century Gothic" pitchFamily="34" charset="0"/>
                  <a:ea typeface="Century Gothic" pitchFamily="34" charset="-122"/>
                  <a:cs typeface="Century Gothic" pitchFamily="34" charset="-120"/>
                </a:rPr>
                <a:t>For frameworks, include transparent performance-based allocation rules.</a:t>
              </a:r>
              <a:endParaRPr lang="en-US" sz="1500" dirty="0"/>
            </a:p>
          </p:txBody>
        </p:sp>
        <p:sp>
          <p:nvSpPr>
            <p:cNvPr id="26" name="Shape 23"/>
            <p:cNvSpPr/>
            <p:nvPr/>
          </p:nvSpPr>
          <p:spPr>
            <a:xfrm>
              <a:off x="822960" y="4709160"/>
              <a:ext cx="347472" cy="347472"/>
            </a:xfrm>
            <a:prstGeom prst="roundRect">
              <a:avLst>
                <a:gd name="adj" fmla="val 10526"/>
              </a:avLst>
            </a:prstGeom>
            <a:solidFill>
              <a:srgbClr val="730721"/>
            </a:solidFill>
            <a:ln w="12700">
              <a:solidFill>
                <a:srgbClr val="730721">
                  <a:alpha val="0"/>
                </a:srgbClr>
              </a:solidFill>
              <a:prstDash val="solid"/>
            </a:ln>
          </p:spPr>
          <p:txBody>
            <a:bodyPr/>
            <a:lstStyle/>
            <a:p>
              <a:endParaRPr lang="en-ZA" sz="1500"/>
            </a:p>
          </p:txBody>
        </p:sp>
        <p:sp>
          <p:nvSpPr>
            <p:cNvPr id="27" name="Text 24"/>
            <p:cNvSpPr/>
            <p:nvPr/>
          </p:nvSpPr>
          <p:spPr>
            <a:xfrm>
              <a:off x="932688" y="4800600"/>
              <a:ext cx="118872" cy="73152"/>
            </a:xfrm>
            <a:prstGeom prst="rect">
              <a:avLst/>
            </a:prstGeom>
            <a:noFill/>
            <a:ln/>
          </p:spPr>
          <p:txBody>
            <a:bodyPr wrap="square" lIns="0" tIns="0" rIns="0" bIns="0" rtlCol="0" anchor="ctr">
              <a:noAutofit/>
            </a:bodyPr>
            <a:lstStyle/>
            <a:p>
              <a:pPr marL="0" indent="0" algn="ctr">
                <a:buNone/>
              </a:pPr>
              <a:r>
                <a:rPr lang="en-US" sz="1500" b="1" dirty="0">
                  <a:solidFill>
                    <a:srgbClr val="FFFFFF"/>
                  </a:solidFill>
                  <a:latin typeface="Century Gothic" pitchFamily="34" charset="0"/>
                  <a:ea typeface="Century Gothic" pitchFamily="34" charset="-122"/>
                  <a:cs typeface="Century Gothic" pitchFamily="34" charset="-120"/>
                </a:rPr>
                <a:t>5</a:t>
              </a:r>
              <a:endParaRPr lang="en-US" sz="1500" dirty="0"/>
            </a:p>
          </p:txBody>
        </p:sp>
        <p:sp>
          <p:nvSpPr>
            <p:cNvPr id="28" name="Text 25"/>
            <p:cNvSpPr/>
            <p:nvPr/>
          </p:nvSpPr>
          <p:spPr>
            <a:xfrm>
              <a:off x="1417320" y="4736592"/>
              <a:ext cx="2743200" cy="164592"/>
            </a:xfrm>
            <a:prstGeom prst="rect">
              <a:avLst/>
            </a:prstGeom>
            <a:noFill/>
            <a:ln/>
          </p:spPr>
          <p:txBody>
            <a:bodyPr wrap="square" lIns="0" tIns="0" rIns="0" bIns="0" rtlCol="0" anchor="ctr">
              <a:noAutofit/>
            </a:bodyPr>
            <a:lstStyle/>
            <a:p>
              <a:pPr marL="0" indent="0" algn="l">
                <a:buNone/>
              </a:pPr>
              <a:r>
                <a:rPr lang="en-US" sz="1500" b="1" dirty="0">
                  <a:solidFill>
                    <a:srgbClr val="404040"/>
                  </a:solidFill>
                  <a:latin typeface="Century Gothic" pitchFamily="34" charset="0"/>
                  <a:ea typeface="Century Gothic" pitchFamily="34" charset="-122"/>
                  <a:cs typeface="Century Gothic" pitchFamily="34" charset="-120"/>
                </a:rPr>
                <a:t>Keep remedies proportionate</a:t>
              </a:r>
              <a:endParaRPr lang="en-US" sz="1500" dirty="0"/>
            </a:p>
          </p:txBody>
        </p:sp>
        <p:sp>
          <p:nvSpPr>
            <p:cNvPr id="29" name="Text 26"/>
            <p:cNvSpPr/>
            <p:nvPr/>
          </p:nvSpPr>
          <p:spPr>
            <a:xfrm>
              <a:off x="4251960" y="4736592"/>
              <a:ext cx="5852160" cy="201168"/>
            </a:xfrm>
            <a:prstGeom prst="rect">
              <a:avLst/>
            </a:prstGeom>
            <a:noFill/>
            <a:ln/>
          </p:spPr>
          <p:txBody>
            <a:bodyPr wrap="square" lIns="0" tIns="0" rIns="0" bIns="0" rtlCol="0" anchor="ctr">
              <a:noAutofit/>
            </a:bodyPr>
            <a:lstStyle/>
            <a:p>
              <a:pPr marL="0" indent="0" algn="l">
                <a:buNone/>
              </a:pPr>
              <a:r>
                <a:rPr lang="en-US" sz="1500" dirty="0">
                  <a:solidFill>
                    <a:srgbClr val="404040"/>
                  </a:solidFill>
                  <a:latin typeface="Century Gothic" pitchFamily="34" charset="0"/>
                  <a:ea typeface="Century Gothic" pitchFamily="34" charset="-122"/>
                  <a:cs typeface="Century Gothic" pitchFamily="34" charset="-120"/>
                </a:rPr>
                <a:t>Use delay damages, low-performance damages or penalties only for clear failures.</a:t>
              </a:r>
              <a:endParaRPr lang="en-US" sz="1500" dirty="0"/>
            </a:p>
          </p:txBody>
        </p:sp>
      </p:grpSp>
      <p:sp>
        <p:nvSpPr>
          <p:cNvPr id="30" name="Shape 27"/>
          <p:cNvSpPr/>
          <p:nvPr/>
        </p:nvSpPr>
        <p:spPr>
          <a:xfrm>
            <a:off x="10241280" y="1965960"/>
            <a:ext cx="1097280" cy="3090672"/>
          </a:xfrm>
          <a:prstGeom prst="roundRect">
            <a:avLst>
              <a:gd name="adj" fmla="val 7273"/>
            </a:avLst>
          </a:prstGeom>
          <a:solidFill>
            <a:srgbClr val="730721"/>
          </a:solidFill>
          <a:ln w="12700">
            <a:solidFill>
              <a:srgbClr val="730721">
                <a:alpha val="0"/>
              </a:srgbClr>
            </a:solidFill>
            <a:prstDash val="solid"/>
          </a:ln>
        </p:spPr>
        <p:txBody>
          <a:bodyPr/>
          <a:lstStyle/>
          <a:p>
            <a:endParaRPr lang="en-ZA"/>
          </a:p>
        </p:txBody>
      </p:sp>
      <p:sp>
        <p:nvSpPr>
          <p:cNvPr id="31" name="Text 28"/>
          <p:cNvSpPr/>
          <p:nvPr/>
        </p:nvSpPr>
        <p:spPr>
          <a:xfrm>
            <a:off x="10241280" y="3058668"/>
            <a:ext cx="1127760" cy="813816"/>
          </a:xfrm>
          <a:prstGeom prst="rect">
            <a:avLst/>
          </a:prstGeom>
          <a:noFill/>
          <a:ln/>
        </p:spPr>
        <p:txBody>
          <a:bodyPr wrap="square" lIns="0" tIns="0" rIns="0" bIns="0" rtlCol="0" anchor="ctr">
            <a:normAutofit lnSpcReduction="10000"/>
          </a:bodyPr>
          <a:lstStyle/>
          <a:p>
            <a:pPr marL="0" indent="0" algn="ctr">
              <a:buNone/>
            </a:pPr>
            <a:r>
              <a:rPr lang="en-US" sz="1400" b="1" dirty="0">
                <a:solidFill>
                  <a:srgbClr val="FFFFFF"/>
                </a:solidFill>
                <a:latin typeface="Century Gothic" pitchFamily="34" charset="0"/>
                <a:ea typeface="Century Gothic" pitchFamily="34" charset="-122"/>
                <a:cs typeface="Century Gothic" pitchFamily="34" charset="-120"/>
              </a:rPr>
              <a:t>Simple</a:t>
            </a:r>
            <a:endParaRPr lang="en-US" sz="1400" dirty="0"/>
          </a:p>
          <a:p>
            <a:pPr marL="0" indent="0" algn="ctr">
              <a:buNone/>
            </a:pPr>
            <a:r>
              <a:rPr lang="en-US" sz="1400" b="1" dirty="0">
                <a:solidFill>
                  <a:srgbClr val="FFFFFF"/>
                </a:solidFill>
                <a:latin typeface="Century Gothic" pitchFamily="34" charset="0"/>
                <a:ea typeface="Century Gothic" pitchFamily="34" charset="-122"/>
                <a:cs typeface="Century Gothic" pitchFamily="34" charset="-120"/>
              </a:rPr>
              <a:t>measurable</a:t>
            </a:r>
            <a:endParaRPr lang="en-US" sz="1400" dirty="0"/>
          </a:p>
          <a:p>
            <a:pPr marL="0" indent="0" algn="ctr">
              <a:buNone/>
            </a:pPr>
            <a:r>
              <a:rPr lang="en-US" sz="1400" b="1" dirty="0">
                <a:solidFill>
                  <a:srgbClr val="FFFFFF"/>
                </a:solidFill>
                <a:latin typeface="Century Gothic" pitchFamily="34" charset="0"/>
                <a:ea typeface="Century Gothic" pitchFamily="34" charset="-122"/>
                <a:cs typeface="Century Gothic" pitchFamily="34" charset="-120"/>
              </a:rPr>
              <a:t>valuable</a:t>
            </a:r>
            <a:endParaRPr lang="en-US" sz="1400" dirty="0"/>
          </a:p>
          <a:p>
            <a:pPr marL="0" indent="0" algn="ctr">
              <a:buNone/>
            </a:pPr>
            <a:r>
              <a:rPr lang="en-US" sz="1400" b="1" dirty="0">
                <a:solidFill>
                  <a:srgbClr val="FFFFFF"/>
                </a:solidFill>
                <a:latin typeface="Century Gothic" pitchFamily="34" charset="0"/>
                <a:ea typeface="Century Gothic" pitchFamily="34" charset="-122"/>
                <a:cs typeface="Century Gothic" pitchFamily="34" charset="-120"/>
              </a:rPr>
              <a:t>fair</a:t>
            </a:r>
            <a:endParaRPr lang="en-US" sz="1400" dirty="0"/>
          </a:p>
        </p:txBody>
      </p:sp>
      <p:sp>
        <p:nvSpPr>
          <p:cNvPr id="32" name="Text 29"/>
          <p:cNvSpPr/>
          <p:nvPr/>
        </p:nvSpPr>
        <p:spPr>
          <a:xfrm>
            <a:off x="822960" y="5897880"/>
            <a:ext cx="9326880" cy="228600"/>
          </a:xfrm>
          <a:prstGeom prst="rect">
            <a:avLst/>
          </a:prstGeom>
          <a:noFill/>
          <a:ln/>
        </p:spPr>
        <p:txBody>
          <a:bodyPr wrap="square" lIns="0" tIns="0" rIns="0" bIns="0" rtlCol="0" anchor="ctr">
            <a:noAutofit/>
          </a:bodyPr>
          <a:lstStyle/>
          <a:p>
            <a:pPr marL="0" indent="0" algn="l">
              <a:buNone/>
            </a:pPr>
            <a:endParaRPr lang="en-US" sz="1400" dirty="0"/>
          </a:p>
        </p:txBody>
      </p:sp>
      <p:sp>
        <p:nvSpPr>
          <p:cNvPr id="2" name="Footer Placeholder 1">
            <a:extLst>
              <a:ext uri="{FF2B5EF4-FFF2-40B4-BE49-F238E27FC236}">
                <a16:creationId xmlns:a16="http://schemas.microsoft.com/office/drawing/2014/main" id="{0E8B80A9-EF27-8F3A-5325-A353A614729F}"/>
              </a:ext>
            </a:extLst>
          </p:cNvPr>
          <p:cNvSpPr>
            <a:spLocks noGrp="1"/>
          </p:cNvSpPr>
          <p:nvPr>
            <p:ph type="ftr" sz="quarter" idx="10"/>
          </p:nvPr>
        </p:nvSpPr>
        <p:spPr/>
        <p:txBody>
          <a:bodyPr/>
          <a:lstStyle/>
          <a:p>
            <a:r>
              <a:rPr lang="en-US"/>
              <a:t>www.ecs.co.za</a:t>
            </a:r>
            <a:endParaRPr lang="en-GB" dirty="0"/>
          </a:p>
        </p:txBody>
      </p:sp>
      <p:sp>
        <p:nvSpPr>
          <p:cNvPr id="3" name="Slide Number Placeholder 2">
            <a:extLst>
              <a:ext uri="{FF2B5EF4-FFF2-40B4-BE49-F238E27FC236}">
                <a16:creationId xmlns:a16="http://schemas.microsoft.com/office/drawing/2014/main" id="{640B3E30-2BB9-4287-BB67-C5814B3F4A2F}"/>
              </a:ext>
            </a:extLst>
          </p:cNvPr>
          <p:cNvSpPr>
            <a:spLocks noGrp="1"/>
          </p:cNvSpPr>
          <p:nvPr>
            <p:ph type="sldNum" sz="quarter" idx="11"/>
          </p:nvPr>
        </p:nvSpPr>
        <p:spPr/>
        <p:txBody>
          <a:bodyPr/>
          <a:lstStyle/>
          <a:p>
            <a:fld id="{06F2FA06-E1E0-41BE-9336-EB35A789C607}" type="slidenum">
              <a:rPr lang="en-GB" smtClean="0"/>
              <a:pPr/>
              <a:t>18</a:t>
            </a:fld>
            <a:endParaRPr lang="en-GB" dirty="0"/>
          </a:p>
        </p:txBody>
      </p:sp>
      <p:sp>
        <p:nvSpPr>
          <p:cNvPr id="6" name="Text 18">
            <a:extLst>
              <a:ext uri="{FF2B5EF4-FFF2-40B4-BE49-F238E27FC236}">
                <a16:creationId xmlns:a16="http://schemas.microsoft.com/office/drawing/2014/main" id="{2288524B-44C5-E1C5-E132-4D09391E6D19}"/>
              </a:ext>
            </a:extLst>
          </p:cNvPr>
          <p:cNvSpPr/>
          <p:nvPr/>
        </p:nvSpPr>
        <p:spPr>
          <a:xfrm>
            <a:off x="792480" y="5825840"/>
            <a:ext cx="10607040" cy="329184"/>
          </a:xfrm>
          <a:prstGeom prst="rect">
            <a:avLst/>
          </a:prstGeom>
          <a:solidFill>
            <a:schemeClr val="accent4"/>
          </a:solidFill>
          <a:ln w="8890">
            <a:solidFill>
              <a:srgbClr val="0EA5A3"/>
            </a:solidFill>
          </a:ln>
        </p:spPr>
        <p:txBody>
          <a:bodyPr wrap="square" lIns="762" tIns="762" rIns="762" bIns="762" rtlCol="0" anchor="ctr">
            <a:normAutofit/>
          </a:bodyPr>
          <a:lstStyle/>
          <a:p>
            <a:r>
              <a:rPr lang="en-US" sz="1400" dirty="0">
                <a:solidFill>
                  <a:schemeClr val="bg2"/>
                </a:solidFill>
                <a:latin typeface="Century Gothic" pitchFamily="34" charset="0"/>
                <a:ea typeface="Century Gothic" pitchFamily="34" charset="-122"/>
                <a:cs typeface="Century Gothic" pitchFamily="34" charset="-120"/>
              </a:rPr>
              <a:t>Too many KPIs, subjective scoring or overlapping incentives usually weaken rather than improve supplier behavior.</a:t>
            </a:r>
            <a:endParaRPr lang="en-US" sz="1400" dirty="0">
              <a:solidFill>
                <a:schemeClr val="bg2"/>
              </a:solidFill>
            </a:endParaRPr>
          </a:p>
        </p:txBody>
      </p:sp>
    </p:spTree>
    <p:extLst>
      <p:ext uri="{BB962C8B-B14F-4D97-AF65-F5344CB8AC3E}">
        <p14:creationId xmlns:p14="http://schemas.microsoft.com/office/powerpoint/2010/main" val="1057223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11480" y="438912"/>
            <a:ext cx="10789920" cy="384048"/>
          </a:xfrm>
          <a:prstGeom prst="rect">
            <a:avLst/>
          </a:prstGeom>
          <a:noFill/>
          <a:ln/>
        </p:spPr>
        <p:txBody>
          <a:bodyPr wrap="square" lIns="508" tIns="508" rIns="508" bIns="508" rtlCol="0" anchor="t">
            <a:normAutofit/>
          </a:bodyPr>
          <a:lstStyle/>
          <a:p>
            <a:pPr marL="0" indent="0" algn="l">
              <a:buNone/>
            </a:pPr>
            <a:r>
              <a:rPr lang="en-US" sz="2500" b="1" dirty="0">
                <a:latin typeface="+mj-lt"/>
                <a:ea typeface="Aptos" pitchFamily="34" charset="-122"/>
                <a:cs typeface="Aptos" pitchFamily="34" charset="-120"/>
              </a:rPr>
              <a:t>A strong incentive scheme changes contractor behaviour</a:t>
            </a:r>
            <a:endParaRPr lang="en-US" sz="2500" dirty="0">
              <a:latin typeface="+mj-lt"/>
            </a:endParaRPr>
          </a:p>
        </p:txBody>
      </p:sp>
      <p:sp>
        <p:nvSpPr>
          <p:cNvPr id="4" name="Text 2"/>
          <p:cNvSpPr/>
          <p:nvPr/>
        </p:nvSpPr>
        <p:spPr>
          <a:xfrm>
            <a:off x="411480" y="877824"/>
            <a:ext cx="10789920" cy="320040"/>
          </a:xfrm>
          <a:prstGeom prst="rect">
            <a:avLst/>
          </a:prstGeom>
          <a:noFill/>
          <a:ln/>
        </p:spPr>
        <p:txBody>
          <a:bodyPr wrap="square" lIns="508" tIns="508" rIns="508" bIns="508" rtlCol="0" anchor="t">
            <a:noAutofit/>
          </a:bodyPr>
          <a:lstStyle/>
          <a:p>
            <a:pPr marL="0" indent="0" algn="l">
              <a:buNone/>
            </a:pPr>
            <a:r>
              <a:rPr lang="en-US" sz="2000" dirty="0">
                <a:ea typeface="Aptos" pitchFamily="34" charset="-122"/>
                <a:cs typeface="Aptos" pitchFamily="34" charset="-120"/>
              </a:rPr>
              <a:t>Incentives work when the commercial reward is tied to an outcome the contractor can materially influence.</a:t>
            </a:r>
            <a:endParaRPr lang="en-US" sz="2000" dirty="0"/>
          </a:p>
        </p:txBody>
      </p:sp>
      <p:grpSp>
        <p:nvGrpSpPr>
          <p:cNvPr id="19" name="Group 18">
            <a:extLst>
              <a:ext uri="{FF2B5EF4-FFF2-40B4-BE49-F238E27FC236}">
                <a16:creationId xmlns:a16="http://schemas.microsoft.com/office/drawing/2014/main" id="{DDAAFCD0-33AC-7AA7-6C61-FB7745CE7936}"/>
              </a:ext>
            </a:extLst>
          </p:cNvPr>
          <p:cNvGrpSpPr/>
          <p:nvPr/>
        </p:nvGrpSpPr>
        <p:grpSpPr>
          <a:xfrm>
            <a:off x="1018784" y="2082556"/>
            <a:ext cx="10287000" cy="749808"/>
            <a:chOff x="914400" y="1828800"/>
            <a:chExt cx="10287000" cy="749808"/>
          </a:xfrm>
        </p:grpSpPr>
        <p:sp>
          <p:nvSpPr>
            <p:cNvPr id="8" name="Text 6"/>
            <p:cNvSpPr/>
            <p:nvPr/>
          </p:nvSpPr>
          <p:spPr>
            <a:xfrm>
              <a:off x="914400" y="1828800"/>
              <a:ext cx="2057400" cy="749808"/>
            </a:xfrm>
            <a:prstGeom prst="rect">
              <a:avLst/>
            </a:prstGeom>
            <a:solidFill>
              <a:schemeClr val="accent1"/>
            </a:solidFill>
            <a:ln>
              <a:solidFill>
                <a:schemeClr val="tx1"/>
              </a:solidFill>
            </a:ln>
          </p:spPr>
          <p:txBody>
            <a:bodyPr wrap="square" lIns="1524" tIns="1524" rIns="1524" bIns="1524" rtlCol="0" anchor="ctr">
              <a:normAutofit/>
            </a:bodyPr>
            <a:lstStyle/>
            <a:p>
              <a:pPr marL="0" indent="0" algn="ctr">
                <a:buNone/>
              </a:pPr>
              <a:r>
                <a:rPr lang="en-US" dirty="0">
                  <a:solidFill>
                    <a:schemeClr val="bg2"/>
                  </a:solidFill>
                  <a:ea typeface="Aptos" pitchFamily="34" charset="-122"/>
                  <a:cs typeface="Aptos" pitchFamily="34" charset="-120"/>
                </a:rPr>
                <a:t>Targeted outcome</a:t>
              </a:r>
              <a:endParaRPr lang="en-US" dirty="0">
                <a:solidFill>
                  <a:schemeClr val="bg2"/>
                </a:solidFill>
              </a:endParaRPr>
            </a:p>
          </p:txBody>
        </p:sp>
        <p:sp>
          <p:nvSpPr>
            <p:cNvPr id="9" name="Shape 7"/>
            <p:cNvSpPr/>
            <p:nvPr/>
          </p:nvSpPr>
          <p:spPr>
            <a:xfrm>
              <a:off x="2971800" y="2203704"/>
              <a:ext cx="685800" cy="0"/>
            </a:xfrm>
            <a:prstGeom prst="line">
              <a:avLst/>
            </a:prstGeom>
            <a:noFill/>
            <a:ln w="16510">
              <a:solidFill>
                <a:schemeClr val="tx1"/>
              </a:solidFill>
              <a:prstDash val="solid"/>
              <a:tailEnd type="triangle"/>
            </a:ln>
          </p:spPr>
          <p:txBody>
            <a:bodyPr/>
            <a:lstStyle/>
            <a:p>
              <a:endParaRPr lang="en-ZA"/>
            </a:p>
          </p:txBody>
        </p:sp>
        <p:sp>
          <p:nvSpPr>
            <p:cNvPr id="10" name="Text 8"/>
            <p:cNvSpPr/>
            <p:nvPr/>
          </p:nvSpPr>
          <p:spPr>
            <a:xfrm>
              <a:off x="3657600" y="1828800"/>
              <a:ext cx="2057400" cy="749808"/>
            </a:xfrm>
            <a:prstGeom prst="rect">
              <a:avLst/>
            </a:prstGeom>
            <a:solidFill>
              <a:schemeClr val="accent3"/>
            </a:solidFill>
            <a:ln>
              <a:solidFill>
                <a:schemeClr val="tx1"/>
              </a:solidFill>
            </a:ln>
          </p:spPr>
          <p:txBody>
            <a:bodyPr wrap="square" lIns="1524" tIns="1524" rIns="1524" bIns="1524" rtlCol="0" anchor="ctr">
              <a:normAutofit/>
            </a:bodyPr>
            <a:lstStyle/>
            <a:p>
              <a:pPr marL="0" indent="0" algn="ctr">
                <a:buNone/>
              </a:pPr>
              <a:r>
                <a:rPr lang="en-US" dirty="0">
                  <a:solidFill>
                    <a:schemeClr val="bg2"/>
                  </a:solidFill>
                  <a:ea typeface="Aptos" pitchFamily="34" charset="-122"/>
                  <a:cs typeface="Aptos" pitchFamily="34" charset="-120"/>
                </a:rPr>
                <a:t>Objective measure</a:t>
              </a:r>
              <a:endParaRPr lang="en-US" dirty="0">
                <a:solidFill>
                  <a:schemeClr val="bg2"/>
                </a:solidFill>
              </a:endParaRPr>
            </a:p>
          </p:txBody>
        </p:sp>
        <p:sp>
          <p:nvSpPr>
            <p:cNvPr id="11" name="Shape 9"/>
            <p:cNvSpPr/>
            <p:nvPr/>
          </p:nvSpPr>
          <p:spPr>
            <a:xfrm>
              <a:off x="5715000" y="2203704"/>
              <a:ext cx="685800" cy="0"/>
            </a:xfrm>
            <a:prstGeom prst="line">
              <a:avLst/>
            </a:prstGeom>
            <a:noFill/>
            <a:ln w="16510">
              <a:solidFill>
                <a:schemeClr val="tx1"/>
              </a:solidFill>
              <a:prstDash val="solid"/>
              <a:tailEnd type="triangle"/>
            </a:ln>
          </p:spPr>
          <p:txBody>
            <a:bodyPr/>
            <a:lstStyle/>
            <a:p>
              <a:endParaRPr lang="en-ZA"/>
            </a:p>
          </p:txBody>
        </p:sp>
        <p:sp>
          <p:nvSpPr>
            <p:cNvPr id="12" name="Text 10"/>
            <p:cNvSpPr/>
            <p:nvPr/>
          </p:nvSpPr>
          <p:spPr>
            <a:xfrm>
              <a:off x="6400800" y="1828800"/>
              <a:ext cx="2057400" cy="749808"/>
            </a:xfrm>
            <a:prstGeom prst="rect">
              <a:avLst/>
            </a:prstGeom>
            <a:solidFill>
              <a:schemeClr val="accent6"/>
            </a:solidFill>
            <a:ln>
              <a:solidFill>
                <a:schemeClr val="tx1"/>
              </a:solidFill>
            </a:ln>
          </p:spPr>
          <p:txBody>
            <a:bodyPr wrap="square" lIns="1524" tIns="1524" rIns="1524" bIns="1524" rtlCol="0" anchor="ctr">
              <a:normAutofit/>
            </a:bodyPr>
            <a:lstStyle/>
            <a:p>
              <a:pPr marL="0" indent="0" algn="ctr">
                <a:buNone/>
              </a:pPr>
              <a:r>
                <a:rPr lang="en-US" dirty="0">
                  <a:solidFill>
                    <a:schemeClr val="bg2"/>
                  </a:solidFill>
                  <a:ea typeface="Aptos" pitchFamily="34" charset="-122"/>
                  <a:cs typeface="Aptos" pitchFamily="34" charset="-120"/>
                </a:rPr>
                <a:t>Verified performance</a:t>
              </a:r>
              <a:endParaRPr lang="en-US" dirty="0">
                <a:solidFill>
                  <a:schemeClr val="bg2"/>
                </a:solidFill>
              </a:endParaRPr>
            </a:p>
          </p:txBody>
        </p:sp>
        <p:sp>
          <p:nvSpPr>
            <p:cNvPr id="13" name="Shape 11"/>
            <p:cNvSpPr/>
            <p:nvPr/>
          </p:nvSpPr>
          <p:spPr>
            <a:xfrm>
              <a:off x="8458200" y="2203704"/>
              <a:ext cx="685800" cy="0"/>
            </a:xfrm>
            <a:prstGeom prst="line">
              <a:avLst/>
            </a:prstGeom>
            <a:noFill/>
            <a:ln w="16510">
              <a:solidFill>
                <a:schemeClr val="tx1"/>
              </a:solidFill>
              <a:prstDash val="solid"/>
              <a:tailEnd type="triangle"/>
            </a:ln>
          </p:spPr>
          <p:txBody>
            <a:bodyPr/>
            <a:lstStyle/>
            <a:p>
              <a:endParaRPr lang="en-ZA"/>
            </a:p>
          </p:txBody>
        </p:sp>
        <p:sp>
          <p:nvSpPr>
            <p:cNvPr id="14" name="Text 12"/>
            <p:cNvSpPr/>
            <p:nvPr/>
          </p:nvSpPr>
          <p:spPr>
            <a:xfrm>
              <a:off x="9144000" y="1828800"/>
              <a:ext cx="2057400" cy="749808"/>
            </a:xfrm>
            <a:prstGeom prst="rect">
              <a:avLst/>
            </a:prstGeom>
            <a:solidFill>
              <a:schemeClr val="accent5"/>
            </a:solidFill>
            <a:ln>
              <a:solidFill>
                <a:schemeClr val="tx1"/>
              </a:solidFill>
            </a:ln>
          </p:spPr>
          <p:txBody>
            <a:bodyPr wrap="square" lIns="1524" tIns="1524" rIns="1524" bIns="1524" rtlCol="0" anchor="ctr">
              <a:normAutofit/>
            </a:bodyPr>
            <a:lstStyle/>
            <a:p>
              <a:pPr marL="0" indent="0" algn="ctr">
                <a:buNone/>
              </a:pPr>
              <a:r>
                <a:rPr lang="en-US" dirty="0">
                  <a:solidFill>
                    <a:srgbClr val="0B2239"/>
                  </a:solidFill>
                  <a:ea typeface="Aptos" pitchFamily="34" charset="-122"/>
                  <a:cs typeface="Aptos" pitchFamily="34" charset="-120"/>
                </a:rPr>
                <a:t>Commercial reward</a:t>
              </a:r>
              <a:endParaRPr lang="en-US" dirty="0"/>
            </a:p>
          </p:txBody>
        </p:sp>
      </p:grpSp>
      <p:grpSp>
        <p:nvGrpSpPr>
          <p:cNvPr id="20" name="Group 19">
            <a:extLst>
              <a:ext uri="{FF2B5EF4-FFF2-40B4-BE49-F238E27FC236}">
                <a16:creationId xmlns:a16="http://schemas.microsoft.com/office/drawing/2014/main" id="{B107F7B4-E6AB-C43F-7DA0-D955740F0491}"/>
              </a:ext>
            </a:extLst>
          </p:cNvPr>
          <p:cNvGrpSpPr/>
          <p:nvPr/>
        </p:nvGrpSpPr>
        <p:grpSpPr>
          <a:xfrm>
            <a:off x="837064" y="3789041"/>
            <a:ext cx="10364336" cy="1243583"/>
            <a:chOff x="914400" y="3331842"/>
            <a:chExt cx="10364336" cy="1243583"/>
          </a:xfrm>
        </p:grpSpPr>
        <p:sp>
          <p:nvSpPr>
            <p:cNvPr id="15" name="Text 13"/>
            <p:cNvSpPr/>
            <p:nvPr/>
          </p:nvSpPr>
          <p:spPr>
            <a:xfrm>
              <a:off x="914400" y="3331842"/>
              <a:ext cx="4937760" cy="1240158"/>
            </a:xfrm>
            <a:prstGeom prst="rect">
              <a:avLst/>
            </a:prstGeom>
            <a:solidFill>
              <a:srgbClr val="FFFFFF"/>
            </a:solidFill>
            <a:ln w="12700">
              <a:solidFill>
                <a:schemeClr val="tx1"/>
              </a:solidFill>
            </a:ln>
          </p:spPr>
          <p:txBody>
            <a:bodyPr wrap="square" lIns="1651" tIns="1651" rIns="1651" bIns="1651" rtlCol="0" anchor="ctr">
              <a:noAutofit/>
            </a:bodyPr>
            <a:lstStyle/>
            <a:p>
              <a:pPr marL="0" indent="0" algn="ctr">
                <a:buNone/>
              </a:pPr>
              <a:r>
                <a:rPr lang="en-US" b="1" dirty="0">
                  <a:solidFill>
                    <a:srgbClr val="0B2239"/>
                  </a:solidFill>
                  <a:ea typeface="Aptos" pitchFamily="34" charset="-122"/>
                  <a:cs typeface="Aptos" pitchFamily="34" charset="-120"/>
                </a:rPr>
                <a:t>Design rule</a:t>
              </a:r>
              <a:endParaRPr lang="en-US" b="1" dirty="0"/>
            </a:p>
            <a:p>
              <a:pPr marL="0" indent="0" algn="ctr">
                <a:buNone/>
              </a:pPr>
              <a:r>
                <a:rPr lang="en-US" dirty="0">
                  <a:solidFill>
                    <a:srgbClr val="0B2239"/>
                  </a:solidFill>
                  <a:ea typeface="Aptos" pitchFamily="34" charset="-122"/>
                  <a:cs typeface="Aptos" pitchFamily="34" charset="-120"/>
                </a:rPr>
                <a:t>Reward outcomes that create value and are within the contractor’s influence — not effort that is already paid for in the Prices.</a:t>
              </a:r>
              <a:endParaRPr lang="en-US" dirty="0"/>
            </a:p>
          </p:txBody>
        </p:sp>
        <p:sp>
          <p:nvSpPr>
            <p:cNvPr id="17" name="Text 15"/>
            <p:cNvSpPr/>
            <p:nvPr/>
          </p:nvSpPr>
          <p:spPr>
            <a:xfrm>
              <a:off x="6340976" y="3335267"/>
              <a:ext cx="4937760" cy="1240158"/>
            </a:xfrm>
            <a:prstGeom prst="rect">
              <a:avLst/>
            </a:prstGeom>
            <a:solidFill>
              <a:schemeClr val="accent2"/>
            </a:solidFill>
            <a:ln w="12700">
              <a:solidFill>
                <a:schemeClr val="tx1"/>
              </a:solidFill>
            </a:ln>
          </p:spPr>
          <p:txBody>
            <a:bodyPr wrap="square" lIns="1651" tIns="1651" rIns="1651" bIns="1651" rtlCol="0" anchor="ctr">
              <a:noAutofit/>
            </a:bodyPr>
            <a:lstStyle/>
            <a:p>
              <a:pPr marL="0" indent="0" algn="ctr">
                <a:buNone/>
              </a:pPr>
              <a:r>
                <a:rPr lang="en-US" b="1" dirty="0">
                  <a:solidFill>
                    <a:schemeClr val="bg2"/>
                  </a:solidFill>
                  <a:ea typeface="Aptos" pitchFamily="34" charset="-122"/>
                  <a:cs typeface="Aptos" pitchFamily="34" charset="-120"/>
                </a:rPr>
                <a:t>Management message</a:t>
              </a:r>
              <a:endParaRPr lang="en-US" b="1" dirty="0">
                <a:solidFill>
                  <a:schemeClr val="bg2"/>
                </a:solidFill>
              </a:endParaRPr>
            </a:p>
            <a:p>
              <a:pPr marL="0" indent="0" algn="ctr">
                <a:buNone/>
              </a:pPr>
              <a:r>
                <a:rPr lang="en-US" dirty="0">
                  <a:solidFill>
                    <a:schemeClr val="bg2"/>
                  </a:solidFill>
                  <a:ea typeface="Aptos" pitchFamily="34" charset="-122"/>
                  <a:cs typeface="Aptos" pitchFamily="34" charset="-120"/>
                </a:rPr>
                <a:t>Good incentives do not replace project management. They make good project management commercially visible.</a:t>
              </a:r>
              <a:endParaRPr lang="en-US" dirty="0">
                <a:solidFill>
                  <a:schemeClr val="bg2"/>
                </a:solidFill>
              </a:endParaRPr>
            </a:p>
          </p:txBody>
        </p:sp>
      </p:grpSp>
      <p:sp>
        <p:nvSpPr>
          <p:cNvPr id="2" name="Footer Placeholder 1">
            <a:extLst>
              <a:ext uri="{FF2B5EF4-FFF2-40B4-BE49-F238E27FC236}">
                <a16:creationId xmlns:a16="http://schemas.microsoft.com/office/drawing/2014/main" id="{EA794B04-11B9-6455-1FD9-26B8EF92029C}"/>
              </a:ext>
            </a:extLst>
          </p:cNvPr>
          <p:cNvSpPr>
            <a:spLocks noGrp="1"/>
          </p:cNvSpPr>
          <p:nvPr>
            <p:ph type="ftr" sz="quarter" idx="10"/>
          </p:nvPr>
        </p:nvSpPr>
        <p:spPr/>
        <p:txBody>
          <a:bodyPr/>
          <a:lstStyle/>
          <a:p>
            <a:r>
              <a:rPr lang="en-US"/>
              <a:t>www.ecs.co.za</a:t>
            </a:r>
            <a:endParaRPr lang="en-GB" dirty="0"/>
          </a:p>
        </p:txBody>
      </p:sp>
      <p:sp>
        <p:nvSpPr>
          <p:cNvPr id="5" name="Slide Number Placeholder 4">
            <a:extLst>
              <a:ext uri="{FF2B5EF4-FFF2-40B4-BE49-F238E27FC236}">
                <a16:creationId xmlns:a16="http://schemas.microsoft.com/office/drawing/2014/main" id="{D46EADB1-8283-CDF4-361A-7CF10B0BD51E}"/>
              </a:ext>
            </a:extLst>
          </p:cNvPr>
          <p:cNvSpPr>
            <a:spLocks noGrp="1"/>
          </p:cNvSpPr>
          <p:nvPr>
            <p:ph type="sldNum" sz="quarter" idx="11"/>
          </p:nvPr>
        </p:nvSpPr>
        <p:spPr/>
        <p:txBody>
          <a:bodyPr/>
          <a:lstStyle/>
          <a:p>
            <a:fld id="{06F2FA06-E1E0-41BE-9336-EB35A789C607}" type="slidenum">
              <a:rPr lang="en-GB" smtClean="0"/>
              <a:pPr/>
              <a:t>19</a:t>
            </a:fld>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209FAE1-41C1-DB24-82E2-952D1B3BBC5B}"/>
              </a:ext>
            </a:extLst>
          </p:cNvPr>
          <p:cNvSpPr>
            <a:spLocks noGrp="1"/>
          </p:cNvSpPr>
          <p:nvPr>
            <p:ph type="ftr" sz="quarter" idx="10"/>
          </p:nvPr>
        </p:nvSpPr>
        <p:spPr/>
        <p:txBody>
          <a:bodyPr/>
          <a:lstStyle/>
          <a:p>
            <a:r>
              <a:rPr lang="en-US"/>
              <a:t>www.ecs.co.za</a:t>
            </a:r>
            <a:endParaRPr lang="en-GB" dirty="0"/>
          </a:p>
        </p:txBody>
      </p:sp>
      <p:sp>
        <p:nvSpPr>
          <p:cNvPr id="3" name="Slide Number Placeholder 2">
            <a:extLst>
              <a:ext uri="{FF2B5EF4-FFF2-40B4-BE49-F238E27FC236}">
                <a16:creationId xmlns:a16="http://schemas.microsoft.com/office/drawing/2014/main" id="{FE786D84-1259-A3F9-CE34-F7D6710D98D7}"/>
              </a:ext>
            </a:extLst>
          </p:cNvPr>
          <p:cNvSpPr>
            <a:spLocks noGrp="1"/>
          </p:cNvSpPr>
          <p:nvPr>
            <p:ph type="sldNum" sz="quarter" idx="11"/>
          </p:nvPr>
        </p:nvSpPr>
        <p:spPr/>
        <p:txBody>
          <a:bodyPr/>
          <a:lstStyle/>
          <a:p>
            <a:fld id="{06F2FA06-E1E0-41BE-9336-EB35A789C607}" type="slidenum">
              <a:rPr lang="en-GB" smtClean="0"/>
              <a:pPr/>
              <a:t>2</a:t>
            </a:fld>
            <a:endParaRPr lang="en-GB" b="0" dirty="0"/>
          </a:p>
        </p:txBody>
      </p:sp>
      <p:pic>
        <p:nvPicPr>
          <p:cNvPr id="5" name="Picture 4">
            <a:extLst>
              <a:ext uri="{FF2B5EF4-FFF2-40B4-BE49-F238E27FC236}">
                <a16:creationId xmlns:a16="http://schemas.microsoft.com/office/drawing/2014/main" id="{80525D57-2C9D-D48A-CCF5-491488EDABCB}"/>
              </a:ext>
            </a:extLst>
          </p:cNvPr>
          <p:cNvPicPr>
            <a:picLocks noChangeAspect="1"/>
          </p:cNvPicPr>
          <p:nvPr/>
        </p:nvPicPr>
        <p:blipFill>
          <a:blip r:embed="rId2"/>
          <a:stretch>
            <a:fillRect/>
          </a:stretch>
        </p:blipFill>
        <p:spPr>
          <a:xfrm>
            <a:off x="407368" y="1127284"/>
            <a:ext cx="4389994" cy="4603431"/>
          </a:xfrm>
          <a:prstGeom prst="rect">
            <a:avLst/>
          </a:prstGeom>
        </p:spPr>
      </p:pic>
      <p:pic>
        <p:nvPicPr>
          <p:cNvPr id="7" name="Picture 6">
            <a:extLst>
              <a:ext uri="{FF2B5EF4-FFF2-40B4-BE49-F238E27FC236}">
                <a16:creationId xmlns:a16="http://schemas.microsoft.com/office/drawing/2014/main" id="{D6A227CA-F75A-2D88-78C6-306076B6E92E}"/>
              </a:ext>
            </a:extLst>
          </p:cNvPr>
          <p:cNvPicPr>
            <a:picLocks noChangeAspect="1"/>
          </p:cNvPicPr>
          <p:nvPr/>
        </p:nvPicPr>
        <p:blipFill>
          <a:blip r:embed="rId3"/>
          <a:stretch>
            <a:fillRect/>
          </a:stretch>
        </p:blipFill>
        <p:spPr>
          <a:xfrm>
            <a:off x="5153783" y="1137303"/>
            <a:ext cx="6342817" cy="4603431"/>
          </a:xfrm>
          <a:prstGeom prst="rect">
            <a:avLst/>
          </a:prstGeom>
        </p:spPr>
      </p:pic>
    </p:spTree>
    <p:extLst>
      <p:ext uri="{BB962C8B-B14F-4D97-AF65-F5344CB8AC3E}">
        <p14:creationId xmlns:p14="http://schemas.microsoft.com/office/powerpoint/2010/main" val="27920074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11480" y="438912"/>
            <a:ext cx="10789920" cy="384048"/>
          </a:xfrm>
          <a:prstGeom prst="rect">
            <a:avLst/>
          </a:prstGeom>
          <a:noFill/>
          <a:ln/>
        </p:spPr>
        <p:txBody>
          <a:bodyPr wrap="square" lIns="508" tIns="508" rIns="508" bIns="508" rtlCol="0" anchor="t">
            <a:normAutofit/>
          </a:bodyPr>
          <a:lstStyle/>
          <a:p>
            <a:pPr marL="0" indent="0" algn="l">
              <a:buNone/>
            </a:pPr>
            <a:r>
              <a:rPr lang="en-US" sz="2400" b="1" dirty="0">
                <a:solidFill>
                  <a:srgbClr val="0B2239"/>
                </a:solidFill>
                <a:latin typeface="+mj-lt"/>
                <a:ea typeface="Aptos" pitchFamily="34" charset="-122"/>
                <a:cs typeface="Aptos" pitchFamily="34" charset="-120"/>
              </a:rPr>
              <a:t>X20 — Key Performance Indicators</a:t>
            </a:r>
            <a:endParaRPr lang="en-US" sz="2400" dirty="0">
              <a:latin typeface="+mj-lt"/>
            </a:endParaRPr>
          </a:p>
        </p:txBody>
      </p:sp>
      <p:sp>
        <p:nvSpPr>
          <p:cNvPr id="4" name="Text 2"/>
          <p:cNvSpPr/>
          <p:nvPr/>
        </p:nvSpPr>
        <p:spPr>
          <a:xfrm>
            <a:off x="411480" y="877824"/>
            <a:ext cx="10789920" cy="320040"/>
          </a:xfrm>
          <a:prstGeom prst="rect">
            <a:avLst/>
          </a:prstGeom>
          <a:noFill/>
          <a:ln/>
        </p:spPr>
        <p:txBody>
          <a:bodyPr wrap="square" lIns="508" tIns="508" rIns="508" bIns="508" rtlCol="0" anchor="t">
            <a:noAutofit/>
          </a:bodyPr>
          <a:lstStyle/>
          <a:p>
            <a:pPr marL="0" indent="0" algn="l">
              <a:buNone/>
            </a:pPr>
            <a:r>
              <a:rPr lang="en-US" sz="2000" dirty="0">
                <a:solidFill>
                  <a:srgbClr val="0B2239"/>
                </a:solidFill>
                <a:ea typeface="Aptos" pitchFamily="34" charset="-122"/>
                <a:cs typeface="Aptos" pitchFamily="34" charset="-120"/>
              </a:rPr>
              <a:t>X20 is the most direct performance-incentive mechanism. The Client prepares an Incentive Schedule stating:</a:t>
            </a:r>
            <a:endParaRPr lang="en-US" sz="2000" dirty="0"/>
          </a:p>
        </p:txBody>
      </p:sp>
      <p:grpSp>
        <p:nvGrpSpPr>
          <p:cNvPr id="21" name="Group 20">
            <a:extLst>
              <a:ext uri="{FF2B5EF4-FFF2-40B4-BE49-F238E27FC236}">
                <a16:creationId xmlns:a16="http://schemas.microsoft.com/office/drawing/2014/main" id="{237B7777-27D2-613F-4267-B721AC797B1F}"/>
              </a:ext>
            </a:extLst>
          </p:cNvPr>
          <p:cNvGrpSpPr/>
          <p:nvPr/>
        </p:nvGrpSpPr>
        <p:grpSpPr>
          <a:xfrm>
            <a:off x="800100" y="2066543"/>
            <a:ext cx="10561320" cy="2423160"/>
            <a:chOff x="685800" y="1691640"/>
            <a:chExt cx="10561320" cy="2423160"/>
          </a:xfrm>
        </p:grpSpPr>
        <p:sp>
          <p:nvSpPr>
            <p:cNvPr id="8" name="Text 6"/>
            <p:cNvSpPr/>
            <p:nvPr/>
          </p:nvSpPr>
          <p:spPr>
            <a:xfrm>
              <a:off x="685800" y="1691640"/>
              <a:ext cx="2971800" cy="822960"/>
            </a:xfrm>
            <a:prstGeom prst="rect">
              <a:avLst/>
            </a:prstGeom>
            <a:solidFill>
              <a:schemeClr val="accent2"/>
            </a:solidFill>
            <a:ln w="12700">
              <a:solidFill>
                <a:schemeClr val="tx1"/>
              </a:solidFill>
            </a:ln>
          </p:spPr>
          <p:txBody>
            <a:bodyPr wrap="square" lIns="1651" tIns="1651" rIns="1651" bIns="1651" rtlCol="0" anchor="ctr">
              <a:normAutofit/>
            </a:bodyPr>
            <a:lstStyle/>
            <a:p>
              <a:pPr marL="0" indent="0" algn="ctr">
                <a:buNone/>
              </a:pPr>
              <a:endParaRPr lang="en-US" dirty="0"/>
            </a:p>
          </p:txBody>
        </p:sp>
        <p:sp>
          <p:nvSpPr>
            <p:cNvPr id="9" name="Text 7"/>
            <p:cNvSpPr/>
            <p:nvPr/>
          </p:nvSpPr>
          <p:spPr>
            <a:xfrm>
              <a:off x="804672" y="1801368"/>
              <a:ext cx="2734056" cy="210312"/>
            </a:xfrm>
            <a:prstGeom prst="rect">
              <a:avLst/>
            </a:prstGeom>
            <a:noFill/>
            <a:ln/>
          </p:spPr>
          <p:txBody>
            <a:bodyPr wrap="square" lIns="508" tIns="508" rIns="508" bIns="508" rtlCol="0" anchor="t">
              <a:noAutofit/>
            </a:bodyPr>
            <a:lstStyle/>
            <a:p>
              <a:pPr marL="0" indent="0" algn="ctr">
                <a:buNone/>
              </a:pPr>
              <a:r>
                <a:rPr lang="en-US" b="1" dirty="0">
                  <a:solidFill>
                    <a:schemeClr val="bg1"/>
                  </a:solidFill>
                  <a:latin typeface="Aptos" pitchFamily="34" charset="0"/>
                  <a:ea typeface="Aptos" pitchFamily="34" charset="-122"/>
                  <a:cs typeface="Aptos" pitchFamily="34" charset="-120"/>
                </a:rPr>
                <a:t>The KPI</a:t>
              </a:r>
              <a:endParaRPr lang="en-US" dirty="0">
                <a:solidFill>
                  <a:schemeClr val="bg1"/>
                </a:solidFill>
              </a:endParaRPr>
            </a:p>
          </p:txBody>
        </p:sp>
        <p:sp>
          <p:nvSpPr>
            <p:cNvPr id="10" name="Text 8"/>
            <p:cNvSpPr/>
            <p:nvPr/>
          </p:nvSpPr>
          <p:spPr>
            <a:xfrm>
              <a:off x="4480560" y="1691640"/>
              <a:ext cx="2971800" cy="822960"/>
            </a:xfrm>
            <a:prstGeom prst="rect">
              <a:avLst/>
            </a:prstGeom>
            <a:solidFill>
              <a:schemeClr val="accent3"/>
            </a:solidFill>
            <a:ln w="12700">
              <a:solidFill>
                <a:schemeClr val="tx1"/>
              </a:solidFill>
            </a:ln>
          </p:spPr>
          <p:txBody>
            <a:bodyPr wrap="square" lIns="1651" tIns="1651" rIns="1651" bIns="1651" rtlCol="0" anchor="ctr">
              <a:normAutofit/>
            </a:bodyPr>
            <a:lstStyle/>
            <a:p>
              <a:pPr marL="0" indent="0" algn="ctr">
                <a:buNone/>
              </a:pPr>
              <a:endParaRPr lang="en-US" dirty="0"/>
            </a:p>
          </p:txBody>
        </p:sp>
        <p:sp>
          <p:nvSpPr>
            <p:cNvPr id="11" name="Text 9"/>
            <p:cNvSpPr/>
            <p:nvPr/>
          </p:nvSpPr>
          <p:spPr>
            <a:xfrm>
              <a:off x="4599432" y="1801368"/>
              <a:ext cx="2734056" cy="210312"/>
            </a:xfrm>
            <a:prstGeom prst="rect">
              <a:avLst/>
            </a:prstGeom>
            <a:noFill/>
            <a:ln/>
          </p:spPr>
          <p:txBody>
            <a:bodyPr wrap="square" lIns="508" tIns="508" rIns="508" bIns="508" rtlCol="0" anchor="t">
              <a:noAutofit/>
            </a:bodyPr>
            <a:lstStyle/>
            <a:p>
              <a:pPr marL="0" indent="0" algn="ctr">
                <a:buNone/>
              </a:pPr>
              <a:r>
                <a:rPr lang="en-US" b="1" dirty="0">
                  <a:solidFill>
                    <a:schemeClr val="bg1"/>
                  </a:solidFill>
                  <a:latin typeface="Aptos" pitchFamily="34" charset="0"/>
                  <a:ea typeface="Aptos" pitchFamily="34" charset="-122"/>
                  <a:cs typeface="Aptos" pitchFamily="34" charset="-120"/>
                </a:rPr>
                <a:t>How it is measured</a:t>
              </a:r>
              <a:endParaRPr lang="en-US" dirty="0">
                <a:solidFill>
                  <a:schemeClr val="bg1"/>
                </a:solidFill>
              </a:endParaRPr>
            </a:p>
          </p:txBody>
        </p:sp>
        <p:sp>
          <p:nvSpPr>
            <p:cNvPr id="12" name="Text 10"/>
            <p:cNvSpPr/>
            <p:nvPr/>
          </p:nvSpPr>
          <p:spPr>
            <a:xfrm>
              <a:off x="8275320" y="1691640"/>
              <a:ext cx="2971800" cy="822960"/>
            </a:xfrm>
            <a:prstGeom prst="rect">
              <a:avLst/>
            </a:prstGeom>
            <a:solidFill>
              <a:schemeClr val="accent6"/>
            </a:solidFill>
            <a:ln w="12700">
              <a:solidFill>
                <a:schemeClr val="tx1"/>
              </a:solidFill>
            </a:ln>
          </p:spPr>
          <p:txBody>
            <a:bodyPr wrap="square" lIns="1651" tIns="1651" rIns="1651" bIns="1651" rtlCol="0" anchor="ctr">
              <a:normAutofit/>
            </a:bodyPr>
            <a:lstStyle/>
            <a:p>
              <a:pPr marL="0" indent="0" algn="ctr">
                <a:buNone/>
              </a:pPr>
              <a:endParaRPr lang="en-US" dirty="0"/>
            </a:p>
          </p:txBody>
        </p:sp>
        <p:sp>
          <p:nvSpPr>
            <p:cNvPr id="13" name="Text 11"/>
            <p:cNvSpPr/>
            <p:nvPr/>
          </p:nvSpPr>
          <p:spPr>
            <a:xfrm>
              <a:off x="8394192" y="1801368"/>
              <a:ext cx="2734056" cy="210312"/>
            </a:xfrm>
            <a:prstGeom prst="rect">
              <a:avLst/>
            </a:prstGeom>
            <a:noFill/>
            <a:ln/>
          </p:spPr>
          <p:txBody>
            <a:bodyPr wrap="square" lIns="508" tIns="508" rIns="508" bIns="508" rtlCol="0" anchor="t">
              <a:noAutofit/>
            </a:bodyPr>
            <a:lstStyle/>
            <a:p>
              <a:pPr marL="0" indent="0" algn="ctr">
                <a:buNone/>
              </a:pPr>
              <a:r>
                <a:rPr lang="en-US" b="1" dirty="0">
                  <a:solidFill>
                    <a:schemeClr val="bg1"/>
                  </a:solidFill>
                  <a:latin typeface="Aptos" pitchFamily="34" charset="0"/>
                  <a:ea typeface="Aptos" pitchFamily="34" charset="-122"/>
                  <a:cs typeface="Aptos" pitchFamily="34" charset="-120"/>
                </a:rPr>
                <a:t>The target</a:t>
              </a:r>
              <a:endParaRPr lang="en-US" dirty="0">
                <a:solidFill>
                  <a:schemeClr val="bg1"/>
                </a:solidFill>
              </a:endParaRPr>
            </a:p>
          </p:txBody>
        </p:sp>
        <p:sp>
          <p:nvSpPr>
            <p:cNvPr id="14" name="Text 12"/>
            <p:cNvSpPr/>
            <p:nvPr/>
          </p:nvSpPr>
          <p:spPr>
            <a:xfrm>
              <a:off x="685800" y="3291840"/>
              <a:ext cx="2971800" cy="822960"/>
            </a:xfrm>
            <a:prstGeom prst="rect">
              <a:avLst/>
            </a:prstGeom>
            <a:solidFill>
              <a:srgbClr val="FFFFFF"/>
            </a:solidFill>
            <a:ln w="12700">
              <a:solidFill>
                <a:schemeClr val="tx1"/>
              </a:solidFill>
            </a:ln>
          </p:spPr>
          <p:txBody>
            <a:bodyPr wrap="square" lIns="1651" tIns="1651" rIns="1651" bIns="1651" rtlCol="0" anchor="ctr">
              <a:normAutofit/>
            </a:bodyPr>
            <a:lstStyle/>
            <a:p>
              <a:pPr marL="0" indent="0" algn="ctr">
                <a:buNone/>
              </a:pPr>
              <a:endParaRPr lang="en-US" dirty="0"/>
            </a:p>
          </p:txBody>
        </p:sp>
        <p:sp>
          <p:nvSpPr>
            <p:cNvPr id="15" name="Text 13"/>
            <p:cNvSpPr/>
            <p:nvPr/>
          </p:nvSpPr>
          <p:spPr>
            <a:xfrm>
              <a:off x="804672" y="3401568"/>
              <a:ext cx="2734056" cy="210312"/>
            </a:xfrm>
            <a:prstGeom prst="rect">
              <a:avLst/>
            </a:prstGeom>
            <a:noFill/>
            <a:ln/>
          </p:spPr>
          <p:txBody>
            <a:bodyPr wrap="square" lIns="508" tIns="508" rIns="508" bIns="508" rtlCol="0" anchor="t">
              <a:noAutofit/>
            </a:bodyPr>
            <a:lstStyle/>
            <a:p>
              <a:pPr marL="0" indent="0" algn="ctr">
                <a:buNone/>
              </a:pPr>
              <a:r>
                <a:rPr lang="en-US" b="1" dirty="0">
                  <a:solidFill>
                    <a:srgbClr val="0B2239"/>
                  </a:solidFill>
                  <a:latin typeface="Aptos" pitchFamily="34" charset="0"/>
                  <a:ea typeface="Aptos" pitchFamily="34" charset="-122"/>
                  <a:cs typeface="Aptos" pitchFamily="34" charset="-120"/>
                </a:rPr>
                <a:t>The measurement period</a:t>
              </a:r>
              <a:endParaRPr lang="en-US" dirty="0"/>
            </a:p>
          </p:txBody>
        </p:sp>
        <p:sp>
          <p:nvSpPr>
            <p:cNvPr id="16" name="Text 14"/>
            <p:cNvSpPr/>
            <p:nvPr/>
          </p:nvSpPr>
          <p:spPr>
            <a:xfrm>
              <a:off x="4480560" y="3291840"/>
              <a:ext cx="2971800" cy="822960"/>
            </a:xfrm>
            <a:prstGeom prst="rect">
              <a:avLst/>
            </a:prstGeom>
            <a:solidFill>
              <a:schemeClr val="accent5"/>
            </a:solidFill>
            <a:ln w="12700">
              <a:solidFill>
                <a:schemeClr val="tx1"/>
              </a:solidFill>
            </a:ln>
          </p:spPr>
          <p:txBody>
            <a:bodyPr wrap="square" lIns="1651" tIns="1651" rIns="1651" bIns="1651" rtlCol="0" anchor="ctr">
              <a:normAutofit/>
            </a:bodyPr>
            <a:lstStyle/>
            <a:p>
              <a:pPr marL="0" indent="0" algn="ctr">
                <a:buNone/>
              </a:pPr>
              <a:endParaRPr lang="en-US" dirty="0"/>
            </a:p>
          </p:txBody>
        </p:sp>
        <p:sp>
          <p:nvSpPr>
            <p:cNvPr id="17" name="Text 15"/>
            <p:cNvSpPr/>
            <p:nvPr/>
          </p:nvSpPr>
          <p:spPr>
            <a:xfrm>
              <a:off x="4599432" y="3291840"/>
              <a:ext cx="2734056" cy="713232"/>
            </a:xfrm>
            <a:prstGeom prst="rect">
              <a:avLst/>
            </a:prstGeom>
            <a:noFill/>
            <a:ln/>
          </p:spPr>
          <p:txBody>
            <a:bodyPr wrap="square" lIns="508" tIns="508" rIns="508" bIns="508" rtlCol="0" anchor="t">
              <a:noAutofit/>
            </a:bodyPr>
            <a:lstStyle/>
            <a:p>
              <a:pPr marL="0" indent="0" algn="ctr">
                <a:buNone/>
              </a:pPr>
              <a:r>
                <a:rPr lang="en-US" b="1" dirty="0">
                  <a:solidFill>
                    <a:srgbClr val="0B2239"/>
                  </a:solidFill>
                  <a:latin typeface="Aptos" pitchFamily="34" charset="0"/>
                  <a:ea typeface="Aptos" pitchFamily="34" charset="-122"/>
                  <a:cs typeface="Aptos" pitchFamily="34" charset="-120"/>
                </a:rPr>
                <a:t>The amount payable for achieving or exceeding the target</a:t>
              </a:r>
              <a:endParaRPr lang="en-US" dirty="0"/>
            </a:p>
          </p:txBody>
        </p:sp>
        <p:sp>
          <p:nvSpPr>
            <p:cNvPr id="18" name="Text 16"/>
            <p:cNvSpPr/>
            <p:nvPr/>
          </p:nvSpPr>
          <p:spPr>
            <a:xfrm>
              <a:off x="8275320" y="3291840"/>
              <a:ext cx="2971800" cy="822960"/>
            </a:xfrm>
            <a:prstGeom prst="rect">
              <a:avLst/>
            </a:prstGeom>
            <a:solidFill>
              <a:schemeClr val="accent4"/>
            </a:solidFill>
            <a:ln w="12700">
              <a:solidFill>
                <a:schemeClr val="tx1"/>
              </a:solidFill>
            </a:ln>
          </p:spPr>
          <p:txBody>
            <a:bodyPr wrap="square" lIns="1651" tIns="1651" rIns="1651" bIns="1651" rtlCol="0" anchor="ctr">
              <a:normAutofit/>
            </a:bodyPr>
            <a:lstStyle/>
            <a:p>
              <a:pPr marL="0" indent="0" algn="ctr">
                <a:buNone/>
              </a:pPr>
              <a:endParaRPr lang="en-US" dirty="0"/>
            </a:p>
          </p:txBody>
        </p:sp>
        <p:sp>
          <p:nvSpPr>
            <p:cNvPr id="19" name="Text 17"/>
            <p:cNvSpPr/>
            <p:nvPr/>
          </p:nvSpPr>
          <p:spPr>
            <a:xfrm>
              <a:off x="8394192" y="3401568"/>
              <a:ext cx="2734056" cy="210312"/>
            </a:xfrm>
            <a:prstGeom prst="rect">
              <a:avLst/>
            </a:prstGeom>
            <a:noFill/>
            <a:ln/>
          </p:spPr>
          <p:txBody>
            <a:bodyPr wrap="square" lIns="508" tIns="508" rIns="508" bIns="508" rtlCol="0" anchor="t">
              <a:noAutofit/>
            </a:bodyPr>
            <a:lstStyle/>
            <a:p>
              <a:pPr marL="0" indent="0" algn="ctr">
                <a:buNone/>
              </a:pPr>
              <a:r>
                <a:rPr lang="en-US" b="1" dirty="0">
                  <a:solidFill>
                    <a:schemeClr val="bg1"/>
                  </a:solidFill>
                  <a:latin typeface="Aptos" pitchFamily="34" charset="0"/>
                  <a:ea typeface="Aptos" pitchFamily="34" charset="-122"/>
                  <a:cs typeface="Aptos" pitchFamily="34" charset="-120"/>
                </a:rPr>
                <a:t>When the incentive becomes payable</a:t>
              </a:r>
              <a:endParaRPr lang="en-US" dirty="0">
                <a:solidFill>
                  <a:schemeClr val="bg1"/>
                </a:solidFill>
              </a:endParaRPr>
            </a:p>
          </p:txBody>
        </p:sp>
      </p:grpSp>
      <p:sp>
        <p:nvSpPr>
          <p:cNvPr id="20" name="Text 18"/>
          <p:cNvSpPr/>
          <p:nvPr/>
        </p:nvSpPr>
        <p:spPr>
          <a:xfrm>
            <a:off x="685800" y="5303520"/>
            <a:ext cx="10789920" cy="329184"/>
          </a:xfrm>
          <a:prstGeom prst="rect">
            <a:avLst/>
          </a:prstGeom>
          <a:solidFill>
            <a:schemeClr val="accent1"/>
          </a:solidFill>
          <a:ln w="8890">
            <a:solidFill>
              <a:schemeClr val="tx1"/>
            </a:solidFill>
          </a:ln>
        </p:spPr>
        <p:txBody>
          <a:bodyPr wrap="square" lIns="762" tIns="762" rIns="762" bIns="762" rtlCol="0" anchor="ctr">
            <a:normAutofit/>
          </a:bodyPr>
          <a:lstStyle/>
          <a:p>
            <a:pPr marL="0" indent="0" algn="ctr">
              <a:buNone/>
            </a:pPr>
            <a:r>
              <a:rPr lang="en-US" sz="1400" dirty="0">
                <a:solidFill>
                  <a:schemeClr val="bg1"/>
                </a:solidFill>
                <a:ea typeface="Aptos" pitchFamily="34" charset="-122"/>
                <a:cs typeface="Aptos" pitchFamily="34" charset="-120"/>
              </a:rPr>
              <a:t>A KPI incentive should be objective, auditable and within the contractor’s material influence.</a:t>
            </a:r>
            <a:endParaRPr lang="en-US" sz="1400" dirty="0">
              <a:solidFill>
                <a:schemeClr val="bg1"/>
              </a:solidFill>
            </a:endParaRPr>
          </a:p>
        </p:txBody>
      </p:sp>
      <p:sp>
        <p:nvSpPr>
          <p:cNvPr id="2" name="Footer Placeholder 1">
            <a:extLst>
              <a:ext uri="{FF2B5EF4-FFF2-40B4-BE49-F238E27FC236}">
                <a16:creationId xmlns:a16="http://schemas.microsoft.com/office/drawing/2014/main" id="{35A5E3F1-86DC-7BFD-3813-B3C28C8495F2}"/>
              </a:ext>
            </a:extLst>
          </p:cNvPr>
          <p:cNvSpPr>
            <a:spLocks noGrp="1"/>
          </p:cNvSpPr>
          <p:nvPr>
            <p:ph type="ftr" sz="quarter" idx="10"/>
          </p:nvPr>
        </p:nvSpPr>
        <p:spPr/>
        <p:txBody>
          <a:bodyPr/>
          <a:lstStyle/>
          <a:p>
            <a:r>
              <a:rPr lang="en-US"/>
              <a:t>www.ecs.co.za</a:t>
            </a:r>
            <a:endParaRPr lang="en-GB" dirty="0"/>
          </a:p>
        </p:txBody>
      </p:sp>
      <p:sp>
        <p:nvSpPr>
          <p:cNvPr id="5" name="Slide Number Placeholder 4">
            <a:extLst>
              <a:ext uri="{FF2B5EF4-FFF2-40B4-BE49-F238E27FC236}">
                <a16:creationId xmlns:a16="http://schemas.microsoft.com/office/drawing/2014/main" id="{B2EF6119-239D-2FAC-3275-0A1616B9F214}"/>
              </a:ext>
            </a:extLst>
          </p:cNvPr>
          <p:cNvSpPr>
            <a:spLocks noGrp="1"/>
          </p:cNvSpPr>
          <p:nvPr>
            <p:ph type="sldNum" sz="quarter" idx="11"/>
          </p:nvPr>
        </p:nvSpPr>
        <p:spPr/>
        <p:txBody>
          <a:bodyPr/>
          <a:lstStyle/>
          <a:p>
            <a:fld id="{06F2FA06-E1E0-41BE-9336-EB35A789C607}" type="slidenum">
              <a:rPr lang="en-GB" smtClean="0"/>
              <a:pPr/>
              <a:t>20</a:t>
            </a:fld>
            <a:endParaRPr lang="en-GB"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D37DE-4C3F-AE32-CAC9-6D454089E262}"/>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60E1083C-3C5C-1BE9-70F6-D1933D65E568}"/>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4" imgH="345" progId="TCLayout.ActiveDocument.1">
                  <p:embed/>
                </p:oleObj>
              </mc:Choice>
              <mc:Fallback>
                <p:oleObj name="think-cell Slide" r:id="rId4" imgW="344" imgH="345" progId="TCLayout.ActiveDocument.1">
                  <p:embed/>
                  <p:pic>
                    <p:nvPicPr>
                      <p:cNvPr id="8" name="think-cell data - do not delete" hidden="1">
                        <a:extLst>
                          <a:ext uri="{FF2B5EF4-FFF2-40B4-BE49-F238E27FC236}">
                            <a16:creationId xmlns:a16="http://schemas.microsoft.com/office/drawing/2014/main" id="{60E1083C-3C5C-1BE9-70F6-D1933D65E56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itle 4">
            <a:extLst>
              <a:ext uri="{FF2B5EF4-FFF2-40B4-BE49-F238E27FC236}">
                <a16:creationId xmlns:a16="http://schemas.microsoft.com/office/drawing/2014/main" id="{7A985326-B210-84EE-7E26-A6A524C613FF}"/>
              </a:ext>
            </a:extLst>
          </p:cNvPr>
          <p:cNvSpPr>
            <a:spLocks noGrp="1"/>
          </p:cNvSpPr>
          <p:nvPr>
            <p:ph type="title"/>
          </p:nvPr>
        </p:nvSpPr>
        <p:spPr>
          <a:xfrm>
            <a:off x="554736" y="142217"/>
            <a:ext cx="9910064" cy="1144929"/>
          </a:xfrm>
        </p:spPr>
        <p:txBody>
          <a:bodyPr vert="horz" wrap="square">
            <a:spAutoFit/>
          </a:bodyPr>
          <a:lstStyle/>
          <a:p>
            <a:r>
              <a:rPr lang="en-ZA" sz="2000" b="0" dirty="0"/>
              <a:t>The Contractor receives the stated payment when the KPI target is achieved or improved upon. NEC describes X20 as a mechanism for encouraging positive behaviours and performance.</a:t>
            </a:r>
            <a:br>
              <a:rPr lang="en-ZA" sz="2000" b="0" dirty="0"/>
            </a:br>
            <a:endParaRPr lang="en-ZA" sz="2000" b="0" dirty="0"/>
          </a:p>
        </p:txBody>
      </p:sp>
      <p:sp>
        <p:nvSpPr>
          <p:cNvPr id="2" name="Subtitle 1">
            <a:extLst>
              <a:ext uri="{FF2B5EF4-FFF2-40B4-BE49-F238E27FC236}">
                <a16:creationId xmlns:a16="http://schemas.microsoft.com/office/drawing/2014/main" id="{19BCBC72-4717-A430-D460-3EBBC74DF778}"/>
              </a:ext>
            </a:extLst>
          </p:cNvPr>
          <p:cNvSpPr>
            <a:spLocks noGrp="1"/>
          </p:cNvSpPr>
          <p:nvPr>
            <p:ph type="subTitle" idx="1"/>
          </p:nvPr>
        </p:nvSpPr>
        <p:spPr>
          <a:xfrm>
            <a:off x="554736" y="1356396"/>
            <a:ext cx="11082528" cy="276999"/>
          </a:xfrm>
        </p:spPr>
        <p:txBody>
          <a:bodyPr/>
          <a:lstStyle/>
          <a:p>
            <a:r>
              <a:rPr lang="en-ZA" sz="2000" b="1" dirty="0"/>
              <a:t>Suitable KPIs include:</a:t>
            </a:r>
          </a:p>
          <a:p>
            <a:endParaRPr lang="en-ZA" sz="2000" dirty="0"/>
          </a:p>
        </p:txBody>
      </p:sp>
      <p:graphicFrame>
        <p:nvGraphicFramePr>
          <p:cNvPr id="10" name="Table 9">
            <a:extLst>
              <a:ext uri="{FF2B5EF4-FFF2-40B4-BE49-F238E27FC236}">
                <a16:creationId xmlns:a16="http://schemas.microsoft.com/office/drawing/2014/main" id="{391952B0-9282-B87D-6113-06ED735834EF}"/>
              </a:ext>
            </a:extLst>
          </p:cNvPr>
          <p:cNvGraphicFramePr>
            <a:graphicFrameLocks noGrp="1"/>
          </p:cNvGraphicFramePr>
          <p:nvPr>
            <p:extLst>
              <p:ext uri="{D42A27DB-BD31-4B8C-83A1-F6EECF244321}">
                <p14:modId xmlns:p14="http://schemas.microsoft.com/office/powerpoint/2010/main" val="1218105671"/>
              </p:ext>
            </p:extLst>
          </p:nvPr>
        </p:nvGraphicFramePr>
        <p:xfrm>
          <a:off x="554736" y="1494896"/>
          <a:ext cx="11517927" cy="4607768"/>
        </p:xfrm>
        <a:graphic>
          <a:graphicData uri="http://schemas.openxmlformats.org/drawingml/2006/table">
            <a:tbl>
              <a:tblPr firstRow="1" bandRow="1">
                <a:tableStyleId>{F5AB1C69-6EDB-4FF4-983F-18BD219EF322}</a:tableStyleId>
              </a:tblPr>
              <a:tblGrid>
                <a:gridCol w="2608951">
                  <a:extLst>
                    <a:ext uri="{9D8B030D-6E8A-4147-A177-3AD203B41FA5}">
                      <a16:colId xmlns:a16="http://schemas.microsoft.com/office/drawing/2014/main" val="1437647735"/>
                    </a:ext>
                  </a:extLst>
                </a:gridCol>
                <a:gridCol w="5898551">
                  <a:extLst>
                    <a:ext uri="{9D8B030D-6E8A-4147-A177-3AD203B41FA5}">
                      <a16:colId xmlns:a16="http://schemas.microsoft.com/office/drawing/2014/main" val="2356468912"/>
                    </a:ext>
                  </a:extLst>
                </a:gridCol>
                <a:gridCol w="3010425">
                  <a:extLst>
                    <a:ext uri="{9D8B030D-6E8A-4147-A177-3AD203B41FA5}">
                      <a16:colId xmlns:a16="http://schemas.microsoft.com/office/drawing/2014/main" val="3343791448"/>
                    </a:ext>
                  </a:extLst>
                </a:gridCol>
              </a:tblGrid>
              <a:tr h="499771">
                <a:tc>
                  <a:txBody>
                    <a:bodyPr/>
                    <a:lstStyle/>
                    <a:p>
                      <a:r>
                        <a:rPr lang="en-ZA" sz="1700" dirty="0"/>
                        <a:t>Objective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ZA" sz="1700" dirty="0"/>
                        <a:t>Possible KPI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ZA" sz="1700" dirty="0"/>
                        <a:t>Illustrative incentive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38156288"/>
                  </a:ext>
                </a:extLst>
              </a:tr>
              <a:tr h="499771">
                <a:tc>
                  <a:txBody>
                    <a:bodyPr/>
                    <a:lstStyle/>
                    <a:p>
                      <a:r>
                        <a:rPr lang="en-ZA" sz="1700" dirty="0"/>
                        <a:t>Programme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ZA" sz="1700" dirty="0"/>
                        <a:t>Milestone completed by target date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ZA" sz="1700" dirty="0"/>
                        <a:t>R250,000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6908523"/>
                  </a:ext>
                </a:extLst>
              </a:tr>
              <a:tr h="499771">
                <a:tc>
                  <a:txBody>
                    <a:bodyPr/>
                    <a:lstStyle/>
                    <a:p>
                      <a:r>
                        <a:rPr lang="en-ZA" sz="1700" dirty="0"/>
                        <a:t>Quality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ZA" sz="1700" dirty="0"/>
                        <a:t>At least 97% first-time acceptance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ZA" sz="1700" dirty="0"/>
                        <a:t>R100,000 quarterly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2149649"/>
                  </a:ext>
                </a:extLst>
              </a:tr>
              <a:tr h="499771">
                <a:tc>
                  <a:txBody>
                    <a:bodyPr/>
                    <a:lstStyle/>
                    <a:p>
                      <a:r>
                        <a:rPr lang="en-ZA" sz="1700" dirty="0"/>
                        <a:t>Defects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ZA" sz="1700" dirty="0"/>
                        <a:t>Fewer than five defects at Completion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ZA" sz="1700" dirty="0"/>
                        <a:t>R150,000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9552220"/>
                  </a:ext>
                </a:extLst>
              </a:tr>
              <a:tr h="528227">
                <a:tc>
                  <a:txBody>
                    <a:bodyPr/>
                    <a:lstStyle/>
                    <a:p>
                      <a:r>
                        <a:rPr lang="en-ZA" sz="1700" dirty="0"/>
                        <a:t>Programme management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ZA" sz="1700" dirty="0"/>
                        <a:t>90% planned activities completed as scheduled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ZA" sz="1700" dirty="0"/>
                        <a:t>Monthly incentive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7627510"/>
                  </a:ext>
                </a:extLst>
              </a:tr>
              <a:tr h="499771">
                <a:tc>
                  <a:txBody>
                    <a:bodyPr/>
                    <a:lstStyle/>
                    <a:p>
                      <a:r>
                        <a:rPr lang="en-ZA" sz="1700" dirty="0"/>
                        <a:t>Safety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ZA" sz="1700" dirty="0"/>
                        <a:t>95% close-out of safety actions within seven days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ZA" sz="1700" dirty="0"/>
                        <a:t>Quarterly incentive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4163833"/>
                  </a:ext>
                </a:extLst>
              </a:tr>
              <a:tr h="499771">
                <a:tc>
                  <a:txBody>
                    <a:bodyPr/>
                    <a:lstStyle/>
                    <a:p>
                      <a:r>
                        <a:rPr lang="en-ZA" sz="1700" dirty="0"/>
                        <a:t>Social value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ZA" sz="1700" dirty="0"/>
                        <a:t>Local employment or training target achieved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ZA" sz="1700" dirty="0"/>
                        <a:t>Fixed payment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225480"/>
                  </a:ext>
                </a:extLst>
              </a:tr>
              <a:tr h="499771">
                <a:tc>
                  <a:txBody>
                    <a:bodyPr/>
                    <a:lstStyle/>
                    <a:p>
                      <a:r>
                        <a:rPr lang="en-ZA" sz="1700" dirty="0"/>
                        <a:t>Collaboration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ZA" sz="1700" dirty="0"/>
                        <a:t>Early warnings raised promptly and actions closed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ZA" sz="1700" dirty="0"/>
                        <a:t>Performance payment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02736859"/>
                  </a:ext>
                </a:extLst>
              </a:tr>
              <a:tr h="499771">
                <a:tc>
                  <a:txBody>
                    <a:bodyPr/>
                    <a:lstStyle/>
                    <a:p>
                      <a:r>
                        <a:rPr lang="en-ZA" sz="1700" dirty="0"/>
                        <a:t>Asset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ZA" sz="1700" dirty="0"/>
                        <a:t>Output, reliability or energy-efficiency target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ZA" sz="1700" dirty="0"/>
                        <a:t>Graduated payment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05135929"/>
                  </a:ext>
                </a:extLst>
              </a:tr>
            </a:tbl>
          </a:graphicData>
        </a:graphic>
      </p:graphicFrame>
      <p:sp>
        <p:nvSpPr>
          <p:cNvPr id="5" name="Footer Placeholder 4">
            <a:extLst>
              <a:ext uri="{FF2B5EF4-FFF2-40B4-BE49-F238E27FC236}">
                <a16:creationId xmlns:a16="http://schemas.microsoft.com/office/drawing/2014/main" id="{7F39FFE1-E66D-1624-B10C-FB891D52F3E8}"/>
              </a:ext>
            </a:extLst>
          </p:cNvPr>
          <p:cNvSpPr>
            <a:spLocks noGrp="1"/>
          </p:cNvSpPr>
          <p:nvPr>
            <p:ph type="ftr" sz="quarter" idx="19"/>
          </p:nvPr>
        </p:nvSpPr>
        <p:spPr/>
        <p:txBody>
          <a:bodyPr/>
          <a:lstStyle/>
          <a:p>
            <a:r>
              <a:rPr lang="en-US"/>
              <a:t>www.ecs.co.za</a:t>
            </a:r>
            <a:endParaRPr lang="en-GB" dirty="0"/>
          </a:p>
        </p:txBody>
      </p:sp>
      <p:sp>
        <p:nvSpPr>
          <p:cNvPr id="7" name="Slide Number Placeholder 6">
            <a:extLst>
              <a:ext uri="{FF2B5EF4-FFF2-40B4-BE49-F238E27FC236}">
                <a16:creationId xmlns:a16="http://schemas.microsoft.com/office/drawing/2014/main" id="{A3E7BA60-1571-0534-7F12-512A58E5B77E}"/>
              </a:ext>
            </a:extLst>
          </p:cNvPr>
          <p:cNvSpPr>
            <a:spLocks noGrp="1"/>
          </p:cNvSpPr>
          <p:nvPr>
            <p:ph type="sldNum" sz="quarter" idx="18"/>
          </p:nvPr>
        </p:nvSpPr>
        <p:spPr/>
        <p:txBody>
          <a:bodyPr/>
          <a:lstStyle/>
          <a:p>
            <a:fld id="{06F2FA06-E1E0-41BE-9336-EB35A789C607}" type="slidenum">
              <a:rPr lang="en-GB" smtClean="0"/>
              <a:pPr/>
              <a:t>21</a:t>
            </a:fld>
            <a:endParaRPr lang="en-GB"/>
          </a:p>
        </p:txBody>
      </p:sp>
    </p:spTree>
    <p:extLst>
      <p:ext uri="{BB962C8B-B14F-4D97-AF65-F5344CB8AC3E}">
        <p14:creationId xmlns:p14="http://schemas.microsoft.com/office/powerpoint/2010/main" val="7027282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11480" y="438912"/>
            <a:ext cx="10789920" cy="384048"/>
          </a:xfrm>
          <a:prstGeom prst="rect">
            <a:avLst/>
          </a:prstGeom>
          <a:noFill/>
          <a:ln/>
        </p:spPr>
        <p:txBody>
          <a:bodyPr wrap="square" lIns="508" tIns="508" rIns="508" bIns="508" rtlCol="0" anchor="t">
            <a:normAutofit/>
          </a:bodyPr>
          <a:lstStyle/>
          <a:p>
            <a:pPr marL="0" indent="0" algn="l">
              <a:buNone/>
            </a:pPr>
            <a:r>
              <a:rPr lang="en-US" sz="2500" b="1" dirty="0">
                <a:solidFill>
                  <a:srgbClr val="0B2239"/>
                </a:solidFill>
                <a:ea typeface="Aptos" pitchFamily="34" charset="-122"/>
                <a:cs typeface="Aptos" pitchFamily="34" charset="-120"/>
              </a:rPr>
              <a:t>Design discipline: do not pay twice</a:t>
            </a:r>
            <a:endParaRPr lang="en-US" sz="2500" dirty="0"/>
          </a:p>
        </p:txBody>
      </p:sp>
      <p:sp>
        <p:nvSpPr>
          <p:cNvPr id="4" name="Text 2"/>
          <p:cNvSpPr/>
          <p:nvPr/>
        </p:nvSpPr>
        <p:spPr>
          <a:xfrm>
            <a:off x="411480" y="877824"/>
            <a:ext cx="10789920" cy="320040"/>
          </a:xfrm>
          <a:prstGeom prst="rect">
            <a:avLst/>
          </a:prstGeom>
          <a:noFill/>
          <a:ln/>
        </p:spPr>
        <p:txBody>
          <a:bodyPr wrap="square" lIns="508" tIns="508" rIns="508" bIns="508" rtlCol="0" anchor="t">
            <a:noAutofit/>
          </a:bodyPr>
          <a:lstStyle/>
          <a:p>
            <a:pPr marL="0" indent="0" algn="l">
              <a:buNone/>
            </a:pPr>
            <a:r>
              <a:rPr lang="en-US" dirty="0">
                <a:solidFill>
                  <a:srgbClr val="0B2239"/>
                </a:solidFill>
                <a:ea typeface="Aptos" pitchFamily="34" charset="-122"/>
                <a:cs typeface="Aptos" pitchFamily="34" charset="-120"/>
              </a:rPr>
              <a:t>X20 should measure outcomes the supplier can materially influence. It should not reward performance already fully compensated through the Prices.</a:t>
            </a:r>
            <a:endParaRPr lang="en-US" dirty="0"/>
          </a:p>
        </p:txBody>
      </p:sp>
      <p:sp>
        <p:nvSpPr>
          <p:cNvPr id="9" name="Text 6"/>
          <p:cNvSpPr/>
          <p:nvPr/>
        </p:nvSpPr>
        <p:spPr>
          <a:xfrm>
            <a:off x="689648" y="1989622"/>
            <a:ext cx="7642448" cy="1188720"/>
          </a:xfrm>
          <a:prstGeom prst="rect">
            <a:avLst/>
          </a:prstGeom>
          <a:solidFill>
            <a:srgbClr val="FFFFFF"/>
          </a:solidFill>
          <a:ln w="12700">
            <a:solidFill>
              <a:schemeClr val="bg1"/>
            </a:solidFill>
          </a:ln>
        </p:spPr>
        <p:txBody>
          <a:bodyPr wrap="square" lIns="1651" tIns="1651" rIns="1651" bIns="1651" rtlCol="0" anchor="ctr">
            <a:normAutofit fontScale="25000" lnSpcReduction="20000"/>
          </a:bodyPr>
          <a:lstStyle/>
          <a:p>
            <a:pPr marL="0" indent="0" algn="l">
              <a:buNone/>
            </a:pPr>
            <a:r>
              <a:rPr lang="en-US" sz="7200" b="1" dirty="0">
                <a:ea typeface="Aptos" pitchFamily="34" charset="-122"/>
                <a:cs typeface="Aptos" pitchFamily="34" charset="-120"/>
              </a:rPr>
              <a:t>Practical guardrail</a:t>
            </a:r>
            <a:endParaRPr lang="en-US" sz="7200" b="1" dirty="0"/>
          </a:p>
          <a:p>
            <a:pPr marL="0" indent="0" algn="l">
              <a:buNone/>
            </a:pPr>
            <a:r>
              <a:rPr lang="en-US" sz="6800" dirty="0">
                <a:ea typeface="Aptos" pitchFamily="34" charset="-122"/>
                <a:cs typeface="Aptos" pitchFamily="34" charset="-120"/>
              </a:rPr>
              <a:t>Pay only for measurable added value: </a:t>
            </a:r>
          </a:p>
          <a:p>
            <a:pPr marL="285750" indent="-285750" algn="l">
              <a:buFont typeface="Arial" panose="020B0604020202020204" pitchFamily="34" charset="0"/>
              <a:buChar char="•"/>
            </a:pPr>
            <a:r>
              <a:rPr lang="en-US" sz="6800" dirty="0">
                <a:ea typeface="Aptos" pitchFamily="34" charset="-122"/>
                <a:cs typeface="Aptos" pitchFamily="34" charset="-120"/>
              </a:rPr>
              <a:t>earlier usable completion, </a:t>
            </a:r>
          </a:p>
          <a:p>
            <a:pPr marL="285750" indent="-285750" algn="l">
              <a:buFont typeface="Arial" panose="020B0604020202020204" pitchFamily="34" charset="0"/>
              <a:buChar char="•"/>
            </a:pPr>
            <a:r>
              <a:rPr lang="en-US" sz="6800" dirty="0">
                <a:ea typeface="Aptos" pitchFamily="34" charset="-122"/>
                <a:cs typeface="Aptos" pitchFamily="34" charset="-120"/>
              </a:rPr>
              <a:t>defect-free handover, </a:t>
            </a:r>
          </a:p>
          <a:p>
            <a:pPr marL="285750" indent="-285750" algn="l">
              <a:buFont typeface="Arial" panose="020B0604020202020204" pitchFamily="34" charset="0"/>
              <a:buChar char="•"/>
            </a:pPr>
            <a:r>
              <a:rPr lang="en-US" sz="6800" dirty="0">
                <a:ea typeface="Aptos" pitchFamily="34" charset="-122"/>
                <a:cs typeface="Aptos" pitchFamily="34" charset="-120"/>
              </a:rPr>
              <a:t>better commissioning readiness, </a:t>
            </a:r>
          </a:p>
          <a:p>
            <a:pPr marL="285750" indent="-285750" algn="l">
              <a:buFont typeface="Arial" panose="020B0604020202020204" pitchFamily="34" charset="0"/>
              <a:buChar char="•"/>
            </a:pPr>
            <a:r>
              <a:rPr lang="en-US" sz="6800" dirty="0">
                <a:ea typeface="Aptos" pitchFamily="34" charset="-122"/>
                <a:cs typeface="Aptos" pitchFamily="34" charset="-120"/>
              </a:rPr>
              <a:t>reliable forecasting, or </a:t>
            </a:r>
          </a:p>
          <a:p>
            <a:pPr marL="285750" indent="-285750" algn="l">
              <a:buFont typeface="Arial" panose="020B0604020202020204" pitchFamily="34" charset="0"/>
              <a:buChar char="•"/>
            </a:pPr>
            <a:r>
              <a:rPr lang="en-US" sz="6800" dirty="0">
                <a:ea typeface="Aptos" pitchFamily="34" charset="-122"/>
                <a:cs typeface="Aptos" pitchFamily="34" charset="-120"/>
              </a:rPr>
              <a:t>faster close-out.</a:t>
            </a:r>
            <a:endParaRPr lang="en-US" sz="6800" dirty="0"/>
          </a:p>
        </p:txBody>
      </p:sp>
      <p:sp>
        <p:nvSpPr>
          <p:cNvPr id="11" name="Text 8"/>
          <p:cNvSpPr/>
          <p:nvPr/>
        </p:nvSpPr>
        <p:spPr>
          <a:xfrm>
            <a:off x="685800" y="3576094"/>
            <a:ext cx="7642448" cy="1188720"/>
          </a:xfrm>
          <a:prstGeom prst="rect">
            <a:avLst/>
          </a:prstGeom>
          <a:solidFill>
            <a:schemeClr val="bg1"/>
          </a:solidFill>
          <a:ln w="12700">
            <a:solidFill>
              <a:schemeClr val="bg1"/>
            </a:solidFill>
          </a:ln>
        </p:spPr>
        <p:txBody>
          <a:bodyPr wrap="square" lIns="1651" tIns="1651" rIns="1651" bIns="1651" rtlCol="0" anchor="ctr">
            <a:normAutofit/>
          </a:bodyPr>
          <a:lstStyle/>
          <a:p>
            <a:pPr marL="0" indent="0" algn="l">
              <a:buNone/>
            </a:pPr>
            <a:r>
              <a:rPr lang="en-US" b="1" dirty="0">
                <a:ea typeface="Aptos" pitchFamily="34" charset="-122"/>
                <a:cs typeface="Aptos" pitchFamily="34" charset="-120"/>
              </a:rPr>
              <a:t>Avoid</a:t>
            </a:r>
            <a:endParaRPr lang="en-US" b="1" dirty="0"/>
          </a:p>
          <a:p>
            <a:pPr marL="0" indent="0" algn="l">
              <a:buNone/>
            </a:pPr>
            <a:r>
              <a:rPr lang="en-US" sz="1700" dirty="0">
                <a:ea typeface="Aptos" pitchFamily="34" charset="-122"/>
                <a:cs typeface="Aptos" pitchFamily="34" charset="-120"/>
              </a:rPr>
              <a:t>Bonuses that merely reward compliance with existing baseline obligations, optimistic reporting, or speed that compromises quality and safety.</a:t>
            </a:r>
            <a:endParaRPr lang="en-US" sz="1700" dirty="0"/>
          </a:p>
        </p:txBody>
      </p:sp>
      <p:sp>
        <p:nvSpPr>
          <p:cNvPr id="13" name="Text 10"/>
          <p:cNvSpPr/>
          <p:nvPr/>
        </p:nvSpPr>
        <p:spPr>
          <a:xfrm>
            <a:off x="1559496" y="5257800"/>
            <a:ext cx="9073008" cy="501744"/>
          </a:xfrm>
          <a:prstGeom prst="rect">
            <a:avLst/>
          </a:prstGeom>
          <a:solidFill>
            <a:schemeClr val="accent5"/>
          </a:solidFill>
          <a:ln w="8890">
            <a:solidFill>
              <a:schemeClr val="tx1"/>
            </a:solidFill>
          </a:ln>
        </p:spPr>
        <p:txBody>
          <a:bodyPr wrap="square" lIns="762" tIns="762" rIns="762" bIns="762" rtlCol="0" anchor="ctr">
            <a:noAutofit/>
          </a:bodyPr>
          <a:lstStyle/>
          <a:p>
            <a:pPr marL="0" indent="0" algn="ctr">
              <a:buNone/>
            </a:pPr>
            <a:r>
              <a:rPr lang="en-US" sz="1400" dirty="0">
                <a:solidFill>
                  <a:srgbClr val="0B2239"/>
                </a:solidFill>
                <a:ea typeface="Aptos" pitchFamily="34" charset="-122"/>
                <a:cs typeface="Aptos" pitchFamily="34" charset="-120"/>
              </a:rPr>
              <a:t>Design rule: reward outcomes that create value, not effort the contractor is already paid to deliver.</a:t>
            </a:r>
            <a:endParaRPr lang="en-US" sz="1400" dirty="0"/>
          </a:p>
        </p:txBody>
      </p:sp>
      <p:grpSp>
        <p:nvGrpSpPr>
          <p:cNvPr id="14" name="Group 13">
            <a:extLst>
              <a:ext uri="{FF2B5EF4-FFF2-40B4-BE49-F238E27FC236}">
                <a16:creationId xmlns:a16="http://schemas.microsoft.com/office/drawing/2014/main" id="{352701B6-C4B7-7FF8-C3E4-171BA4EEA3C1}"/>
              </a:ext>
            </a:extLst>
          </p:cNvPr>
          <p:cNvGrpSpPr/>
          <p:nvPr/>
        </p:nvGrpSpPr>
        <p:grpSpPr>
          <a:xfrm>
            <a:off x="9984432" y="1888920"/>
            <a:ext cx="1800000" cy="1800000"/>
            <a:chOff x="9617181" y="3474401"/>
            <a:chExt cx="612000" cy="612000"/>
          </a:xfrm>
          <a:solidFill>
            <a:schemeClr val="accent1"/>
          </a:solidFill>
        </p:grpSpPr>
        <p:sp>
          <p:nvSpPr>
            <p:cNvPr id="15" name="Oval 14">
              <a:extLst>
                <a:ext uri="{FF2B5EF4-FFF2-40B4-BE49-F238E27FC236}">
                  <a16:creationId xmlns:a16="http://schemas.microsoft.com/office/drawing/2014/main" id="{4051A8C2-BD91-BAEA-F311-F688464842C8}"/>
                </a:ext>
              </a:extLst>
            </p:cNvPr>
            <p:cNvSpPr/>
            <p:nvPr/>
          </p:nvSpPr>
          <p:spPr bwMode="ltGray">
            <a:xfrm>
              <a:off x="9617181" y="3474401"/>
              <a:ext cx="612000" cy="612000"/>
            </a:xfrm>
            <a:prstGeom prst="ellipse">
              <a:avLst/>
            </a:prstGeom>
            <a:grp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latin typeface="Georgia" pitchFamily="18" charset="0"/>
              </a:endParaRPr>
            </a:p>
          </p:txBody>
        </p:sp>
        <p:sp>
          <p:nvSpPr>
            <p:cNvPr id="16" name="Freeform 4848">
              <a:extLst>
                <a:ext uri="{FF2B5EF4-FFF2-40B4-BE49-F238E27FC236}">
                  <a16:creationId xmlns:a16="http://schemas.microsoft.com/office/drawing/2014/main" id="{B7BEBBDE-EABC-8087-6F64-12A1579CCFAA}"/>
                </a:ext>
              </a:extLst>
            </p:cNvPr>
            <p:cNvSpPr>
              <a:spLocks noEditPoints="1"/>
            </p:cNvSpPr>
            <p:nvPr/>
          </p:nvSpPr>
          <p:spPr bwMode="auto">
            <a:xfrm>
              <a:off x="9707113" y="3558784"/>
              <a:ext cx="431358" cy="382617"/>
            </a:xfrm>
            <a:custGeom>
              <a:avLst/>
              <a:gdLst>
                <a:gd name="T0" fmla="*/ 198 w 354"/>
                <a:gd name="T1" fmla="*/ 12 h 314"/>
                <a:gd name="T2" fmla="*/ 194 w 354"/>
                <a:gd name="T3" fmla="*/ 8 h 314"/>
                <a:gd name="T4" fmla="*/ 184 w 354"/>
                <a:gd name="T5" fmla="*/ 0 h 314"/>
                <a:gd name="T6" fmla="*/ 178 w 354"/>
                <a:gd name="T7" fmla="*/ 0 h 314"/>
                <a:gd name="T8" fmla="*/ 166 w 354"/>
                <a:gd name="T9" fmla="*/ 4 h 314"/>
                <a:gd name="T10" fmla="*/ 158 w 354"/>
                <a:gd name="T11" fmla="*/ 12 h 314"/>
                <a:gd name="T12" fmla="*/ 4 w 354"/>
                <a:gd name="T13" fmla="*/ 278 h 314"/>
                <a:gd name="T14" fmla="*/ 0 w 354"/>
                <a:gd name="T15" fmla="*/ 290 h 314"/>
                <a:gd name="T16" fmla="*/ 4 w 354"/>
                <a:gd name="T17" fmla="*/ 302 h 314"/>
                <a:gd name="T18" fmla="*/ 8 w 354"/>
                <a:gd name="T19" fmla="*/ 306 h 314"/>
                <a:gd name="T20" fmla="*/ 18 w 354"/>
                <a:gd name="T21" fmla="*/ 312 h 314"/>
                <a:gd name="T22" fmla="*/ 330 w 354"/>
                <a:gd name="T23" fmla="*/ 314 h 314"/>
                <a:gd name="T24" fmla="*/ 338 w 354"/>
                <a:gd name="T25" fmla="*/ 312 h 314"/>
                <a:gd name="T26" fmla="*/ 348 w 354"/>
                <a:gd name="T27" fmla="*/ 306 h 314"/>
                <a:gd name="T28" fmla="*/ 352 w 354"/>
                <a:gd name="T29" fmla="*/ 302 h 314"/>
                <a:gd name="T30" fmla="*/ 354 w 354"/>
                <a:gd name="T31" fmla="*/ 290 h 314"/>
                <a:gd name="T32" fmla="*/ 352 w 354"/>
                <a:gd name="T33" fmla="*/ 278 h 314"/>
                <a:gd name="T34" fmla="*/ 42 w 354"/>
                <a:gd name="T35" fmla="*/ 280 h 314"/>
                <a:gd name="T36" fmla="*/ 314 w 354"/>
                <a:gd name="T37" fmla="*/ 280 h 314"/>
                <a:gd name="T38" fmla="*/ 160 w 354"/>
                <a:gd name="T39" fmla="*/ 142 h 314"/>
                <a:gd name="T40" fmla="*/ 158 w 354"/>
                <a:gd name="T41" fmla="*/ 132 h 314"/>
                <a:gd name="T42" fmla="*/ 160 w 354"/>
                <a:gd name="T43" fmla="*/ 126 h 314"/>
                <a:gd name="T44" fmla="*/ 164 w 354"/>
                <a:gd name="T45" fmla="*/ 122 h 314"/>
                <a:gd name="T46" fmla="*/ 178 w 354"/>
                <a:gd name="T47" fmla="*/ 118 h 314"/>
                <a:gd name="T48" fmla="*/ 186 w 354"/>
                <a:gd name="T49" fmla="*/ 118 h 314"/>
                <a:gd name="T50" fmla="*/ 192 w 354"/>
                <a:gd name="T51" fmla="*/ 122 h 314"/>
                <a:gd name="T52" fmla="*/ 198 w 354"/>
                <a:gd name="T53" fmla="*/ 132 h 314"/>
                <a:gd name="T54" fmla="*/ 196 w 354"/>
                <a:gd name="T55" fmla="*/ 142 h 314"/>
                <a:gd name="T56" fmla="*/ 172 w 354"/>
                <a:gd name="T57" fmla="*/ 206 h 314"/>
                <a:gd name="T58" fmla="*/ 178 w 354"/>
                <a:gd name="T59" fmla="*/ 218 h 314"/>
                <a:gd name="T60" fmla="*/ 186 w 354"/>
                <a:gd name="T61" fmla="*/ 220 h 314"/>
                <a:gd name="T62" fmla="*/ 190 w 354"/>
                <a:gd name="T63" fmla="*/ 224 h 314"/>
                <a:gd name="T64" fmla="*/ 194 w 354"/>
                <a:gd name="T65" fmla="*/ 230 h 314"/>
                <a:gd name="T66" fmla="*/ 196 w 354"/>
                <a:gd name="T67" fmla="*/ 238 h 314"/>
                <a:gd name="T68" fmla="*/ 194 w 354"/>
                <a:gd name="T69" fmla="*/ 244 h 314"/>
                <a:gd name="T70" fmla="*/ 190 w 354"/>
                <a:gd name="T71" fmla="*/ 250 h 314"/>
                <a:gd name="T72" fmla="*/ 186 w 354"/>
                <a:gd name="T73" fmla="*/ 254 h 314"/>
                <a:gd name="T74" fmla="*/ 178 w 354"/>
                <a:gd name="T75" fmla="*/ 256 h 314"/>
                <a:gd name="T76" fmla="*/ 170 w 354"/>
                <a:gd name="T77" fmla="*/ 254 h 314"/>
                <a:gd name="T78" fmla="*/ 166 w 354"/>
                <a:gd name="T79" fmla="*/ 250 h 314"/>
                <a:gd name="T80" fmla="*/ 162 w 354"/>
                <a:gd name="T81" fmla="*/ 244 h 314"/>
                <a:gd name="T82" fmla="*/ 160 w 354"/>
                <a:gd name="T83" fmla="*/ 238 h 314"/>
                <a:gd name="T84" fmla="*/ 162 w 354"/>
                <a:gd name="T85" fmla="*/ 230 h 314"/>
                <a:gd name="T86" fmla="*/ 166 w 354"/>
                <a:gd name="T87" fmla="*/ 224 h 314"/>
                <a:gd name="T88" fmla="*/ 178 w 354"/>
                <a:gd name="T89" fmla="*/ 218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54" h="314">
                  <a:moveTo>
                    <a:pt x="352" y="278"/>
                  </a:moveTo>
                  <a:lnTo>
                    <a:pt x="198" y="12"/>
                  </a:lnTo>
                  <a:lnTo>
                    <a:pt x="198" y="12"/>
                  </a:lnTo>
                  <a:lnTo>
                    <a:pt x="194" y="8"/>
                  </a:lnTo>
                  <a:lnTo>
                    <a:pt x="190" y="4"/>
                  </a:lnTo>
                  <a:lnTo>
                    <a:pt x="184" y="0"/>
                  </a:lnTo>
                  <a:lnTo>
                    <a:pt x="178" y="0"/>
                  </a:lnTo>
                  <a:lnTo>
                    <a:pt x="178" y="0"/>
                  </a:lnTo>
                  <a:lnTo>
                    <a:pt x="172" y="0"/>
                  </a:lnTo>
                  <a:lnTo>
                    <a:pt x="166" y="4"/>
                  </a:lnTo>
                  <a:lnTo>
                    <a:pt x="162" y="8"/>
                  </a:lnTo>
                  <a:lnTo>
                    <a:pt x="158" y="12"/>
                  </a:lnTo>
                  <a:lnTo>
                    <a:pt x="4" y="278"/>
                  </a:lnTo>
                  <a:lnTo>
                    <a:pt x="4" y="278"/>
                  </a:lnTo>
                  <a:lnTo>
                    <a:pt x="2" y="282"/>
                  </a:lnTo>
                  <a:lnTo>
                    <a:pt x="0" y="290"/>
                  </a:lnTo>
                  <a:lnTo>
                    <a:pt x="2" y="296"/>
                  </a:lnTo>
                  <a:lnTo>
                    <a:pt x="4" y="302"/>
                  </a:lnTo>
                  <a:lnTo>
                    <a:pt x="4" y="302"/>
                  </a:lnTo>
                  <a:lnTo>
                    <a:pt x="8" y="306"/>
                  </a:lnTo>
                  <a:lnTo>
                    <a:pt x="12" y="310"/>
                  </a:lnTo>
                  <a:lnTo>
                    <a:pt x="18" y="312"/>
                  </a:lnTo>
                  <a:lnTo>
                    <a:pt x="26" y="314"/>
                  </a:lnTo>
                  <a:lnTo>
                    <a:pt x="330" y="314"/>
                  </a:lnTo>
                  <a:lnTo>
                    <a:pt x="330" y="314"/>
                  </a:lnTo>
                  <a:lnTo>
                    <a:pt x="338" y="312"/>
                  </a:lnTo>
                  <a:lnTo>
                    <a:pt x="342" y="310"/>
                  </a:lnTo>
                  <a:lnTo>
                    <a:pt x="348" y="306"/>
                  </a:lnTo>
                  <a:lnTo>
                    <a:pt x="352" y="302"/>
                  </a:lnTo>
                  <a:lnTo>
                    <a:pt x="352" y="302"/>
                  </a:lnTo>
                  <a:lnTo>
                    <a:pt x="354" y="296"/>
                  </a:lnTo>
                  <a:lnTo>
                    <a:pt x="354" y="290"/>
                  </a:lnTo>
                  <a:lnTo>
                    <a:pt x="354" y="282"/>
                  </a:lnTo>
                  <a:lnTo>
                    <a:pt x="352" y="278"/>
                  </a:lnTo>
                  <a:lnTo>
                    <a:pt x="352" y="278"/>
                  </a:lnTo>
                  <a:close/>
                  <a:moveTo>
                    <a:pt x="42" y="280"/>
                  </a:moveTo>
                  <a:lnTo>
                    <a:pt x="178" y="44"/>
                  </a:lnTo>
                  <a:lnTo>
                    <a:pt x="314" y="280"/>
                  </a:lnTo>
                  <a:lnTo>
                    <a:pt x="42" y="280"/>
                  </a:lnTo>
                  <a:close/>
                  <a:moveTo>
                    <a:pt x="160" y="142"/>
                  </a:moveTo>
                  <a:lnTo>
                    <a:pt x="160" y="142"/>
                  </a:lnTo>
                  <a:lnTo>
                    <a:pt x="158" y="132"/>
                  </a:lnTo>
                  <a:lnTo>
                    <a:pt x="158" y="132"/>
                  </a:lnTo>
                  <a:lnTo>
                    <a:pt x="160" y="126"/>
                  </a:lnTo>
                  <a:lnTo>
                    <a:pt x="164" y="122"/>
                  </a:lnTo>
                  <a:lnTo>
                    <a:pt x="164" y="122"/>
                  </a:lnTo>
                  <a:lnTo>
                    <a:pt x="170" y="118"/>
                  </a:lnTo>
                  <a:lnTo>
                    <a:pt x="178" y="118"/>
                  </a:lnTo>
                  <a:lnTo>
                    <a:pt x="178" y="118"/>
                  </a:lnTo>
                  <a:lnTo>
                    <a:pt x="186" y="118"/>
                  </a:lnTo>
                  <a:lnTo>
                    <a:pt x="192" y="122"/>
                  </a:lnTo>
                  <a:lnTo>
                    <a:pt x="192" y="122"/>
                  </a:lnTo>
                  <a:lnTo>
                    <a:pt x="196" y="126"/>
                  </a:lnTo>
                  <a:lnTo>
                    <a:pt x="198" y="132"/>
                  </a:lnTo>
                  <a:lnTo>
                    <a:pt x="198" y="132"/>
                  </a:lnTo>
                  <a:lnTo>
                    <a:pt x="196" y="142"/>
                  </a:lnTo>
                  <a:lnTo>
                    <a:pt x="184" y="206"/>
                  </a:lnTo>
                  <a:lnTo>
                    <a:pt x="172" y="206"/>
                  </a:lnTo>
                  <a:lnTo>
                    <a:pt x="160" y="142"/>
                  </a:lnTo>
                  <a:close/>
                  <a:moveTo>
                    <a:pt x="178" y="218"/>
                  </a:moveTo>
                  <a:lnTo>
                    <a:pt x="178" y="218"/>
                  </a:lnTo>
                  <a:lnTo>
                    <a:pt x="186" y="220"/>
                  </a:lnTo>
                  <a:lnTo>
                    <a:pt x="186" y="220"/>
                  </a:lnTo>
                  <a:lnTo>
                    <a:pt x="190" y="224"/>
                  </a:lnTo>
                  <a:lnTo>
                    <a:pt x="190" y="224"/>
                  </a:lnTo>
                  <a:lnTo>
                    <a:pt x="194" y="230"/>
                  </a:lnTo>
                  <a:lnTo>
                    <a:pt x="194" y="230"/>
                  </a:lnTo>
                  <a:lnTo>
                    <a:pt x="196" y="238"/>
                  </a:lnTo>
                  <a:lnTo>
                    <a:pt x="196" y="238"/>
                  </a:lnTo>
                  <a:lnTo>
                    <a:pt x="194" y="244"/>
                  </a:lnTo>
                  <a:lnTo>
                    <a:pt x="194" y="244"/>
                  </a:lnTo>
                  <a:lnTo>
                    <a:pt x="190" y="250"/>
                  </a:lnTo>
                  <a:lnTo>
                    <a:pt x="190" y="250"/>
                  </a:lnTo>
                  <a:lnTo>
                    <a:pt x="186" y="254"/>
                  </a:lnTo>
                  <a:lnTo>
                    <a:pt x="186" y="254"/>
                  </a:lnTo>
                  <a:lnTo>
                    <a:pt x="178" y="256"/>
                  </a:lnTo>
                  <a:lnTo>
                    <a:pt x="178" y="256"/>
                  </a:lnTo>
                  <a:lnTo>
                    <a:pt x="170" y="254"/>
                  </a:lnTo>
                  <a:lnTo>
                    <a:pt x="170" y="254"/>
                  </a:lnTo>
                  <a:lnTo>
                    <a:pt x="166" y="250"/>
                  </a:lnTo>
                  <a:lnTo>
                    <a:pt x="166" y="250"/>
                  </a:lnTo>
                  <a:lnTo>
                    <a:pt x="162" y="244"/>
                  </a:lnTo>
                  <a:lnTo>
                    <a:pt x="162" y="244"/>
                  </a:lnTo>
                  <a:lnTo>
                    <a:pt x="160" y="238"/>
                  </a:lnTo>
                  <a:lnTo>
                    <a:pt x="160" y="238"/>
                  </a:lnTo>
                  <a:lnTo>
                    <a:pt x="162" y="230"/>
                  </a:lnTo>
                  <a:lnTo>
                    <a:pt x="166" y="224"/>
                  </a:lnTo>
                  <a:lnTo>
                    <a:pt x="166" y="224"/>
                  </a:lnTo>
                  <a:lnTo>
                    <a:pt x="170" y="220"/>
                  </a:lnTo>
                  <a:lnTo>
                    <a:pt x="178" y="218"/>
                  </a:lnTo>
                  <a:lnTo>
                    <a:pt x="178" y="21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 name="Footer Placeholder 1">
            <a:extLst>
              <a:ext uri="{FF2B5EF4-FFF2-40B4-BE49-F238E27FC236}">
                <a16:creationId xmlns:a16="http://schemas.microsoft.com/office/drawing/2014/main" id="{DF6AE68E-D784-CD66-3221-3FC7362A61C1}"/>
              </a:ext>
            </a:extLst>
          </p:cNvPr>
          <p:cNvSpPr>
            <a:spLocks noGrp="1"/>
          </p:cNvSpPr>
          <p:nvPr>
            <p:ph type="ftr" sz="quarter" idx="10"/>
          </p:nvPr>
        </p:nvSpPr>
        <p:spPr/>
        <p:txBody>
          <a:bodyPr/>
          <a:lstStyle/>
          <a:p>
            <a:r>
              <a:rPr lang="en-US"/>
              <a:t>www.ecs.co.za</a:t>
            </a:r>
            <a:endParaRPr lang="en-GB" dirty="0"/>
          </a:p>
        </p:txBody>
      </p:sp>
      <p:sp>
        <p:nvSpPr>
          <p:cNvPr id="5" name="Slide Number Placeholder 4">
            <a:extLst>
              <a:ext uri="{FF2B5EF4-FFF2-40B4-BE49-F238E27FC236}">
                <a16:creationId xmlns:a16="http://schemas.microsoft.com/office/drawing/2014/main" id="{18F42DFA-3FAA-0CBF-B08A-DC7AC143E92E}"/>
              </a:ext>
            </a:extLst>
          </p:cNvPr>
          <p:cNvSpPr>
            <a:spLocks noGrp="1"/>
          </p:cNvSpPr>
          <p:nvPr>
            <p:ph type="sldNum" sz="quarter" idx="11"/>
          </p:nvPr>
        </p:nvSpPr>
        <p:spPr/>
        <p:txBody>
          <a:bodyPr/>
          <a:lstStyle/>
          <a:p>
            <a:fld id="{06F2FA06-E1E0-41BE-9336-EB35A789C607}" type="slidenum">
              <a:rPr lang="en-GB" smtClean="0"/>
              <a:pPr/>
              <a:t>22</a:t>
            </a:fld>
            <a:endParaRPr lang="en-GB"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11480" y="438912"/>
            <a:ext cx="10789920" cy="384048"/>
          </a:xfrm>
          <a:prstGeom prst="rect">
            <a:avLst/>
          </a:prstGeom>
          <a:noFill/>
          <a:ln/>
        </p:spPr>
        <p:txBody>
          <a:bodyPr wrap="square" lIns="508" tIns="508" rIns="508" bIns="508" rtlCol="0" anchor="t">
            <a:normAutofit/>
          </a:bodyPr>
          <a:lstStyle/>
          <a:p>
            <a:pPr marL="0" indent="0" algn="l">
              <a:buNone/>
            </a:pPr>
            <a:r>
              <a:rPr lang="en-US" sz="2500" b="1" dirty="0">
                <a:solidFill>
                  <a:srgbClr val="0B2239"/>
                </a:solidFill>
                <a:ea typeface="Aptos" pitchFamily="34" charset="-122"/>
                <a:cs typeface="Aptos" pitchFamily="34" charset="-120"/>
              </a:rPr>
              <a:t>Bonus for early Completion</a:t>
            </a:r>
            <a:endParaRPr lang="en-US" sz="2500" dirty="0"/>
          </a:p>
        </p:txBody>
      </p:sp>
      <p:sp>
        <p:nvSpPr>
          <p:cNvPr id="4" name="Text 2"/>
          <p:cNvSpPr/>
          <p:nvPr/>
        </p:nvSpPr>
        <p:spPr>
          <a:xfrm>
            <a:off x="411480" y="877824"/>
            <a:ext cx="10789920" cy="320040"/>
          </a:xfrm>
          <a:prstGeom prst="rect">
            <a:avLst/>
          </a:prstGeom>
          <a:noFill/>
          <a:ln/>
        </p:spPr>
        <p:txBody>
          <a:bodyPr wrap="square" lIns="508" tIns="508" rIns="508" bIns="508" rtlCol="0" anchor="t">
            <a:noAutofit/>
          </a:bodyPr>
          <a:lstStyle/>
          <a:p>
            <a:pPr marL="0" indent="0" algn="l">
              <a:buNone/>
            </a:pPr>
            <a:r>
              <a:rPr lang="en-US" sz="2000" dirty="0">
                <a:solidFill>
                  <a:srgbClr val="0B2239"/>
                </a:solidFill>
                <a:ea typeface="Aptos" pitchFamily="34" charset="-122"/>
                <a:cs typeface="Aptos" pitchFamily="34" charset="-120"/>
              </a:rPr>
              <a:t>Under NEC4 ECC and certain other NEC contracts, X6 pays the Contractor a stated amount for each day that Completion occurs before the contractual Completion Date.</a:t>
            </a:r>
            <a:endParaRPr lang="en-US" sz="2000" dirty="0"/>
          </a:p>
        </p:txBody>
      </p:sp>
      <p:grpSp>
        <p:nvGrpSpPr>
          <p:cNvPr id="24" name="Group 23">
            <a:extLst>
              <a:ext uri="{FF2B5EF4-FFF2-40B4-BE49-F238E27FC236}">
                <a16:creationId xmlns:a16="http://schemas.microsoft.com/office/drawing/2014/main" id="{5A9C58DE-1BEE-3E5B-6BD6-5264D8D2A995}"/>
              </a:ext>
            </a:extLst>
          </p:cNvPr>
          <p:cNvGrpSpPr/>
          <p:nvPr/>
        </p:nvGrpSpPr>
        <p:grpSpPr>
          <a:xfrm>
            <a:off x="551384" y="2060848"/>
            <a:ext cx="10533888" cy="2699728"/>
            <a:chOff x="457200" y="1828800"/>
            <a:chExt cx="10533888" cy="2699728"/>
          </a:xfrm>
        </p:grpSpPr>
        <p:sp>
          <p:nvSpPr>
            <p:cNvPr id="8" name="Shape 6"/>
            <p:cNvSpPr/>
            <p:nvPr/>
          </p:nvSpPr>
          <p:spPr>
            <a:xfrm>
              <a:off x="685800" y="1828800"/>
              <a:ext cx="1115568" cy="1115568"/>
            </a:xfrm>
            <a:prstGeom prst="ellipse">
              <a:avLst/>
            </a:prstGeom>
            <a:solidFill>
              <a:schemeClr val="accent6"/>
            </a:solidFill>
            <a:ln w="12700">
              <a:solidFill>
                <a:schemeClr val="bg1"/>
              </a:solidFill>
              <a:prstDash val="solid"/>
            </a:ln>
          </p:spPr>
          <p:txBody>
            <a:bodyPr anchor="ctr"/>
            <a:lstStyle/>
            <a:p>
              <a:pPr algn="ctr"/>
              <a:r>
                <a:rPr lang="en-GB" dirty="0">
                  <a:solidFill>
                    <a:schemeClr val="bg1"/>
                  </a:solidFill>
                </a:rPr>
                <a:t>1</a:t>
              </a:r>
              <a:endParaRPr lang="en-ZA" dirty="0">
                <a:solidFill>
                  <a:schemeClr val="bg1"/>
                </a:solidFill>
              </a:endParaRPr>
            </a:p>
          </p:txBody>
        </p:sp>
        <p:sp>
          <p:nvSpPr>
            <p:cNvPr id="10" name="Text 8"/>
            <p:cNvSpPr/>
            <p:nvPr/>
          </p:nvSpPr>
          <p:spPr>
            <a:xfrm>
              <a:off x="457200" y="3108960"/>
              <a:ext cx="1572768" cy="502920"/>
            </a:xfrm>
            <a:prstGeom prst="rect">
              <a:avLst/>
            </a:prstGeom>
            <a:noFill/>
            <a:ln/>
          </p:spPr>
          <p:txBody>
            <a:bodyPr wrap="square" lIns="508" tIns="508" rIns="508" bIns="508" rtlCol="0" anchor="t">
              <a:noAutofit/>
            </a:bodyPr>
            <a:lstStyle/>
            <a:p>
              <a:pPr marL="0" indent="0" algn="ctr">
                <a:buNone/>
              </a:pPr>
              <a:r>
                <a:rPr lang="en-US" dirty="0">
                  <a:solidFill>
                    <a:srgbClr val="0B2239"/>
                  </a:solidFill>
                  <a:ea typeface="Aptos" pitchFamily="34" charset="-122"/>
                  <a:cs typeface="Aptos" pitchFamily="34" charset="-120"/>
                </a:rPr>
                <a:t>Earlier production</a:t>
              </a:r>
              <a:endParaRPr lang="en-US" dirty="0"/>
            </a:p>
          </p:txBody>
        </p:sp>
        <p:sp>
          <p:nvSpPr>
            <p:cNvPr id="11" name="Shape 9"/>
            <p:cNvSpPr/>
            <p:nvPr/>
          </p:nvSpPr>
          <p:spPr>
            <a:xfrm>
              <a:off x="2926080" y="1828800"/>
              <a:ext cx="1115568" cy="1115568"/>
            </a:xfrm>
            <a:prstGeom prst="ellipse">
              <a:avLst/>
            </a:prstGeom>
            <a:solidFill>
              <a:schemeClr val="accent5"/>
            </a:solidFill>
            <a:ln w="12700">
              <a:solidFill>
                <a:schemeClr val="bg2"/>
              </a:solidFill>
              <a:prstDash val="solid"/>
            </a:ln>
          </p:spPr>
          <p:txBody>
            <a:bodyPr anchor="ctr"/>
            <a:lstStyle/>
            <a:p>
              <a:pPr algn="ctr"/>
              <a:r>
                <a:rPr lang="en-GB" dirty="0"/>
                <a:t>2</a:t>
              </a:r>
              <a:endParaRPr lang="en-ZA" dirty="0"/>
            </a:p>
          </p:txBody>
        </p:sp>
        <p:sp>
          <p:nvSpPr>
            <p:cNvPr id="13" name="Text 11"/>
            <p:cNvSpPr/>
            <p:nvPr/>
          </p:nvSpPr>
          <p:spPr>
            <a:xfrm>
              <a:off x="2443764" y="3078080"/>
              <a:ext cx="2080200" cy="1450448"/>
            </a:xfrm>
            <a:prstGeom prst="rect">
              <a:avLst/>
            </a:prstGeom>
            <a:noFill/>
            <a:ln/>
          </p:spPr>
          <p:txBody>
            <a:bodyPr wrap="square" lIns="508" tIns="508" rIns="508" bIns="508" rtlCol="0" anchor="t">
              <a:noAutofit/>
            </a:bodyPr>
            <a:lstStyle/>
            <a:p>
              <a:pPr marL="0" indent="0" algn="ctr">
                <a:buNone/>
              </a:pPr>
              <a:r>
                <a:rPr lang="en-US" dirty="0">
                  <a:solidFill>
                    <a:srgbClr val="0B2239"/>
                  </a:solidFill>
                  <a:ea typeface="Aptos" pitchFamily="34" charset="-122"/>
                  <a:cs typeface="Aptos" pitchFamily="34" charset="-120"/>
                </a:rPr>
                <a:t>Reduced rental or temporary accommodation</a:t>
              </a:r>
              <a:endParaRPr lang="en-US" dirty="0"/>
            </a:p>
          </p:txBody>
        </p:sp>
        <p:sp>
          <p:nvSpPr>
            <p:cNvPr id="14" name="Shape 12"/>
            <p:cNvSpPr/>
            <p:nvPr/>
          </p:nvSpPr>
          <p:spPr>
            <a:xfrm>
              <a:off x="5166360" y="1828800"/>
              <a:ext cx="1115568" cy="1115568"/>
            </a:xfrm>
            <a:prstGeom prst="ellipse">
              <a:avLst/>
            </a:prstGeom>
            <a:solidFill>
              <a:schemeClr val="accent3"/>
            </a:solidFill>
            <a:ln w="12700">
              <a:solidFill>
                <a:schemeClr val="bg1"/>
              </a:solidFill>
              <a:prstDash val="solid"/>
            </a:ln>
          </p:spPr>
          <p:txBody>
            <a:bodyPr anchor="ctr"/>
            <a:lstStyle/>
            <a:p>
              <a:pPr algn="ctr"/>
              <a:r>
                <a:rPr lang="en-GB" dirty="0">
                  <a:solidFill>
                    <a:schemeClr val="bg1"/>
                  </a:solidFill>
                </a:rPr>
                <a:t>3</a:t>
              </a:r>
              <a:endParaRPr lang="en-ZA" dirty="0">
                <a:solidFill>
                  <a:schemeClr val="bg1"/>
                </a:solidFill>
              </a:endParaRPr>
            </a:p>
          </p:txBody>
        </p:sp>
        <p:sp>
          <p:nvSpPr>
            <p:cNvPr id="16" name="Text 14"/>
            <p:cNvSpPr/>
            <p:nvPr/>
          </p:nvSpPr>
          <p:spPr>
            <a:xfrm>
              <a:off x="4937760" y="3108960"/>
              <a:ext cx="1572768" cy="1115568"/>
            </a:xfrm>
            <a:prstGeom prst="rect">
              <a:avLst/>
            </a:prstGeom>
            <a:noFill/>
            <a:ln/>
          </p:spPr>
          <p:txBody>
            <a:bodyPr wrap="square" lIns="508" tIns="508" rIns="508" bIns="508" rtlCol="0" anchor="t">
              <a:noAutofit/>
            </a:bodyPr>
            <a:lstStyle/>
            <a:p>
              <a:pPr marL="0" indent="0" algn="ctr">
                <a:buNone/>
              </a:pPr>
              <a:r>
                <a:rPr lang="en-US" dirty="0">
                  <a:solidFill>
                    <a:srgbClr val="0B2239"/>
                  </a:solidFill>
                  <a:ea typeface="Aptos" pitchFamily="34" charset="-122"/>
                  <a:cs typeface="Aptos" pitchFamily="34" charset="-120"/>
                </a:rPr>
                <a:t>Earlier road, plant or facility availability</a:t>
              </a:r>
              <a:endParaRPr lang="en-US" dirty="0"/>
            </a:p>
          </p:txBody>
        </p:sp>
        <p:sp>
          <p:nvSpPr>
            <p:cNvPr id="17" name="Shape 15"/>
            <p:cNvSpPr/>
            <p:nvPr/>
          </p:nvSpPr>
          <p:spPr>
            <a:xfrm>
              <a:off x="7406640" y="1828800"/>
              <a:ext cx="1115568" cy="1115568"/>
            </a:xfrm>
            <a:prstGeom prst="ellipse">
              <a:avLst/>
            </a:prstGeom>
            <a:solidFill>
              <a:schemeClr val="accent1"/>
            </a:solidFill>
            <a:ln w="12700">
              <a:solidFill>
                <a:schemeClr val="bg1"/>
              </a:solidFill>
              <a:prstDash val="solid"/>
            </a:ln>
          </p:spPr>
          <p:txBody>
            <a:bodyPr anchor="ctr"/>
            <a:lstStyle/>
            <a:p>
              <a:pPr algn="ctr"/>
              <a:r>
                <a:rPr lang="en-GB" dirty="0">
                  <a:solidFill>
                    <a:schemeClr val="bg1"/>
                  </a:solidFill>
                </a:rPr>
                <a:t>4</a:t>
              </a:r>
              <a:endParaRPr lang="en-ZA" dirty="0">
                <a:solidFill>
                  <a:schemeClr val="bg1"/>
                </a:solidFill>
              </a:endParaRPr>
            </a:p>
          </p:txBody>
        </p:sp>
        <p:sp>
          <p:nvSpPr>
            <p:cNvPr id="19" name="Text 17"/>
            <p:cNvSpPr/>
            <p:nvPr/>
          </p:nvSpPr>
          <p:spPr>
            <a:xfrm>
              <a:off x="7178040" y="3108960"/>
              <a:ext cx="1572768" cy="808072"/>
            </a:xfrm>
            <a:prstGeom prst="rect">
              <a:avLst/>
            </a:prstGeom>
            <a:noFill/>
            <a:ln/>
          </p:spPr>
          <p:txBody>
            <a:bodyPr wrap="square" lIns="508" tIns="508" rIns="508" bIns="508" rtlCol="0" anchor="t">
              <a:noAutofit/>
            </a:bodyPr>
            <a:lstStyle/>
            <a:p>
              <a:pPr marL="0" indent="0" algn="ctr">
                <a:buNone/>
              </a:pPr>
              <a:r>
                <a:rPr lang="en-US" dirty="0">
                  <a:solidFill>
                    <a:srgbClr val="0B2239"/>
                  </a:solidFill>
                  <a:ea typeface="Aptos" pitchFamily="34" charset="-122"/>
                  <a:cs typeface="Aptos" pitchFamily="34" charset="-120"/>
                </a:rPr>
                <a:t>Reduced shutdown duration</a:t>
              </a:r>
              <a:endParaRPr lang="en-US" dirty="0"/>
            </a:p>
          </p:txBody>
        </p:sp>
        <p:sp>
          <p:nvSpPr>
            <p:cNvPr id="20" name="Shape 18"/>
            <p:cNvSpPr/>
            <p:nvPr/>
          </p:nvSpPr>
          <p:spPr>
            <a:xfrm>
              <a:off x="9646920" y="1828800"/>
              <a:ext cx="1115568" cy="1115568"/>
            </a:xfrm>
            <a:prstGeom prst="ellipse">
              <a:avLst/>
            </a:prstGeom>
            <a:solidFill>
              <a:schemeClr val="accent4"/>
            </a:solidFill>
            <a:ln w="12700">
              <a:solidFill>
                <a:schemeClr val="bg1"/>
              </a:solidFill>
              <a:prstDash val="solid"/>
            </a:ln>
          </p:spPr>
          <p:txBody>
            <a:bodyPr anchor="ctr"/>
            <a:lstStyle/>
            <a:p>
              <a:pPr algn="ctr"/>
              <a:r>
                <a:rPr lang="en-GB" dirty="0">
                  <a:solidFill>
                    <a:schemeClr val="bg1"/>
                  </a:solidFill>
                </a:rPr>
                <a:t>5</a:t>
              </a:r>
              <a:endParaRPr lang="en-ZA" dirty="0">
                <a:solidFill>
                  <a:schemeClr val="bg1"/>
                </a:solidFill>
              </a:endParaRPr>
            </a:p>
          </p:txBody>
        </p:sp>
        <p:sp>
          <p:nvSpPr>
            <p:cNvPr id="22" name="Text 20"/>
            <p:cNvSpPr/>
            <p:nvPr/>
          </p:nvSpPr>
          <p:spPr>
            <a:xfrm>
              <a:off x="9418320" y="3108960"/>
              <a:ext cx="1572768" cy="1115568"/>
            </a:xfrm>
            <a:prstGeom prst="rect">
              <a:avLst/>
            </a:prstGeom>
            <a:noFill/>
            <a:ln/>
          </p:spPr>
          <p:txBody>
            <a:bodyPr wrap="square" lIns="508" tIns="508" rIns="508" bIns="508" rtlCol="0" anchor="t">
              <a:noAutofit/>
            </a:bodyPr>
            <a:lstStyle/>
            <a:p>
              <a:pPr marL="0" indent="0" algn="ctr">
                <a:buNone/>
              </a:pPr>
              <a:r>
                <a:rPr lang="en-US" dirty="0">
                  <a:solidFill>
                    <a:srgbClr val="0B2239"/>
                  </a:solidFill>
                  <a:ea typeface="Aptos" pitchFamily="34" charset="-122"/>
                  <a:cs typeface="Aptos" pitchFamily="34" charset="-120"/>
                </a:rPr>
                <a:t>Earlier revenue generation</a:t>
              </a:r>
              <a:endParaRPr lang="en-US" dirty="0"/>
            </a:p>
          </p:txBody>
        </p:sp>
      </p:grpSp>
      <p:sp>
        <p:nvSpPr>
          <p:cNvPr id="23" name="Text 21"/>
          <p:cNvSpPr/>
          <p:nvPr/>
        </p:nvSpPr>
        <p:spPr>
          <a:xfrm>
            <a:off x="685800" y="5166360"/>
            <a:ext cx="10789920" cy="502920"/>
          </a:xfrm>
          <a:prstGeom prst="rect">
            <a:avLst/>
          </a:prstGeom>
          <a:solidFill>
            <a:srgbClr val="FFF0DF"/>
          </a:solidFill>
          <a:ln w="8890">
            <a:solidFill>
              <a:schemeClr val="tx1"/>
            </a:solidFill>
          </a:ln>
        </p:spPr>
        <p:txBody>
          <a:bodyPr wrap="square" lIns="762" tIns="762" rIns="762" bIns="762" rtlCol="0" anchor="ctr">
            <a:noAutofit/>
          </a:bodyPr>
          <a:lstStyle/>
          <a:p>
            <a:pPr marL="0" indent="0" algn="ctr">
              <a:buNone/>
            </a:pPr>
            <a:r>
              <a:rPr lang="en-US" sz="1400" dirty="0">
                <a:solidFill>
                  <a:srgbClr val="0B2239"/>
                </a:solidFill>
                <a:ea typeface="Aptos" pitchFamily="34" charset="-122"/>
                <a:cs typeface="Aptos" pitchFamily="34" charset="-120"/>
              </a:rPr>
              <a:t>Use X6 only where early Completion creates measurable value for the Client, not where it creates merely cosmetic acceleration.</a:t>
            </a:r>
            <a:endParaRPr lang="en-US" sz="1400" dirty="0"/>
          </a:p>
        </p:txBody>
      </p:sp>
      <p:sp>
        <p:nvSpPr>
          <p:cNvPr id="2" name="Footer Placeholder 1">
            <a:extLst>
              <a:ext uri="{FF2B5EF4-FFF2-40B4-BE49-F238E27FC236}">
                <a16:creationId xmlns:a16="http://schemas.microsoft.com/office/drawing/2014/main" id="{05A49F84-8F64-3C54-477A-B240BF369923}"/>
              </a:ext>
            </a:extLst>
          </p:cNvPr>
          <p:cNvSpPr>
            <a:spLocks noGrp="1"/>
          </p:cNvSpPr>
          <p:nvPr>
            <p:ph type="ftr" sz="quarter" idx="10"/>
          </p:nvPr>
        </p:nvSpPr>
        <p:spPr/>
        <p:txBody>
          <a:bodyPr/>
          <a:lstStyle/>
          <a:p>
            <a:r>
              <a:rPr lang="en-US"/>
              <a:t>www.ecs.co.za</a:t>
            </a:r>
            <a:endParaRPr lang="en-GB" dirty="0"/>
          </a:p>
        </p:txBody>
      </p:sp>
      <p:sp>
        <p:nvSpPr>
          <p:cNvPr id="5" name="Slide Number Placeholder 4">
            <a:extLst>
              <a:ext uri="{FF2B5EF4-FFF2-40B4-BE49-F238E27FC236}">
                <a16:creationId xmlns:a16="http://schemas.microsoft.com/office/drawing/2014/main" id="{7B41AC7A-1B2D-5390-B729-A7A480D05C46}"/>
              </a:ext>
            </a:extLst>
          </p:cNvPr>
          <p:cNvSpPr>
            <a:spLocks noGrp="1"/>
          </p:cNvSpPr>
          <p:nvPr>
            <p:ph type="sldNum" sz="quarter" idx="11"/>
          </p:nvPr>
        </p:nvSpPr>
        <p:spPr/>
        <p:txBody>
          <a:bodyPr/>
          <a:lstStyle/>
          <a:p>
            <a:fld id="{06F2FA06-E1E0-41BE-9336-EB35A789C607}" type="slidenum">
              <a:rPr lang="en-GB" smtClean="0"/>
              <a:pPr/>
              <a:t>23</a:t>
            </a:fld>
            <a:endParaRPr lang="en-GB"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78C06-FE5E-4C62-2DDE-D1459D9E5F8B}"/>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018A5A7-0070-5FE4-C259-1AF997F59DA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4" imgH="345" progId="TCLayout.ActiveDocument.1">
                  <p:embed/>
                </p:oleObj>
              </mc:Choice>
              <mc:Fallback>
                <p:oleObj name="think-cell Slide" r:id="rId4" imgW="344" imgH="345" progId="TCLayout.ActiveDocument.1">
                  <p:embed/>
                  <p:pic>
                    <p:nvPicPr>
                      <p:cNvPr id="8" name="think-cell data - do not delete" hidden="1">
                        <a:extLst>
                          <a:ext uri="{FF2B5EF4-FFF2-40B4-BE49-F238E27FC236}">
                            <a16:creationId xmlns:a16="http://schemas.microsoft.com/office/drawing/2014/main" id="{3018A5A7-0070-5FE4-C259-1AF997F59DA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D5E4483C-4342-D37F-F4E7-16E416F19408}"/>
                  </a:ext>
                </a:extLst>
              </p14:cNvPr>
              <p14:cNvContentPartPr/>
              <p14:nvPr/>
            </p14:nvContentPartPr>
            <p14:xfrm>
              <a:off x="-490502" y="1856876"/>
              <a:ext cx="360" cy="360"/>
            </p14:xfrm>
          </p:contentPart>
        </mc:Choice>
        <mc:Fallback xmlns="">
          <p:pic>
            <p:nvPicPr>
              <p:cNvPr id="4" name="Ink 3">
                <a:extLst>
                  <a:ext uri="{FF2B5EF4-FFF2-40B4-BE49-F238E27FC236}">
                    <a16:creationId xmlns:a16="http://schemas.microsoft.com/office/drawing/2014/main" id="{D5E4483C-4342-D37F-F4E7-16E416F19408}"/>
                  </a:ext>
                </a:extLst>
              </p:cNvPr>
              <p:cNvPicPr/>
              <p:nvPr/>
            </p:nvPicPr>
            <p:blipFill>
              <a:blip r:embed="rId11"/>
              <a:stretch>
                <a:fillRect/>
              </a:stretch>
            </p:blipFill>
            <p:spPr>
              <a:xfrm>
                <a:off x="-496622" y="1850756"/>
                <a:ext cx="12600" cy="12600"/>
              </a:xfrm>
              <a:prstGeom prst="rect">
                <a:avLst/>
              </a:prstGeom>
            </p:spPr>
          </p:pic>
        </mc:Fallback>
      </mc:AlternateContent>
      <p:graphicFrame>
        <p:nvGraphicFramePr>
          <p:cNvPr id="5" name="Diagram 4">
            <a:extLst>
              <a:ext uri="{FF2B5EF4-FFF2-40B4-BE49-F238E27FC236}">
                <a16:creationId xmlns:a16="http://schemas.microsoft.com/office/drawing/2014/main" id="{FB760851-B4C1-8585-5E58-0120F44A43B5}"/>
              </a:ext>
            </a:extLst>
          </p:cNvPr>
          <p:cNvGraphicFramePr/>
          <p:nvPr>
            <p:extLst>
              <p:ext uri="{D42A27DB-BD31-4B8C-83A1-F6EECF244321}">
                <p14:modId xmlns:p14="http://schemas.microsoft.com/office/powerpoint/2010/main" val="251564981"/>
              </p:ext>
            </p:extLst>
          </p:nvPr>
        </p:nvGraphicFramePr>
        <p:xfrm>
          <a:off x="2246632" y="585584"/>
          <a:ext cx="7698736" cy="568683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2" name="Footer Placeholder 1">
            <a:extLst>
              <a:ext uri="{FF2B5EF4-FFF2-40B4-BE49-F238E27FC236}">
                <a16:creationId xmlns:a16="http://schemas.microsoft.com/office/drawing/2014/main" id="{C7E59E01-E280-0705-A20B-63B512866BF4}"/>
              </a:ext>
            </a:extLst>
          </p:cNvPr>
          <p:cNvSpPr>
            <a:spLocks noGrp="1"/>
          </p:cNvSpPr>
          <p:nvPr>
            <p:ph type="ftr" sz="quarter" idx="10"/>
          </p:nvPr>
        </p:nvSpPr>
        <p:spPr/>
        <p:txBody>
          <a:bodyPr/>
          <a:lstStyle/>
          <a:p>
            <a:r>
              <a:rPr lang="en-US"/>
              <a:t>www.ecs.co.za</a:t>
            </a:r>
            <a:endParaRPr lang="en-GB" dirty="0"/>
          </a:p>
        </p:txBody>
      </p:sp>
      <p:sp>
        <p:nvSpPr>
          <p:cNvPr id="3" name="Slide Number Placeholder 2">
            <a:extLst>
              <a:ext uri="{FF2B5EF4-FFF2-40B4-BE49-F238E27FC236}">
                <a16:creationId xmlns:a16="http://schemas.microsoft.com/office/drawing/2014/main" id="{7004F921-1472-4855-7486-1EF9B934BDA5}"/>
              </a:ext>
            </a:extLst>
          </p:cNvPr>
          <p:cNvSpPr>
            <a:spLocks noGrp="1"/>
          </p:cNvSpPr>
          <p:nvPr>
            <p:ph type="sldNum" sz="quarter" idx="11"/>
          </p:nvPr>
        </p:nvSpPr>
        <p:spPr/>
        <p:txBody>
          <a:bodyPr/>
          <a:lstStyle/>
          <a:p>
            <a:fld id="{06F2FA06-E1E0-41BE-9336-EB35A789C607}" type="slidenum">
              <a:rPr lang="en-GB" smtClean="0"/>
              <a:pPr/>
              <a:t>24</a:t>
            </a:fld>
            <a:endParaRPr lang="en-GB" dirty="0"/>
          </a:p>
        </p:txBody>
      </p:sp>
    </p:spTree>
    <p:extLst>
      <p:ext uri="{BB962C8B-B14F-4D97-AF65-F5344CB8AC3E}">
        <p14:creationId xmlns:p14="http://schemas.microsoft.com/office/powerpoint/2010/main" val="3132306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11480" y="438912"/>
            <a:ext cx="10789920" cy="384048"/>
          </a:xfrm>
          <a:prstGeom prst="rect">
            <a:avLst/>
          </a:prstGeom>
          <a:noFill/>
          <a:ln/>
        </p:spPr>
        <p:txBody>
          <a:bodyPr wrap="square" lIns="508" tIns="508" rIns="508" bIns="508" rtlCol="0" anchor="t">
            <a:normAutofit/>
          </a:bodyPr>
          <a:lstStyle/>
          <a:p>
            <a:pPr marL="0" indent="0" algn="l">
              <a:buNone/>
            </a:pPr>
            <a:r>
              <a:rPr lang="en-US" sz="2500" b="1" dirty="0">
                <a:latin typeface="+mj-lt"/>
                <a:ea typeface="Aptos" pitchFamily="34" charset="-122"/>
                <a:cs typeface="Aptos" pitchFamily="34" charset="-120"/>
              </a:rPr>
              <a:t>Pain/gain share</a:t>
            </a:r>
            <a:endParaRPr lang="en-US" sz="2500" dirty="0">
              <a:latin typeface="+mj-lt"/>
            </a:endParaRPr>
          </a:p>
        </p:txBody>
      </p:sp>
      <p:sp>
        <p:nvSpPr>
          <p:cNvPr id="4" name="Text 2"/>
          <p:cNvSpPr/>
          <p:nvPr/>
        </p:nvSpPr>
        <p:spPr>
          <a:xfrm>
            <a:off x="411480" y="877824"/>
            <a:ext cx="10789920" cy="320040"/>
          </a:xfrm>
          <a:prstGeom prst="rect">
            <a:avLst/>
          </a:prstGeom>
          <a:noFill/>
          <a:ln/>
        </p:spPr>
        <p:txBody>
          <a:bodyPr wrap="square" lIns="508" tIns="508" rIns="508" bIns="508" rtlCol="0" anchor="t">
            <a:noAutofit/>
          </a:bodyPr>
          <a:lstStyle/>
          <a:p>
            <a:pPr marL="0" indent="0" algn="l">
              <a:buNone/>
            </a:pPr>
            <a:r>
              <a:rPr lang="en-US" sz="2000" dirty="0">
                <a:latin typeface="+mj-lt"/>
                <a:ea typeface="Aptos" pitchFamily="34" charset="-122"/>
                <a:cs typeface="Aptos" pitchFamily="34" charset="-120"/>
              </a:rPr>
              <a:t>Target-cost contracts align the contractor’s commercial outcome with the Client’s cost outcome.</a:t>
            </a:r>
            <a:endParaRPr lang="en-US" sz="2000" dirty="0">
              <a:latin typeface="+mj-lt"/>
            </a:endParaRPr>
          </a:p>
        </p:txBody>
      </p:sp>
      <p:sp>
        <p:nvSpPr>
          <p:cNvPr id="8" name="Text 6"/>
          <p:cNvSpPr/>
          <p:nvPr/>
        </p:nvSpPr>
        <p:spPr>
          <a:xfrm>
            <a:off x="4892040" y="2057400"/>
            <a:ext cx="2377440" cy="640080"/>
          </a:xfrm>
          <a:prstGeom prst="rect">
            <a:avLst/>
          </a:prstGeom>
          <a:solidFill>
            <a:srgbClr val="656565"/>
          </a:solidFill>
          <a:ln>
            <a:solidFill>
              <a:srgbClr val="0B2239"/>
            </a:solidFill>
          </a:ln>
        </p:spPr>
        <p:txBody>
          <a:bodyPr wrap="square" lIns="1524" tIns="1524" rIns="1524" bIns="1524" rtlCol="0" anchor="ctr">
            <a:normAutofit/>
          </a:bodyPr>
          <a:lstStyle/>
          <a:p>
            <a:pPr marL="0" indent="0" algn="ctr">
              <a:buNone/>
            </a:pPr>
            <a:r>
              <a:rPr lang="en-US" b="1" dirty="0">
                <a:solidFill>
                  <a:srgbClr val="FFFFFF"/>
                </a:solidFill>
                <a:latin typeface="+mj-lt"/>
                <a:ea typeface="Aptos" pitchFamily="34" charset="-122"/>
                <a:cs typeface="Aptos" pitchFamily="34" charset="-120"/>
              </a:rPr>
              <a:t>Target cost</a:t>
            </a:r>
            <a:endParaRPr lang="en-US" dirty="0">
              <a:latin typeface="+mj-lt"/>
            </a:endParaRPr>
          </a:p>
        </p:txBody>
      </p:sp>
      <p:sp>
        <p:nvSpPr>
          <p:cNvPr id="9" name="Text 7"/>
          <p:cNvSpPr/>
          <p:nvPr/>
        </p:nvSpPr>
        <p:spPr>
          <a:xfrm>
            <a:off x="822960" y="2057400"/>
            <a:ext cx="3383280" cy="640080"/>
          </a:xfrm>
          <a:prstGeom prst="rect">
            <a:avLst/>
          </a:prstGeom>
          <a:solidFill>
            <a:schemeClr val="accent6"/>
          </a:solidFill>
          <a:ln>
            <a:solidFill>
              <a:schemeClr val="tx1"/>
            </a:solidFill>
          </a:ln>
        </p:spPr>
        <p:txBody>
          <a:bodyPr wrap="square" lIns="1524" tIns="1524" rIns="1524" bIns="1524" rtlCol="0" anchor="ctr">
            <a:normAutofit/>
          </a:bodyPr>
          <a:lstStyle/>
          <a:p>
            <a:pPr marL="0" indent="0" algn="ctr">
              <a:buNone/>
            </a:pPr>
            <a:r>
              <a:rPr lang="en-US" b="1" dirty="0">
                <a:solidFill>
                  <a:schemeClr val="bg1"/>
                </a:solidFill>
                <a:latin typeface="+mj-lt"/>
                <a:ea typeface="Aptos" pitchFamily="34" charset="-122"/>
                <a:cs typeface="Aptos" pitchFamily="34" charset="-120"/>
              </a:rPr>
              <a:t>Gain share</a:t>
            </a:r>
            <a:endParaRPr lang="en-US" dirty="0">
              <a:solidFill>
                <a:schemeClr val="bg1"/>
              </a:solidFill>
              <a:latin typeface="+mj-lt"/>
            </a:endParaRPr>
          </a:p>
          <a:p>
            <a:pPr marL="0" indent="0" algn="ctr">
              <a:buNone/>
            </a:pPr>
            <a:r>
              <a:rPr lang="en-US" b="1" dirty="0">
                <a:solidFill>
                  <a:schemeClr val="bg1"/>
                </a:solidFill>
                <a:latin typeface="+mj-lt"/>
                <a:ea typeface="Aptos" pitchFamily="34" charset="-122"/>
                <a:cs typeface="Aptos" pitchFamily="34" charset="-120"/>
              </a:rPr>
              <a:t>Final cost below target</a:t>
            </a:r>
            <a:endParaRPr lang="en-US" dirty="0">
              <a:solidFill>
                <a:schemeClr val="bg1"/>
              </a:solidFill>
              <a:latin typeface="+mj-lt"/>
            </a:endParaRPr>
          </a:p>
        </p:txBody>
      </p:sp>
      <p:sp>
        <p:nvSpPr>
          <p:cNvPr id="10" name="Text 8"/>
          <p:cNvSpPr/>
          <p:nvPr/>
        </p:nvSpPr>
        <p:spPr>
          <a:xfrm>
            <a:off x="7909560" y="2057400"/>
            <a:ext cx="3383280" cy="640080"/>
          </a:xfrm>
          <a:prstGeom prst="rect">
            <a:avLst/>
          </a:prstGeom>
          <a:solidFill>
            <a:schemeClr val="accent1"/>
          </a:solidFill>
          <a:ln>
            <a:solidFill>
              <a:srgbClr val="F28C28"/>
            </a:solidFill>
          </a:ln>
        </p:spPr>
        <p:txBody>
          <a:bodyPr wrap="square" lIns="1524" tIns="1524" rIns="1524" bIns="1524" rtlCol="0" anchor="ctr">
            <a:normAutofit/>
          </a:bodyPr>
          <a:lstStyle/>
          <a:p>
            <a:pPr marL="0" indent="0" algn="ctr">
              <a:buNone/>
            </a:pPr>
            <a:r>
              <a:rPr lang="en-US" b="1" dirty="0">
                <a:solidFill>
                  <a:schemeClr val="bg1"/>
                </a:solidFill>
                <a:latin typeface="+mj-lt"/>
                <a:ea typeface="Aptos" pitchFamily="34" charset="-122"/>
                <a:cs typeface="Aptos" pitchFamily="34" charset="-120"/>
              </a:rPr>
              <a:t>Pain share</a:t>
            </a:r>
            <a:endParaRPr lang="en-US" dirty="0">
              <a:solidFill>
                <a:schemeClr val="bg1"/>
              </a:solidFill>
              <a:latin typeface="+mj-lt"/>
            </a:endParaRPr>
          </a:p>
          <a:p>
            <a:pPr marL="0" indent="0" algn="ctr">
              <a:buNone/>
            </a:pPr>
            <a:r>
              <a:rPr lang="en-US" b="1" dirty="0">
                <a:solidFill>
                  <a:schemeClr val="bg1"/>
                </a:solidFill>
                <a:latin typeface="+mj-lt"/>
                <a:ea typeface="Aptos" pitchFamily="34" charset="-122"/>
                <a:cs typeface="Aptos" pitchFamily="34" charset="-120"/>
              </a:rPr>
              <a:t>Final cost above target</a:t>
            </a:r>
            <a:endParaRPr lang="en-US" dirty="0">
              <a:solidFill>
                <a:schemeClr val="bg1"/>
              </a:solidFill>
              <a:latin typeface="+mj-lt"/>
            </a:endParaRPr>
          </a:p>
        </p:txBody>
      </p:sp>
      <p:sp>
        <p:nvSpPr>
          <p:cNvPr id="11" name="Shape 9"/>
          <p:cNvSpPr/>
          <p:nvPr/>
        </p:nvSpPr>
        <p:spPr>
          <a:xfrm>
            <a:off x="4206240" y="2377440"/>
            <a:ext cx="685800" cy="0"/>
          </a:xfrm>
          <a:prstGeom prst="line">
            <a:avLst/>
          </a:prstGeom>
          <a:noFill/>
          <a:ln w="19050">
            <a:solidFill>
              <a:schemeClr val="tx1"/>
            </a:solidFill>
            <a:prstDash val="solid"/>
            <a:headEnd type="none"/>
            <a:tailEnd type="triangle"/>
          </a:ln>
        </p:spPr>
        <p:txBody>
          <a:bodyPr/>
          <a:lstStyle/>
          <a:p>
            <a:endParaRPr lang="en-ZA">
              <a:latin typeface="+mj-lt"/>
            </a:endParaRPr>
          </a:p>
        </p:txBody>
      </p:sp>
      <p:sp>
        <p:nvSpPr>
          <p:cNvPr id="12" name="Shape 10"/>
          <p:cNvSpPr/>
          <p:nvPr/>
        </p:nvSpPr>
        <p:spPr>
          <a:xfrm>
            <a:off x="7269480" y="2377440"/>
            <a:ext cx="640080" cy="0"/>
          </a:xfrm>
          <a:prstGeom prst="line">
            <a:avLst/>
          </a:prstGeom>
          <a:noFill/>
          <a:ln w="19050">
            <a:solidFill>
              <a:schemeClr val="tx1"/>
            </a:solidFill>
            <a:prstDash val="solid"/>
            <a:headEnd type="none"/>
            <a:tailEnd type="triangle"/>
          </a:ln>
        </p:spPr>
        <p:txBody>
          <a:bodyPr/>
          <a:lstStyle/>
          <a:p>
            <a:endParaRPr lang="en-ZA">
              <a:latin typeface="+mj-lt"/>
            </a:endParaRPr>
          </a:p>
        </p:txBody>
      </p:sp>
      <p:sp>
        <p:nvSpPr>
          <p:cNvPr id="13" name="Text 11"/>
          <p:cNvSpPr/>
          <p:nvPr/>
        </p:nvSpPr>
        <p:spPr>
          <a:xfrm>
            <a:off x="822960" y="3356992"/>
            <a:ext cx="5166360" cy="1489328"/>
          </a:xfrm>
          <a:prstGeom prst="rect">
            <a:avLst/>
          </a:prstGeom>
          <a:solidFill>
            <a:srgbClr val="FFFFFF"/>
          </a:solidFill>
          <a:ln w="12700">
            <a:solidFill>
              <a:schemeClr val="tx1"/>
            </a:solidFill>
          </a:ln>
        </p:spPr>
        <p:txBody>
          <a:bodyPr wrap="square" lIns="1651" tIns="1651" rIns="1651" bIns="1651" rtlCol="0" anchor="ctr">
            <a:noAutofit/>
          </a:bodyPr>
          <a:lstStyle/>
          <a:p>
            <a:pPr marL="0" indent="0" algn="l">
              <a:buNone/>
            </a:pPr>
            <a:r>
              <a:rPr lang="en-US" b="1" dirty="0">
                <a:solidFill>
                  <a:srgbClr val="0B2239"/>
                </a:solidFill>
                <a:latin typeface="+mj-lt"/>
                <a:ea typeface="Aptos" pitchFamily="34" charset="-122"/>
                <a:cs typeface="Aptos" pitchFamily="34" charset="-120"/>
              </a:rPr>
              <a:t>Applies under</a:t>
            </a:r>
            <a:endParaRPr lang="en-US" b="1" dirty="0">
              <a:latin typeface="+mj-lt"/>
            </a:endParaRPr>
          </a:p>
          <a:p>
            <a:pPr marL="0" indent="0" algn="l">
              <a:buNone/>
            </a:pPr>
            <a:r>
              <a:rPr lang="en-US" dirty="0">
                <a:solidFill>
                  <a:srgbClr val="0B2239"/>
                </a:solidFill>
                <a:latin typeface="+mj-lt"/>
                <a:ea typeface="Aptos" pitchFamily="34" charset="-122"/>
                <a:cs typeface="Aptos" pitchFamily="34" charset="-120"/>
              </a:rPr>
              <a:t>ECC Option C target contract with activity schedule; ECC Option D target contract with bill of quantities; and relevant target options in PSC, TSC and other contracts.</a:t>
            </a:r>
            <a:endParaRPr lang="en-US" dirty="0">
              <a:latin typeface="+mj-lt"/>
            </a:endParaRPr>
          </a:p>
        </p:txBody>
      </p:sp>
      <p:sp>
        <p:nvSpPr>
          <p:cNvPr id="15" name="Text 13"/>
          <p:cNvSpPr/>
          <p:nvPr/>
        </p:nvSpPr>
        <p:spPr>
          <a:xfrm>
            <a:off x="6172200" y="3356992"/>
            <a:ext cx="5166360" cy="1489328"/>
          </a:xfrm>
          <a:prstGeom prst="rect">
            <a:avLst/>
          </a:prstGeom>
          <a:solidFill>
            <a:srgbClr val="FFFFFF"/>
          </a:solidFill>
          <a:ln w="12700">
            <a:solidFill>
              <a:schemeClr val="tx1"/>
            </a:solidFill>
          </a:ln>
        </p:spPr>
        <p:txBody>
          <a:bodyPr wrap="square" lIns="1651" tIns="1651" rIns="1651" bIns="1651" rtlCol="0" anchor="ctr">
            <a:noAutofit/>
          </a:bodyPr>
          <a:lstStyle/>
          <a:p>
            <a:pPr marL="0" indent="0" algn="l">
              <a:buNone/>
            </a:pPr>
            <a:r>
              <a:rPr lang="en-US" b="1" dirty="0">
                <a:solidFill>
                  <a:srgbClr val="0B2239"/>
                </a:solidFill>
                <a:latin typeface="+mj-lt"/>
                <a:ea typeface="Aptos" pitchFamily="34" charset="-122"/>
                <a:cs typeface="Aptos" pitchFamily="34" charset="-120"/>
              </a:rPr>
              <a:t>Behavioural effect</a:t>
            </a:r>
            <a:endParaRPr lang="en-US" b="1" dirty="0">
              <a:latin typeface="+mj-lt"/>
            </a:endParaRPr>
          </a:p>
          <a:p>
            <a:pPr marL="0" indent="0" algn="l">
              <a:buNone/>
            </a:pPr>
            <a:r>
              <a:rPr lang="en-US" dirty="0">
                <a:solidFill>
                  <a:srgbClr val="0B2239"/>
                </a:solidFill>
                <a:latin typeface="+mj-lt"/>
                <a:ea typeface="Aptos" pitchFamily="34" charset="-122"/>
                <a:cs typeface="Aptos" pitchFamily="34" charset="-120"/>
              </a:rPr>
              <a:t>Creates gain share where the supplier delivers below target, and pain share where final cost exceeds target.</a:t>
            </a:r>
            <a:endParaRPr lang="en-US" dirty="0">
              <a:latin typeface="+mj-lt"/>
            </a:endParaRPr>
          </a:p>
        </p:txBody>
      </p:sp>
      <p:sp>
        <p:nvSpPr>
          <p:cNvPr id="17" name="Text 15"/>
          <p:cNvSpPr/>
          <p:nvPr/>
        </p:nvSpPr>
        <p:spPr>
          <a:xfrm>
            <a:off x="822960" y="5714999"/>
            <a:ext cx="10515600" cy="502919"/>
          </a:xfrm>
          <a:prstGeom prst="rect">
            <a:avLst/>
          </a:prstGeom>
          <a:solidFill>
            <a:schemeClr val="accent1"/>
          </a:solidFill>
          <a:ln w="8890">
            <a:solidFill>
              <a:schemeClr val="tx1"/>
            </a:solidFill>
          </a:ln>
        </p:spPr>
        <p:txBody>
          <a:bodyPr wrap="square" lIns="762" tIns="762" rIns="762" bIns="762" rtlCol="0" anchor="ctr">
            <a:noAutofit/>
          </a:bodyPr>
          <a:lstStyle/>
          <a:p>
            <a:pPr marL="0" indent="0" algn="ctr">
              <a:buNone/>
            </a:pPr>
            <a:r>
              <a:rPr lang="en-US" sz="1400" b="1" dirty="0">
                <a:solidFill>
                  <a:schemeClr val="bg1"/>
                </a:solidFill>
                <a:ea typeface="Aptos" pitchFamily="34" charset="-122"/>
                <a:cs typeface="Aptos" pitchFamily="34" charset="-120"/>
              </a:rPr>
              <a:t>Common in alliance and collaborative contracts, but only effective where cost transparency and governance are mature.</a:t>
            </a:r>
            <a:endParaRPr lang="en-US" sz="1400" dirty="0">
              <a:solidFill>
                <a:schemeClr val="bg1"/>
              </a:solidFill>
            </a:endParaRPr>
          </a:p>
        </p:txBody>
      </p:sp>
      <p:sp>
        <p:nvSpPr>
          <p:cNvPr id="2" name="Footer Placeholder 1">
            <a:extLst>
              <a:ext uri="{FF2B5EF4-FFF2-40B4-BE49-F238E27FC236}">
                <a16:creationId xmlns:a16="http://schemas.microsoft.com/office/drawing/2014/main" id="{AED86279-D1D4-AFFE-EF5C-7CCAE95CADF8}"/>
              </a:ext>
            </a:extLst>
          </p:cNvPr>
          <p:cNvSpPr>
            <a:spLocks noGrp="1"/>
          </p:cNvSpPr>
          <p:nvPr>
            <p:ph type="ftr" sz="quarter" idx="10"/>
          </p:nvPr>
        </p:nvSpPr>
        <p:spPr/>
        <p:txBody>
          <a:bodyPr/>
          <a:lstStyle/>
          <a:p>
            <a:r>
              <a:rPr lang="en-US"/>
              <a:t>www.ecs.co.za</a:t>
            </a:r>
            <a:endParaRPr lang="en-GB" dirty="0"/>
          </a:p>
        </p:txBody>
      </p:sp>
      <p:sp>
        <p:nvSpPr>
          <p:cNvPr id="5" name="Slide Number Placeholder 4">
            <a:extLst>
              <a:ext uri="{FF2B5EF4-FFF2-40B4-BE49-F238E27FC236}">
                <a16:creationId xmlns:a16="http://schemas.microsoft.com/office/drawing/2014/main" id="{F841A079-1666-C141-3F4E-7E07F10137CD}"/>
              </a:ext>
            </a:extLst>
          </p:cNvPr>
          <p:cNvSpPr>
            <a:spLocks noGrp="1"/>
          </p:cNvSpPr>
          <p:nvPr>
            <p:ph type="sldNum" sz="quarter" idx="11"/>
          </p:nvPr>
        </p:nvSpPr>
        <p:spPr/>
        <p:txBody>
          <a:bodyPr/>
          <a:lstStyle/>
          <a:p>
            <a:fld id="{06F2FA06-E1E0-41BE-9336-EB35A789C607}" type="slidenum">
              <a:rPr lang="en-GB" smtClean="0"/>
              <a:pPr/>
              <a:t>25</a:t>
            </a:fld>
            <a:endParaRPr lang="en-GB"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11480" y="438912"/>
            <a:ext cx="10789920" cy="384048"/>
          </a:xfrm>
          <a:prstGeom prst="rect">
            <a:avLst/>
          </a:prstGeom>
          <a:noFill/>
          <a:ln/>
        </p:spPr>
        <p:txBody>
          <a:bodyPr wrap="square" lIns="508" tIns="508" rIns="508" bIns="508" rtlCol="0" anchor="t">
            <a:normAutofit/>
          </a:bodyPr>
          <a:lstStyle/>
          <a:p>
            <a:pPr marL="0" indent="0" algn="l">
              <a:buNone/>
            </a:pPr>
            <a:r>
              <a:rPr lang="en-US" sz="2500" b="1" dirty="0">
                <a:solidFill>
                  <a:srgbClr val="0B2239"/>
                </a:solidFill>
                <a:latin typeface="+mj-lt"/>
                <a:ea typeface="Aptos" pitchFamily="34" charset="-122"/>
                <a:cs typeface="Aptos" pitchFamily="34" charset="-120"/>
              </a:rPr>
              <a:t>What target-cost arrangements encourage</a:t>
            </a:r>
            <a:endParaRPr lang="en-US" sz="2500" dirty="0">
              <a:latin typeface="+mj-lt"/>
            </a:endParaRPr>
          </a:p>
        </p:txBody>
      </p:sp>
      <p:sp>
        <p:nvSpPr>
          <p:cNvPr id="4" name="Text 2"/>
          <p:cNvSpPr/>
          <p:nvPr/>
        </p:nvSpPr>
        <p:spPr>
          <a:xfrm>
            <a:off x="411480" y="877824"/>
            <a:ext cx="10789920" cy="320040"/>
          </a:xfrm>
          <a:prstGeom prst="rect">
            <a:avLst/>
          </a:prstGeom>
          <a:noFill/>
          <a:ln/>
        </p:spPr>
        <p:txBody>
          <a:bodyPr wrap="square" lIns="508" tIns="508" rIns="508" bIns="508" rtlCol="0" anchor="t">
            <a:noAutofit/>
          </a:bodyPr>
          <a:lstStyle/>
          <a:p>
            <a:pPr marL="0" indent="0" algn="l">
              <a:buNone/>
            </a:pPr>
            <a:r>
              <a:rPr lang="en-US" sz="2000" dirty="0">
                <a:solidFill>
                  <a:srgbClr val="0B2239"/>
                </a:solidFill>
                <a:ea typeface="Aptos" pitchFamily="34" charset="-122"/>
                <a:cs typeface="Aptos" pitchFamily="34" charset="-120"/>
              </a:rPr>
              <a:t>Target-cost arrangements encourage the supplier to manage cost, reduce waste and improve delivery decisions.</a:t>
            </a:r>
            <a:endParaRPr lang="en-US" sz="2000" dirty="0"/>
          </a:p>
        </p:txBody>
      </p:sp>
      <p:grpSp>
        <p:nvGrpSpPr>
          <p:cNvPr id="21" name="Group 20">
            <a:extLst>
              <a:ext uri="{FF2B5EF4-FFF2-40B4-BE49-F238E27FC236}">
                <a16:creationId xmlns:a16="http://schemas.microsoft.com/office/drawing/2014/main" id="{622BC2B2-3BB4-642B-560B-8D37F74C3612}"/>
              </a:ext>
            </a:extLst>
          </p:cNvPr>
          <p:cNvGrpSpPr/>
          <p:nvPr/>
        </p:nvGrpSpPr>
        <p:grpSpPr>
          <a:xfrm>
            <a:off x="594360" y="2153412"/>
            <a:ext cx="10607040" cy="2148840"/>
            <a:chOff x="685800" y="1508760"/>
            <a:chExt cx="10607040" cy="2148840"/>
          </a:xfrm>
        </p:grpSpPr>
        <p:sp>
          <p:nvSpPr>
            <p:cNvPr id="8" name="Text 6"/>
            <p:cNvSpPr/>
            <p:nvPr/>
          </p:nvSpPr>
          <p:spPr>
            <a:xfrm>
              <a:off x="685800" y="1508760"/>
              <a:ext cx="3017520" cy="822960"/>
            </a:xfrm>
            <a:prstGeom prst="rect">
              <a:avLst/>
            </a:prstGeom>
            <a:solidFill>
              <a:schemeClr val="accent1"/>
            </a:solidFill>
            <a:ln w="12700">
              <a:solidFill>
                <a:schemeClr val="tx1"/>
              </a:solidFill>
            </a:ln>
          </p:spPr>
          <p:txBody>
            <a:bodyPr wrap="square" lIns="1651" tIns="1651" rIns="1651" bIns="1651" rtlCol="0" anchor="ctr">
              <a:normAutofit/>
            </a:bodyPr>
            <a:lstStyle/>
            <a:p>
              <a:pPr marL="0" indent="0" algn="ctr">
                <a:buNone/>
              </a:pPr>
              <a:r>
                <a:rPr lang="en-US" dirty="0">
                  <a:solidFill>
                    <a:schemeClr val="bg1"/>
                  </a:solidFill>
                  <a:ea typeface="Aptos" pitchFamily="34" charset="-122"/>
                  <a:cs typeface="Aptos" pitchFamily="34" charset="-120"/>
                </a:rPr>
                <a:t>Manage Defined Cost
</a:t>
              </a:r>
              <a:endParaRPr lang="en-US" dirty="0">
                <a:solidFill>
                  <a:schemeClr val="bg1"/>
                </a:solidFill>
              </a:endParaRPr>
            </a:p>
          </p:txBody>
        </p:sp>
        <p:sp>
          <p:nvSpPr>
            <p:cNvPr id="10" name="Text 8"/>
            <p:cNvSpPr/>
            <p:nvPr/>
          </p:nvSpPr>
          <p:spPr>
            <a:xfrm>
              <a:off x="4480560" y="1508760"/>
              <a:ext cx="3017520" cy="822960"/>
            </a:xfrm>
            <a:prstGeom prst="rect">
              <a:avLst/>
            </a:prstGeom>
            <a:solidFill>
              <a:schemeClr val="accent3"/>
            </a:solidFill>
            <a:ln w="12700">
              <a:solidFill>
                <a:schemeClr val="tx1"/>
              </a:solidFill>
            </a:ln>
          </p:spPr>
          <p:txBody>
            <a:bodyPr wrap="square" lIns="1651" tIns="1651" rIns="1651" bIns="1651" rtlCol="0" anchor="ctr">
              <a:normAutofit/>
            </a:bodyPr>
            <a:lstStyle/>
            <a:p>
              <a:pPr marL="0" indent="0" algn="ctr">
                <a:buNone/>
              </a:pPr>
              <a:r>
                <a:rPr lang="en-US" dirty="0">
                  <a:solidFill>
                    <a:schemeClr val="bg1"/>
                  </a:solidFill>
                  <a:ea typeface="Aptos" pitchFamily="34" charset="-122"/>
                  <a:cs typeface="Aptos" pitchFamily="34" charset="-120"/>
                </a:rPr>
                <a:t>Eliminate waste
</a:t>
              </a:r>
              <a:endParaRPr lang="en-US" dirty="0">
                <a:solidFill>
                  <a:schemeClr val="bg1"/>
                </a:solidFill>
              </a:endParaRPr>
            </a:p>
          </p:txBody>
        </p:sp>
        <p:sp>
          <p:nvSpPr>
            <p:cNvPr id="12" name="Text 10"/>
            <p:cNvSpPr/>
            <p:nvPr/>
          </p:nvSpPr>
          <p:spPr>
            <a:xfrm>
              <a:off x="8275320" y="1508760"/>
              <a:ext cx="3017520" cy="822960"/>
            </a:xfrm>
            <a:prstGeom prst="rect">
              <a:avLst/>
            </a:prstGeom>
            <a:solidFill>
              <a:schemeClr val="accent6"/>
            </a:solidFill>
            <a:ln w="12700">
              <a:solidFill>
                <a:schemeClr val="tx1"/>
              </a:solidFill>
            </a:ln>
          </p:spPr>
          <p:txBody>
            <a:bodyPr wrap="square" lIns="1651" tIns="1651" rIns="1651" bIns="1651" rtlCol="0" anchor="ctr">
              <a:noAutofit/>
            </a:bodyPr>
            <a:lstStyle/>
            <a:p>
              <a:pPr marL="0" indent="0" algn="ctr">
                <a:buNone/>
              </a:pPr>
              <a:r>
                <a:rPr lang="en-US" dirty="0">
                  <a:solidFill>
                    <a:schemeClr val="bg1"/>
                  </a:solidFill>
                  <a:ea typeface="Aptos" pitchFamily="34" charset="-122"/>
                  <a:cs typeface="Aptos" pitchFamily="34" charset="-120"/>
                </a:rPr>
                <a:t>Develop value-engineering proposals
</a:t>
              </a:r>
              <a:endParaRPr lang="en-US" dirty="0">
                <a:solidFill>
                  <a:schemeClr val="bg1"/>
                </a:solidFill>
              </a:endParaRPr>
            </a:p>
          </p:txBody>
        </p:sp>
        <p:sp>
          <p:nvSpPr>
            <p:cNvPr id="14" name="Text 12"/>
            <p:cNvSpPr/>
            <p:nvPr/>
          </p:nvSpPr>
          <p:spPr>
            <a:xfrm>
              <a:off x="685800" y="2834640"/>
              <a:ext cx="3017520" cy="822960"/>
            </a:xfrm>
            <a:prstGeom prst="rect">
              <a:avLst/>
            </a:prstGeom>
            <a:solidFill>
              <a:srgbClr val="FFFFFF"/>
            </a:solidFill>
            <a:ln w="12700">
              <a:solidFill>
                <a:schemeClr val="tx1"/>
              </a:solidFill>
            </a:ln>
          </p:spPr>
          <p:txBody>
            <a:bodyPr wrap="square" lIns="1651" tIns="1651" rIns="1651" bIns="1651" rtlCol="0" anchor="ctr">
              <a:noAutofit/>
            </a:bodyPr>
            <a:lstStyle/>
            <a:p>
              <a:pPr marL="0" indent="0" algn="ctr">
                <a:buNone/>
              </a:pPr>
              <a:r>
                <a:rPr lang="en-US" dirty="0">
                  <a:solidFill>
                    <a:srgbClr val="0B2239"/>
                  </a:solidFill>
                  <a:ea typeface="Aptos" pitchFamily="34" charset="-122"/>
                  <a:cs typeface="Aptos" pitchFamily="34" charset="-120"/>
                </a:rPr>
                <a:t>Manage subcontractors effectively
</a:t>
              </a:r>
              <a:endParaRPr lang="en-US" dirty="0"/>
            </a:p>
          </p:txBody>
        </p:sp>
        <p:sp>
          <p:nvSpPr>
            <p:cNvPr id="16" name="Text 14"/>
            <p:cNvSpPr/>
            <p:nvPr/>
          </p:nvSpPr>
          <p:spPr>
            <a:xfrm>
              <a:off x="4480560" y="2834640"/>
              <a:ext cx="3017520" cy="822960"/>
            </a:xfrm>
            <a:prstGeom prst="rect">
              <a:avLst/>
            </a:prstGeom>
            <a:solidFill>
              <a:schemeClr val="accent5"/>
            </a:solidFill>
            <a:ln w="12700">
              <a:solidFill>
                <a:schemeClr val="tx1"/>
              </a:solidFill>
            </a:ln>
          </p:spPr>
          <p:txBody>
            <a:bodyPr wrap="square" lIns="1651" tIns="1651" rIns="1651" bIns="1651" rtlCol="0" anchor="ctr">
              <a:normAutofit/>
            </a:bodyPr>
            <a:lstStyle/>
            <a:p>
              <a:pPr marL="0" indent="0" algn="ctr">
                <a:buNone/>
              </a:pPr>
              <a:r>
                <a:rPr lang="en-US" dirty="0">
                  <a:solidFill>
                    <a:srgbClr val="0B2239"/>
                  </a:solidFill>
                  <a:ea typeface="Aptos" pitchFamily="34" charset="-122"/>
                  <a:cs typeface="Aptos" pitchFamily="34" charset="-120"/>
                </a:rPr>
                <a:t>Notify risks early
</a:t>
              </a:r>
              <a:endParaRPr lang="en-US" dirty="0"/>
            </a:p>
          </p:txBody>
        </p:sp>
        <p:sp>
          <p:nvSpPr>
            <p:cNvPr id="18" name="Text 16"/>
            <p:cNvSpPr/>
            <p:nvPr/>
          </p:nvSpPr>
          <p:spPr>
            <a:xfrm>
              <a:off x="8275320" y="2834640"/>
              <a:ext cx="3017520" cy="822960"/>
            </a:xfrm>
            <a:prstGeom prst="rect">
              <a:avLst/>
            </a:prstGeom>
            <a:solidFill>
              <a:schemeClr val="accent4"/>
            </a:solidFill>
            <a:ln w="12700">
              <a:solidFill>
                <a:schemeClr val="tx1"/>
              </a:solidFill>
            </a:ln>
          </p:spPr>
          <p:txBody>
            <a:bodyPr wrap="square" lIns="1651" tIns="1651" rIns="1651" bIns="1651" rtlCol="0" anchor="ctr">
              <a:noAutofit/>
            </a:bodyPr>
            <a:lstStyle/>
            <a:p>
              <a:pPr marL="0" indent="0" algn="ctr">
                <a:buNone/>
              </a:pPr>
              <a:r>
                <a:rPr lang="en-US" dirty="0">
                  <a:solidFill>
                    <a:schemeClr val="bg1"/>
                  </a:solidFill>
                  <a:ea typeface="Aptos" pitchFamily="34" charset="-122"/>
                  <a:cs typeface="Aptos" pitchFamily="34" charset="-120"/>
                </a:rPr>
                <a:t>Work collaboratively with the Client
</a:t>
              </a:r>
              <a:endParaRPr lang="en-US" dirty="0">
                <a:solidFill>
                  <a:schemeClr val="bg1"/>
                </a:solidFill>
              </a:endParaRPr>
            </a:p>
          </p:txBody>
        </p:sp>
      </p:grpSp>
      <p:sp>
        <p:nvSpPr>
          <p:cNvPr id="20" name="Text 18"/>
          <p:cNvSpPr/>
          <p:nvPr/>
        </p:nvSpPr>
        <p:spPr>
          <a:xfrm>
            <a:off x="685800" y="5257800"/>
            <a:ext cx="10789920" cy="329184"/>
          </a:xfrm>
          <a:prstGeom prst="rect">
            <a:avLst/>
          </a:prstGeom>
          <a:solidFill>
            <a:schemeClr val="accent4"/>
          </a:solidFill>
          <a:ln w="8890">
            <a:solidFill>
              <a:schemeClr val="tx1"/>
            </a:solidFill>
          </a:ln>
        </p:spPr>
        <p:txBody>
          <a:bodyPr wrap="square" lIns="762" tIns="762" rIns="762" bIns="762" rtlCol="0" anchor="ctr">
            <a:normAutofit/>
          </a:bodyPr>
          <a:lstStyle/>
          <a:p>
            <a:pPr marL="0" indent="0" algn="ctr">
              <a:buNone/>
            </a:pPr>
            <a:r>
              <a:rPr lang="en-US" sz="1400" dirty="0">
                <a:solidFill>
                  <a:schemeClr val="bg1"/>
                </a:solidFill>
                <a:ea typeface="Aptos" pitchFamily="34" charset="-122"/>
                <a:cs typeface="Aptos" pitchFamily="34" charset="-120"/>
              </a:rPr>
              <a:t>Target-cost incentives work best when both parties can see, understand and challenge Defined Cost in real time.</a:t>
            </a:r>
            <a:endParaRPr lang="en-US" sz="1400" dirty="0">
              <a:solidFill>
                <a:schemeClr val="bg1"/>
              </a:solidFill>
            </a:endParaRPr>
          </a:p>
        </p:txBody>
      </p:sp>
      <p:sp>
        <p:nvSpPr>
          <p:cNvPr id="2" name="Footer Placeholder 1">
            <a:extLst>
              <a:ext uri="{FF2B5EF4-FFF2-40B4-BE49-F238E27FC236}">
                <a16:creationId xmlns:a16="http://schemas.microsoft.com/office/drawing/2014/main" id="{94EB006A-7DFE-FD54-3F5B-8384381A3BB7}"/>
              </a:ext>
            </a:extLst>
          </p:cNvPr>
          <p:cNvSpPr>
            <a:spLocks noGrp="1"/>
          </p:cNvSpPr>
          <p:nvPr>
            <p:ph type="ftr" sz="quarter" idx="10"/>
          </p:nvPr>
        </p:nvSpPr>
        <p:spPr/>
        <p:txBody>
          <a:bodyPr/>
          <a:lstStyle/>
          <a:p>
            <a:r>
              <a:rPr lang="en-US"/>
              <a:t>www.ecs.co.za</a:t>
            </a:r>
            <a:endParaRPr lang="en-GB" dirty="0"/>
          </a:p>
        </p:txBody>
      </p:sp>
      <p:sp>
        <p:nvSpPr>
          <p:cNvPr id="5" name="Slide Number Placeholder 4">
            <a:extLst>
              <a:ext uri="{FF2B5EF4-FFF2-40B4-BE49-F238E27FC236}">
                <a16:creationId xmlns:a16="http://schemas.microsoft.com/office/drawing/2014/main" id="{EF988F5F-56B5-F18C-7448-A90E6DFA7B45}"/>
              </a:ext>
            </a:extLst>
          </p:cNvPr>
          <p:cNvSpPr>
            <a:spLocks noGrp="1"/>
          </p:cNvSpPr>
          <p:nvPr>
            <p:ph type="sldNum" sz="quarter" idx="11"/>
          </p:nvPr>
        </p:nvSpPr>
        <p:spPr/>
        <p:txBody>
          <a:bodyPr/>
          <a:lstStyle/>
          <a:p>
            <a:fld id="{06F2FA06-E1E0-41BE-9336-EB35A789C607}" type="slidenum">
              <a:rPr lang="en-GB" smtClean="0"/>
              <a:pPr/>
              <a:t>26</a:t>
            </a:fld>
            <a:endParaRPr lang="en-GB"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502920" y="320040"/>
            <a:ext cx="3181574" cy="365760"/>
          </a:xfrm>
          <a:prstGeom prst="rect">
            <a:avLst/>
          </a:prstGeom>
          <a:noFill/>
          <a:ln/>
        </p:spPr>
        <p:txBody>
          <a:bodyPr wrap="square" lIns="0" tIns="0" rIns="0" bIns="0" rtlCol="0" anchor="ctr">
            <a:noAutofit/>
          </a:bodyPr>
          <a:lstStyle/>
          <a:p>
            <a:pPr marL="0" indent="0" algn="l">
              <a:buNone/>
            </a:pPr>
            <a:r>
              <a:rPr lang="en-US" sz="2500" b="1" dirty="0">
                <a:latin typeface="Century Gothic" pitchFamily="34" charset="0"/>
                <a:ea typeface="Century Gothic" pitchFamily="34" charset="-122"/>
                <a:cs typeface="Century Gothic" pitchFamily="34" charset="-120"/>
              </a:rPr>
              <a:t>COST AND VALUE</a:t>
            </a:r>
            <a:endParaRPr lang="en-US" sz="2500" dirty="0"/>
          </a:p>
        </p:txBody>
      </p:sp>
      <p:sp>
        <p:nvSpPr>
          <p:cNvPr id="6" name="Text 3"/>
          <p:cNvSpPr/>
          <p:nvPr/>
        </p:nvSpPr>
        <p:spPr>
          <a:xfrm>
            <a:off x="502920" y="713111"/>
            <a:ext cx="6675120" cy="411480"/>
          </a:xfrm>
          <a:prstGeom prst="rect">
            <a:avLst/>
          </a:prstGeom>
          <a:noFill/>
          <a:ln/>
        </p:spPr>
        <p:txBody>
          <a:bodyPr wrap="square" lIns="0" tIns="0" rIns="0" bIns="0" rtlCol="0" anchor="ctr">
            <a:normAutofit/>
          </a:bodyPr>
          <a:lstStyle/>
          <a:p>
            <a:pPr marL="0" indent="0" algn="l">
              <a:buNone/>
            </a:pPr>
            <a:r>
              <a:rPr lang="en-US" sz="2000" b="1" dirty="0">
                <a:solidFill>
                  <a:srgbClr val="111111"/>
                </a:solidFill>
                <a:latin typeface="Century Gothic" pitchFamily="34" charset="0"/>
                <a:ea typeface="Century Gothic" pitchFamily="34" charset="-122"/>
                <a:cs typeface="Century Gothic" pitchFamily="34" charset="-120"/>
              </a:rPr>
              <a:t>Target contracts: pain / gain share</a:t>
            </a:r>
            <a:endParaRPr lang="en-US" sz="2000" b="1" dirty="0"/>
          </a:p>
        </p:txBody>
      </p:sp>
      <p:sp>
        <p:nvSpPr>
          <p:cNvPr id="9" name="Text 6"/>
          <p:cNvSpPr/>
          <p:nvPr/>
        </p:nvSpPr>
        <p:spPr>
          <a:xfrm>
            <a:off x="502920" y="1303020"/>
            <a:ext cx="5340096" cy="594360"/>
          </a:xfrm>
          <a:prstGeom prst="rect">
            <a:avLst/>
          </a:prstGeom>
          <a:noFill/>
          <a:ln/>
        </p:spPr>
        <p:txBody>
          <a:bodyPr wrap="square" lIns="0" tIns="0" rIns="0" bIns="0" rtlCol="0" anchor="ctr">
            <a:noAutofit/>
          </a:bodyPr>
          <a:lstStyle/>
          <a:p>
            <a:pPr marL="0" indent="0" algn="l">
              <a:buNone/>
            </a:pPr>
            <a:r>
              <a:rPr lang="en-US" sz="1600" dirty="0">
                <a:solidFill>
                  <a:srgbClr val="404040"/>
                </a:solidFill>
                <a:latin typeface="Century Gothic" pitchFamily="34" charset="0"/>
                <a:ea typeface="Century Gothic" pitchFamily="34" charset="-122"/>
                <a:cs typeface="Century Gothic" pitchFamily="34" charset="-120"/>
              </a:rPr>
              <a:t>Target-cost contracts align the contractor’s commercial outcome with the Client’s cost outcome. The parties share the difference between the adjusted target and final cost.</a:t>
            </a:r>
            <a:endParaRPr lang="en-US" sz="1600" dirty="0"/>
          </a:p>
        </p:txBody>
      </p:sp>
      <p:grpSp>
        <p:nvGrpSpPr>
          <p:cNvPr id="45" name="Group 44">
            <a:extLst>
              <a:ext uri="{FF2B5EF4-FFF2-40B4-BE49-F238E27FC236}">
                <a16:creationId xmlns:a16="http://schemas.microsoft.com/office/drawing/2014/main" id="{CFDC059F-0355-D075-B5A7-AFD2417B7A74}"/>
              </a:ext>
            </a:extLst>
          </p:cNvPr>
          <p:cNvGrpSpPr/>
          <p:nvPr/>
        </p:nvGrpSpPr>
        <p:grpSpPr>
          <a:xfrm>
            <a:off x="886968" y="2349496"/>
            <a:ext cx="4937760" cy="1325880"/>
            <a:chOff x="914400" y="2103120"/>
            <a:chExt cx="4937760" cy="1325880"/>
          </a:xfrm>
        </p:grpSpPr>
        <p:sp>
          <p:nvSpPr>
            <p:cNvPr id="10" name="Shape 7"/>
            <p:cNvSpPr/>
            <p:nvPr/>
          </p:nvSpPr>
          <p:spPr>
            <a:xfrm>
              <a:off x="914400" y="2788920"/>
              <a:ext cx="4572000" cy="228600"/>
            </a:xfrm>
            <a:prstGeom prst="rect">
              <a:avLst/>
            </a:prstGeom>
            <a:solidFill>
              <a:srgbClr val="D9D9D9"/>
            </a:solidFill>
            <a:ln w="12700">
              <a:solidFill>
                <a:srgbClr val="D9D9D9">
                  <a:alpha val="0"/>
                </a:srgbClr>
              </a:solidFill>
              <a:prstDash val="solid"/>
            </a:ln>
          </p:spPr>
          <p:txBody>
            <a:bodyPr/>
            <a:lstStyle/>
            <a:p>
              <a:endParaRPr lang="en-ZA"/>
            </a:p>
          </p:txBody>
        </p:sp>
        <p:sp>
          <p:nvSpPr>
            <p:cNvPr id="11" name="Shape 8"/>
            <p:cNvSpPr/>
            <p:nvPr/>
          </p:nvSpPr>
          <p:spPr>
            <a:xfrm>
              <a:off x="914400" y="2788920"/>
              <a:ext cx="2057400" cy="228600"/>
            </a:xfrm>
            <a:prstGeom prst="rect">
              <a:avLst/>
            </a:prstGeom>
            <a:solidFill>
              <a:srgbClr val="A59137"/>
            </a:solidFill>
            <a:ln w="12700">
              <a:solidFill>
                <a:srgbClr val="A59137">
                  <a:alpha val="0"/>
                </a:srgbClr>
              </a:solidFill>
              <a:prstDash val="solid"/>
            </a:ln>
          </p:spPr>
          <p:txBody>
            <a:bodyPr/>
            <a:lstStyle/>
            <a:p>
              <a:endParaRPr lang="en-ZA"/>
            </a:p>
          </p:txBody>
        </p:sp>
        <p:sp>
          <p:nvSpPr>
            <p:cNvPr id="12" name="Shape 9"/>
            <p:cNvSpPr/>
            <p:nvPr/>
          </p:nvSpPr>
          <p:spPr>
            <a:xfrm>
              <a:off x="3429000" y="2788920"/>
              <a:ext cx="2057400" cy="228600"/>
            </a:xfrm>
            <a:prstGeom prst="rect">
              <a:avLst/>
            </a:prstGeom>
            <a:solidFill>
              <a:srgbClr val="A00B2F"/>
            </a:solidFill>
            <a:ln w="12700">
              <a:solidFill>
                <a:srgbClr val="A00B2F">
                  <a:alpha val="0"/>
                </a:srgbClr>
              </a:solidFill>
              <a:prstDash val="solid"/>
            </a:ln>
          </p:spPr>
          <p:txBody>
            <a:bodyPr/>
            <a:lstStyle/>
            <a:p>
              <a:endParaRPr lang="en-ZA"/>
            </a:p>
          </p:txBody>
        </p:sp>
        <p:sp>
          <p:nvSpPr>
            <p:cNvPr id="13" name="Shape 10"/>
            <p:cNvSpPr/>
            <p:nvPr/>
          </p:nvSpPr>
          <p:spPr>
            <a:xfrm rot="10800000">
              <a:off x="3081528" y="2468880"/>
              <a:ext cx="237744" cy="237744"/>
            </a:xfrm>
            <a:prstGeom prst="triangle">
              <a:avLst/>
            </a:prstGeom>
            <a:solidFill>
              <a:srgbClr val="404040"/>
            </a:solidFill>
            <a:ln w="12700">
              <a:solidFill>
                <a:srgbClr val="333333">
                  <a:alpha val="0"/>
                </a:srgbClr>
              </a:solidFill>
              <a:prstDash val="solid"/>
            </a:ln>
          </p:spPr>
          <p:txBody>
            <a:bodyPr/>
            <a:lstStyle/>
            <a:p>
              <a:endParaRPr lang="en-ZA"/>
            </a:p>
          </p:txBody>
        </p:sp>
        <p:sp>
          <p:nvSpPr>
            <p:cNvPr id="14" name="Text 11"/>
            <p:cNvSpPr/>
            <p:nvPr/>
          </p:nvSpPr>
          <p:spPr>
            <a:xfrm>
              <a:off x="914400" y="3200400"/>
              <a:ext cx="1920240" cy="228600"/>
            </a:xfrm>
            <a:prstGeom prst="rect">
              <a:avLst/>
            </a:prstGeom>
            <a:noFill/>
            <a:ln/>
          </p:spPr>
          <p:txBody>
            <a:bodyPr wrap="square" lIns="0" tIns="0" rIns="0" bIns="0" rtlCol="0" anchor="ctr">
              <a:normAutofit/>
            </a:bodyPr>
            <a:lstStyle/>
            <a:p>
              <a:pPr marL="0" indent="0" algn="l">
                <a:buNone/>
              </a:pPr>
              <a:r>
                <a:rPr lang="en-US" sz="1300" b="1" dirty="0">
                  <a:solidFill>
                    <a:srgbClr val="A59137"/>
                  </a:solidFill>
                  <a:latin typeface="Century Gothic" pitchFamily="34" charset="0"/>
                  <a:ea typeface="Century Gothic" pitchFamily="34" charset="-122"/>
                  <a:cs typeface="Century Gothic" pitchFamily="34" charset="-120"/>
                </a:rPr>
                <a:t>Saving / gain share</a:t>
              </a:r>
              <a:endParaRPr lang="en-US" sz="1300" dirty="0"/>
            </a:p>
          </p:txBody>
        </p:sp>
        <p:sp>
          <p:nvSpPr>
            <p:cNvPr id="15" name="Text 12"/>
            <p:cNvSpPr/>
            <p:nvPr/>
          </p:nvSpPr>
          <p:spPr>
            <a:xfrm>
              <a:off x="2880360" y="2103120"/>
              <a:ext cx="1005840" cy="228600"/>
            </a:xfrm>
            <a:prstGeom prst="rect">
              <a:avLst/>
            </a:prstGeom>
            <a:noFill/>
            <a:ln/>
          </p:spPr>
          <p:txBody>
            <a:bodyPr wrap="square" lIns="0" tIns="0" rIns="0" bIns="0" rtlCol="0" anchor="ctr">
              <a:normAutofit/>
            </a:bodyPr>
            <a:lstStyle/>
            <a:p>
              <a:pPr marL="0" indent="0" algn="ctr">
                <a:buNone/>
              </a:pPr>
              <a:r>
                <a:rPr lang="en-US" sz="1300" b="1" dirty="0">
                  <a:solidFill>
                    <a:srgbClr val="404040"/>
                  </a:solidFill>
                  <a:latin typeface="Century Gothic" pitchFamily="34" charset="0"/>
                  <a:ea typeface="Century Gothic" pitchFamily="34" charset="-122"/>
                  <a:cs typeface="Century Gothic" pitchFamily="34" charset="-120"/>
                </a:rPr>
                <a:t>Target cost</a:t>
              </a:r>
              <a:endParaRPr lang="en-US" sz="1300" dirty="0"/>
            </a:p>
          </p:txBody>
        </p:sp>
        <p:sp>
          <p:nvSpPr>
            <p:cNvPr id="16" name="Text 13"/>
            <p:cNvSpPr/>
            <p:nvPr/>
          </p:nvSpPr>
          <p:spPr>
            <a:xfrm>
              <a:off x="3931920" y="3200400"/>
              <a:ext cx="1920240" cy="228600"/>
            </a:xfrm>
            <a:prstGeom prst="rect">
              <a:avLst/>
            </a:prstGeom>
            <a:noFill/>
            <a:ln/>
          </p:spPr>
          <p:txBody>
            <a:bodyPr wrap="square" lIns="0" tIns="0" rIns="0" bIns="0" rtlCol="0" anchor="ctr">
              <a:normAutofit/>
            </a:bodyPr>
            <a:lstStyle/>
            <a:p>
              <a:pPr marL="0" indent="0" algn="r">
                <a:buNone/>
              </a:pPr>
              <a:r>
                <a:rPr lang="en-US" sz="1300" b="1" dirty="0">
                  <a:solidFill>
                    <a:srgbClr val="A00B2F"/>
                  </a:solidFill>
                  <a:latin typeface="Century Gothic" pitchFamily="34" charset="0"/>
                  <a:ea typeface="Century Gothic" pitchFamily="34" charset="-122"/>
                  <a:cs typeface="Century Gothic" pitchFamily="34" charset="-120"/>
                </a:rPr>
                <a:t>Overspend / pain share</a:t>
              </a:r>
              <a:endParaRPr lang="en-US" sz="1300" dirty="0"/>
            </a:p>
          </p:txBody>
        </p:sp>
      </p:grpSp>
      <p:grpSp>
        <p:nvGrpSpPr>
          <p:cNvPr id="2" name="Group 1">
            <a:extLst>
              <a:ext uri="{FF2B5EF4-FFF2-40B4-BE49-F238E27FC236}">
                <a16:creationId xmlns:a16="http://schemas.microsoft.com/office/drawing/2014/main" id="{39A9A365-57D0-6608-0053-0C692BDECE18}"/>
              </a:ext>
            </a:extLst>
          </p:cNvPr>
          <p:cNvGrpSpPr/>
          <p:nvPr/>
        </p:nvGrpSpPr>
        <p:grpSpPr>
          <a:xfrm>
            <a:off x="685800" y="4059935"/>
            <a:ext cx="5410200" cy="1828409"/>
            <a:chOff x="685800" y="4059936"/>
            <a:chExt cx="5410200" cy="1660344"/>
          </a:xfrm>
        </p:grpSpPr>
        <p:sp>
          <p:nvSpPr>
            <p:cNvPr id="17" name="Shape 14"/>
            <p:cNvSpPr/>
            <p:nvPr/>
          </p:nvSpPr>
          <p:spPr>
            <a:xfrm>
              <a:off x="685800" y="4069080"/>
              <a:ext cx="310896" cy="310896"/>
            </a:xfrm>
            <a:prstGeom prst="roundRect">
              <a:avLst>
                <a:gd name="adj" fmla="val 11765"/>
              </a:avLst>
            </a:prstGeom>
            <a:solidFill>
              <a:srgbClr val="A59137"/>
            </a:solidFill>
            <a:ln w="12700">
              <a:solidFill>
                <a:srgbClr val="A59137">
                  <a:alpha val="0"/>
                </a:srgbClr>
              </a:solidFill>
              <a:prstDash val="solid"/>
            </a:ln>
          </p:spPr>
          <p:txBody>
            <a:bodyPr/>
            <a:lstStyle/>
            <a:p>
              <a:endParaRPr lang="en-ZA" sz="1600"/>
            </a:p>
          </p:txBody>
        </p:sp>
        <p:sp>
          <p:nvSpPr>
            <p:cNvPr id="18" name="Text 15"/>
            <p:cNvSpPr/>
            <p:nvPr/>
          </p:nvSpPr>
          <p:spPr>
            <a:xfrm>
              <a:off x="786384" y="4178808"/>
              <a:ext cx="128016" cy="91440"/>
            </a:xfrm>
            <a:prstGeom prst="rect">
              <a:avLst/>
            </a:prstGeom>
            <a:noFill/>
            <a:ln/>
          </p:spPr>
          <p:txBody>
            <a:bodyPr wrap="square" lIns="0" tIns="0" rIns="0" bIns="0" rtlCol="0" anchor="ctr">
              <a:noAutofit/>
            </a:bodyPr>
            <a:lstStyle/>
            <a:p>
              <a:pPr marL="0" indent="0" algn="ctr">
                <a:buNone/>
              </a:pPr>
              <a:r>
                <a:rPr lang="en-US" sz="1600" b="1" dirty="0">
                  <a:solidFill>
                    <a:srgbClr val="FFFFFF"/>
                  </a:solidFill>
                  <a:latin typeface="Century Gothic" pitchFamily="34" charset="0"/>
                  <a:ea typeface="Century Gothic" pitchFamily="34" charset="-122"/>
                  <a:cs typeface="Century Gothic" pitchFamily="34" charset="-120"/>
                </a:rPr>
                <a:t>1</a:t>
              </a:r>
              <a:endParaRPr lang="en-US" sz="1600" dirty="0"/>
            </a:p>
          </p:txBody>
        </p:sp>
        <p:sp>
          <p:nvSpPr>
            <p:cNvPr id="19" name="Text 16"/>
            <p:cNvSpPr/>
            <p:nvPr/>
          </p:nvSpPr>
          <p:spPr>
            <a:xfrm>
              <a:off x="1143000" y="4059936"/>
              <a:ext cx="4953000" cy="292608"/>
            </a:xfrm>
            <a:prstGeom prst="rect">
              <a:avLst/>
            </a:prstGeom>
            <a:noFill/>
            <a:ln/>
          </p:spPr>
          <p:txBody>
            <a:bodyPr wrap="square" lIns="0" tIns="0" rIns="0" bIns="0" rtlCol="0" anchor="ctr">
              <a:noAutofit/>
            </a:bodyPr>
            <a:lstStyle/>
            <a:p>
              <a:pPr marL="0" indent="0" algn="l">
                <a:buNone/>
              </a:pPr>
              <a:r>
                <a:rPr lang="en-US" sz="1600" dirty="0">
                  <a:solidFill>
                    <a:srgbClr val="404040"/>
                  </a:solidFill>
                  <a:latin typeface="Century Gothic" pitchFamily="34" charset="0"/>
                  <a:ea typeface="Century Gothic" pitchFamily="34" charset="-122"/>
                  <a:cs typeface="Century Gothic" pitchFamily="34" charset="-120"/>
                </a:rPr>
                <a:t>Gain share: Contractor shares savings when the final cost is below target.</a:t>
              </a:r>
              <a:endParaRPr lang="en-US" sz="1600" dirty="0"/>
            </a:p>
          </p:txBody>
        </p:sp>
        <p:sp>
          <p:nvSpPr>
            <p:cNvPr id="20" name="Shape 17"/>
            <p:cNvSpPr/>
            <p:nvPr/>
          </p:nvSpPr>
          <p:spPr>
            <a:xfrm>
              <a:off x="685800" y="4636008"/>
              <a:ext cx="310896" cy="310896"/>
            </a:xfrm>
            <a:prstGeom prst="roundRect">
              <a:avLst>
                <a:gd name="adj" fmla="val 11765"/>
              </a:avLst>
            </a:prstGeom>
            <a:solidFill>
              <a:srgbClr val="A00B2F"/>
            </a:solidFill>
            <a:ln w="12700">
              <a:solidFill>
                <a:srgbClr val="A00B2F">
                  <a:alpha val="0"/>
                </a:srgbClr>
              </a:solidFill>
              <a:prstDash val="solid"/>
            </a:ln>
          </p:spPr>
          <p:txBody>
            <a:bodyPr/>
            <a:lstStyle/>
            <a:p>
              <a:endParaRPr lang="en-ZA" sz="1600"/>
            </a:p>
          </p:txBody>
        </p:sp>
        <p:sp>
          <p:nvSpPr>
            <p:cNvPr id="21" name="Text 18"/>
            <p:cNvSpPr/>
            <p:nvPr/>
          </p:nvSpPr>
          <p:spPr>
            <a:xfrm>
              <a:off x="786384" y="4745736"/>
              <a:ext cx="128016" cy="91440"/>
            </a:xfrm>
            <a:prstGeom prst="rect">
              <a:avLst/>
            </a:prstGeom>
            <a:noFill/>
            <a:ln/>
          </p:spPr>
          <p:txBody>
            <a:bodyPr wrap="square" lIns="0" tIns="0" rIns="0" bIns="0" rtlCol="0" anchor="ctr">
              <a:noAutofit/>
            </a:bodyPr>
            <a:lstStyle/>
            <a:p>
              <a:pPr marL="0" indent="0" algn="ctr">
                <a:buNone/>
              </a:pPr>
              <a:r>
                <a:rPr lang="en-US" sz="1600" b="1" dirty="0">
                  <a:solidFill>
                    <a:srgbClr val="FFFFFF"/>
                  </a:solidFill>
                  <a:latin typeface="Century Gothic" pitchFamily="34" charset="0"/>
                  <a:ea typeface="Century Gothic" pitchFamily="34" charset="-122"/>
                  <a:cs typeface="Century Gothic" pitchFamily="34" charset="-120"/>
                </a:rPr>
                <a:t>2</a:t>
              </a:r>
              <a:endParaRPr lang="en-US" sz="1600" dirty="0"/>
            </a:p>
          </p:txBody>
        </p:sp>
        <p:sp>
          <p:nvSpPr>
            <p:cNvPr id="22" name="Text 19"/>
            <p:cNvSpPr/>
            <p:nvPr/>
          </p:nvSpPr>
          <p:spPr>
            <a:xfrm>
              <a:off x="1143000" y="4626864"/>
              <a:ext cx="4953000" cy="292608"/>
            </a:xfrm>
            <a:prstGeom prst="rect">
              <a:avLst/>
            </a:prstGeom>
            <a:noFill/>
            <a:ln/>
          </p:spPr>
          <p:txBody>
            <a:bodyPr wrap="square" lIns="0" tIns="0" rIns="0" bIns="0" rtlCol="0" anchor="ctr">
              <a:noAutofit/>
            </a:bodyPr>
            <a:lstStyle/>
            <a:p>
              <a:pPr marL="0" indent="0" algn="l">
                <a:buNone/>
              </a:pPr>
              <a:r>
                <a:rPr lang="en-US" sz="1600" dirty="0">
                  <a:solidFill>
                    <a:srgbClr val="404040"/>
                  </a:solidFill>
                  <a:latin typeface="Century Gothic" pitchFamily="34" charset="0"/>
                  <a:ea typeface="Century Gothic" pitchFamily="34" charset="-122"/>
                  <a:cs typeface="Century Gothic" pitchFamily="34" charset="-120"/>
                </a:rPr>
                <a:t>Pain share: Contractor shares overspend where final cost exceeds the target.</a:t>
              </a:r>
              <a:endParaRPr lang="en-US" sz="1600" dirty="0"/>
            </a:p>
          </p:txBody>
        </p:sp>
        <p:sp>
          <p:nvSpPr>
            <p:cNvPr id="23" name="Shape 20"/>
            <p:cNvSpPr/>
            <p:nvPr/>
          </p:nvSpPr>
          <p:spPr>
            <a:xfrm>
              <a:off x="685800" y="5202936"/>
              <a:ext cx="310896" cy="310896"/>
            </a:xfrm>
            <a:prstGeom prst="roundRect">
              <a:avLst>
                <a:gd name="adj" fmla="val 11765"/>
              </a:avLst>
            </a:prstGeom>
            <a:solidFill>
              <a:srgbClr val="404040"/>
            </a:solidFill>
            <a:ln w="12700">
              <a:solidFill>
                <a:srgbClr val="404040">
                  <a:alpha val="0"/>
                </a:srgbClr>
              </a:solidFill>
              <a:prstDash val="solid"/>
            </a:ln>
          </p:spPr>
          <p:txBody>
            <a:bodyPr/>
            <a:lstStyle/>
            <a:p>
              <a:endParaRPr lang="en-ZA" sz="1600"/>
            </a:p>
          </p:txBody>
        </p:sp>
        <p:sp>
          <p:nvSpPr>
            <p:cNvPr id="24" name="Text 21"/>
            <p:cNvSpPr/>
            <p:nvPr/>
          </p:nvSpPr>
          <p:spPr>
            <a:xfrm>
              <a:off x="786384" y="5294376"/>
              <a:ext cx="128016" cy="91440"/>
            </a:xfrm>
            <a:prstGeom prst="rect">
              <a:avLst/>
            </a:prstGeom>
            <a:noFill/>
            <a:ln/>
          </p:spPr>
          <p:txBody>
            <a:bodyPr wrap="square" lIns="0" tIns="0" rIns="0" bIns="0" rtlCol="0" anchor="ctr">
              <a:noAutofit/>
            </a:bodyPr>
            <a:lstStyle/>
            <a:p>
              <a:pPr marL="0" indent="0" algn="ctr">
                <a:buNone/>
              </a:pPr>
              <a:r>
                <a:rPr lang="en-US" sz="1600" b="1" dirty="0">
                  <a:solidFill>
                    <a:srgbClr val="FFFFFF"/>
                  </a:solidFill>
                  <a:latin typeface="Century Gothic" pitchFamily="34" charset="0"/>
                  <a:ea typeface="Century Gothic" pitchFamily="34" charset="-122"/>
                  <a:cs typeface="Century Gothic" pitchFamily="34" charset="-120"/>
                </a:rPr>
                <a:t>3</a:t>
              </a:r>
              <a:endParaRPr lang="en-US" sz="1600" dirty="0"/>
            </a:p>
          </p:txBody>
        </p:sp>
        <p:sp>
          <p:nvSpPr>
            <p:cNvPr id="25" name="Text 22"/>
            <p:cNvSpPr/>
            <p:nvPr/>
          </p:nvSpPr>
          <p:spPr>
            <a:xfrm>
              <a:off x="1142999" y="5193792"/>
              <a:ext cx="4952999" cy="526488"/>
            </a:xfrm>
            <a:prstGeom prst="rect">
              <a:avLst/>
            </a:prstGeom>
            <a:noFill/>
            <a:ln/>
          </p:spPr>
          <p:txBody>
            <a:bodyPr wrap="square" lIns="0" tIns="0" rIns="0" bIns="0" rtlCol="0" anchor="ctr">
              <a:noAutofit/>
            </a:bodyPr>
            <a:lstStyle/>
            <a:p>
              <a:pPr marL="0" indent="0" algn="l">
                <a:buNone/>
              </a:pPr>
              <a:r>
                <a:rPr lang="en-US" sz="1600" dirty="0">
                  <a:solidFill>
                    <a:srgbClr val="404040"/>
                  </a:solidFill>
                  <a:latin typeface="Century Gothic" pitchFamily="34" charset="0"/>
                  <a:ea typeface="Century Gothic" pitchFamily="34" charset="-122"/>
                  <a:cs typeface="Century Gothic" pitchFamily="34" charset="-120"/>
                </a:rPr>
                <a:t>Behavioural effect: Encourages early risk reduction, cost control, waste elimination and buildability improvement.</a:t>
              </a:r>
              <a:endParaRPr lang="en-US" sz="1600" dirty="0"/>
            </a:p>
          </p:txBody>
        </p:sp>
      </p:grpSp>
      <p:sp>
        <p:nvSpPr>
          <p:cNvPr id="26" name="Shape 23"/>
          <p:cNvSpPr/>
          <p:nvPr/>
        </p:nvSpPr>
        <p:spPr>
          <a:xfrm>
            <a:off x="6492240" y="1029970"/>
            <a:ext cx="5261638" cy="4846320"/>
          </a:xfrm>
          <a:prstGeom prst="roundRect">
            <a:avLst>
              <a:gd name="adj" fmla="val 1702"/>
            </a:avLst>
          </a:prstGeom>
          <a:solidFill>
            <a:srgbClr val="F2F2F2"/>
          </a:solidFill>
          <a:ln w="7620">
            <a:solidFill>
              <a:srgbClr val="D9D9D9"/>
            </a:solidFill>
            <a:prstDash val="solid"/>
          </a:ln>
        </p:spPr>
        <p:txBody>
          <a:bodyPr/>
          <a:lstStyle/>
          <a:p>
            <a:endParaRPr lang="en-ZA"/>
          </a:p>
        </p:txBody>
      </p:sp>
      <p:grpSp>
        <p:nvGrpSpPr>
          <p:cNvPr id="44" name="Group 43">
            <a:extLst>
              <a:ext uri="{FF2B5EF4-FFF2-40B4-BE49-F238E27FC236}">
                <a16:creationId xmlns:a16="http://schemas.microsoft.com/office/drawing/2014/main" id="{61316868-102D-9D11-4AEC-45F684B9AA16}"/>
              </a:ext>
            </a:extLst>
          </p:cNvPr>
          <p:cNvGrpSpPr/>
          <p:nvPr/>
        </p:nvGrpSpPr>
        <p:grpSpPr>
          <a:xfrm>
            <a:off x="6583680" y="1197000"/>
            <a:ext cx="5058000" cy="4464000"/>
            <a:chOff x="6812280" y="1600200"/>
            <a:chExt cx="3977640" cy="3383280"/>
          </a:xfrm>
        </p:grpSpPr>
        <p:sp>
          <p:nvSpPr>
            <p:cNvPr id="27" name="Text 24"/>
            <p:cNvSpPr/>
            <p:nvPr/>
          </p:nvSpPr>
          <p:spPr>
            <a:xfrm>
              <a:off x="6812280" y="1600200"/>
              <a:ext cx="2194560" cy="228600"/>
            </a:xfrm>
            <a:prstGeom prst="rect">
              <a:avLst/>
            </a:prstGeom>
            <a:noFill/>
            <a:ln/>
          </p:spPr>
          <p:txBody>
            <a:bodyPr wrap="square" lIns="0" tIns="0" rIns="0" bIns="0" rtlCol="0" anchor="ctr">
              <a:normAutofit/>
            </a:bodyPr>
            <a:lstStyle/>
            <a:p>
              <a:pPr marL="0" indent="0" algn="l">
                <a:buNone/>
              </a:pPr>
              <a:r>
                <a:rPr lang="en-US" sz="1400" b="1" dirty="0">
                  <a:solidFill>
                    <a:srgbClr val="404040"/>
                  </a:solidFill>
                  <a:latin typeface="Century Gothic" pitchFamily="34" charset="0"/>
                  <a:ea typeface="Century Gothic" pitchFamily="34" charset="-122"/>
                  <a:cs typeface="Century Gothic" pitchFamily="34" charset="-120"/>
                </a:rPr>
                <a:t>Illustrative share profile</a:t>
              </a:r>
              <a:endParaRPr lang="en-US" sz="1400" dirty="0"/>
            </a:p>
          </p:txBody>
        </p:sp>
        <p:sp>
          <p:nvSpPr>
            <p:cNvPr id="28" name="Shape 25"/>
            <p:cNvSpPr/>
            <p:nvPr/>
          </p:nvSpPr>
          <p:spPr>
            <a:xfrm>
              <a:off x="6812280" y="2148840"/>
              <a:ext cx="3977640" cy="320040"/>
            </a:xfrm>
            <a:prstGeom prst="rect">
              <a:avLst/>
            </a:prstGeom>
            <a:solidFill>
              <a:srgbClr val="730721"/>
            </a:solidFill>
            <a:ln w="12700">
              <a:solidFill>
                <a:srgbClr val="730721">
                  <a:alpha val="0"/>
                </a:srgbClr>
              </a:solidFill>
              <a:prstDash val="solid"/>
            </a:ln>
          </p:spPr>
          <p:txBody>
            <a:bodyPr/>
            <a:lstStyle/>
            <a:p>
              <a:endParaRPr lang="en-ZA" sz="1400"/>
            </a:p>
          </p:txBody>
        </p:sp>
        <p:sp>
          <p:nvSpPr>
            <p:cNvPr id="29" name="Text 26"/>
            <p:cNvSpPr/>
            <p:nvPr/>
          </p:nvSpPr>
          <p:spPr>
            <a:xfrm>
              <a:off x="6995160" y="2240280"/>
              <a:ext cx="2194560" cy="109728"/>
            </a:xfrm>
            <a:prstGeom prst="rect">
              <a:avLst/>
            </a:prstGeom>
            <a:noFill/>
            <a:ln/>
          </p:spPr>
          <p:txBody>
            <a:bodyPr wrap="square" lIns="0" tIns="0" rIns="0" bIns="0" rtlCol="0" anchor="ctr">
              <a:noAutofit/>
            </a:bodyPr>
            <a:lstStyle/>
            <a:p>
              <a:pPr marL="0" indent="0" algn="l">
                <a:buNone/>
              </a:pPr>
              <a:r>
                <a:rPr lang="en-US" sz="1400" b="1" dirty="0">
                  <a:solidFill>
                    <a:srgbClr val="FFFFFF"/>
                  </a:solidFill>
                  <a:latin typeface="Century Gothic" pitchFamily="34" charset="0"/>
                  <a:ea typeface="Century Gothic" pitchFamily="34" charset="-122"/>
                  <a:cs typeface="Century Gothic" pitchFamily="34" charset="-120"/>
                </a:rPr>
                <a:t>Difference from target</a:t>
              </a:r>
              <a:endParaRPr lang="en-US" sz="1400" dirty="0"/>
            </a:p>
          </p:txBody>
        </p:sp>
        <p:sp>
          <p:nvSpPr>
            <p:cNvPr id="30" name="Text 27"/>
            <p:cNvSpPr/>
            <p:nvPr/>
          </p:nvSpPr>
          <p:spPr>
            <a:xfrm>
              <a:off x="9372600" y="2240280"/>
              <a:ext cx="1051560" cy="109728"/>
            </a:xfrm>
            <a:prstGeom prst="rect">
              <a:avLst/>
            </a:prstGeom>
            <a:noFill/>
            <a:ln/>
          </p:spPr>
          <p:txBody>
            <a:bodyPr wrap="square" lIns="0" tIns="0" rIns="0" bIns="0" rtlCol="0" anchor="ctr">
              <a:noAutofit/>
            </a:bodyPr>
            <a:lstStyle/>
            <a:p>
              <a:pPr marL="0" indent="0" algn="r">
                <a:buNone/>
              </a:pPr>
              <a:r>
                <a:rPr lang="en-US" sz="1400" b="1" dirty="0">
                  <a:solidFill>
                    <a:srgbClr val="FFFFFF"/>
                  </a:solidFill>
                  <a:latin typeface="Century Gothic" pitchFamily="34" charset="0"/>
                  <a:ea typeface="Century Gothic" pitchFamily="34" charset="-122"/>
                  <a:cs typeface="Century Gothic" pitchFamily="34" charset="-120"/>
                </a:rPr>
                <a:t>Contractor share</a:t>
              </a:r>
              <a:endParaRPr lang="en-US" sz="1400" dirty="0"/>
            </a:p>
          </p:txBody>
        </p:sp>
        <p:sp>
          <p:nvSpPr>
            <p:cNvPr id="31" name="Shape 28"/>
            <p:cNvSpPr/>
            <p:nvPr/>
          </p:nvSpPr>
          <p:spPr>
            <a:xfrm>
              <a:off x="6812280" y="2468880"/>
              <a:ext cx="3977640" cy="411480"/>
            </a:xfrm>
            <a:prstGeom prst="rect">
              <a:avLst/>
            </a:prstGeom>
            <a:solidFill>
              <a:srgbClr val="F5F2F2"/>
            </a:solidFill>
            <a:ln w="12700">
              <a:solidFill>
                <a:srgbClr val="F5F2F2">
                  <a:alpha val="0"/>
                </a:srgbClr>
              </a:solidFill>
              <a:prstDash val="solid"/>
            </a:ln>
          </p:spPr>
          <p:txBody>
            <a:bodyPr/>
            <a:lstStyle/>
            <a:p>
              <a:endParaRPr lang="en-ZA" sz="1400"/>
            </a:p>
          </p:txBody>
        </p:sp>
        <p:sp>
          <p:nvSpPr>
            <p:cNvPr id="32" name="Text 29"/>
            <p:cNvSpPr/>
            <p:nvPr/>
          </p:nvSpPr>
          <p:spPr>
            <a:xfrm>
              <a:off x="6995160" y="2596896"/>
              <a:ext cx="2286000" cy="10972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Saving up to 5%</a:t>
              </a:r>
              <a:endParaRPr lang="en-US" sz="1400" dirty="0"/>
            </a:p>
          </p:txBody>
        </p:sp>
        <p:sp>
          <p:nvSpPr>
            <p:cNvPr id="33" name="Text 30"/>
            <p:cNvSpPr/>
            <p:nvPr/>
          </p:nvSpPr>
          <p:spPr>
            <a:xfrm>
              <a:off x="9464040" y="2596896"/>
              <a:ext cx="822960" cy="109728"/>
            </a:xfrm>
            <a:prstGeom prst="rect">
              <a:avLst/>
            </a:prstGeom>
            <a:noFill/>
            <a:ln/>
          </p:spPr>
          <p:txBody>
            <a:bodyPr wrap="square" lIns="0" tIns="0" rIns="0" bIns="0" rtlCol="0" anchor="ctr">
              <a:noAutofit/>
            </a:bodyPr>
            <a:lstStyle/>
            <a:p>
              <a:pPr marL="0" indent="0" algn="r">
                <a:buNone/>
              </a:pPr>
              <a:r>
                <a:rPr lang="en-US" sz="1400" b="1" dirty="0">
                  <a:solidFill>
                    <a:srgbClr val="A59137"/>
                  </a:solidFill>
                  <a:latin typeface="Century Gothic" pitchFamily="34" charset="0"/>
                  <a:ea typeface="Century Gothic" pitchFamily="34" charset="-122"/>
                  <a:cs typeface="Century Gothic" pitchFamily="34" charset="-120"/>
                </a:rPr>
                <a:t>30%</a:t>
              </a:r>
              <a:endParaRPr lang="en-US" sz="1400" dirty="0"/>
            </a:p>
          </p:txBody>
        </p:sp>
        <p:sp>
          <p:nvSpPr>
            <p:cNvPr id="34" name="Shape 31"/>
            <p:cNvSpPr/>
            <p:nvPr/>
          </p:nvSpPr>
          <p:spPr>
            <a:xfrm>
              <a:off x="6812280" y="2898648"/>
              <a:ext cx="3977640" cy="411480"/>
            </a:xfrm>
            <a:prstGeom prst="rect">
              <a:avLst/>
            </a:prstGeom>
            <a:solidFill>
              <a:srgbClr val="FFFFFF"/>
            </a:solidFill>
            <a:ln w="12700">
              <a:solidFill>
                <a:srgbClr val="FFFFFF">
                  <a:alpha val="0"/>
                </a:srgbClr>
              </a:solidFill>
              <a:prstDash val="solid"/>
            </a:ln>
          </p:spPr>
          <p:txBody>
            <a:bodyPr/>
            <a:lstStyle/>
            <a:p>
              <a:endParaRPr lang="en-ZA" sz="1400"/>
            </a:p>
          </p:txBody>
        </p:sp>
        <p:sp>
          <p:nvSpPr>
            <p:cNvPr id="35" name="Text 32"/>
            <p:cNvSpPr/>
            <p:nvPr/>
          </p:nvSpPr>
          <p:spPr>
            <a:xfrm>
              <a:off x="6995160" y="3026664"/>
              <a:ext cx="2286000" cy="10972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Saving greater than 5%</a:t>
              </a:r>
              <a:endParaRPr lang="en-US" sz="1400" dirty="0"/>
            </a:p>
          </p:txBody>
        </p:sp>
        <p:sp>
          <p:nvSpPr>
            <p:cNvPr id="36" name="Text 33"/>
            <p:cNvSpPr/>
            <p:nvPr/>
          </p:nvSpPr>
          <p:spPr>
            <a:xfrm>
              <a:off x="9464040" y="3026664"/>
              <a:ext cx="822960" cy="109728"/>
            </a:xfrm>
            <a:prstGeom prst="rect">
              <a:avLst/>
            </a:prstGeom>
            <a:noFill/>
            <a:ln/>
          </p:spPr>
          <p:txBody>
            <a:bodyPr wrap="square" lIns="0" tIns="0" rIns="0" bIns="0" rtlCol="0" anchor="ctr">
              <a:noAutofit/>
            </a:bodyPr>
            <a:lstStyle/>
            <a:p>
              <a:pPr marL="0" indent="0" algn="r">
                <a:buNone/>
              </a:pPr>
              <a:r>
                <a:rPr lang="en-US" sz="1400" b="1" dirty="0">
                  <a:solidFill>
                    <a:srgbClr val="A59137"/>
                  </a:solidFill>
                  <a:latin typeface="Century Gothic" pitchFamily="34" charset="0"/>
                  <a:ea typeface="Century Gothic" pitchFamily="34" charset="-122"/>
                  <a:cs typeface="Century Gothic" pitchFamily="34" charset="-120"/>
                </a:rPr>
                <a:t>50%</a:t>
              </a:r>
              <a:endParaRPr lang="en-US" sz="1400" dirty="0"/>
            </a:p>
          </p:txBody>
        </p:sp>
        <p:sp>
          <p:nvSpPr>
            <p:cNvPr id="37" name="Shape 34"/>
            <p:cNvSpPr/>
            <p:nvPr/>
          </p:nvSpPr>
          <p:spPr>
            <a:xfrm>
              <a:off x="6812280" y="3328416"/>
              <a:ext cx="3977640" cy="411480"/>
            </a:xfrm>
            <a:prstGeom prst="rect">
              <a:avLst/>
            </a:prstGeom>
            <a:solidFill>
              <a:srgbClr val="F5F2F2"/>
            </a:solidFill>
            <a:ln w="12700">
              <a:solidFill>
                <a:srgbClr val="F5F2F2">
                  <a:alpha val="0"/>
                </a:srgbClr>
              </a:solidFill>
              <a:prstDash val="solid"/>
            </a:ln>
          </p:spPr>
          <p:txBody>
            <a:bodyPr/>
            <a:lstStyle/>
            <a:p>
              <a:endParaRPr lang="en-ZA" sz="1400"/>
            </a:p>
          </p:txBody>
        </p:sp>
        <p:sp>
          <p:nvSpPr>
            <p:cNvPr id="38" name="Text 35"/>
            <p:cNvSpPr/>
            <p:nvPr/>
          </p:nvSpPr>
          <p:spPr>
            <a:xfrm>
              <a:off x="6995160" y="3456432"/>
              <a:ext cx="2286000" cy="10972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Overspend up to 5%</a:t>
              </a:r>
              <a:endParaRPr lang="en-US" sz="1400" dirty="0"/>
            </a:p>
          </p:txBody>
        </p:sp>
        <p:sp>
          <p:nvSpPr>
            <p:cNvPr id="39" name="Text 36"/>
            <p:cNvSpPr/>
            <p:nvPr/>
          </p:nvSpPr>
          <p:spPr>
            <a:xfrm>
              <a:off x="9464040" y="3456432"/>
              <a:ext cx="822960" cy="109728"/>
            </a:xfrm>
            <a:prstGeom prst="rect">
              <a:avLst/>
            </a:prstGeom>
            <a:noFill/>
            <a:ln/>
          </p:spPr>
          <p:txBody>
            <a:bodyPr wrap="square" lIns="0" tIns="0" rIns="0" bIns="0" rtlCol="0" anchor="ctr">
              <a:noAutofit/>
            </a:bodyPr>
            <a:lstStyle/>
            <a:p>
              <a:pPr marL="0" indent="0" algn="r">
                <a:buNone/>
              </a:pPr>
              <a:r>
                <a:rPr lang="en-US" sz="1400" b="1" dirty="0">
                  <a:solidFill>
                    <a:srgbClr val="A00B2F"/>
                  </a:solidFill>
                  <a:latin typeface="Century Gothic" pitchFamily="34" charset="0"/>
                  <a:ea typeface="Century Gothic" pitchFamily="34" charset="-122"/>
                  <a:cs typeface="Century Gothic" pitchFamily="34" charset="-120"/>
                </a:rPr>
                <a:t>30%</a:t>
              </a:r>
              <a:endParaRPr lang="en-US" sz="1400" dirty="0"/>
            </a:p>
          </p:txBody>
        </p:sp>
        <p:sp>
          <p:nvSpPr>
            <p:cNvPr id="40" name="Shape 37"/>
            <p:cNvSpPr/>
            <p:nvPr/>
          </p:nvSpPr>
          <p:spPr>
            <a:xfrm>
              <a:off x="6812280" y="3758184"/>
              <a:ext cx="3977640" cy="411480"/>
            </a:xfrm>
            <a:prstGeom prst="rect">
              <a:avLst/>
            </a:prstGeom>
            <a:solidFill>
              <a:srgbClr val="FFFFFF"/>
            </a:solidFill>
            <a:ln w="12700">
              <a:solidFill>
                <a:srgbClr val="FFFFFF">
                  <a:alpha val="0"/>
                </a:srgbClr>
              </a:solidFill>
              <a:prstDash val="solid"/>
            </a:ln>
          </p:spPr>
          <p:txBody>
            <a:bodyPr/>
            <a:lstStyle/>
            <a:p>
              <a:endParaRPr lang="en-ZA" sz="1400"/>
            </a:p>
          </p:txBody>
        </p:sp>
        <p:sp>
          <p:nvSpPr>
            <p:cNvPr id="41" name="Text 38"/>
            <p:cNvSpPr/>
            <p:nvPr/>
          </p:nvSpPr>
          <p:spPr>
            <a:xfrm>
              <a:off x="6995160" y="3886200"/>
              <a:ext cx="2286000" cy="10972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Overspend greater than 5%</a:t>
              </a:r>
              <a:endParaRPr lang="en-US" sz="1400" dirty="0"/>
            </a:p>
          </p:txBody>
        </p:sp>
        <p:sp>
          <p:nvSpPr>
            <p:cNvPr id="42" name="Text 39"/>
            <p:cNvSpPr/>
            <p:nvPr/>
          </p:nvSpPr>
          <p:spPr>
            <a:xfrm>
              <a:off x="9464040" y="3886200"/>
              <a:ext cx="822960" cy="109728"/>
            </a:xfrm>
            <a:prstGeom prst="rect">
              <a:avLst/>
            </a:prstGeom>
            <a:noFill/>
            <a:ln/>
          </p:spPr>
          <p:txBody>
            <a:bodyPr wrap="square" lIns="0" tIns="0" rIns="0" bIns="0" rtlCol="0" anchor="ctr">
              <a:noAutofit/>
            </a:bodyPr>
            <a:lstStyle/>
            <a:p>
              <a:pPr marL="0" indent="0" algn="r">
                <a:buNone/>
              </a:pPr>
              <a:r>
                <a:rPr lang="en-US" sz="1400" b="1" dirty="0">
                  <a:solidFill>
                    <a:srgbClr val="A00B2F"/>
                  </a:solidFill>
                  <a:latin typeface="Century Gothic" pitchFamily="34" charset="0"/>
                  <a:ea typeface="Century Gothic" pitchFamily="34" charset="-122"/>
                  <a:cs typeface="Century Gothic" pitchFamily="34" charset="-120"/>
                </a:rPr>
                <a:t>50%</a:t>
              </a:r>
              <a:endParaRPr lang="en-US" sz="1400" dirty="0"/>
            </a:p>
          </p:txBody>
        </p:sp>
        <p:sp>
          <p:nvSpPr>
            <p:cNvPr id="43" name="Text 40"/>
            <p:cNvSpPr/>
            <p:nvPr/>
          </p:nvSpPr>
          <p:spPr>
            <a:xfrm>
              <a:off x="6812280" y="4572000"/>
              <a:ext cx="3886200" cy="411480"/>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The share profile should be modelled so that it encourages efficiency without creating defensive behaviour.</a:t>
              </a:r>
              <a:endParaRPr lang="en-US" sz="1400" dirty="0"/>
            </a:p>
          </p:txBody>
        </p:sp>
      </p:grpSp>
      <p:sp>
        <p:nvSpPr>
          <p:cNvPr id="3" name="Footer Placeholder 2">
            <a:extLst>
              <a:ext uri="{FF2B5EF4-FFF2-40B4-BE49-F238E27FC236}">
                <a16:creationId xmlns:a16="http://schemas.microsoft.com/office/drawing/2014/main" id="{0FB6A277-D5A7-D8EC-1955-BD643F6AAC08}"/>
              </a:ext>
            </a:extLst>
          </p:cNvPr>
          <p:cNvSpPr>
            <a:spLocks noGrp="1"/>
          </p:cNvSpPr>
          <p:nvPr>
            <p:ph type="ftr" sz="quarter" idx="10"/>
          </p:nvPr>
        </p:nvSpPr>
        <p:spPr/>
        <p:txBody>
          <a:bodyPr/>
          <a:lstStyle/>
          <a:p>
            <a:r>
              <a:rPr lang="en-US"/>
              <a:t>www.ecs.co.za</a:t>
            </a:r>
            <a:endParaRPr lang="en-GB" dirty="0"/>
          </a:p>
        </p:txBody>
      </p:sp>
      <p:sp>
        <p:nvSpPr>
          <p:cNvPr id="5" name="Slide Number Placeholder 4">
            <a:extLst>
              <a:ext uri="{FF2B5EF4-FFF2-40B4-BE49-F238E27FC236}">
                <a16:creationId xmlns:a16="http://schemas.microsoft.com/office/drawing/2014/main" id="{A761F8F8-FBC5-A0DD-1E91-2708F55A534D}"/>
              </a:ext>
            </a:extLst>
          </p:cNvPr>
          <p:cNvSpPr>
            <a:spLocks noGrp="1"/>
          </p:cNvSpPr>
          <p:nvPr>
            <p:ph type="sldNum" sz="quarter" idx="11"/>
          </p:nvPr>
        </p:nvSpPr>
        <p:spPr/>
        <p:txBody>
          <a:bodyPr/>
          <a:lstStyle/>
          <a:p>
            <a:fld id="{06F2FA06-E1E0-41BE-9336-EB35A789C607}" type="slidenum">
              <a:rPr lang="en-GB" smtClean="0"/>
              <a:pPr/>
              <a:t>27</a:t>
            </a:fld>
            <a:endParaRPr lang="en-GB" dirty="0"/>
          </a:p>
        </p:txBody>
      </p:sp>
    </p:spTree>
    <p:extLst>
      <p:ext uri="{BB962C8B-B14F-4D97-AF65-F5344CB8AC3E}">
        <p14:creationId xmlns:p14="http://schemas.microsoft.com/office/powerpoint/2010/main" val="24433677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D952A-4D10-A84F-E8C1-7C7E6E46F174}"/>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5196214-D721-9BEC-20AF-2A46B86EED58}"/>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4" imgH="345" progId="TCLayout.ActiveDocument.1">
                  <p:embed/>
                </p:oleObj>
              </mc:Choice>
              <mc:Fallback>
                <p:oleObj name="think-cell Slide" r:id="rId4" imgW="344" imgH="345" progId="TCLayout.ActiveDocument.1">
                  <p:embed/>
                  <p:pic>
                    <p:nvPicPr>
                      <p:cNvPr id="8" name="think-cell data - do not delete" hidden="1">
                        <a:extLst>
                          <a:ext uri="{FF2B5EF4-FFF2-40B4-BE49-F238E27FC236}">
                            <a16:creationId xmlns:a16="http://schemas.microsoft.com/office/drawing/2014/main" id="{75196214-D721-9BEC-20AF-2A46B86EED5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4034809A-6110-D003-BC26-15FA1ABCB198}"/>
              </a:ext>
            </a:extLst>
          </p:cNvPr>
          <p:cNvSpPr>
            <a:spLocks noGrp="1"/>
          </p:cNvSpPr>
          <p:nvPr>
            <p:ph type="title"/>
          </p:nvPr>
        </p:nvSpPr>
        <p:spPr>
          <a:xfrm>
            <a:off x="554736" y="182372"/>
            <a:ext cx="11082528" cy="731520"/>
          </a:xfrm>
        </p:spPr>
        <p:txBody>
          <a:bodyPr vert="horz" rIns="0"/>
          <a:lstStyle/>
          <a:p>
            <a:r>
              <a:rPr lang="en-US"/>
              <a:t>Target cost: Pain &amp; Gain</a:t>
            </a:r>
            <a:endParaRPr lang="en-ZA"/>
          </a:p>
        </p:txBody>
      </p:sp>
      <p:grpSp>
        <p:nvGrpSpPr>
          <p:cNvPr id="4" name="Canvas 63">
            <a:extLst>
              <a:ext uri="{FF2B5EF4-FFF2-40B4-BE49-F238E27FC236}">
                <a16:creationId xmlns:a16="http://schemas.microsoft.com/office/drawing/2014/main" id="{80354A86-96B8-9E58-82F5-96C679BE4CF4}"/>
              </a:ext>
            </a:extLst>
          </p:cNvPr>
          <p:cNvGrpSpPr>
            <a:grpSpLocks/>
          </p:cNvGrpSpPr>
          <p:nvPr/>
        </p:nvGrpSpPr>
        <p:grpSpPr bwMode="auto">
          <a:xfrm>
            <a:off x="833760" y="1124744"/>
            <a:ext cx="10524479" cy="5040014"/>
            <a:chOff x="0" y="0"/>
            <a:chExt cx="5285740" cy="3223260"/>
          </a:xfrm>
        </p:grpSpPr>
        <p:sp>
          <p:nvSpPr>
            <p:cNvPr id="6" name="Rectangle 5">
              <a:extLst>
                <a:ext uri="{FF2B5EF4-FFF2-40B4-BE49-F238E27FC236}">
                  <a16:creationId xmlns:a16="http://schemas.microsoft.com/office/drawing/2014/main" id="{7BED376C-5E7A-97C4-9C7F-CA33A9FCA702}"/>
                </a:ext>
              </a:extLst>
            </p:cNvPr>
            <p:cNvSpPr>
              <a:spLocks noChangeArrowheads="1"/>
            </p:cNvSpPr>
            <p:nvPr/>
          </p:nvSpPr>
          <p:spPr bwMode="auto">
            <a:xfrm>
              <a:off x="0" y="0"/>
              <a:ext cx="5285740" cy="3223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3200" b="1">
                  <a:solidFill>
                    <a:schemeClr val="tx1"/>
                  </a:solidFill>
                  <a:latin typeface="Century Gothic" panose="020B0502020202020204" pitchFamily="34" charset="0"/>
                </a:defRPr>
              </a:lvl1pPr>
              <a:lvl2pPr marL="742950" indent="-285750">
                <a:spcBef>
                  <a:spcPct val="20000"/>
                </a:spcBef>
                <a:buSzPct val="100000"/>
                <a:buChar char="–"/>
                <a:defRPr sz="2800" b="1">
                  <a:solidFill>
                    <a:schemeClr val="tx1"/>
                  </a:solidFill>
                  <a:latin typeface="Century Gothic" panose="020B0502020202020204" pitchFamily="34" charset="0"/>
                </a:defRPr>
              </a:lvl2pPr>
              <a:lvl3pPr marL="1143000" indent="-228600">
                <a:spcBef>
                  <a:spcPct val="20000"/>
                </a:spcBef>
                <a:buSzPct val="100000"/>
                <a:buChar char="•"/>
                <a:defRPr sz="2400" b="1">
                  <a:solidFill>
                    <a:schemeClr val="tx1"/>
                  </a:solidFill>
                  <a:latin typeface="Century Gothic" panose="020B0502020202020204" pitchFamily="34" charset="0"/>
                </a:defRPr>
              </a:lvl3pPr>
              <a:lvl4pPr marL="1600200" indent="-228600">
                <a:spcBef>
                  <a:spcPct val="20000"/>
                </a:spcBef>
                <a:buSzPct val="100000"/>
                <a:buChar char="–"/>
                <a:defRPr sz="2000" b="1">
                  <a:solidFill>
                    <a:schemeClr val="tx1"/>
                  </a:solidFill>
                  <a:latin typeface="Century Gothic" panose="020B0502020202020204" pitchFamily="34" charset="0"/>
                </a:defRPr>
              </a:lvl4pPr>
              <a:lvl5pPr marL="2057400" indent="-228600">
                <a:spcBef>
                  <a:spcPct val="20000"/>
                </a:spcBef>
                <a:buSzPct val="100000"/>
                <a:buChar char="•"/>
                <a:defRPr sz="2000" b="1">
                  <a:solidFill>
                    <a:schemeClr val="tx1"/>
                  </a:solidFill>
                  <a:latin typeface="Century Gothic" panose="020B0502020202020204" pitchFamily="34" charset="0"/>
                </a:defRPr>
              </a:lvl5pPr>
              <a:lvl6pPr marL="25146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6pPr>
              <a:lvl7pPr marL="29718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7pPr>
              <a:lvl8pPr marL="34290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8pPr>
              <a:lvl9pPr marL="38862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9pPr>
            </a:lstStyle>
            <a:p>
              <a:pPr>
                <a:spcBef>
                  <a:spcPct val="0"/>
                </a:spcBef>
                <a:buSzTx/>
                <a:buFontTx/>
                <a:buNone/>
              </a:pPr>
              <a:endParaRPr lang="en-US" altLang="en-US" sz="1000" b="0" dirty="0">
                <a:latin typeface="Times New Roman" panose="02020603050405020304" pitchFamily="18" charset="0"/>
              </a:endParaRPr>
            </a:p>
          </p:txBody>
        </p:sp>
        <p:sp>
          <p:nvSpPr>
            <p:cNvPr id="7" name="Text Box 4">
              <a:extLst>
                <a:ext uri="{FF2B5EF4-FFF2-40B4-BE49-F238E27FC236}">
                  <a16:creationId xmlns:a16="http://schemas.microsoft.com/office/drawing/2014/main" id="{A17F706A-90EB-1C52-8C5A-26218681D1E2}"/>
                </a:ext>
              </a:extLst>
            </p:cNvPr>
            <p:cNvSpPr txBox="1">
              <a:spLocks noChangeArrowheads="1"/>
            </p:cNvSpPr>
            <p:nvPr/>
          </p:nvSpPr>
          <p:spPr bwMode="auto">
            <a:xfrm>
              <a:off x="1955800" y="1359068"/>
              <a:ext cx="1054100" cy="55250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3200" b="1">
                  <a:solidFill>
                    <a:schemeClr val="tx1"/>
                  </a:solidFill>
                  <a:latin typeface="Century Gothic" panose="020B0502020202020204" pitchFamily="34" charset="0"/>
                </a:defRPr>
              </a:lvl1pPr>
              <a:lvl2pPr marL="742950" indent="-285750">
                <a:spcBef>
                  <a:spcPct val="20000"/>
                </a:spcBef>
                <a:buSzPct val="100000"/>
                <a:buChar char="–"/>
                <a:defRPr sz="2800" b="1">
                  <a:solidFill>
                    <a:schemeClr val="tx1"/>
                  </a:solidFill>
                  <a:latin typeface="Century Gothic" panose="020B0502020202020204" pitchFamily="34" charset="0"/>
                </a:defRPr>
              </a:lvl2pPr>
              <a:lvl3pPr marL="1143000" indent="-228600">
                <a:spcBef>
                  <a:spcPct val="20000"/>
                </a:spcBef>
                <a:buSzPct val="100000"/>
                <a:buChar char="•"/>
                <a:defRPr sz="2400" b="1">
                  <a:solidFill>
                    <a:schemeClr val="tx1"/>
                  </a:solidFill>
                  <a:latin typeface="Century Gothic" panose="020B0502020202020204" pitchFamily="34" charset="0"/>
                </a:defRPr>
              </a:lvl3pPr>
              <a:lvl4pPr marL="1600200" indent="-228600">
                <a:spcBef>
                  <a:spcPct val="20000"/>
                </a:spcBef>
                <a:buSzPct val="100000"/>
                <a:buChar char="–"/>
                <a:defRPr sz="2000" b="1">
                  <a:solidFill>
                    <a:schemeClr val="tx1"/>
                  </a:solidFill>
                  <a:latin typeface="Century Gothic" panose="020B0502020202020204" pitchFamily="34" charset="0"/>
                </a:defRPr>
              </a:lvl4pPr>
              <a:lvl5pPr marL="2057400" indent="-228600">
                <a:spcBef>
                  <a:spcPct val="20000"/>
                </a:spcBef>
                <a:buSzPct val="100000"/>
                <a:buChar char="•"/>
                <a:defRPr sz="2000" b="1">
                  <a:solidFill>
                    <a:schemeClr val="tx1"/>
                  </a:solidFill>
                  <a:latin typeface="Century Gothic" panose="020B0502020202020204" pitchFamily="34" charset="0"/>
                </a:defRPr>
              </a:lvl5pPr>
              <a:lvl6pPr marL="25146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6pPr>
              <a:lvl7pPr marL="29718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7pPr>
              <a:lvl8pPr marL="34290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8pPr>
              <a:lvl9pPr marL="38862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9pPr>
            </a:lstStyle>
            <a:p>
              <a:pPr>
                <a:lnSpc>
                  <a:spcPct val="107000"/>
                </a:lnSpc>
                <a:spcBef>
                  <a:spcPct val="0"/>
                </a:spcBef>
                <a:spcAft>
                  <a:spcPts val="800"/>
                </a:spcAft>
                <a:buSzTx/>
                <a:buFontTx/>
                <a:buNone/>
              </a:pPr>
              <a:r>
                <a:rPr lang="en-ZA" altLang="en-US" sz="1000" dirty="0">
                  <a:latin typeface="Arial" panose="020B0604020202020204" pitchFamily="34" charset="0"/>
                  <a:ea typeface="Calibri" panose="020F0502020204030204" pitchFamily="34" charset="0"/>
                  <a:cs typeface="Times New Roman" panose="02020603050405020304" pitchFamily="18" charset="0"/>
                </a:rPr>
                <a:t>Contractor’s share of saving</a:t>
              </a:r>
              <a:endParaRPr lang="en-GB" altLang="en-US" sz="1100" b="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9" name="AutoShape 5">
              <a:extLst>
                <a:ext uri="{FF2B5EF4-FFF2-40B4-BE49-F238E27FC236}">
                  <a16:creationId xmlns:a16="http://schemas.microsoft.com/office/drawing/2014/main" id="{D4D1E76D-FB6A-9216-033F-EFB96849DE99}"/>
                </a:ext>
              </a:extLst>
            </p:cNvPr>
            <p:cNvCxnSpPr>
              <a:cxnSpLocks noChangeShapeType="1"/>
            </p:cNvCxnSpPr>
            <p:nvPr/>
          </p:nvCxnSpPr>
          <p:spPr bwMode="auto">
            <a:xfrm>
              <a:off x="386700" y="2887742"/>
              <a:ext cx="2888600" cy="320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0" name="Text Box 6" descr="Wide upward diagonal">
              <a:extLst>
                <a:ext uri="{FF2B5EF4-FFF2-40B4-BE49-F238E27FC236}">
                  <a16:creationId xmlns:a16="http://schemas.microsoft.com/office/drawing/2014/main" id="{F3363193-215F-E013-9994-DC5B2E3D6C02}"/>
                </a:ext>
              </a:extLst>
            </p:cNvPr>
            <p:cNvSpPr txBox="1">
              <a:spLocks noChangeArrowheads="1"/>
            </p:cNvSpPr>
            <p:nvPr/>
          </p:nvSpPr>
          <p:spPr bwMode="auto">
            <a:xfrm>
              <a:off x="808900" y="1356120"/>
              <a:ext cx="221700" cy="1534222"/>
            </a:xfrm>
            <a:prstGeom prst="rect">
              <a:avLst/>
            </a:prstGeom>
            <a:blipFill dpi="0" rotWithShape="0">
              <a:blip r:embed="rId6"/>
              <a:srcRect/>
              <a:tile tx="0" ty="0" sx="100000" sy="100000" flip="none" algn="tl"/>
            </a:blipFill>
            <a:ln w="9525">
              <a:solidFill>
                <a:srgbClr val="000000"/>
              </a:solidFill>
              <a:miter lim="800000"/>
              <a:headEnd/>
              <a:tailEnd/>
            </a:ln>
          </p:spPr>
          <p:txBody>
            <a:bodyPr/>
            <a:lstStyle>
              <a:lvl1pPr>
                <a:spcBef>
                  <a:spcPct val="20000"/>
                </a:spcBef>
                <a:buSzPct val="100000"/>
                <a:buChar char="•"/>
                <a:defRPr sz="3200" b="1">
                  <a:solidFill>
                    <a:schemeClr val="tx1"/>
                  </a:solidFill>
                  <a:latin typeface="Century Gothic" panose="020B0502020202020204" pitchFamily="34" charset="0"/>
                </a:defRPr>
              </a:lvl1pPr>
              <a:lvl2pPr marL="742950" indent="-285750">
                <a:spcBef>
                  <a:spcPct val="20000"/>
                </a:spcBef>
                <a:buSzPct val="100000"/>
                <a:buChar char="–"/>
                <a:defRPr sz="2800" b="1">
                  <a:solidFill>
                    <a:schemeClr val="tx1"/>
                  </a:solidFill>
                  <a:latin typeface="Century Gothic" panose="020B0502020202020204" pitchFamily="34" charset="0"/>
                </a:defRPr>
              </a:lvl2pPr>
              <a:lvl3pPr marL="1143000" indent="-228600">
                <a:spcBef>
                  <a:spcPct val="20000"/>
                </a:spcBef>
                <a:buSzPct val="100000"/>
                <a:buChar char="•"/>
                <a:defRPr sz="2400" b="1">
                  <a:solidFill>
                    <a:schemeClr val="tx1"/>
                  </a:solidFill>
                  <a:latin typeface="Century Gothic" panose="020B0502020202020204" pitchFamily="34" charset="0"/>
                </a:defRPr>
              </a:lvl3pPr>
              <a:lvl4pPr marL="1600200" indent="-228600">
                <a:spcBef>
                  <a:spcPct val="20000"/>
                </a:spcBef>
                <a:buSzPct val="100000"/>
                <a:buChar char="–"/>
                <a:defRPr sz="2000" b="1">
                  <a:solidFill>
                    <a:schemeClr val="tx1"/>
                  </a:solidFill>
                  <a:latin typeface="Century Gothic" panose="020B0502020202020204" pitchFamily="34" charset="0"/>
                </a:defRPr>
              </a:lvl4pPr>
              <a:lvl5pPr marL="2057400" indent="-228600">
                <a:spcBef>
                  <a:spcPct val="20000"/>
                </a:spcBef>
                <a:buSzPct val="100000"/>
                <a:buChar char="•"/>
                <a:defRPr sz="2000" b="1">
                  <a:solidFill>
                    <a:schemeClr val="tx1"/>
                  </a:solidFill>
                  <a:latin typeface="Century Gothic" panose="020B0502020202020204" pitchFamily="34" charset="0"/>
                </a:defRPr>
              </a:lvl5pPr>
              <a:lvl6pPr marL="25146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6pPr>
              <a:lvl7pPr marL="29718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7pPr>
              <a:lvl8pPr marL="34290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8pPr>
              <a:lvl9pPr marL="38862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9pPr>
            </a:lstStyle>
            <a:p>
              <a:pPr>
                <a:lnSpc>
                  <a:spcPct val="107000"/>
                </a:lnSpc>
                <a:spcBef>
                  <a:spcPct val="0"/>
                </a:spcBef>
                <a:spcAft>
                  <a:spcPts val="800"/>
                </a:spcAft>
                <a:buSzTx/>
                <a:buFontTx/>
                <a:buNone/>
              </a:pPr>
              <a:r>
                <a:rPr lang="en-ZA" altLang="en-US" sz="1100" b="0" dirty="0">
                  <a:latin typeface="Arial" panose="020B0604020202020204" pitchFamily="34" charset="0"/>
                  <a:ea typeface="Calibri" panose="020F0502020204030204" pitchFamily="34" charset="0"/>
                  <a:cs typeface="Times New Roman" panose="02020603050405020304" pitchFamily="18" charset="0"/>
                </a:rPr>
                <a:t> </a:t>
              </a:r>
              <a:endParaRPr lang="en-GB" altLang="en-US" sz="1100" b="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11" name="AutoShape 7">
              <a:extLst>
                <a:ext uri="{FF2B5EF4-FFF2-40B4-BE49-F238E27FC236}">
                  <a16:creationId xmlns:a16="http://schemas.microsoft.com/office/drawing/2014/main" id="{FA52F101-6CA7-E14C-B556-649A3577EA35}"/>
                </a:ext>
              </a:extLst>
            </p:cNvPr>
            <p:cNvCxnSpPr>
              <a:cxnSpLocks noChangeShapeType="1"/>
            </p:cNvCxnSpPr>
            <p:nvPr/>
          </p:nvCxnSpPr>
          <p:spPr bwMode="auto">
            <a:xfrm flipV="1">
              <a:off x="386700" y="517908"/>
              <a:ext cx="600" cy="2343834"/>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2" name="Text Box 8">
              <a:extLst>
                <a:ext uri="{FF2B5EF4-FFF2-40B4-BE49-F238E27FC236}">
                  <a16:creationId xmlns:a16="http://schemas.microsoft.com/office/drawing/2014/main" id="{0670AB0C-7214-B761-7560-8A436C7475C7}"/>
                </a:ext>
              </a:extLst>
            </p:cNvPr>
            <p:cNvSpPr txBox="1">
              <a:spLocks noChangeArrowheads="1"/>
            </p:cNvSpPr>
            <p:nvPr/>
          </p:nvSpPr>
          <p:spPr bwMode="auto">
            <a:xfrm>
              <a:off x="0" y="1556123"/>
              <a:ext cx="313600" cy="790612"/>
            </a:xfrm>
            <a:prstGeom prst="rect">
              <a:avLst/>
            </a:prstGeom>
            <a:solidFill>
              <a:srgbClr val="FFFFFF"/>
            </a:solidFill>
            <a:ln>
              <a:noFill/>
            </a:ln>
          </p:spPr>
          <p:txBody>
            <a:bodyPr vert="vert270" upright="1"/>
            <a:lstStyle/>
            <a:p>
              <a:pPr>
                <a:lnSpc>
                  <a:spcPct val="107000"/>
                </a:lnSpc>
                <a:spcAft>
                  <a:spcPts val="800"/>
                </a:spcAft>
                <a:defRPr/>
              </a:pPr>
              <a:r>
                <a:rPr lang="en-ZA" sz="1100" b="1" dirty="0">
                  <a:latin typeface="Arial" panose="020B0604020202020204" pitchFamily="34" charset="0"/>
                  <a:ea typeface="Calibri" panose="020F0502020204030204" pitchFamily="34" charset="0"/>
                  <a:cs typeface="Times New Roman" panose="02020603050405020304" pitchFamily="18" charset="0"/>
                </a:rPr>
                <a:t>Rand</a:t>
              </a:r>
              <a:endParaRPr lang="en-GB" sz="110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13" name="AutoShape 9">
              <a:extLst>
                <a:ext uri="{FF2B5EF4-FFF2-40B4-BE49-F238E27FC236}">
                  <a16:creationId xmlns:a16="http://schemas.microsoft.com/office/drawing/2014/main" id="{BADA7042-ACD3-4191-AF9B-5A0A7A55F424}"/>
                </a:ext>
              </a:extLst>
            </p:cNvPr>
            <p:cNvCxnSpPr>
              <a:cxnSpLocks noChangeShapeType="1"/>
            </p:cNvCxnSpPr>
            <p:nvPr/>
          </p:nvCxnSpPr>
          <p:spPr bwMode="auto">
            <a:xfrm>
              <a:off x="587300" y="1356120"/>
              <a:ext cx="570900" cy="60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4" name="Text Box 10">
              <a:extLst>
                <a:ext uri="{FF2B5EF4-FFF2-40B4-BE49-F238E27FC236}">
                  <a16:creationId xmlns:a16="http://schemas.microsoft.com/office/drawing/2014/main" id="{16461070-BDBE-9A58-E8D5-8CA95B79B41A}"/>
                </a:ext>
              </a:extLst>
            </p:cNvPr>
            <p:cNvSpPr txBox="1">
              <a:spLocks noChangeArrowheads="1"/>
            </p:cNvSpPr>
            <p:nvPr/>
          </p:nvSpPr>
          <p:spPr bwMode="auto">
            <a:xfrm>
              <a:off x="977200" y="32100"/>
              <a:ext cx="2633400" cy="27630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3200" b="1">
                  <a:solidFill>
                    <a:schemeClr val="tx1"/>
                  </a:solidFill>
                  <a:latin typeface="Century Gothic" panose="020B0502020202020204" pitchFamily="34" charset="0"/>
                </a:defRPr>
              </a:lvl1pPr>
              <a:lvl2pPr marL="742950" indent="-285750">
                <a:spcBef>
                  <a:spcPct val="20000"/>
                </a:spcBef>
                <a:buSzPct val="100000"/>
                <a:buChar char="–"/>
                <a:defRPr sz="2800" b="1">
                  <a:solidFill>
                    <a:schemeClr val="tx1"/>
                  </a:solidFill>
                  <a:latin typeface="Century Gothic" panose="020B0502020202020204" pitchFamily="34" charset="0"/>
                </a:defRPr>
              </a:lvl2pPr>
              <a:lvl3pPr marL="1143000" indent="-228600">
                <a:spcBef>
                  <a:spcPct val="20000"/>
                </a:spcBef>
                <a:buSzPct val="100000"/>
                <a:buChar char="•"/>
                <a:defRPr sz="2400" b="1">
                  <a:solidFill>
                    <a:schemeClr val="tx1"/>
                  </a:solidFill>
                  <a:latin typeface="Century Gothic" panose="020B0502020202020204" pitchFamily="34" charset="0"/>
                </a:defRPr>
              </a:lvl3pPr>
              <a:lvl4pPr marL="1600200" indent="-228600">
                <a:spcBef>
                  <a:spcPct val="20000"/>
                </a:spcBef>
                <a:buSzPct val="100000"/>
                <a:buChar char="–"/>
                <a:defRPr sz="2000" b="1">
                  <a:solidFill>
                    <a:schemeClr val="tx1"/>
                  </a:solidFill>
                  <a:latin typeface="Century Gothic" panose="020B0502020202020204" pitchFamily="34" charset="0"/>
                </a:defRPr>
              </a:lvl4pPr>
              <a:lvl5pPr marL="2057400" indent="-228600">
                <a:spcBef>
                  <a:spcPct val="20000"/>
                </a:spcBef>
                <a:buSzPct val="100000"/>
                <a:buChar char="•"/>
                <a:defRPr sz="2000" b="1">
                  <a:solidFill>
                    <a:schemeClr val="tx1"/>
                  </a:solidFill>
                  <a:latin typeface="Century Gothic" panose="020B0502020202020204" pitchFamily="34" charset="0"/>
                </a:defRPr>
              </a:lvl5pPr>
              <a:lvl6pPr marL="25146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6pPr>
              <a:lvl7pPr marL="29718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7pPr>
              <a:lvl8pPr marL="34290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8pPr>
              <a:lvl9pPr marL="38862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9pPr>
            </a:lstStyle>
            <a:p>
              <a:pPr>
                <a:lnSpc>
                  <a:spcPct val="107000"/>
                </a:lnSpc>
                <a:spcBef>
                  <a:spcPct val="0"/>
                </a:spcBef>
                <a:spcAft>
                  <a:spcPts val="800"/>
                </a:spcAft>
                <a:buSzTx/>
                <a:buFontTx/>
                <a:buNone/>
              </a:pPr>
              <a:r>
                <a:rPr lang="en-ZA" altLang="en-US" sz="900" dirty="0">
                  <a:latin typeface="Arial" panose="020B0604020202020204" pitchFamily="34" charset="0"/>
                  <a:ea typeface="Calibri" panose="020F0502020204030204" pitchFamily="34" charset="0"/>
                  <a:cs typeface="Times New Roman" panose="02020603050405020304" pitchFamily="18" charset="0"/>
                </a:rPr>
                <a:t>Target at start (total of the Prices)</a:t>
              </a:r>
              <a:endParaRPr lang="en-GB" altLang="en-US" sz="1100" b="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15" name="AutoShape 11">
              <a:extLst>
                <a:ext uri="{FF2B5EF4-FFF2-40B4-BE49-F238E27FC236}">
                  <a16:creationId xmlns:a16="http://schemas.microsoft.com/office/drawing/2014/main" id="{60ABF399-9203-F84E-71F4-8F33CA6CC8C7}"/>
                </a:ext>
              </a:extLst>
            </p:cNvPr>
            <p:cNvCxnSpPr>
              <a:cxnSpLocks noChangeShapeType="1"/>
            </p:cNvCxnSpPr>
            <p:nvPr/>
          </p:nvCxnSpPr>
          <p:spPr bwMode="auto">
            <a:xfrm flipH="1" flipV="1">
              <a:off x="665400" y="156002"/>
              <a:ext cx="9600" cy="1200118"/>
            </a:xfrm>
            <a:prstGeom prst="straightConnector1">
              <a:avLst/>
            </a:prstGeom>
            <a:noFill/>
            <a:ln w="9525">
              <a:solidFill>
                <a:srgbClr val="000000"/>
              </a:solidFill>
              <a:round/>
              <a:headEnd type="oval" w="med" len="med"/>
              <a:tailEnd type="oval" w="med" len="med"/>
            </a:ln>
            <a:extLst>
              <a:ext uri="{909E8E84-426E-40DD-AFC4-6F175D3DCCD1}">
                <a14:hiddenFill xmlns:a14="http://schemas.microsoft.com/office/drawing/2010/main">
                  <a:noFill/>
                </a14:hiddenFill>
              </a:ext>
            </a:extLst>
          </p:spPr>
        </p:cxnSp>
        <p:cxnSp>
          <p:nvCxnSpPr>
            <p:cNvPr id="16" name="AutoShape 12">
              <a:extLst>
                <a:ext uri="{FF2B5EF4-FFF2-40B4-BE49-F238E27FC236}">
                  <a16:creationId xmlns:a16="http://schemas.microsoft.com/office/drawing/2014/main" id="{A9EF464F-1331-4147-C97F-D6E383164CDE}"/>
                </a:ext>
              </a:extLst>
            </p:cNvPr>
            <p:cNvCxnSpPr>
              <a:cxnSpLocks noChangeShapeType="1"/>
            </p:cNvCxnSpPr>
            <p:nvPr/>
          </p:nvCxnSpPr>
          <p:spPr bwMode="auto">
            <a:xfrm>
              <a:off x="665400" y="156002"/>
              <a:ext cx="254700" cy="60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7" name="Text Box 13" descr="10%">
              <a:extLst>
                <a:ext uri="{FF2B5EF4-FFF2-40B4-BE49-F238E27FC236}">
                  <a16:creationId xmlns:a16="http://schemas.microsoft.com/office/drawing/2014/main" id="{8FF0B1AD-8BDF-83EA-F0CE-23B3E84068C7}"/>
                </a:ext>
              </a:extLst>
            </p:cNvPr>
            <p:cNvSpPr txBox="1">
              <a:spLocks noChangeArrowheads="1"/>
            </p:cNvSpPr>
            <p:nvPr/>
          </p:nvSpPr>
          <p:spPr bwMode="auto">
            <a:xfrm>
              <a:off x="808900" y="1156117"/>
              <a:ext cx="221700" cy="200003"/>
            </a:xfrm>
            <a:prstGeom prst="rect">
              <a:avLst/>
            </a:prstGeom>
            <a:solidFill>
              <a:srgbClr val="404040"/>
            </a:solidFill>
            <a:ln w="9525">
              <a:solidFill>
                <a:srgbClr val="000000"/>
              </a:solidFill>
              <a:miter lim="800000"/>
              <a:headEnd/>
              <a:tailEnd/>
            </a:ln>
          </p:spPr>
          <p:txBody>
            <a:bodyPr/>
            <a:lstStyle>
              <a:lvl1pPr>
                <a:spcBef>
                  <a:spcPct val="20000"/>
                </a:spcBef>
                <a:buSzPct val="100000"/>
                <a:buChar char="•"/>
                <a:defRPr sz="3200" b="1">
                  <a:solidFill>
                    <a:schemeClr val="tx1"/>
                  </a:solidFill>
                  <a:latin typeface="Century Gothic" panose="020B0502020202020204" pitchFamily="34" charset="0"/>
                </a:defRPr>
              </a:lvl1pPr>
              <a:lvl2pPr marL="742950" indent="-285750">
                <a:spcBef>
                  <a:spcPct val="20000"/>
                </a:spcBef>
                <a:buSzPct val="100000"/>
                <a:buChar char="–"/>
                <a:defRPr sz="2800" b="1">
                  <a:solidFill>
                    <a:schemeClr val="tx1"/>
                  </a:solidFill>
                  <a:latin typeface="Century Gothic" panose="020B0502020202020204" pitchFamily="34" charset="0"/>
                </a:defRPr>
              </a:lvl2pPr>
              <a:lvl3pPr marL="1143000" indent="-228600">
                <a:spcBef>
                  <a:spcPct val="20000"/>
                </a:spcBef>
                <a:buSzPct val="100000"/>
                <a:buChar char="•"/>
                <a:defRPr sz="2400" b="1">
                  <a:solidFill>
                    <a:schemeClr val="tx1"/>
                  </a:solidFill>
                  <a:latin typeface="Century Gothic" panose="020B0502020202020204" pitchFamily="34" charset="0"/>
                </a:defRPr>
              </a:lvl3pPr>
              <a:lvl4pPr marL="1600200" indent="-228600">
                <a:spcBef>
                  <a:spcPct val="20000"/>
                </a:spcBef>
                <a:buSzPct val="100000"/>
                <a:buChar char="–"/>
                <a:defRPr sz="2000" b="1">
                  <a:solidFill>
                    <a:schemeClr val="tx1"/>
                  </a:solidFill>
                  <a:latin typeface="Century Gothic" panose="020B0502020202020204" pitchFamily="34" charset="0"/>
                </a:defRPr>
              </a:lvl4pPr>
              <a:lvl5pPr marL="2057400" indent="-228600">
                <a:spcBef>
                  <a:spcPct val="20000"/>
                </a:spcBef>
                <a:buSzPct val="100000"/>
                <a:buChar char="•"/>
                <a:defRPr sz="2000" b="1">
                  <a:solidFill>
                    <a:schemeClr val="tx1"/>
                  </a:solidFill>
                  <a:latin typeface="Century Gothic" panose="020B0502020202020204" pitchFamily="34" charset="0"/>
                </a:defRPr>
              </a:lvl5pPr>
              <a:lvl6pPr marL="25146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6pPr>
              <a:lvl7pPr marL="29718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7pPr>
              <a:lvl8pPr marL="34290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8pPr>
              <a:lvl9pPr marL="38862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9pPr>
            </a:lstStyle>
            <a:p>
              <a:pPr>
                <a:lnSpc>
                  <a:spcPct val="107000"/>
                </a:lnSpc>
                <a:spcBef>
                  <a:spcPct val="0"/>
                </a:spcBef>
                <a:spcAft>
                  <a:spcPts val="800"/>
                </a:spcAft>
                <a:buSzTx/>
                <a:buFontTx/>
                <a:buNone/>
              </a:pPr>
              <a:r>
                <a:rPr lang="en-ZA" altLang="en-US" sz="1100" b="0" dirty="0">
                  <a:latin typeface="Arial" panose="020B0604020202020204" pitchFamily="34" charset="0"/>
                  <a:ea typeface="Calibri" panose="020F0502020204030204" pitchFamily="34" charset="0"/>
                  <a:cs typeface="Times New Roman" panose="02020603050405020304" pitchFamily="18" charset="0"/>
                </a:rPr>
                <a:t> </a:t>
              </a:r>
              <a:endParaRPr lang="en-GB" altLang="en-US" sz="1100" b="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18" name="AutoShape 14">
              <a:extLst>
                <a:ext uri="{FF2B5EF4-FFF2-40B4-BE49-F238E27FC236}">
                  <a16:creationId xmlns:a16="http://schemas.microsoft.com/office/drawing/2014/main" id="{8B2AD8AD-1B86-C4DF-D8A5-116356C783D7}"/>
                </a:ext>
              </a:extLst>
            </p:cNvPr>
            <p:cNvCxnSpPr>
              <a:cxnSpLocks noChangeShapeType="1"/>
            </p:cNvCxnSpPr>
            <p:nvPr/>
          </p:nvCxnSpPr>
          <p:spPr bwMode="auto">
            <a:xfrm flipV="1">
              <a:off x="739700" y="404906"/>
              <a:ext cx="700" cy="730211"/>
            </a:xfrm>
            <a:prstGeom prst="straightConnector1">
              <a:avLst/>
            </a:prstGeom>
            <a:noFill/>
            <a:ln w="9525">
              <a:solidFill>
                <a:srgbClr val="000000"/>
              </a:solidFill>
              <a:round/>
              <a:headEnd type="oval" w="med" len="med"/>
              <a:tailEnd type="oval" w="med" len="med"/>
            </a:ln>
            <a:extLst>
              <a:ext uri="{909E8E84-426E-40DD-AFC4-6F175D3DCCD1}">
                <a14:hiddenFill xmlns:a14="http://schemas.microsoft.com/office/drawing/2010/main">
                  <a:noFill/>
                </a14:hiddenFill>
              </a:ext>
            </a:extLst>
          </p:spPr>
        </p:cxnSp>
        <p:cxnSp>
          <p:nvCxnSpPr>
            <p:cNvPr id="19" name="AutoShape 15">
              <a:extLst>
                <a:ext uri="{FF2B5EF4-FFF2-40B4-BE49-F238E27FC236}">
                  <a16:creationId xmlns:a16="http://schemas.microsoft.com/office/drawing/2014/main" id="{82518BBA-BC4A-95A3-7374-55686832EE7F}"/>
                </a:ext>
              </a:extLst>
            </p:cNvPr>
            <p:cNvCxnSpPr>
              <a:cxnSpLocks noChangeShapeType="1"/>
            </p:cNvCxnSpPr>
            <p:nvPr/>
          </p:nvCxnSpPr>
          <p:spPr bwMode="auto">
            <a:xfrm>
              <a:off x="722600" y="404206"/>
              <a:ext cx="254600" cy="70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20" name="Text Box 16">
              <a:extLst>
                <a:ext uri="{FF2B5EF4-FFF2-40B4-BE49-F238E27FC236}">
                  <a16:creationId xmlns:a16="http://schemas.microsoft.com/office/drawing/2014/main" id="{6BD6336E-CB5E-E925-DCB4-EEB6C503A263}"/>
                </a:ext>
              </a:extLst>
            </p:cNvPr>
            <p:cNvSpPr txBox="1">
              <a:spLocks noChangeArrowheads="1"/>
            </p:cNvSpPr>
            <p:nvPr/>
          </p:nvSpPr>
          <p:spPr bwMode="auto">
            <a:xfrm>
              <a:off x="973400" y="308405"/>
              <a:ext cx="2637200" cy="73341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3200" b="1">
                  <a:solidFill>
                    <a:schemeClr val="tx1"/>
                  </a:solidFill>
                  <a:latin typeface="Century Gothic" panose="020B0502020202020204" pitchFamily="34" charset="0"/>
                </a:defRPr>
              </a:lvl1pPr>
              <a:lvl2pPr marL="742950" indent="-285750">
                <a:spcBef>
                  <a:spcPct val="20000"/>
                </a:spcBef>
                <a:buSzPct val="100000"/>
                <a:buChar char="–"/>
                <a:defRPr sz="2800" b="1">
                  <a:solidFill>
                    <a:schemeClr val="tx1"/>
                  </a:solidFill>
                  <a:latin typeface="Century Gothic" panose="020B0502020202020204" pitchFamily="34" charset="0"/>
                </a:defRPr>
              </a:lvl2pPr>
              <a:lvl3pPr marL="1143000" indent="-228600">
                <a:spcBef>
                  <a:spcPct val="20000"/>
                </a:spcBef>
                <a:buSzPct val="100000"/>
                <a:buChar char="•"/>
                <a:defRPr sz="2400" b="1">
                  <a:solidFill>
                    <a:schemeClr val="tx1"/>
                  </a:solidFill>
                  <a:latin typeface="Century Gothic" panose="020B0502020202020204" pitchFamily="34" charset="0"/>
                </a:defRPr>
              </a:lvl3pPr>
              <a:lvl4pPr marL="1600200" indent="-228600">
                <a:spcBef>
                  <a:spcPct val="20000"/>
                </a:spcBef>
                <a:buSzPct val="100000"/>
                <a:buChar char="–"/>
                <a:defRPr sz="2000" b="1">
                  <a:solidFill>
                    <a:schemeClr val="tx1"/>
                  </a:solidFill>
                  <a:latin typeface="Century Gothic" panose="020B0502020202020204" pitchFamily="34" charset="0"/>
                </a:defRPr>
              </a:lvl4pPr>
              <a:lvl5pPr marL="2057400" indent="-228600">
                <a:spcBef>
                  <a:spcPct val="20000"/>
                </a:spcBef>
                <a:buSzPct val="100000"/>
                <a:buChar char="•"/>
                <a:defRPr sz="2000" b="1">
                  <a:solidFill>
                    <a:schemeClr val="tx1"/>
                  </a:solidFill>
                  <a:latin typeface="Century Gothic" panose="020B0502020202020204" pitchFamily="34" charset="0"/>
                </a:defRPr>
              </a:lvl5pPr>
              <a:lvl6pPr marL="25146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6pPr>
              <a:lvl7pPr marL="29718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7pPr>
              <a:lvl8pPr marL="34290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8pPr>
              <a:lvl9pPr marL="38862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9pPr>
            </a:lstStyle>
            <a:p>
              <a:pPr>
                <a:lnSpc>
                  <a:spcPct val="107000"/>
                </a:lnSpc>
                <a:spcBef>
                  <a:spcPct val="0"/>
                </a:spcBef>
                <a:spcAft>
                  <a:spcPts val="800"/>
                </a:spcAft>
                <a:buSzTx/>
                <a:buFontTx/>
                <a:buNone/>
              </a:pPr>
              <a:r>
                <a:rPr lang="en-ZA" altLang="en-US" sz="1000" dirty="0">
                  <a:latin typeface="Arial" panose="020B0604020202020204" pitchFamily="34" charset="0"/>
                  <a:ea typeface="Calibri" panose="020F0502020204030204" pitchFamily="34" charset="0"/>
                  <a:cs typeface="Times New Roman" panose="02020603050405020304" pitchFamily="18" charset="0"/>
                </a:rPr>
                <a:t>Target at completion</a:t>
              </a:r>
              <a:r>
                <a:rPr lang="en-ZA" altLang="en-US" sz="1000" b="0" dirty="0">
                  <a:latin typeface="Arial" panose="020B0604020202020204" pitchFamily="34" charset="0"/>
                  <a:ea typeface="Calibri" panose="020F0502020204030204" pitchFamily="34" charset="0"/>
                  <a:cs typeface="Times New Roman" panose="02020603050405020304" pitchFamily="18" charset="0"/>
                </a:rPr>
                <a:t> </a:t>
              </a:r>
              <a:r>
                <a:rPr lang="en-ZA" altLang="en-US" sz="1000" dirty="0">
                  <a:latin typeface="Arial" panose="020B0604020202020204" pitchFamily="34" charset="0"/>
                  <a:ea typeface="Calibri" panose="020F0502020204030204" pitchFamily="34" charset="0"/>
                  <a:cs typeface="Times New Roman" panose="02020603050405020304" pitchFamily="18" charset="0"/>
                </a:rPr>
                <a:t>(total of the Prices)</a:t>
              </a:r>
              <a:r>
                <a:rPr lang="en-ZA" altLang="en-US" sz="1000" b="0" dirty="0">
                  <a:latin typeface="Arial" panose="020B0604020202020204" pitchFamily="34" charset="0"/>
                  <a:ea typeface="Calibri" panose="020F0502020204030204" pitchFamily="34" charset="0"/>
                  <a:cs typeface="Times New Roman" panose="02020603050405020304" pitchFamily="18" charset="0"/>
                </a:rPr>
                <a:t> adjusted for inflation, if applicable, and compensation events</a:t>
              </a:r>
              <a:endParaRPr lang="en-GB" altLang="en-US" sz="1100" b="0" dirty="0">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 Box 17">
              <a:extLst>
                <a:ext uri="{FF2B5EF4-FFF2-40B4-BE49-F238E27FC236}">
                  <a16:creationId xmlns:a16="http://schemas.microsoft.com/office/drawing/2014/main" id="{D5ABFF98-7A09-0A03-A5A2-7697FD36DF62}"/>
                </a:ext>
              </a:extLst>
            </p:cNvPr>
            <p:cNvSpPr txBox="1">
              <a:spLocks noChangeArrowheads="1"/>
            </p:cNvSpPr>
            <p:nvPr/>
          </p:nvSpPr>
          <p:spPr bwMode="auto">
            <a:xfrm>
              <a:off x="1184386" y="1489025"/>
              <a:ext cx="221181" cy="1401366"/>
            </a:xfrm>
            <a:prstGeom prst="rect">
              <a:avLst/>
            </a:prstGeom>
            <a:solidFill>
              <a:schemeClr val="bg1">
                <a:lumMod val="75000"/>
                <a:lumOff val="0"/>
              </a:schemeClr>
            </a:solidFill>
            <a:ln w="9525">
              <a:solidFill>
                <a:srgbClr val="000000"/>
              </a:solidFill>
              <a:miter lim="800000"/>
              <a:headEnd/>
              <a:tailEnd/>
            </a:ln>
          </p:spPr>
          <p:txBody>
            <a:bodyPr upright="1"/>
            <a:lstStyle/>
            <a:p>
              <a:pPr>
                <a:lnSpc>
                  <a:spcPct val="107000"/>
                </a:lnSpc>
                <a:spcAft>
                  <a:spcPts val="800"/>
                </a:spcAft>
                <a:defRPr/>
              </a:pPr>
              <a:r>
                <a:rPr lang="en-ZA" sz="1100" dirty="0">
                  <a:latin typeface="Arial" panose="020B0604020202020204" pitchFamily="34" charset="0"/>
                  <a:ea typeface="Calibri" panose="020F0502020204030204" pitchFamily="34" charset="0"/>
                  <a:cs typeface="Times New Roman" panose="02020603050405020304" pitchFamily="18" charset="0"/>
                </a:rPr>
                <a:t> </a:t>
              </a:r>
              <a:endParaRPr lang="en-GB" sz="1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2" name="Rectangle 20" descr="80%">
              <a:extLst>
                <a:ext uri="{FF2B5EF4-FFF2-40B4-BE49-F238E27FC236}">
                  <a16:creationId xmlns:a16="http://schemas.microsoft.com/office/drawing/2014/main" id="{BE0255A2-EAE7-878E-3AD5-3F4CF93909EA}"/>
                </a:ext>
              </a:extLst>
            </p:cNvPr>
            <p:cNvSpPr>
              <a:spLocks noChangeArrowheads="1"/>
            </p:cNvSpPr>
            <p:nvPr/>
          </p:nvSpPr>
          <p:spPr bwMode="auto">
            <a:xfrm>
              <a:off x="1422400" y="1262819"/>
              <a:ext cx="221600" cy="226703"/>
            </a:xfrm>
            <a:prstGeom prst="rect">
              <a:avLst/>
            </a:prstGeom>
            <a:solidFill>
              <a:schemeClr val="accent6"/>
            </a:solidFill>
            <a:ln w="9525">
              <a:pattFill prst="pct80">
                <a:fgClr>
                  <a:srgbClr val="000000"/>
                </a:fgClr>
                <a:bgClr>
                  <a:srgbClr val="FFFFFF"/>
                </a:bgClr>
              </a:pattFill>
              <a:miter lim="800000"/>
              <a:headEnd/>
              <a:tailEnd/>
            </a:ln>
          </p:spPr>
          <p:txBody>
            <a:bodyPr/>
            <a:lstStyle>
              <a:lvl1pPr>
                <a:spcBef>
                  <a:spcPct val="20000"/>
                </a:spcBef>
                <a:buSzPct val="100000"/>
                <a:buChar char="•"/>
                <a:defRPr sz="3200" b="1">
                  <a:solidFill>
                    <a:schemeClr val="tx1"/>
                  </a:solidFill>
                  <a:latin typeface="Century Gothic" panose="020B0502020202020204" pitchFamily="34" charset="0"/>
                </a:defRPr>
              </a:lvl1pPr>
              <a:lvl2pPr marL="742950" indent="-285750">
                <a:spcBef>
                  <a:spcPct val="20000"/>
                </a:spcBef>
                <a:buSzPct val="100000"/>
                <a:buChar char="–"/>
                <a:defRPr sz="2800" b="1">
                  <a:solidFill>
                    <a:schemeClr val="tx1"/>
                  </a:solidFill>
                  <a:latin typeface="Century Gothic" panose="020B0502020202020204" pitchFamily="34" charset="0"/>
                </a:defRPr>
              </a:lvl2pPr>
              <a:lvl3pPr marL="1143000" indent="-228600">
                <a:spcBef>
                  <a:spcPct val="20000"/>
                </a:spcBef>
                <a:buSzPct val="100000"/>
                <a:buChar char="•"/>
                <a:defRPr sz="2400" b="1">
                  <a:solidFill>
                    <a:schemeClr val="tx1"/>
                  </a:solidFill>
                  <a:latin typeface="Century Gothic" panose="020B0502020202020204" pitchFamily="34" charset="0"/>
                </a:defRPr>
              </a:lvl3pPr>
              <a:lvl4pPr marL="1600200" indent="-228600">
                <a:spcBef>
                  <a:spcPct val="20000"/>
                </a:spcBef>
                <a:buSzPct val="100000"/>
                <a:buChar char="–"/>
                <a:defRPr sz="2000" b="1">
                  <a:solidFill>
                    <a:schemeClr val="tx1"/>
                  </a:solidFill>
                  <a:latin typeface="Century Gothic" panose="020B0502020202020204" pitchFamily="34" charset="0"/>
                </a:defRPr>
              </a:lvl4pPr>
              <a:lvl5pPr marL="2057400" indent="-228600">
                <a:spcBef>
                  <a:spcPct val="20000"/>
                </a:spcBef>
                <a:buSzPct val="100000"/>
                <a:buChar char="•"/>
                <a:defRPr sz="2000" b="1">
                  <a:solidFill>
                    <a:schemeClr val="tx1"/>
                  </a:solidFill>
                  <a:latin typeface="Century Gothic" panose="020B0502020202020204" pitchFamily="34" charset="0"/>
                </a:defRPr>
              </a:lvl5pPr>
              <a:lvl6pPr marL="25146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6pPr>
              <a:lvl7pPr marL="29718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7pPr>
              <a:lvl8pPr marL="34290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8pPr>
              <a:lvl9pPr marL="38862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9pPr>
            </a:lstStyle>
            <a:p>
              <a:pPr>
                <a:spcBef>
                  <a:spcPct val="0"/>
                </a:spcBef>
                <a:buSzTx/>
                <a:buFontTx/>
                <a:buNone/>
              </a:pPr>
              <a:endParaRPr lang="en-US" altLang="en-US" sz="1000" b="0" dirty="0">
                <a:latin typeface="Times New Roman" panose="02020603050405020304" pitchFamily="18" charset="0"/>
              </a:endParaRPr>
            </a:p>
          </p:txBody>
        </p:sp>
        <p:cxnSp>
          <p:nvCxnSpPr>
            <p:cNvPr id="23" name="AutoShape 19">
              <a:extLst>
                <a:ext uri="{FF2B5EF4-FFF2-40B4-BE49-F238E27FC236}">
                  <a16:creationId xmlns:a16="http://schemas.microsoft.com/office/drawing/2014/main" id="{AF175D64-C666-EC69-791A-FEE878404D3F}"/>
                </a:ext>
              </a:extLst>
            </p:cNvPr>
            <p:cNvCxnSpPr>
              <a:cxnSpLocks noChangeShapeType="1"/>
            </p:cNvCxnSpPr>
            <p:nvPr/>
          </p:nvCxnSpPr>
          <p:spPr bwMode="auto">
            <a:xfrm>
              <a:off x="1149300" y="1499022"/>
              <a:ext cx="488300" cy="60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4" name="AutoShape 20">
              <a:extLst>
                <a:ext uri="{FF2B5EF4-FFF2-40B4-BE49-F238E27FC236}">
                  <a16:creationId xmlns:a16="http://schemas.microsoft.com/office/drawing/2014/main" id="{43B3CC92-951B-171D-8477-A0DAF2D371AF}"/>
                </a:ext>
              </a:extLst>
            </p:cNvPr>
            <p:cNvCxnSpPr>
              <a:cxnSpLocks noChangeShapeType="1"/>
            </p:cNvCxnSpPr>
            <p:nvPr/>
          </p:nvCxnSpPr>
          <p:spPr bwMode="auto">
            <a:xfrm flipV="1">
              <a:off x="1443900" y="2504237"/>
              <a:ext cx="229899" cy="10800"/>
            </a:xfrm>
            <a:prstGeom prst="straightConnector1">
              <a:avLst/>
            </a:prstGeom>
            <a:noFill/>
            <a:ln w="28575">
              <a:solidFill>
                <a:srgbClr val="000000"/>
              </a:solidFill>
              <a:round/>
              <a:headEnd type="arrow" w="med" len="med"/>
              <a:tailEnd/>
            </a:ln>
            <a:extLst>
              <a:ext uri="{909E8E84-426E-40DD-AFC4-6F175D3DCCD1}">
                <a14:hiddenFill xmlns:a14="http://schemas.microsoft.com/office/drawing/2010/main">
                  <a:noFill/>
                </a14:hiddenFill>
              </a:ext>
            </a:extLst>
          </p:spPr>
        </p:cxnSp>
        <p:sp>
          <p:nvSpPr>
            <p:cNvPr id="25" name="Text Box 21">
              <a:extLst>
                <a:ext uri="{FF2B5EF4-FFF2-40B4-BE49-F238E27FC236}">
                  <a16:creationId xmlns:a16="http://schemas.microsoft.com/office/drawing/2014/main" id="{247C8432-4103-DB8F-5027-8C6D1B1B8029}"/>
                </a:ext>
              </a:extLst>
            </p:cNvPr>
            <p:cNvSpPr txBox="1">
              <a:spLocks noChangeArrowheads="1"/>
            </p:cNvSpPr>
            <p:nvPr/>
          </p:nvSpPr>
          <p:spPr bwMode="auto">
            <a:xfrm>
              <a:off x="1711899" y="2061006"/>
              <a:ext cx="1097976" cy="79121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3200" b="1">
                  <a:solidFill>
                    <a:schemeClr val="tx1"/>
                  </a:solidFill>
                  <a:latin typeface="Century Gothic" panose="020B0502020202020204" pitchFamily="34" charset="0"/>
                </a:defRPr>
              </a:lvl1pPr>
              <a:lvl2pPr marL="742950" indent="-285750">
                <a:spcBef>
                  <a:spcPct val="20000"/>
                </a:spcBef>
                <a:buSzPct val="100000"/>
                <a:buChar char="–"/>
                <a:defRPr sz="2800" b="1">
                  <a:solidFill>
                    <a:schemeClr val="tx1"/>
                  </a:solidFill>
                  <a:latin typeface="Century Gothic" panose="020B0502020202020204" pitchFamily="34" charset="0"/>
                </a:defRPr>
              </a:lvl2pPr>
              <a:lvl3pPr marL="1143000" indent="-228600">
                <a:spcBef>
                  <a:spcPct val="20000"/>
                </a:spcBef>
                <a:buSzPct val="100000"/>
                <a:buChar char="•"/>
                <a:defRPr sz="2400" b="1">
                  <a:solidFill>
                    <a:schemeClr val="tx1"/>
                  </a:solidFill>
                  <a:latin typeface="Century Gothic" panose="020B0502020202020204" pitchFamily="34" charset="0"/>
                </a:defRPr>
              </a:lvl3pPr>
              <a:lvl4pPr marL="1600200" indent="-228600">
                <a:spcBef>
                  <a:spcPct val="20000"/>
                </a:spcBef>
                <a:buSzPct val="100000"/>
                <a:buChar char="–"/>
                <a:defRPr sz="2000" b="1">
                  <a:solidFill>
                    <a:schemeClr val="tx1"/>
                  </a:solidFill>
                  <a:latin typeface="Century Gothic" panose="020B0502020202020204" pitchFamily="34" charset="0"/>
                </a:defRPr>
              </a:lvl4pPr>
              <a:lvl5pPr marL="2057400" indent="-228600">
                <a:spcBef>
                  <a:spcPct val="20000"/>
                </a:spcBef>
                <a:buSzPct val="100000"/>
                <a:buChar char="•"/>
                <a:defRPr sz="2000" b="1">
                  <a:solidFill>
                    <a:schemeClr val="tx1"/>
                  </a:solidFill>
                  <a:latin typeface="Century Gothic" panose="020B0502020202020204" pitchFamily="34" charset="0"/>
                </a:defRPr>
              </a:lvl5pPr>
              <a:lvl6pPr marL="25146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6pPr>
              <a:lvl7pPr marL="29718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7pPr>
              <a:lvl8pPr marL="34290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8pPr>
              <a:lvl9pPr marL="38862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9pPr>
            </a:lstStyle>
            <a:p>
              <a:pPr>
                <a:lnSpc>
                  <a:spcPct val="107000"/>
                </a:lnSpc>
                <a:spcBef>
                  <a:spcPct val="0"/>
                </a:spcBef>
                <a:spcAft>
                  <a:spcPts val="800"/>
                </a:spcAft>
                <a:buSzTx/>
                <a:buFontTx/>
                <a:buNone/>
              </a:pPr>
              <a:r>
                <a:rPr lang="en-ZA" altLang="en-US" sz="1000" dirty="0">
                  <a:latin typeface="Arial" panose="020B0604020202020204" pitchFamily="34" charset="0"/>
                  <a:ea typeface="Calibri" panose="020F0502020204030204" pitchFamily="34" charset="0"/>
                  <a:cs typeface="Times New Roman" panose="02020603050405020304" pitchFamily="18" charset="0"/>
                </a:rPr>
                <a:t>Final ‘cost’</a:t>
              </a:r>
              <a:endParaRPr lang="en-GB" altLang="en-US" sz="1100" b="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ct val="0"/>
                </a:spcBef>
                <a:spcAft>
                  <a:spcPts val="800"/>
                </a:spcAft>
                <a:buSzTx/>
                <a:buFontTx/>
                <a:buNone/>
              </a:pPr>
              <a:r>
                <a:rPr lang="en-ZA" altLang="en-US" sz="1000" dirty="0">
                  <a:latin typeface="Arial" panose="020B0604020202020204" pitchFamily="34" charset="0"/>
                  <a:ea typeface="Calibri" panose="020F0502020204030204" pitchFamily="34" charset="0"/>
                  <a:cs typeface="Times New Roman" panose="02020603050405020304" pitchFamily="18" charset="0"/>
                </a:rPr>
                <a:t>(Defined Cost uplifted by the Fee)</a:t>
              </a:r>
              <a:endParaRPr lang="en-GB" altLang="en-US" sz="1100" b="0" dirty="0">
                <a:latin typeface="Calibri" panose="020F0502020204030204" pitchFamily="34" charset="0"/>
                <a:ea typeface="Calibri" panose="020F0502020204030204" pitchFamily="34" charset="0"/>
                <a:cs typeface="Times New Roman" panose="02020603050405020304" pitchFamily="18" charset="0"/>
              </a:endParaRPr>
            </a:p>
          </p:txBody>
        </p:sp>
        <p:sp>
          <p:nvSpPr>
            <p:cNvPr id="26" name="Text Box 22">
              <a:extLst>
                <a:ext uri="{FF2B5EF4-FFF2-40B4-BE49-F238E27FC236}">
                  <a16:creationId xmlns:a16="http://schemas.microsoft.com/office/drawing/2014/main" id="{3FDB7353-E120-C271-2C01-33FE5C699240}"/>
                </a:ext>
              </a:extLst>
            </p:cNvPr>
            <p:cNvSpPr txBox="1">
              <a:spLocks noChangeArrowheads="1"/>
            </p:cNvSpPr>
            <p:nvPr/>
          </p:nvSpPr>
          <p:spPr bwMode="auto">
            <a:xfrm>
              <a:off x="602600" y="2890942"/>
              <a:ext cx="1492900" cy="25230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3200" b="1">
                  <a:solidFill>
                    <a:schemeClr val="tx1"/>
                  </a:solidFill>
                  <a:latin typeface="Century Gothic" panose="020B0502020202020204" pitchFamily="34" charset="0"/>
                </a:defRPr>
              </a:lvl1pPr>
              <a:lvl2pPr marL="742950" indent="-285750">
                <a:spcBef>
                  <a:spcPct val="20000"/>
                </a:spcBef>
                <a:buSzPct val="100000"/>
                <a:buChar char="–"/>
                <a:defRPr sz="2800" b="1">
                  <a:solidFill>
                    <a:schemeClr val="tx1"/>
                  </a:solidFill>
                  <a:latin typeface="Century Gothic" panose="020B0502020202020204" pitchFamily="34" charset="0"/>
                </a:defRPr>
              </a:lvl2pPr>
              <a:lvl3pPr marL="1143000" indent="-228600">
                <a:spcBef>
                  <a:spcPct val="20000"/>
                </a:spcBef>
                <a:buSzPct val="100000"/>
                <a:buChar char="•"/>
                <a:defRPr sz="2400" b="1">
                  <a:solidFill>
                    <a:schemeClr val="tx1"/>
                  </a:solidFill>
                  <a:latin typeface="Century Gothic" panose="020B0502020202020204" pitchFamily="34" charset="0"/>
                </a:defRPr>
              </a:lvl3pPr>
              <a:lvl4pPr marL="1600200" indent="-228600">
                <a:spcBef>
                  <a:spcPct val="20000"/>
                </a:spcBef>
                <a:buSzPct val="100000"/>
                <a:buChar char="–"/>
                <a:defRPr sz="2000" b="1">
                  <a:solidFill>
                    <a:schemeClr val="tx1"/>
                  </a:solidFill>
                  <a:latin typeface="Century Gothic" panose="020B0502020202020204" pitchFamily="34" charset="0"/>
                </a:defRPr>
              </a:lvl4pPr>
              <a:lvl5pPr marL="2057400" indent="-228600">
                <a:spcBef>
                  <a:spcPct val="20000"/>
                </a:spcBef>
                <a:buSzPct val="100000"/>
                <a:buChar char="•"/>
                <a:defRPr sz="2000" b="1">
                  <a:solidFill>
                    <a:schemeClr val="tx1"/>
                  </a:solidFill>
                  <a:latin typeface="Century Gothic" panose="020B0502020202020204" pitchFamily="34" charset="0"/>
                </a:defRPr>
              </a:lvl5pPr>
              <a:lvl6pPr marL="25146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6pPr>
              <a:lvl7pPr marL="29718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7pPr>
              <a:lvl8pPr marL="34290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8pPr>
              <a:lvl9pPr marL="38862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9pPr>
            </a:lstStyle>
            <a:p>
              <a:pPr algn="ctr">
                <a:lnSpc>
                  <a:spcPct val="107000"/>
                </a:lnSpc>
                <a:spcBef>
                  <a:spcPct val="0"/>
                </a:spcBef>
                <a:spcAft>
                  <a:spcPts val="800"/>
                </a:spcAft>
                <a:buSzTx/>
                <a:buFontTx/>
                <a:buNone/>
              </a:pPr>
              <a:r>
                <a:rPr lang="en-ZA" altLang="en-US" sz="1000" dirty="0">
                  <a:latin typeface="Arial" panose="020B0604020202020204" pitchFamily="34" charset="0"/>
                  <a:ea typeface="Calibri" panose="020F0502020204030204" pitchFamily="34" charset="0"/>
                  <a:cs typeface="Times New Roman" panose="02020603050405020304" pitchFamily="18" charset="0"/>
                </a:rPr>
                <a:t>Scenario 1 </a:t>
              </a:r>
              <a:r>
                <a:rPr lang="en-ZA" altLang="en-US" sz="1000" dirty="0">
                  <a:solidFill>
                    <a:schemeClr val="accent6"/>
                  </a:solidFill>
                  <a:latin typeface="Arial" panose="020B0604020202020204" pitchFamily="34" charset="0"/>
                  <a:ea typeface="Calibri" panose="020F0502020204030204" pitchFamily="34" charset="0"/>
                  <a:cs typeface="Times New Roman" panose="02020603050405020304" pitchFamily="18" charset="0"/>
                </a:rPr>
                <a:t>(gain)</a:t>
              </a:r>
              <a:endParaRPr lang="en-GB" altLang="en-US" sz="1100" b="0" dirty="0">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7" name="Text Box 23">
              <a:extLst>
                <a:ext uri="{FF2B5EF4-FFF2-40B4-BE49-F238E27FC236}">
                  <a16:creationId xmlns:a16="http://schemas.microsoft.com/office/drawing/2014/main" id="{68C0EC44-34F2-050F-73D6-90BD4D154F2E}"/>
                </a:ext>
              </a:extLst>
            </p:cNvPr>
            <p:cNvSpPr txBox="1">
              <a:spLocks noChangeArrowheads="1"/>
            </p:cNvSpPr>
            <p:nvPr/>
          </p:nvSpPr>
          <p:spPr bwMode="auto">
            <a:xfrm>
              <a:off x="2314500" y="2899843"/>
              <a:ext cx="1348800" cy="319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3200" b="1">
                  <a:solidFill>
                    <a:schemeClr val="tx1"/>
                  </a:solidFill>
                  <a:latin typeface="Century Gothic" panose="020B0502020202020204" pitchFamily="34" charset="0"/>
                </a:defRPr>
              </a:lvl1pPr>
              <a:lvl2pPr marL="742950" indent="-285750">
                <a:spcBef>
                  <a:spcPct val="20000"/>
                </a:spcBef>
                <a:buSzPct val="100000"/>
                <a:buChar char="–"/>
                <a:defRPr sz="2800" b="1">
                  <a:solidFill>
                    <a:schemeClr val="tx1"/>
                  </a:solidFill>
                  <a:latin typeface="Century Gothic" panose="020B0502020202020204" pitchFamily="34" charset="0"/>
                </a:defRPr>
              </a:lvl2pPr>
              <a:lvl3pPr marL="1143000" indent="-228600">
                <a:spcBef>
                  <a:spcPct val="20000"/>
                </a:spcBef>
                <a:buSzPct val="100000"/>
                <a:buChar char="•"/>
                <a:defRPr sz="2400" b="1">
                  <a:solidFill>
                    <a:schemeClr val="tx1"/>
                  </a:solidFill>
                  <a:latin typeface="Century Gothic" panose="020B0502020202020204" pitchFamily="34" charset="0"/>
                </a:defRPr>
              </a:lvl3pPr>
              <a:lvl4pPr marL="1600200" indent="-228600">
                <a:spcBef>
                  <a:spcPct val="20000"/>
                </a:spcBef>
                <a:buSzPct val="100000"/>
                <a:buChar char="–"/>
                <a:defRPr sz="2000" b="1">
                  <a:solidFill>
                    <a:schemeClr val="tx1"/>
                  </a:solidFill>
                  <a:latin typeface="Century Gothic" panose="020B0502020202020204" pitchFamily="34" charset="0"/>
                </a:defRPr>
              </a:lvl4pPr>
              <a:lvl5pPr marL="2057400" indent="-228600">
                <a:spcBef>
                  <a:spcPct val="20000"/>
                </a:spcBef>
                <a:buSzPct val="100000"/>
                <a:buChar char="•"/>
                <a:defRPr sz="2000" b="1">
                  <a:solidFill>
                    <a:schemeClr val="tx1"/>
                  </a:solidFill>
                  <a:latin typeface="Century Gothic" panose="020B0502020202020204" pitchFamily="34" charset="0"/>
                </a:defRPr>
              </a:lvl5pPr>
              <a:lvl6pPr marL="25146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6pPr>
              <a:lvl7pPr marL="29718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7pPr>
              <a:lvl8pPr marL="34290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8pPr>
              <a:lvl9pPr marL="38862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9pPr>
            </a:lstStyle>
            <a:p>
              <a:pPr algn="ctr">
                <a:lnSpc>
                  <a:spcPct val="107000"/>
                </a:lnSpc>
                <a:spcBef>
                  <a:spcPct val="0"/>
                </a:spcBef>
                <a:spcAft>
                  <a:spcPts val="800"/>
                </a:spcAft>
                <a:buSzTx/>
                <a:buFontTx/>
                <a:buNone/>
              </a:pPr>
              <a:r>
                <a:rPr lang="en-ZA" altLang="en-US" sz="1000" dirty="0">
                  <a:latin typeface="Arial" panose="020B0604020202020204" pitchFamily="34" charset="0"/>
                  <a:ea typeface="Calibri" panose="020F0502020204030204" pitchFamily="34" charset="0"/>
                  <a:cs typeface="Times New Roman" panose="02020603050405020304" pitchFamily="18" charset="0"/>
                </a:rPr>
                <a:t>Scenario 2 </a:t>
              </a:r>
              <a:r>
                <a:rPr lang="en-ZA" altLang="en-US" sz="1000" dirty="0">
                  <a:solidFill>
                    <a:srgbClr val="730721"/>
                  </a:solidFill>
                  <a:latin typeface="Arial" panose="020B0604020202020204" pitchFamily="34" charset="0"/>
                  <a:ea typeface="Calibri" panose="020F0502020204030204" pitchFamily="34" charset="0"/>
                  <a:cs typeface="Times New Roman" panose="02020603050405020304" pitchFamily="18" charset="0"/>
                </a:rPr>
                <a:t>(pain)</a:t>
              </a:r>
              <a:endParaRPr lang="en-GB" altLang="en-US" sz="1100" b="0" dirty="0">
                <a:solidFill>
                  <a:srgbClr val="73072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8" name="Text Box 24">
              <a:extLst>
                <a:ext uri="{FF2B5EF4-FFF2-40B4-BE49-F238E27FC236}">
                  <a16:creationId xmlns:a16="http://schemas.microsoft.com/office/drawing/2014/main" id="{B2573F7B-5D1F-61A8-FFF3-394FECFEC4D3}"/>
                </a:ext>
              </a:extLst>
            </p:cNvPr>
            <p:cNvSpPr txBox="1">
              <a:spLocks noChangeArrowheads="1"/>
            </p:cNvSpPr>
            <p:nvPr/>
          </p:nvSpPr>
          <p:spPr bwMode="auto">
            <a:xfrm>
              <a:off x="2927670" y="880148"/>
              <a:ext cx="221181" cy="2010244"/>
            </a:xfrm>
            <a:prstGeom prst="rect">
              <a:avLst/>
            </a:prstGeom>
            <a:solidFill>
              <a:schemeClr val="bg1">
                <a:lumMod val="75000"/>
                <a:lumOff val="0"/>
              </a:schemeClr>
            </a:solidFill>
            <a:ln w="9525">
              <a:solidFill>
                <a:srgbClr val="000000"/>
              </a:solidFill>
              <a:miter lim="800000"/>
              <a:headEnd/>
              <a:tailEnd/>
            </a:ln>
          </p:spPr>
          <p:txBody>
            <a:bodyPr upright="1"/>
            <a:lstStyle/>
            <a:p>
              <a:pPr>
                <a:lnSpc>
                  <a:spcPct val="107000"/>
                </a:lnSpc>
                <a:spcAft>
                  <a:spcPts val="800"/>
                </a:spcAft>
                <a:defRPr/>
              </a:pPr>
              <a:r>
                <a:rPr lang="en-ZA" sz="1100" dirty="0">
                  <a:latin typeface="Arial" panose="020B0604020202020204" pitchFamily="34" charset="0"/>
                  <a:ea typeface="Calibri" panose="020F0502020204030204" pitchFamily="34" charset="0"/>
                  <a:cs typeface="Times New Roman" panose="02020603050405020304" pitchFamily="18" charset="0"/>
                </a:rPr>
                <a:t> </a:t>
              </a:r>
              <a:endParaRPr lang="en-GB" sz="1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9" name="Rectangle 27" descr="80%">
              <a:extLst>
                <a:ext uri="{FF2B5EF4-FFF2-40B4-BE49-F238E27FC236}">
                  <a16:creationId xmlns:a16="http://schemas.microsoft.com/office/drawing/2014/main" id="{D5827EDB-063D-A7A0-4709-48D30307AF10}"/>
                </a:ext>
              </a:extLst>
            </p:cNvPr>
            <p:cNvSpPr>
              <a:spLocks noChangeArrowheads="1"/>
            </p:cNvSpPr>
            <p:nvPr/>
          </p:nvSpPr>
          <p:spPr bwMode="auto">
            <a:xfrm>
              <a:off x="3155900" y="954214"/>
              <a:ext cx="221600" cy="180903"/>
            </a:xfrm>
            <a:prstGeom prst="rect">
              <a:avLst/>
            </a:prstGeom>
            <a:solidFill>
              <a:srgbClr val="730721"/>
            </a:solidFill>
            <a:ln w="9525">
              <a:pattFill prst="pct80">
                <a:fgClr>
                  <a:srgbClr val="000000"/>
                </a:fgClr>
                <a:bgClr>
                  <a:srgbClr val="FFFFFF"/>
                </a:bgClr>
              </a:pattFill>
              <a:miter lim="800000"/>
              <a:headEnd/>
              <a:tailEnd/>
            </a:ln>
          </p:spPr>
          <p:txBody>
            <a:bodyPr/>
            <a:lstStyle>
              <a:lvl1pPr>
                <a:spcBef>
                  <a:spcPct val="20000"/>
                </a:spcBef>
                <a:buSzPct val="100000"/>
                <a:buChar char="•"/>
                <a:defRPr sz="3200" b="1">
                  <a:solidFill>
                    <a:schemeClr val="tx1"/>
                  </a:solidFill>
                  <a:latin typeface="Century Gothic" panose="020B0502020202020204" pitchFamily="34" charset="0"/>
                </a:defRPr>
              </a:lvl1pPr>
              <a:lvl2pPr marL="742950" indent="-285750">
                <a:spcBef>
                  <a:spcPct val="20000"/>
                </a:spcBef>
                <a:buSzPct val="100000"/>
                <a:buChar char="–"/>
                <a:defRPr sz="2800" b="1">
                  <a:solidFill>
                    <a:schemeClr val="tx1"/>
                  </a:solidFill>
                  <a:latin typeface="Century Gothic" panose="020B0502020202020204" pitchFamily="34" charset="0"/>
                </a:defRPr>
              </a:lvl2pPr>
              <a:lvl3pPr marL="1143000" indent="-228600">
                <a:spcBef>
                  <a:spcPct val="20000"/>
                </a:spcBef>
                <a:buSzPct val="100000"/>
                <a:buChar char="•"/>
                <a:defRPr sz="2400" b="1">
                  <a:solidFill>
                    <a:schemeClr val="tx1"/>
                  </a:solidFill>
                  <a:latin typeface="Century Gothic" panose="020B0502020202020204" pitchFamily="34" charset="0"/>
                </a:defRPr>
              </a:lvl3pPr>
              <a:lvl4pPr marL="1600200" indent="-228600">
                <a:spcBef>
                  <a:spcPct val="20000"/>
                </a:spcBef>
                <a:buSzPct val="100000"/>
                <a:buChar char="–"/>
                <a:defRPr sz="2000" b="1">
                  <a:solidFill>
                    <a:schemeClr val="tx1"/>
                  </a:solidFill>
                  <a:latin typeface="Century Gothic" panose="020B0502020202020204" pitchFamily="34" charset="0"/>
                </a:defRPr>
              </a:lvl4pPr>
              <a:lvl5pPr marL="2057400" indent="-228600">
                <a:spcBef>
                  <a:spcPct val="20000"/>
                </a:spcBef>
                <a:buSzPct val="100000"/>
                <a:buChar char="•"/>
                <a:defRPr sz="2000" b="1">
                  <a:solidFill>
                    <a:schemeClr val="tx1"/>
                  </a:solidFill>
                  <a:latin typeface="Century Gothic" panose="020B0502020202020204" pitchFamily="34" charset="0"/>
                </a:defRPr>
              </a:lvl5pPr>
              <a:lvl6pPr marL="25146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6pPr>
              <a:lvl7pPr marL="29718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7pPr>
              <a:lvl8pPr marL="34290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8pPr>
              <a:lvl9pPr marL="38862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9pPr>
            </a:lstStyle>
            <a:p>
              <a:pPr>
                <a:spcBef>
                  <a:spcPct val="0"/>
                </a:spcBef>
                <a:buSzTx/>
                <a:buFontTx/>
                <a:buNone/>
              </a:pPr>
              <a:endParaRPr lang="en-US" altLang="en-US" sz="1000" b="0" dirty="0">
                <a:latin typeface="Times New Roman" panose="02020603050405020304" pitchFamily="18" charset="0"/>
              </a:endParaRPr>
            </a:p>
          </p:txBody>
        </p:sp>
        <p:cxnSp>
          <p:nvCxnSpPr>
            <p:cNvPr id="30" name="AutoShape 26">
              <a:extLst>
                <a:ext uri="{FF2B5EF4-FFF2-40B4-BE49-F238E27FC236}">
                  <a16:creationId xmlns:a16="http://schemas.microsoft.com/office/drawing/2014/main" id="{85169A9F-9902-FDB3-7893-C8EC51FECDC9}"/>
                </a:ext>
              </a:extLst>
            </p:cNvPr>
            <p:cNvCxnSpPr>
              <a:cxnSpLocks noChangeShapeType="1"/>
            </p:cNvCxnSpPr>
            <p:nvPr/>
          </p:nvCxnSpPr>
          <p:spPr bwMode="auto">
            <a:xfrm>
              <a:off x="2859400" y="879913"/>
              <a:ext cx="372100" cy="60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1" name="AutoShape 27">
              <a:extLst>
                <a:ext uri="{FF2B5EF4-FFF2-40B4-BE49-F238E27FC236}">
                  <a16:creationId xmlns:a16="http://schemas.microsoft.com/office/drawing/2014/main" id="{443FF560-11DD-C96B-410E-CAABE7F14B70}"/>
                </a:ext>
              </a:extLst>
            </p:cNvPr>
            <p:cNvCxnSpPr>
              <a:cxnSpLocks noChangeShapeType="1"/>
            </p:cNvCxnSpPr>
            <p:nvPr/>
          </p:nvCxnSpPr>
          <p:spPr bwMode="auto">
            <a:xfrm>
              <a:off x="2743200" y="2504237"/>
              <a:ext cx="220975" cy="14600"/>
            </a:xfrm>
            <a:prstGeom prst="straightConnector1">
              <a:avLst/>
            </a:prstGeom>
            <a:noFill/>
            <a:ln w="28575">
              <a:solidFill>
                <a:srgbClr val="000000"/>
              </a:solidFill>
              <a:round/>
              <a:headEnd/>
              <a:tailEnd type="arrow" w="med" len="med"/>
            </a:ln>
            <a:extLst>
              <a:ext uri="{909E8E84-426E-40DD-AFC4-6F175D3DCCD1}">
                <a14:hiddenFill xmlns:a14="http://schemas.microsoft.com/office/drawing/2010/main">
                  <a:noFill/>
                </a14:hiddenFill>
              </a:ext>
            </a:extLst>
          </p:spPr>
        </p:cxnSp>
        <p:sp>
          <p:nvSpPr>
            <p:cNvPr id="32" name="Text Box 28">
              <a:extLst>
                <a:ext uri="{FF2B5EF4-FFF2-40B4-BE49-F238E27FC236}">
                  <a16:creationId xmlns:a16="http://schemas.microsoft.com/office/drawing/2014/main" id="{F148DEDC-DDD8-7A87-70D8-254ABB44A9A1}"/>
                </a:ext>
              </a:extLst>
            </p:cNvPr>
            <p:cNvSpPr txBox="1">
              <a:spLocks noChangeArrowheads="1"/>
            </p:cNvSpPr>
            <p:nvPr/>
          </p:nvSpPr>
          <p:spPr bwMode="auto">
            <a:xfrm>
              <a:off x="3663300" y="719811"/>
              <a:ext cx="1133400" cy="55250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3200" b="1">
                  <a:solidFill>
                    <a:schemeClr val="tx1"/>
                  </a:solidFill>
                  <a:latin typeface="Century Gothic" panose="020B0502020202020204" pitchFamily="34" charset="0"/>
                </a:defRPr>
              </a:lvl1pPr>
              <a:lvl2pPr marL="742950" indent="-285750">
                <a:spcBef>
                  <a:spcPct val="20000"/>
                </a:spcBef>
                <a:buSzPct val="100000"/>
                <a:buChar char="–"/>
                <a:defRPr sz="2800" b="1">
                  <a:solidFill>
                    <a:schemeClr val="tx1"/>
                  </a:solidFill>
                  <a:latin typeface="Century Gothic" panose="020B0502020202020204" pitchFamily="34" charset="0"/>
                </a:defRPr>
              </a:lvl2pPr>
              <a:lvl3pPr marL="1143000" indent="-228600">
                <a:spcBef>
                  <a:spcPct val="20000"/>
                </a:spcBef>
                <a:buSzPct val="100000"/>
                <a:buChar char="•"/>
                <a:defRPr sz="2400" b="1">
                  <a:solidFill>
                    <a:schemeClr val="tx1"/>
                  </a:solidFill>
                  <a:latin typeface="Century Gothic" panose="020B0502020202020204" pitchFamily="34" charset="0"/>
                </a:defRPr>
              </a:lvl3pPr>
              <a:lvl4pPr marL="1600200" indent="-228600">
                <a:spcBef>
                  <a:spcPct val="20000"/>
                </a:spcBef>
                <a:buSzPct val="100000"/>
                <a:buChar char="–"/>
                <a:defRPr sz="2000" b="1">
                  <a:solidFill>
                    <a:schemeClr val="tx1"/>
                  </a:solidFill>
                  <a:latin typeface="Century Gothic" panose="020B0502020202020204" pitchFamily="34" charset="0"/>
                </a:defRPr>
              </a:lvl4pPr>
              <a:lvl5pPr marL="2057400" indent="-228600">
                <a:spcBef>
                  <a:spcPct val="20000"/>
                </a:spcBef>
                <a:buSzPct val="100000"/>
                <a:buChar char="•"/>
                <a:defRPr sz="2000" b="1">
                  <a:solidFill>
                    <a:schemeClr val="tx1"/>
                  </a:solidFill>
                  <a:latin typeface="Century Gothic" panose="020B0502020202020204" pitchFamily="34" charset="0"/>
                </a:defRPr>
              </a:lvl5pPr>
              <a:lvl6pPr marL="25146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6pPr>
              <a:lvl7pPr marL="29718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7pPr>
              <a:lvl8pPr marL="34290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8pPr>
              <a:lvl9pPr marL="38862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9pPr>
            </a:lstStyle>
            <a:p>
              <a:pPr>
                <a:lnSpc>
                  <a:spcPct val="107000"/>
                </a:lnSpc>
                <a:spcBef>
                  <a:spcPct val="0"/>
                </a:spcBef>
                <a:spcAft>
                  <a:spcPts val="800"/>
                </a:spcAft>
                <a:buSzTx/>
                <a:buFontTx/>
                <a:buNone/>
              </a:pPr>
              <a:r>
                <a:rPr lang="en-ZA" altLang="en-US" sz="1000" dirty="0">
                  <a:latin typeface="Arial" panose="020B0604020202020204" pitchFamily="34" charset="0"/>
                  <a:ea typeface="Calibri" panose="020F0502020204030204" pitchFamily="34" charset="0"/>
                  <a:cs typeface="Times New Roman" panose="02020603050405020304" pitchFamily="18" charset="0"/>
                </a:rPr>
                <a:t>Contractor’s share of overrun</a:t>
              </a:r>
              <a:endParaRPr lang="en-GB" altLang="en-US" sz="1100" b="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33" name="AutoShape 29">
              <a:extLst>
                <a:ext uri="{FF2B5EF4-FFF2-40B4-BE49-F238E27FC236}">
                  <a16:creationId xmlns:a16="http://schemas.microsoft.com/office/drawing/2014/main" id="{8B8215C4-7711-2B78-A0C2-704FAF5CEB04}"/>
                </a:ext>
              </a:extLst>
            </p:cNvPr>
            <p:cNvCxnSpPr>
              <a:cxnSpLocks noChangeShapeType="1"/>
            </p:cNvCxnSpPr>
            <p:nvPr/>
          </p:nvCxnSpPr>
          <p:spPr bwMode="auto">
            <a:xfrm>
              <a:off x="675000" y="1135117"/>
              <a:ext cx="2935600" cy="700"/>
            </a:xfrm>
            <a:prstGeom prst="straightConnector1">
              <a:avLst/>
            </a:prstGeom>
            <a:noFill/>
            <a:ln w="28575">
              <a:solidFill>
                <a:srgbClr val="FF0000"/>
              </a:solidFill>
              <a:round/>
              <a:headEnd/>
              <a:tailEnd/>
            </a:ln>
            <a:extLst>
              <a:ext uri="{909E8E84-426E-40DD-AFC4-6F175D3DCCD1}">
                <a14:hiddenFill xmlns:a14="http://schemas.microsoft.com/office/drawing/2010/main">
                  <a:noFill/>
                </a14:hiddenFill>
              </a:ext>
            </a:extLst>
          </p:spPr>
        </p:cxnSp>
        <p:sp>
          <p:nvSpPr>
            <p:cNvPr id="34" name="Text Box 30">
              <a:extLst>
                <a:ext uri="{FF2B5EF4-FFF2-40B4-BE49-F238E27FC236}">
                  <a16:creationId xmlns:a16="http://schemas.microsoft.com/office/drawing/2014/main" id="{31DAE2AD-2015-3D7D-F05D-182D9C5AC2D3}"/>
                </a:ext>
              </a:extLst>
            </p:cNvPr>
            <p:cNvSpPr txBox="1">
              <a:spLocks noChangeArrowheads="1"/>
            </p:cNvSpPr>
            <p:nvPr/>
          </p:nvSpPr>
          <p:spPr bwMode="auto">
            <a:xfrm>
              <a:off x="3434000" y="1499622"/>
              <a:ext cx="1362700" cy="13145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SzPct val="100000"/>
                <a:buChar char="•"/>
                <a:defRPr sz="3200" b="1">
                  <a:solidFill>
                    <a:schemeClr val="tx1"/>
                  </a:solidFill>
                  <a:latin typeface="Century Gothic" panose="020B0502020202020204" pitchFamily="34" charset="0"/>
                </a:defRPr>
              </a:lvl1pPr>
              <a:lvl2pPr marL="742950" indent="-285750">
                <a:spcBef>
                  <a:spcPct val="20000"/>
                </a:spcBef>
                <a:buSzPct val="100000"/>
                <a:buChar char="–"/>
                <a:defRPr sz="2800" b="1">
                  <a:solidFill>
                    <a:schemeClr val="tx1"/>
                  </a:solidFill>
                  <a:latin typeface="Century Gothic" panose="020B0502020202020204" pitchFamily="34" charset="0"/>
                </a:defRPr>
              </a:lvl2pPr>
              <a:lvl3pPr marL="1143000" indent="-228600">
                <a:spcBef>
                  <a:spcPct val="20000"/>
                </a:spcBef>
                <a:buSzPct val="100000"/>
                <a:buChar char="•"/>
                <a:defRPr sz="2400" b="1">
                  <a:solidFill>
                    <a:schemeClr val="tx1"/>
                  </a:solidFill>
                  <a:latin typeface="Century Gothic" panose="020B0502020202020204" pitchFamily="34" charset="0"/>
                </a:defRPr>
              </a:lvl3pPr>
              <a:lvl4pPr marL="1600200" indent="-228600">
                <a:spcBef>
                  <a:spcPct val="20000"/>
                </a:spcBef>
                <a:buSzPct val="100000"/>
                <a:buChar char="–"/>
                <a:defRPr sz="2000" b="1">
                  <a:solidFill>
                    <a:schemeClr val="tx1"/>
                  </a:solidFill>
                  <a:latin typeface="Century Gothic" panose="020B0502020202020204" pitchFamily="34" charset="0"/>
                </a:defRPr>
              </a:lvl4pPr>
              <a:lvl5pPr marL="2057400" indent="-228600">
                <a:spcBef>
                  <a:spcPct val="20000"/>
                </a:spcBef>
                <a:buSzPct val="100000"/>
                <a:buChar char="•"/>
                <a:defRPr sz="2000" b="1">
                  <a:solidFill>
                    <a:schemeClr val="tx1"/>
                  </a:solidFill>
                  <a:latin typeface="Century Gothic" panose="020B0502020202020204" pitchFamily="34" charset="0"/>
                </a:defRPr>
              </a:lvl5pPr>
              <a:lvl6pPr marL="25146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6pPr>
              <a:lvl7pPr marL="29718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7pPr>
              <a:lvl8pPr marL="34290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8pPr>
              <a:lvl9pPr marL="3886200" indent="-228600" eaLnBrk="0" fontAlgn="base" hangingPunct="0">
                <a:spcBef>
                  <a:spcPct val="20000"/>
                </a:spcBef>
                <a:spcAft>
                  <a:spcPct val="0"/>
                </a:spcAft>
                <a:buSzPct val="100000"/>
                <a:buChar char="•"/>
                <a:defRPr sz="2000" b="1">
                  <a:solidFill>
                    <a:schemeClr val="tx1"/>
                  </a:solidFill>
                  <a:latin typeface="Century Gothic" panose="020B0502020202020204" pitchFamily="34" charset="0"/>
                </a:defRPr>
              </a:lvl9pPr>
            </a:lstStyle>
            <a:p>
              <a:pPr>
                <a:lnSpc>
                  <a:spcPct val="107000"/>
                </a:lnSpc>
                <a:spcBef>
                  <a:spcPct val="0"/>
                </a:spcBef>
                <a:spcAft>
                  <a:spcPts val="800"/>
                </a:spcAft>
                <a:buSzTx/>
                <a:buFontTx/>
                <a:buNone/>
              </a:pPr>
              <a:r>
                <a:rPr lang="en-ZA" altLang="en-US" sz="1300" dirty="0">
                  <a:latin typeface="Arial" panose="020B0604020202020204" pitchFamily="34" charset="0"/>
                  <a:ea typeface="Calibri" panose="020F0502020204030204" pitchFamily="34" charset="0"/>
                  <a:cs typeface="Times New Roman" panose="02020603050405020304" pitchFamily="18" charset="0"/>
                </a:rPr>
                <a:t>Note</a:t>
              </a:r>
              <a:r>
                <a:rPr lang="en-ZA" altLang="en-US" sz="1300" b="0" dirty="0">
                  <a:latin typeface="Arial" panose="020B0604020202020204" pitchFamily="34" charset="0"/>
                  <a:ea typeface="Calibri" panose="020F0502020204030204" pitchFamily="34" charset="0"/>
                  <a:cs typeface="Times New Roman" panose="02020603050405020304" pitchFamily="18" charset="0"/>
                </a:rPr>
                <a:t>: To encourage value management and to reward the contractor for innovation, the target is not adjusted for any change in the Works Information proposed by the Contractor which results in a saving</a:t>
              </a:r>
              <a:endParaRPr lang="en-GB" altLang="en-US" sz="1300" b="0" dirty="0">
                <a:latin typeface="Calibri" panose="020F0502020204030204" pitchFamily="34" charset="0"/>
                <a:ea typeface="Calibri" panose="020F0502020204030204" pitchFamily="34" charset="0"/>
                <a:cs typeface="Times New Roman" panose="02020603050405020304" pitchFamily="18" charset="0"/>
              </a:endParaRPr>
            </a:p>
          </p:txBody>
        </p:sp>
        <p:cxnSp>
          <p:nvCxnSpPr>
            <p:cNvPr id="35" name="AutoShape 31">
              <a:extLst>
                <a:ext uri="{FF2B5EF4-FFF2-40B4-BE49-F238E27FC236}">
                  <a16:creationId xmlns:a16="http://schemas.microsoft.com/office/drawing/2014/main" id="{21E6A299-3CDD-4B59-4F42-EE3D2F2FC54F}"/>
                </a:ext>
              </a:extLst>
            </p:cNvPr>
            <p:cNvCxnSpPr>
              <a:cxnSpLocks noChangeShapeType="1"/>
              <a:endCxn id="7" idx="1"/>
            </p:cNvCxnSpPr>
            <p:nvPr/>
          </p:nvCxnSpPr>
          <p:spPr bwMode="auto">
            <a:xfrm>
              <a:off x="1711899" y="1359068"/>
              <a:ext cx="243901" cy="276254"/>
            </a:xfrm>
            <a:prstGeom prst="straightConnector1">
              <a:avLst/>
            </a:prstGeom>
            <a:noFill/>
            <a:ln w="28575">
              <a:solidFill>
                <a:srgbClr val="000000"/>
              </a:solidFill>
              <a:round/>
              <a:headEnd type="arrow" w="med" len="med"/>
              <a:tailEnd/>
            </a:ln>
            <a:extLst>
              <a:ext uri="{909E8E84-426E-40DD-AFC4-6F175D3DCCD1}">
                <a14:hiddenFill xmlns:a14="http://schemas.microsoft.com/office/drawing/2010/main">
                  <a:noFill/>
                </a14:hiddenFill>
              </a:ext>
            </a:extLst>
          </p:spPr>
        </p:cxnSp>
        <p:cxnSp>
          <p:nvCxnSpPr>
            <p:cNvPr id="36" name="AutoShape 32">
              <a:extLst>
                <a:ext uri="{FF2B5EF4-FFF2-40B4-BE49-F238E27FC236}">
                  <a16:creationId xmlns:a16="http://schemas.microsoft.com/office/drawing/2014/main" id="{AA655269-F420-0D8B-5A3A-ACD19F58CE84}"/>
                </a:ext>
              </a:extLst>
            </p:cNvPr>
            <p:cNvCxnSpPr>
              <a:cxnSpLocks noChangeShapeType="1"/>
            </p:cNvCxnSpPr>
            <p:nvPr/>
          </p:nvCxnSpPr>
          <p:spPr bwMode="auto">
            <a:xfrm flipV="1">
              <a:off x="3434000" y="954214"/>
              <a:ext cx="243900" cy="87601"/>
            </a:xfrm>
            <a:prstGeom prst="straightConnector1">
              <a:avLst/>
            </a:prstGeom>
            <a:noFill/>
            <a:ln w="28575">
              <a:solidFill>
                <a:srgbClr val="000000"/>
              </a:solidFill>
              <a:round/>
              <a:headEnd type="arrow" w="med" len="med"/>
              <a:tailEnd/>
            </a:ln>
            <a:extLst>
              <a:ext uri="{909E8E84-426E-40DD-AFC4-6F175D3DCCD1}">
                <a14:hiddenFill xmlns:a14="http://schemas.microsoft.com/office/drawing/2010/main">
                  <a:noFill/>
                </a14:hiddenFill>
              </a:ext>
            </a:extLst>
          </p:spPr>
        </p:cxnSp>
      </p:grpSp>
      <p:sp>
        <p:nvSpPr>
          <p:cNvPr id="37" name="Footer Placeholder 36">
            <a:extLst>
              <a:ext uri="{FF2B5EF4-FFF2-40B4-BE49-F238E27FC236}">
                <a16:creationId xmlns:a16="http://schemas.microsoft.com/office/drawing/2014/main" id="{EEACA725-D7AC-5A1D-C214-1882BB16D2ED}"/>
              </a:ext>
            </a:extLst>
          </p:cNvPr>
          <p:cNvSpPr>
            <a:spLocks noGrp="1"/>
          </p:cNvSpPr>
          <p:nvPr>
            <p:ph type="ftr" sz="quarter" idx="19"/>
          </p:nvPr>
        </p:nvSpPr>
        <p:spPr/>
        <p:txBody>
          <a:bodyPr/>
          <a:lstStyle/>
          <a:p>
            <a:r>
              <a:rPr lang="en-US" dirty="0"/>
              <a:t>www.ecs.co.za</a:t>
            </a:r>
            <a:endParaRPr lang="en-GB" dirty="0"/>
          </a:p>
        </p:txBody>
      </p:sp>
      <p:sp>
        <p:nvSpPr>
          <p:cNvPr id="38" name="Slide Number Placeholder 37">
            <a:extLst>
              <a:ext uri="{FF2B5EF4-FFF2-40B4-BE49-F238E27FC236}">
                <a16:creationId xmlns:a16="http://schemas.microsoft.com/office/drawing/2014/main" id="{216C4711-D8E9-F532-9B6D-9DD091BA65FA}"/>
              </a:ext>
            </a:extLst>
          </p:cNvPr>
          <p:cNvSpPr>
            <a:spLocks noGrp="1"/>
          </p:cNvSpPr>
          <p:nvPr>
            <p:ph type="sldNum" sz="quarter" idx="18"/>
          </p:nvPr>
        </p:nvSpPr>
        <p:spPr/>
        <p:txBody>
          <a:bodyPr/>
          <a:lstStyle/>
          <a:p>
            <a:fld id="{06F2FA06-E1E0-41BE-9336-EB35A789C607}" type="slidenum">
              <a:rPr lang="en-GB" smtClean="0"/>
              <a:pPr/>
              <a:t>28</a:t>
            </a:fld>
            <a:endParaRPr lang="en-GB"/>
          </a:p>
        </p:txBody>
      </p:sp>
    </p:spTree>
    <p:extLst>
      <p:ext uri="{BB962C8B-B14F-4D97-AF65-F5344CB8AC3E}">
        <p14:creationId xmlns:p14="http://schemas.microsoft.com/office/powerpoint/2010/main" val="1946701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B28D0-9034-76E7-2888-981267453EF5}"/>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5B06FBD7-38D7-8723-DEB0-E881A9388BFB}"/>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4" imgH="345" progId="TCLayout.ActiveDocument.1">
                  <p:embed/>
                </p:oleObj>
              </mc:Choice>
              <mc:Fallback>
                <p:oleObj name="think-cell Slide" r:id="rId4" imgW="344" imgH="345" progId="TCLayout.ActiveDocument.1">
                  <p:embed/>
                  <p:pic>
                    <p:nvPicPr>
                      <p:cNvPr id="8" name="think-cell data - do not delete" hidden="1">
                        <a:extLst>
                          <a:ext uri="{FF2B5EF4-FFF2-40B4-BE49-F238E27FC236}">
                            <a16:creationId xmlns:a16="http://schemas.microsoft.com/office/drawing/2014/main" id="{5B06FBD7-38D7-8723-DEB0-E881A9388BF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37ED951F-E626-0E01-9710-1580EAC61897}"/>
              </a:ext>
            </a:extLst>
          </p:cNvPr>
          <p:cNvSpPr>
            <a:spLocks noGrp="1"/>
          </p:cNvSpPr>
          <p:nvPr>
            <p:ph type="title" idx="4294967295"/>
          </p:nvPr>
        </p:nvSpPr>
        <p:spPr>
          <a:xfrm>
            <a:off x="398785" y="154972"/>
            <a:ext cx="5065713" cy="731837"/>
          </a:xfrm>
        </p:spPr>
        <p:txBody>
          <a:bodyPr vert="horz"/>
          <a:lstStyle/>
          <a:p>
            <a:r>
              <a:rPr lang="en-US" dirty="0">
                <a:solidFill>
                  <a:srgbClr val="0B2239"/>
                </a:solidFill>
                <a:ea typeface="Aptos" pitchFamily="34" charset="-122"/>
                <a:cs typeface="Aptos" pitchFamily="34" charset="-120"/>
              </a:rPr>
              <a:t>Early Contractor Involvement</a:t>
            </a:r>
            <a:endParaRPr lang="en-US" dirty="0"/>
          </a:p>
        </p:txBody>
      </p:sp>
      <p:sp>
        <p:nvSpPr>
          <p:cNvPr id="3" name="TextBox 2">
            <a:extLst>
              <a:ext uri="{FF2B5EF4-FFF2-40B4-BE49-F238E27FC236}">
                <a16:creationId xmlns:a16="http://schemas.microsoft.com/office/drawing/2014/main" id="{3D572D10-CD3E-42B6-5B1F-424012B8EFC9}"/>
              </a:ext>
            </a:extLst>
          </p:cNvPr>
          <p:cNvSpPr txBox="1"/>
          <p:nvPr/>
        </p:nvSpPr>
        <p:spPr>
          <a:xfrm>
            <a:off x="398785" y="1008950"/>
            <a:ext cx="10374903" cy="615553"/>
          </a:xfrm>
          <a:prstGeom prst="rect">
            <a:avLst/>
          </a:prstGeom>
        </p:spPr>
        <p:txBody>
          <a:bodyPr vert="horz" wrap="square" lIns="0" tIns="0" rIns="0" bIns="0" rtlCol="0" anchor="t" anchorCtr="0">
            <a:spAutoFit/>
          </a:bodyPr>
          <a:lstStyle>
            <a:lvl1pPr lvl="0" indent="0">
              <a:lnSpc>
                <a:spcPct val="100000"/>
              </a:lnSpc>
              <a:spcBef>
                <a:spcPts val="300"/>
              </a:spcBef>
              <a:spcAft>
                <a:spcPts val="300"/>
              </a:spcAft>
              <a:buClr>
                <a:schemeClr val="tx1"/>
              </a:buClr>
              <a:buSzPct val="100000"/>
              <a:buFont typeface="Segoe UI" panose="020B0502040204020203" pitchFamily="34" charset="0"/>
              <a:buChar char="​"/>
              <a:defRPr lang="en-US" sz="1600" dirty="0">
                <a:latin typeface="Century Gothic" panose="020B0502020202020204" pitchFamily="34" charset="0"/>
                <a:cs typeface="Arial" panose="020B0604020202020204" pitchFamily="34" charset="0"/>
                <a:sym typeface="Century Gothic" panose="020B0502020202020204" pitchFamily="34" charset="0"/>
              </a:defRPr>
            </a:lvl1pPr>
            <a:lvl2pPr marL="228600" lvl="1" indent="-228600">
              <a:lnSpc>
                <a:spcPct val="100000"/>
              </a:lnSpc>
              <a:spcBef>
                <a:spcPts val="0"/>
              </a:spcBef>
              <a:spcAft>
                <a:spcPts val="300"/>
              </a:spcAft>
              <a:buClr>
                <a:schemeClr val="accent2"/>
              </a:buClr>
              <a:buSzPct val="110000"/>
              <a:buFont typeface="Wingdings" panose="05000000000000000000" pitchFamily="2" charset="2"/>
              <a:buChar char=""/>
              <a:defRPr lang="en-US" sz="1600" dirty="0">
                <a:latin typeface="Century Gothic" panose="020B0502020202020204" pitchFamily="34" charset="0"/>
                <a:sym typeface="Century Gothic" panose="020B0502020202020204" pitchFamily="34" charset="0"/>
              </a:defRPr>
            </a:lvl2pPr>
            <a:lvl3pPr marL="438912" lvl="2" indent="-210312">
              <a:lnSpc>
                <a:spcPct val="100000"/>
              </a:lnSpc>
              <a:spcBef>
                <a:spcPts val="0"/>
              </a:spcBef>
              <a:spcAft>
                <a:spcPts val="300"/>
              </a:spcAft>
              <a:buClr>
                <a:schemeClr val="accent2"/>
              </a:buClr>
              <a:buSzPct val="110000"/>
              <a:buFont typeface="Arial" panose="020B0604020202020204" pitchFamily="34" charset="0"/>
              <a:buChar char="‒"/>
              <a:defRPr lang="en-US" sz="1600" dirty="0">
                <a:latin typeface="Century Gothic" panose="020B0502020202020204" pitchFamily="34" charset="0"/>
                <a:sym typeface="Century Gothic" panose="020B0502020202020204" pitchFamily="34" charset="0"/>
              </a:defRPr>
            </a:lvl3pPr>
            <a:lvl4pPr marL="594360" lvl="3" indent="-155448">
              <a:lnSpc>
                <a:spcPct val="100000"/>
              </a:lnSpc>
              <a:spcBef>
                <a:spcPts val="0"/>
              </a:spcBef>
              <a:spcAft>
                <a:spcPts val="300"/>
              </a:spcAft>
              <a:buClr>
                <a:schemeClr val="accent2"/>
              </a:buClr>
              <a:buSzPct val="100000"/>
              <a:buFont typeface="Arial" panose="020B0604020202020204" pitchFamily="34" charset="0"/>
              <a:buChar char="•"/>
              <a:defRPr lang="en-US" sz="1600" dirty="0">
                <a:latin typeface="Century Gothic" panose="020B0502020202020204" pitchFamily="34" charset="0"/>
                <a:sym typeface="Century Gothic" panose="020B0502020202020204" pitchFamily="34" charset="0"/>
              </a:defRPr>
            </a:lvl4pPr>
            <a:lvl5pPr marL="813816" lvl="4" indent="-146304">
              <a:lnSpc>
                <a:spcPct val="100000"/>
              </a:lnSpc>
              <a:spcBef>
                <a:spcPts val="0"/>
              </a:spcBef>
              <a:spcAft>
                <a:spcPts val="300"/>
              </a:spcAft>
              <a:buClr>
                <a:schemeClr val="accent2"/>
              </a:buClr>
              <a:buSzPct val="100000"/>
              <a:buFont typeface="Arial" panose="020B0604020202020204" pitchFamily="34" charset="0"/>
              <a:buChar char="̶"/>
              <a:defRPr lang="en-US" sz="1600" dirty="0">
                <a:latin typeface="Century Gothic" panose="020B0502020202020204" pitchFamily="34" charset="0"/>
                <a:sym typeface="Century Gothic" panose="020B0502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a:buNone/>
            </a:pPr>
            <a:r>
              <a:rPr lang="en-US" sz="2000" dirty="0">
                <a:solidFill>
                  <a:srgbClr val="0B2239"/>
                </a:solidFill>
                <a:latin typeface="+mn-lt"/>
                <a:ea typeface="Aptos" pitchFamily="34" charset="-122"/>
                <a:cs typeface="Aptos" pitchFamily="34" charset="-120"/>
              </a:rPr>
              <a:t>X22 can </a:t>
            </a:r>
            <a:r>
              <a:rPr lang="en-US" sz="2000" dirty="0" err="1">
                <a:solidFill>
                  <a:srgbClr val="0B2239"/>
                </a:solidFill>
                <a:latin typeface="+mn-lt"/>
                <a:ea typeface="Aptos" pitchFamily="34" charset="-122"/>
                <a:cs typeface="Aptos" pitchFamily="34" charset="-120"/>
              </a:rPr>
              <a:t>incentivise</a:t>
            </a:r>
            <a:r>
              <a:rPr lang="en-US" sz="2000" dirty="0">
                <a:solidFill>
                  <a:srgbClr val="0B2239"/>
                </a:solidFill>
                <a:latin typeface="+mn-lt"/>
                <a:ea typeface="Aptos" pitchFamily="34" charset="-122"/>
                <a:cs typeface="Aptos" pitchFamily="34" charset="-120"/>
              </a:rPr>
              <a:t> the Contractor during early design and planning by linking reward to better pre-construction outcomes.</a:t>
            </a:r>
            <a:endParaRPr lang="en-US" sz="2000" dirty="0">
              <a:latin typeface="+mn-lt"/>
            </a:endParaRPr>
          </a:p>
        </p:txBody>
      </p:sp>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3A10234D-C731-67E4-856B-726162F91941}"/>
                  </a:ext>
                </a:extLst>
              </p14:cNvPr>
              <p14:cNvContentPartPr/>
              <p14:nvPr/>
            </p14:nvContentPartPr>
            <p14:xfrm>
              <a:off x="-1940646" y="3713058"/>
              <a:ext cx="360" cy="360"/>
            </p14:xfrm>
          </p:contentPart>
        </mc:Choice>
        <mc:Fallback xmlns="">
          <p:pic>
            <p:nvPicPr>
              <p:cNvPr id="10" name="Ink 9">
                <a:extLst>
                  <a:ext uri="{FF2B5EF4-FFF2-40B4-BE49-F238E27FC236}">
                    <a16:creationId xmlns:a16="http://schemas.microsoft.com/office/drawing/2014/main" id="{3A10234D-C731-67E4-856B-726162F91941}"/>
                  </a:ext>
                </a:extLst>
              </p:cNvPr>
              <p:cNvPicPr/>
              <p:nvPr/>
            </p:nvPicPr>
            <p:blipFill>
              <a:blip r:embed="rId12"/>
              <a:stretch>
                <a:fillRect/>
              </a:stretch>
            </p:blipFill>
            <p:spPr>
              <a:xfrm>
                <a:off x="-1946766" y="3706938"/>
                <a:ext cx="12600" cy="12600"/>
              </a:xfrm>
              <a:prstGeom prst="rect">
                <a:avLst/>
              </a:prstGeom>
            </p:spPr>
          </p:pic>
        </mc:Fallback>
      </mc:AlternateContent>
      <p:sp>
        <p:nvSpPr>
          <p:cNvPr id="11" name="Text 6">
            <a:extLst>
              <a:ext uri="{FF2B5EF4-FFF2-40B4-BE49-F238E27FC236}">
                <a16:creationId xmlns:a16="http://schemas.microsoft.com/office/drawing/2014/main" id="{35F6ECE4-FFB9-5B14-0D12-D11D3794B880}"/>
              </a:ext>
            </a:extLst>
          </p:cNvPr>
          <p:cNvSpPr/>
          <p:nvPr/>
        </p:nvSpPr>
        <p:spPr>
          <a:xfrm>
            <a:off x="685800" y="2060848"/>
            <a:ext cx="4800600" cy="822960"/>
          </a:xfrm>
          <a:prstGeom prst="rect">
            <a:avLst/>
          </a:prstGeom>
          <a:solidFill>
            <a:schemeClr val="accent6"/>
          </a:solidFill>
          <a:ln w="12700">
            <a:solidFill>
              <a:schemeClr val="tx1"/>
            </a:solidFill>
          </a:ln>
        </p:spPr>
        <p:txBody>
          <a:bodyPr wrap="square" lIns="1651" tIns="1651" rIns="1651" bIns="1651" rtlCol="0" anchor="ctr">
            <a:normAutofit/>
          </a:bodyPr>
          <a:lstStyle/>
          <a:p>
            <a:pPr marL="0" indent="0" algn="ctr">
              <a:buNone/>
            </a:pPr>
            <a:r>
              <a:rPr lang="en-US" sz="2000" b="1" dirty="0">
                <a:solidFill>
                  <a:schemeClr val="bg1"/>
                </a:solidFill>
                <a:latin typeface="Aptos" pitchFamily="34" charset="0"/>
                <a:ea typeface="Aptos" pitchFamily="34" charset="-122"/>
                <a:cs typeface="Aptos" pitchFamily="34" charset="-120"/>
              </a:rPr>
              <a:t>Affordable proposal</a:t>
            </a:r>
            <a:endParaRPr lang="en-US" sz="2000" b="1" dirty="0">
              <a:solidFill>
                <a:schemeClr val="bg1"/>
              </a:solidFill>
            </a:endParaRPr>
          </a:p>
          <a:p>
            <a:pPr marL="0" indent="0" algn="ctr">
              <a:buNone/>
            </a:pPr>
            <a:r>
              <a:rPr lang="en-US" dirty="0">
                <a:solidFill>
                  <a:schemeClr val="bg1"/>
                </a:solidFill>
                <a:latin typeface="Aptos" pitchFamily="34" charset="0"/>
                <a:ea typeface="Aptos" pitchFamily="34" charset="-122"/>
                <a:cs typeface="Aptos" pitchFamily="34" charset="-120"/>
              </a:rPr>
              <a:t>Reducing forecast construction cost</a:t>
            </a:r>
            <a:endParaRPr lang="en-US" dirty="0">
              <a:solidFill>
                <a:schemeClr val="bg1"/>
              </a:solidFill>
            </a:endParaRPr>
          </a:p>
        </p:txBody>
      </p:sp>
      <p:sp>
        <p:nvSpPr>
          <p:cNvPr id="13" name="Text 14">
            <a:extLst>
              <a:ext uri="{FF2B5EF4-FFF2-40B4-BE49-F238E27FC236}">
                <a16:creationId xmlns:a16="http://schemas.microsoft.com/office/drawing/2014/main" id="{A76B7950-476D-E21B-4940-92AB6C50FE77}"/>
              </a:ext>
            </a:extLst>
          </p:cNvPr>
          <p:cNvSpPr/>
          <p:nvPr/>
        </p:nvSpPr>
        <p:spPr>
          <a:xfrm>
            <a:off x="685800" y="5166360"/>
            <a:ext cx="10789920" cy="329184"/>
          </a:xfrm>
          <a:prstGeom prst="rect">
            <a:avLst/>
          </a:prstGeom>
          <a:solidFill>
            <a:schemeClr val="accent1"/>
          </a:solidFill>
          <a:ln w="8890">
            <a:solidFill>
              <a:schemeClr val="tx1"/>
            </a:solidFill>
          </a:ln>
        </p:spPr>
        <p:txBody>
          <a:bodyPr wrap="square" lIns="762" tIns="762" rIns="762" bIns="762" rtlCol="0" anchor="ctr">
            <a:normAutofit/>
          </a:bodyPr>
          <a:lstStyle/>
          <a:p>
            <a:pPr marL="0" indent="0" algn="ctr">
              <a:buNone/>
            </a:pPr>
            <a:r>
              <a:rPr lang="en-US" sz="1400" dirty="0">
                <a:solidFill>
                  <a:schemeClr val="bg1"/>
                </a:solidFill>
                <a:ea typeface="Aptos" pitchFamily="34" charset="-122"/>
                <a:cs typeface="Aptos" pitchFamily="34" charset="-120"/>
              </a:rPr>
              <a:t>Where Option C is used for construction, the separate target-cost share mechanism also applies.</a:t>
            </a:r>
            <a:endParaRPr lang="en-US" sz="1400" dirty="0">
              <a:solidFill>
                <a:schemeClr val="bg1"/>
              </a:solidFill>
            </a:endParaRPr>
          </a:p>
        </p:txBody>
      </p:sp>
      <p:sp>
        <p:nvSpPr>
          <p:cNvPr id="15" name="Text 8">
            <a:extLst>
              <a:ext uri="{FF2B5EF4-FFF2-40B4-BE49-F238E27FC236}">
                <a16:creationId xmlns:a16="http://schemas.microsoft.com/office/drawing/2014/main" id="{199EACC5-3B20-6F54-E940-3ACC83CF9C56}"/>
              </a:ext>
            </a:extLst>
          </p:cNvPr>
          <p:cNvSpPr/>
          <p:nvPr/>
        </p:nvSpPr>
        <p:spPr>
          <a:xfrm>
            <a:off x="6384032" y="2060848"/>
            <a:ext cx="4800600" cy="822960"/>
          </a:xfrm>
          <a:prstGeom prst="rect">
            <a:avLst/>
          </a:prstGeom>
          <a:solidFill>
            <a:schemeClr val="accent3"/>
          </a:solidFill>
          <a:ln w="12700">
            <a:solidFill>
              <a:schemeClr val="tx1"/>
            </a:solidFill>
          </a:ln>
        </p:spPr>
        <p:txBody>
          <a:bodyPr wrap="square" lIns="1651" tIns="1651" rIns="1651" bIns="1651" rtlCol="0" anchor="ctr">
            <a:normAutofit/>
          </a:bodyPr>
          <a:lstStyle/>
          <a:p>
            <a:pPr marL="0" indent="0" algn="ctr">
              <a:buNone/>
            </a:pPr>
            <a:r>
              <a:rPr lang="en-US" sz="2000" b="1" dirty="0">
                <a:solidFill>
                  <a:schemeClr val="bg2"/>
                </a:solidFill>
                <a:ea typeface="Aptos" pitchFamily="34" charset="-122"/>
                <a:cs typeface="Aptos" pitchFamily="34" charset="-120"/>
              </a:rPr>
              <a:t>Buildability</a:t>
            </a:r>
            <a:endParaRPr lang="en-US" sz="2000" b="1" dirty="0">
              <a:solidFill>
                <a:schemeClr val="bg2"/>
              </a:solidFill>
            </a:endParaRPr>
          </a:p>
          <a:p>
            <a:pPr marL="0" indent="0" algn="ctr">
              <a:buNone/>
            </a:pPr>
            <a:r>
              <a:rPr lang="en-US" dirty="0">
                <a:solidFill>
                  <a:schemeClr val="bg2"/>
                </a:solidFill>
                <a:ea typeface="Aptos" pitchFamily="34" charset="-122"/>
                <a:cs typeface="Aptos" pitchFamily="34" charset="-120"/>
              </a:rPr>
              <a:t>Reducing programme duration</a:t>
            </a:r>
            <a:endParaRPr lang="en-US" dirty="0">
              <a:solidFill>
                <a:schemeClr val="bg2"/>
              </a:solidFill>
            </a:endParaRPr>
          </a:p>
        </p:txBody>
      </p:sp>
      <p:sp>
        <p:nvSpPr>
          <p:cNvPr id="17" name="Text 10">
            <a:extLst>
              <a:ext uri="{FF2B5EF4-FFF2-40B4-BE49-F238E27FC236}">
                <a16:creationId xmlns:a16="http://schemas.microsoft.com/office/drawing/2014/main" id="{18765E32-753E-F8CA-5511-5843C0DEA473}"/>
              </a:ext>
            </a:extLst>
          </p:cNvPr>
          <p:cNvSpPr/>
          <p:nvPr/>
        </p:nvSpPr>
        <p:spPr>
          <a:xfrm>
            <a:off x="681458" y="3613604"/>
            <a:ext cx="4800600" cy="822960"/>
          </a:xfrm>
          <a:prstGeom prst="rect">
            <a:avLst/>
          </a:prstGeom>
          <a:solidFill>
            <a:schemeClr val="accent5"/>
          </a:solidFill>
          <a:ln w="12700">
            <a:solidFill>
              <a:schemeClr val="tx1"/>
            </a:solidFill>
          </a:ln>
        </p:spPr>
        <p:txBody>
          <a:bodyPr wrap="square" lIns="1651" tIns="1651" rIns="1651" bIns="1651" rtlCol="0" anchor="ctr">
            <a:normAutofit/>
          </a:bodyPr>
          <a:lstStyle/>
          <a:p>
            <a:pPr marL="0" indent="0" algn="ctr">
              <a:buNone/>
            </a:pPr>
            <a:r>
              <a:rPr lang="en-US" sz="2000" dirty="0">
                <a:solidFill>
                  <a:srgbClr val="0B2239"/>
                </a:solidFill>
                <a:ea typeface="Aptos" pitchFamily="34" charset="-122"/>
                <a:cs typeface="Aptos" pitchFamily="34" charset="-120"/>
              </a:rPr>
              <a:t>Risk identification</a:t>
            </a:r>
            <a:endParaRPr lang="en-US" sz="2000" dirty="0"/>
          </a:p>
          <a:p>
            <a:pPr marL="0" indent="0" algn="ctr">
              <a:buNone/>
            </a:pPr>
            <a:r>
              <a:rPr lang="en-US" dirty="0">
                <a:solidFill>
                  <a:srgbClr val="0B2239"/>
                </a:solidFill>
                <a:ea typeface="Aptos" pitchFamily="34" charset="-122"/>
                <a:cs typeface="Aptos" pitchFamily="34" charset="-120"/>
              </a:rPr>
              <a:t>Meeting the Client’s budget</a:t>
            </a:r>
            <a:endParaRPr lang="en-US" dirty="0"/>
          </a:p>
        </p:txBody>
      </p:sp>
      <p:sp>
        <p:nvSpPr>
          <p:cNvPr id="19" name="Text 12">
            <a:extLst>
              <a:ext uri="{FF2B5EF4-FFF2-40B4-BE49-F238E27FC236}">
                <a16:creationId xmlns:a16="http://schemas.microsoft.com/office/drawing/2014/main" id="{4FDDB61D-4E4B-D32E-BAD0-9C38CFE4A6DD}"/>
              </a:ext>
            </a:extLst>
          </p:cNvPr>
          <p:cNvSpPr/>
          <p:nvPr/>
        </p:nvSpPr>
        <p:spPr>
          <a:xfrm>
            <a:off x="6384032" y="3592166"/>
            <a:ext cx="4800600" cy="822960"/>
          </a:xfrm>
          <a:prstGeom prst="rect">
            <a:avLst/>
          </a:prstGeom>
          <a:solidFill>
            <a:schemeClr val="accent2"/>
          </a:solidFill>
          <a:ln w="12700">
            <a:solidFill>
              <a:schemeClr val="tx1"/>
            </a:solidFill>
          </a:ln>
        </p:spPr>
        <p:txBody>
          <a:bodyPr wrap="square" lIns="1651" tIns="1651" rIns="1651" bIns="1651" rtlCol="0" anchor="ctr">
            <a:noAutofit/>
          </a:bodyPr>
          <a:lstStyle/>
          <a:p>
            <a:pPr marL="0" indent="0" algn="ctr">
              <a:buNone/>
            </a:pPr>
            <a:r>
              <a:rPr lang="en-US" sz="2000" dirty="0">
                <a:solidFill>
                  <a:schemeClr val="bg1"/>
                </a:solidFill>
                <a:ea typeface="Aptos" pitchFamily="34" charset="-122"/>
                <a:cs typeface="Aptos" pitchFamily="34" charset="-120"/>
              </a:rPr>
              <a:t>Budget incentive</a:t>
            </a:r>
            <a:endParaRPr lang="en-US" sz="2000" dirty="0">
              <a:solidFill>
                <a:schemeClr val="bg1"/>
              </a:solidFill>
            </a:endParaRPr>
          </a:p>
          <a:p>
            <a:pPr marL="0" indent="0" algn="ctr">
              <a:buNone/>
            </a:pPr>
            <a:r>
              <a:rPr lang="en-US" dirty="0">
                <a:solidFill>
                  <a:schemeClr val="bg1"/>
                </a:solidFill>
                <a:ea typeface="Aptos" pitchFamily="34" charset="-122"/>
                <a:cs typeface="Aptos" pitchFamily="34" charset="-120"/>
              </a:rPr>
              <a:t>Payable where completed project is delivered below agreed budget</a:t>
            </a:r>
            <a:endParaRPr lang="en-US" dirty="0">
              <a:solidFill>
                <a:schemeClr val="bg1"/>
              </a:solidFill>
            </a:endParaRPr>
          </a:p>
        </p:txBody>
      </p:sp>
      <p:sp>
        <p:nvSpPr>
          <p:cNvPr id="2" name="Footer Placeholder 1">
            <a:extLst>
              <a:ext uri="{FF2B5EF4-FFF2-40B4-BE49-F238E27FC236}">
                <a16:creationId xmlns:a16="http://schemas.microsoft.com/office/drawing/2014/main" id="{5FF40C8A-DAA5-AD8E-BB2B-1FBD22E21D62}"/>
              </a:ext>
            </a:extLst>
          </p:cNvPr>
          <p:cNvSpPr>
            <a:spLocks noGrp="1"/>
          </p:cNvSpPr>
          <p:nvPr>
            <p:ph type="ftr" sz="quarter" idx="10"/>
          </p:nvPr>
        </p:nvSpPr>
        <p:spPr/>
        <p:txBody>
          <a:bodyPr/>
          <a:lstStyle/>
          <a:p>
            <a:r>
              <a:rPr lang="en-US"/>
              <a:t>www.ecs.co.za</a:t>
            </a:r>
            <a:endParaRPr lang="en-GB" dirty="0"/>
          </a:p>
        </p:txBody>
      </p:sp>
      <p:sp>
        <p:nvSpPr>
          <p:cNvPr id="4" name="Slide Number Placeholder 3">
            <a:extLst>
              <a:ext uri="{FF2B5EF4-FFF2-40B4-BE49-F238E27FC236}">
                <a16:creationId xmlns:a16="http://schemas.microsoft.com/office/drawing/2014/main" id="{52E8EA3D-7A48-3DA1-E11E-73840657E33B}"/>
              </a:ext>
            </a:extLst>
          </p:cNvPr>
          <p:cNvSpPr>
            <a:spLocks noGrp="1"/>
          </p:cNvSpPr>
          <p:nvPr>
            <p:ph type="sldNum" sz="quarter" idx="11"/>
          </p:nvPr>
        </p:nvSpPr>
        <p:spPr/>
        <p:txBody>
          <a:bodyPr/>
          <a:lstStyle/>
          <a:p>
            <a:fld id="{06F2FA06-E1E0-41BE-9336-EB35A789C607}" type="slidenum">
              <a:rPr lang="en-GB" smtClean="0"/>
              <a:pPr/>
              <a:t>29</a:t>
            </a:fld>
            <a:endParaRPr lang="en-GB" dirty="0"/>
          </a:p>
        </p:txBody>
      </p:sp>
    </p:spTree>
    <p:extLst>
      <p:ext uri="{BB962C8B-B14F-4D97-AF65-F5344CB8AC3E}">
        <p14:creationId xmlns:p14="http://schemas.microsoft.com/office/powerpoint/2010/main" val="2751552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80869F-FCAA-937F-FE96-350A0727DE14}"/>
              </a:ext>
            </a:extLst>
          </p:cNvPr>
          <p:cNvPicPr>
            <a:picLocks noChangeAspect="1"/>
          </p:cNvPicPr>
          <p:nvPr/>
        </p:nvPicPr>
        <p:blipFill>
          <a:blip r:embed="rId2"/>
          <a:stretch>
            <a:fillRect/>
          </a:stretch>
        </p:blipFill>
        <p:spPr>
          <a:xfrm>
            <a:off x="199992" y="1074961"/>
            <a:ext cx="1356613" cy="403026"/>
          </a:xfrm>
          <a:prstGeom prst="rect">
            <a:avLst/>
          </a:prstGeom>
        </p:spPr>
      </p:pic>
      <p:pic>
        <p:nvPicPr>
          <p:cNvPr id="6" name="Picture 5">
            <a:extLst>
              <a:ext uri="{FF2B5EF4-FFF2-40B4-BE49-F238E27FC236}">
                <a16:creationId xmlns:a16="http://schemas.microsoft.com/office/drawing/2014/main" id="{E47DACE9-8CDC-7494-09C0-CD15CD4E9ABB}"/>
              </a:ext>
            </a:extLst>
          </p:cNvPr>
          <p:cNvPicPr>
            <a:picLocks noChangeAspect="1"/>
          </p:cNvPicPr>
          <p:nvPr/>
        </p:nvPicPr>
        <p:blipFill>
          <a:blip r:embed="rId3"/>
          <a:stretch>
            <a:fillRect/>
          </a:stretch>
        </p:blipFill>
        <p:spPr>
          <a:xfrm>
            <a:off x="188841" y="1559874"/>
            <a:ext cx="1398112" cy="409204"/>
          </a:xfrm>
          <a:prstGeom prst="rect">
            <a:avLst/>
          </a:prstGeom>
        </p:spPr>
      </p:pic>
      <p:pic>
        <p:nvPicPr>
          <p:cNvPr id="7" name="Picture 6">
            <a:extLst>
              <a:ext uri="{FF2B5EF4-FFF2-40B4-BE49-F238E27FC236}">
                <a16:creationId xmlns:a16="http://schemas.microsoft.com/office/drawing/2014/main" id="{054C5632-7789-EF19-B8BC-39577B2E753C}"/>
              </a:ext>
            </a:extLst>
          </p:cNvPr>
          <p:cNvPicPr>
            <a:picLocks noChangeAspect="1"/>
          </p:cNvPicPr>
          <p:nvPr/>
        </p:nvPicPr>
        <p:blipFill>
          <a:blip r:embed="rId4"/>
          <a:stretch>
            <a:fillRect/>
          </a:stretch>
        </p:blipFill>
        <p:spPr>
          <a:xfrm>
            <a:off x="142155" y="5617295"/>
            <a:ext cx="1511940" cy="609653"/>
          </a:xfrm>
          <a:prstGeom prst="rect">
            <a:avLst/>
          </a:prstGeom>
        </p:spPr>
      </p:pic>
      <p:pic>
        <p:nvPicPr>
          <p:cNvPr id="8" name="Picture 7">
            <a:extLst>
              <a:ext uri="{FF2B5EF4-FFF2-40B4-BE49-F238E27FC236}">
                <a16:creationId xmlns:a16="http://schemas.microsoft.com/office/drawing/2014/main" id="{9C489266-F3F4-ECC1-E9C5-A096D80CAD75}"/>
              </a:ext>
            </a:extLst>
          </p:cNvPr>
          <p:cNvPicPr>
            <a:picLocks noChangeAspect="1"/>
          </p:cNvPicPr>
          <p:nvPr/>
        </p:nvPicPr>
        <p:blipFill>
          <a:blip r:embed="rId5"/>
          <a:stretch>
            <a:fillRect/>
          </a:stretch>
        </p:blipFill>
        <p:spPr>
          <a:xfrm>
            <a:off x="1936343" y="1660455"/>
            <a:ext cx="1152841" cy="379759"/>
          </a:xfrm>
          <a:prstGeom prst="rect">
            <a:avLst/>
          </a:prstGeom>
        </p:spPr>
      </p:pic>
      <p:pic>
        <p:nvPicPr>
          <p:cNvPr id="9" name="Picture 8">
            <a:extLst>
              <a:ext uri="{FF2B5EF4-FFF2-40B4-BE49-F238E27FC236}">
                <a16:creationId xmlns:a16="http://schemas.microsoft.com/office/drawing/2014/main" id="{FB47A646-68EB-332E-D283-78D5E1A8B6DC}"/>
              </a:ext>
            </a:extLst>
          </p:cNvPr>
          <p:cNvPicPr>
            <a:picLocks noChangeAspect="1"/>
          </p:cNvPicPr>
          <p:nvPr/>
        </p:nvPicPr>
        <p:blipFill>
          <a:blip r:embed="rId6"/>
          <a:stretch>
            <a:fillRect/>
          </a:stretch>
        </p:blipFill>
        <p:spPr>
          <a:xfrm>
            <a:off x="222353" y="2084171"/>
            <a:ext cx="1277875" cy="664339"/>
          </a:xfrm>
          <a:prstGeom prst="rect">
            <a:avLst/>
          </a:prstGeom>
        </p:spPr>
      </p:pic>
      <p:pic>
        <p:nvPicPr>
          <p:cNvPr id="10" name="Picture 9">
            <a:extLst>
              <a:ext uri="{FF2B5EF4-FFF2-40B4-BE49-F238E27FC236}">
                <a16:creationId xmlns:a16="http://schemas.microsoft.com/office/drawing/2014/main" id="{E8DB8558-CEB0-946E-CC1B-D8E5A190232A}"/>
              </a:ext>
            </a:extLst>
          </p:cNvPr>
          <p:cNvPicPr>
            <a:picLocks noChangeAspect="1"/>
          </p:cNvPicPr>
          <p:nvPr/>
        </p:nvPicPr>
        <p:blipFill>
          <a:blip r:embed="rId7"/>
          <a:stretch>
            <a:fillRect/>
          </a:stretch>
        </p:blipFill>
        <p:spPr>
          <a:xfrm>
            <a:off x="3682139" y="1120945"/>
            <a:ext cx="1559131" cy="464642"/>
          </a:xfrm>
          <a:prstGeom prst="rect">
            <a:avLst/>
          </a:prstGeom>
        </p:spPr>
      </p:pic>
      <p:pic>
        <p:nvPicPr>
          <p:cNvPr id="11" name="Picture 10">
            <a:extLst>
              <a:ext uri="{FF2B5EF4-FFF2-40B4-BE49-F238E27FC236}">
                <a16:creationId xmlns:a16="http://schemas.microsoft.com/office/drawing/2014/main" id="{0BD8BD5A-3FC4-C3FB-5BA3-CAB566FD0CE6}"/>
              </a:ext>
            </a:extLst>
          </p:cNvPr>
          <p:cNvPicPr>
            <a:picLocks noChangeAspect="1"/>
          </p:cNvPicPr>
          <p:nvPr/>
        </p:nvPicPr>
        <p:blipFill>
          <a:blip r:embed="rId8"/>
          <a:stretch>
            <a:fillRect/>
          </a:stretch>
        </p:blipFill>
        <p:spPr>
          <a:xfrm>
            <a:off x="5717310" y="1042049"/>
            <a:ext cx="1559131" cy="770285"/>
          </a:xfrm>
          <a:prstGeom prst="rect">
            <a:avLst/>
          </a:prstGeom>
        </p:spPr>
      </p:pic>
      <p:pic>
        <p:nvPicPr>
          <p:cNvPr id="12" name="Picture 11">
            <a:extLst>
              <a:ext uri="{FF2B5EF4-FFF2-40B4-BE49-F238E27FC236}">
                <a16:creationId xmlns:a16="http://schemas.microsoft.com/office/drawing/2014/main" id="{025232B7-7B00-41EF-0785-C22554728E4F}"/>
              </a:ext>
            </a:extLst>
          </p:cNvPr>
          <p:cNvPicPr>
            <a:picLocks noChangeAspect="1"/>
          </p:cNvPicPr>
          <p:nvPr/>
        </p:nvPicPr>
        <p:blipFill>
          <a:blip r:embed="rId9"/>
          <a:stretch>
            <a:fillRect/>
          </a:stretch>
        </p:blipFill>
        <p:spPr>
          <a:xfrm>
            <a:off x="7423087" y="1042647"/>
            <a:ext cx="1108806" cy="769687"/>
          </a:xfrm>
          <a:prstGeom prst="rect">
            <a:avLst/>
          </a:prstGeom>
        </p:spPr>
      </p:pic>
      <p:pic>
        <p:nvPicPr>
          <p:cNvPr id="13" name="Picture 12">
            <a:extLst>
              <a:ext uri="{FF2B5EF4-FFF2-40B4-BE49-F238E27FC236}">
                <a16:creationId xmlns:a16="http://schemas.microsoft.com/office/drawing/2014/main" id="{EE63B374-7FE2-FA5A-43A5-C3F01E41385C}"/>
              </a:ext>
            </a:extLst>
          </p:cNvPr>
          <p:cNvPicPr>
            <a:picLocks noChangeAspect="1"/>
          </p:cNvPicPr>
          <p:nvPr/>
        </p:nvPicPr>
        <p:blipFill>
          <a:blip r:embed="rId10"/>
          <a:stretch>
            <a:fillRect/>
          </a:stretch>
        </p:blipFill>
        <p:spPr>
          <a:xfrm>
            <a:off x="8678539" y="1052794"/>
            <a:ext cx="881234" cy="759540"/>
          </a:xfrm>
          <a:prstGeom prst="rect">
            <a:avLst/>
          </a:prstGeom>
        </p:spPr>
      </p:pic>
      <p:pic>
        <p:nvPicPr>
          <p:cNvPr id="14" name="Picture 2" descr="Public Works and Infrastructure - Wikipedia">
            <a:extLst>
              <a:ext uri="{FF2B5EF4-FFF2-40B4-BE49-F238E27FC236}">
                <a16:creationId xmlns:a16="http://schemas.microsoft.com/office/drawing/2014/main" id="{6D1F72C6-07D8-3A9A-B4F1-D362B7D5A7C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88567" y="1742275"/>
            <a:ext cx="1595380" cy="57587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CE6E89CF-6AAE-89A5-BB01-721AF0289782}"/>
              </a:ext>
            </a:extLst>
          </p:cNvPr>
          <p:cNvPicPr>
            <a:picLocks noChangeAspect="1"/>
          </p:cNvPicPr>
          <p:nvPr/>
        </p:nvPicPr>
        <p:blipFill>
          <a:blip r:embed="rId12"/>
          <a:stretch>
            <a:fillRect/>
          </a:stretch>
        </p:blipFill>
        <p:spPr>
          <a:xfrm>
            <a:off x="5667429" y="1873108"/>
            <a:ext cx="1658891" cy="769687"/>
          </a:xfrm>
          <a:prstGeom prst="rect">
            <a:avLst/>
          </a:prstGeom>
        </p:spPr>
      </p:pic>
      <p:pic>
        <p:nvPicPr>
          <p:cNvPr id="16" name="Picture 15">
            <a:extLst>
              <a:ext uri="{FF2B5EF4-FFF2-40B4-BE49-F238E27FC236}">
                <a16:creationId xmlns:a16="http://schemas.microsoft.com/office/drawing/2014/main" id="{D6E405CD-23BC-980B-3DDD-B2F0E4DCFAAB}"/>
              </a:ext>
            </a:extLst>
          </p:cNvPr>
          <p:cNvPicPr>
            <a:picLocks noChangeAspect="1"/>
          </p:cNvPicPr>
          <p:nvPr/>
        </p:nvPicPr>
        <p:blipFill>
          <a:blip r:embed="rId13"/>
          <a:stretch>
            <a:fillRect/>
          </a:stretch>
        </p:blipFill>
        <p:spPr>
          <a:xfrm>
            <a:off x="6713927" y="2856326"/>
            <a:ext cx="798285" cy="782709"/>
          </a:xfrm>
          <a:prstGeom prst="rect">
            <a:avLst/>
          </a:prstGeom>
        </p:spPr>
      </p:pic>
      <p:pic>
        <p:nvPicPr>
          <p:cNvPr id="17" name="Picture 16">
            <a:extLst>
              <a:ext uri="{FF2B5EF4-FFF2-40B4-BE49-F238E27FC236}">
                <a16:creationId xmlns:a16="http://schemas.microsoft.com/office/drawing/2014/main" id="{331E86F7-AE2C-96AA-A300-AEA20F500B9E}"/>
              </a:ext>
            </a:extLst>
          </p:cNvPr>
          <p:cNvPicPr>
            <a:picLocks noChangeAspect="1"/>
          </p:cNvPicPr>
          <p:nvPr/>
        </p:nvPicPr>
        <p:blipFill>
          <a:blip r:embed="rId14"/>
          <a:stretch>
            <a:fillRect/>
          </a:stretch>
        </p:blipFill>
        <p:spPr>
          <a:xfrm>
            <a:off x="7544231" y="1886972"/>
            <a:ext cx="1658891" cy="734952"/>
          </a:xfrm>
          <a:prstGeom prst="rect">
            <a:avLst/>
          </a:prstGeom>
        </p:spPr>
      </p:pic>
      <p:pic>
        <p:nvPicPr>
          <p:cNvPr id="18" name="Picture 17">
            <a:extLst>
              <a:ext uri="{FF2B5EF4-FFF2-40B4-BE49-F238E27FC236}">
                <a16:creationId xmlns:a16="http://schemas.microsoft.com/office/drawing/2014/main" id="{A2431080-ADB0-76D7-CEEE-7B8C57908483}"/>
              </a:ext>
            </a:extLst>
          </p:cNvPr>
          <p:cNvPicPr>
            <a:picLocks noChangeAspect="1"/>
          </p:cNvPicPr>
          <p:nvPr/>
        </p:nvPicPr>
        <p:blipFill>
          <a:blip r:embed="rId15"/>
          <a:stretch>
            <a:fillRect/>
          </a:stretch>
        </p:blipFill>
        <p:spPr>
          <a:xfrm>
            <a:off x="9656631" y="1004548"/>
            <a:ext cx="1595380" cy="832809"/>
          </a:xfrm>
          <a:prstGeom prst="rect">
            <a:avLst/>
          </a:prstGeom>
        </p:spPr>
      </p:pic>
      <p:pic>
        <p:nvPicPr>
          <p:cNvPr id="19" name="Picture 18">
            <a:extLst>
              <a:ext uri="{FF2B5EF4-FFF2-40B4-BE49-F238E27FC236}">
                <a16:creationId xmlns:a16="http://schemas.microsoft.com/office/drawing/2014/main" id="{E71F60BE-3A47-4AB5-AE6D-30D7D697C617}"/>
              </a:ext>
            </a:extLst>
          </p:cNvPr>
          <p:cNvPicPr>
            <a:picLocks noChangeAspect="1"/>
          </p:cNvPicPr>
          <p:nvPr/>
        </p:nvPicPr>
        <p:blipFill>
          <a:blip r:embed="rId16"/>
          <a:stretch>
            <a:fillRect/>
          </a:stretch>
        </p:blipFill>
        <p:spPr>
          <a:xfrm>
            <a:off x="3188949" y="3827880"/>
            <a:ext cx="1903100" cy="409591"/>
          </a:xfrm>
          <a:prstGeom prst="rect">
            <a:avLst/>
          </a:prstGeom>
        </p:spPr>
      </p:pic>
      <p:pic>
        <p:nvPicPr>
          <p:cNvPr id="20" name="Picture 19">
            <a:extLst>
              <a:ext uri="{FF2B5EF4-FFF2-40B4-BE49-F238E27FC236}">
                <a16:creationId xmlns:a16="http://schemas.microsoft.com/office/drawing/2014/main" id="{E417DD43-9D46-4949-6312-5EE655D9CE07}"/>
              </a:ext>
            </a:extLst>
          </p:cNvPr>
          <p:cNvPicPr>
            <a:picLocks noChangeAspect="1"/>
          </p:cNvPicPr>
          <p:nvPr/>
        </p:nvPicPr>
        <p:blipFill>
          <a:blip r:embed="rId17"/>
          <a:stretch>
            <a:fillRect/>
          </a:stretch>
        </p:blipFill>
        <p:spPr>
          <a:xfrm>
            <a:off x="3120551" y="4416531"/>
            <a:ext cx="1378516" cy="409591"/>
          </a:xfrm>
          <a:prstGeom prst="rect">
            <a:avLst/>
          </a:prstGeom>
        </p:spPr>
      </p:pic>
      <p:pic>
        <p:nvPicPr>
          <p:cNvPr id="21" name="Picture 20">
            <a:extLst>
              <a:ext uri="{FF2B5EF4-FFF2-40B4-BE49-F238E27FC236}">
                <a16:creationId xmlns:a16="http://schemas.microsoft.com/office/drawing/2014/main" id="{A4E5F056-A4EE-C200-106E-4259ABB95CE0}"/>
              </a:ext>
            </a:extLst>
          </p:cNvPr>
          <p:cNvPicPr>
            <a:picLocks noChangeAspect="1"/>
          </p:cNvPicPr>
          <p:nvPr/>
        </p:nvPicPr>
        <p:blipFill>
          <a:blip r:embed="rId18"/>
          <a:stretch>
            <a:fillRect/>
          </a:stretch>
        </p:blipFill>
        <p:spPr>
          <a:xfrm>
            <a:off x="5750475" y="4443510"/>
            <a:ext cx="1098924" cy="487426"/>
          </a:xfrm>
          <a:prstGeom prst="rect">
            <a:avLst/>
          </a:prstGeom>
        </p:spPr>
      </p:pic>
      <p:pic>
        <p:nvPicPr>
          <p:cNvPr id="22" name="Picture 21">
            <a:extLst>
              <a:ext uri="{FF2B5EF4-FFF2-40B4-BE49-F238E27FC236}">
                <a16:creationId xmlns:a16="http://schemas.microsoft.com/office/drawing/2014/main" id="{BA6B2664-9B49-2843-9A7B-339F462E331B}"/>
              </a:ext>
            </a:extLst>
          </p:cNvPr>
          <p:cNvPicPr>
            <a:picLocks noChangeAspect="1"/>
          </p:cNvPicPr>
          <p:nvPr/>
        </p:nvPicPr>
        <p:blipFill>
          <a:blip r:embed="rId19"/>
          <a:stretch>
            <a:fillRect/>
          </a:stretch>
        </p:blipFill>
        <p:spPr>
          <a:xfrm>
            <a:off x="222353" y="3563906"/>
            <a:ext cx="1299322" cy="392464"/>
          </a:xfrm>
          <a:prstGeom prst="rect">
            <a:avLst/>
          </a:prstGeom>
        </p:spPr>
      </p:pic>
      <p:pic>
        <p:nvPicPr>
          <p:cNvPr id="23" name="Picture 22">
            <a:extLst>
              <a:ext uri="{FF2B5EF4-FFF2-40B4-BE49-F238E27FC236}">
                <a16:creationId xmlns:a16="http://schemas.microsoft.com/office/drawing/2014/main" id="{C87C7243-6657-7130-1A6A-E8703BD37BD8}"/>
              </a:ext>
            </a:extLst>
          </p:cNvPr>
          <p:cNvPicPr>
            <a:picLocks noChangeAspect="1"/>
          </p:cNvPicPr>
          <p:nvPr/>
        </p:nvPicPr>
        <p:blipFill>
          <a:blip r:embed="rId20"/>
          <a:stretch>
            <a:fillRect/>
          </a:stretch>
        </p:blipFill>
        <p:spPr>
          <a:xfrm>
            <a:off x="5745701" y="2929019"/>
            <a:ext cx="890690" cy="698334"/>
          </a:xfrm>
          <a:prstGeom prst="rect">
            <a:avLst/>
          </a:prstGeom>
        </p:spPr>
      </p:pic>
      <p:pic>
        <p:nvPicPr>
          <p:cNvPr id="24" name="Picture 23">
            <a:extLst>
              <a:ext uri="{FF2B5EF4-FFF2-40B4-BE49-F238E27FC236}">
                <a16:creationId xmlns:a16="http://schemas.microsoft.com/office/drawing/2014/main" id="{DB6E9D98-FC4E-3386-9697-D7ACE953F548}"/>
              </a:ext>
            </a:extLst>
          </p:cNvPr>
          <p:cNvPicPr>
            <a:picLocks noChangeAspect="1"/>
          </p:cNvPicPr>
          <p:nvPr/>
        </p:nvPicPr>
        <p:blipFill>
          <a:blip r:embed="rId21"/>
          <a:stretch>
            <a:fillRect/>
          </a:stretch>
        </p:blipFill>
        <p:spPr>
          <a:xfrm>
            <a:off x="1811251" y="4395430"/>
            <a:ext cx="998306" cy="773497"/>
          </a:xfrm>
          <a:prstGeom prst="rect">
            <a:avLst/>
          </a:prstGeom>
        </p:spPr>
      </p:pic>
      <p:pic>
        <p:nvPicPr>
          <p:cNvPr id="25" name="Picture 24">
            <a:extLst>
              <a:ext uri="{FF2B5EF4-FFF2-40B4-BE49-F238E27FC236}">
                <a16:creationId xmlns:a16="http://schemas.microsoft.com/office/drawing/2014/main" id="{DBA7E818-94C9-1890-F093-BE914DB164DB}"/>
              </a:ext>
            </a:extLst>
          </p:cNvPr>
          <p:cNvPicPr>
            <a:picLocks noChangeAspect="1"/>
          </p:cNvPicPr>
          <p:nvPr/>
        </p:nvPicPr>
        <p:blipFill>
          <a:blip r:embed="rId22"/>
          <a:stretch>
            <a:fillRect/>
          </a:stretch>
        </p:blipFill>
        <p:spPr>
          <a:xfrm>
            <a:off x="5087924" y="5271076"/>
            <a:ext cx="1143981" cy="560237"/>
          </a:xfrm>
          <a:prstGeom prst="rect">
            <a:avLst/>
          </a:prstGeom>
        </p:spPr>
      </p:pic>
      <p:pic>
        <p:nvPicPr>
          <p:cNvPr id="26" name="Picture 25">
            <a:extLst>
              <a:ext uri="{FF2B5EF4-FFF2-40B4-BE49-F238E27FC236}">
                <a16:creationId xmlns:a16="http://schemas.microsoft.com/office/drawing/2014/main" id="{DA6AF0B1-8D75-322E-5379-15844408F38B}"/>
              </a:ext>
            </a:extLst>
          </p:cNvPr>
          <p:cNvPicPr>
            <a:picLocks noChangeAspect="1"/>
          </p:cNvPicPr>
          <p:nvPr/>
        </p:nvPicPr>
        <p:blipFill>
          <a:blip r:embed="rId23"/>
          <a:stretch>
            <a:fillRect/>
          </a:stretch>
        </p:blipFill>
        <p:spPr>
          <a:xfrm>
            <a:off x="3666727" y="5015656"/>
            <a:ext cx="998306" cy="667741"/>
          </a:xfrm>
          <a:prstGeom prst="rect">
            <a:avLst/>
          </a:prstGeom>
        </p:spPr>
      </p:pic>
      <p:pic>
        <p:nvPicPr>
          <p:cNvPr id="27" name="Picture 26">
            <a:extLst>
              <a:ext uri="{FF2B5EF4-FFF2-40B4-BE49-F238E27FC236}">
                <a16:creationId xmlns:a16="http://schemas.microsoft.com/office/drawing/2014/main" id="{C6C88EAF-2F70-0FA6-6BFC-2D7445BC2E68}"/>
              </a:ext>
            </a:extLst>
          </p:cNvPr>
          <p:cNvPicPr>
            <a:picLocks noChangeAspect="1"/>
          </p:cNvPicPr>
          <p:nvPr/>
        </p:nvPicPr>
        <p:blipFill>
          <a:blip r:embed="rId24"/>
          <a:stretch>
            <a:fillRect/>
          </a:stretch>
        </p:blipFill>
        <p:spPr>
          <a:xfrm>
            <a:off x="1820774" y="3667957"/>
            <a:ext cx="1046969" cy="615670"/>
          </a:xfrm>
          <a:prstGeom prst="rect">
            <a:avLst/>
          </a:prstGeom>
        </p:spPr>
      </p:pic>
      <p:pic>
        <p:nvPicPr>
          <p:cNvPr id="28" name="Picture 27">
            <a:extLst>
              <a:ext uri="{FF2B5EF4-FFF2-40B4-BE49-F238E27FC236}">
                <a16:creationId xmlns:a16="http://schemas.microsoft.com/office/drawing/2014/main" id="{FB80E4ED-0510-F14C-5885-03AE902523B0}"/>
              </a:ext>
            </a:extLst>
          </p:cNvPr>
          <p:cNvPicPr>
            <a:picLocks noChangeAspect="1"/>
          </p:cNvPicPr>
          <p:nvPr/>
        </p:nvPicPr>
        <p:blipFill>
          <a:blip r:embed="rId25"/>
          <a:stretch>
            <a:fillRect/>
          </a:stretch>
        </p:blipFill>
        <p:spPr>
          <a:xfrm>
            <a:off x="7167094" y="4292597"/>
            <a:ext cx="841738" cy="979165"/>
          </a:xfrm>
          <a:prstGeom prst="rect">
            <a:avLst/>
          </a:prstGeom>
        </p:spPr>
      </p:pic>
      <p:pic>
        <p:nvPicPr>
          <p:cNvPr id="29" name="Picture 28">
            <a:extLst>
              <a:ext uri="{FF2B5EF4-FFF2-40B4-BE49-F238E27FC236}">
                <a16:creationId xmlns:a16="http://schemas.microsoft.com/office/drawing/2014/main" id="{237B86BB-7A9D-6A5F-5339-FCF90E964D42}"/>
              </a:ext>
            </a:extLst>
          </p:cNvPr>
          <p:cNvPicPr>
            <a:picLocks noChangeAspect="1"/>
          </p:cNvPicPr>
          <p:nvPr/>
        </p:nvPicPr>
        <p:blipFill>
          <a:blip r:embed="rId26"/>
          <a:stretch>
            <a:fillRect/>
          </a:stretch>
        </p:blipFill>
        <p:spPr>
          <a:xfrm>
            <a:off x="1926920" y="5360355"/>
            <a:ext cx="1644519" cy="502011"/>
          </a:xfrm>
          <a:prstGeom prst="rect">
            <a:avLst/>
          </a:prstGeom>
        </p:spPr>
      </p:pic>
      <p:pic>
        <p:nvPicPr>
          <p:cNvPr id="30" name="Picture 4" descr="Download vector logos and logotypes">
            <a:extLst>
              <a:ext uri="{FF2B5EF4-FFF2-40B4-BE49-F238E27FC236}">
                <a16:creationId xmlns:a16="http://schemas.microsoft.com/office/drawing/2014/main" id="{635E7915-3D20-0A6E-9332-03AF24C81559}"/>
              </a:ext>
            </a:extLst>
          </p:cNvPr>
          <p:cNvPicPr>
            <a:picLocks noChangeAspect="1" noChangeArrowheads="1"/>
          </p:cNvPicPr>
          <p:nvPr/>
        </p:nvPicPr>
        <p:blipFill rotWithShape="1">
          <a:blip r:embed="rId27">
            <a:extLst>
              <a:ext uri="{28A0092B-C50C-407E-A947-70E740481C1C}">
                <a14:useLocalDpi xmlns:a14="http://schemas.microsoft.com/office/drawing/2010/main" val="0"/>
              </a:ext>
            </a:extLst>
          </a:blip>
          <a:srcRect t="24312" b="22732"/>
          <a:stretch>
            <a:fillRect/>
          </a:stretch>
        </p:blipFill>
        <p:spPr bwMode="auto">
          <a:xfrm>
            <a:off x="1894858" y="2142942"/>
            <a:ext cx="1165332" cy="61711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a:extLst>
              <a:ext uri="{FF2B5EF4-FFF2-40B4-BE49-F238E27FC236}">
                <a16:creationId xmlns:a16="http://schemas.microsoft.com/office/drawing/2014/main" id="{39C97895-7D07-B66E-05B6-B89BECE5CB89}"/>
              </a:ext>
            </a:extLst>
          </p:cNvPr>
          <p:cNvPicPr>
            <a:picLocks noChangeAspect="1"/>
          </p:cNvPicPr>
          <p:nvPr/>
        </p:nvPicPr>
        <p:blipFill>
          <a:blip r:embed="rId28"/>
          <a:stretch>
            <a:fillRect/>
          </a:stretch>
        </p:blipFill>
        <p:spPr>
          <a:xfrm>
            <a:off x="9387740" y="2835934"/>
            <a:ext cx="1779500" cy="648553"/>
          </a:xfrm>
          <a:prstGeom prst="rect">
            <a:avLst/>
          </a:prstGeom>
        </p:spPr>
      </p:pic>
      <p:pic>
        <p:nvPicPr>
          <p:cNvPr id="32" name="Picture 31">
            <a:extLst>
              <a:ext uri="{FF2B5EF4-FFF2-40B4-BE49-F238E27FC236}">
                <a16:creationId xmlns:a16="http://schemas.microsoft.com/office/drawing/2014/main" id="{B14D0809-585A-A26C-08BA-B04CFA2526E1}"/>
              </a:ext>
            </a:extLst>
          </p:cNvPr>
          <p:cNvPicPr>
            <a:picLocks noChangeAspect="1"/>
          </p:cNvPicPr>
          <p:nvPr/>
        </p:nvPicPr>
        <p:blipFill>
          <a:blip r:embed="rId29"/>
          <a:stretch>
            <a:fillRect/>
          </a:stretch>
        </p:blipFill>
        <p:spPr>
          <a:xfrm>
            <a:off x="9448281" y="2021784"/>
            <a:ext cx="1250506" cy="452908"/>
          </a:xfrm>
          <a:prstGeom prst="rect">
            <a:avLst/>
          </a:prstGeom>
        </p:spPr>
      </p:pic>
      <p:pic>
        <p:nvPicPr>
          <p:cNvPr id="33" name="Picture 32">
            <a:extLst>
              <a:ext uri="{FF2B5EF4-FFF2-40B4-BE49-F238E27FC236}">
                <a16:creationId xmlns:a16="http://schemas.microsoft.com/office/drawing/2014/main" id="{E474FE11-06BF-8E26-E066-C1AA7C776351}"/>
              </a:ext>
            </a:extLst>
          </p:cNvPr>
          <p:cNvPicPr>
            <a:picLocks noChangeAspect="1"/>
          </p:cNvPicPr>
          <p:nvPr/>
        </p:nvPicPr>
        <p:blipFill>
          <a:blip r:embed="rId30"/>
          <a:stretch>
            <a:fillRect/>
          </a:stretch>
        </p:blipFill>
        <p:spPr>
          <a:xfrm>
            <a:off x="4718240" y="4350167"/>
            <a:ext cx="800541" cy="738308"/>
          </a:xfrm>
          <a:prstGeom prst="rect">
            <a:avLst/>
          </a:prstGeom>
        </p:spPr>
      </p:pic>
      <p:pic>
        <p:nvPicPr>
          <p:cNvPr id="34" name="Picture 33">
            <a:extLst>
              <a:ext uri="{FF2B5EF4-FFF2-40B4-BE49-F238E27FC236}">
                <a16:creationId xmlns:a16="http://schemas.microsoft.com/office/drawing/2014/main" id="{E97C1F00-2ECB-39A9-4B67-670D022093F6}"/>
              </a:ext>
            </a:extLst>
          </p:cNvPr>
          <p:cNvPicPr>
            <a:picLocks noChangeAspect="1"/>
          </p:cNvPicPr>
          <p:nvPr/>
        </p:nvPicPr>
        <p:blipFill>
          <a:blip r:embed="rId31"/>
          <a:stretch>
            <a:fillRect/>
          </a:stretch>
        </p:blipFill>
        <p:spPr>
          <a:xfrm>
            <a:off x="3617362" y="2402883"/>
            <a:ext cx="1763410" cy="758725"/>
          </a:xfrm>
          <a:prstGeom prst="rect">
            <a:avLst/>
          </a:prstGeom>
        </p:spPr>
      </p:pic>
      <p:pic>
        <p:nvPicPr>
          <p:cNvPr id="35" name="Picture 34">
            <a:extLst>
              <a:ext uri="{FF2B5EF4-FFF2-40B4-BE49-F238E27FC236}">
                <a16:creationId xmlns:a16="http://schemas.microsoft.com/office/drawing/2014/main" id="{B58081E0-A1DD-EFA8-6EAC-E0BAAD5EEF9E}"/>
              </a:ext>
            </a:extLst>
          </p:cNvPr>
          <p:cNvPicPr>
            <a:picLocks noChangeAspect="1"/>
          </p:cNvPicPr>
          <p:nvPr/>
        </p:nvPicPr>
        <p:blipFill>
          <a:blip r:embed="rId32"/>
          <a:stretch>
            <a:fillRect/>
          </a:stretch>
        </p:blipFill>
        <p:spPr>
          <a:xfrm>
            <a:off x="5846968" y="3794701"/>
            <a:ext cx="2202370" cy="461229"/>
          </a:xfrm>
          <a:prstGeom prst="rect">
            <a:avLst/>
          </a:prstGeom>
        </p:spPr>
      </p:pic>
      <p:pic>
        <p:nvPicPr>
          <p:cNvPr id="36" name="Picture 35">
            <a:extLst>
              <a:ext uri="{FF2B5EF4-FFF2-40B4-BE49-F238E27FC236}">
                <a16:creationId xmlns:a16="http://schemas.microsoft.com/office/drawing/2014/main" id="{0A0FF81B-2C26-FA48-84EB-4B1C096CC83F}"/>
              </a:ext>
            </a:extLst>
          </p:cNvPr>
          <p:cNvPicPr>
            <a:picLocks noChangeAspect="1"/>
          </p:cNvPicPr>
          <p:nvPr/>
        </p:nvPicPr>
        <p:blipFill>
          <a:blip r:embed="rId33"/>
          <a:stretch>
            <a:fillRect/>
          </a:stretch>
        </p:blipFill>
        <p:spPr>
          <a:xfrm>
            <a:off x="7790595" y="2823019"/>
            <a:ext cx="1329715" cy="609653"/>
          </a:xfrm>
          <a:prstGeom prst="rect">
            <a:avLst/>
          </a:prstGeom>
        </p:spPr>
      </p:pic>
      <p:pic>
        <p:nvPicPr>
          <p:cNvPr id="37" name="Picture 36">
            <a:extLst>
              <a:ext uri="{FF2B5EF4-FFF2-40B4-BE49-F238E27FC236}">
                <a16:creationId xmlns:a16="http://schemas.microsoft.com/office/drawing/2014/main" id="{967CB9BA-0018-B586-F590-67B3132E9F3D}"/>
              </a:ext>
            </a:extLst>
          </p:cNvPr>
          <p:cNvPicPr>
            <a:picLocks noChangeAspect="1"/>
          </p:cNvPicPr>
          <p:nvPr/>
        </p:nvPicPr>
        <p:blipFill>
          <a:blip r:embed="rId34"/>
          <a:stretch>
            <a:fillRect/>
          </a:stretch>
        </p:blipFill>
        <p:spPr>
          <a:xfrm>
            <a:off x="1764220" y="2760053"/>
            <a:ext cx="1807219" cy="928710"/>
          </a:xfrm>
          <a:prstGeom prst="rect">
            <a:avLst/>
          </a:prstGeom>
        </p:spPr>
      </p:pic>
      <p:pic>
        <p:nvPicPr>
          <p:cNvPr id="38" name="Picture 37">
            <a:extLst>
              <a:ext uri="{FF2B5EF4-FFF2-40B4-BE49-F238E27FC236}">
                <a16:creationId xmlns:a16="http://schemas.microsoft.com/office/drawing/2014/main" id="{AE6E0A27-299A-AB26-9477-C9F04A31BB62}"/>
              </a:ext>
            </a:extLst>
          </p:cNvPr>
          <p:cNvPicPr>
            <a:picLocks noChangeAspect="1"/>
          </p:cNvPicPr>
          <p:nvPr/>
        </p:nvPicPr>
        <p:blipFill>
          <a:blip r:embed="rId35"/>
          <a:stretch>
            <a:fillRect/>
          </a:stretch>
        </p:blipFill>
        <p:spPr>
          <a:xfrm>
            <a:off x="274409" y="2868450"/>
            <a:ext cx="1207778" cy="562527"/>
          </a:xfrm>
          <a:prstGeom prst="rect">
            <a:avLst/>
          </a:prstGeom>
        </p:spPr>
      </p:pic>
      <p:pic>
        <p:nvPicPr>
          <p:cNvPr id="39" name="Picture 38">
            <a:extLst>
              <a:ext uri="{FF2B5EF4-FFF2-40B4-BE49-F238E27FC236}">
                <a16:creationId xmlns:a16="http://schemas.microsoft.com/office/drawing/2014/main" id="{2FEC50A1-BBE0-57B7-F843-CAB827CD1E14}"/>
              </a:ext>
            </a:extLst>
          </p:cNvPr>
          <p:cNvPicPr>
            <a:picLocks noChangeAspect="1"/>
          </p:cNvPicPr>
          <p:nvPr/>
        </p:nvPicPr>
        <p:blipFill>
          <a:blip r:embed="rId36"/>
          <a:stretch>
            <a:fillRect/>
          </a:stretch>
        </p:blipFill>
        <p:spPr>
          <a:xfrm>
            <a:off x="8146300" y="3756835"/>
            <a:ext cx="1676454" cy="543137"/>
          </a:xfrm>
          <a:prstGeom prst="rect">
            <a:avLst/>
          </a:prstGeom>
        </p:spPr>
      </p:pic>
      <p:pic>
        <p:nvPicPr>
          <p:cNvPr id="40" name="Picture 39">
            <a:extLst>
              <a:ext uri="{FF2B5EF4-FFF2-40B4-BE49-F238E27FC236}">
                <a16:creationId xmlns:a16="http://schemas.microsoft.com/office/drawing/2014/main" id="{5E0215AE-79DC-B659-8DAA-621CAD013488}"/>
              </a:ext>
            </a:extLst>
          </p:cNvPr>
          <p:cNvPicPr>
            <a:picLocks noChangeAspect="1"/>
          </p:cNvPicPr>
          <p:nvPr/>
        </p:nvPicPr>
        <p:blipFill>
          <a:blip r:embed="rId37"/>
          <a:stretch>
            <a:fillRect/>
          </a:stretch>
        </p:blipFill>
        <p:spPr>
          <a:xfrm>
            <a:off x="10943947" y="1908109"/>
            <a:ext cx="794398" cy="747668"/>
          </a:xfrm>
          <a:prstGeom prst="rect">
            <a:avLst/>
          </a:prstGeom>
        </p:spPr>
      </p:pic>
      <p:pic>
        <p:nvPicPr>
          <p:cNvPr id="41" name="Picture 40">
            <a:extLst>
              <a:ext uri="{FF2B5EF4-FFF2-40B4-BE49-F238E27FC236}">
                <a16:creationId xmlns:a16="http://schemas.microsoft.com/office/drawing/2014/main" id="{8F6DD948-1798-73DA-8AF3-64D60391290F}"/>
              </a:ext>
            </a:extLst>
          </p:cNvPr>
          <p:cNvPicPr>
            <a:picLocks noChangeAspect="1"/>
          </p:cNvPicPr>
          <p:nvPr/>
        </p:nvPicPr>
        <p:blipFill>
          <a:blip r:embed="rId38"/>
          <a:stretch>
            <a:fillRect/>
          </a:stretch>
        </p:blipFill>
        <p:spPr>
          <a:xfrm>
            <a:off x="6450515" y="5308492"/>
            <a:ext cx="1227596" cy="681998"/>
          </a:xfrm>
          <a:prstGeom prst="rect">
            <a:avLst/>
          </a:prstGeom>
        </p:spPr>
      </p:pic>
      <p:pic>
        <p:nvPicPr>
          <p:cNvPr id="42" name="Picture 41">
            <a:extLst>
              <a:ext uri="{FF2B5EF4-FFF2-40B4-BE49-F238E27FC236}">
                <a16:creationId xmlns:a16="http://schemas.microsoft.com/office/drawing/2014/main" id="{179D749E-F91A-AEEB-EBDD-D780A433D192}"/>
              </a:ext>
            </a:extLst>
          </p:cNvPr>
          <p:cNvPicPr>
            <a:picLocks noChangeAspect="1"/>
          </p:cNvPicPr>
          <p:nvPr/>
        </p:nvPicPr>
        <p:blipFill>
          <a:blip r:embed="rId39"/>
          <a:stretch>
            <a:fillRect/>
          </a:stretch>
        </p:blipFill>
        <p:spPr>
          <a:xfrm>
            <a:off x="9998999" y="3698102"/>
            <a:ext cx="733112" cy="837311"/>
          </a:xfrm>
          <a:prstGeom prst="rect">
            <a:avLst/>
          </a:prstGeom>
        </p:spPr>
      </p:pic>
      <p:pic>
        <p:nvPicPr>
          <p:cNvPr id="43" name="Picture 42">
            <a:extLst>
              <a:ext uri="{FF2B5EF4-FFF2-40B4-BE49-F238E27FC236}">
                <a16:creationId xmlns:a16="http://schemas.microsoft.com/office/drawing/2014/main" id="{1EEC68A3-7F03-F342-E23E-810F85355677}"/>
              </a:ext>
            </a:extLst>
          </p:cNvPr>
          <p:cNvPicPr>
            <a:picLocks noChangeAspect="1"/>
          </p:cNvPicPr>
          <p:nvPr/>
        </p:nvPicPr>
        <p:blipFill>
          <a:blip r:embed="rId40"/>
          <a:stretch>
            <a:fillRect/>
          </a:stretch>
        </p:blipFill>
        <p:spPr>
          <a:xfrm>
            <a:off x="318693" y="4065676"/>
            <a:ext cx="1021649" cy="827230"/>
          </a:xfrm>
          <a:prstGeom prst="rect">
            <a:avLst/>
          </a:prstGeom>
        </p:spPr>
      </p:pic>
      <p:pic>
        <p:nvPicPr>
          <p:cNvPr id="44" name="Picture 43">
            <a:extLst>
              <a:ext uri="{FF2B5EF4-FFF2-40B4-BE49-F238E27FC236}">
                <a16:creationId xmlns:a16="http://schemas.microsoft.com/office/drawing/2014/main" id="{085C6BBA-5C37-1394-8135-C10D18CFF02A}"/>
              </a:ext>
            </a:extLst>
          </p:cNvPr>
          <p:cNvPicPr>
            <a:picLocks noChangeAspect="1"/>
          </p:cNvPicPr>
          <p:nvPr/>
        </p:nvPicPr>
        <p:blipFill>
          <a:blip r:embed="rId41"/>
          <a:stretch>
            <a:fillRect/>
          </a:stretch>
        </p:blipFill>
        <p:spPr>
          <a:xfrm>
            <a:off x="159985" y="5002212"/>
            <a:ext cx="1299322" cy="446642"/>
          </a:xfrm>
          <a:prstGeom prst="rect">
            <a:avLst/>
          </a:prstGeom>
        </p:spPr>
      </p:pic>
      <p:pic>
        <p:nvPicPr>
          <p:cNvPr id="45" name="Picture 44">
            <a:extLst>
              <a:ext uri="{FF2B5EF4-FFF2-40B4-BE49-F238E27FC236}">
                <a16:creationId xmlns:a16="http://schemas.microsoft.com/office/drawing/2014/main" id="{C2DBB732-8518-3472-8363-4DDF94F6D77D}"/>
              </a:ext>
            </a:extLst>
          </p:cNvPr>
          <p:cNvPicPr>
            <a:picLocks noChangeAspect="1"/>
          </p:cNvPicPr>
          <p:nvPr/>
        </p:nvPicPr>
        <p:blipFill>
          <a:blip r:embed="rId42"/>
          <a:stretch>
            <a:fillRect/>
          </a:stretch>
        </p:blipFill>
        <p:spPr>
          <a:xfrm>
            <a:off x="10778243" y="3787025"/>
            <a:ext cx="1199393" cy="476580"/>
          </a:xfrm>
          <a:prstGeom prst="rect">
            <a:avLst/>
          </a:prstGeom>
        </p:spPr>
      </p:pic>
      <p:pic>
        <p:nvPicPr>
          <p:cNvPr id="46" name="Picture 45">
            <a:extLst>
              <a:ext uri="{FF2B5EF4-FFF2-40B4-BE49-F238E27FC236}">
                <a16:creationId xmlns:a16="http://schemas.microsoft.com/office/drawing/2014/main" id="{AE1A574C-4008-73E5-FDB7-CCABC63B7AC7}"/>
              </a:ext>
            </a:extLst>
          </p:cNvPr>
          <p:cNvPicPr>
            <a:picLocks noChangeAspect="1"/>
          </p:cNvPicPr>
          <p:nvPr/>
        </p:nvPicPr>
        <p:blipFill>
          <a:blip r:embed="rId43"/>
          <a:stretch>
            <a:fillRect/>
          </a:stretch>
        </p:blipFill>
        <p:spPr>
          <a:xfrm>
            <a:off x="8164629" y="4474771"/>
            <a:ext cx="1283652" cy="759412"/>
          </a:xfrm>
          <a:prstGeom prst="rect">
            <a:avLst/>
          </a:prstGeom>
        </p:spPr>
      </p:pic>
      <p:pic>
        <p:nvPicPr>
          <p:cNvPr id="47" name="Picture 46">
            <a:extLst>
              <a:ext uri="{FF2B5EF4-FFF2-40B4-BE49-F238E27FC236}">
                <a16:creationId xmlns:a16="http://schemas.microsoft.com/office/drawing/2014/main" id="{C0863FF5-0510-B167-E0BC-22C3619B95BA}"/>
              </a:ext>
            </a:extLst>
          </p:cNvPr>
          <p:cNvPicPr>
            <a:picLocks noChangeAspect="1"/>
          </p:cNvPicPr>
          <p:nvPr/>
        </p:nvPicPr>
        <p:blipFill>
          <a:blip r:embed="rId44"/>
          <a:stretch>
            <a:fillRect/>
          </a:stretch>
        </p:blipFill>
        <p:spPr>
          <a:xfrm>
            <a:off x="196226" y="6325957"/>
            <a:ext cx="1457869" cy="443888"/>
          </a:xfrm>
          <a:prstGeom prst="rect">
            <a:avLst/>
          </a:prstGeom>
        </p:spPr>
      </p:pic>
      <p:pic>
        <p:nvPicPr>
          <p:cNvPr id="48" name="Picture 47">
            <a:extLst>
              <a:ext uri="{FF2B5EF4-FFF2-40B4-BE49-F238E27FC236}">
                <a16:creationId xmlns:a16="http://schemas.microsoft.com/office/drawing/2014/main" id="{3BD287A8-0969-D487-1A50-BE4328FBB2A1}"/>
              </a:ext>
            </a:extLst>
          </p:cNvPr>
          <p:cNvPicPr>
            <a:picLocks noChangeAspect="1"/>
          </p:cNvPicPr>
          <p:nvPr/>
        </p:nvPicPr>
        <p:blipFill>
          <a:blip r:embed="rId45"/>
          <a:stretch>
            <a:fillRect/>
          </a:stretch>
        </p:blipFill>
        <p:spPr>
          <a:xfrm>
            <a:off x="1919517" y="6072599"/>
            <a:ext cx="1493649" cy="565515"/>
          </a:xfrm>
          <a:prstGeom prst="rect">
            <a:avLst/>
          </a:prstGeom>
        </p:spPr>
      </p:pic>
      <p:pic>
        <p:nvPicPr>
          <p:cNvPr id="49" name="Picture 48">
            <a:extLst>
              <a:ext uri="{FF2B5EF4-FFF2-40B4-BE49-F238E27FC236}">
                <a16:creationId xmlns:a16="http://schemas.microsoft.com/office/drawing/2014/main" id="{54BD7C31-53BA-602A-A9E1-F7806BC825DD}"/>
              </a:ext>
            </a:extLst>
          </p:cNvPr>
          <p:cNvPicPr>
            <a:picLocks noChangeAspect="1"/>
          </p:cNvPicPr>
          <p:nvPr/>
        </p:nvPicPr>
        <p:blipFill>
          <a:blip r:embed="rId46"/>
          <a:stretch>
            <a:fillRect/>
          </a:stretch>
        </p:blipFill>
        <p:spPr>
          <a:xfrm>
            <a:off x="3587151" y="6082816"/>
            <a:ext cx="2086815" cy="453655"/>
          </a:xfrm>
          <a:prstGeom prst="rect">
            <a:avLst/>
          </a:prstGeom>
        </p:spPr>
      </p:pic>
      <p:pic>
        <p:nvPicPr>
          <p:cNvPr id="50" name="Picture 49">
            <a:extLst>
              <a:ext uri="{FF2B5EF4-FFF2-40B4-BE49-F238E27FC236}">
                <a16:creationId xmlns:a16="http://schemas.microsoft.com/office/drawing/2014/main" id="{5AECE7B8-1A43-DAFC-3EFD-EA3D71F2D9CD}"/>
              </a:ext>
            </a:extLst>
          </p:cNvPr>
          <p:cNvPicPr>
            <a:picLocks noChangeAspect="1"/>
          </p:cNvPicPr>
          <p:nvPr/>
        </p:nvPicPr>
        <p:blipFill>
          <a:blip r:embed="rId47"/>
          <a:stretch>
            <a:fillRect/>
          </a:stretch>
        </p:blipFill>
        <p:spPr>
          <a:xfrm>
            <a:off x="5846968" y="6053865"/>
            <a:ext cx="1266102" cy="511556"/>
          </a:xfrm>
          <a:prstGeom prst="rect">
            <a:avLst/>
          </a:prstGeom>
        </p:spPr>
      </p:pic>
      <p:pic>
        <p:nvPicPr>
          <p:cNvPr id="51" name="Picture 50">
            <a:extLst>
              <a:ext uri="{FF2B5EF4-FFF2-40B4-BE49-F238E27FC236}">
                <a16:creationId xmlns:a16="http://schemas.microsoft.com/office/drawing/2014/main" id="{B81ABACB-D0FD-E039-480F-EF2359FA6989}"/>
              </a:ext>
            </a:extLst>
          </p:cNvPr>
          <p:cNvPicPr>
            <a:picLocks noChangeAspect="1"/>
          </p:cNvPicPr>
          <p:nvPr/>
        </p:nvPicPr>
        <p:blipFill>
          <a:blip r:embed="rId48"/>
          <a:stretch>
            <a:fillRect/>
          </a:stretch>
        </p:blipFill>
        <p:spPr>
          <a:xfrm>
            <a:off x="1849486" y="1060069"/>
            <a:ext cx="1356613" cy="499805"/>
          </a:xfrm>
          <a:prstGeom prst="rect">
            <a:avLst/>
          </a:prstGeom>
        </p:spPr>
      </p:pic>
      <p:pic>
        <p:nvPicPr>
          <p:cNvPr id="52" name="Picture 51">
            <a:extLst>
              <a:ext uri="{FF2B5EF4-FFF2-40B4-BE49-F238E27FC236}">
                <a16:creationId xmlns:a16="http://schemas.microsoft.com/office/drawing/2014/main" id="{6B018497-C2B3-7263-9E75-A8396984889D}"/>
              </a:ext>
            </a:extLst>
          </p:cNvPr>
          <p:cNvPicPr>
            <a:picLocks noChangeAspect="1"/>
          </p:cNvPicPr>
          <p:nvPr/>
        </p:nvPicPr>
        <p:blipFill>
          <a:blip r:embed="rId49"/>
          <a:stretch>
            <a:fillRect/>
          </a:stretch>
        </p:blipFill>
        <p:spPr>
          <a:xfrm>
            <a:off x="4677043" y="3040121"/>
            <a:ext cx="882680" cy="809731"/>
          </a:xfrm>
          <a:prstGeom prst="rect">
            <a:avLst/>
          </a:prstGeom>
        </p:spPr>
      </p:pic>
      <p:pic>
        <p:nvPicPr>
          <p:cNvPr id="53" name="Picture 52">
            <a:extLst>
              <a:ext uri="{FF2B5EF4-FFF2-40B4-BE49-F238E27FC236}">
                <a16:creationId xmlns:a16="http://schemas.microsoft.com/office/drawing/2014/main" id="{B2B9A394-3DB5-0D1C-3EE8-9B6C99A5ED3B}"/>
              </a:ext>
            </a:extLst>
          </p:cNvPr>
          <p:cNvPicPr>
            <a:picLocks noChangeAspect="1"/>
          </p:cNvPicPr>
          <p:nvPr/>
        </p:nvPicPr>
        <p:blipFill>
          <a:blip r:embed="rId50" cstate="print">
            <a:extLst>
              <a:ext uri="{28A0092B-C50C-407E-A947-70E740481C1C}">
                <a14:useLocalDpi xmlns:a14="http://schemas.microsoft.com/office/drawing/2010/main" val="0"/>
              </a:ext>
            </a:extLst>
          </a:blip>
          <a:srcRect b="31234"/>
          <a:stretch>
            <a:fillRect/>
          </a:stretch>
        </p:blipFill>
        <p:spPr bwMode="auto">
          <a:xfrm>
            <a:off x="8079162" y="5168927"/>
            <a:ext cx="1198753" cy="824338"/>
          </a:xfrm>
          <a:prstGeom prst="rect">
            <a:avLst/>
          </a:prstGeom>
          <a:noFill/>
        </p:spPr>
      </p:pic>
      <p:pic>
        <p:nvPicPr>
          <p:cNvPr id="3074" name="Picture 2" descr="Musina Makhado SEZ logos | Global ...">
            <a:extLst>
              <a:ext uri="{FF2B5EF4-FFF2-40B4-BE49-F238E27FC236}">
                <a16:creationId xmlns:a16="http://schemas.microsoft.com/office/drawing/2014/main" id="{3AD25F57-C7DF-501A-EDA2-1973F30BE075}"/>
              </a:ext>
            </a:extLst>
          </p:cNvPr>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10858217" y="4535413"/>
            <a:ext cx="1039443" cy="104408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UMngeni-uThukela Water - Water ...">
            <a:extLst>
              <a:ext uri="{FF2B5EF4-FFF2-40B4-BE49-F238E27FC236}">
                <a16:creationId xmlns:a16="http://schemas.microsoft.com/office/drawing/2014/main" id="{29089C3C-4A99-4BF3-F604-69806E1A62DF}"/>
              </a:ext>
            </a:extLst>
          </p:cNvPr>
          <p:cNvPicPr>
            <a:picLocks noChangeAspect="1" noChangeArrowheads="1"/>
          </p:cNvPicPr>
          <p:nvPr/>
        </p:nvPicPr>
        <p:blipFill>
          <a:blip r:embed="rId52" cstate="print">
            <a:extLst>
              <a:ext uri="{28A0092B-C50C-407E-A947-70E740481C1C}">
                <a14:useLocalDpi xmlns:a14="http://schemas.microsoft.com/office/drawing/2010/main" val="0"/>
              </a:ext>
            </a:extLst>
          </a:blip>
          <a:srcRect/>
          <a:stretch>
            <a:fillRect/>
          </a:stretch>
        </p:blipFill>
        <p:spPr bwMode="auto">
          <a:xfrm>
            <a:off x="9745358" y="4713068"/>
            <a:ext cx="1039443" cy="73578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PricewaterhouseCoopers (PwC ...">
            <a:extLst>
              <a:ext uri="{FF2B5EF4-FFF2-40B4-BE49-F238E27FC236}">
                <a16:creationId xmlns:a16="http://schemas.microsoft.com/office/drawing/2014/main" id="{8A0814E7-C2CF-B628-A341-53AEE46547F2}"/>
              </a:ext>
            </a:extLst>
          </p:cNvPr>
          <p:cNvPicPr>
            <a:picLocks noChangeAspect="1" noChangeArrowheads="1"/>
          </p:cNvPicPr>
          <p:nvPr/>
        </p:nvPicPr>
        <p:blipFill>
          <a:blip r:embed="rId53" cstate="print">
            <a:extLst>
              <a:ext uri="{28A0092B-C50C-407E-A947-70E740481C1C}">
                <a14:useLocalDpi xmlns:a14="http://schemas.microsoft.com/office/drawing/2010/main" val="0"/>
              </a:ext>
            </a:extLst>
          </a:blip>
          <a:srcRect/>
          <a:stretch>
            <a:fillRect/>
          </a:stretch>
        </p:blipFill>
        <p:spPr bwMode="auto">
          <a:xfrm>
            <a:off x="9617759" y="5667045"/>
            <a:ext cx="1160484" cy="602559"/>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53" descr="A logo of a plane&#10;&#10;AI-generated content may be incorrect.">
            <a:extLst>
              <a:ext uri="{FF2B5EF4-FFF2-40B4-BE49-F238E27FC236}">
                <a16:creationId xmlns:a16="http://schemas.microsoft.com/office/drawing/2014/main" id="{0AB2CAE1-A538-F6DC-8629-4C404D926BF8}"/>
              </a:ext>
            </a:extLst>
          </p:cNvPr>
          <p:cNvPicPr>
            <a:picLocks noChangeAspect="1"/>
          </p:cNvPicPr>
          <p:nvPr/>
        </p:nvPicPr>
        <p:blipFill>
          <a:blip r:embed="rId54" cstate="print">
            <a:extLst>
              <a:ext uri="{28A0092B-C50C-407E-A947-70E740481C1C}">
                <a14:useLocalDpi xmlns:a14="http://schemas.microsoft.com/office/drawing/2010/main" val="0"/>
              </a:ext>
            </a:extLst>
          </a:blip>
          <a:stretch>
            <a:fillRect/>
          </a:stretch>
        </p:blipFill>
        <p:spPr>
          <a:xfrm>
            <a:off x="10945048" y="5760030"/>
            <a:ext cx="934471" cy="565927"/>
          </a:xfrm>
          <a:prstGeom prst="rect">
            <a:avLst/>
          </a:prstGeom>
        </p:spPr>
      </p:pic>
      <p:pic>
        <p:nvPicPr>
          <p:cNvPr id="55" name="Picture 8" descr="Airports Company South Africa - Wikipedia">
            <a:extLst>
              <a:ext uri="{FF2B5EF4-FFF2-40B4-BE49-F238E27FC236}">
                <a16:creationId xmlns:a16="http://schemas.microsoft.com/office/drawing/2014/main" id="{05A211E4-6A37-A710-0214-BD170C9CA1B5}"/>
              </a:ext>
            </a:extLst>
          </p:cNvPr>
          <p:cNvPicPr>
            <a:picLocks noChangeAspect="1" noChangeArrowheads="1"/>
          </p:cNvPicPr>
          <p:nvPr/>
        </p:nvPicPr>
        <p:blipFill>
          <a:blip r:embed="rId55" cstate="print">
            <a:extLst>
              <a:ext uri="{28A0092B-C50C-407E-A947-70E740481C1C}">
                <a14:useLocalDpi xmlns:a14="http://schemas.microsoft.com/office/drawing/2010/main" val="0"/>
              </a:ext>
            </a:extLst>
          </a:blip>
          <a:srcRect/>
          <a:stretch>
            <a:fillRect/>
          </a:stretch>
        </p:blipFill>
        <p:spPr bwMode="auto">
          <a:xfrm>
            <a:off x="7326320" y="6005852"/>
            <a:ext cx="1161939" cy="530619"/>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2" descr="Proper Consulting Engineers (Pty) Ltd. | LinkedIn">
            <a:extLst>
              <a:ext uri="{FF2B5EF4-FFF2-40B4-BE49-F238E27FC236}">
                <a16:creationId xmlns:a16="http://schemas.microsoft.com/office/drawing/2014/main" id="{1207F332-49CE-0B9A-A129-8A08350FB83F}"/>
              </a:ext>
            </a:extLst>
          </p:cNvPr>
          <p:cNvPicPr>
            <a:picLocks noChangeAspect="1" noChangeArrowheads="1"/>
          </p:cNvPicPr>
          <p:nvPr/>
        </p:nvPicPr>
        <p:blipFill>
          <a:blip r:embed="rId56">
            <a:extLst>
              <a:ext uri="{28A0092B-C50C-407E-A947-70E740481C1C}">
                <a14:useLocalDpi xmlns:a14="http://schemas.microsoft.com/office/drawing/2010/main" val="0"/>
              </a:ext>
            </a:extLst>
          </a:blip>
          <a:srcRect/>
          <a:stretch>
            <a:fillRect/>
          </a:stretch>
        </p:blipFill>
        <p:spPr bwMode="auto">
          <a:xfrm>
            <a:off x="8701509" y="5940240"/>
            <a:ext cx="895618" cy="89561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Diagonal Corners Snipped 3">
            <a:extLst>
              <a:ext uri="{FF2B5EF4-FFF2-40B4-BE49-F238E27FC236}">
                <a16:creationId xmlns:a16="http://schemas.microsoft.com/office/drawing/2014/main" id="{9B13BB5A-A936-0500-18B6-7C63A83B72AF}"/>
              </a:ext>
            </a:extLst>
          </p:cNvPr>
          <p:cNvSpPr/>
          <p:nvPr/>
        </p:nvSpPr>
        <p:spPr>
          <a:xfrm>
            <a:off x="1" y="0"/>
            <a:ext cx="10632503" cy="750771"/>
          </a:xfrm>
          <a:prstGeom prst="snip2DiagRect">
            <a:avLst>
              <a:gd name="adj1" fmla="val 0"/>
              <a:gd name="adj2" fmla="val 50000"/>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r>
              <a:rPr lang="en-ZA" sz="3200" b="1">
                <a:solidFill>
                  <a:schemeClr val="bg1"/>
                </a:solidFill>
              </a:rPr>
              <a:t>Delivering Impact with Our Clients and Partners</a:t>
            </a:r>
          </a:p>
        </p:txBody>
      </p:sp>
    </p:spTree>
    <p:extLst>
      <p:ext uri="{BB962C8B-B14F-4D97-AF65-F5344CB8AC3E}">
        <p14:creationId xmlns:p14="http://schemas.microsoft.com/office/powerpoint/2010/main" val="26958495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2794" y="540668"/>
            <a:ext cx="7606415" cy="800100"/>
          </a:xfrm>
          <a:noFill/>
          <a:ln w="9525">
            <a:noFill/>
            <a:miter lim="800000"/>
            <a:headEnd/>
            <a:tailEnd/>
          </a:ln>
          <a:effectLst/>
        </p:spPr>
        <p:txBody>
          <a:bodyPr vert="horz" wrap="square" lIns="92075" tIns="46038" rIns="92075" bIns="46038" numCol="1" rtlCol="0" anchor="ctr" anchorCtr="0" compatLnSpc="1">
            <a:prstTxWarp prst="textNoShape">
              <a:avLst/>
            </a:prstTxWarp>
            <a:noAutofit/>
          </a:bodyPr>
          <a:lstStyle/>
          <a:p>
            <a:r>
              <a:rPr lang="en-US" dirty="0"/>
              <a:t>Cost optimization benefit of effective incentives</a:t>
            </a:r>
          </a:p>
        </p:txBody>
      </p:sp>
      <p:sp>
        <p:nvSpPr>
          <p:cNvPr id="5" name="Slide Number Placeholder 4"/>
          <p:cNvSpPr>
            <a:spLocks noGrp="1"/>
          </p:cNvSpPr>
          <p:nvPr>
            <p:ph type="sldNum" sz="quarter" idx="12"/>
          </p:nvPr>
        </p:nvSpPr>
        <p:spPr bwMode="auto">
          <a:xfrm>
            <a:off x="6553200"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defPPr>
              <a:defRPr lang="en-GB"/>
            </a:defPPr>
            <a:lvl1pPr algn="r" rtl="0" eaLnBrk="0" fontAlgn="base" hangingPunct="0">
              <a:spcBef>
                <a:spcPct val="0"/>
              </a:spcBef>
              <a:spcAft>
                <a:spcPct val="0"/>
              </a:spcAft>
              <a:defRPr sz="14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10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10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10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1000" kern="1200">
                <a:solidFill>
                  <a:schemeClr val="tx1"/>
                </a:solidFill>
                <a:latin typeface="Times New Roman" pitchFamily="18" charset="0"/>
                <a:ea typeface="+mn-ea"/>
                <a:cs typeface="+mn-cs"/>
              </a:defRPr>
            </a:lvl5pPr>
            <a:lvl6pPr marL="2286000" algn="l" defTabSz="914400" rtl="0" eaLnBrk="1" latinLnBrk="0" hangingPunct="1">
              <a:defRPr sz="1000" kern="1200">
                <a:solidFill>
                  <a:schemeClr val="tx1"/>
                </a:solidFill>
                <a:latin typeface="Times New Roman" pitchFamily="18" charset="0"/>
                <a:ea typeface="+mn-ea"/>
                <a:cs typeface="+mn-cs"/>
              </a:defRPr>
            </a:lvl6pPr>
            <a:lvl7pPr marL="2743200" algn="l" defTabSz="914400" rtl="0" eaLnBrk="1" latinLnBrk="0" hangingPunct="1">
              <a:defRPr sz="1000" kern="1200">
                <a:solidFill>
                  <a:schemeClr val="tx1"/>
                </a:solidFill>
                <a:latin typeface="Times New Roman" pitchFamily="18" charset="0"/>
                <a:ea typeface="+mn-ea"/>
                <a:cs typeface="+mn-cs"/>
              </a:defRPr>
            </a:lvl7pPr>
            <a:lvl8pPr marL="3200400" algn="l" defTabSz="914400" rtl="0" eaLnBrk="1" latinLnBrk="0" hangingPunct="1">
              <a:defRPr sz="1000" kern="1200">
                <a:solidFill>
                  <a:schemeClr val="tx1"/>
                </a:solidFill>
                <a:latin typeface="Times New Roman" pitchFamily="18" charset="0"/>
                <a:ea typeface="+mn-ea"/>
                <a:cs typeface="+mn-cs"/>
              </a:defRPr>
            </a:lvl8pPr>
            <a:lvl9pPr marL="3657600" algn="l" defTabSz="914400" rtl="0" eaLnBrk="1" latinLnBrk="0" hangingPunct="1">
              <a:defRPr sz="1000" kern="1200">
                <a:solidFill>
                  <a:schemeClr val="tx1"/>
                </a:solidFill>
                <a:latin typeface="Times New Roman" pitchFamily="18" charset="0"/>
                <a:ea typeface="+mn-ea"/>
                <a:cs typeface="+mn-cs"/>
              </a:defRPr>
            </a:lvl9pPr>
          </a:lstStyle>
          <a:p>
            <a:pPr algn="r" eaLnBrk="0" fontAlgn="base" hangingPunct="0">
              <a:spcBef>
                <a:spcPct val="0"/>
              </a:spcBef>
              <a:spcAft>
                <a:spcPct val="0"/>
              </a:spcAft>
              <a:defRPr/>
            </a:pPr>
            <a:fld id="{711072C2-3A6E-4D19-8DAE-31C1601DEAB4}" type="slidenum">
              <a:rPr lang="en-GB" smtClean="0"/>
              <a:pPr/>
              <a:t>30</a:t>
            </a:fld>
            <a:endParaRPr lang="en-GB" altLang="en-US" sz="1400">
              <a:solidFill>
                <a:srgbClr val="280049"/>
              </a:solidFill>
            </a:endParaRPr>
          </a:p>
        </p:txBody>
      </p:sp>
      <p:grpSp>
        <p:nvGrpSpPr>
          <p:cNvPr id="6" name="Group 4"/>
          <p:cNvGrpSpPr>
            <a:grpSpLocks/>
          </p:cNvGrpSpPr>
          <p:nvPr/>
        </p:nvGrpSpPr>
        <p:grpSpPr bwMode="auto">
          <a:xfrm>
            <a:off x="3642123" y="2727724"/>
            <a:ext cx="4980385" cy="2469356"/>
            <a:chOff x="714063" y="2086683"/>
            <a:chExt cx="7175703" cy="3672590"/>
          </a:xfrm>
        </p:grpSpPr>
        <p:sp>
          <p:nvSpPr>
            <p:cNvPr id="7" name="Freeform 6"/>
            <p:cNvSpPr/>
            <p:nvPr/>
          </p:nvSpPr>
          <p:spPr>
            <a:xfrm>
              <a:off x="714063" y="2086683"/>
              <a:ext cx="1454045" cy="3672590"/>
            </a:xfrm>
            <a:custGeom>
              <a:avLst/>
              <a:gdLst>
                <a:gd name="connsiteX0" fmla="*/ 0 w 1454046"/>
                <a:gd name="connsiteY0" fmla="*/ 0 h 3672590"/>
                <a:gd name="connsiteX1" fmla="*/ 7495 w 1454046"/>
                <a:gd name="connsiteY1" fmla="*/ 3672590 h 3672590"/>
                <a:gd name="connsiteX2" fmla="*/ 1446551 w 1454046"/>
                <a:gd name="connsiteY2" fmla="*/ 3665095 h 3672590"/>
                <a:gd name="connsiteX3" fmla="*/ 1454046 w 1454046"/>
                <a:gd name="connsiteY3" fmla="*/ 734518 h 3672590"/>
                <a:gd name="connsiteX4" fmla="*/ 0 w 1454046"/>
                <a:gd name="connsiteY4" fmla="*/ 0 h 3672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4046" h="3672590">
                  <a:moveTo>
                    <a:pt x="0" y="0"/>
                  </a:moveTo>
                  <a:cubicBezTo>
                    <a:pt x="2498" y="1224197"/>
                    <a:pt x="4997" y="2448393"/>
                    <a:pt x="7495" y="3672590"/>
                  </a:cubicBezTo>
                  <a:lnTo>
                    <a:pt x="1446551" y="3665095"/>
                  </a:lnTo>
                  <a:cubicBezTo>
                    <a:pt x="1449049" y="2688236"/>
                    <a:pt x="1451548" y="1711377"/>
                    <a:pt x="1454046" y="734518"/>
                  </a:cubicBezTo>
                  <a:lnTo>
                    <a:pt x="0" y="0"/>
                  </a:lnTo>
                  <a:close/>
                </a:path>
              </a:pathLst>
            </a:custGeom>
            <a:solidFill>
              <a:srgbClr val="FFC000"/>
            </a:solidFill>
          </p:spPr>
          <p:style>
            <a:lnRef idx="0">
              <a:schemeClr val="accent1"/>
            </a:lnRef>
            <a:fillRef idx="3">
              <a:schemeClr val="accent1"/>
            </a:fillRef>
            <a:effectRef idx="3">
              <a:schemeClr val="accent1"/>
            </a:effectRef>
            <a:fontRef idx="minor">
              <a:schemeClr val="lt1"/>
            </a:fontRef>
          </p:style>
          <p:txBody>
            <a:bodyPr anchor="ctr"/>
            <a:lstStyle/>
            <a:p>
              <a:pPr algn="ctr" eaLnBrk="0" fontAlgn="base" hangingPunct="0">
                <a:spcBef>
                  <a:spcPct val="0"/>
                </a:spcBef>
                <a:spcAft>
                  <a:spcPct val="0"/>
                </a:spcAft>
                <a:defRPr/>
              </a:pPr>
              <a:r>
                <a:rPr lang="en-ZA" sz="900" b="1">
                  <a:solidFill>
                    <a:srgbClr val="280049"/>
                  </a:solidFill>
                  <a:latin typeface="Arial" panose="020B0604020202020204" pitchFamily="34" charset="0"/>
                </a:rPr>
                <a:t>Management Only</a:t>
              </a:r>
            </a:p>
            <a:p>
              <a:pPr algn="ctr" eaLnBrk="0" fontAlgn="base" hangingPunct="0">
                <a:spcBef>
                  <a:spcPct val="0"/>
                </a:spcBef>
                <a:spcAft>
                  <a:spcPct val="0"/>
                </a:spcAft>
                <a:defRPr/>
              </a:pPr>
              <a:r>
                <a:rPr lang="en-ZA" sz="900" b="1">
                  <a:solidFill>
                    <a:srgbClr val="280049"/>
                  </a:solidFill>
                  <a:latin typeface="Arial" panose="020B0604020202020204" pitchFamily="34" charset="0"/>
                </a:rPr>
                <a:t>Cost</a:t>
              </a:r>
              <a:br>
                <a:rPr lang="en-ZA" sz="900" b="1">
                  <a:solidFill>
                    <a:srgbClr val="280049"/>
                  </a:solidFill>
                  <a:latin typeface="Arial" panose="020B0604020202020204" pitchFamily="34" charset="0"/>
                </a:rPr>
              </a:br>
              <a:r>
                <a:rPr lang="en-ZA" sz="900" b="1">
                  <a:solidFill>
                    <a:srgbClr val="280049"/>
                  </a:solidFill>
                  <a:latin typeface="Arial" panose="020B0604020202020204" pitchFamily="34" charset="0"/>
                </a:rPr>
                <a:t>+</a:t>
              </a:r>
            </a:p>
            <a:p>
              <a:pPr algn="ctr" eaLnBrk="0" fontAlgn="base" hangingPunct="0">
                <a:spcBef>
                  <a:spcPct val="0"/>
                </a:spcBef>
                <a:spcAft>
                  <a:spcPct val="0"/>
                </a:spcAft>
                <a:defRPr/>
              </a:pPr>
              <a:r>
                <a:rPr lang="en-ZA" sz="900" b="1">
                  <a:solidFill>
                    <a:srgbClr val="280049"/>
                  </a:solidFill>
                  <a:latin typeface="Arial" panose="020B0604020202020204" pitchFamily="34" charset="0"/>
                </a:rPr>
                <a:t>% Fee</a:t>
              </a:r>
              <a:endParaRPr lang="en-US" sz="900" b="1">
                <a:solidFill>
                  <a:srgbClr val="280049"/>
                </a:solidFill>
                <a:latin typeface="Arial" panose="020B0604020202020204" pitchFamily="34" charset="0"/>
              </a:endParaRPr>
            </a:p>
          </p:txBody>
        </p:sp>
        <p:sp>
          <p:nvSpPr>
            <p:cNvPr id="8" name="Freeform 7"/>
            <p:cNvSpPr/>
            <p:nvPr/>
          </p:nvSpPr>
          <p:spPr>
            <a:xfrm>
              <a:off x="2157396" y="2817721"/>
              <a:ext cx="1454014" cy="2935201"/>
            </a:xfrm>
            <a:custGeom>
              <a:avLst/>
              <a:gdLst>
                <a:gd name="connsiteX0" fmla="*/ 0 w 1454046"/>
                <a:gd name="connsiteY0" fmla="*/ 0 h 3672590"/>
                <a:gd name="connsiteX1" fmla="*/ 7495 w 1454046"/>
                <a:gd name="connsiteY1" fmla="*/ 3672590 h 3672590"/>
                <a:gd name="connsiteX2" fmla="*/ 1446551 w 1454046"/>
                <a:gd name="connsiteY2" fmla="*/ 3665095 h 3672590"/>
                <a:gd name="connsiteX3" fmla="*/ 1454046 w 1454046"/>
                <a:gd name="connsiteY3" fmla="*/ 734518 h 3672590"/>
                <a:gd name="connsiteX4" fmla="*/ 0 w 1454046"/>
                <a:gd name="connsiteY4" fmla="*/ 0 h 3672590"/>
                <a:gd name="connsiteX0" fmla="*/ 0 w 1454046"/>
                <a:gd name="connsiteY0" fmla="*/ 0 h 2958234"/>
                <a:gd name="connsiteX1" fmla="*/ 7495 w 1454046"/>
                <a:gd name="connsiteY1" fmla="*/ 2958234 h 2958234"/>
                <a:gd name="connsiteX2" fmla="*/ 1446551 w 1454046"/>
                <a:gd name="connsiteY2" fmla="*/ 2950739 h 2958234"/>
                <a:gd name="connsiteX3" fmla="*/ 1454046 w 1454046"/>
                <a:gd name="connsiteY3" fmla="*/ 20162 h 2958234"/>
                <a:gd name="connsiteX4" fmla="*/ 0 w 1454046"/>
                <a:gd name="connsiteY4" fmla="*/ 0 h 2958234"/>
                <a:gd name="connsiteX0" fmla="*/ 0 w 1454046"/>
                <a:gd name="connsiteY0" fmla="*/ 0 h 2958234"/>
                <a:gd name="connsiteX1" fmla="*/ 7495 w 1454046"/>
                <a:gd name="connsiteY1" fmla="*/ 2958234 h 2958234"/>
                <a:gd name="connsiteX2" fmla="*/ 1446551 w 1454046"/>
                <a:gd name="connsiteY2" fmla="*/ 2950739 h 2958234"/>
                <a:gd name="connsiteX3" fmla="*/ 1454046 w 1454046"/>
                <a:gd name="connsiteY3" fmla="*/ 734518 h 2958234"/>
                <a:gd name="connsiteX4" fmla="*/ 0 w 1454046"/>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734518 h 2958234"/>
                <a:gd name="connsiteX4" fmla="*/ 0 w 1454014"/>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734518 h 2958234"/>
                <a:gd name="connsiteX4" fmla="*/ 0 w 1454014"/>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734518 h 2958234"/>
                <a:gd name="connsiteX4" fmla="*/ 0 w 1454014"/>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734518 h 2958234"/>
                <a:gd name="connsiteX4" fmla="*/ 0 w 1454014"/>
                <a:gd name="connsiteY4" fmla="*/ 0 h 2958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4014" h="2958234">
                  <a:moveTo>
                    <a:pt x="0" y="0"/>
                  </a:moveTo>
                  <a:cubicBezTo>
                    <a:pt x="2498" y="1224197"/>
                    <a:pt x="4997" y="1734037"/>
                    <a:pt x="7495" y="2958234"/>
                  </a:cubicBezTo>
                  <a:lnTo>
                    <a:pt x="1446551" y="2950739"/>
                  </a:lnTo>
                  <a:cubicBezTo>
                    <a:pt x="1449049" y="1973880"/>
                    <a:pt x="1451516" y="1711377"/>
                    <a:pt x="1454014" y="734518"/>
                  </a:cubicBezTo>
                  <a:lnTo>
                    <a:pt x="0" y="0"/>
                  </a:lnTo>
                  <a:close/>
                </a:path>
              </a:pathLst>
            </a:custGeom>
            <a:solidFill>
              <a:srgbClr val="FF0000"/>
            </a:solidFill>
          </p:spPr>
          <p:style>
            <a:lnRef idx="0">
              <a:schemeClr val="accent2"/>
            </a:lnRef>
            <a:fillRef idx="3">
              <a:schemeClr val="accent2"/>
            </a:fillRef>
            <a:effectRef idx="3">
              <a:schemeClr val="accent2"/>
            </a:effectRef>
            <a:fontRef idx="minor">
              <a:schemeClr val="lt1"/>
            </a:fontRef>
          </p:style>
          <p:txBody>
            <a:bodyPr lIns="54000" rIns="54000" anchor="ctr"/>
            <a:lstStyle/>
            <a:p>
              <a:pPr algn="ctr" eaLnBrk="0" fontAlgn="base" hangingPunct="0">
                <a:spcBef>
                  <a:spcPct val="0"/>
                </a:spcBef>
                <a:spcAft>
                  <a:spcPct val="0"/>
                </a:spcAft>
                <a:defRPr/>
              </a:pPr>
              <a:r>
                <a:rPr lang="en-ZA" sz="900" b="1">
                  <a:solidFill>
                    <a:srgbClr val="FFFFFF"/>
                  </a:solidFill>
                  <a:latin typeface="Arial" panose="020B0604020202020204" pitchFamily="34" charset="0"/>
                </a:rPr>
                <a:t>Cost</a:t>
              </a:r>
              <a:br>
                <a:rPr lang="en-ZA" sz="900" b="1">
                  <a:solidFill>
                    <a:srgbClr val="FFFFFF"/>
                  </a:solidFill>
                  <a:latin typeface="Arial" panose="020B0604020202020204" pitchFamily="34" charset="0"/>
                </a:rPr>
              </a:br>
              <a:r>
                <a:rPr lang="en-ZA" sz="900" b="1">
                  <a:solidFill>
                    <a:srgbClr val="FFFFFF"/>
                  </a:solidFill>
                  <a:latin typeface="Arial" panose="020B0604020202020204" pitchFamily="34" charset="0"/>
                </a:rPr>
                <a:t>Reimbursable + % Fee</a:t>
              </a:r>
              <a:endParaRPr lang="en-US" sz="900" b="1">
                <a:solidFill>
                  <a:srgbClr val="FFFFFF"/>
                </a:solidFill>
                <a:latin typeface="Arial" panose="020B0604020202020204" pitchFamily="34" charset="0"/>
              </a:endParaRPr>
            </a:p>
          </p:txBody>
        </p:sp>
        <p:sp>
          <p:nvSpPr>
            <p:cNvPr id="9" name="Freeform 8"/>
            <p:cNvSpPr/>
            <p:nvPr/>
          </p:nvSpPr>
          <p:spPr>
            <a:xfrm>
              <a:off x="3590207" y="3546384"/>
              <a:ext cx="1454014" cy="2206538"/>
            </a:xfrm>
            <a:custGeom>
              <a:avLst/>
              <a:gdLst>
                <a:gd name="connsiteX0" fmla="*/ 0 w 1454046"/>
                <a:gd name="connsiteY0" fmla="*/ 0 h 3672590"/>
                <a:gd name="connsiteX1" fmla="*/ 7495 w 1454046"/>
                <a:gd name="connsiteY1" fmla="*/ 3672590 h 3672590"/>
                <a:gd name="connsiteX2" fmla="*/ 1446551 w 1454046"/>
                <a:gd name="connsiteY2" fmla="*/ 3665095 h 3672590"/>
                <a:gd name="connsiteX3" fmla="*/ 1454046 w 1454046"/>
                <a:gd name="connsiteY3" fmla="*/ 734518 h 3672590"/>
                <a:gd name="connsiteX4" fmla="*/ 0 w 1454046"/>
                <a:gd name="connsiteY4" fmla="*/ 0 h 3672590"/>
                <a:gd name="connsiteX0" fmla="*/ 0 w 1454046"/>
                <a:gd name="connsiteY0" fmla="*/ 0 h 2958234"/>
                <a:gd name="connsiteX1" fmla="*/ 7495 w 1454046"/>
                <a:gd name="connsiteY1" fmla="*/ 2958234 h 2958234"/>
                <a:gd name="connsiteX2" fmla="*/ 1446551 w 1454046"/>
                <a:gd name="connsiteY2" fmla="*/ 2950739 h 2958234"/>
                <a:gd name="connsiteX3" fmla="*/ 1454046 w 1454046"/>
                <a:gd name="connsiteY3" fmla="*/ 20162 h 2958234"/>
                <a:gd name="connsiteX4" fmla="*/ 0 w 1454046"/>
                <a:gd name="connsiteY4" fmla="*/ 0 h 2958234"/>
                <a:gd name="connsiteX0" fmla="*/ 0 w 1454046"/>
                <a:gd name="connsiteY0" fmla="*/ 0 h 2958234"/>
                <a:gd name="connsiteX1" fmla="*/ 7495 w 1454046"/>
                <a:gd name="connsiteY1" fmla="*/ 2958234 h 2958234"/>
                <a:gd name="connsiteX2" fmla="*/ 1446551 w 1454046"/>
                <a:gd name="connsiteY2" fmla="*/ 2950739 h 2958234"/>
                <a:gd name="connsiteX3" fmla="*/ 1454046 w 1454046"/>
                <a:gd name="connsiteY3" fmla="*/ 734518 h 2958234"/>
                <a:gd name="connsiteX4" fmla="*/ 0 w 1454046"/>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734518 h 2958234"/>
                <a:gd name="connsiteX4" fmla="*/ 0 w 1454014"/>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734518 h 2958234"/>
                <a:gd name="connsiteX4" fmla="*/ 0 w 1454014"/>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734518 h 2958234"/>
                <a:gd name="connsiteX4" fmla="*/ 0 w 1454014"/>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734518 h 2958234"/>
                <a:gd name="connsiteX4" fmla="*/ 0 w 1454014"/>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1015455 h 2958234"/>
                <a:gd name="connsiteX4" fmla="*/ 0 w 1454014"/>
                <a:gd name="connsiteY4" fmla="*/ 0 h 2958234"/>
                <a:gd name="connsiteX0" fmla="*/ 0 w 1454014"/>
                <a:gd name="connsiteY0" fmla="*/ 0 h 2958234"/>
                <a:gd name="connsiteX1" fmla="*/ 7495 w 1454014"/>
                <a:gd name="connsiteY1" fmla="*/ 2958234 h 2958234"/>
                <a:gd name="connsiteX2" fmla="*/ 9542 w 1454014"/>
                <a:gd name="connsiteY2" fmla="*/ 2952088 h 2958234"/>
                <a:gd name="connsiteX3" fmla="*/ 1446551 w 1454014"/>
                <a:gd name="connsiteY3" fmla="*/ 2950739 h 2958234"/>
                <a:gd name="connsiteX4" fmla="*/ 1454014 w 1454014"/>
                <a:gd name="connsiteY4" fmla="*/ 1015455 h 2958234"/>
                <a:gd name="connsiteX5" fmla="*/ 0 w 1454014"/>
                <a:gd name="connsiteY5" fmla="*/ 0 h 2958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4014" h="2958234">
                  <a:moveTo>
                    <a:pt x="0" y="0"/>
                  </a:moveTo>
                  <a:cubicBezTo>
                    <a:pt x="2498" y="1224197"/>
                    <a:pt x="4997" y="1734037"/>
                    <a:pt x="7495" y="2958234"/>
                  </a:cubicBezTo>
                  <a:lnTo>
                    <a:pt x="9542" y="2952088"/>
                  </a:lnTo>
                  <a:lnTo>
                    <a:pt x="1446551" y="2950739"/>
                  </a:lnTo>
                  <a:cubicBezTo>
                    <a:pt x="1449049" y="1973880"/>
                    <a:pt x="1451516" y="1992314"/>
                    <a:pt x="1454014" y="1015455"/>
                  </a:cubicBezTo>
                  <a:lnTo>
                    <a:pt x="0" y="0"/>
                  </a:lnTo>
                  <a:close/>
                </a:path>
              </a:pathLst>
            </a:custGeom>
            <a:solidFill>
              <a:srgbClr val="C00000"/>
            </a:solidFill>
          </p:spPr>
          <p:style>
            <a:lnRef idx="0">
              <a:schemeClr val="accent3"/>
            </a:lnRef>
            <a:fillRef idx="3">
              <a:schemeClr val="accent3"/>
            </a:fillRef>
            <a:effectRef idx="3">
              <a:schemeClr val="accent3"/>
            </a:effectRef>
            <a:fontRef idx="minor">
              <a:schemeClr val="lt1"/>
            </a:fontRef>
          </p:style>
          <p:txBody>
            <a:bodyPr anchor="ctr"/>
            <a:lstStyle/>
            <a:p>
              <a:pPr algn="ctr" eaLnBrk="0" fontAlgn="base" hangingPunct="0">
                <a:spcBef>
                  <a:spcPct val="0"/>
                </a:spcBef>
                <a:spcAft>
                  <a:spcPct val="0"/>
                </a:spcAft>
                <a:defRPr/>
              </a:pPr>
              <a:r>
                <a:rPr lang="en-ZA" sz="900" b="1">
                  <a:solidFill>
                    <a:srgbClr val="FFFFFF"/>
                  </a:solidFill>
                  <a:latin typeface="Arial" panose="020B0604020202020204" pitchFamily="34" charset="0"/>
                </a:rPr>
                <a:t>Target Cost</a:t>
              </a:r>
            </a:p>
            <a:p>
              <a:pPr algn="ctr" eaLnBrk="0" fontAlgn="base" hangingPunct="0">
                <a:spcBef>
                  <a:spcPct val="0"/>
                </a:spcBef>
                <a:spcAft>
                  <a:spcPct val="0"/>
                </a:spcAft>
                <a:defRPr/>
              </a:pPr>
              <a:r>
                <a:rPr lang="en-ZA" sz="900" b="1">
                  <a:solidFill>
                    <a:srgbClr val="FFFFFF"/>
                  </a:solidFill>
                  <a:latin typeface="Arial" panose="020B0604020202020204" pitchFamily="34" charset="0"/>
                </a:rPr>
                <a:t>Risk/ Reward</a:t>
              </a:r>
              <a:endParaRPr lang="en-US" sz="900" b="1">
                <a:solidFill>
                  <a:srgbClr val="FFFFFF"/>
                </a:solidFill>
                <a:latin typeface="Arial" panose="020B0604020202020204" pitchFamily="34" charset="0"/>
              </a:endParaRPr>
            </a:p>
          </p:txBody>
        </p:sp>
        <p:sp>
          <p:nvSpPr>
            <p:cNvPr id="10" name="Freeform 9"/>
            <p:cNvSpPr/>
            <p:nvPr/>
          </p:nvSpPr>
          <p:spPr>
            <a:xfrm>
              <a:off x="5017902" y="4300215"/>
              <a:ext cx="1454014" cy="1458826"/>
            </a:xfrm>
            <a:custGeom>
              <a:avLst/>
              <a:gdLst>
                <a:gd name="connsiteX0" fmla="*/ 0 w 1454046"/>
                <a:gd name="connsiteY0" fmla="*/ 0 h 3672590"/>
                <a:gd name="connsiteX1" fmla="*/ 7495 w 1454046"/>
                <a:gd name="connsiteY1" fmla="*/ 3672590 h 3672590"/>
                <a:gd name="connsiteX2" fmla="*/ 1446551 w 1454046"/>
                <a:gd name="connsiteY2" fmla="*/ 3665095 h 3672590"/>
                <a:gd name="connsiteX3" fmla="*/ 1454046 w 1454046"/>
                <a:gd name="connsiteY3" fmla="*/ 734518 h 3672590"/>
                <a:gd name="connsiteX4" fmla="*/ 0 w 1454046"/>
                <a:gd name="connsiteY4" fmla="*/ 0 h 3672590"/>
                <a:gd name="connsiteX0" fmla="*/ 0 w 1454046"/>
                <a:gd name="connsiteY0" fmla="*/ 0 h 2958234"/>
                <a:gd name="connsiteX1" fmla="*/ 7495 w 1454046"/>
                <a:gd name="connsiteY1" fmla="*/ 2958234 h 2958234"/>
                <a:gd name="connsiteX2" fmla="*/ 1446551 w 1454046"/>
                <a:gd name="connsiteY2" fmla="*/ 2950739 h 2958234"/>
                <a:gd name="connsiteX3" fmla="*/ 1454046 w 1454046"/>
                <a:gd name="connsiteY3" fmla="*/ 20162 h 2958234"/>
                <a:gd name="connsiteX4" fmla="*/ 0 w 1454046"/>
                <a:gd name="connsiteY4" fmla="*/ 0 h 2958234"/>
                <a:gd name="connsiteX0" fmla="*/ 0 w 1454046"/>
                <a:gd name="connsiteY0" fmla="*/ 0 h 2958234"/>
                <a:gd name="connsiteX1" fmla="*/ 7495 w 1454046"/>
                <a:gd name="connsiteY1" fmla="*/ 2958234 h 2958234"/>
                <a:gd name="connsiteX2" fmla="*/ 1446551 w 1454046"/>
                <a:gd name="connsiteY2" fmla="*/ 2950739 h 2958234"/>
                <a:gd name="connsiteX3" fmla="*/ 1454046 w 1454046"/>
                <a:gd name="connsiteY3" fmla="*/ 734518 h 2958234"/>
                <a:gd name="connsiteX4" fmla="*/ 0 w 1454046"/>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734518 h 2958234"/>
                <a:gd name="connsiteX4" fmla="*/ 0 w 1454014"/>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734518 h 2958234"/>
                <a:gd name="connsiteX4" fmla="*/ 0 w 1454014"/>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734518 h 2958234"/>
                <a:gd name="connsiteX4" fmla="*/ 0 w 1454014"/>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734518 h 2958234"/>
                <a:gd name="connsiteX4" fmla="*/ 0 w 1454014"/>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1015455 h 2958234"/>
                <a:gd name="connsiteX4" fmla="*/ 0 w 1454014"/>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1493500 h 2958234"/>
                <a:gd name="connsiteX4" fmla="*/ 0 w 1454014"/>
                <a:gd name="connsiteY4" fmla="*/ 0 h 2958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4014" h="2958234">
                  <a:moveTo>
                    <a:pt x="0" y="0"/>
                  </a:moveTo>
                  <a:cubicBezTo>
                    <a:pt x="2498" y="1224197"/>
                    <a:pt x="4997" y="1734037"/>
                    <a:pt x="7495" y="2958234"/>
                  </a:cubicBezTo>
                  <a:lnTo>
                    <a:pt x="1446551" y="2950739"/>
                  </a:lnTo>
                  <a:cubicBezTo>
                    <a:pt x="1449049" y="1973880"/>
                    <a:pt x="1451516" y="2470359"/>
                    <a:pt x="1454014" y="1493500"/>
                  </a:cubicBezTo>
                  <a:lnTo>
                    <a:pt x="0" y="0"/>
                  </a:lnTo>
                  <a:close/>
                </a:path>
              </a:pathLst>
            </a:custGeom>
            <a:solidFill>
              <a:srgbClr val="FF9966"/>
            </a:solidFill>
          </p:spPr>
          <p:style>
            <a:lnRef idx="0">
              <a:schemeClr val="accent4"/>
            </a:lnRef>
            <a:fillRef idx="3">
              <a:schemeClr val="accent4"/>
            </a:fillRef>
            <a:effectRef idx="3">
              <a:schemeClr val="accent4"/>
            </a:effectRef>
            <a:fontRef idx="minor">
              <a:schemeClr val="lt1"/>
            </a:fontRef>
          </p:style>
          <p:txBody>
            <a:bodyPr anchor="ctr"/>
            <a:lstStyle/>
            <a:p>
              <a:pPr algn="ctr" eaLnBrk="0" fontAlgn="base" hangingPunct="0">
                <a:spcBef>
                  <a:spcPct val="0"/>
                </a:spcBef>
                <a:spcAft>
                  <a:spcPct val="0"/>
                </a:spcAft>
                <a:defRPr/>
              </a:pPr>
              <a:endParaRPr lang="en-ZA" sz="900" b="1">
                <a:solidFill>
                  <a:srgbClr val="FFFFFF"/>
                </a:solidFill>
                <a:latin typeface="Arial" panose="020B0604020202020204" pitchFamily="34" charset="0"/>
              </a:endParaRPr>
            </a:p>
            <a:p>
              <a:pPr algn="ctr" eaLnBrk="0" fontAlgn="base" hangingPunct="0">
                <a:spcBef>
                  <a:spcPct val="0"/>
                </a:spcBef>
                <a:spcAft>
                  <a:spcPct val="0"/>
                </a:spcAft>
                <a:defRPr/>
              </a:pPr>
              <a:endParaRPr lang="en-ZA" sz="900" b="1">
                <a:solidFill>
                  <a:srgbClr val="FFFFFF"/>
                </a:solidFill>
                <a:latin typeface="Arial" panose="020B0604020202020204" pitchFamily="34" charset="0"/>
              </a:endParaRPr>
            </a:p>
            <a:p>
              <a:pPr algn="ctr" eaLnBrk="0" fontAlgn="base" hangingPunct="0">
                <a:spcBef>
                  <a:spcPct val="0"/>
                </a:spcBef>
                <a:spcAft>
                  <a:spcPct val="0"/>
                </a:spcAft>
                <a:defRPr/>
              </a:pPr>
              <a:r>
                <a:rPr lang="en-ZA" sz="900" b="1">
                  <a:solidFill>
                    <a:srgbClr val="FFFFFF"/>
                  </a:solidFill>
                  <a:latin typeface="Arial" panose="020B0604020202020204" pitchFamily="34" charset="0"/>
                </a:rPr>
                <a:t>Unit Rates</a:t>
              </a:r>
            </a:p>
            <a:p>
              <a:pPr algn="ctr" eaLnBrk="0" fontAlgn="base" hangingPunct="0">
                <a:spcBef>
                  <a:spcPct val="0"/>
                </a:spcBef>
                <a:spcAft>
                  <a:spcPct val="0"/>
                </a:spcAft>
                <a:defRPr/>
              </a:pPr>
              <a:r>
                <a:rPr lang="en-ZA" sz="900" b="1">
                  <a:solidFill>
                    <a:srgbClr val="FFFFFF"/>
                  </a:solidFill>
                  <a:latin typeface="Arial" panose="020B0604020202020204" pitchFamily="34" charset="0"/>
                </a:rPr>
                <a:t> Re-measure</a:t>
              </a:r>
              <a:endParaRPr lang="en-US" sz="900" b="1">
                <a:solidFill>
                  <a:srgbClr val="FFFFFF"/>
                </a:solidFill>
                <a:latin typeface="Arial" panose="020B0604020202020204" pitchFamily="34" charset="0"/>
              </a:endParaRPr>
            </a:p>
          </p:txBody>
        </p:sp>
        <p:sp>
          <p:nvSpPr>
            <p:cNvPr id="11" name="Freeform 10"/>
            <p:cNvSpPr/>
            <p:nvPr/>
          </p:nvSpPr>
          <p:spPr>
            <a:xfrm>
              <a:off x="6443215" y="5020025"/>
              <a:ext cx="1446551" cy="725401"/>
            </a:xfrm>
            <a:custGeom>
              <a:avLst/>
              <a:gdLst>
                <a:gd name="connsiteX0" fmla="*/ 0 w 1454046"/>
                <a:gd name="connsiteY0" fmla="*/ 0 h 3672590"/>
                <a:gd name="connsiteX1" fmla="*/ 7495 w 1454046"/>
                <a:gd name="connsiteY1" fmla="*/ 3672590 h 3672590"/>
                <a:gd name="connsiteX2" fmla="*/ 1446551 w 1454046"/>
                <a:gd name="connsiteY2" fmla="*/ 3665095 h 3672590"/>
                <a:gd name="connsiteX3" fmla="*/ 1454046 w 1454046"/>
                <a:gd name="connsiteY3" fmla="*/ 734518 h 3672590"/>
                <a:gd name="connsiteX4" fmla="*/ 0 w 1454046"/>
                <a:gd name="connsiteY4" fmla="*/ 0 h 3672590"/>
                <a:gd name="connsiteX0" fmla="*/ 0 w 1454046"/>
                <a:gd name="connsiteY0" fmla="*/ 0 h 2958234"/>
                <a:gd name="connsiteX1" fmla="*/ 7495 w 1454046"/>
                <a:gd name="connsiteY1" fmla="*/ 2958234 h 2958234"/>
                <a:gd name="connsiteX2" fmla="*/ 1446551 w 1454046"/>
                <a:gd name="connsiteY2" fmla="*/ 2950739 h 2958234"/>
                <a:gd name="connsiteX3" fmla="*/ 1454046 w 1454046"/>
                <a:gd name="connsiteY3" fmla="*/ 20162 h 2958234"/>
                <a:gd name="connsiteX4" fmla="*/ 0 w 1454046"/>
                <a:gd name="connsiteY4" fmla="*/ 0 h 2958234"/>
                <a:gd name="connsiteX0" fmla="*/ 0 w 1454046"/>
                <a:gd name="connsiteY0" fmla="*/ 0 h 2958234"/>
                <a:gd name="connsiteX1" fmla="*/ 7495 w 1454046"/>
                <a:gd name="connsiteY1" fmla="*/ 2958234 h 2958234"/>
                <a:gd name="connsiteX2" fmla="*/ 1446551 w 1454046"/>
                <a:gd name="connsiteY2" fmla="*/ 2950739 h 2958234"/>
                <a:gd name="connsiteX3" fmla="*/ 1454046 w 1454046"/>
                <a:gd name="connsiteY3" fmla="*/ 734518 h 2958234"/>
                <a:gd name="connsiteX4" fmla="*/ 0 w 1454046"/>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734518 h 2958234"/>
                <a:gd name="connsiteX4" fmla="*/ 0 w 1454014"/>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734518 h 2958234"/>
                <a:gd name="connsiteX4" fmla="*/ 0 w 1454014"/>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734518 h 2958234"/>
                <a:gd name="connsiteX4" fmla="*/ 0 w 1454014"/>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734518 h 2958234"/>
                <a:gd name="connsiteX4" fmla="*/ 0 w 1454014"/>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1015455 h 2958234"/>
                <a:gd name="connsiteX4" fmla="*/ 0 w 1454014"/>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1493500 h 2958234"/>
                <a:gd name="connsiteX4" fmla="*/ 0 w 1454014"/>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1493500 h 2958234"/>
                <a:gd name="connsiteX4" fmla="*/ 0 w 1454014"/>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1493500 h 2958234"/>
                <a:gd name="connsiteX4" fmla="*/ 0 w 1454014"/>
                <a:gd name="connsiteY4" fmla="*/ 0 h 2958234"/>
                <a:gd name="connsiteX0" fmla="*/ 0 w 1454014"/>
                <a:gd name="connsiteY0" fmla="*/ 0 h 2958234"/>
                <a:gd name="connsiteX1" fmla="*/ 7495 w 1454014"/>
                <a:gd name="connsiteY1" fmla="*/ 2958234 h 2958234"/>
                <a:gd name="connsiteX2" fmla="*/ 1446551 w 1454014"/>
                <a:gd name="connsiteY2" fmla="*/ 2950739 h 2958234"/>
                <a:gd name="connsiteX3" fmla="*/ 1454014 w 1454014"/>
                <a:gd name="connsiteY3" fmla="*/ 1493500 h 2958234"/>
                <a:gd name="connsiteX4" fmla="*/ 0 w 1454014"/>
                <a:gd name="connsiteY4" fmla="*/ 0 h 2958234"/>
                <a:gd name="connsiteX0" fmla="*/ 0 w 1454962"/>
                <a:gd name="connsiteY0" fmla="*/ 0 h 2958234"/>
                <a:gd name="connsiteX1" fmla="*/ 7495 w 1454962"/>
                <a:gd name="connsiteY1" fmla="*/ 2958234 h 2958234"/>
                <a:gd name="connsiteX2" fmla="*/ 1446551 w 1454962"/>
                <a:gd name="connsiteY2" fmla="*/ 2950739 h 2958234"/>
                <a:gd name="connsiteX3" fmla="*/ 1454014 w 1454962"/>
                <a:gd name="connsiteY3" fmla="*/ 1493500 h 2958234"/>
                <a:gd name="connsiteX4" fmla="*/ 1454962 w 1454962"/>
                <a:gd name="connsiteY4" fmla="*/ 2777323 h 2958234"/>
                <a:gd name="connsiteX5" fmla="*/ 0 w 1454962"/>
                <a:gd name="connsiteY5" fmla="*/ 0 h 2958234"/>
                <a:gd name="connsiteX0" fmla="*/ 0 w 1696054"/>
                <a:gd name="connsiteY0" fmla="*/ 0 h 3269113"/>
                <a:gd name="connsiteX1" fmla="*/ 7495 w 1696054"/>
                <a:gd name="connsiteY1" fmla="*/ 2958234 h 3269113"/>
                <a:gd name="connsiteX2" fmla="*/ 1446551 w 1696054"/>
                <a:gd name="connsiteY2" fmla="*/ 2950739 h 3269113"/>
                <a:gd name="connsiteX3" fmla="*/ 1454962 w 1696054"/>
                <a:gd name="connsiteY3" fmla="*/ 2777323 h 3269113"/>
                <a:gd name="connsiteX4" fmla="*/ 0 w 1696054"/>
                <a:gd name="connsiteY4" fmla="*/ 0 h 3269113"/>
                <a:gd name="connsiteX0" fmla="*/ 0 w 1446551"/>
                <a:gd name="connsiteY0" fmla="*/ 1248 h 2959482"/>
                <a:gd name="connsiteX1" fmla="*/ 7495 w 1446551"/>
                <a:gd name="connsiteY1" fmla="*/ 2959482 h 2959482"/>
                <a:gd name="connsiteX2" fmla="*/ 1446551 w 1446551"/>
                <a:gd name="connsiteY2" fmla="*/ 2951987 h 2959482"/>
                <a:gd name="connsiteX3" fmla="*/ 0 w 1446551"/>
                <a:gd name="connsiteY3" fmla="*/ 1248 h 2959482"/>
                <a:gd name="connsiteX0" fmla="*/ 0 w 1446551"/>
                <a:gd name="connsiteY0" fmla="*/ 1248 h 2959482"/>
                <a:gd name="connsiteX1" fmla="*/ 7495 w 1446551"/>
                <a:gd name="connsiteY1" fmla="*/ 2959482 h 2959482"/>
                <a:gd name="connsiteX2" fmla="*/ 1446551 w 1446551"/>
                <a:gd name="connsiteY2" fmla="*/ 2951987 h 2959482"/>
                <a:gd name="connsiteX3" fmla="*/ 0 w 1446551"/>
                <a:gd name="connsiteY3" fmla="*/ 1248 h 2959482"/>
                <a:gd name="connsiteX0" fmla="*/ 0 w 1446551"/>
                <a:gd name="connsiteY0" fmla="*/ 0 h 2958234"/>
                <a:gd name="connsiteX1" fmla="*/ 7495 w 1446551"/>
                <a:gd name="connsiteY1" fmla="*/ 2958234 h 2958234"/>
                <a:gd name="connsiteX2" fmla="*/ 1446551 w 1446551"/>
                <a:gd name="connsiteY2" fmla="*/ 2950739 h 2958234"/>
                <a:gd name="connsiteX3" fmla="*/ 0 w 1446551"/>
                <a:gd name="connsiteY3" fmla="*/ 0 h 2958234"/>
                <a:gd name="connsiteX0" fmla="*/ 0 w 1446551"/>
                <a:gd name="connsiteY0" fmla="*/ 0 h 2958234"/>
                <a:gd name="connsiteX1" fmla="*/ 7495 w 1446551"/>
                <a:gd name="connsiteY1" fmla="*/ 2958234 h 2958234"/>
                <a:gd name="connsiteX2" fmla="*/ 1446551 w 1446551"/>
                <a:gd name="connsiteY2" fmla="*/ 2950739 h 2958234"/>
                <a:gd name="connsiteX3" fmla="*/ 0 w 1446551"/>
                <a:gd name="connsiteY3" fmla="*/ 0 h 2958234"/>
                <a:gd name="connsiteX0" fmla="*/ 0 w 1446551"/>
                <a:gd name="connsiteY0" fmla="*/ 0 h 2958234"/>
                <a:gd name="connsiteX1" fmla="*/ 7495 w 1446551"/>
                <a:gd name="connsiteY1" fmla="*/ 2958234 h 2958234"/>
                <a:gd name="connsiteX2" fmla="*/ 1446551 w 1446551"/>
                <a:gd name="connsiteY2" fmla="*/ 2950739 h 2958234"/>
                <a:gd name="connsiteX3" fmla="*/ 0 w 1446551"/>
                <a:gd name="connsiteY3" fmla="*/ 0 h 2958234"/>
              </a:gdLst>
              <a:ahLst/>
              <a:cxnLst>
                <a:cxn ang="0">
                  <a:pos x="connsiteX0" y="connsiteY0"/>
                </a:cxn>
                <a:cxn ang="0">
                  <a:pos x="connsiteX1" y="connsiteY1"/>
                </a:cxn>
                <a:cxn ang="0">
                  <a:pos x="connsiteX2" y="connsiteY2"/>
                </a:cxn>
                <a:cxn ang="0">
                  <a:pos x="connsiteX3" y="connsiteY3"/>
                </a:cxn>
              </a:cxnLst>
              <a:rect l="l" t="t" r="r" b="b"/>
              <a:pathLst>
                <a:path w="1446551" h="2958234">
                  <a:moveTo>
                    <a:pt x="0" y="0"/>
                  </a:moveTo>
                  <a:cubicBezTo>
                    <a:pt x="2498" y="1224197"/>
                    <a:pt x="4997" y="1734037"/>
                    <a:pt x="7495" y="2958234"/>
                  </a:cubicBezTo>
                  <a:lnTo>
                    <a:pt x="1446551" y="2950739"/>
                  </a:lnTo>
                  <a:cubicBezTo>
                    <a:pt x="1340527" y="2700472"/>
                    <a:pt x="218412" y="445451"/>
                    <a:pt x="0" y="0"/>
                  </a:cubicBezTo>
                  <a:close/>
                </a:path>
              </a:pathLst>
            </a:custGeom>
            <a:solidFill>
              <a:schemeClr val="bg2"/>
            </a:solidFill>
          </p:spPr>
          <p:style>
            <a:lnRef idx="0">
              <a:schemeClr val="accent5"/>
            </a:lnRef>
            <a:fillRef idx="3">
              <a:schemeClr val="accent5"/>
            </a:fillRef>
            <a:effectRef idx="3">
              <a:schemeClr val="accent5"/>
            </a:effectRef>
            <a:fontRef idx="minor">
              <a:schemeClr val="lt1"/>
            </a:fontRef>
          </p:style>
          <p:txBody>
            <a:bodyPr anchor="b"/>
            <a:lstStyle/>
            <a:p>
              <a:pPr eaLnBrk="0" fontAlgn="base" hangingPunct="0">
                <a:spcBef>
                  <a:spcPct val="0"/>
                </a:spcBef>
                <a:spcAft>
                  <a:spcPct val="0"/>
                </a:spcAft>
                <a:defRPr/>
              </a:pPr>
              <a:endParaRPr lang="en-ZA" sz="900" b="1">
                <a:solidFill>
                  <a:srgbClr val="280049"/>
                </a:solidFill>
                <a:latin typeface="Arial" panose="020B0604020202020204" pitchFamily="34" charset="0"/>
              </a:endParaRPr>
            </a:p>
            <a:p>
              <a:pPr eaLnBrk="0" fontAlgn="base" hangingPunct="0">
                <a:spcBef>
                  <a:spcPct val="0"/>
                </a:spcBef>
                <a:spcAft>
                  <a:spcPct val="0"/>
                </a:spcAft>
                <a:defRPr/>
              </a:pPr>
              <a:r>
                <a:rPr lang="en-ZA" sz="900" b="1">
                  <a:solidFill>
                    <a:srgbClr val="280049"/>
                  </a:solidFill>
                  <a:latin typeface="Arial" panose="020B0604020202020204" pitchFamily="34" charset="0"/>
                </a:rPr>
                <a:t>Lump Sum </a:t>
              </a:r>
              <a:br>
                <a:rPr lang="en-ZA" sz="900" b="1">
                  <a:solidFill>
                    <a:srgbClr val="280049"/>
                  </a:solidFill>
                  <a:latin typeface="Arial" panose="020B0604020202020204" pitchFamily="34" charset="0"/>
                </a:rPr>
              </a:br>
              <a:r>
                <a:rPr lang="en-ZA" sz="900" b="1">
                  <a:solidFill>
                    <a:srgbClr val="280049"/>
                  </a:solidFill>
                  <a:latin typeface="Arial" panose="020B0604020202020204" pitchFamily="34" charset="0"/>
                </a:rPr>
                <a:t>Fixed Price</a:t>
              </a:r>
              <a:endParaRPr lang="en-US" sz="900" b="1">
                <a:solidFill>
                  <a:srgbClr val="280049"/>
                </a:solidFill>
                <a:latin typeface="Arial" panose="020B0604020202020204" pitchFamily="34" charset="0"/>
              </a:endParaRPr>
            </a:p>
          </p:txBody>
        </p:sp>
      </p:grpSp>
      <p:sp>
        <p:nvSpPr>
          <p:cNvPr id="12" name="TextBox 10"/>
          <p:cNvSpPr txBox="1">
            <a:spLocks noChangeArrowheads="1"/>
          </p:cNvSpPr>
          <p:nvPr/>
        </p:nvSpPr>
        <p:spPr bwMode="auto">
          <a:xfrm rot="-5400000">
            <a:off x="2345092" y="3433541"/>
            <a:ext cx="1442112" cy="276999"/>
          </a:xfrm>
          <a:prstGeom prst="rect">
            <a:avLst/>
          </a:prstGeom>
          <a:noFill/>
          <a:ln w="9525">
            <a:noFill/>
            <a:miter lim="800000"/>
            <a:headEnd/>
            <a:tailEnd/>
          </a:ln>
        </p:spPr>
        <p:txBody>
          <a:bodyPr wrap="square">
            <a:spAutoFit/>
          </a:bodyPr>
          <a:lstStyle/>
          <a:p>
            <a:pPr eaLnBrk="0" fontAlgn="base" hangingPunct="0">
              <a:spcBef>
                <a:spcPct val="0"/>
              </a:spcBef>
              <a:spcAft>
                <a:spcPct val="0"/>
              </a:spcAft>
              <a:defRPr/>
            </a:pPr>
            <a:r>
              <a:rPr lang="en-ZA" sz="1200" b="1">
                <a:solidFill>
                  <a:srgbClr val="280049"/>
                </a:solidFill>
                <a:latin typeface="Arial" panose="020B0604020202020204" pitchFamily="34" charset="0"/>
              </a:rPr>
              <a:t>Employer’s Risk</a:t>
            </a:r>
            <a:endParaRPr lang="en-US" sz="1200" b="1">
              <a:solidFill>
                <a:srgbClr val="280049"/>
              </a:solidFill>
              <a:latin typeface="Arial" panose="020B0604020202020204" pitchFamily="34" charset="0"/>
            </a:endParaRPr>
          </a:p>
        </p:txBody>
      </p:sp>
      <p:sp>
        <p:nvSpPr>
          <p:cNvPr id="13" name="TextBox 11"/>
          <p:cNvSpPr txBox="1">
            <a:spLocks noChangeArrowheads="1"/>
          </p:cNvSpPr>
          <p:nvPr/>
        </p:nvSpPr>
        <p:spPr bwMode="auto">
          <a:xfrm>
            <a:off x="5658623" y="5233341"/>
            <a:ext cx="1465466" cy="276999"/>
          </a:xfrm>
          <a:prstGeom prst="rect">
            <a:avLst/>
          </a:prstGeom>
          <a:noFill/>
          <a:ln w="9525">
            <a:noFill/>
            <a:miter lim="800000"/>
            <a:headEnd/>
            <a:tailEnd/>
          </a:ln>
        </p:spPr>
        <p:txBody>
          <a:bodyPr wrap="none">
            <a:spAutoFit/>
          </a:bodyPr>
          <a:lstStyle/>
          <a:p>
            <a:pPr eaLnBrk="0" fontAlgn="base" hangingPunct="0">
              <a:spcBef>
                <a:spcPct val="0"/>
              </a:spcBef>
              <a:spcAft>
                <a:spcPct val="0"/>
              </a:spcAft>
              <a:defRPr/>
            </a:pPr>
            <a:r>
              <a:rPr lang="en-ZA" sz="1200" b="1">
                <a:solidFill>
                  <a:srgbClr val="280049"/>
                </a:solidFill>
                <a:latin typeface="Arial" panose="020B0604020202020204" pitchFamily="34" charset="0"/>
              </a:rPr>
              <a:t>Contractor’s Risk</a:t>
            </a:r>
            <a:endParaRPr lang="en-US" sz="1200" b="1">
              <a:solidFill>
                <a:srgbClr val="280049"/>
              </a:solidFill>
              <a:latin typeface="Arial" panose="020B0604020202020204" pitchFamily="34" charset="0"/>
            </a:endParaRPr>
          </a:p>
        </p:txBody>
      </p:sp>
      <p:sp>
        <p:nvSpPr>
          <p:cNvPr id="14" name="TextBox 11"/>
          <p:cNvSpPr txBox="1">
            <a:spLocks noChangeArrowheads="1"/>
          </p:cNvSpPr>
          <p:nvPr/>
        </p:nvSpPr>
        <p:spPr bwMode="auto">
          <a:xfrm>
            <a:off x="3563407" y="5192774"/>
            <a:ext cx="1680012" cy="276999"/>
          </a:xfrm>
          <a:prstGeom prst="rect">
            <a:avLst/>
          </a:prstGeom>
          <a:noFill/>
          <a:ln w="9525">
            <a:noFill/>
            <a:miter lim="800000"/>
            <a:headEnd/>
            <a:tailEnd/>
          </a:ln>
        </p:spPr>
        <p:txBody>
          <a:bodyPr wrap="none">
            <a:spAutoFit/>
          </a:bodyPr>
          <a:lstStyle/>
          <a:p>
            <a:pPr eaLnBrk="0" fontAlgn="base" hangingPunct="0">
              <a:spcBef>
                <a:spcPct val="0"/>
              </a:spcBef>
              <a:spcAft>
                <a:spcPct val="0"/>
              </a:spcAft>
              <a:defRPr/>
            </a:pPr>
            <a:r>
              <a:rPr lang="en-ZA" sz="1200">
                <a:solidFill>
                  <a:srgbClr val="280049"/>
                </a:solidFill>
                <a:latin typeface="Arial" panose="020B0604020202020204" pitchFamily="34" charset="0"/>
              </a:rPr>
              <a:t>Contractor’s Risk Low</a:t>
            </a:r>
            <a:endParaRPr lang="en-US" sz="1200">
              <a:solidFill>
                <a:srgbClr val="280049"/>
              </a:solidFill>
              <a:latin typeface="Arial" panose="020B0604020202020204" pitchFamily="34" charset="0"/>
            </a:endParaRPr>
          </a:p>
        </p:txBody>
      </p:sp>
      <p:sp>
        <p:nvSpPr>
          <p:cNvPr id="15" name="TextBox 11"/>
          <p:cNvSpPr txBox="1">
            <a:spLocks noChangeArrowheads="1"/>
          </p:cNvSpPr>
          <p:nvPr/>
        </p:nvSpPr>
        <p:spPr bwMode="auto">
          <a:xfrm>
            <a:off x="7569627" y="5212426"/>
            <a:ext cx="1713674" cy="276999"/>
          </a:xfrm>
          <a:prstGeom prst="rect">
            <a:avLst/>
          </a:prstGeom>
          <a:noFill/>
          <a:ln w="9525">
            <a:noFill/>
            <a:miter lim="800000"/>
            <a:headEnd/>
            <a:tailEnd/>
          </a:ln>
        </p:spPr>
        <p:txBody>
          <a:bodyPr wrap="none">
            <a:spAutoFit/>
          </a:bodyPr>
          <a:lstStyle/>
          <a:p>
            <a:pPr eaLnBrk="0" fontAlgn="base" hangingPunct="0">
              <a:spcBef>
                <a:spcPct val="0"/>
              </a:spcBef>
              <a:spcAft>
                <a:spcPct val="0"/>
              </a:spcAft>
              <a:defRPr/>
            </a:pPr>
            <a:r>
              <a:rPr lang="en-ZA" sz="1200">
                <a:solidFill>
                  <a:srgbClr val="280049"/>
                </a:solidFill>
                <a:latin typeface="Arial" panose="020B0604020202020204" pitchFamily="34" charset="0"/>
              </a:rPr>
              <a:t>Contractor’s Risk High</a:t>
            </a:r>
            <a:endParaRPr lang="en-US" sz="1200">
              <a:solidFill>
                <a:srgbClr val="280049"/>
              </a:solidFill>
              <a:latin typeface="Arial" panose="020B0604020202020204" pitchFamily="34" charset="0"/>
            </a:endParaRPr>
          </a:p>
        </p:txBody>
      </p:sp>
      <p:sp>
        <p:nvSpPr>
          <p:cNvPr id="16" name="TextBox 10"/>
          <p:cNvSpPr txBox="1">
            <a:spLocks noChangeArrowheads="1"/>
          </p:cNvSpPr>
          <p:nvPr/>
        </p:nvSpPr>
        <p:spPr bwMode="auto">
          <a:xfrm rot="-5400000">
            <a:off x="2653450" y="2549121"/>
            <a:ext cx="1442110" cy="461665"/>
          </a:xfrm>
          <a:prstGeom prst="rect">
            <a:avLst/>
          </a:prstGeom>
          <a:noFill/>
          <a:ln w="9525">
            <a:noFill/>
            <a:miter lim="800000"/>
            <a:headEnd/>
            <a:tailEnd/>
          </a:ln>
        </p:spPr>
        <p:txBody>
          <a:bodyPr wrap="square">
            <a:spAutoFit/>
          </a:bodyPr>
          <a:lstStyle/>
          <a:p>
            <a:pPr eaLnBrk="0" fontAlgn="base" hangingPunct="0">
              <a:spcBef>
                <a:spcPct val="0"/>
              </a:spcBef>
              <a:spcAft>
                <a:spcPct val="0"/>
              </a:spcAft>
              <a:defRPr/>
            </a:pPr>
            <a:r>
              <a:rPr lang="en-ZA" sz="1200">
                <a:solidFill>
                  <a:srgbClr val="280049"/>
                </a:solidFill>
                <a:latin typeface="Arial" panose="020B0604020202020204" pitchFamily="34" charset="0"/>
              </a:rPr>
              <a:t>Employer’s Risk High</a:t>
            </a:r>
            <a:endParaRPr lang="en-US" sz="1200">
              <a:solidFill>
                <a:srgbClr val="280049"/>
              </a:solidFill>
              <a:latin typeface="Arial" panose="020B0604020202020204" pitchFamily="34" charset="0"/>
            </a:endParaRPr>
          </a:p>
        </p:txBody>
      </p:sp>
      <p:sp>
        <p:nvSpPr>
          <p:cNvPr id="17" name="TextBox 10"/>
          <p:cNvSpPr txBox="1">
            <a:spLocks noChangeArrowheads="1"/>
          </p:cNvSpPr>
          <p:nvPr/>
        </p:nvSpPr>
        <p:spPr bwMode="auto">
          <a:xfrm rot="-5400000">
            <a:off x="2773337" y="4390298"/>
            <a:ext cx="1287116" cy="461665"/>
          </a:xfrm>
          <a:prstGeom prst="rect">
            <a:avLst/>
          </a:prstGeom>
          <a:noFill/>
          <a:ln w="9525">
            <a:noFill/>
            <a:miter lim="800000"/>
            <a:headEnd/>
            <a:tailEnd/>
          </a:ln>
        </p:spPr>
        <p:txBody>
          <a:bodyPr wrap="square">
            <a:spAutoFit/>
          </a:bodyPr>
          <a:lstStyle/>
          <a:p>
            <a:pPr eaLnBrk="0" fontAlgn="base" hangingPunct="0">
              <a:spcBef>
                <a:spcPct val="0"/>
              </a:spcBef>
              <a:spcAft>
                <a:spcPct val="0"/>
              </a:spcAft>
              <a:defRPr/>
            </a:pPr>
            <a:r>
              <a:rPr lang="en-ZA" sz="1200">
                <a:solidFill>
                  <a:srgbClr val="280049"/>
                </a:solidFill>
                <a:latin typeface="Arial" panose="020B0604020202020204" pitchFamily="34" charset="0"/>
              </a:rPr>
              <a:t>Employer’s Risk Low</a:t>
            </a:r>
            <a:endParaRPr lang="en-US" sz="1200">
              <a:solidFill>
                <a:srgbClr val="280049"/>
              </a:solidFill>
              <a:latin typeface="Arial" panose="020B0604020202020204" pitchFamily="34" charset="0"/>
            </a:endParaRPr>
          </a:p>
        </p:txBody>
      </p:sp>
      <p:sp>
        <p:nvSpPr>
          <p:cNvPr id="21" name="Freeform 20"/>
          <p:cNvSpPr/>
          <p:nvPr/>
        </p:nvSpPr>
        <p:spPr bwMode="auto">
          <a:xfrm rot="21301825">
            <a:off x="3753278" y="2256397"/>
            <a:ext cx="4956679" cy="1400011"/>
          </a:xfrm>
          <a:custGeom>
            <a:avLst/>
            <a:gdLst>
              <a:gd name="connsiteX0" fmla="*/ 0 w 6608905"/>
              <a:gd name="connsiteY0" fmla="*/ 0 h 1866681"/>
              <a:gd name="connsiteX1" fmla="*/ 3266615 w 6608905"/>
              <a:gd name="connsiteY1" fmla="*/ 1866637 h 1866681"/>
              <a:gd name="connsiteX2" fmla="*/ 6608905 w 6608905"/>
              <a:gd name="connsiteY2" fmla="*/ 56756 h 1866681"/>
            </a:gdLst>
            <a:ahLst/>
            <a:cxnLst>
              <a:cxn ang="0">
                <a:pos x="connsiteX0" y="connsiteY0"/>
              </a:cxn>
              <a:cxn ang="0">
                <a:pos x="connsiteX1" y="connsiteY1"/>
              </a:cxn>
              <a:cxn ang="0">
                <a:pos x="connsiteX2" y="connsiteY2"/>
              </a:cxn>
            </a:cxnLst>
            <a:rect l="l" t="t" r="r" b="b"/>
            <a:pathLst>
              <a:path w="6608905" h="1866681">
                <a:moveTo>
                  <a:pt x="0" y="0"/>
                </a:moveTo>
                <a:cubicBezTo>
                  <a:pt x="1082565" y="928589"/>
                  <a:pt x="2165131" y="1857178"/>
                  <a:pt x="3266615" y="1866637"/>
                </a:cubicBezTo>
                <a:cubicBezTo>
                  <a:pt x="4368099" y="1876096"/>
                  <a:pt x="6053959" y="378372"/>
                  <a:pt x="6608905" y="56756"/>
                </a:cubicBezTo>
              </a:path>
            </a:pathLst>
          </a:custGeom>
          <a:noFill/>
          <a:ln w="12700" cap="flat" cmpd="sng" algn="ctr">
            <a:solidFill>
              <a:schemeClr val="tx1"/>
            </a:solidFill>
            <a:prstDash val="solid"/>
            <a:round/>
            <a:headEnd type="none" w="sm" len="sm"/>
            <a:tailEnd type="none" w="sm" len="sm"/>
          </a:ln>
          <a:effectLst/>
        </p:spPr>
        <p:txBody>
          <a:bodyPr vert="horz" wrap="square" lIns="68580" tIns="34290" rIns="68580" bIns="34290" numCol="1" rtlCol="0" anchor="t" anchorCtr="0" compatLnSpc="1">
            <a:prstTxWarp prst="textNoShape">
              <a:avLst/>
            </a:prstTxWarp>
          </a:bodyPr>
          <a:lstStyle/>
          <a:p>
            <a:pPr eaLnBrk="0" fontAlgn="base" hangingPunct="0">
              <a:spcBef>
                <a:spcPct val="0"/>
              </a:spcBef>
              <a:spcAft>
                <a:spcPct val="0"/>
              </a:spcAft>
              <a:defRPr/>
            </a:pPr>
            <a:endParaRPr lang="en-ZA" sz="1200">
              <a:solidFill>
                <a:srgbClr val="280049"/>
              </a:solidFill>
              <a:latin typeface="Times New Roman" pitchFamily="18" charset="0"/>
            </a:endParaRPr>
          </a:p>
        </p:txBody>
      </p:sp>
      <p:sp>
        <p:nvSpPr>
          <p:cNvPr id="22" name="TextBox 21"/>
          <p:cNvSpPr txBox="1"/>
          <p:nvPr/>
        </p:nvSpPr>
        <p:spPr>
          <a:xfrm>
            <a:off x="5747841" y="3196500"/>
            <a:ext cx="526106" cy="276999"/>
          </a:xfrm>
          <a:prstGeom prst="rect">
            <a:avLst/>
          </a:prstGeom>
          <a:noFill/>
        </p:spPr>
        <p:txBody>
          <a:bodyPr wrap="none" rtlCol="0">
            <a:spAutoFit/>
          </a:bodyPr>
          <a:lstStyle/>
          <a:p>
            <a:pPr eaLnBrk="0" fontAlgn="base" hangingPunct="0">
              <a:spcBef>
                <a:spcPct val="0"/>
              </a:spcBef>
              <a:spcAft>
                <a:spcPct val="0"/>
              </a:spcAft>
              <a:defRPr/>
            </a:pPr>
            <a:r>
              <a:rPr lang="en-ZA" sz="1200" b="1">
                <a:solidFill>
                  <a:srgbClr val="280049"/>
                </a:solidFill>
                <a:latin typeface="Arial" panose="020B0604020202020204" pitchFamily="34" charset="0"/>
              </a:rPr>
              <a:t>Cost</a:t>
            </a:r>
          </a:p>
        </p:txBody>
      </p:sp>
      <p:cxnSp>
        <p:nvCxnSpPr>
          <p:cNvPr id="19" name="Straight Arrow Connector 18">
            <a:extLst>
              <a:ext uri="{FF2B5EF4-FFF2-40B4-BE49-F238E27FC236}">
                <a16:creationId xmlns:a16="http://schemas.microsoft.com/office/drawing/2014/main" id="{E572D49F-31E1-B9FA-D82B-D7016258C5AA}"/>
              </a:ext>
            </a:extLst>
          </p:cNvPr>
          <p:cNvCxnSpPr/>
          <p:nvPr/>
        </p:nvCxnSpPr>
        <p:spPr>
          <a:xfrm flipV="1">
            <a:off x="8667368" y="1432587"/>
            <a:ext cx="639773" cy="61175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A81809FB-B163-6496-9ED9-E23A0C784D15}"/>
              </a:ext>
            </a:extLst>
          </p:cNvPr>
          <p:cNvSpPr txBox="1"/>
          <p:nvPr/>
        </p:nvSpPr>
        <p:spPr>
          <a:xfrm>
            <a:off x="9408369" y="1437972"/>
            <a:ext cx="972931" cy="646331"/>
          </a:xfrm>
          <a:prstGeom prst="rect">
            <a:avLst/>
          </a:prstGeom>
          <a:solidFill>
            <a:srgbClr val="FF0000"/>
          </a:solidFill>
        </p:spPr>
        <p:txBody>
          <a:bodyPr wrap="square">
            <a:spAutoFit/>
          </a:bodyPr>
          <a:lstStyle/>
          <a:p>
            <a:pPr eaLnBrk="0" fontAlgn="base" hangingPunct="0">
              <a:spcBef>
                <a:spcPct val="0"/>
              </a:spcBef>
              <a:spcAft>
                <a:spcPct val="0"/>
              </a:spcAft>
              <a:defRPr/>
            </a:pPr>
            <a:r>
              <a:rPr lang="en-US" sz="1200" b="1">
                <a:solidFill>
                  <a:srgbClr val="280049"/>
                </a:solidFill>
                <a:latin typeface="Times New Roman" pitchFamily="18" charset="0"/>
              </a:rPr>
              <a:t>High Claims and Disputes</a:t>
            </a:r>
            <a:endParaRPr lang="en-ZA" sz="1200" b="1">
              <a:solidFill>
                <a:srgbClr val="280049"/>
              </a:solidFill>
              <a:latin typeface="Times New Roman" pitchFamily="18" charset="0"/>
            </a:endParaRPr>
          </a:p>
        </p:txBody>
      </p:sp>
      <p:sp>
        <p:nvSpPr>
          <p:cNvPr id="24" name="TextBox 23">
            <a:extLst>
              <a:ext uri="{FF2B5EF4-FFF2-40B4-BE49-F238E27FC236}">
                <a16:creationId xmlns:a16="http://schemas.microsoft.com/office/drawing/2014/main" id="{F91551D9-17AD-1931-8868-3D6AFE1D1402}"/>
              </a:ext>
            </a:extLst>
          </p:cNvPr>
          <p:cNvSpPr txBox="1"/>
          <p:nvPr/>
        </p:nvSpPr>
        <p:spPr>
          <a:xfrm>
            <a:off x="3578872" y="5484436"/>
            <a:ext cx="3050382" cy="276999"/>
          </a:xfrm>
          <a:prstGeom prst="rect">
            <a:avLst/>
          </a:prstGeom>
          <a:solidFill>
            <a:srgbClr val="00B050"/>
          </a:solidFill>
        </p:spPr>
        <p:txBody>
          <a:bodyPr wrap="square">
            <a:spAutoFit/>
          </a:bodyPr>
          <a:lstStyle/>
          <a:p>
            <a:pPr algn="ctr" eaLnBrk="0" fontAlgn="base" hangingPunct="0">
              <a:spcBef>
                <a:spcPct val="0"/>
              </a:spcBef>
              <a:spcAft>
                <a:spcPct val="0"/>
              </a:spcAft>
              <a:defRPr/>
            </a:pPr>
            <a:r>
              <a:rPr lang="en-US" sz="1200" b="1">
                <a:solidFill>
                  <a:srgbClr val="280049"/>
                </a:solidFill>
                <a:highlight>
                  <a:srgbClr val="00FF00"/>
                </a:highlight>
                <a:latin typeface="Arial" panose="020B0604020202020204" pitchFamily="34" charset="0"/>
              </a:rPr>
              <a:t>Fast and agile</a:t>
            </a:r>
            <a:endParaRPr lang="en-ZA" sz="1200" b="1">
              <a:solidFill>
                <a:srgbClr val="280049"/>
              </a:solidFill>
              <a:highlight>
                <a:srgbClr val="00FF00"/>
              </a:highlight>
              <a:latin typeface="Arial" panose="020B0604020202020204" pitchFamily="34" charset="0"/>
            </a:endParaRPr>
          </a:p>
        </p:txBody>
      </p:sp>
      <p:sp>
        <p:nvSpPr>
          <p:cNvPr id="25" name="TextBox 24">
            <a:extLst>
              <a:ext uri="{FF2B5EF4-FFF2-40B4-BE49-F238E27FC236}">
                <a16:creationId xmlns:a16="http://schemas.microsoft.com/office/drawing/2014/main" id="{1CF67446-CA33-CECC-C5C9-28EBB816527A}"/>
              </a:ext>
            </a:extLst>
          </p:cNvPr>
          <p:cNvSpPr txBox="1"/>
          <p:nvPr/>
        </p:nvSpPr>
        <p:spPr>
          <a:xfrm>
            <a:off x="6629255" y="5486930"/>
            <a:ext cx="2100499" cy="276999"/>
          </a:xfrm>
          <a:prstGeom prst="rect">
            <a:avLst/>
          </a:prstGeom>
          <a:solidFill>
            <a:srgbClr val="FF0000"/>
          </a:solidFill>
        </p:spPr>
        <p:txBody>
          <a:bodyPr wrap="square">
            <a:spAutoFit/>
          </a:bodyPr>
          <a:lstStyle/>
          <a:p>
            <a:pPr algn="ctr" eaLnBrk="0" fontAlgn="base" hangingPunct="0">
              <a:spcBef>
                <a:spcPct val="0"/>
              </a:spcBef>
              <a:spcAft>
                <a:spcPct val="0"/>
              </a:spcAft>
              <a:defRPr/>
            </a:pPr>
            <a:r>
              <a:rPr lang="en-US" sz="1200" b="1">
                <a:solidFill>
                  <a:srgbClr val="280049"/>
                </a:solidFill>
                <a:highlight>
                  <a:srgbClr val="FF0000"/>
                </a:highlight>
                <a:latin typeface="Arial" panose="020B0604020202020204" pitchFamily="34" charset="0"/>
              </a:rPr>
              <a:t>Slow and  inflexible</a:t>
            </a:r>
            <a:endParaRPr lang="en-ZA" sz="1200" b="1">
              <a:solidFill>
                <a:srgbClr val="280049"/>
              </a:solidFill>
              <a:highlight>
                <a:srgbClr val="FF0000"/>
              </a:highlight>
              <a:latin typeface="Arial" panose="020B0604020202020204" pitchFamily="34" charset="0"/>
            </a:endParaRPr>
          </a:p>
        </p:txBody>
      </p:sp>
      <p:sp>
        <p:nvSpPr>
          <p:cNvPr id="26" name="TextBox 25">
            <a:extLst>
              <a:ext uri="{FF2B5EF4-FFF2-40B4-BE49-F238E27FC236}">
                <a16:creationId xmlns:a16="http://schemas.microsoft.com/office/drawing/2014/main" id="{4005E666-7DBB-2F50-5D9F-26E7943A801F}"/>
              </a:ext>
            </a:extLst>
          </p:cNvPr>
          <p:cNvSpPr txBox="1"/>
          <p:nvPr/>
        </p:nvSpPr>
        <p:spPr>
          <a:xfrm>
            <a:off x="1898201" y="5484436"/>
            <a:ext cx="1600200" cy="276999"/>
          </a:xfrm>
          <a:prstGeom prst="rect">
            <a:avLst/>
          </a:prstGeom>
          <a:solidFill>
            <a:srgbClr val="FFC000"/>
          </a:solidFill>
        </p:spPr>
        <p:txBody>
          <a:bodyPr wrap="square">
            <a:spAutoFit/>
          </a:bodyPr>
          <a:lstStyle/>
          <a:p>
            <a:pPr eaLnBrk="0" fontAlgn="base" hangingPunct="0">
              <a:spcBef>
                <a:spcPct val="0"/>
              </a:spcBef>
              <a:spcAft>
                <a:spcPct val="0"/>
              </a:spcAft>
              <a:defRPr/>
            </a:pPr>
            <a:r>
              <a:rPr lang="en-US" sz="1200" b="1">
                <a:solidFill>
                  <a:srgbClr val="280049"/>
                </a:solidFill>
                <a:latin typeface="Arial" panose="020B0604020202020204" pitchFamily="34" charset="0"/>
              </a:rPr>
              <a:t>Speed of progress</a:t>
            </a:r>
            <a:endParaRPr lang="en-ZA" sz="1200" b="1">
              <a:solidFill>
                <a:srgbClr val="280049"/>
              </a:solidFill>
              <a:latin typeface="Arial" panose="020B0604020202020204" pitchFamily="34" charset="0"/>
            </a:endParaRPr>
          </a:p>
        </p:txBody>
      </p:sp>
      <p:sp>
        <p:nvSpPr>
          <p:cNvPr id="28" name="TextBox 27">
            <a:extLst>
              <a:ext uri="{FF2B5EF4-FFF2-40B4-BE49-F238E27FC236}">
                <a16:creationId xmlns:a16="http://schemas.microsoft.com/office/drawing/2014/main" id="{F343D18E-2D69-63D6-7482-0F6754EA0BA5}"/>
              </a:ext>
            </a:extLst>
          </p:cNvPr>
          <p:cNvSpPr txBox="1"/>
          <p:nvPr/>
        </p:nvSpPr>
        <p:spPr>
          <a:xfrm>
            <a:off x="3215681" y="1484785"/>
            <a:ext cx="972931" cy="646331"/>
          </a:xfrm>
          <a:prstGeom prst="rect">
            <a:avLst/>
          </a:prstGeom>
          <a:solidFill>
            <a:srgbClr val="00B050"/>
          </a:solidFill>
        </p:spPr>
        <p:txBody>
          <a:bodyPr wrap="square">
            <a:spAutoFit/>
          </a:bodyPr>
          <a:lstStyle/>
          <a:p>
            <a:pPr eaLnBrk="0" fontAlgn="base" hangingPunct="0">
              <a:spcBef>
                <a:spcPct val="0"/>
              </a:spcBef>
              <a:spcAft>
                <a:spcPct val="0"/>
              </a:spcAft>
              <a:defRPr/>
            </a:pPr>
            <a:r>
              <a:rPr lang="en-US" sz="1200" b="1">
                <a:solidFill>
                  <a:srgbClr val="280049"/>
                </a:solidFill>
                <a:latin typeface="Times New Roman" pitchFamily="18" charset="0"/>
              </a:rPr>
              <a:t>Low Claims and Disputes</a:t>
            </a:r>
            <a:endParaRPr lang="en-ZA" sz="1200" b="1">
              <a:solidFill>
                <a:srgbClr val="280049"/>
              </a:solidFill>
              <a:latin typeface="Times New Roman" pitchFamily="18" charset="0"/>
            </a:endParaRPr>
          </a:p>
        </p:txBody>
      </p:sp>
      <p:sp>
        <p:nvSpPr>
          <p:cNvPr id="4" name="TextBox 3">
            <a:extLst>
              <a:ext uri="{FF2B5EF4-FFF2-40B4-BE49-F238E27FC236}">
                <a16:creationId xmlns:a16="http://schemas.microsoft.com/office/drawing/2014/main" id="{97822758-8D48-360C-137D-5EC671B3FA1F}"/>
              </a:ext>
            </a:extLst>
          </p:cNvPr>
          <p:cNvSpPr txBox="1"/>
          <p:nvPr/>
        </p:nvSpPr>
        <p:spPr>
          <a:xfrm>
            <a:off x="5811652" y="4037049"/>
            <a:ext cx="603050" cy="276999"/>
          </a:xfrm>
          <a:prstGeom prst="rect">
            <a:avLst/>
          </a:prstGeom>
          <a:noFill/>
        </p:spPr>
        <p:txBody>
          <a:bodyPr wrap="none" rtlCol="0">
            <a:spAutoFit/>
          </a:bodyPr>
          <a:lstStyle/>
          <a:p>
            <a:pPr eaLnBrk="0" fontAlgn="base" hangingPunct="0">
              <a:spcBef>
                <a:spcPct val="0"/>
              </a:spcBef>
              <a:spcAft>
                <a:spcPct val="0"/>
              </a:spcAft>
              <a:defRPr/>
            </a:pPr>
            <a:r>
              <a:rPr lang="en-ZA" sz="1200" b="1">
                <a:solidFill>
                  <a:srgbClr val="280049"/>
                </a:solidFill>
                <a:latin typeface="Arial" panose="020B0604020202020204" pitchFamily="34" charset="0"/>
              </a:rPr>
              <a:t>C &amp; D</a:t>
            </a:r>
          </a:p>
        </p:txBody>
      </p:sp>
      <p:sp>
        <p:nvSpPr>
          <p:cNvPr id="18" name="TextBox 17">
            <a:extLst>
              <a:ext uri="{FF2B5EF4-FFF2-40B4-BE49-F238E27FC236}">
                <a16:creationId xmlns:a16="http://schemas.microsoft.com/office/drawing/2014/main" id="{639FB77C-16EB-71F9-7898-D635BD8E598D}"/>
              </a:ext>
            </a:extLst>
          </p:cNvPr>
          <p:cNvSpPr txBox="1"/>
          <p:nvPr/>
        </p:nvSpPr>
        <p:spPr>
          <a:xfrm>
            <a:off x="7858971" y="4561529"/>
            <a:ext cx="298480" cy="276999"/>
          </a:xfrm>
          <a:prstGeom prst="rect">
            <a:avLst/>
          </a:prstGeom>
          <a:noFill/>
        </p:spPr>
        <p:txBody>
          <a:bodyPr wrap="none" rtlCol="0">
            <a:spAutoFit/>
          </a:bodyPr>
          <a:lstStyle/>
          <a:p>
            <a:pPr eaLnBrk="0" fontAlgn="base" hangingPunct="0">
              <a:spcBef>
                <a:spcPct val="0"/>
              </a:spcBef>
              <a:spcAft>
                <a:spcPct val="0"/>
              </a:spcAft>
              <a:defRPr/>
            </a:pPr>
            <a:r>
              <a:rPr lang="en-US" sz="1200" b="1">
                <a:solidFill>
                  <a:srgbClr val="280049"/>
                </a:solidFill>
                <a:latin typeface="Arial" panose="020B0604020202020204" pitchFamily="34" charset="0"/>
              </a:rPr>
              <a:t>A</a:t>
            </a:r>
            <a:endParaRPr lang="en-ZA" sz="1200" b="1">
              <a:solidFill>
                <a:srgbClr val="280049"/>
              </a:solidFill>
              <a:latin typeface="Arial" panose="020B0604020202020204" pitchFamily="34" charset="0"/>
            </a:endParaRPr>
          </a:p>
        </p:txBody>
      </p:sp>
      <p:sp>
        <p:nvSpPr>
          <p:cNvPr id="20" name="TextBox 19">
            <a:extLst>
              <a:ext uri="{FF2B5EF4-FFF2-40B4-BE49-F238E27FC236}">
                <a16:creationId xmlns:a16="http://schemas.microsoft.com/office/drawing/2014/main" id="{A274E0F9-F7D7-D9C3-A239-DF7DAA1DEE69}"/>
              </a:ext>
            </a:extLst>
          </p:cNvPr>
          <p:cNvSpPr txBox="1"/>
          <p:nvPr/>
        </p:nvSpPr>
        <p:spPr>
          <a:xfrm>
            <a:off x="6985839" y="4419480"/>
            <a:ext cx="295274" cy="276999"/>
          </a:xfrm>
          <a:prstGeom prst="rect">
            <a:avLst/>
          </a:prstGeom>
          <a:noFill/>
        </p:spPr>
        <p:txBody>
          <a:bodyPr wrap="none" rtlCol="0">
            <a:spAutoFit/>
          </a:bodyPr>
          <a:lstStyle/>
          <a:p>
            <a:pPr eaLnBrk="0" fontAlgn="base" hangingPunct="0">
              <a:spcBef>
                <a:spcPct val="0"/>
              </a:spcBef>
              <a:spcAft>
                <a:spcPct val="0"/>
              </a:spcAft>
              <a:defRPr/>
            </a:pPr>
            <a:r>
              <a:rPr lang="en-US" sz="1200" b="1">
                <a:solidFill>
                  <a:srgbClr val="280049"/>
                </a:solidFill>
                <a:latin typeface="Arial" panose="020B0604020202020204" pitchFamily="34" charset="0"/>
              </a:rPr>
              <a:t>B</a:t>
            </a:r>
            <a:endParaRPr lang="en-ZA" sz="1200" b="1">
              <a:solidFill>
                <a:srgbClr val="280049"/>
              </a:solidFill>
              <a:latin typeface="Arial" panose="020B0604020202020204" pitchFamily="34" charset="0"/>
            </a:endParaRPr>
          </a:p>
        </p:txBody>
      </p:sp>
      <p:sp>
        <p:nvSpPr>
          <p:cNvPr id="27" name="TextBox 26">
            <a:extLst>
              <a:ext uri="{FF2B5EF4-FFF2-40B4-BE49-F238E27FC236}">
                <a16:creationId xmlns:a16="http://schemas.microsoft.com/office/drawing/2014/main" id="{60CF81EA-9D3B-1257-E991-6026F1C40AD4}"/>
              </a:ext>
            </a:extLst>
          </p:cNvPr>
          <p:cNvSpPr txBox="1"/>
          <p:nvPr/>
        </p:nvSpPr>
        <p:spPr>
          <a:xfrm>
            <a:off x="4987316" y="3622593"/>
            <a:ext cx="287258" cy="276999"/>
          </a:xfrm>
          <a:prstGeom prst="rect">
            <a:avLst/>
          </a:prstGeom>
          <a:noFill/>
        </p:spPr>
        <p:txBody>
          <a:bodyPr wrap="none" rtlCol="0">
            <a:spAutoFit/>
          </a:bodyPr>
          <a:lstStyle/>
          <a:p>
            <a:pPr eaLnBrk="0" fontAlgn="base" hangingPunct="0">
              <a:spcBef>
                <a:spcPct val="0"/>
              </a:spcBef>
              <a:spcAft>
                <a:spcPct val="0"/>
              </a:spcAft>
              <a:defRPr/>
            </a:pPr>
            <a:r>
              <a:rPr lang="en-US" sz="1200" b="1">
                <a:solidFill>
                  <a:srgbClr val="280049"/>
                </a:solidFill>
                <a:latin typeface="Arial" panose="020B0604020202020204" pitchFamily="34" charset="0"/>
              </a:rPr>
              <a:t>E</a:t>
            </a:r>
            <a:endParaRPr lang="en-ZA" sz="1200" b="1">
              <a:solidFill>
                <a:srgbClr val="280049"/>
              </a:solidFill>
              <a:latin typeface="Arial" panose="020B0604020202020204" pitchFamily="34" charset="0"/>
            </a:endParaRPr>
          </a:p>
        </p:txBody>
      </p:sp>
      <p:sp>
        <p:nvSpPr>
          <p:cNvPr id="31" name="TextBox 30">
            <a:extLst>
              <a:ext uri="{FF2B5EF4-FFF2-40B4-BE49-F238E27FC236}">
                <a16:creationId xmlns:a16="http://schemas.microsoft.com/office/drawing/2014/main" id="{3C096435-D501-E8DF-7614-4FB678EF891C}"/>
              </a:ext>
            </a:extLst>
          </p:cNvPr>
          <p:cNvSpPr txBox="1"/>
          <p:nvPr/>
        </p:nvSpPr>
        <p:spPr>
          <a:xfrm>
            <a:off x="3996796" y="3147299"/>
            <a:ext cx="279244" cy="276999"/>
          </a:xfrm>
          <a:prstGeom prst="rect">
            <a:avLst/>
          </a:prstGeom>
          <a:noFill/>
        </p:spPr>
        <p:txBody>
          <a:bodyPr wrap="none" rtlCol="0">
            <a:spAutoFit/>
          </a:bodyPr>
          <a:lstStyle/>
          <a:p>
            <a:pPr eaLnBrk="0" fontAlgn="base" hangingPunct="0">
              <a:spcBef>
                <a:spcPct val="0"/>
              </a:spcBef>
              <a:spcAft>
                <a:spcPct val="0"/>
              </a:spcAft>
              <a:defRPr/>
            </a:pPr>
            <a:r>
              <a:rPr lang="en-US" sz="1200" b="1">
                <a:solidFill>
                  <a:srgbClr val="280049"/>
                </a:solidFill>
                <a:latin typeface="Arial" panose="020B0604020202020204" pitchFamily="34" charset="0"/>
              </a:rPr>
              <a:t>F</a:t>
            </a:r>
            <a:endParaRPr lang="en-ZA" sz="1200" b="1">
              <a:solidFill>
                <a:srgbClr val="280049"/>
              </a:solidFill>
              <a:latin typeface="Arial" panose="020B0604020202020204" pitchFamily="34" charset="0"/>
            </a:endParaRPr>
          </a:p>
        </p:txBody>
      </p:sp>
    </p:spTree>
    <p:extLst>
      <p:ext uri="{BB962C8B-B14F-4D97-AF65-F5344CB8AC3E}">
        <p14:creationId xmlns:p14="http://schemas.microsoft.com/office/powerpoint/2010/main" val="1817655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23" grpId="0" animBg="1"/>
      <p:bldP spid="24" grpId="0" animBg="1"/>
      <p:bldP spid="25" grpId="0" animBg="1"/>
      <p:bldP spid="26" grpId="0" animBg="1"/>
      <p:bldP spid="2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11480" y="438912"/>
            <a:ext cx="10789920" cy="384048"/>
          </a:xfrm>
          <a:prstGeom prst="rect">
            <a:avLst/>
          </a:prstGeom>
          <a:noFill/>
          <a:ln/>
        </p:spPr>
        <p:txBody>
          <a:bodyPr wrap="square" lIns="508" tIns="508" rIns="508" bIns="508" rtlCol="0" anchor="t">
            <a:noAutofit/>
          </a:bodyPr>
          <a:lstStyle/>
          <a:p>
            <a:pPr marL="0" indent="0" algn="l">
              <a:buNone/>
            </a:pPr>
            <a:r>
              <a:rPr lang="en-US" sz="2500" b="1" dirty="0">
                <a:latin typeface="+mj-lt"/>
                <a:ea typeface="Aptos" pitchFamily="34" charset="-122"/>
                <a:cs typeface="Aptos" pitchFamily="34" charset="-120"/>
              </a:rPr>
              <a:t>X29 and project-specific ESG incentives</a:t>
            </a:r>
            <a:endParaRPr lang="en-US" sz="2500" dirty="0">
              <a:latin typeface="+mj-lt"/>
            </a:endParaRPr>
          </a:p>
        </p:txBody>
      </p:sp>
      <p:sp>
        <p:nvSpPr>
          <p:cNvPr id="4" name="Text 2"/>
          <p:cNvSpPr/>
          <p:nvPr/>
        </p:nvSpPr>
        <p:spPr>
          <a:xfrm>
            <a:off x="411480" y="877824"/>
            <a:ext cx="10789920" cy="320040"/>
          </a:xfrm>
          <a:prstGeom prst="rect">
            <a:avLst/>
          </a:prstGeom>
          <a:noFill/>
          <a:ln/>
        </p:spPr>
        <p:txBody>
          <a:bodyPr wrap="square" lIns="508" tIns="508" rIns="508" bIns="508" rtlCol="0" anchor="t">
            <a:noAutofit/>
          </a:bodyPr>
          <a:lstStyle/>
          <a:p>
            <a:pPr marL="0" indent="0" algn="l">
              <a:buNone/>
            </a:pPr>
            <a:r>
              <a:rPr lang="en-US" sz="2000" dirty="0">
                <a:ea typeface="Aptos" pitchFamily="34" charset="-122"/>
                <a:cs typeface="Aptos" pitchFamily="34" charset="-120"/>
              </a:rPr>
              <a:t>NEC X29 places environmental performance on the same contractual footing as cost, time and quality.</a:t>
            </a:r>
            <a:endParaRPr lang="en-US" sz="2000" dirty="0"/>
          </a:p>
        </p:txBody>
      </p:sp>
      <p:grpSp>
        <p:nvGrpSpPr>
          <p:cNvPr id="17" name="Group 16">
            <a:extLst>
              <a:ext uri="{FF2B5EF4-FFF2-40B4-BE49-F238E27FC236}">
                <a16:creationId xmlns:a16="http://schemas.microsoft.com/office/drawing/2014/main" id="{8AB0F52F-8091-FE1A-9EE0-55610125AF47}"/>
              </a:ext>
            </a:extLst>
          </p:cNvPr>
          <p:cNvGrpSpPr/>
          <p:nvPr/>
        </p:nvGrpSpPr>
        <p:grpSpPr>
          <a:xfrm>
            <a:off x="815340" y="2482596"/>
            <a:ext cx="10561320" cy="1892808"/>
            <a:chOff x="685800" y="1417320"/>
            <a:chExt cx="10561320" cy="1892808"/>
          </a:xfrm>
        </p:grpSpPr>
        <p:sp>
          <p:nvSpPr>
            <p:cNvPr id="8" name="Text 6"/>
            <p:cNvSpPr/>
            <p:nvPr/>
          </p:nvSpPr>
          <p:spPr>
            <a:xfrm>
              <a:off x="685800" y="1417320"/>
              <a:ext cx="2331720" cy="658368"/>
            </a:xfrm>
            <a:prstGeom prst="rect">
              <a:avLst/>
            </a:prstGeom>
            <a:solidFill>
              <a:schemeClr val="accent1"/>
            </a:solidFill>
            <a:ln>
              <a:solidFill>
                <a:schemeClr val="tx1"/>
              </a:solidFill>
            </a:ln>
          </p:spPr>
          <p:txBody>
            <a:bodyPr wrap="square" lIns="1524" tIns="1524" rIns="1524" bIns="1524" rtlCol="0" anchor="ctr">
              <a:normAutofit/>
            </a:bodyPr>
            <a:lstStyle/>
            <a:p>
              <a:pPr marL="0" indent="0" algn="ctr">
                <a:buNone/>
              </a:pPr>
              <a:r>
                <a:rPr lang="en-US" b="1" dirty="0">
                  <a:solidFill>
                    <a:schemeClr val="bg2"/>
                  </a:solidFill>
                  <a:ea typeface="Aptos" pitchFamily="34" charset="-122"/>
                  <a:cs typeface="Aptos" pitchFamily="34" charset="-120"/>
                </a:rPr>
                <a:t>Construction waste diverted from landfill</a:t>
              </a:r>
              <a:endParaRPr lang="en-US" dirty="0">
                <a:solidFill>
                  <a:schemeClr val="bg2"/>
                </a:solidFill>
              </a:endParaRPr>
            </a:p>
          </p:txBody>
        </p:sp>
        <p:sp>
          <p:nvSpPr>
            <p:cNvPr id="9" name="Text 7"/>
            <p:cNvSpPr/>
            <p:nvPr/>
          </p:nvSpPr>
          <p:spPr>
            <a:xfrm>
              <a:off x="3429000" y="1417320"/>
              <a:ext cx="2331720" cy="658368"/>
            </a:xfrm>
            <a:prstGeom prst="rect">
              <a:avLst/>
            </a:prstGeom>
            <a:solidFill>
              <a:schemeClr val="accent3"/>
            </a:solidFill>
            <a:ln>
              <a:solidFill>
                <a:schemeClr val="tx1"/>
              </a:solidFill>
            </a:ln>
          </p:spPr>
          <p:txBody>
            <a:bodyPr wrap="square" lIns="1524" tIns="1524" rIns="1524" bIns="1524" rtlCol="0" anchor="ctr">
              <a:normAutofit/>
            </a:bodyPr>
            <a:lstStyle/>
            <a:p>
              <a:pPr marL="0" indent="0" algn="ctr">
                <a:buNone/>
              </a:pPr>
              <a:r>
                <a:rPr lang="en-US" b="1" dirty="0">
                  <a:solidFill>
                    <a:schemeClr val="bg2"/>
                  </a:solidFill>
                  <a:ea typeface="Aptos" pitchFamily="34" charset="-122"/>
                  <a:cs typeface="Aptos" pitchFamily="34" charset="-120"/>
                </a:rPr>
                <a:t>Recycled-material content</a:t>
              </a:r>
              <a:endParaRPr lang="en-US" dirty="0">
                <a:solidFill>
                  <a:schemeClr val="bg2"/>
                </a:solidFill>
              </a:endParaRPr>
            </a:p>
          </p:txBody>
        </p:sp>
        <p:sp>
          <p:nvSpPr>
            <p:cNvPr id="10" name="Text 8"/>
            <p:cNvSpPr/>
            <p:nvPr/>
          </p:nvSpPr>
          <p:spPr>
            <a:xfrm>
              <a:off x="6172200" y="1417320"/>
              <a:ext cx="2331720" cy="658368"/>
            </a:xfrm>
            <a:prstGeom prst="rect">
              <a:avLst/>
            </a:prstGeom>
            <a:solidFill>
              <a:schemeClr val="accent6"/>
            </a:solidFill>
            <a:ln>
              <a:solidFill>
                <a:schemeClr val="tx1"/>
              </a:solidFill>
            </a:ln>
          </p:spPr>
          <p:txBody>
            <a:bodyPr wrap="square" lIns="1524" tIns="1524" rIns="1524" bIns="1524" rtlCol="0" anchor="ctr">
              <a:normAutofit/>
            </a:bodyPr>
            <a:lstStyle/>
            <a:p>
              <a:pPr marL="0" indent="0" algn="ctr">
                <a:buNone/>
              </a:pPr>
              <a:r>
                <a:rPr lang="en-US" b="1" dirty="0">
                  <a:solidFill>
                    <a:schemeClr val="bg2"/>
                  </a:solidFill>
                  <a:ea typeface="Aptos" pitchFamily="34" charset="-122"/>
                  <a:cs typeface="Aptos" pitchFamily="34" charset="-120"/>
                </a:rPr>
                <a:t>Fuel or energy consumption</a:t>
              </a:r>
              <a:endParaRPr lang="en-US" dirty="0">
                <a:solidFill>
                  <a:schemeClr val="bg2"/>
                </a:solidFill>
              </a:endParaRPr>
            </a:p>
          </p:txBody>
        </p:sp>
        <p:sp>
          <p:nvSpPr>
            <p:cNvPr id="11" name="Text 9"/>
            <p:cNvSpPr/>
            <p:nvPr/>
          </p:nvSpPr>
          <p:spPr>
            <a:xfrm>
              <a:off x="8915400" y="1417320"/>
              <a:ext cx="2331720" cy="658368"/>
            </a:xfrm>
            <a:prstGeom prst="rect">
              <a:avLst/>
            </a:prstGeom>
            <a:solidFill>
              <a:schemeClr val="accent4"/>
            </a:solidFill>
            <a:ln>
              <a:solidFill>
                <a:schemeClr val="tx1"/>
              </a:solidFill>
            </a:ln>
          </p:spPr>
          <p:txBody>
            <a:bodyPr wrap="square" lIns="1524" tIns="1524" rIns="1524" bIns="1524" rtlCol="0" anchor="ctr">
              <a:normAutofit/>
            </a:bodyPr>
            <a:lstStyle/>
            <a:p>
              <a:pPr marL="0" indent="0" algn="ctr">
                <a:buNone/>
              </a:pPr>
              <a:r>
                <a:rPr lang="en-US" b="1" dirty="0">
                  <a:solidFill>
                    <a:schemeClr val="bg2"/>
                  </a:solidFill>
                  <a:ea typeface="Aptos" pitchFamily="34" charset="-122"/>
                  <a:cs typeface="Aptos" pitchFamily="34" charset="-120"/>
                </a:rPr>
                <a:t>Embodied carbon reduction</a:t>
              </a:r>
              <a:endParaRPr lang="en-US" dirty="0">
                <a:solidFill>
                  <a:schemeClr val="bg2"/>
                </a:solidFill>
              </a:endParaRPr>
            </a:p>
          </p:txBody>
        </p:sp>
        <p:sp>
          <p:nvSpPr>
            <p:cNvPr id="12" name="Text 10"/>
            <p:cNvSpPr/>
            <p:nvPr/>
          </p:nvSpPr>
          <p:spPr>
            <a:xfrm>
              <a:off x="685800" y="2651760"/>
              <a:ext cx="2331720" cy="658368"/>
            </a:xfrm>
            <a:prstGeom prst="rect">
              <a:avLst/>
            </a:prstGeom>
            <a:solidFill>
              <a:schemeClr val="accent5"/>
            </a:solidFill>
            <a:ln>
              <a:solidFill>
                <a:schemeClr val="tx1"/>
              </a:solidFill>
            </a:ln>
          </p:spPr>
          <p:txBody>
            <a:bodyPr wrap="square" lIns="1524" tIns="1524" rIns="1524" bIns="1524" rtlCol="0" anchor="ctr">
              <a:normAutofit/>
            </a:bodyPr>
            <a:lstStyle/>
            <a:p>
              <a:pPr marL="0" indent="0" algn="ctr">
                <a:buNone/>
              </a:pPr>
              <a:r>
                <a:rPr lang="en-US" b="1" dirty="0">
                  <a:ea typeface="Aptos" pitchFamily="34" charset="-122"/>
                  <a:cs typeface="Aptos" pitchFamily="34" charset="-120"/>
                </a:rPr>
                <a:t>Asset energy performance</a:t>
              </a:r>
              <a:endParaRPr lang="en-US" dirty="0"/>
            </a:p>
          </p:txBody>
        </p:sp>
        <p:sp>
          <p:nvSpPr>
            <p:cNvPr id="13" name="Text 11"/>
            <p:cNvSpPr/>
            <p:nvPr/>
          </p:nvSpPr>
          <p:spPr>
            <a:xfrm>
              <a:off x="3429000" y="2651760"/>
              <a:ext cx="2331720" cy="658368"/>
            </a:xfrm>
            <a:prstGeom prst="rect">
              <a:avLst/>
            </a:prstGeom>
            <a:solidFill>
              <a:schemeClr val="accent2"/>
            </a:solidFill>
            <a:ln>
              <a:solidFill>
                <a:schemeClr val="tx1"/>
              </a:solidFill>
            </a:ln>
          </p:spPr>
          <p:txBody>
            <a:bodyPr wrap="square" lIns="1524" tIns="1524" rIns="1524" bIns="1524" rtlCol="0" anchor="ctr">
              <a:normAutofit/>
            </a:bodyPr>
            <a:lstStyle/>
            <a:p>
              <a:pPr marL="0" indent="0" algn="ctr">
                <a:buNone/>
              </a:pPr>
              <a:r>
                <a:rPr lang="en-US" b="1" dirty="0">
                  <a:solidFill>
                    <a:schemeClr val="bg2"/>
                  </a:solidFill>
                  <a:ea typeface="Aptos" pitchFamily="34" charset="-122"/>
                  <a:cs typeface="Aptos" pitchFamily="34" charset="-120"/>
                </a:rPr>
                <a:t>Transport emissions</a:t>
              </a:r>
              <a:endParaRPr lang="en-US" dirty="0">
                <a:solidFill>
                  <a:schemeClr val="bg2"/>
                </a:solidFill>
              </a:endParaRPr>
            </a:p>
          </p:txBody>
        </p:sp>
        <p:sp>
          <p:nvSpPr>
            <p:cNvPr id="14" name="Text 12"/>
            <p:cNvSpPr/>
            <p:nvPr/>
          </p:nvSpPr>
          <p:spPr>
            <a:xfrm>
              <a:off x="6172200" y="2651760"/>
              <a:ext cx="2331720" cy="658368"/>
            </a:xfrm>
            <a:prstGeom prst="rect">
              <a:avLst/>
            </a:prstGeom>
            <a:solidFill>
              <a:schemeClr val="accent5"/>
            </a:solidFill>
            <a:ln>
              <a:solidFill>
                <a:schemeClr val="tx1"/>
              </a:solidFill>
            </a:ln>
          </p:spPr>
          <p:txBody>
            <a:bodyPr wrap="square" lIns="1524" tIns="1524" rIns="1524" bIns="1524" rtlCol="0" anchor="ctr">
              <a:normAutofit/>
            </a:bodyPr>
            <a:lstStyle/>
            <a:p>
              <a:pPr marL="0" indent="0" algn="ctr">
                <a:buNone/>
              </a:pPr>
              <a:r>
                <a:rPr lang="en-US" b="1" dirty="0">
                  <a:ea typeface="Aptos" pitchFamily="34" charset="-122"/>
                  <a:cs typeface="Aptos" pitchFamily="34" charset="-120"/>
                </a:rPr>
                <a:t>Water consumption</a:t>
              </a:r>
              <a:endParaRPr lang="en-US" dirty="0"/>
            </a:p>
          </p:txBody>
        </p:sp>
        <p:sp>
          <p:nvSpPr>
            <p:cNvPr id="15" name="Text 13"/>
            <p:cNvSpPr/>
            <p:nvPr/>
          </p:nvSpPr>
          <p:spPr>
            <a:xfrm>
              <a:off x="8915400" y="2651760"/>
              <a:ext cx="2331720" cy="658368"/>
            </a:xfrm>
            <a:prstGeom prst="rect">
              <a:avLst/>
            </a:prstGeom>
            <a:solidFill>
              <a:schemeClr val="accent6"/>
            </a:solidFill>
            <a:ln>
              <a:solidFill>
                <a:schemeClr val="tx1"/>
              </a:solidFill>
            </a:ln>
          </p:spPr>
          <p:txBody>
            <a:bodyPr wrap="square" lIns="1524" tIns="1524" rIns="1524" bIns="1524" rtlCol="0" anchor="ctr">
              <a:normAutofit/>
            </a:bodyPr>
            <a:lstStyle/>
            <a:p>
              <a:pPr marL="0" indent="0" algn="ctr">
                <a:buNone/>
              </a:pPr>
              <a:r>
                <a:rPr lang="en-US" b="1" dirty="0">
                  <a:solidFill>
                    <a:schemeClr val="bg2"/>
                  </a:solidFill>
                  <a:ea typeface="Aptos" pitchFamily="34" charset="-122"/>
                  <a:cs typeface="Aptos" pitchFamily="34" charset="-120"/>
                </a:rPr>
                <a:t>Local employment / skills transfer</a:t>
              </a:r>
              <a:endParaRPr lang="en-US" dirty="0">
                <a:solidFill>
                  <a:schemeClr val="bg2"/>
                </a:solidFill>
              </a:endParaRPr>
            </a:p>
          </p:txBody>
        </p:sp>
      </p:grpSp>
      <p:sp>
        <p:nvSpPr>
          <p:cNvPr id="16" name="Text 14"/>
          <p:cNvSpPr/>
          <p:nvPr/>
        </p:nvSpPr>
        <p:spPr>
          <a:xfrm>
            <a:off x="685800" y="5394960"/>
            <a:ext cx="10789920" cy="329184"/>
          </a:xfrm>
          <a:prstGeom prst="rect">
            <a:avLst/>
          </a:prstGeom>
          <a:solidFill>
            <a:schemeClr val="accent5"/>
          </a:solidFill>
          <a:ln w="8890">
            <a:solidFill>
              <a:schemeClr val="tx1"/>
            </a:solidFill>
          </a:ln>
        </p:spPr>
        <p:txBody>
          <a:bodyPr wrap="square" lIns="762" tIns="762" rIns="762" bIns="762" rtlCol="0" anchor="ctr">
            <a:normAutofit/>
          </a:bodyPr>
          <a:lstStyle/>
          <a:p>
            <a:pPr marL="0" indent="0" algn="ctr">
              <a:buNone/>
            </a:pPr>
            <a:r>
              <a:rPr lang="en-US" sz="1400" dirty="0">
                <a:solidFill>
                  <a:srgbClr val="0B2239"/>
                </a:solidFill>
                <a:ea typeface="Aptos" pitchFamily="34" charset="-122"/>
                <a:cs typeface="Aptos" pitchFamily="34" charset="-120"/>
              </a:rPr>
              <a:t>Care is needed to avoid overlap between X29, X20 and X17 — each target should have one commercial consequence.</a:t>
            </a:r>
            <a:endParaRPr lang="en-US" sz="1400" dirty="0"/>
          </a:p>
        </p:txBody>
      </p:sp>
      <p:sp>
        <p:nvSpPr>
          <p:cNvPr id="2" name="Footer Placeholder 1">
            <a:extLst>
              <a:ext uri="{FF2B5EF4-FFF2-40B4-BE49-F238E27FC236}">
                <a16:creationId xmlns:a16="http://schemas.microsoft.com/office/drawing/2014/main" id="{811D0B97-F86A-A0B7-30B3-7A10512DED4B}"/>
              </a:ext>
            </a:extLst>
          </p:cNvPr>
          <p:cNvSpPr>
            <a:spLocks noGrp="1"/>
          </p:cNvSpPr>
          <p:nvPr>
            <p:ph type="ftr" sz="quarter" idx="10"/>
          </p:nvPr>
        </p:nvSpPr>
        <p:spPr/>
        <p:txBody>
          <a:bodyPr/>
          <a:lstStyle/>
          <a:p>
            <a:r>
              <a:rPr lang="en-US"/>
              <a:t>www.ecs.co.za</a:t>
            </a:r>
            <a:endParaRPr lang="en-GB" dirty="0"/>
          </a:p>
        </p:txBody>
      </p:sp>
      <p:sp>
        <p:nvSpPr>
          <p:cNvPr id="5" name="Slide Number Placeholder 4">
            <a:extLst>
              <a:ext uri="{FF2B5EF4-FFF2-40B4-BE49-F238E27FC236}">
                <a16:creationId xmlns:a16="http://schemas.microsoft.com/office/drawing/2014/main" id="{95A109AD-7375-8EF9-B444-6BA42F3309FE}"/>
              </a:ext>
            </a:extLst>
          </p:cNvPr>
          <p:cNvSpPr>
            <a:spLocks noGrp="1"/>
          </p:cNvSpPr>
          <p:nvPr>
            <p:ph type="sldNum" sz="quarter" idx="11"/>
          </p:nvPr>
        </p:nvSpPr>
        <p:spPr/>
        <p:txBody>
          <a:bodyPr/>
          <a:lstStyle/>
          <a:p>
            <a:fld id="{06F2FA06-E1E0-41BE-9336-EB35A789C607}" type="slidenum">
              <a:rPr lang="en-GB" smtClean="0"/>
              <a:pPr/>
              <a:t>31</a:t>
            </a:fld>
            <a:endParaRPr lang="en-GB"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B5663-3156-8525-87D8-0472F5C62768}"/>
            </a:ext>
          </a:extLst>
        </p:cNvPr>
        <p:cNvGrpSpPr/>
        <p:nvPr/>
      </p:nvGrpSpPr>
      <p:grpSpPr>
        <a:xfrm>
          <a:off x="0" y="0"/>
          <a:ext cx="0" cy="0"/>
          <a:chOff x="0" y="0"/>
          <a:chExt cx="0" cy="0"/>
        </a:xfrm>
      </p:grpSpPr>
      <p:graphicFrame>
        <p:nvGraphicFramePr>
          <p:cNvPr id="26" name="think-cell data - do not delete" hidden="1">
            <a:extLst>
              <a:ext uri="{FF2B5EF4-FFF2-40B4-BE49-F238E27FC236}">
                <a16:creationId xmlns:a16="http://schemas.microsoft.com/office/drawing/2014/main" id="{986A601F-3F52-9D24-ACB3-4C407432F360}"/>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3" imgH="424" progId="TCLayout.ActiveDocument.1">
                  <p:embed/>
                </p:oleObj>
              </mc:Choice>
              <mc:Fallback>
                <p:oleObj name="think-cell Slide" r:id="rId3" imgW="423" imgH="424" progId="TCLayout.ActiveDocument.1">
                  <p:embed/>
                  <p:pic>
                    <p:nvPicPr>
                      <p:cNvPr id="26" name="think-cell data - do not delete" hidden="1">
                        <a:extLst>
                          <a:ext uri="{FF2B5EF4-FFF2-40B4-BE49-F238E27FC236}">
                            <a16:creationId xmlns:a16="http://schemas.microsoft.com/office/drawing/2014/main" id="{986A601F-3F52-9D24-ACB3-4C407432F36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Title 1">
            <a:extLst>
              <a:ext uri="{FF2B5EF4-FFF2-40B4-BE49-F238E27FC236}">
                <a16:creationId xmlns:a16="http://schemas.microsoft.com/office/drawing/2014/main" id="{72A21969-9491-64C3-C1A3-88880E80290D}"/>
              </a:ext>
            </a:extLst>
          </p:cNvPr>
          <p:cNvSpPr txBox="1">
            <a:spLocks/>
          </p:cNvSpPr>
          <p:nvPr/>
        </p:nvSpPr>
        <p:spPr>
          <a:xfrm>
            <a:off x="252051" y="519466"/>
            <a:ext cx="3385110" cy="408061"/>
          </a:xfrm>
          <a:prstGeom prst="rect">
            <a:avLst/>
          </a:prstGeom>
        </p:spPr>
        <p:txBody>
          <a:bodyPr vert="horz" wrap="square" lIns="0" tIns="0" rIns="0" bIns="0" rtlCol="0" anchor="b" anchorCtr="0">
            <a:noAutofit/>
          </a:bodyPr>
          <a:lstStyle>
            <a:lvl1pPr algn="ctr" defTabSz="914400" rtl="0" eaLnBrk="1" latinLnBrk="0" hangingPunct="1">
              <a:lnSpc>
                <a:spcPct val="93000"/>
              </a:lnSpc>
              <a:spcBef>
                <a:spcPct val="0"/>
              </a:spcBef>
              <a:buNone/>
              <a:defRPr sz="6000" b="1" kern="1200" spc="0" baseline="0">
                <a:ln w="6350" cap="flat">
                  <a:noFill/>
                  <a:miter lim="800000"/>
                </a:ln>
                <a:solidFill>
                  <a:schemeClr val="tx1"/>
                </a:solidFill>
                <a:latin typeface="+mj-lt"/>
                <a:ea typeface="+mj-ea"/>
                <a:cs typeface="+mj-cs"/>
              </a:defRPr>
            </a:lvl1pPr>
          </a:lstStyle>
          <a:p>
            <a:r>
              <a:rPr lang="en-ZA" sz="2500" dirty="0"/>
              <a:t>Negative incentives</a:t>
            </a:r>
            <a:endParaRPr lang="en-ZA" sz="2500" b="0" dirty="0"/>
          </a:p>
        </p:txBody>
      </p:sp>
      <p:sp>
        <p:nvSpPr>
          <p:cNvPr id="21" name="Line 35">
            <a:extLst>
              <a:ext uri="{FF2B5EF4-FFF2-40B4-BE49-F238E27FC236}">
                <a16:creationId xmlns:a16="http://schemas.microsoft.com/office/drawing/2014/main" id="{A228BB85-B18D-89C9-39E4-F72B5F5DC767}"/>
              </a:ext>
            </a:extLst>
          </p:cNvPr>
          <p:cNvSpPr>
            <a:spLocks noChangeShapeType="1"/>
          </p:cNvSpPr>
          <p:nvPr/>
        </p:nvSpPr>
        <p:spPr bwMode="gray">
          <a:xfrm flipV="1">
            <a:off x="736980" y="4867144"/>
            <a:ext cx="0" cy="1224000"/>
          </a:xfrm>
          <a:prstGeom prst="line">
            <a:avLst/>
          </a:prstGeom>
          <a:noFill/>
          <a:ln w="3175">
            <a:solidFill>
              <a:schemeClr val="tx2"/>
            </a:solidFill>
            <a:round/>
            <a:headEnd/>
            <a:tailEnd/>
          </a:ln>
        </p:spPr>
        <p:txBody>
          <a:bodyPr lIns="7200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ysClr val="windowText" lastClr="000000"/>
              </a:solidFill>
              <a:effectLst/>
              <a:uLnTx/>
              <a:uFillTx/>
            </a:endParaRPr>
          </a:p>
        </p:txBody>
      </p:sp>
      <p:grpSp>
        <p:nvGrpSpPr>
          <p:cNvPr id="37" name="Group 36">
            <a:extLst>
              <a:ext uri="{FF2B5EF4-FFF2-40B4-BE49-F238E27FC236}">
                <a16:creationId xmlns:a16="http://schemas.microsoft.com/office/drawing/2014/main" id="{19D33EB8-80A8-B786-D626-9E28BA4FB7F2}"/>
              </a:ext>
            </a:extLst>
          </p:cNvPr>
          <p:cNvGrpSpPr/>
          <p:nvPr/>
        </p:nvGrpSpPr>
        <p:grpSpPr>
          <a:xfrm>
            <a:off x="338894" y="2170084"/>
            <a:ext cx="11140315" cy="1415277"/>
            <a:chOff x="738188" y="3456432"/>
            <a:chExt cx="11140315" cy="1415277"/>
          </a:xfrm>
        </p:grpSpPr>
        <p:sp>
          <p:nvSpPr>
            <p:cNvPr id="5" name="Pentagon 4">
              <a:extLst>
                <a:ext uri="{FF2B5EF4-FFF2-40B4-BE49-F238E27FC236}">
                  <a16:creationId xmlns:a16="http://schemas.microsoft.com/office/drawing/2014/main" id="{4A8A80A3-2B73-3A7B-E78C-42137F46921F}"/>
                </a:ext>
              </a:extLst>
            </p:cNvPr>
            <p:cNvSpPr/>
            <p:nvPr/>
          </p:nvSpPr>
          <p:spPr bwMode="ltGray">
            <a:xfrm>
              <a:off x="738188" y="3456432"/>
              <a:ext cx="2022892" cy="1332311"/>
            </a:xfrm>
            <a:prstGeom prst="homePlate">
              <a:avLst>
                <a:gd name="adj" fmla="val 31469"/>
              </a:avLst>
            </a:prstGeom>
            <a:solidFill>
              <a:schemeClr val="accent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err="1">
                <a:solidFill>
                  <a:schemeClr val="bg1"/>
                </a:solidFill>
                <a:latin typeface="Georgia" pitchFamily="18" charset="0"/>
              </a:endParaRPr>
            </a:p>
          </p:txBody>
        </p:sp>
        <p:sp>
          <p:nvSpPr>
            <p:cNvPr id="10" name="Text Box 6">
              <a:extLst>
                <a:ext uri="{FF2B5EF4-FFF2-40B4-BE49-F238E27FC236}">
                  <a16:creationId xmlns:a16="http://schemas.microsoft.com/office/drawing/2014/main" id="{55A3BFAD-78C7-475E-52D4-7423B51C6C50}"/>
                </a:ext>
              </a:extLst>
            </p:cNvPr>
            <p:cNvSpPr txBox="1">
              <a:spLocks noChangeAspect="1" noChangeArrowheads="1"/>
            </p:cNvSpPr>
            <p:nvPr/>
          </p:nvSpPr>
          <p:spPr bwMode="gray">
            <a:xfrm>
              <a:off x="898143" y="3708623"/>
              <a:ext cx="1433365" cy="704978"/>
            </a:xfrm>
            <a:prstGeom prst="rect">
              <a:avLst/>
            </a:prstGeom>
            <a:noFill/>
            <a:ln w="9525">
              <a:noFill/>
              <a:miter lim="800000"/>
              <a:headEnd/>
              <a:tailEnd/>
            </a:ln>
          </p:spPr>
          <p:txBody>
            <a:bodyPr wrap="square" lIns="90000" tIns="90000" rIns="72000" bIns="90000">
              <a:spAutoFit/>
            </a:bodyPr>
            <a:lstStyle/>
            <a:p>
              <a:r>
                <a:rPr lang="en-ZA" sz="1700" b="1" dirty="0">
                  <a:solidFill>
                    <a:schemeClr val="bg1"/>
                  </a:solidFill>
                </a:rPr>
                <a:t>X7:</a:t>
              </a:r>
              <a:r>
                <a:rPr lang="en-ZA" sz="1700" dirty="0">
                  <a:solidFill>
                    <a:schemeClr val="bg1"/>
                  </a:solidFill>
                </a:rPr>
                <a:t> delay damages</a:t>
              </a:r>
            </a:p>
          </p:txBody>
        </p:sp>
        <p:sp>
          <p:nvSpPr>
            <p:cNvPr id="8" name="Chevron 7">
              <a:extLst>
                <a:ext uri="{FF2B5EF4-FFF2-40B4-BE49-F238E27FC236}">
                  <a16:creationId xmlns:a16="http://schemas.microsoft.com/office/drawing/2014/main" id="{327DEE7A-6511-8A3F-A127-F176FE3AF726}"/>
                </a:ext>
              </a:extLst>
            </p:cNvPr>
            <p:cNvSpPr/>
            <p:nvPr/>
          </p:nvSpPr>
          <p:spPr bwMode="ltGray">
            <a:xfrm>
              <a:off x="9801303" y="3495148"/>
              <a:ext cx="2077200" cy="1341455"/>
            </a:xfrm>
            <a:prstGeom prst="chevron">
              <a:avLst>
                <a:gd name="adj" fmla="val 31595"/>
              </a:avLst>
            </a:prstGeom>
            <a:solidFill>
              <a:schemeClr val="accent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err="1">
                <a:solidFill>
                  <a:schemeClr val="bg1"/>
                </a:solidFill>
                <a:latin typeface="Georgia" pitchFamily="18" charset="0"/>
              </a:endParaRPr>
            </a:p>
          </p:txBody>
        </p:sp>
        <p:sp>
          <p:nvSpPr>
            <p:cNvPr id="4" name="Chevron 3">
              <a:extLst>
                <a:ext uri="{FF2B5EF4-FFF2-40B4-BE49-F238E27FC236}">
                  <a16:creationId xmlns:a16="http://schemas.microsoft.com/office/drawing/2014/main" id="{508FBB4D-342B-5A08-47CC-4AFF9D41F618}"/>
                </a:ext>
              </a:extLst>
            </p:cNvPr>
            <p:cNvSpPr/>
            <p:nvPr/>
          </p:nvSpPr>
          <p:spPr bwMode="ltGray">
            <a:xfrm>
              <a:off x="4366802" y="3473493"/>
              <a:ext cx="1976004" cy="1341455"/>
            </a:xfrm>
            <a:prstGeom prst="chevron">
              <a:avLst>
                <a:gd name="adj" fmla="val 31595"/>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err="1">
                <a:solidFill>
                  <a:schemeClr val="bg1"/>
                </a:solidFill>
                <a:latin typeface="Georgia" pitchFamily="18" charset="0"/>
              </a:endParaRPr>
            </a:p>
          </p:txBody>
        </p:sp>
        <p:sp>
          <p:nvSpPr>
            <p:cNvPr id="6" name="Chevron 5">
              <a:extLst>
                <a:ext uri="{FF2B5EF4-FFF2-40B4-BE49-F238E27FC236}">
                  <a16:creationId xmlns:a16="http://schemas.microsoft.com/office/drawing/2014/main" id="{5AD3BDA0-F110-912B-2511-C4DAA0CA1609}"/>
                </a:ext>
              </a:extLst>
            </p:cNvPr>
            <p:cNvSpPr/>
            <p:nvPr/>
          </p:nvSpPr>
          <p:spPr bwMode="ltGray">
            <a:xfrm>
              <a:off x="6189176" y="3473493"/>
              <a:ext cx="1976004" cy="1341455"/>
            </a:xfrm>
            <a:prstGeom prst="chevron">
              <a:avLst>
                <a:gd name="adj" fmla="val 31595"/>
              </a:avLst>
            </a:prstGeom>
            <a:solidFill>
              <a:schemeClr val="accent5"/>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err="1">
                <a:solidFill>
                  <a:schemeClr val="bg1"/>
                </a:solidFill>
                <a:latin typeface="Georgia" pitchFamily="18" charset="0"/>
              </a:endParaRPr>
            </a:p>
          </p:txBody>
        </p:sp>
        <p:sp>
          <p:nvSpPr>
            <p:cNvPr id="7" name="Chevron 6">
              <a:extLst>
                <a:ext uri="{FF2B5EF4-FFF2-40B4-BE49-F238E27FC236}">
                  <a16:creationId xmlns:a16="http://schemas.microsoft.com/office/drawing/2014/main" id="{50062C63-580A-1F50-D3B3-302DC4F5B3D2}"/>
                </a:ext>
              </a:extLst>
            </p:cNvPr>
            <p:cNvSpPr/>
            <p:nvPr/>
          </p:nvSpPr>
          <p:spPr bwMode="ltGray">
            <a:xfrm>
              <a:off x="8011550" y="3473493"/>
              <a:ext cx="1976004" cy="1341455"/>
            </a:xfrm>
            <a:prstGeom prst="chevron">
              <a:avLst>
                <a:gd name="adj" fmla="val 31595"/>
              </a:avLst>
            </a:prstGeom>
            <a:solidFill>
              <a:schemeClr val="accent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err="1">
                <a:solidFill>
                  <a:schemeClr val="bg1"/>
                </a:solidFill>
                <a:latin typeface="Georgia" pitchFamily="18" charset="0"/>
              </a:endParaRPr>
            </a:p>
          </p:txBody>
        </p:sp>
        <p:sp>
          <p:nvSpPr>
            <p:cNvPr id="12" name="Text Box 16">
              <a:extLst>
                <a:ext uri="{FF2B5EF4-FFF2-40B4-BE49-F238E27FC236}">
                  <a16:creationId xmlns:a16="http://schemas.microsoft.com/office/drawing/2014/main" id="{AF1FD8D2-958D-51CF-2A4A-CF38D36E4506}"/>
                </a:ext>
              </a:extLst>
            </p:cNvPr>
            <p:cNvSpPr txBox="1">
              <a:spLocks noChangeAspect="1" noChangeArrowheads="1"/>
            </p:cNvSpPr>
            <p:nvPr/>
          </p:nvSpPr>
          <p:spPr bwMode="gray">
            <a:xfrm>
              <a:off x="4777650" y="3776342"/>
              <a:ext cx="1381125" cy="704978"/>
            </a:xfrm>
            <a:prstGeom prst="rect">
              <a:avLst/>
            </a:prstGeom>
            <a:noFill/>
            <a:ln w="9525">
              <a:noFill/>
              <a:miter lim="800000"/>
              <a:headEnd/>
              <a:tailEnd/>
            </a:ln>
          </p:spPr>
          <p:txBody>
            <a:bodyPr lIns="90000" tIns="90000" rIns="72000" bIns="90000">
              <a:spAutoFit/>
            </a:bodyPr>
            <a:lstStyle/>
            <a:p>
              <a:r>
                <a:rPr lang="en-ZA" sz="1700" dirty="0">
                  <a:solidFill>
                    <a:schemeClr val="bg1"/>
                  </a:solidFill>
                </a:rPr>
                <a:t>Correction of Defects</a:t>
              </a:r>
            </a:p>
          </p:txBody>
        </p:sp>
        <p:sp>
          <p:nvSpPr>
            <p:cNvPr id="14" name="Text Box 26">
              <a:extLst>
                <a:ext uri="{FF2B5EF4-FFF2-40B4-BE49-F238E27FC236}">
                  <a16:creationId xmlns:a16="http://schemas.microsoft.com/office/drawing/2014/main" id="{FDD901B9-EA27-D85F-D863-99AAC683614B}"/>
                </a:ext>
              </a:extLst>
            </p:cNvPr>
            <p:cNvSpPr txBox="1">
              <a:spLocks noChangeAspect="1" noChangeArrowheads="1"/>
            </p:cNvSpPr>
            <p:nvPr/>
          </p:nvSpPr>
          <p:spPr bwMode="gray">
            <a:xfrm>
              <a:off x="8360724" y="3637842"/>
              <a:ext cx="1473200" cy="966588"/>
            </a:xfrm>
            <a:prstGeom prst="rect">
              <a:avLst/>
            </a:prstGeom>
            <a:noFill/>
            <a:ln w="9525">
              <a:noFill/>
              <a:miter lim="800000"/>
              <a:headEnd/>
              <a:tailEnd/>
            </a:ln>
          </p:spPr>
          <p:txBody>
            <a:bodyPr lIns="90000" tIns="90000" rIns="72000" bIns="90000">
              <a:spAutoFit/>
            </a:bodyPr>
            <a:lstStyle/>
            <a:p>
              <a:pPr defTabSz="801688">
                <a:spcBef>
                  <a:spcPct val="20000"/>
                </a:spcBef>
              </a:pPr>
              <a:r>
                <a:rPr lang="en-ZA" sz="1700" dirty="0">
                  <a:solidFill>
                    <a:schemeClr val="bg1"/>
                  </a:solidFill>
                </a:rPr>
                <a:t>Reduced future work allocation</a:t>
              </a:r>
              <a:endParaRPr lang="de-DE" sz="1700" b="1" i="1" dirty="0">
                <a:solidFill>
                  <a:schemeClr val="bg1"/>
                </a:solidFill>
                <a:latin typeface="+mj-lt"/>
                <a:cs typeface="Arial" charset="0"/>
              </a:endParaRPr>
            </a:p>
          </p:txBody>
        </p:sp>
        <p:sp>
          <p:nvSpPr>
            <p:cNvPr id="28" name="Chevron 7">
              <a:extLst>
                <a:ext uri="{FF2B5EF4-FFF2-40B4-BE49-F238E27FC236}">
                  <a16:creationId xmlns:a16="http://schemas.microsoft.com/office/drawing/2014/main" id="{0F59E6B7-7629-EA1F-9E1D-BED669182C6E}"/>
                </a:ext>
              </a:extLst>
            </p:cNvPr>
            <p:cNvSpPr/>
            <p:nvPr/>
          </p:nvSpPr>
          <p:spPr bwMode="ltGray">
            <a:xfrm>
              <a:off x="2577049" y="3473514"/>
              <a:ext cx="1976004" cy="1341455"/>
            </a:xfrm>
            <a:prstGeom prst="chevron">
              <a:avLst>
                <a:gd name="adj" fmla="val 31595"/>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err="1">
                <a:solidFill>
                  <a:schemeClr val="bg1"/>
                </a:solidFill>
                <a:latin typeface="Georgia" pitchFamily="18" charset="0"/>
              </a:endParaRPr>
            </a:p>
          </p:txBody>
        </p:sp>
        <p:sp>
          <p:nvSpPr>
            <p:cNvPr id="32" name="Text Box 11">
              <a:extLst>
                <a:ext uri="{FF2B5EF4-FFF2-40B4-BE49-F238E27FC236}">
                  <a16:creationId xmlns:a16="http://schemas.microsoft.com/office/drawing/2014/main" id="{2A81F267-35A1-219F-9CA3-18C0294B6457}"/>
                </a:ext>
              </a:extLst>
            </p:cNvPr>
            <p:cNvSpPr txBox="1">
              <a:spLocks noChangeAspect="1" noChangeArrowheads="1"/>
            </p:cNvSpPr>
            <p:nvPr/>
          </p:nvSpPr>
          <p:spPr bwMode="gray">
            <a:xfrm>
              <a:off x="2967675" y="3525195"/>
              <a:ext cx="1312863" cy="1228198"/>
            </a:xfrm>
            <a:prstGeom prst="rect">
              <a:avLst/>
            </a:prstGeom>
            <a:noFill/>
            <a:ln w="9525">
              <a:noFill/>
              <a:miter lim="800000"/>
              <a:headEnd/>
              <a:tailEnd/>
            </a:ln>
          </p:spPr>
          <p:txBody>
            <a:bodyPr lIns="90000" tIns="90000" rIns="72000" bIns="90000">
              <a:spAutoFit/>
            </a:bodyPr>
            <a:lstStyle/>
            <a:p>
              <a:r>
                <a:rPr lang="en-ZA" sz="1700" b="1" dirty="0">
                  <a:solidFill>
                    <a:schemeClr val="bg1"/>
                  </a:solidFill>
                </a:rPr>
                <a:t>X17:</a:t>
              </a:r>
              <a:r>
                <a:rPr lang="en-ZA" sz="1700" dirty="0">
                  <a:solidFill>
                    <a:schemeClr val="bg1"/>
                  </a:solidFill>
                </a:rPr>
                <a:t> low-performance damages</a:t>
              </a:r>
            </a:p>
          </p:txBody>
        </p:sp>
        <p:sp>
          <p:nvSpPr>
            <p:cNvPr id="34" name="Text Box 21">
              <a:extLst>
                <a:ext uri="{FF2B5EF4-FFF2-40B4-BE49-F238E27FC236}">
                  <a16:creationId xmlns:a16="http://schemas.microsoft.com/office/drawing/2014/main" id="{4B8B0BD8-3ADD-46EB-9E29-F6B1E3738B7A}"/>
                </a:ext>
              </a:extLst>
            </p:cNvPr>
            <p:cNvSpPr txBox="1">
              <a:spLocks noChangeAspect="1" noChangeArrowheads="1"/>
            </p:cNvSpPr>
            <p:nvPr/>
          </p:nvSpPr>
          <p:spPr bwMode="gray">
            <a:xfrm>
              <a:off x="6526159" y="3525194"/>
              <a:ext cx="1422369" cy="1228198"/>
            </a:xfrm>
            <a:prstGeom prst="rect">
              <a:avLst/>
            </a:prstGeom>
            <a:noFill/>
            <a:ln w="9525">
              <a:noFill/>
              <a:miter lim="800000"/>
              <a:headEnd/>
              <a:tailEnd/>
            </a:ln>
          </p:spPr>
          <p:txBody>
            <a:bodyPr wrap="square" lIns="90000" tIns="90000" rIns="72000" bIns="90000">
              <a:spAutoFit/>
            </a:bodyPr>
            <a:lstStyle/>
            <a:p>
              <a:r>
                <a:rPr lang="en-ZA" sz="1700" dirty="0"/>
                <a:t>Disallowed cost under cost-based contracts</a:t>
              </a:r>
            </a:p>
          </p:txBody>
        </p:sp>
        <p:sp>
          <p:nvSpPr>
            <p:cNvPr id="36" name="TextBox 35">
              <a:extLst>
                <a:ext uri="{FF2B5EF4-FFF2-40B4-BE49-F238E27FC236}">
                  <a16:creationId xmlns:a16="http://schemas.microsoft.com/office/drawing/2014/main" id="{7D4624B1-12BE-5F3B-206B-259A7F82BBC5}"/>
                </a:ext>
              </a:extLst>
            </p:cNvPr>
            <p:cNvSpPr txBox="1"/>
            <p:nvPr/>
          </p:nvSpPr>
          <p:spPr>
            <a:xfrm>
              <a:off x="10122075" y="3625214"/>
              <a:ext cx="1655232" cy="1246495"/>
            </a:xfrm>
            <a:prstGeom prst="rect">
              <a:avLst/>
            </a:prstGeom>
            <a:noFill/>
            <a:ln w="6350">
              <a:noFill/>
              <a:miter lim="800000"/>
            </a:ln>
          </p:spPr>
          <p:txBody>
            <a:bodyPr wrap="square">
              <a:spAutoFit/>
            </a:bodyPr>
            <a:lstStyle/>
            <a:p>
              <a:pPr indent="0" algn="l"/>
              <a:r>
                <a:rPr lang="en-ZA" sz="1500" dirty="0">
                  <a:solidFill>
                    <a:schemeClr val="bg1"/>
                  </a:solidFill>
                </a:rPr>
                <a:t>T</a:t>
              </a:r>
              <a:r>
                <a:rPr lang="en-ZA" sz="1500" b="0" i="0" dirty="0">
                  <a:solidFill>
                    <a:schemeClr val="bg1"/>
                  </a:solidFill>
                  <a:effectLst/>
                </a:rPr>
                <a:t>ermination for serious contractual non-performance</a:t>
              </a:r>
            </a:p>
          </p:txBody>
        </p:sp>
      </p:grpSp>
      <p:sp>
        <p:nvSpPr>
          <p:cNvPr id="39" name="TextBox 38">
            <a:extLst>
              <a:ext uri="{FF2B5EF4-FFF2-40B4-BE49-F238E27FC236}">
                <a16:creationId xmlns:a16="http://schemas.microsoft.com/office/drawing/2014/main" id="{675E584F-5BC6-D914-E060-52B7BC82777D}"/>
              </a:ext>
            </a:extLst>
          </p:cNvPr>
          <p:cNvSpPr txBox="1"/>
          <p:nvPr/>
        </p:nvSpPr>
        <p:spPr>
          <a:xfrm>
            <a:off x="205751" y="1666721"/>
            <a:ext cx="9504711" cy="400110"/>
          </a:xfrm>
          <a:prstGeom prst="rect">
            <a:avLst/>
          </a:prstGeom>
          <a:noFill/>
          <a:ln w="6350">
            <a:noFill/>
            <a:miter lim="800000"/>
          </a:ln>
        </p:spPr>
        <p:txBody>
          <a:bodyPr wrap="square">
            <a:spAutoFit/>
          </a:bodyPr>
          <a:lstStyle/>
          <a:p>
            <a:pPr indent="0" algn="l">
              <a:buNone/>
            </a:pPr>
            <a:r>
              <a:rPr lang="en-ZA" sz="2000" b="1" i="0" dirty="0">
                <a:solidFill>
                  <a:srgbClr val="242424"/>
                </a:solidFill>
                <a:effectLst/>
              </a:rPr>
              <a:t>Positive incentives can be balanced with carefully drafted consequences:</a:t>
            </a:r>
          </a:p>
        </p:txBody>
      </p:sp>
      <p:sp>
        <p:nvSpPr>
          <p:cNvPr id="3" name="Text 18">
            <a:extLst>
              <a:ext uri="{FF2B5EF4-FFF2-40B4-BE49-F238E27FC236}">
                <a16:creationId xmlns:a16="http://schemas.microsoft.com/office/drawing/2014/main" id="{54DE6DAA-CD93-9087-7FB5-FDEFAB49234B}"/>
              </a:ext>
            </a:extLst>
          </p:cNvPr>
          <p:cNvSpPr/>
          <p:nvPr/>
        </p:nvSpPr>
        <p:spPr>
          <a:xfrm>
            <a:off x="695769" y="4492002"/>
            <a:ext cx="10789920" cy="914400"/>
          </a:xfrm>
          <a:prstGeom prst="rect">
            <a:avLst/>
          </a:prstGeom>
          <a:solidFill>
            <a:schemeClr val="tx2"/>
          </a:solidFill>
          <a:ln w="12700">
            <a:solidFill>
              <a:schemeClr val="tx1"/>
            </a:solidFill>
          </a:ln>
        </p:spPr>
        <p:txBody>
          <a:bodyPr wrap="square" lIns="1651" tIns="1651" rIns="1651" bIns="1651" rtlCol="0" anchor="ctr">
            <a:normAutofit/>
          </a:bodyPr>
          <a:lstStyle/>
          <a:p>
            <a:pPr marL="0" indent="0" algn="l">
              <a:buNone/>
            </a:pPr>
            <a:r>
              <a:rPr lang="en-US" sz="1400" dirty="0">
                <a:latin typeface="Aptos" pitchFamily="34" charset="0"/>
                <a:ea typeface="Aptos" pitchFamily="34" charset="-122"/>
                <a:cs typeface="Aptos" pitchFamily="34" charset="-120"/>
              </a:rPr>
              <a:t>Practical warning</a:t>
            </a:r>
            <a:endParaRPr lang="en-US" sz="1400" dirty="0"/>
          </a:p>
          <a:p>
            <a:pPr marL="0" indent="0" algn="l">
              <a:buNone/>
            </a:pPr>
            <a:r>
              <a:rPr lang="en-US" sz="1400" dirty="0">
                <a:latin typeface="Aptos" pitchFamily="34" charset="0"/>
                <a:ea typeface="Aptos" pitchFamily="34" charset="-122"/>
                <a:cs typeface="Aptos" pitchFamily="34" charset="-120"/>
              </a:rPr>
              <a:t>These should not become the main management strategy. NEC generally performs better where suppliers can see a realistic commercial benefit from achieving the Client’s outcomes.</a:t>
            </a:r>
            <a:endParaRPr lang="en-US" sz="1400" dirty="0"/>
          </a:p>
        </p:txBody>
      </p:sp>
      <p:sp>
        <p:nvSpPr>
          <p:cNvPr id="2" name="Footer Placeholder 1">
            <a:extLst>
              <a:ext uri="{FF2B5EF4-FFF2-40B4-BE49-F238E27FC236}">
                <a16:creationId xmlns:a16="http://schemas.microsoft.com/office/drawing/2014/main" id="{BF9D1F7E-15BA-97F8-8A3E-A22CBF02F454}"/>
              </a:ext>
            </a:extLst>
          </p:cNvPr>
          <p:cNvSpPr>
            <a:spLocks noGrp="1"/>
          </p:cNvSpPr>
          <p:nvPr>
            <p:ph type="ftr" sz="quarter" idx="19"/>
          </p:nvPr>
        </p:nvSpPr>
        <p:spPr/>
        <p:txBody>
          <a:bodyPr/>
          <a:lstStyle/>
          <a:p>
            <a:r>
              <a:rPr lang="en-US"/>
              <a:t>www.ecs.co.za</a:t>
            </a:r>
            <a:endParaRPr lang="en-GB" dirty="0"/>
          </a:p>
        </p:txBody>
      </p:sp>
      <p:sp>
        <p:nvSpPr>
          <p:cNvPr id="11" name="Slide Number Placeholder 10">
            <a:extLst>
              <a:ext uri="{FF2B5EF4-FFF2-40B4-BE49-F238E27FC236}">
                <a16:creationId xmlns:a16="http://schemas.microsoft.com/office/drawing/2014/main" id="{64404AE6-B71D-D468-6D15-B6B59240FC72}"/>
              </a:ext>
            </a:extLst>
          </p:cNvPr>
          <p:cNvSpPr>
            <a:spLocks noGrp="1"/>
          </p:cNvSpPr>
          <p:nvPr>
            <p:ph type="sldNum" sz="quarter" idx="18"/>
          </p:nvPr>
        </p:nvSpPr>
        <p:spPr/>
        <p:txBody>
          <a:bodyPr/>
          <a:lstStyle/>
          <a:p>
            <a:fld id="{06F2FA06-E1E0-41BE-9336-EB35A789C607}" type="slidenum">
              <a:rPr lang="en-GB" smtClean="0"/>
              <a:pPr/>
              <a:t>32</a:t>
            </a:fld>
            <a:endParaRPr lang="en-GB"/>
          </a:p>
        </p:txBody>
      </p:sp>
    </p:spTree>
    <p:extLst>
      <p:ext uri="{BB962C8B-B14F-4D97-AF65-F5344CB8AC3E}">
        <p14:creationId xmlns:p14="http://schemas.microsoft.com/office/powerpoint/2010/main" val="2916614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11480" y="438912"/>
            <a:ext cx="10789920" cy="384048"/>
          </a:xfrm>
          <a:prstGeom prst="rect">
            <a:avLst/>
          </a:prstGeom>
          <a:noFill/>
          <a:ln/>
        </p:spPr>
        <p:txBody>
          <a:bodyPr wrap="square" lIns="508" tIns="508" rIns="508" bIns="508" rtlCol="0" anchor="t">
            <a:normAutofit/>
          </a:bodyPr>
          <a:lstStyle/>
          <a:p>
            <a:r>
              <a:rPr lang="en-ZA" sz="2500" b="1" dirty="0">
                <a:latin typeface="+mj-lt"/>
              </a:rPr>
              <a:t>Supporting commercial incentives</a:t>
            </a:r>
            <a:endParaRPr lang="en-US" sz="2500" b="1" dirty="0">
              <a:latin typeface="+mj-lt"/>
            </a:endParaRPr>
          </a:p>
        </p:txBody>
      </p:sp>
      <p:sp>
        <p:nvSpPr>
          <p:cNvPr id="4" name="Text 2"/>
          <p:cNvSpPr/>
          <p:nvPr/>
        </p:nvSpPr>
        <p:spPr>
          <a:xfrm>
            <a:off x="411480" y="877824"/>
            <a:ext cx="10789920" cy="320040"/>
          </a:xfrm>
          <a:prstGeom prst="rect">
            <a:avLst/>
          </a:prstGeom>
          <a:noFill/>
          <a:ln/>
        </p:spPr>
        <p:txBody>
          <a:bodyPr wrap="square" lIns="508" tIns="508" rIns="508" bIns="508" rtlCol="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000" b="0" i="0" u="none" strike="noStrike" kern="1200" cap="none" spc="0" normalizeH="0" baseline="0" noProof="0" dirty="0">
                <a:ln>
                  <a:noFill/>
                </a:ln>
                <a:solidFill>
                  <a:srgbClr val="000000"/>
                </a:solidFill>
                <a:effectLst/>
                <a:uLnTx/>
                <a:uFillTx/>
                <a:latin typeface="Century Gothic"/>
                <a:ea typeface="+mn-ea"/>
                <a:cs typeface="+mn-cs"/>
              </a:rPr>
              <a:t>Not every incentive has to be a direct bonus. Suppliers can also be motivated through:</a:t>
            </a:r>
          </a:p>
        </p:txBody>
      </p:sp>
      <p:grpSp>
        <p:nvGrpSpPr>
          <p:cNvPr id="17" name="Group 16">
            <a:extLst>
              <a:ext uri="{FF2B5EF4-FFF2-40B4-BE49-F238E27FC236}">
                <a16:creationId xmlns:a16="http://schemas.microsoft.com/office/drawing/2014/main" id="{4D539454-52FB-7152-B9DD-5D66A355D3AD}"/>
              </a:ext>
            </a:extLst>
          </p:cNvPr>
          <p:cNvGrpSpPr/>
          <p:nvPr/>
        </p:nvGrpSpPr>
        <p:grpSpPr>
          <a:xfrm>
            <a:off x="479376" y="1988816"/>
            <a:ext cx="10927080" cy="2459736"/>
            <a:chOff x="594360" y="1417320"/>
            <a:chExt cx="10927080" cy="2459736"/>
          </a:xfrm>
        </p:grpSpPr>
        <p:sp>
          <p:nvSpPr>
            <p:cNvPr id="8" name="Text 6"/>
            <p:cNvSpPr/>
            <p:nvPr/>
          </p:nvSpPr>
          <p:spPr>
            <a:xfrm>
              <a:off x="594360" y="1417320"/>
              <a:ext cx="2423160" cy="1152152"/>
            </a:xfrm>
            <a:prstGeom prst="rect">
              <a:avLst/>
            </a:prstGeom>
            <a:solidFill>
              <a:srgbClr val="FFFFFF"/>
            </a:solidFill>
            <a:ln>
              <a:solidFill>
                <a:schemeClr val="tx1"/>
              </a:solidFill>
            </a:ln>
          </p:spPr>
          <p:txBody>
            <a:bodyPr wrap="square" lIns="1524" tIns="1524" rIns="1524" bIns="1524" rtlCol="0" anchor="ctr">
              <a:noAutofit/>
            </a:bodyPr>
            <a:lstStyle/>
            <a:p>
              <a:pPr marL="0" indent="0" algn="ctr">
                <a:buNone/>
              </a:pPr>
              <a:r>
                <a:rPr lang="en-US" dirty="0">
                  <a:solidFill>
                    <a:srgbClr val="0B2239"/>
                  </a:solidFill>
                  <a:ea typeface="Aptos" pitchFamily="34" charset="-122"/>
                  <a:cs typeface="Aptos" pitchFamily="34" charset="-120"/>
                </a:rPr>
                <a:t>Guaranteed or accelerated payment for verified performance</a:t>
              </a:r>
              <a:endParaRPr lang="en-US" dirty="0"/>
            </a:p>
          </p:txBody>
        </p:sp>
        <p:sp>
          <p:nvSpPr>
            <p:cNvPr id="9" name="Text 7"/>
            <p:cNvSpPr/>
            <p:nvPr/>
          </p:nvSpPr>
          <p:spPr>
            <a:xfrm>
              <a:off x="3429000" y="1417320"/>
              <a:ext cx="2423160" cy="1152152"/>
            </a:xfrm>
            <a:prstGeom prst="rect">
              <a:avLst/>
            </a:prstGeom>
            <a:solidFill>
              <a:srgbClr val="FFFFFF"/>
            </a:solidFill>
            <a:ln>
              <a:solidFill>
                <a:schemeClr val="tx1"/>
              </a:solidFill>
            </a:ln>
          </p:spPr>
          <p:txBody>
            <a:bodyPr wrap="square" lIns="1524" tIns="1524" rIns="1524" bIns="1524" rtlCol="0" anchor="ctr">
              <a:noAutofit/>
            </a:bodyPr>
            <a:lstStyle/>
            <a:p>
              <a:pPr marL="0" indent="0" algn="ctr">
                <a:buNone/>
              </a:pPr>
              <a:r>
                <a:rPr lang="en-US" dirty="0">
                  <a:solidFill>
                    <a:srgbClr val="0B2239"/>
                  </a:solidFill>
                  <a:ea typeface="Aptos" pitchFamily="34" charset="-122"/>
                  <a:cs typeface="Aptos" pitchFamily="34" charset="-120"/>
                </a:rPr>
                <a:t>Advance payment under X14 to enable mobilisation</a:t>
              </a:r>
              <a:endParaRPr lang="en-US" dirty="0"/>
            </a:p>
          </p:txBody>
        </p:sp>
        <p:sp>
          <p:nvSpPr>
            <p:cNvPr id="10" name="Text 8"/>
            <p:cNvSpPr/>
            <p:nvPr/>
          </p:nvSpPr>
          <p:spPr>
            <a:xfrm>
              <a:off x="6263640" y="1417320"/>
              <a:ext cx="2423160" cy="1152152"/>
            </a:xfrm>
            <a:prstGeom prst="rect">
              <a:avLst/>
            </a:prstGeom>
            <a:solidFill>
              <a:srgbClr val="FFFFFF"/>
            </a:solidFill>
            <a:ln>
              <a:solidFill>
                <a:schemeClr val="tx1"/>
              </a:solidFill>
            </a:ln>
          </p:spPr>
          <p:txBody>
            <a:bodyPr wrap="square" lIns="1524" tIns="1524" rIns="1524" bIns="1524" rtlCol="0" anchor="ctr">
              <a:normAutofit/>
            </a:bodyPr>
            <a:lstStyle/>
            <a:p>
              <a:pPr marL="0" indent="0" algn="ctr">
                <a:buNone/>
              </a:pPr>
              <a:r>
                <a:rPr lang="en-US" dirty="0">
                  <a:solidFill>
                    <a:srgbClr val="0B2239"/>
                  </a:solidFill>
                  <a:ea typeface="Aptos" pitchFamily="34" charset="-122"/>
                  <a:cs typeface="Aptos" pitchFamily="34" charset="-120"/>
                </a:rPr>
                <a:t>Longer contract periods or extensions</a:t>
              </a:r>
              <a:endParaRPr lang="en-US" dirty="0"/>
            </a:p>
          </p:txBody>
        </p:sp>
        <p:sp>
          <p:nvSpPr>
            <p:cNvPr id="11" name="Text 9"/>
            <p:cNvSpPr/>
            <p:nvPr/>
          </p:nvSpPr>
          <p:spPr>
            <a:xfrm>
              <a:off x="9098280" y="1417320"/>
              <a:ext cx="2423160" cy="1152152"/>
            </a:xfrm>
            <a:prstGeom prst="rect">
              <a:avLst/>
            </a:prstGeom>
            <a:solidFill>
              <a:srgbClr val="FFFFFF"/>
            </a:solidFill>
            <a:ln>
              <a:solidFill>
                <a:schemeClr val="tx1"/>
              </a:solidFill>
            </a:ln>
          </p:spPr>
          <p:txBody>
            <a:bodyPr wrap="square" lIns="1524" tIns="1524" rIns="1524" bIns="1524" rtlCol="0" anchor="ctr">
              <a:noAutofit/>
            </a:bodyPr>
            <a:lstStyle/>
            <a:p>
              <a:pPr marL="0" indent="0" algn="ctr">
                <a:buNone/>
              </a:pPr>
              <a:r>
                <a:rPr lang="en-US" dirty="0">
                  <a:solidFill>
                    <a:srgbClr val="0B2239"/>
                  </a:solidFill>
                  <a:ea typeface="Aptos" pitchFamily="34" charset="-122"/>
                  <a:cs typeface="Aptos" pitchFamily="34" charset="-120"/>
                </a:rPr>
                <a:t>Increased allocation of task orders or work packages</a:t>
              </a:r>
              <a:endParaRPr lang="en-US" dirty="0"/>
            </a:p>
          </p:txBody>
        </p:sp>
        <p:sp>
          <p:nvSpPr>
            <p:cNvPr id="12" name="Text 10"/>
            <p:cNvSpPr/>
            <p:nvPr/>
          </p:nvSpPr>
          <p:spPr>
            <a:xfrm>
              <a:off x="594360" y="2834640"/>
              <a:ext cx="2423160" cy="1042416"/>
            </a:xfrm>
            <a:prstGeom prst="rect">
              <a:avLst/>
            </a:prstGeom>
            <a:solidFill>
              <a:srgbClr val="FFFFFF"/>
            </a:solidFill>
            <a:ln>
              <a:solidFill>
                <a:schemeClr val="tx1"/>
              </a:solidFill>
            </a:ln>
          </p:spPr>
          <p:txBody>
            <a:bodyPr wrap="square" lIns="1524" tIns="1524" rIns="1524" bIns="1524" rtlCol="0" anchor="ctr">
              <a:normAutofit/>
            </a:bodyPr>
            <a:lstStyle/>
            <a:p>
              <a:pPr marL="0" indent="0" algn="ctr">
                <a:buNone/>
              </a:pPr>
              <a:r>
                <a:rPr lang="en-US" dirty="0">
                  <a:solidFill>
                    <a:srgbClr val="0B2239"/>
                  </a:solidFill>
                  <a:ea typeface="Aptos" pitchFamily="34" charset="-122"/>
                  <a:cs typeface="Aptos" pitchFamily="34" charset="-120"/>
                </a:rPr>
                <a:t>Preferred-supplier status</a:t>
              </a:r>
              <a:endParaRPr lang="en-US" dirty="0"/>
            </a:p>
          </p:txBody>
        </p:sp>
        <p:sp>
          <p:nvSpPr>
            <p:cNvPr id="13" name="Text 11"/>
            <p:cNvSpPr/>
            <p:nvPr/>
          </p:nvSpPr>
          <p:spPr>
            <a:xfrm>
              <a:off x="3429000" y="2834640"/>
              <a:ext cx="2423160" cy="1042416"/>
            </a:xfrm>
            <a:prstGeom prst="rect">
              <a:avLst/>
            </a:prstGeom>
            <a:solidFill>
              <a:srgbClr val="FFFFFF"/>
            </a:solidFill>
            <a:ln>
              <a:solidFill>
                <a:schemeClr val="tx1"/>
              </a:solidFill>
            </a:ln>
          </p:spPr>
          <p:txBody>
            <a:bodyPr wrap="square" lIns="1524" tIns="1524" rIns="1524" bIns="1524" rtlCol="0" anchor="ctr">
              <a:normAutofit/>
            </a:bodyPr>
            <a:lstStyle/>
            <a:p>
              <a:pPr marL="0" indent="0" algn="ctr">
                <a:buNone/>
              </a:pPr>
              <a:r>
                <a:rPr lang="en-US" dirty="0">
                  <a:solidFill>
                    <a:srgbClr val="0B2239"/>
                  </a:solidFill>
                  <a:ea typeface="Aptos" pitchFamily="34" charset="-122"/>
                  <a:cs typeface="Aptos" pitchFamily="34" charset="-120"/>
                </a:rPr>
                <a:t>Reduced retention following milestones</a:t>
              </a:r>
              <a:endParaRPr lang="en-US" dirty="0"/>
            </a:p>
          </p:txBody>
        </p:sp>
        <p:sp>
          <p:nvSpPr>
            <p:cNvPr id="14" name="Text 12"/>
            <p:cNvSpPr/>
            <p:nvPr/>
          </p:nvSpPr>
          <p:spPr>
            <a:xfrm>
              <a:off x="6263640" y="2834640"/>
              <a:ext cx="2423160" cy="1042416"/>
            </a:xfrm>
            <a:prstGeom prst="rect">
              <a:avLst/>
            </a:prstGeom>
            <a:solidFill>
              <a:srgbClr val="FFFFFF"/>
            </a:solidFill>
            <a:ln>
              <a:solidFill>
                <a:schemeClr val="tx1"/>
              </a:solidFill>
            </a:ln>
          </p:spPr>
          <p:txBody>
            <a:bodyPr wrap="square" lIns="1524" tIns="1524" rIns="1524" bIns="1524" rtlCol="0" anchor="ctr">
              <a:normAutofit/>
            </a:bodyPr>
            <a:lstStyle/>
            <a:p>
              <a:pPr marL="0" indent="0" algn="ctr">
                <a:buNone/>
              </a:pPr>
              <a:r>
                <a:rPr lang="en-US" dirty="0">
                  <a:solidFill>
                    <a:srgbClr val="0B2239"/>
                  </a:solidFill>
                  <a:ea typeface="Aptos" pitchFamily="34" charset="-122"/>
                  <a:cs typeface="Aptos" pitchFamily="34" charset="-120"/>
                </a:rPr>
                <a:t>Shared savings from value engineering</a:t>
              </a:r>
              <a:endParaRPr lang="en-US" dirty="0"/>
            </a:p>
          </p:txBody>
        </p:sp>
        <p:sp>
          <p:nvSpPr>
            <p:cNvPr id="15" name="Text 13"/>
            <p:cNvSpPr/>
            <p:nvPr/>
          </p:nvSpPr>
          <p:spPr>
            <a:xfrm>
              <a:off x="9098280" y="2834640"/>
              <a:ext cx="2423160" cy="1042416"/>
            </a:xfrm>
            <a:prstGeom prst="rect">
              <a:avLst/>
            </a:prstGeom>
            <a:solidFill>
              <a:srgbClr val="FFFFFF"/>
            </a:solidFill>
            <a:ln>
              <a:solidFill>
                <a:schemeClr val="tx1"/>
              </a:solidFill>
            </a:ln>
          </p:spPr>
          <p:txBody>
            <a:bodyPr wrap="square" lIns="1524" tIns="1524" rIns="1524" bIns="1524" rtlCol="0" anchor="ctr">
              <a:normAutofit/>
            </a:bodyPr>
            <a:lstStyle/>
            <a:p>
              <a:pPr marL="0" indent="0" algn="ctr">
                <a:buNone/>
              </a:pPr>
              <a:r>
                <a:rPr lang="en-US" dirty="0">
                  <a:solidFill>
                    <a:srgbClr val="0B2239"/>
                  </a:solidFill>
                  <a:ea typeface="Aptos" pitchFamily="34" charset="-122"/>
                  <a:cs typeface="Aptos" pitchFamily="34" charset="-120"/>
                </a:rPr>
                <a:t>Recognition of innovation</a:t>
              </a:r>
              <a:endParaRPr lang="en-US" dirty="0"/>
            </a:p>
          </p:txBody>
        </p:sp>
      </p:grpSp>
      <p:sp>
        <p:nvSpPr>
          <p:cNvPr id="16" name="Text 14"/>
          <p:cNvSpPr/>
          <p:nvPr/>
        </p:nvSpPr>
        <p:spPr>
          <a:xfrm>
            <a:off x="594360" y="5440680"/>
            <a:ext cx="11018520" cy="329184"/>
          </a:xfrm>
          <a:prstGeom prst="rect">
            <a:avLst/>
          </a:prstGeom>
          <a:solidFill>
            <a:schemeClr val="accent5"/>
          </a:solidFill>
          <a:ln w="8890">
            <a:solidFill>
              <a:schemeClr val="tx1"/>
            </a:solidFill>
          </a:ln>
        </p:spPr>
        <p:txBody>
          <a:bodyPr wrap="square" lIns="762" tIns="762" rIns="762" bIns="762" rtlCol="0" anchor="ctr">
            <a:normAutofit/>
          </a:bodyPr>
          <a:lstStyle/>
          <a:p>
            <a:pPr marL="0" indent="0" algn="ctr">
              <a:buNone/>
            </a:pPr>
            <a:r>
              <a:rPr lang="en-US" sz="1400" dirty="0">
                <a:solidFill>
                  <a:srgbClr val="0B2239"/>
                </a:solidFill>
                <a:ea typeface="Aptos" pitchFamily="34" charset="-122"/>
                <a:cs typeface="Aptos" pitchFamily="34" charset="-120"/>
              </a:rPr>
              <a:t>Choose incentives that match what the contractor actually values: cash timing, margin, reputation, certainty or future work.</a:t>
            </a:r>
            <a:endParaRPr lang="en-US" sz="1400" dirty="0"/>
          </a:p>
        </p:txBody>
      </p:sp>
      <p:sp>
        <p:nvSpPr>
          <p:cNvPr id="2" name="Footer Placeholder 1">
            <a:extLst>
              <a:ext uri="{FF2B5EF4-FFF2-40B4-BE49-F238E27FC236}">
                <a16:creationId xmlns:a16="http://schemas.microsoft.com/office/drawing/2014/main" id="{37EF719A-5C50-5492-FE25-B4E4CFBC1EF9}"/>
              </a:ext>
            </a:extLst>
          </p:cNvPr>
          <p:cNvSpPr>
            <a:spLocks noGrp="1"/>
          </p:cNvSpPr>
          <p:nvPr>
            <p:ph type="ftr" sz="quarter" idx="10"/>
          </p:nvPr>
        </p:nvSpPr>
        <p:spPr/>
        <p:txBody>
          <a:bodyPr/>
          <a:lstStyle/>
          <a:p>
            <a:r>
              <a:rPr lang="en-US"/>
              <a:t>www.ecs.co.za</a:t>
            </a:r>
            <a:endParaRPr lang="en-GB" dirty="0"/>
          </a:p>
        </p:txBody>
      </p:sp>
      <p:sp>
        <p:nvSpPr>
          <p:cNvPr id="5" name="Slide Number Placeholder 4">
            <a:extLst>
              <a:ext uri="{FF2B5EF4-FFF2-40B4-BE49-F238E27FC236}">
                <a16:creationId xmlns:a16="http://schemas.microsoft.com/office/drawing/2014/main" id="{68910C00-D102-B347-6731-31C83F18B7F6}"/>
              </a:ext>
            </a:extLst>
          </p:cNvPr>
          <p:cNvSpPr>
            <a:spLocks noGrp="1"/>
          </p:cNvSpPr>
          <p:nvPr>
            <p:ph type="sldNum" sz="quarter" idx="11"/>
          </p:nvPr>
        </p:nvSpPr>
        <p:spPr/>
        <p:txBody>
          <a:bodyPr/>
          <a:lstStyle/>
          <a:p>
            <a:fld id="{06F2FA06-E1E0-41BE-9336-EB35A789C607}" type="slidenum">
              <a:rPr lang="en-GB" smtClean="0"/>
              <a:pPr/>
              <a:t>33</a:t>
            </a:fld>
            <a:endParaRPr lang="en-GB"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411480" y="438912"/>
            <a:ext cx="10789920" cy="384048"/>
          </a:xfrm>
          <a:prstGeom prst="rect">
            <a:avLst/>
          </a:prstGeom>
          <a:noFill/>
          <a:ln/>
        </p:spPr>
        <p:txBody>
          <a:bodyPr wrap="square" lIns="508" tIns="508" rIns="508" bIns="508" rtlCol="0" anchor="t">
            <a:normAutofit/>
          </a:bodyPr>
          <a:lstStyle/>
          <a:p>
            <a:pPr marL="0" indent="0" algn="l">
              <a:buNone/>
            </a:pPr>
            <a:r>
              <a:rPr lang="en-US" sz="2500" b="1" dirty="0">
                <a:latin typeface="+mj-lt"/>
                <a:ea typeface="Aptos" pitchFamily="34" charset="-122"/>
                <a:cs typeface="Aptos" pitchFamily="34" charset="-120"/>
              </a:rPr>
              <a:t>Where incentive practice is moving</a:t>
            </a:r>
            <a:endParaRPr lang="en-US" sz="2500" dirty="0">
              <a:latin typeface="+mj-lt"/>
            </a:endParaRPr>
          </a:p>
        </p:txBody>
      </p:sp>
      <p:sp>
        <p:nvSpPr>
          <p:cNvPr id="4" name="Text 2"/>
          <p:cNvSpPr/>
          <p:nvPr/>
        </p:nvSpPr>
        <p:spPr>
          <a:xfrm>
            <a:off x="411480" y="877824"/>
            <a:ext cx="10789920" cy="320040"/>
          </a:xfrm>
          <a:prstGeom prst="rect">
            <a:avLst/>
          </a:prstGeom>
          <a:noFill/>
          <a:ln/>
        </p:spPr>
        <p:txBody>
          <a:bodyPr wrap="square" lIns="508" tIns="508" rIns="508" bIns="508" rtlCol="0" anchor="t">
            <a:noAutofit/>
          </a:bodyPr>
          <a:lstStyle/>
          <a:p>
            <a:pPr marL="0" indent="0" algn="l">
              <a:buNone/>
            </a:pPr>
            <a:r>
              <a:rPr lang="en-US" sz="2000" dirty="0">
                <a:ea typeface="Aptos" pitchFamily="34" charset="-122"/>
                <a:cs typeface="Aptos" pitchFamily="34" charset="-120"/>
              </a:rPr>
              <a:t>Contemporary procurement favours balanced models that combine outcomes, gainshare, collaboration and proportionate remedies.</a:t>
            </a:r>
            <a:endParaRPr lang="en-US" sz="2000" dirty="0"/>
          </a:p>
        </p:txBody>
      </p:sp>
      <p:sp>
        <p:nvSpPr>
          <p:cNvPr id="22" name="Text 20"/>
          <p:cNvSpPr/>
          <p:nvPr/>
        </p:nvSpPr>
        <p:spPr>
          <a:xfrm>
            <a:off x="7374636" y="2296057"/>
            <a:ext cx="4526280" cy="219456"/>
          </a:xfrm>
          <a:prstGeom prst="rect">
            <a:avLst/>
          </a:prstGeom>
          <a:noFill/>
          <a:ln/>
        </p:spPr>
        <p:txBody>
          <a:bodyPr wrap="square" lIns="508" tIns="508" rIns="508" bIns="508" rtlCol="0" anchor="t">
            <a:noAutofit/>
          </a:bodyPr>
          <a:lstStyle/>
          <a:p>
            <a:pPr marL="0" indent="0" algn="l">
              <a:buNone/>
            </a:pPr>
            <a:r>
              <a:rPr lang="en-US" dirty="0">
                <a:ea typeface="Aptos" pitchFamily="34" charset="-122"/>
                <a:cs typeface="Aptos" pitchFamily="34" charset="-120"/>
              </a:rPr>
              <a:t>using project data</a:t>
            </a:r>
            <a:endParaRPr lang="en-US" dirty="0"/>
          </a:p>
        </p:txBody>
      </p:sp>
      <p:sp>
        <p:nvSpPr>
          <p:cNvPr id="25" name="Text 23"/>
          <p:cNvSpPr/>
          <p:nvPr/>
        </p:nvSpPr>
        <p:spPr>
          <a:xfrm>
            <a:off x="7373844" y="3079141"/>
            <a:ext cx="4526280" cy="219456"/>
          </a:xfrm>
          <a:prstGeom prst="rect">
            <a:avLst/>
          </a:prstGeom>
          <a:noFill/>
          <a:ln/>
        </p:spPr>
        <p:txBody>
          <a:bodyPr wrap="square" lIns="508" tIns="508" rIns="508" bIns="508" rtlCol="0" anchor="t">
            <a:noAutofit/>
          </a:bodyPr>
          <a:lstStyle/>
          <a:p>
            <a:pPr marL="0" indent="0" algn="l">
              <a:buNone/>
            </a:pPr>
            <a:r>
              <a:rPr lang="en-US" dirty="0">
                <a:ea typeface="Aptos" pitchFamily="34" charset="-122"/>
                <a:cs typeface="Aptos" pitchFamily="34" charset="-120"/>
              </a:rPr>
              <a:t>instead of one-off bonuses</a:t>
            </a:r>
            <a:endParaRPr lang="en-US" dirty="0"/>
          </a:p>
        </p:txBody>
      </p:sp>
      <p:grpSp>
        <p:nvGrpSpPr>
          <p:cNvPr id="31" name="Group 30">
            <a:extLst>
              <a:ext uri="{FF2B5EF4-FFF2-40B4-BE49-F238E27FC236}">
                <a16:creationId xmlns:a16="http://schemas.microsoft.com/office/drawing/2014/main" id="{00FA241D-AD74-6CEB-1A43-32383069D46C}"/>
              </a:ext>
            </a:extLst>
          </p:cNvPr>
          <p:cNvGrpSpPr/>
          <p:nvPr/>
        </p:nvGrpSpPr>
        <p:grpSpPr>
          <a:xfrm>
            <a:off x="1312164" y="2007107"/>
            <a:ext cx="8988552" cy="2985517"/>
            <a:chOff x="685800" y="1399032"/>
            <a:chExt cx="8988552" cy="2715768"/>
          </a:xfrm>
        </p:grpSpPr>
        <p:sp>
          <p:nvSpPr>
            <p:cNvPr id="8" name="Text 6"/>
            <p:cNvSpPr/>
            <p:nvPr/>
          </p:nvSpPr>
          <p:spPr>
            <a:xfrm>
              <a:off x="685800" y="1417320"/>
              <a:ext cx="228600" cy="228600"/>
            </a:xfrm>
            <a:prstGeom prst="rect">
              <a:avLst/>
            </a:prstGeom>
            <a:solidFill>
              <a:schemeClr val="accent2"/>
            </a:solidFill>
            <a:ln>
              <a:solidFill>
                <a:srgbClr val="0EA5A3">
                  <a:alpha val="0"/>
                </a:srgbClr>
              </a:solidFill>
            </a:ln>
          </p:spPr>
          <p:txBody>
            <a:bodyPr wrap="square" lIns="0" tIns="0" rIns="0" bIns="0" rtlCol="0" anchor="ctr">
              <a:noAutofit/>
            </a:bodyPr>
            <a:lstStyle/>
            <a:p>
              <a:pPr marL="0" indent="0" algn="ctr">
                <a:buNone/>
              </a:pPr>
              <a:r>
                <a:rPr lang="en-US" b="1" dirty="0">
                  <a:solidFill>
                    <a:srgbClr val="FFFFFF"/>
                  </a:solidFill>
                  <a:ea typeface="Aptos" pitchFamily="34" charset="-122"/>
                  <a:cs typeface="Aptos" pitchFamily="34" charset="-120"/>
                </a:rPr>
                <a:t>1</a:t>
              </a:r>
              <a:endParaRPr lang="en-US" dirty="0"/>
            </a:p>
          </p:txBody>
        </p:sp>
        <p:sp>
          <p:nvSpPr>
            <p:cNvPr id="9" name="Text 7"/>
            <p:cNvSpPr/>
            <p:nvPr/>
          </p:nvSpPr>
          <p:spPr>
            <a:xfrm>
              <a:off x="1033272" y="1399032"/>
              <a:ext cx="3284236" cy="219456"/>
            </a:xfrm>
            <a:prstGeom prst="rect">
              <a:avLst/>
            </a:prstGeom>
            <a:noFill/>
            <a:ln/>
          </p:spPr>
          <p:txBody>
            <a:bodyPr wrap="square" lIns="508" tIns="508" rIns="508" bIns="508" rtlCol="0" anchor="t">
              <a:noAutofit/>
            </a:bodyPr>
            <a:lstStyle/>
            <a:p>
              <a:pPr marL="0" indent="0" algn="l">
                <a:buNone/>
              </a:pPr>
              <a:r>
                <a:rPr lang="en-US" b="1" dirty="0">
                  <a:solidFill>
                    <a:srgbClr val="0B2239"/>
                  </a:solidFill>
                  <a:ea typeface="Aptos" pitchFamily="34" charset="-122"/>
                  <a:cs typeface="Aptos" pitchFamily="34" charset="-120"/>
                </a:rPr>
                <a:t>Outcome-based contracting</a:t>
              </a:r>
              <a:endParaRPr lang="en-US" dirty="0"/>
            </a:p>
          </p:txBody>
        </p:sp>
        <p:sp>
          <p:nvSpPr>
            <p:cNvPr id="10" name="Text 8"/>
            <p:cNvSpPr/>
            <p:nvPr/>
          </p:nvSpPr>
          <p:spPr>
            <a:xfrm>
              <a:off x="1033272" y="1664437"/>
              <a:ext cx="4526280" cy="219456"/>
            </a:xfrm>
            <a:prstGeom prst="rect">
              <a:avLst/>
            </a:prstGeom>
            <a:noFill/>
            <a:ln/>
          </p:spPr>
          <p:txBody>
            <a:bodyPr wrap="square" lIns="508" tIns="508" rIns="508" bIns="508" rtlCol="0" anchor="t">
              <a:noAutofit/>
            </a:bodyPr>
            <a:lstStyle/>
            <a:p>
              <a:pPr marL="0" indent="0" algn="l">
                <a:buNone/>
              </a:pPr>
              <a:r>
                <a:rPr lang="en-US" dirty="0">
                  <a:ea typeface="Aptos" pitchFamily="34" charset="-122"/>
                  <a:cs typeface="Aptos" pitchFamily="34" charset="-120"/>
                </a:rPr>
                <a:t>rather than input-based specifications</a:t>
              </a:r>
              <a:endParaRPr lang="en-US" dirty="0"/>
            </a:p>
          </p:txBody>
        </p:sp>
        <p:sp>
          <p:nvSpPr>
            <p:cNvPr id="11" name="Text 9"/>
            <p:cNvSpPr/>
            <p:nvPr/>
          </p:nvSpPr>
          <p:spPr>
            <a:xfrm>
              <a:off x="685800" y="2167128"/>
              <a:ext cx="228600" cy="228600"/>
            </a:xfrm>
            <a:prstGeom prst="rect">
              <a:avLst/>
            </a:prstGeom>
            <a:solidFill>
              <a:schemeClr val="accent3"/>
            </a:solidFill>
            <a:ln>
              <a:solidFill>
                <a:srgbClr val="F28C28">
                  <a:alpha val="0"/>
                </a:srgbClr>
              </a:solidFill>
            </a:ln>
          </p:spPr>
          <p:txBody>
            <a:bodyPr wrap="square" lIns="0" tIns="0" rIns="0" bIns="0" rtlCol="0" anchor="ctr">
              <a:noAutofit/>
            </a:bodyPr>
            <a:lstStyle/>
            <a:p>
              <a:pPr marL="0" indent="0" algn="ctr">
                <a:buNone/>
              </a:pPr>
              <a:r>
                <a:rPr lang="en-US" b="1" dirty="0">
                  <a:solidFill>
                    <a:srgbClr val="FFFFFF"/>
                  </a:solidFill>
                  <a:ea typeface="Aptos" pitchFamily="34" charset="-122"/>
                  <a:cs typeface="Aptos" pitchFamily="34" charset="-120"/>
                </a:rPr>
                <a:t>2</a:t>
              </a:r>
              <a:endParaRPr lang="en-US" dirty="0"/>
            </a:p>
          </p:txBody>
        </p:sp>
        <p:sp>
          <p:nvSpPr>
            <p:cNvPr id="12" name="Text 10"/>
            <p:cNvSpPr/>
            <p:nvPr/>
          </p:nvSpPr>
          <p:spPr>
            <a:xfrm>
              <a:off x="1033272" y="2148840"/>
              <a:ext cx="2926080" cy="219456"/>
            </a:xfrm>
            <a:prstGeom prst="rect">
              <a:avLst/>
            </a:prstGeom>
            <a:noFill/>
            <a:ln/>
          </p:spPr>
          <p:txBody>
            <a:bodyPr wrap="square" lIns="508" tIns="508" rIns="508" bIns="508" rtlCol="0" anchor="t">
              <a:noAutofit/>
            </a:bodyPr>
            <a:lstStyle/>
            <a:p>
              <a:pPr marL="0" indent="0" algn="l">
                <a:buNone/>
              </a:pPr>
              <a:r>
                <a:rPr lang="en-US" b="1" dirty="0">
                  <a:solidFill>
                    <a:srgbClr val="0B2239"/>
                  </a:solidFill>
                  <a:ea typeface="Aptos" pitchFamily="34" charset="-122"/>
                  <a:cs typeface="Aptos" pitchFamily="34" charset="-120"/>
                </a:rPr>
                <a:t>Collaborative models</a:t>
              </a:r>
              <a:endParaRPr lang="en-US" dirty="0"/>
            </a:p>
          </p:txBody>
        </p:sp>
        <p:sp>
          <p:nvSpPr>
            <p:cNvPr id="13" name="Text 11"/>
            <p:cNvSpPr/>
            <p:nvPr/>
          </p:nvSpPr>
          <p:spPr>
            <a:xfrm>
              <a:off x="1033272" y="2395728"/>
              <a:ext cx="4526280" cy="219456"/>
            </a:xfrm>
            <a:prstGeom prst="rect">
              <a:avLst/>
            </a:prstGeom>
            <a:noFill/>
            <a:ln/>
          </p:spPr>
          <p:txBody>
            <a:bodyPr wrap="square" lIns="508" tIns="508" rIns="508" bIns="508" rtlCol="0" anchor="t">
              <a:noAutofit/>
            </a:bodyPr>
            <a:lstStyle/>
            <a:p>
              <a:pPr marL="0" indent="0" algn="l">
                <a:buNone/>
              </a:pPr>
              <a:r>
                <a:rPr lang="en-US" dirty="0">
                  <a:ea typeface="Aptos" pitchFamily="34" charset="-122"/>
                  <a:cs typeface="Aptos" pitchFamily="34" charset="-120"/>
                </a:rPr>
                <a:t>with shared risk and reward</a:t>
              </a:r>
              <a:endParaRPr lang="en-US" dirty="0"/>
            </a:p>
          </p:txBody>
        </p:sp>
        <p:sp>
          <p:nvSpPr>
            <p:cNvPr id="14" name="Text 12"/>
            <p:cNvSpPr/>
            <p:nvPr/>
          </p:nvSpPr>
          <p:spPr>
            <a:xfrm>
              <a:off x="685800" y="2916936"/>
              <a:ext cx="228600" cy="228600"/>
            </a:xfrm>
            <a:prstGeom prst="rect">
              <a:avLst/>
            </a:prstGeom>
            <a:solidFill>
              <a:schemeClr val="accent5"/>
            </a:solidFill>
            <a:ln>
              <a:solidFill>
                <a:srgbClr val="0EA5A3">
                  <a:alpha val="0"/>
                </a:srgbClr>
              </a:solidFill>
            </a:ln>
          </p:spPr>
          <p:txBody>
            <a:bodyPr wrap="square" lIns="0" tIns="0" rIns="0" bIns="0" rtlCol="0" anchor="ctr">
              <a:noAutofit/>
            </a:bodyPr>
            <a:lstStyle/>
            <a:p>
              <a:pPr marL="0" indent="0" algn="ctr">
                <a:buNone/>
              </a:pPr>
              <a:r>
                <a:rPr lang="en-US" b="1" dirty="0">
                  <a:ea typeface="Aptos" pitchFamily="34" charset="-122"/>
                  <a:cs typeface="Aptos" pitchFamily="34" charset="-120"/>
                </a:rPr>
                <a:t>3</a:t>
              </a:r>
              <a:endParaRPr lang="en-US" dirty="0"/>
            </a:p>
          </p:txBody>
        </p:sp>
        <p:sp>
          <p:nvSpPr>
            <p:cNvPr id="15" name="Text 13"/>
            <p:cNvSpPr/>
            <p:nvPr/>
          </p:nvSpPr>
          <p:spPr>
            <a:xfrm>
              <a:off x="1033272" y="2898648"/>
              <a:ext cx="2926080" cy="219456"/>
            </a:xfrm>
            <a:prstGeom prst="rect">
              <a:avLst/>
            </a:prstGeom>
            <a:noFill/>
            <a:ln/>
          </p:spPr>
          <p:txBody>
            <a:bodyPr wrap="square" lIns="508" tIns="508" rIns="508" bIns="508" rtlCol="0" anchor="t">
              <a:noAutofit/>
            </a:bodyPr>
            <a:lstStyle/>
            <a:p>
              <a:pPr marL="0" indent="0" algn="l">
                <a:buNone/>
              </a:pPr>
              <a:r>
                <a:rPr lang="en-US" b="1" dirty="0">
                  <a:solidFill>
                    <a:srgbClr val="0B2239"/>
                  </a:solidFill>
                  <a:ea typeface="Aptos" pitchFamily="34" charset="-122"/>
                  <a:cs typeface="Aptos" pitchFamily="34" charset="-120"/>
                </a:rPr>
                <a:t>ESG-linked incentives</a:t>
              </a:r>
              <a:endParaRPr lang="en-US" dirty="0"/>
            </a:p>
          </p:txBody>
        </p:sp>
        <p:sp>
          <p:nvSpPr>
            <p:cNvPr id="16" name="Text 14"/>
            <p:cNvSpPr/>
            <p:nvPr/>
          </p:nvSpPr>
          <p:spPr>
            <a:xfrm>
              <a:off x="1033272" y="3120276"/>
              <a:ext cx="4526280" cy="219456"/>
            </a:xfrm>
            <a:prstGeom prst="rect">
              <a:avLst/>
            </a:prstGeom>
            <a:noFill/>
            <a:ln/>
          </p:spPr>
          <p:txBody>
            <a:bodyPr wrap="square" lIns="508" tIns="508" rIns="508" bIns="508" rtlCol="0" anchor="t">
              <a:noAutofit/>
            </a:bodyPr>
            <a:lstStyle/>
            <a:p>
              <a:pPr marL="0" indent="0" algn="l">
                <a:buNone/>
              </a:pPr>
              <a:r>
                <a:rPr lang="en-US" dirty="0">
                  <a:ea typeface="Aptos" pitchFamily="34" charset="-122"/>
                  <a:cs typeface="Aptos" pitchFamily="34" charset="-120"/>
                </a:rPr>
                <a:t>environmental, social and governance outcomes</a:t>
              </a:r>
              <a:endParaRPr lang="en-US" dirty="0"/>
            </a:p>
          </p:txBody>
        </p:sp>
        <p:sp>
          <p:nvSpPr>
            <p:cNvPr id="17" name="Text 15"/>
            <p:cNvSpPr/>
            <p:nvPr/>
          </p:nvSpPr>
          <p:spPr>
            <a:xfrm>
              <a:off x="685800" y="3666744"/>
              <a:ext cx="228600" cy="228600"/>
            </a:xfrm>
            <a:prstGeom prst="rect">
              <a:avLst/>
            </a:prstGeom>
            <a:solidFill>
              <a:schemeClr val="accent1"/>
            </a:solidFill>
            <a:ln>
              <a:solidFill>
                <a:srgbClr val="F28C28">
                  <a:alpha val="0"/>
                </a:srgbClr>
              </a:solidFill>
            </a:ln>
          </p:spPr>
          <p:txBody>
            <a:bodyPr wrap="square" lIns="0" tIns="0" rIns="0" bIns="0" rtlCol="0" anchor="ctr">
              <a:noAutofit/>
            </a:bodyPr>
            <a:lstStyle/>
            <a:p>
              <a:pPr marL="0" indent="0" algn="ctr">
                <a:buNone/>
              </a:pPr>
              <a:r>
                <a:rPr lang="en-US" b="1" dirty="0">
                  <a:solidFill>
                    <a:srgbClr val="FFFFFF"/>
                  </a:solidFill>
                  <a:ea typeface="Aptos" pitchFamily="34" charset="-122"/>
                  <a:cs typeface="Aptos" pitchFamily="34" charset="-120"/>
                </a:rPr>
                <a:t>4</a:t>
              </a:r>
              <a:endParaRPr lang="en-US" dirty="0"/>
            </a:p>
          </p:txBody>
        </p:sp>
        <p:sp>
          <p:nvSpPr>
            <p:cNvPr id="18" name="Text 16"/>
            <p:cNvSpPr/>
            <p:nvPr/>
          </p:nvSpPr>
          <p:spPr>
            <a:xfrm>
              <a:off x="1033272" y="3648456"/>
              <a:ext cx="3428252" cy="219456"/>
            </a:xfrm>
            <a:prstGeom prst="rect">
              <a:avLst/>
            </a:prstGeom>
            <a:noFill/>
            <a:ln/>
          </p:spPr>
          <p:txBody>
            <a:bodyPr wrap="square" lIns="508" tIns="508" rIns="508" bIns="508" rtlCol="0" anchor="t">
              <a:noAutofit/>
            </a:bodyPr>
            <a:lstStyle/>
            <a:p>
              <a:pPr marL="0" indent="0" algn="l">
                <a:buNone/>
              </a:pPr>
              <a:r>
                <a:rPr lang="en-US" b="1" dirty="0">
                  <a:solidFill>
                    <a:srgbClr val="0B2239"/>
                  </a:solidFill>
                  <a:ea typeface="Aptos" pitchFamily="34" charset="-122"/>
                  <a:cs typeface="Aptos" pitchFamily="34" charset="-120"/>
                </a:rPr>
                <a:t>Digital contract management</a:t>
              </a:r>
              <a:endParaRPr lang="en-US" dirty="0"/>
            </a:p>
          </p:txBody>
        </p:sp>
        <p:sp>
          <p:nvSpPr>
            <p:cNvPr id="19" name="Text 17"/>
            <p:cNvSpPr/>
            <p:nvPr/>
          </p:nvSpPr>
          <p:spPr>
            <a:xfrm>
              <a:off x="1033272" y="3895344"/>
              <a:ext cx="4526280" cy="219456"/>
            </a:xfrm>
            <a:prstGeom prst="rect">
              <a:avLst/>
            </a:prstGeom>
            <a:noFill/>
            <a:ln/>
          </p:spPr>
          <p:txBody>
            <a:bodyPr wrap="square" lIns="508" tIns="508" rIns="508" bIns="508" rtlCol="0" anchor="t">
              <a:noAutofit/>
            </a:bodyPr>
            <a:lstStyle/>
            <a:p>
              <a:pPr marL="0" indent="0" algn="l">
                <a:buNone/>
              </a:pPr>
              <a:r>
                <a:rPr lang="en-US" dirty="0">
                  <a:ea typeface="Aptos" pitchFamily="34" charset="-122"/>
                  <a:cs typeface="Aptos" pitchFamily="34" charset="-120"/>
                </a:rPr>
                <a:t>real-time performance analytics</a:t>
              </a:r>
              <a:endParaRPr lang="en-US" dirty="0"/>
            </a:p>
          </p:txBody>
        </p:sp>
        <p:sp>
          <p:nvSpPr>
            <p:cNvPr id="20" name="Text 18"/>
            <p:cNvSpPr/>
            <p:nvPr/>
          </p:nvSpPr>
          <p:spPr>
            <a:xfrm>
              <a:off x="6400800" y="1417320"/>
              <a:ext cx="228600" cy="228600"/>
            </a:xfrm>
            <a:prstGeom prst="rect">
              <a:avLst/>
            </a:prstGeom>
            <a:solidFill>
              <a:schemeClr val="accent2"/>
            </a:solidFill>
            <a:ln>
              <a:solidFill>
                <a:srgbClr val="0EA5A3">
                  <a:alpha val="0"/>
                </a:srgbClr>
              </a:solidFill>
            </a:ln>
          </p:spPr>
          <p:txBody>
            <a:bodyPr wrap="square" lIns="0" tIns="0" rIns="0" bIns="0" rtlCol="0" anchor="ctr">
              <a:noAutofit/>
            </a:bodyPr>
            <a:lstStyle/>
            <a:p>
              <a:pPr marL="0" indent="0" algn="ctr">
                <a:buNone/>
              </a:pPr>
              <a:r>
                <a:rPr lang="en-US" b="1" dirty="0">
                  <a:solidFill>
                    <a:srgbClr val="FFFFFF"/>
                  </a:solidFill>
                  <a:ea typeface="Aptos" pitchFamily="34" charset="-122"/>
                  <a:cs typeface="Aptos" pitchFamily="34" charset="-120"/>
                </a:rPr>
                <a:t>5</a:t>
              </a:r>
              <a:endParaRPr lang="en-US" dirty="0"/>
            </a:p>
          </p:txBody>
        </p:sp>
        <p:sp>
          <p:nvSpPr>
            <p:cNvPr id="21" name="Text 19"/>
            <p:cNvSpPr/>
            <p:nvPr/>
          </p:nvSpPr>
          <p:spPr>
            <a:xfrm>
              <a:off x="6748272" y="1399032"/>
              <a:ext cx="2926080" cy="219456"/>
            </a:xfrm>
            <a:prstGeom prst="rect">
              <a:avLst/>
            </a:prstGeom>
            <a:noFill/>
            <a:ln/>
          </p:spPr>
          <p:txBody>
            <a:bodyPr wrap="square" lIns="508" tIns="508" rIns="508" bIns="508" rtlCol="0" anchor="t">
              <a:noAutofit/>
            </a:bodyPr>
            <a:lstStyle/>
            <a:p>
              <a:pPr marL="0" indent="0" algn="l">
                <a:buNone/>
              </a:pPr>
              <a:r>
                <a:rPr lang="en-US" b="1" dirty="0">
                  <a:solidFill>
                    <a:srgbClr val="0B2239"/>
                  </a:solidFill>
                  <a:ea typeface="Aptos" pitchFamily="34" charset="-122"/>
                  <a:cs typeface="Aptos" pitchFamily="34" charset="-120"/>
                </a:rPr>
                <a:t>Predictive monitoring</a:t>
              </a:r>
              <a:endParaRPr lang="en-US" dirty="0"/>
            </a:p>
          </p:txBody>
        </p:sp>
        <p:sp>
          <p:nvSpPr>
            <p:cNvPr id="23" name="Text 21"/>
            <p:cNvSpPr/>
            <p:nvPr/>
          </p:nvSpPr>
          <p:spPr>
            <a:xfrm>
              <a:off x="6400800" y="2167128"/>
              <a:ext cx="228600" cy="228600"/>
            </a:xfrm>
            <a:prstGeom prst="rect">
              <a:avLst/>
            </a:prstGeom>
            <a:solidFill>
              <a:schemeClr val="accent3"/>
            </a:solidFill>
            <a:ln>
              <a:solidFill>
                <a:srgbClr val="F28C28">
                  <a:alpha val="0"/>
                </a:srgbClr>
              </a:solidFill>
            </a:ln>
          </p:spPr>
          <p:txBody>
            <a:bodyPr wrap="square" lIns="0" tIns="0" rIns="0" bIns="0" rtlCol="0" anchor="ctr">
              <a:noAutofit/>
            </a:bodyPr>
            <a:lstStyle/>
            <a:p>
              <a:pPr marL="0" indent="0" algn="ctr">
                <a:buNone/>
              </a:pPr>
              <a:r>
                <a:rPr lang="en-US" b="1" dirty="0">
                  <a:solidFill>
                    <a:srgbClr val="FFFFFF"/>
                  </a:solidFill>
                  <a:ea typeface="Aptos" pitchFamily="34" charset="-122"/>
                  <a:cs typeface="Aptos" pitchFamily="34" charset="-120"/>
                </a:rPr>
                <a:t>6</a:t>
              </a:r>
              <a:endParaRPr lang="en-US" dirty="0"/>
            </a:p>
          </p:txBody>
        </p:sp>
        <p:sp>
          <p:nvSpPr>
            <p:cNvPr id="24" name="Text 22"/>
            <p:cNvSpPr/>
            <p:nvPr/>
          </p:nvSpPr>
          <p:spPr>
            <a:xfrm>
              <a:off x="6748272" y="2148840"/>
              <a:ext cx="2926080" cy="219456"/>
            </a:xfrm>
            <a:prstGeom prst="rect">
              <a:avLst/>
            </a:prstGeom>
            <a:noFill/>
            <a:ln/>
          </p:spPr>
          <p:txBody>
            <a:bodyPr wrap="square" lIns="508" tIns="508" rIns="508" bIns="508" rtlCol="0" anchor="t">
              <a:noAutofit/>
            </a:bodyPr>
            <a:lstStyle/>
            <a:p>
              <a:pPr marL="0" indent="0" algn="l">
                <a:buNone/>
              </a:pPr>
              <a:r>
                <a:rPr lang="en-US" b="1" dirty="0">
                  <a:solidFill>
                    <a:srgbClr val="0B2239"/>
                  </a:solidFill>
                  <a:ea typeface="Aptos" pitchFamily="34" charset="-122"/>
                  <a:cs typeface="Aptos" pitchFamily="34" charset="-120"/>
                </a:rPr>
                <a:t>Continuous improvement</a:t>
              </a:r>
              <a:endParaRPr lang="en-US" dirty="0"/>
            </a:p>
          </p:txBody>
        </p:sp>
        <p:sp>
          <p:nvSpPr>
            <p:cNvPr id="26" name="Text 24"/>
            <p:cNvSpPr/>
            <p:nvPr/>
          </p:nvSpPr>
          <p:spPr>
            <a:xfrm>
              <a:off x="6400800" y="2916936"/>
              <a:ext cx="228600" cy="228600"/>
            </a:xfrm>
            <a:prstGeom prst="rect">
              <a:avLst/>
            </a:prstGeom>
            <a:solidFill>
              <a:schemeClr val="accent5"/>
            </a:solidFill>
            <a:ln>
              <a:solidFill>
                <a:srgbClr val="0EA5A3">
                  <a:alpha val="0"/>
                </a:srgbClr>
              </a:solidFill>
            </a:ln>
          </p:spPr>
          <p:txBody>
            <a:bodyPr wrap="square" lIns="0" tIns="0" rIns="0" bIns="0" rtlCol="0" anchor="ctr">
              <a:noAutofit/>
            </a:bodyPr>
            <a:lstStyle/>
            <a:p>
              <a:pPr marL="0" indent="0" algn="ctr">
                <a:buNone/>
              </a:pPr>
              <a:r>
                <a:rPr lang="en-US" b="1" dirty="0">
                  <a:ea typeface="Aptos" pitchFamily="34" charset="-122"/>
                  <a:cs typeface="Aptos" pitchFamily="34" charset="-120"/>
                </a:rPr>
                <a:t>7</a:t>
              </a:r>
              <a:endParaRPr lang="en-US" dirty="0"/>
            </a:p>
          </p:txBody>
        </p:sp>
        <p:sp>
          <p:nvSpPr>
            <p:cNvPr id="27" name="Text 25"/>
            <p:cNvSpPr/>
            <p:nvPr/>
          </p:nvSpPr>
          <p:spPr>
            <a:xfrm>
              <a:off x="6748272" y="2898648"/>
              <a:ext cx="2926080" cy="219456"/>
            </a:xfrm>
            <a:prstGeom prst="rect">
              <a:avLst/>
            </a:prstGeom>
            <a:noFill/>
            <a:ln/>
          </p:spPr>
          <p:txBody>
            <a:bodyPr wrap="square" lIns="508" tIns="508" rIns="508" bIns="508" rtlCol="0" anchor="t">
              <a:noAutofit/>
            </a:bodyPr>
            <a:lstStyle/>
            <a:p>
              <a:pPr marL="0" indent="0" algn="l">
                <a:buNone/>
              </a:pPr>
              <a:r>
                <a:rPr lang="en-US" b="1" dirty="0">
                  <a:solidFill>
                    <a:srgbClr val="0B2239"/>
                  </a:solidFill>
                  <a:ea typeface="Aptos" pitchFamily="34" charset="-122"/>
                  <a:cs typeface="Aptos" pitchFamily="34" charset="-120"/>
                </a:rPr>
                <a:t>Behavioural drivers</a:t>
              </a:r>
              <a:endParaRPr lang="en-US" dirty="0"/>
            </a:p>
          </p:txBody>
        </p:sp>
      </p:grpSp>
      <p:sp>
        <p:nvSpPr>
          <p:cNvPr id="28" name="Text 26"/>
          <p:cNvSpPr/>
          <p:nvPr/>
        </p:nvSpPr>
        <p:spPr>
          <a:xfrm>
            <a:off x="7373844" y="3910216"/>
            <a:ext cx="4526280" cy="219456"/>
          </a:xfrm>
          <a:prstGeom prst="rect">
            <a:avLst/>
          </a:prstGeom>
          <a:noFill/>
          <a:ln/>
        </p:spPr>
        <p:txBody>
          <a:bodyPr wrap="square" lIns="508" tIns="508" rIns="508" bIns="508" rtlCol="0" anchor="t">
            <a:noAutofit/>
          </a:bodyPr>
          <a:lstStyle/>
          <a:p>
            <a:pPr marL="0" indent="0" algn="l">
              <a:buNone/>
            </a:pPr>
            <a:r>
              <a:rPr lang="en-US" dirty="0">
                <a:ea typeface="Aptos" pitchFamily="34" charset="-122"/>
                <a:cs typeface="Aptos" pitchFamily="34" charset="-120"/>
              </a:rPr>
              <a:t>trust, fairness and long-term relationships</a:t>
            </a:r>
            <a:endParaRPr lang="en-US" dirty="0"/>
          </a:p>
        </p:txBody>
      </p:sp>
      <p:sp>
        <p:nvSpPr>
          <p:cNvPr id="29" name="Text 27"/>
          <p:cNvSpPr/>
          <p:nvPr/>
        </p:nvSpPr>
        <p:spPr>
          <a:xfrm>
            <a:off x="685800" y="5596128"/>
            <a:ext cx="10789920" cy="329184"/>
          </a:xfrm>
          <a:prstGeom prst="rect">
            <a:avLst/>
          </a:prstGeom>
          <a:solidFill>
            <a:schemeClr val="accent6"/>
          </a:solidFill>
          <a:ln w="8890">
            <a:solidFill>
              <a:schemeClr val="tx1"/>
            </a:solidFill>
          </a:ln>
        </p:spPr>
        <p:txBody>
          <a:bodyPr wrap="square" lIns="762" tIns="762" rIns="762" bIns="762" rtlCol="0" anchor="ctr">
            <a:normAutofit/>
          </a:bodyPr>
          <a:lstStyle/>
          <a:p>
            <a:pPr marL="0" indent="0" algn="ctr">
              <a:buNone/>
            </a:pPr>
            <a:r>
              <a:rPr lang="en-US" sz="1400" dirty="0">
                <a:solidFill>
                  <a:schemeClr val="bg1"/>
                </a:solidFill>
                <a:ea typeface="Aptos" pitchFamily="34" charset="-122"/>
                <a:cs typeface="Aptos" pitchFamily="34" charset="-120"/>
              </a:rPr>
              <a:t>The best schemes combine positive incentives with clear, proportionate consequences for non-performance.</a:t>
            </a:r>
            <a:endParaRPr lang="en-US" sz="1400" dirty="0">
              <a:solidFill>
                <a:schemeClr val="bg1"/>
              </a:solidFill>
            </a:endParaRPr>
          </a:p>
        </p:txBody>
      </p:sp>
      <p:sp>
        <p:nvSpPr>
          <p:cNvPr id="2" name="Footer Placeholder 1">
            <a:extLst>
              <a:ext uri="{FF2B5EF4-FFF2-40B4-BE49-F238E27FC236}">
                <a16:creationId xmlns:a16="http://schemas.microsoft.com/office/drawing/2014/main" id="{004C2EF8-4CD7-DE85-32A4-4560D71D0A9B}"/>
              </a:ext>
            </a:extLst>
          </p:cNvPr>
          <p:cNvSpPr>
            <a:spLocks noGrp="1"/>
          </p:cNvSpPr>
          <p:nvPr>
            <p:ph type="ftr" sz="quarter" idx="10"/>
          </p:nvPr>
        </p:nvSpPr>
        <p:spPr/>
        <p:txBody>
          <a:bodyPr/>
          <a:lstStyle/>
          <a:p>
            <a:r>
              <a:rPr lang="en-US"/>
              <a:t>www.ecs.co.za</a:t>
            </a:r>
            <a:endParaRPr lang="en-GB" dirty="0"/>
          </a:p>
        </p:txBody>
      </p:sp>
      <p:sp>
        <p:nvSpPr>
          <p:cNvPr id="5" name="Slide Number Placeholder 4">
            <a:extLst>
              <a:ext uri="{FF2B5EF4-FFF2-40B4-BE49-F238E27FC236}">
                <a16:creationId xmlns:a16="http://schemas.microsoft.com/office/drawing/2014/main" id="{2FA51918-B7A0-C75B-112C-8579FCAEC3D5}"/>
              </a:ext>
            </a:extLst>
          </p:cNvPr>
          <p:cNvSpPr>
            <a:spLocks noGrp="1"/>
          </p:cNvSpPr>
          <p:nvPr>
            <p:ph type="sldNum" sz="quarter" idx="11"/>
          </p:nvPr>
        </p:nvSpPr>
        <p:spPr/>
        <p:txBody>
          <a:bodyPr/>
          <a:lstStyle/>
          <a:p>
            <a:fld id="{06F2FA06-E1E0-41BE-9336-EB35A789C607}" type="slidenum">
              <a:rPr lang="en-GB" smtClean="0"/>
              <a:pPr/>
              <a:t>34</a:t>
            </a:fld>
            <a:endParaRPr lang="en-GB"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E199CB9-D917-4344-00E2-0850E1711D09}"/>
              </a:ext>
            </a:extLst>
          </p:cNvPr>
          <p:cNvSpPr>
            <a:spLocks noGrp="1"/>
          </p:cNvSpPr>
          <p:nvPr>
            <p:ph type="title"/>
          </p:nvPr>
        </p:nvSpPr>
        <p:spPr>
          <a:xfrm>
            <a:off x="554736" y="1340768"/>
            <a:ext cx="6967728" cy="3312368"/>
          </a:xfrm>
        </p:spPr>
        <p:txBody>
          <a:bodyPr/>
          <a:lstStyle/>
          <a:p>
            <a:pPr algn="ctr"/>
            <a:br>
              <a:rPr lang="en-GB" sz="2500" b="0" dirty="0"/>
            </a:br>
            <a:br>
              <a:rPr lang="en-GB" sz="2500" b="0" dirty="0"/>
            </a:br>
            <a:br>
              <a:rPr lang="en-GB" sz="2500" b="0" dirty="0"/>
            </a:br>
            <a:br>
              <a:rPr lang="en-GB" sz="2500" b="0" dirty="0"/>
            </a:br>
            <a:r>
              <a:rPr lang="en-GB" sz="2500" b="0" dirty="0"/>
              <a:t>Successful projects are built on collaboration, trust and the right incentives</a:t>
            </a:r>
            <a:br>
              <a:rPr lang="en-GB" sz="2500" b="0" dirty="0"/>
            </a:br>
            <a:br>
              <a:rPr lang="en-GB" sz="2500" b="0" dirty="0"/>
            </a:br>
            <a:r>
              <a:rPr lang="en-GB" sz="2500" b="0" dirty="0"/>
              <a:t>Thank you for your time and participation.</a:t>
            </a:r>
            <a:br>
              <a:rPr lang="en-GB" sz="2500" b="0" dirty="0"/>
            </a:br>
            <a:br>
              <a:rPr lang="en-GB" sz="2500" b="0" dirty="0"/>
            </a:br>
            <a:br>
              <a:rPr lang="en-GB" sz="2500" b="0" dirty="0"/>
            </a:br>
            <a:r>
              <a:rPr lang="en-GB" sz="2500" b="0" dirty="0"/>
              <a:t>Questions and discussions are welcome</a:t>
            </a:r>
            <a:br>
              <a:rPr lang="en-GB" sz="2500" b="0" u="sng" dirty="0"/>
            </a:br>
            <a:br>
              <a:rPr lang="en-GB" sz="2500" b="0" u="sng" dirty="0"/>
            </a:br>
            <a:r>
              <a:rPr lang="en-GB" sz="2500" b="0" u="sng" dirty="0"/>
              <a:t>Follow ECS on LinkedIn </a:t>
            </a:r>
            <a:endParaRPr lang="en-ZA" sz="2500" b="0" u="sng" dirty="0"/>
          </a:p>
        </p:txBody>
      </p:sp>
      <p:sp>
        <p:nvSpPr>
          <p:cNvPr id="4" name="Slide Number Placeholder 3">
            <a:extLst>
              <a:ext uri="{FF2B5EF4-FFF2-40B4-BE49-F238E27FC236}">
                <a16:creationId xmlns:a16="http://schemas.microsoft.com/office/drawing/2014/main" id="{6BB05BB0-CBB5-3C5F-BDCD-5EBDB191F4CA}"/>
              </a:ext>
            </a:extLst>
          </p:cNvPr>
          <p:cNvSpPr>
            <a:spLocks noGrp="1"/>
          </p:cNvSpPr>
          <p:nvPr>
            <p:ph type="sldNum" sz="quarter" idx="19"/>
          </p:nvPr>
        </p:nvSpPr>
        <p:spPr/>
        <p:txBody>
          <a:bodyPr/>
          <a:lstStyle/>
          <a:p>
            <a:fld id="{06F2FA06-E1E0-41BE-9336-EB35A789C607}" type="slidenum">
              <a:rPr lang="en-GB" smtClean="0"/>
              <a:pPr/>
              <a:t>35</a:t>
            </a:fld>
            <a:endParaRPr lang="en-GB"/>
          </a:p>
        </p:txBody>
      </p:sp>
      <p:sp>
        <p:nvSpPr>
          <p:cNvPr id="5" name="Footer Placeholder 4">
            <a:extLst>
              <a:ext uri="{FF2B5EF4-FFF2-40B4-BE49-F238E27FC236}">
                <a16:creationId xmlns:a16="http://schemas.microsoft.com/office/drawing/2014/main" id="{C3C8D8AA-9A27-0FF9-3952-CFE887956E07}"/>
              </a:ext>
            </a:extLst>
          </p:cNvPr>
          <p:cNvSpPr>
            <a:spLocks noGrp="1"/>
          </p:cNvSpPr>
          <p:nvPr>
            <p:ph type="ftr" sz="quarter" idx="20"/>
          </p:nvPr>
        </p:nvSpPr>
        <p:spPr/>
        <p:txBody>
          <a:bodyPr/>
          <a:lstStyle/>
          <a:p>
            <a:r>
              <a:rPr lang="en-US"/>
              <a:t>www.ecs.co.za</a:t>
            </a:r>
            <a:endParaRPr lang="en-GB" dirty="0"/>
          </a:p>
        </p:txBody>
      </p:sp>
      <p:pic>
        <p:nvPicPr>
          <p:cNvPr id="8" name="Picture 7">
            <a:extLst>
              <a:ext uri="{FF2B5EF4-FFF2-40B4-BE49-F238E27FC236}">
                <a16:creationId xmlns:a16="http://schemas.microsoft.com/office/drawing/2014/main" id="{890E5C52-291A-413D-4F70-9E3D0E7E14B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0" y="5566098"/>
            <a:ext cx="7824192" cy="1319126"/>
          </a:xfrm>
          <a:prstGeom prst="rect">
            <a:avLst/>
          </a:prstGeom>
        </p:spPr>
      </p:pic>
    </p:spTree>
    <p:extLst>
      <p:ext uri="{BB962C8B-B14F-4D97-AF65-F5344CB8AC3E}">
        <p14:creationId xmlns:p14="http://schemas.microsoft.com/office/powerpoint/2010/main" val="526329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585216" y="502920"/>
            <a:ext cx="8961120" cy="502920"/>
          </a:xfrm>
          <a:prstGeom prst="rect">
            <a:avLst/>
          </a:prstGeom>
          <a:noFill/>
          <a:ln/>
        </p:spPr>
        <p:txBody>
          <a:bodyPr wrap="square" lIns="0" tIns="0" rIns="0" bIns="0" rtlCol="0" anchor="ctr">
            <a:normAutofit/>
          </a:bodyPr>
          <a:lstStyle/>
          <a:p>
            <a:pPr marL="0" indent="0">
              <a:buNone/>
            </a:pPr>
            <a:r>
              <a:rPr lang="en-US" sz="2500" b="1" dirty="0">
                <a:latin typeface="Aptos Display" pitchFamily="34" charset="0"/>
                <a:ea typeface="Aptos Display" pitchFamily="34" charset="-122"/>
                <a:cs typeface="Aptos Display" pitchFamily="34" charset="-120"/>
              </a:rPr>
              <a:t>The core principle: incentives must change behaviour</a:t>
            </a:r>
            <a:endParaRPr lang="en-US" sz="2500" dirty="0"/>
          </a:p>
        </p:txBody>
      </p:sp>
      <p:sp>
        <p:nvSpPr>
          <p:cNvPr id="8" name="Text 6"/>
          <p:cNvSpPr/>
          <p:nvPr/>
        </p:nvSpPr>
        <p:spPr>
          <a:xfrm>
            <a:off x="658368" y="1417320"/>
            <a:ext cx="4892040" cy="841248"/>
          </a:xfrm>
          <a:prstGeom prst="rect">
            <a:avLst/>
          </a:prstGeom>
          <a:noFill/>
          <a:ln/>
        </p:spPr>
        <p:txBody>
          <a:bodyPr wrap="square" lIns="0" tIns="0" rIns="0" bIns="0" rtlCol="0" anchor="t">
            <a:normAutofit fontScale="92500" lnSpcReduction="20000"/>
          </a:bodyPr>
          <a:lstStyle/>
          <a:p>
            <a:pPr marR="39370" algn="ctr">
              <a:spcBef>
                <a:spcPts val="965"/>
              </a:spcBef>
            </a:pPr>
            <a:r>
              <a:rPr lang="en-GB" i="1" spc="-10" dirty="0">
                <a:cs typeface="Times New Roman"/>
              </a:rPr>
              <a:t>“</a:t>
            </a:r>
            <a:r>
              <a:rPr lang="en-GB" sz="2400" i="1" spc="-10" dirty="0">
                <a:cs typeface="Times New Roman"/>
              </a:rPr>
              <a:t>Show me the incentive and I will show you the outcome.”</a:t>
            </a:r>
          </a:p>
          <a:p>
            <a:pPr marR="39370" algn="r">
              <a:spcBef>
                <a:spcPts val="965"/>
              </a:spcBef>
            </a:pPr>
            <a:r>
              <a:rPr lang="en-ZA" sz="1100" b="1" i="1" spc="-10" dirty="0">
                <a:cs typeface="Times New Roman"/>
              </a:rPr>
              <a:t>Charlie Munger</a:t>
            </a:r>
          </a:p>
          <a:p>
            <a:pPr marR="39370" algn="ctr">
              <a:spcBef>
                <a:spcPts val="965"/>
              </a:spcBef>
            </a:pPr>
            <a:endParaRPr lang="en-GB" sz="2000" i="1" spc="-10" dirty="0">
              <a:cs typeface="Times New Roman"/>
            </a:endParaRPr>
          </a:p>
        </p:txBody>
      </p:sp>
      <p:sp>
        <p:nvSpPr>
          <p:cNvPr id="9" name="Text 7"/>
          <p:cNvSpPr/>
          <p:nvPr/>
        </p:nvSpPr>
        <p:spPr>
          <a:xfrm>
            <a:off x="694944" y="2532888"/>
            <a:ext cx="4608576" cy="658368"/>
          </a:xfrm>
          <a:prstGeom prst="rect">
            <a:avLst/>
          </a:prstGeom>
          <a:noFill/>
          <a:ln/>
        </p:spPr>
        <p:txBody>
          <a:bodyPr wrap="square" lIns="0" tIns="0" rIns="0" bIns="0" rtlCol="0" anchor="t">
            <a:noAutofit/>
          </a:bodyPr>
          <a:lstStyle/>
          <a:p>
            <a:pPr marL="0" marR="39370" lvl="0" indent="0" algn="ctr" defTabSz="914400" rtl="0" eaLnBrk="1" fontAlgn="auto" latinLnBrk="0" hangingPunct="1">
              <a:lnSpc>
                <a:spcPct val="100000"/>
              </a:lnSpc>
              <a:spcBef>
                <a:spcPts val="965"/>
              </a:spcBef>
              <a:spcAft>
                <a:spcPts val="0"/>
              </a:spcAft>
              <a:buClrTx/>
              <a:buSzTx/>
              <a:buFontTx/>
              <a:buNone/>
              <a:tabLst/>
              <a:defRPr/>
            </a:pPr>
            <a:r>
              <a:rPr kumimoji="0" lang="en-ZA" b="0" i="1" u="none" strike="noStrike" kern="1200" cap="none" spc="-10" normalizeH="0" baseline="0" noProof="0" dirty="0">
                <a:ln>
                  <a:noFill/>
                </a:ln>
                <a:effectLst/>
                <a:uLnTx/>
                <a:uFillTx/>
                <a:latin typeface="Century Gothic"/>
                <a:ea typeface="+mn-ea"/>
                <a:cs typeface="Times New Roman"/>
              </a:rPr>
              <a:t>“</a:t>
            </a:r>
            <a:r>
              <a:rPr kumimoji="0" lang="en-ZA" sz="2000" b="0" i="1" u="none" strike="noStrike" kern="1200" cap="none" spc="-10" normalizeH="0" baseline="0" noProof="0" dirty="0">
                <a:ln>
                  <a:noFill/>
                </a:ln>
                <a:effectLst/>
                <a:uLnTx/>
                <a:uFillTx/>
                <a:latin typeface="Century Gothic"/>
                <a:ea typeface="+mn-ea"/>
                <a:cs typeface="Times New Roman"/>
              </a:rPr>
              <a:t>What gets measured gets managed</a:t>
            </a:r>
            <a:r>
              <a:rPr kumimoji="0" lang="en-ZA" b="0" i="1" u="none" strike="noStrike" kern="1200" cap="none" spc="-10" normalizeH="0" baseline="0" noProof="0" dirty="0">
                <a:ln>
                  <a:noFill/>
                </a:ln>
                <a:effectLst/>
                <a:uLnTx/>
                <a:uFillTx/>
                <a:latin typeface="Century Gothic"/>
                <a:ea typeface="+mn-ea"/>
                <a:cs typeface="Times New Roman"/>
              </a:rPr>
              <a:t>.”</a:t>
            </a:r>
          </a:p>
          <a:p>
            <a:pPr marL="0" marR="39370" lvl="0" indent="0" algn="r" defTabSz="914400" rtl="0" eaLnBrk="1" fontAlgn="auto" latinLnBrk="0" hangingPunct="1">
              <a:lnSpc>
                <a:spcPct val="100000"/>
              </a:lnSpc>
              <a:spcBef>
                <a:spcPts val="965"/>
              </a:spcBef>
              <a:spcAft>
                <a:spcPts val="0"/>
              </a:spcAft>
              <a:buClrTx/>
              <a:buSzTx/>
              <a:buFontTx/>
              <a:buNone/>
              <a:tabLst/>
              <a:defRPr/>
            </a:pPr>
            <a:r>
              <a:rPr kumimoji="0" lang="en-NZ" sz="1050" b="1" i="1" u="none" strike="noStrike" kern="1200" cap="none" spc="-10" normalizeH="0" baseline="0" noProof="0" dirty="0">
                <a:ln>
                  <a:noFill/>
                </a:ln>
                <a:effectLst/>
                <a:uLnTx/>
                <a:uFillTx/>
                <a:latin typeface="Century Gothic"/>
                <a:ea typeface="+mn-ea"/>
                <a:cs typeface="Times New Roman"/>
              </a:rPr>
              <a:t>Peter Drucker</a:t>
            </a:r>
            <a:endParaRPr kumimoji="0" lang="en-ZA" sz="1050" b="0" i="1" u="none" strike="noStrike" kern="1200" cap="none" spc="-10" normalizeH="0" baseline="0" noProof="0" dirty="0">
              <a:ln>
                <a:noFill/>
              </a:ln>
              <a:effectLst/>
              <a:uLnTx/>
              <a:uFillTx/>
              <a:latin typeface="Century Gothic"/>
              <a:ea typeface="+mn-ea"/>
              <a:cs typeface="Times New Roman"/>
            </a:endParaRPr>
          </a:p>
        </p:txBody>
      </p:sp>
      <p:grpSp>
        <p:nvGrpSpPr>
          <p:cNvPr id="27" name="Group 26">
            <a:extLst>
              <a:ext uri="{FF2B5EF4-FFF2-40B4-BE49-F238E27FC236}">
                <a16:creationId xmlns:a16="http://schemas.microsoft.com/office/drawing/2014/main" id="{3B0C3766-84BB-A86B-F8C5-FF9C7C688C42}"/>
              </a:ext>
            </a:extLst>
          </p:cNvPr>
          <p:cNvGrpSpPr/>
          <p:nvPr/>
        </p:nvGrpSpPr>
        <p:grpSpPr>
          <a:xfrm>
            <a:off x="6035040" y="1335024"/>
            <a:ext cx="5965616" cy="5020056"/>
            <a:chOff x="6035040" y="1335024"/>
            <a:chExt cx="5285232" cy="3635879"/>
          </a:xfrm>
        </p:grpSpPr>
        <p:sp>
          <p:nvSpPr>
            <p:cNvPr id="10" name="Shape 8"/>
            <p:cNvSpPr/>
            <p:nvPr/>
          </p:nvSpPr>
          <p:spPr>
            <a:xfrm>
              <a:off x="6035040" y="4224528"/>
              <a:ext cx="5285232" cy="713232"/>
            </a:xfrm>
            <a:prstGeom prst="roundRect">
              <a:avLst>
                <a:gd name="adj" fmla="val 15385"/>
              </a:avLst>
            </a:prstGeom>
            <a:solidFill>
              <a:schemeClr val="accent5"/>
            </a:solidFill>
            <a:ln w="12700">
              <a:solidFill>
                <a:srgbClr val="D0D7DF"/>
              </a:solidFill>
              <a:prstDash val="solid"/>
            </a:ln>
          </p:spPr>
          <p:txBody>
            <a:bodyPr/>
            <a:lstStyle/>
            <a:p>
              <a:endParaRPr lang="en-ZA"/>
            </a:p>
          </p:txBody>
        </p:sp>
        <p:sp>
          <p:nvSpPr>
            <p:cNvPr id="11" name="Text 9"/>
            <p:cNvSpPr/>
            <p:nvPr/>
          </p:nvSpPr>
          <p:spPr>
            <a:xfrm>
              <a:off x="6355080" y="4362361"/>
              <a:ext cx="2194560" cy="512064"/>
            </a:xfrm>
            <a:prstGeom prst="rect">
              <a:avLst/>
            </a:prstGeom>
            <a:noFill/>
            <a:ln/>
          </p:spPr>
          <p:txBody>
            <a:bodyPr wrap="square" lIns="0" tIns="0" rIns="0" bIns="0" rtlCol="0" anchor="t">
              <a:noAutofit/>
            </a:bodyPr>
            <a:lstStyle/>
            <a:p>
              <a:pPr marL="0" indent="0" algn="l">
                <a:buNone/>
              </a:pPr>
              <a:r>
                <a:rPr lang="en-US" b="1" dirty="0">
                  <a:ea typeface="Aptos" pitchFamily="34" charset="-122"/>
                  <a:cs typeface="Aptos" pitchFamily="34" charset="-120"/>
                </a:rPr>
                <a:t>Baseline contract controls</a:t>
              </a:r>
              <a:endParaRPr lang="en-US" dirty="0"/>
            </a:p>
          </p:txBody>
        </p:sp>
        <p:sp>
          <p:nvSpPr>
            <p:cNvPr id="12" name="Text 10"/>
            <p:cNvSpPr/>
            <p:nvPr/>
          </p:nvSpPr>
          <p:spPr>
            <a:xfrm>
              <a:off x="8549640" y="4224528"/>
              <a:ext cx="2770632" cy="746375"/>
            </a:xfrm>
            <a:prstGeom prst="rect">
              <a:avLst/>
            </a:prstGeom>
            <a:noFill/>
            <a:ln/>
          </p:spPr>
          <p:txBody>
            <a:bodyPr wrap="square" lIns="0" tIns="0" rIns="0" bIns="0" rtlCol="0" anchor="t">
              <a:noAutofit/>
            </a:bodyPr>
            <a:lstStyle/>
            <a:p>
              <a:r>
                <a:rPr lang="en-US" sz="1600" dirty="0">
                  <a:ea typeface="Aptos" pitchFamily="34" charset="-122"/>
                  <a:cs typeface="Aptos" pitchFamily="34" charset="-120"/>
                </a:rPr>
                <a:t>• delay damages </a:t>
              </a:r>
            </a:p>
            <a:p>
              <a:pPr marL="0" indent="0" algn="l">
                <a:buNone/>
              </a:pPr>
              <a:r>
                <a:rPr lang="en-US" sz="1600" dirty="0">
                  <a:ea typeface="Aptos" pitchFamily="34" charset="-122"/>
                  <a:cs typeface="Aptos" pitchFamily="34" charset="-120"/>
                </a:rPr>
                <a:t>• defects </a:t>
              </a:r>
            </a:p>
            <a:p>
              <a:pPr marL="0" indent="0" algn="l">
                <a:buNone/>
              </a:pPr>
              <a:r>
                <a:rPr lang="en-US" sz="1600" dirty="0">
                  <a:ea typeface="Aptos" pitchFamily="34" charset="-122"/>
                  <a:cs typeface="Aptos" pitchFamily="34" charset="-120"/>
                </a:rPr>
                <a:t>• retention </a:t>
              </a:r>
            </a:p>
            <a:p>
              <a:pPr marL="0" indent="0" algn="l">
                <a:buNone/>
              </a:pPr>
              <a:r>
                <a:rPr lang="en-US" sz="1600" dirty="0">
                  <a:ea typeface="Aptos" pitchFamily="34" charset="-122"/>
                  <a:cs typeface="Aptos" pitchFamily="34" charset="-120"/>
                </a:rPr>
                <a:t>• claims discipline</a:t>
              </a:r>
              <a:endParaRPr lang="en-US" sz="1600" dirty="0"/>
            </a:p>
          </p:txBody>
        </p:sp>
        <p:sp>
          <p:nvSpPr>
            <p:cNvPr id="13" name="Shape 11"/>
            <p:cNvSpPr/>
            <p:nvPr/>
          </p:nvSpPr>
          <p:spPr>
            <a:xfrm>
              <a:off x="6327648" y="3236976"/>
              <a:ext cx="4700016" cy="713232"/>
            </a:xfrm>
            <a:prstGeom prst="roundRect">
              <a:avLst>
                <a:gd name="adj" fmla="val 15385"/>
              </a:avLst>
            </a:prstGeom>
            <a:solidFill>
              <a:schemeClr val="accent6"/>
            </a:solidFill>
            <a:ln w="12700">
              <a:solidFill>
                <a:srgbClr val="B9E3E3"/>
              </a:solidFill>
              <a:prstDash val="solid"/>
            </a:ln>
          </p:spPr>
          <p:txBody>
            <a:bodyPr/>
            <a:lstStyle/>
            <a:p>
              <a:endParaRPr lang="en-ZA" dirty="0"/>
            </a:p>
          </p:txBody>
        </p:sp>
        <p:sp>
          <p:nvSpPr>
            <p:cNvPr id="14" name="Text 12"/>
            <p:cNvSpPr/>
            <p:nvPr/>
          </p:nvSpPr>
          <p:spPr>
            <a:xfrm>
              <a:off x="6595195" y="3494553"/>
              <a:ext cx="1920240" cy="228600"/>
            </a:xfrm>
            <a:prstGeom prst="rect">
              <a:avLst/>
            </a:prstGeom>
            <a:noFill/>
            <a:ln/>
          </p:spPr>
          <p:txBody>
            <a:bodyPr wrap="square" lIns="0" tIns="0" rIns="0" bIns="0" rtlCol="0" anchor="t">
              <a:normAutofit/>
            </a:bodyPr>
            <a:lstStyle/>
            <a:p>
              <a:pPr marL="0" indent="0" algn="l">
                <a:buNone/>
              </a:pPr>
              <a:r>
                <a:rPr lang="en-US" b="1" dirty="0">
                  <a:solidFill>
                    <a:schemeClr val="bg1"/>
                  </a:solidFill>
                  <a:ea typeface="Aptos" pitchFamily="34" charset="-122"/>
                  <a:cs typeface="Aptos" pitchFamily="34" charset="-120"/>
                </a:rPr>
                <a:t>Delivery incentives</a:t>
              </a:r>
              <a:endParaRPr lang="en-US" dirty="0">
                <a:solidFill>
                  <a:schemeClr val="bg1"/>
                </a:solidFill>
              </a:endParaRPr>
            </a:p>
          </p:txBody>
        </p:sp>
        <p:sp>
          <p:nvSpPr>
            <p:cNvPr id="15" name="Text 13"/>
            <p:cNvSpPr/>
            <p:nvPr/>
          </p:nvSpPr>
          <p:spPr>
            <a:xfrm>
              <a:off x="8549640" y="3310129"/>
              <a:ext cx="2505453" cy="713231"/>
            </a:xfrm>
            <a:prstGeom prst="rect">
              <a:avLst/>
            </a:prstGeom>
            <a:noFill/>
            <a:ln/>
          </p:spPr>
          <p:txBody>
            <a:bodyPr wrap="square" lIns="0" tIns="0" rIns="0" bIns="0" rtlCol="0" anchor="t">
              <a:noAutofit/>
            </a:bodyPr>
            <a:lstStyle/>
            <a:p>
              <a:r>
                <a:rPr lang="en-US" dirty="0">
                  <a:solidFill>
                    <a:schemeClr val="bg1"/>
                  </a:solidFill>
                  <a:ea typeface="Aptos" pitchFamily="34" charset="-122"/>
                  <a:cs typeface="Aptos" pitchFamily="34" charset="-120"/>
                </a:rPr>
                <a:t>• early completion </a:t>
              </a:r>
            </a:p>
            <a:p>
              <a:r>
                <a:rPr lang="en-US" dirty="0">
                  <a:solidFill>
                    <a:schemeClr val="bg1"/>
                  </a:solidFill>
                  <a:ea typeface="Aptos" pitchFamily="34" charset="-122"/>
                  <a:cs typeface="Aptos" pitchFamily="34" charset="-120"/>
                </a:rPr>
                <a:t>• milestones </a:t>
              </a:r>
            </a:p>
            <a:p>
              <a:r>
                <a:rPr lang="en-US" dirty="0">
                  <a:solidFill>
                    <a:schemeClr val="bg1"/>
                  </a:solidFill>
                  <a:ea typeface="Aptos" pitchFamily="34" charset="-122"/>
                  <a:cs typeface="Aptos" pitchFamily="34" charset="-120"/>
                </a:rPr>
                <a:t>• reliability</a:t>
              </a:r>
              <a:endParaRPr lang="en-US" dirty="0">
                <a:solidFill>
                  <a:schemeClr val="bg1"/>
                </a:solidFill>
              </a:endParaRPr>
            </a:p>
          </p:txBody>
        </p:sp>
        <p:sp>
          <p:nvSpPr>
            <p:cNvPr id="16" name="Shape 14"/>
            <p:cNvSpPr/>
            <p:nvPr/>
          </p:nvSpPr>
          <p:spPr>
            <a:xfrm>
              <a:off x="6638544" y="2249424"/>
              <a:ext cx="4069080" cy="713232"/>
            </a:xfrm>
            <a:prstGeom prst="roundRect">
              <a:avLst>
                <a:gd name="adj" fmla="val 15385"/>
              </a:avLst>
            </a:prstGeom>
            <a:solidFill>
              <a:srgbClr val="730721"/>
            </a:solidFill>
            <a:ln w="12700">
              <a:solidFill>
                <a:srgbClr val="FED7A8"/>
              </a:solidFill>
              <a:prstDash val="solid"/>
            </a:ln>
          </p:spPr>
          <p:txBody>
            <a:bodyPr/>
            <a:lstStyle/>
            <a:p>
              <a:endParaRPr lang="en-ZA" dirty="0"/>
            </a:p>
          </p:txBody>
        </p:sp>
        <p:sp>
          <p:nvSpPr>
            <p:cNvPr id="17" name="Text 15"/>
            <p:cNvSpPr/>
            <p:nvPr/>
          </p:nvSpPr>
          <p:spPr>
            <a:xfrm>
              <a:off x="6779027" y="2491740"/>
              <a:ext cx="1783080" cy="228600"/>
            </a:xfrm>
            <a:prstGeom prst="rect">
              <a:avLst/>
            </a:prstGeom>
            <a:noFill/>
            <a:ln/>
          </p:spPr>
          <p:txBody>
            <a:bodyPr wrap="square" lIns="0" tIns="0" rIns="0" bIns="0" rtlCol="0" anchor="t">
              <a:normAutofit/>
            </a:bodyPr>
            <a:lstStyle/>
            <a:p>
              <a:pPr marL="0" indent="0" algn="l">
                <a:buNone/>
              </a:pPr>
              <a:r>
                <a:rPr lang="en-US" b="1" dirty="0">
                  <a:solidFill>
                    <a:schemeClr val="bg1"/>
                  </a:solidFill>
                  <a:ea typeface="Aptos" pitchFamily="34" charset="-122"/>
                  <a:cs typeface="Aptos" pitchFamily="34" charset="-120"/>
                </a:rPr>
                <a:t>Quality incentives</a:t>
              </a:r>
              <a:endParaRPr lang="en-US" dirty="0">
                <a:solidFill>
                  <a:schemeClr val="bg1"/>
                </a:solidFill>
              </a:endParaRPr>
            </a:p>
          </p:txBody>
        </p:sp>
        <p:sp>
          <p:nvSpPr>
            <p:cNvPr id="18" name="Text 16"/>
            <p:cNvSpPr/>
            <p:nvPr/>
          </p:nvSpPr>
          <p:spPr>
            <a:xfrm>
              <a:off x="8668512" y="2330096"/>
              <a:ext cx="1828800" cy="632560"/>
            </a:xfrm>
            <a:prstGeom prst="rect">
              <a:avLst/>
            </a:prstGeom>
            <a:noFill/>
            <a:ln/>
          </p:spPr>
          <p:txBody>
            <a:bodyPr wrap="square" lIns="0" tIns="0" rIns="0" bIns="0" rtlCol="0" anchor="t">
              <a:noAutofit/>
            </a:bodyPr>
            <a:lstStyle/>
            <a:p>
              <a:r>
                <a:rPr lang="en-US" dirty="0">
                  <a:solidFill>
                    <a:schemeClr val="bg1"/>
                  </a:solidFill>
                  <a:ea typeface="Aptos" pitchFamily="34" charset="-122"/>
                  <a:cs typeface="Aptos" pitchFamily="34" charset="-120"/>
                </a:rPr>
                <a:t>• first-time-right</a:t>
              </a:r>
            </a:p>
            <a:p>
              <a:r>
                <a:rPr lang="en-US" dirty="0">
                  <a:solidFill>
                    <a:schemeClr val="bg1"/>
                  </a:solidFill>
                  <a:ea typeface="Aptos" pitchFamily="34" charset="-122"/>
                  <a:cs typeface="Aptos" pitchFamily="34" charset="-120"/>
                </a:rPr>
                <a:t>• defect-free </a:t>
              </a:r>
            </a:p>
            <a:p>
              <a:r>
                <a:rPr lang="en-US" dirty="0">
                  <a:solidFill>
                    <a:schemeClr val="bg1"/>
                  </a:solidFill>
                  <a:ea typeface="Aptos" pitchFamily="34" charset="-122"/>
                  <a:cs typeface="Aptos" pitchFamily="34" charset="-120"/>
                </a:rPr>
                <a:t>   handover</a:t>
              </a:r>
              <a:endParaRPr lang="en-US" dirty="0">
                <a:solidFill>
                  <a:schemeClr val="bg1"/>
                </a:solidFill>
              </a:endParaRPr>
            </a:p>
          </p:txBody>
        </p:sp>
        <p:sp>
          <p:nvSpPr>
            <p:cNvPr id="19" name="Shape 17"/>
            <p:cNvSpPr/>
            <p:nvPr/>
          </p:nvSpPr>
          <p:spPr>
            <a:xfrm>
              <a:off x="6967728" y="1335024"/>
              <a:ext cx="3401568" cy="658368"/>
            </a:xfrm>
            <a:prstGeom prst="roundRect">
              <a:avLst>
                <a:gd name="adj" fmla="val 16667"/>
              </a:avLst>
            </a:prstGeom>
            <a:solidFill>
              <a:srgbClr val="404040"/>
            </a:solidFill>
            <a:ln w="12700">
              <a:solidFill>
                <a:srgbClr val="17324D"/>
              </a:solidFill>
              <a:prstDash val="solid"/>
            </a:ln>
          </p:spPr>
          <p:txBody>
            <a:bodyPr/>
            <a:lstStyle/>
            <a:p>
              <a:endParaRPr lang="en-ZA"/>
            </a:p>
          </p:txBody>
        </p:sp>
        <p:sp>
          <p:nvSpPr>
            <p:cNvPr id="20" name="Text 18"/>
            <p:cNvSpPr/>
            <p:nvPr/>
          </p:nvSpPr>
          <p:spPr>
            <a:xfrm>
              <a:off x="7260336" y="1517904"/>
              <a:ext cx="2743200" cy="228600"/>
            </a:xfrm>
            <a:prstGeom prst="rect">
              <a:avLst/>
            </a:prstGeom>
            <a:noFill/>
            <a:ln/>
          </p:spPr>
          <p:txBody>
            <a:bodyPr wrap="square" lIns="0" tIns="0" rIns="0" bIns="0" rtlCol="0" anchor="t">
              <a:normAutofit/>
            </a:bodyPr>
            <a:lstStyle/>
            <a:p>
              <a:pPr marL="0" indent="0" algn="ctr">
                <a:buNone/>
              </a:pPr>
              <a:r>
                <a:rPr lang="en-US" b="1" dirty="0">
                  <a:solidFill>
                    <a:srgbClr val="FFFFFF"/>
                  </a:solidFill>
                  <a:ea typeface="Aptos" pitchFamily="34" charset="-122"/>
                  <a:cs typeface="Aptos" pitchFamily="34" charset="-120"/>
                </a:rPr>
                <a:t>Targeted outcomes</a:t>
              </a:r>
              <a:endParaRPr lang="en-US" dirty="0"/>
            </a:p>
          </p:txBody>
        </p:sp>
        <p:sp>
          <p:nvSpPr>
            <p:cNvPr id="21" name="Shape 19"/>
            <p:cNvSpPr/>
            <p:nvPr/>
          </p:nvSpPr>
          <p:spPr>
            <a:xfrm>
              <a:off x="8641080" y="1993392"/>
              <a:ext cx="0" cy="256032"/>
            </a:xfrm>
            <a:prstGeom prst="line">
              <a:avLst/>
            </a:prstGeom>
            <a:noFill/>
            <a:ln w="25400">
              <a:solidFill>
                <a:schemeClr val="tx1"/>
              </a:solidFill>
              <a:prstDash val="solid"/>
              <a:tailEnd type="triangle"/>
            </a:ln>
          </p:spPr>
          <p:txBody>
            <a:bodyPr/>
            <a:lstStyle/>
            <a:p>
              <a:endParaRPr lang="en-ZA"/>
            </a:p>
          </p:txBody>
        </p:sp>
        <p:sp>
          <p:nvSpPr>
            <p:cNvPr id="22" name="Shape 20"/>
            <p:cNvSpPr/>
            <p:nvPr/>
          </p:nvSpPr>
          <p:spPr>
            <a:xfrm>
              <a:off x="8641080" y="2962656"/>
              <a:ext cx="0" cy="274320"/>
            </a:xfrm>
            <a:prstGeom prst="line">
              <a:avLst/>
            </a:prstGeom>
            <a:noFill/>
            <a:ln w="25400">
              <a:solidFill>
                <a:schemeClr val="tx1"/>
              </a:solidFill>
              <a:prstDash val="solid"/>
              <a:tailEnd type="triangle"/>
            </a:ln>
          </p:spPr>
          <p:txBody>
            <a:bodyPr/>
            <a:lstStyle/>
            <a:p>
              <a:endParaRPr lang="en-ZA"/>
            </a:p>
          </p:txBody>
        </p:sp>
        <p:sp>
          <p:nvSpPr>
            <p:cNvPr id="23" name="Shape 21"/>
            <p:cNvSpPr/>
            <p:nvPr/>
          </p:nvSpPr>
          <p:spPr>
            <a:xfrm>
              <a:off x="8641080" y="3950208"/>
              <a:ext cx="0" cy="274320"/>
            </a:xfrm>
            <a:prstGeom prst="line">
              <a:avLst/>
            </a:prstGeom>
            <a:noFill/>
            <a:ln w="25400">
              <a:solidFill>
                <a:schemeClr val="tx1"/>
              </a:solidFill>
              <a:prstDash val="solid"/>
              <a:tailEnd type="triangle"/>
            </a:ln>
          </p:spPr>
          <p:txBody>
            <a:bodyPr/>
            <a:lstStyle/>
            <a:p>
              <a:endParaRPr lang="en-ZA"/>
            </a:p>
          </p:txBody>
        </p:sp>
      </p:grpSp>
      <p:sp>
        <p:nvSpPr>
          <p:cNvPr id="31" name="TextBox 30">
            <a:extLst>
              <a:ext uri="{FF2B5EF4-FFF2-40B4-BE49-F238E27FC236}">
                <a16:creationId xmlns:a16="http://schemas.microsoft.com/office/drawing/2014/main" id="{3CA1FCB1-118C-106C-4958-2EF07AED9484}"/>
              </a:ext>
            </a:extLst>
          </p:cNvPr>
          <p:cNvSpPr txBox="1"/>
          <p:nvPr/>
        </p:nvSpPr>
        <p:spPr>
          <a:xfrm>
            <a:off x="658368" y="3666745"/>
            <a:ext cx="4892038" cy="2269852"/>
          </a:xfrm>
          <a:prstGeom prst="rect">
            <a:avLst/>
          </a:prstGeom>
          <a:noFill/>
          <a:ln w="6350">
            <a:noFill/>
            <a:miter lim="800000"/>
          </a:ln>
        </p:spPr>
        <p:txBody>
          <a:bodyPr wrap="square">
            <a:spAutoFit/>
          </a:bodyPr>
          <a:lstStyle/>
          <a:p>
            <a:pPr algn="ctr">
              <a:spcBef>
                <a:spcPts val="300"/>
              </a:spcBef>
              <a:spcAft>
                <a:spcPts val="300"/>
              </a:spcAft>
            </a:pPr>
            <a:r>
              <a:rPr lang="en-ZA" i="1" dirty="0">
                <a:latin typeface="+mj-lt"/>
              </a:rPr>
              <a:t>"If you punish people too much for failure, then they will respond accordingly, and the innovation you will get will be very incrementalist. Nobody’s will try anything bold for fear of getting fired... so risk-reward must be balanced and favour taking bold moves."</a:t>
            </a:r>
            <a:r>
              <a:rPr lang="en-ZA" dirty="0">
                <a:latin typeface="+mj-lt"/>
              </a:rPr>
              <a:t> </a:t>
            </a:r>
          </a:p>
          <a:p>
            <a:pPr algn="r">
              <a:spcBef>
                <a:spcPts val="300"/>
              </a:spcBef>
              <a:spcAft>
                <a:spcPts val="300"/>
              </a:spcAft>
            </a:pPr>
            <a:r>
              <a:rPr lang="en-ZA" sz="1050" b="1" i="1" dirty="0">
                <a:latin typeface="+mj-lt"/>
                <a:cs typeface="Times New Roman"/>
              </a:rPr>
              <a:t>Elon Musk</a:t>
            </a:r>
            <a:endParaRPr lang="en-NZ" sz="1050" b="1" i="1" dirty="0">
              <a:latin typeface="+mj-lt"/>
              <a:cs typeface="Times New Roman"/>
            </a:endParaRPr>
          </a:p>
        </p:txBody>
      </p:sp>
      <p:sp>
        <p:nvSpPr>
          <p:cNvPr id="6" name="Footer Placeholder 5">
            <a:extLst>
              <a:ext uri="{FF2B5EF4-FFF2-40B4-BE49-F238E27FC236}">
                <a16:creationId xmlns:a16="http://schemas.microsoft.com/office/drawing/2014/main" id="{09E45E9B-77DE-3BB4-A09E-CA931D825256}"/>
              </a:ext>
            </a:extLst>
          </p:cNvPr>
          <p:cNvSpPr>
            <a:spLocks noGrp="1"/>
          </p:cNvSpPr>
          <p:nvPr>
            <p:ph type="ftr" sz="quarter" idx="19"/>
          </p:nvPr>
        </p:nvSpPr>
        <p:spPr/>
        <p:txBody>
          <a:bodyPr/>
          <a:lstStyle/>
          <a:p>
            <a:r>
              <a:rPr lang="en-US"/>
              <a:t>www.ecs.co.za</a:t>
            </a:r>
            <a:endParaRPr lang="en-GB" dirty="0"/>
          </a:p>
        </p:txBody>
      </p:sp>
      <p:sp>
        <p:nvSpPr>
          <p:cNvPr id="7" name="Slide Number Placeholder 6">
            <a:extLst>
              <a:ext uri="{FF2B5EF4-FFF2-40B4-BE49-F238E27FC236}">
                <a16:creationId xmlns:a16="http://schemas.microsoft.com/office/drawing/2014/main" id="{8D1A9A48-D4A9-2CE4-9BC2-A083489CA4CA}"/>
              </a:ext>
            </a:extLst>
          </p:cNvPr>
          <p:cNvSpPr>
            <a:spLocks noGrp="1"/>
          </p:cNvSpPr>
          <p:nvPr>
            <p:ph type="sldNum" sz="quarter" idx="18"/>
          </p:nvPr>
        </p:nvSpPr>
        <p:spPr/>
        <p:txBody>
          <a:bodyPr/>
          <a:lstStyle/>
          <a:p>
            <a:fld id="{06F2FA06-E1E0-41BE-9336-EB35A789C607}" type="slidenum">
              <a:rPr lang="en-GB" smtClean="0"/>
              <a:pPr/>
              <a:t>4</a:t>
            </a:fld>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502920" y="264741"/>
            <a:ext cx="4260669" cy="411480"/>
          </a:xfrm>
          <a:prstGeom prst="rect">
            <a:avLst/>
          </a:prstGeom>
          <a:noFill/>
          <a:ln/>
        </p:spPr>
        <p:txBody>
          <a:bodyPr wrap="square" lIns="0" tIns="0" rIns="0" bIns="0" rtlCol="0" anchor="ctr">
            <a:noAutofit/>
          </a:bodyPr>
          <a:lstStyle/>
          <a:p>
            <a:pPr marL="0" indent="0" algn="l">
              <a:buNone/>
            </a:pPr>
            <a:r>
              <a:rPr lang="en-US" sz="2500" b="1" dirty="0">
                <a:latin typeface="Century Gothic" pitchFamily="34" charset="0"/>
                <a:ea typeface="Century Gothic" pitchFamily="34" charset="-122"/>
                <a:cs typeface="Century Gothic" pitchFamily="34" charset="-120"/>
              </a:rPr>
              <a:t>CONTRACT LANDSCAPE</a:t>
            </a:r>
            <a:endParaRPr lang="en-US" sz="2500" dirty="0"/>
          </a:p>
        </p:txBody>
      </p:sp>
      <p:sp>
        <p:nvSpPr>
          <p:cNvPr id="6" name="Text 3"/>
          <p:cNvSpPr/>
          <p:nvPr/>
        </p:nvSpPr>
        <p:spPr>
          <a:xfrm>
            <a:off x="502920" y="685800"/>
            <a:ext cx="6675120" cy="411480"/>
          </a:xfrm>
          <a:prstGeom prst="rect">
            <a:avLst/>
          </a:prstGeom>
          <a:noFill/>
          <a:ln/>
        </p:spPr>
        <p:txBody>
          <a:bodyPr wrap="square" lIns="0" tIns="0" rIns="0" bIns="0" rtlCol="0" anchor="ctr">
            <a:normAutofit fontScale="85000" lnSpcReduction="10000"/>
          </a:bodyPr>
          <a:lstStyle/>
          <a:p>
            <a:pPr marL="0" indent="0" algn="l">
              <a:buNone/>
            </a:pPr>
            <a:r>
              <a:rPr lang="en-US" sz="2000" dirty="0">
                <a:solidFill>
                  <a:srgbClr val="111111"/>
                </a:solidFill>
                <a:latin typeface="Century Gothic" pitchFamily="34" charset="0"/>
                <a:ea typeface="Century Gothic" pitchFamily="34" charset="-122"/>
                <a:cs typeface="Century Gothic" pitchFamily="34" charset="-120"/>
              </a:rPr>
              <a:t>South African standard forms: examples of where incentives fit</a:t>
            </a:r>
            <a:endParaRPr lang="en-US" sz="2000" dirty="0"/>
          </a:p>
        </p:txBody>
      </p:sp>
      <p:sp>
        <p:nvSpPr>
          <p:cNvPr id="9" name="Shape 6"/>
          <p:cNvSpPr/>
          <p:nvPr/>
        </p:nvSpPr>
        <p:spPr>
          <a:xfrm>
            <a:off x="502920" y="1463040"/>
            <a:ext cx="2523744" cy="3154680"/>
          </a:xfrm>
          <a:prstGeom prst="roundRect">
            <a:avLst>
              <a:gd name="adj" fmla="val 4348"/>
            </a:avLst>
          </a:prstGeom>
          <a:solidFill>
            <a:srgbClr val="F6E7EC"/>
          </a:solidFill>
          <a:ln w="7620">
            <a:solidFill>
              <a:srgbClr val="D9D9D9"/>
            </a:solidFill>
            <a:prstDash val="solid"/>
          </a:ln>
        </p:spPr>
        <p:txBody>
          <a:bodyPr/>
          <a:lstStyle/>
          <a:p>
            <a:endParaRPr lang="en-ZA"/>
          </a:p>
        </p:txBody>
      </p:sp>
      <p:sp>
        <p:nvSpPr>
          <p:cNvPr id="10" name="Text 7"/>
          <p:cNvSpPr/>
          <p:nvPr/>
        </p:nvSpPr>
        <p:spPr>
          <a:xfrm>
            <a:off x="667512" y="1691640"/>
            <a:ext cx="685800" cy="274320"/>
          </a:xfrm>
          <a:prstGeom prst="rect">
            <a:avLst/>
          </a:prstGeom>
          <a:noFill/>
          <a:ln/>
        </p:spPr>
        <p:txBody>
          <a:bodyPr wrap="square" lIns="0" tIns="0" rIns="0" bIns="0" rtlCol="0" anchor="ctr">
            <a:noAutofit/>
          </a:bodyPr>
          <a:lstStyle/>
          <a:p>
            <a:pPr marL="0" indent="0" algn="l">
              <a:buNone/>
            </a:pPr>
            <a:r>
              <a:rPr lang="en-US" sz="2000" b="1" dirty="0">
                <a:ea typeface="Century Gothic" pitchFamily="34" charset="-122"/>
                <a:cs typeface="Century Gothic" pitchFamily="34" charset="-120"/>
              </a:rPr>
              <a:t>NEC</a:t>
            </a:r>
            <a:endParaRPr lang="en-US" sz="2000" dirty="0"/>
          </a:p>
        </p:txBody>
      </p:sp>
      <p:sp>
        <p:nvSpPr>
          <p:cNvPr id="11" name="Text 8"/>
          <p:cNvSpPr/>
          <p:nvPr/>
        </p:nvSpPr>
        <p:spPr>
          <a:xfrm>
            <a:off x="667512" y="2071116"/>
            <a:ext cx="2368296" cy="224899"/>
          </a:xfrm>
          <a:prstGeom prst="rect">
            <a:avLst/>
          </a:prstGeom>
          <a:noFill/>
          <a:ln/>
        </p:spPr>
        <p:txBody>
          <a:bodyPr wrap="square" lIns="0" tIns="0" rIns="0" bIns="0" rtlCol="0" anchor="ctr">
            <a:noAutofit/>
          </a:bodyPr>
          <a:lstStyle/>
          <a:p>
            <a:pPr marL="0" indent="0" algn="l">
              <a:buNone/>
            </a:pPr>
            <a:r>
              <a:rPr lang="en-US" sz="1600" dirty="0">
                <a:solidFill>
                  <a:srgbClr val="404040"/>
                </a:solidFill>
                <a:ea typeface="Century Gothic" pitchFamily="34" charset="-122"/>
                <a:cs typeface="Century Gothic" pitchFamily="34" charset="-120"/>
              </a:rPr>
              <a:t>Incentive architecture</a:t>
            </a:r>
            <a:endParaRPr lang="en-US" sz="1600" dirty="0"/>
          </a:p>
        </p:txBody>
      </p:sp>
      <p:sp>
        <p:nvSpPr>
          <p:cNvPr id="12" name="Text 9"/>
          <p:cNvSpPr/>
          <p:nvPr/>
        </p:nvSpPr>
        <p:spPr>
          <a:xfrm>
            <a:off x="667512" y="2514600"/>
            <a:ext cx="2359152" cy="1700784"/>
          </a:xfrm>
          <a:prstGeom prst="rect">
            <a:avLst/>
          </a:prstGeom>
          <a:noFill/>
          <a:ln/>
        </p:spPr>
        <p:txBody>
          <a:bodyPr wrap="square" lIns="254" tIns="254" rIns="254" bIns="254" rtlCol="0" anchor="ctr">
            <a:noAutofit/>
          </a:bodyPr>
          <a:lstStyle/>
          <a:p>
            <a:pPr marL="285750" indent="-285750" algn="l">
              <a:buFont typeface="Arial" panose="020B0604020202020204" pitchFamily="34" charset="0"/>
              <a:buChar char="•"/>
            </a:pPr>
            <a:r>
              <a:rPr lang="en-US" sz="1500" dirty="0">
                <a:solidFill>
                  <a:srgbClr val="404040"/>
                </a:solidFill>
                <a:ea typeface="Century Gothic" pitchFamily="34" charset="-122"/>
                <a:cs typeface="Century Gothic" pitchFamily="34" charset="-120"/>
              </a:rPr>
              <a:t>X6 early Completion</a:t>
            </a:r>
            <a:endParaRPr lang="en-US" sz="1500" dirty="0"/>
          </a:p>
          <a:p>
            <a:pPr marL="285750" indent="-285750" algn="l">
              <a:buFont typeface="Arial" panose="020B0604020202020204" pitchFamily="34" charset="0"/>
              <a:buChar char="•"/>
            </a:pPr>
            <a:r>
              <a:rPr lang="en-US" sz="1500" dirty="0">
                <a:solidFill>
                  <a:srgbClr val="404040"/>
                </a:solidFill>
                <a:ea typeface="Century Gothic" pitchFamily="34" charset="-122"/>
                <a:cs typeface="Century Gothic" pitchFamily="34" charset="-120"/>
              </a:rPr>
              <a:t>X20 KPI payments</a:t>
            </a:r>
            <a:endParaRPr lang="en-US" sz="1500" dirty="0"/>
          </a:p>
          <a:p>
            <a:pPr marL="285750" indent="-285750" algn="l">
              <a:buFont typeface="Arial" panose="020B0604020202020204" pitchFamily="34" charset="0"/>
              <a:buChar char="•"/>
            </a:pPr>
            <a:r>
              <a:rPr lang="en-US" sz="1500" dirty="0">
                <a:solidFill>
                  <a:srgbClr val="404040"/>
                </a:solidFill>
                <a:ea typeface="Century Gothic" pitchFamily="34" charset="-122"/>
                <a:cs typeface="Century Gothic" pitchFamily="34" charset="-120"/>
              </a:rPr>
              <a:t>Pain/gain incentive</a:t>
            </a:r>
            <a:endParaRPr lang="en-US" sz="1500" dirty="0"/>
          </a:p>
          <a:p>
            <a:pPr marL="285750" indent="-285750" algn="l">
              <a:buFont typeface="Arial" panose="020B0604020202020204" pitchFamily="34" charset="0"/>
              <a:buChar char="•"/>
            </a:pPr>
            <a:r>
              <a:rPr lang="en-US" sz="1500" dirty="0">
                <a:solidFill>
                  <a:srgbClr val="404040"/>
                </a:solidFill>
              </a:rPr>
              <a:t>Value Engineering</a:t>
            </a:r>
            <a:endParaRPr lang="en-US" sz="1500" dirty="0"/>
          </a:p>
          <a:p>
            <a:pPr marL="285750" indent="-285750" algn="l">
              <a:buFont typeface="Arial" panose="020B0604020202020204" pitchFamily="34" charset="0"/>
              <a:buChar char="•"/>
            </a:pPr>
            <a:r>
              <a:rPr lang="en-US" sz="1500" dirty="0">
                <a:solidFill>
                  <a:srgbClr val="404040"/>
                </a:solidFill>
                <a:ea typeface="Century Gothic" pitchFamily="34" charset="-122"/>
                <a:cs typeface="Century Gothic" pitchFamily="34" charset="-120"/>
              </a:rPr>
              <a:t>X21 Life Cycle Cost</a:t>
            </a:r>
          </a:p>
          <a:p>
            <a:pPr marL="285750" indent="-285750" algn="l">
              <a:buFont typeface="Arial" panose="020B0604020202020204" pitchFamily="34" charset="0"/>
              <a:buChar char="•"/>
            </a:pPr>
            <a:r>
              <a:rPr lang="en-US" sz="1500" dirty="0">
                <a:solidFill>
                  <a:srgbClr val="404040"/>
                </a:solidFill>
                <a:ea typeface="Century Gothic" pitchFamily="34" charset="-122"/>
                <a:cs typeface="Century Gothic" pitchFamily="34" charset="-120"/>
              </a:rPr>
              <a:t>X29 climate performance</a:t>
            </a:r>
          </a:p>
          <a:p>
            <a:pPr marL="285750" indent="-285750" algn="l">
              <a:buFont typeface="Arial" panose="020B0604020202020204" pitchFamily="34" charset="0"/>
              <a:buChar char="•"/>
            </a:pPr>
            <a:endParaRPr lang="en-US" sz="1500" dirty="0"/>
          </a:p>
        </p:txBody>
      </p:sp>
      <p:sp>
        <p:nvSpPr>
          <p:cNvPr id="13" name="Shape 10"/>
          <p:cNvSpPr/>
          <p:nvPr/>
        </p:nvSpPr>
        <p:spPr>
          <a:xfrm>
            <a:off x="667512" y="4344271"/>
            <a:ext cx="960120" cy="54864"/>
          </a:xfrm>
          <a:prstGeom prst="rect">
            <a:avLst/>
          </a:prstGeom>
          <a:solidFill>
            <a:srgbClr val="A00B2F"/>
          </a:solidFill>
          <a:ln w="12700">
            <a:solidFill>
              <a:srgbClr val="A00B2F">
                <a:alpha val="0"/>
              </a:srgbClr>
            </a:solidFill>
            <a:prstDash val="solid"/>
          </a:ln>
        </p:spPr>
        <p:txBody>
          <a:bodyPr/>
          <a:lstStyle/>
          <a:p>
            <a:endParaRPr lang="en-ZA"/>
          </a:p>
        </p:txBody>
      </p:sp>
      <p:sp>
        <p:nvSpPr>
          <p:cNvPr id="14" name="Shape 11"/>
          <p:cNvSpPr/>
          <p:nvPr/>
        </p:nvSpPr>
        <p:spPr>
          <a:xfrm>
            <a:off x="3355848" y="1463040"/>
            <a:ext cx="2523744" cy="3154680"/>
          </a:xfrm>
          <a:prstGeom prst="roundRect">
            <a:avLst>
              <a:gd name="adj" fmla="val 4348"/>
            </a:avLst>
          </a:prstGeom>
          <a:solidFill>
            <a:srgbClr val="F2F2F2"/>
          </a:solidFill>
          <a:ln w="7620">
            <a:solidFill>
              <a:srgbClr val="D9D9D9"/>
            </a:solidFill>
            <a:prstDash val="solid"/>
          </a:ln>
        </p:spPr>
        <p:txBody>
          <a:bodyPr/>
          <a:lstStyle/>
          <a:p>
            <a:endParaRPr lang="en-ZA"/>
          </a:p>
        </p:txBody>
      </p:sp>
      <p:sp>
        <p:nvSpPr>
          <p:cNvPr id="15" name="Text 12"/>
          <p:cNvSpPr/>
          <p:nvPr/>
        </p:nvSpPr>
        <p:spPr>
          <a:xfrm>
            <a:off x="3520440" y="1691640"/>
            <a:ext cx="685800" cy="274320"/>
          </a:xfrm>
          <a:prstGeom prst="rect">
            <a:avLst/>
          </a:prstGeom>
          <a:noFill/>
          <a:ln/>
        </p:spPr>
        <p:txBody>
          <a:bodyPr wrap="square" lIns="0" tIns="0" rIns="0" bIns="0" rtlCol="0" anchor="ctr">
            <a:noAutofit/>
          </a:bodyPr>
          <a:lstStyle/>
          <a:p>
            <a:pPr marL="0" indent="0" algn="l">
              <a:buNone/>
            </a:pPr>
            <a:r>
              <a:rPr lang="en-US" sz="2000" b="1" dirty="0">
                <a:solidFill>
                  <a:srgbClr val="404040"/>
                </a:solidFill>
                <a:ea typeface="Century Gothic" pitchFamily="34" charset="-122"/>
                <a:cs typeface="Century Gothic" pitchFamily="34" charset="-120"/>
              </a:rPr>
              <a:t>FIDIC</a:t>
            </a:r>
            <a:endParaRPr lang="en-US" sz="2000" dirty="0"/>
          </a:p>
        </p:txBody>
      </p:sp>
      <p:sp>
        <p:nvSpPr>
          <p:cNvPr id="16" name="Text 13"/>
          <p:cNvSpPr/>
          <p:nvPr/>
        </p:nvSpPr>
        <p:spPr>
          <a:xfrm>
            <a:off x="3529584" y="1802240"/>
            <a:ext cx="2350007" cy="762434"/>
          </a:xfrm>
          <a:prstGeom prst="rect">
            <a:avLst/>
          </a:prstGeom>
          <a:noFill/>
          <a:ln/>
        </p:spPr>
        <p:txBody>
          <a:bodyPr wrap="square" lIns="0" tIns="0" rIns="0" bIns="0" rtlCol="0" anchor="ctr">
            <a:noAutofit/>
          </a:bodyPr>
          <a:lstStyle/>
          <a:p>
            <a:pPr marL="0" indent="0" algn="l">
              <a:buNone/>
            </a:pPr>
            <a:r>
              <a:rPr lang="en-US" sz="1600" dirty="0">
                <a:solidFill>
                  <a:srgbClr val="404040"/>
                </a:solidFill>
                <a:ea typeface="Century Gothic" pitchFamily="34" charset="-122"/>
                <a:cs typeface="Century Gothic" pitchFamily="34" charset="-120"/>
              </a:rPr>
              <a:t> Particular Conditions</a:t>
            </a:r>
            <a:endParaRPr lang="en-US" sz="1600" dirty="0"/>
          </a:p>
        </p:txBody>
      </p:sp>
      <p:sp>
        <p:nvSpPr>
          <p:cNvPr id="17" name="Text 14"/>
          <p:cNvSpPr/>
          <p:nvPr/>
        </p:nvSpPr>
        <p:spPr>
          <a:xfrm>
            <a:off x="3529584" y="2589059"/>
            <a:ext cx="2350008" cy="1504841"/>
          </a:xfrm>
          <a:prstGeom prst="rect">
            <a:avLst/>
          </a:prstGeom>
          <a:noFill/>
          <a:ln/>
        </p:spPr>
        <p:txBody>
          <a:bodyPr wrap="square" lIns="254" tIns="254" rIns="254" bIns="254" rtlCol="0" anchor="ctr">
            <a:noAutofit/>
          </a:bodyPr>
          <a:lstStyle/>
          <a:p>
            <a:pPr marL="285750" indent="-285750" algn="l">
              <a:buFont typeface="Arial" panose="020B0604020202020204" pitchFamily="34" charset="0"/>
              <a:buChar char="•"/>
            </a:pPr>
            <a:r>
              <a:rPr lang="en-US" sz="1500" dirty="0">
                <a:solidFill>
                  <a:srgbClr val="404040"/>
                </a:solidFill>
                <a:ea typeface="Century Gothic" pitchFamily="34" charset="-122"/>
                <a:cs typeface="Century Gothic" pitchFamily="34" charset="-120"/>
              </a:rPr>
              <a:t>Bonus for early completion</a:t>
            </a:r>
            <a:endParaRPr lang="en-US" sz="1500" dirty="0"/>
          </a:p>
          <a:p>
            <a:pPr marL="285750" indent="-285750" algn="l">
              <a:buFont typeface="Arial" panose="020B0604020202020204" pitchFamily="34" charset="0"/>
              <a:buChar char="•"/>
            </a:pPr>
            <a:r>
              <a:rPr lang="en-US" sz="1500" dirty="0">
                <a:solidFill>
                  <a:srgbClr val="404040"/>
                </a:solidFill>
                <a:ea typeface="Century Gothic" pitchFamily="34" charset="-122"/>
                <a:cs typeface="Century Gothic" pitchFamily="34" charset="-120"/>
              </a:rPr>
              <a:t>Milestone payments</a:t>
            </a:r>
            <a:endParaRPr lang="en-US" sz="1500" dirty="0"/>
          </a:p>
          <a:p>
            <a:pPr marL="285750" indent="-285750" algn="l">
              <a:buFont typeface="Arial" panose="020B0604020202020204" pitchFamily="34" charset="0"/>
              <a:buChar char="•"/>
            </a:pPr>
            <a:r>
              <a:rPr lang="en-US" sz="1500" dirty="0">
                <a:solidFill>
                  <a:srgbClr val="404040"/>
                </a:solidFill>
                <a:ea typeface="Century Gothic" pitchFamily="34" charset="-122"/>
                <a:cs typeface="Century Gothic" pitchFamily="34" charset="-120"/>
              </a:rPr>
              <a:t>Performance bonus</a:t>
            </a:r>
            <a:endParaRPr lang="en-US" sz="1500" dirty="0"/>
          </a:p>
          <a:p>
            <a:pPr marL="285750" indent="-285750" algn="l">
              <a:buFont typeface="Arial" panose="020B0604020202020204" pitchFamily="34" charset="0"/>
              <a:buChar char="•"/>
            </a:pPr>
            <a:r>
              <a:rPr lang="en-US" sz="1500" dirty="0">
                <a:solidFill>
                  <a:srgbClr val="404040"/>
                </a:solidFill>
                <a:ea typeface="Century Gothic" pitchFamily="34" charset="-122"/>
                <a:cs typeface="Century Gothic" pitchFamily="34" charset="-120"/>
              </a:rPr>
              <a:t>Cost-engineering mechanisms</a:t>
            </a:r>
            <a:endParaRPr lang="en-US" sz="1500" dirty="0"/>
          </a:p>
        </p:txBody>
      </p:sp>
      <p:sp>
        <p:nvSpPr>
          <p:cNvPr id="18" name="Shape 15"/>
          <p:cNvSpPr/>
          <p:nvPr/>
        </p:nvSpPr>
        <p:spPr>
          <a:xfrm>
            <a:off x="3520440" y="4344271"/>
            <a:ext cx="960120" cy="54864"/>
          </a:xfrm>
          <a:prstGeom prst="rect">
            <a:avLst/>
          </a:prstGeom>
          <a:solidFill>
            <a:srgbClr val="7F7F7F"/>
          </a:solidFill>
          <a:ln w="12700">
            <a:solidFill>
              <a:srgbClr val="A59137">
                <a:alpha val="0"/>
              </a:srgbClr>
            </a:solidFill>
            <a:prstDash val="solid"/>
          </a:ln>
        </p:spPr>
        <p:txBody>
          <a:bodyPr/>
          <a:lstStyle/>
          <a:p>
            <a:endParaRPr lang="en-ZA"/>
          </a:p>
        </p:txBody>
      </p:sp>
      <p:sp>
        <p:nvSpPr>
          <p:cNvPr id="19" name="Shape 16"/>
          <p:cNvSpPr/>
          <p:nvPr/>
        </p:nvSpPr>
        <p:spPr>
          <a:xfrm>
            <a:off x="6208776" y="1463040"/>
            <a:ext cx="2523744" cy="3154680"/>
          </a:xfrm>
          <a:prstGeom prst="roundRect">
            <a:avLst>
              <a:gd name="adj" fmla="val 4348"/>
            </a:avLst>
          </a:prstGeom>
          <a:solidFill>
            <a:srgbClr val="F5F0DB"/>
          </a:solidFill>
          <a:ln w="7620">
            <a:solidFill>
              <a:srgbClr val="D9D9D9"/>
            </a:solidFill>
            <a:prstDash val="solid"/>
          </a:ln>
        </p:spPr>
        <p:txBody>
          <a:bodyPr/>
          <a:lstStyle/>
          <a:p>
            <a:endParaRPr lang="en-ZA"/>
          </a:p>
        </p:txBody>
      </p:sp>
      <p:sp>
        <p:nvSpPr>
          <p:cNvPr id="20" name="Text 17"/>
          <p:cNvSpPr/>
          <p:nvPr/>
        </p:nvSpPr>
        <p:spPr>
          <a:xfrm>
            <a:off x="6373368" y="1691640"/>
            <a:ext cx="685800" cy="274320"/>
          </a:xfrm>
          <a:prstGeom prst="rect">
            <a:avLst/>
          </a:prstGeom>
          <a:noFill/>
          <a:ln/>
        </p:spPr>
        <p:txBody>
          <a:bodyPr wrap="square" lIns="0" tIns="0" rIns="0" bIns="0" rtlCol="0" anchor="ctr">
            <a:noAutofit/>
          </a:bodyPr>
          <a:lstStyle/>
          <a:p>
            <a:pPr marL="0" indent="0" algn="l">
              <a:buNone/>
            </a:pPr>
            <a:r>
              <a:rPr lang="en-US" sz="2000" b="1" dirty="0">
                <a:solidFill>
                  <a:srgbClr val="404040"/>
                </a:solidFill>
                <a:ea typeface="Century Gothic" pitchFamily="34" charset="-122"/>
                <a:cs typeface="Century Gothic" pitchFamily="34" charset="-120"/>
              </a:rPr>
              <a:t>JBCC</a:t>
            </a:r>
            <a:endParaRPr lang="en-US" sz="2000" dirty="0"/>
          </a:p>
        </p:txBody>
      </p:sp>
      <p:sp>
        <p:nvSpPr>
          <p:cNvPr id="21" name="Text 18"/>
          <p:cNvSpPr/>
          <p:nvPr/>
        </p:nvSpPr>
        <p:spPr>
          <a:xfrm>
            <a:off x="6373367" y="1965960"/>
            <a:ext cx="2359151" cy="402336"/>
          </a:xfrm>
          <a:prstGeom prst="rect">
            <a:avLst/>
          </a:prstGeom>
          <a:noFill/>
          <a:ln/>
        </p:spPr>
        <p:txBody>
          <a:bodyPr wrap="square" lIns="0" tIns="0" rIns="0" bIns="0" rtlCol="0" anchor="ctr">
            <a:noAutofit/>
          </a:bodyPr>
          <a:lstStyle/>
          <a:p>
            <a:pPr marL="0" indent="0" algn="l">
              <a:buNone/>
            </a:pPr>
            <a:r>
              <a:rPr lang="en-US" sz="1600" dirty="0">
                <a:solidFill>
                  <a:srgbClr val="404040"/>
                </a:solidFill>
                <a:ea typeface="Century Gothic" pitchFamily="34" charset="-122"/>
                <a:cs typeface="Century Gothic" pitchFamily="34" charset="-120"/>
              </a:rPr>
              <a:t>Contract additions</a:t>
            </a:r>
            <a:endParaRPr lang="en-US" sz="1600" dirty="0"/>
          </a:p>
        </p:txBody>
      </p:sp>
      <p:sp>
        <p:nvSpPr>
          <p:cNvPr id="22" name="Text 19"/>
          <p:cNvSpPr/>
          <p:nvPr/>
        </p:nvSpPr>
        <p:spPr>
          <a:xfrm>
            <a:off x="6373368" y="2534502"/>
            <a:ext cx="2359152" cy="1700784"/>
          </a:xfrm>
          <a:prstGeom prst="rect">
            <a:avLst/>
          </a:prstGeom>
          <a:noFill/>
          <a:ln/>
        </p:spPr>
        <p:txBody>
          <a:bodyPr wrap="square" lIns="254" tIns="254" rIns="254" bIns="254" rtlCol="0" anchor="ctr">
            <a:noAutofit/>
          </a:bodyPr>
          <a:lstStyle/>
          <a:p>
            <a:pPr marL="285750" indent="-285750" algn="l">
              <a:buFont typeface="Arial" panose="020B0604020202020204" pitchFamily="34" charset="0"/>
              <a:buChar char="•"/>
            </a:pPr>
            <a:r>
              <a:rPr lang="en-US" sz="1500" dirty="0">
                <a:solidFill>
                  <a:srgbClr val="404040"/>
                </a:solidFill>
                <a:ea typeface="Century Gothic" pitchFamily="34" charset="-122"/>
                <a:cs typeface="Century Gothic" pitchFamily="34" charset="-120"/>
              </a:rPr>
              <a:t>Practical completion bonuses</a:t>
            </a:r>
            <a:endParaRPr lang="en-US" sz="1500" dirty="0"/>
          </a:p>
          <a:p>
            <a:pPr marL="285750" indent="-285750" algn="l">
              <a:buFont typeface="Arial" panose="020B0604020202020204" pitchFamily="34" charset="0"/>
              <a:buChar char="•"/>
            </a:pPr>
            <a:r>
              <a:rPr lang="en-US" sz="1500" dirty="0">
                <a:solidFill>
                  <a:srgbClr val="404040"/>
                </a:solidFill>
                <a:ea typeface="Century Gothic" pitchFamily="34" charset="-122"/>
                <a:cs typeface="Century Gothic" pitchFamily="34" charset="-120"/>
              </a:rPr>
              <a:t>Defects close-out incentives</a:t>
            </a:r>
            <a:endParaRPr lang="en-US" sz="1500" dirty="0"/>
          </a:p>
          <a:p>
            <a:pPr marL="285750" indent="-285750" algn="l">
              <a:buFont typeface="Arial" panose="020B0604020202020204" pitchFamily="34" charset="0"/>
              <a:buChar char="•"/>
            </a:pPr>
            <a:r>
              <a:rPr lang="en-US" sz="1500" dirty="0">
                <a:solidFill>
                  <a:srgbClr val="404040"/>
                </a:solidFill>
                <a:ea typeface="Century Gothic" pitchFamily="34" charset="-122"/>
                <a:cs typeface="Century Gothic" pitchFamily="34" charset="-120"/>
              </a:rPr>
              <a:t>Quality-related retention</a:t>
            </a:r>
            <a:endParaRPr lang="en-US" sz="1500" dirty="0"/>
          </a:p>
          <a:p>
            <a:pPr marL="285750" indent="-285750" algn="l">
              <a:buFont typeface="Arial" panose="020B0604020202020204" pitchFamily="34" charset="0"/>
              <a:buChar char="•"/>
            </a:pPr>
            <a:r>
              <a:rPr lang="en-US" sz="1500" dirty="0">
                <a:solidFill>
                  <a:srgbClr val="404040"/>
                </a:solidFill>
                <a:ea typeface="Century Gothic" pitchFamily="34" charset="-122"/>
                <a:cs typeface="Century Gothic" pitchFamily="34" charset="-120"/>
              </a:rPr>
              <a:t>Payment milestones</a:t>
            </a:r>
            <a:endParaRPr lang="en-US" sz="1500" dirty="0"/>
          </a:p>
        </p:txBody>
      </p:sp>
      <p:sp>
        <p:nvSpPr>
          <p:cNvPr id="23" name="Shape 20"/>
          <p:cNvSpPr/>
          <p:nvPr/>
        </p:nvSpPr>
        <p:spPr>
          <a:xfrm>
            <a:off x="6373368" y="4344271"/>
            <a:ext cx="960120" cy="54864"/>
          </a:xfrm>
          <a:prstGeom prst="rect">
            <a:avLst/>
          </a:prstGeom>
          <a:solidFill>
            <a:srgbClr val="A59137"/>
          </a:solidFill>
          <a:ln w="12700">
            <a:solidFill>
              <a:srgbClr val="A59137">
                <a:alpha val="0"/>
              </a:srgbClr>
            </a:solidFill>
            <a:prstDash val="solid"/>
          </a:ln>
        </p:spPr>
        <p:txBody>
          <a:bodyPr/>
          <a:lstStyle/>
          <a:p>
            <a:endParaRPr lang="en-ZA"/>
          </a:p>
        </p:txBody>
      </p:sp>
      <p:sp>
        <p:nvSpPr>
          <p:cNvPr id="24" name="Shape 21"/>
          <p:cNvSpPr/>
          <p:nvPr/>
        </p:nvSpPr>
        <p:spPr>
          <a:xfrm>
            <a:off x="9061704" y="1463040"/>
            <a:ext cx="2523744" cy="3154680"/>
          </a:xfrm>
          <a:prstGeom prst="roundRect">
            <a:avLst>
              <a:gd name="adj" fmla="val 4348"/>
            </a:avLst>
          </a:prstGeom>
          <a:solidFill>
            <a:srgbClr val="EFEFEF"/>
          </a:solidFill>
          <a:ln w="7620">
            <a:solidFill>
              <a:srgbClr val="D9D9D9"/>
            </a:solidFill>
            <a:prstDash val="solid"/>
          </a:ln>
        </p:spPr>
        <p:txBody>
          <a:bodyPr/>
          <a:lstStyle/>
          <a:p>
            <a:endParaRPr lang="en-ZA"/>
          </a:p>
        </p:txBody>
      </p:sp>
      <p:sp>
        <p:nvSpPr>
          <p:cNvPr id="25" name="Text 22"/>
          <p:cNvSpPr/>
          <p:nvPr/>
        </p:nvSpPr>
        <p:spPr>
          <a:xfrm>
            <a:off x="9226296" y="1691640"/>
            <a:ext cx="685800" cy="274320"/>
          </a:xfrm>
          <a:prstGeom prst="rect">
            <a:avLst/>
          </a:prstGeom>
          <a:noFill/>
          <a:ln/>
        </p:spPr>
        <p:txBody>
          <a:bodyPr wrap="square" lIns="0" tIns="0" rIns="0" bIns="0" rtlCol="0" anchor="ctr">
            <a:noAutofit/>
          </a:bodyPr>
          <a:lstStyle/>
          <a:p>
            <a:pPr marL="0" indent="0" algn="l">
              <a:buNone/>
            </a:pPr>
            <a:r>
              <a:rPr lang="en-US" sz="2000" b="1" dirty="0">
                <a:solidFill>
                  <a:srgbClr val="404040"/>
                </a:solidFill>
                <a:ea typeface="Century Gothic" pitchFamily="34" charset="-122"/>
                <a:cs typeface="Century Gothic" pitchFamily="34" charset="-120"/>
              </a:rPr>
              <a:t>GCC</a:t>
            </a:r>
            <a:endParaRPr lang="en-US" sz="2000" dirty="0"/>
          </a:p>
        </p:txBody>
      </p:sp>
      <p:sp>
        <p:nvSpPr>
          <p:cNvPr id="26" name="Text 23"/>
          <p:cNvSpPr/>
          <p:nvPr/>
        </p:nvSpPr>
        <p:spPr>
          <a:xfrm>
            <a:off x="9290624" y="1700784"/>
            <a:ext cx="2359152" cy="863890"/>
          </a:xfrm>
          <a:prstGeom prst="rect">
            <a:avLst/>
          </a:prstGeom>
          <a:noFill/>
          <a:ln/>
        </p:spPr>
        <p:txBody>
          <a:bodyPr wrap="square" lIns="0" tIns="0" rIns="0" bIns="0" rtlCol="0" anchor="ctr">
            <a:noAutofit/>
          </a:bodyPr>
          <a:lstStyle/>
          <a:p>
            <a:pPr marL="0" indent="0" algn="l">
              <a:buNone/>
            </a:pPr>
            <a:r>
              <a:rPr lang="en-US" sz="1600" dirty="0">
                <a:solidFill>
                  <a:srgbClr val="404040"/>
                </a:solidFill>
                <a:ea typeface="Century Gothic" pitchFamily="34" charset="-122"/>
                <a:cs typeface="Century Gothic" pitchFamily="34" charset="-120"/>
              </a:rPr>
              <a:t>Special conditions</a:t>
            </a:r>
            <a:endParaRPr lang="en-US" sz="1600" dirty="0"/>
          </a:p>
        </p:txBody>
      </p:sp>
      <p:sp>
        <p:nvSpPr>
          <p:cNvPr id="27" name="Text 24"/>
          <p:cNvSpPr/>
          <p:nvPr/>
        </p:nvSpPr>
        <p:spPr>
          <a:xfrm>
            <a:off x="9226296" y="2690385"/>
            <a:ext cx="2359152" cy="1544901"/>
          </a:xfrm>
          <a:prstGeom prst="rect">
            <a:avLst/>
          </a:prstGeom>
          <a:noFill/>
          <a:ln/>
        </p:spPr>
        <p:txBody>
          <a:bodyPr wrap="square" lIns="254" tIns="254" rIns="254" bIns="254" rtlCol="0" anchor="ctr">
            <a:noAutofit/>
          </a:bodyPr>
          <a:lstStyle/>
          <a:p>
            <a:pPr marL="285750" indent="-285750" algn="l">
              <a:buFont typeface="Arial" panose="020B0604020202020204" pitchFamily="34" charset="0"/>
              <a:buChar char="•"/>
            </a:pPr>
            <a:r>
              <a:rPr lang="en-US" sz="1500" dirty="0">
                <a:solidFill>
                  <a:srgbClr val="404040"/>
                </a:solidFill>
                <a:ea typeface="Century Gothic" pitchFamily="34" charset="-122"/>
                <a:cs typeface="Century Gothic" pitchFamily="34" charset="-120"/>
              </a:rPr>
              <a:t>Milestone payments</a:t>
            </a:r>
            <a:endParaRPr lang="en-US" sz="1500" dirty="0"/>
          </a:p>
          <a:p>
            <a:pPr marL="285750" indent="-285750" algn="l">
              <a:buFont typeface="Arial" panose="020B0604020202020204" pitchFamily="34" charset="0"/>
              <a:buChar char="•"/>
            </a:pPr>
            <a:r>
              <a:rPr lang="en-US" sz="1500" dirty="0">
                <a:solidFill>
                  <a:srgbClr val="404040"/>
                </a:solidFill>
                <a:ea typeface="Century Gothic" pitchFamily="34" charset="-122"/>
                <a:cs typeface="Century Gothic" pitchFamily="34" charset="-120"/>
              </a:rPr>
              <a:t>Late performance consequences</a:t>
            </a:r>
            <a:endParaRPr lang="en-US" sz="1500" dirty="0"/>
          </a:p>
          <a:p>
            <a:pPr marL="285750" indent="-285750" algn="l">
              <a:buFont typeface="Arial" panose="020B0604020202020204" pitchFamily="34" charset="0"/>
              <a:buChar char="•"/>
            </a:pPr>
            <a:r>
              <a:rPr lang="en-US" sz="1500" dirty="0">
                <a:solidFill>
                  <a:srgbClr val="404040"/>
                </a:solidFill>
                <a:ea typeface="Century Gothic" pitchFamily="34" charset="-122"/>
                <a:cs typeface="Century Gothic" pitchFamily="34" charset="-120"/>
              </a:rPr>
              <a:t>Bonus provisions where stated</a:t>
            </a:r>
            <a:endParaRPr lang="en-US" sz="1500" dirty="0"/>
          </a:p>
          <a:p>
            <a:pPr marL="285750" indent="-285750" algn="l">
              <a:buFont typeface="Arial" panose="020B0604020202020204" pitchFamily="34" charset="0"/>
              <a:buChar char="•"/>
            </a:pPr>
            <a:r>
              <a:rPr lang="en-US" sz="1500" dirty="0">
                <a:solidFill>
                  <a:srgbClr val="404040"/>
                </a:solidFill>
                <a:ea typeface="Century Gothic" pitchFamily="34" charset="-122"/>
                <a:cs typeface="Century Gothic" pitchFamily="34" charset="-120"/>
              </a:rPr>
              <a:t>Project-specific KPIs</a:t>
            </a:r>
            <a:endParaRPr lang="en-US" sz="1500" dirty="0"/>
          </a:p>
        </p:txBody>
      </p:sp>
      <p:sp>
        <p:nvSpPr>
          <p:cNvPr id="28" name="Shape 25"/>
          <p:cNvSpPr/>
          <p:nvPr/>
        </p:nvSpPr>
        <p:spPr>
          <a:xfrm>
            <a:off x="9226296" y="4342965"/>
            <a:ext cx="960120" cy="54864"/>
          </a:xfrm>
          <a:prstGeom prst="rect">
            <a:avLst/>
          </a:prstGeom>
          <a:solidFill>
            <a:srgbClr val="7F7F7F"/>
          </a:solidFill>
          <a:ln w="12700">
            <a:solidFill>
              <a:srgbClr val="A59137">
                <a:alpha val="0"/>
              </a:srgbClr>
            </a:solidFill>
            <a:prstDash val="solid"/>
          </a:ln>
        </p:spPr>
        <p:txBody>
          <a:bodyPr/>
          <a:lstStyle/>
          <a:p>
            <a:endParaRPr lang="en-ZA"/>
          </a:p>
        </p:txBody>
      </p:sp>
      <p:sp>
        <p:nvSpPr>
          <p:cNvPr id="29" name="Shape 26"/>
          <p:cNvSpPr/>
          <p:nvPr/>
        </p:nvSpPr>
        <p:spPr>
          <a:xfrm>
            <a:off x="502920" y="5074920"/>
            <a:ext cx="11155680" cy="713232"/>
          </a:xfrm>
          <a:prstGeom prst="roundRect">
            <a:avLst>
              <a:gd name="adj" fmla="val 7692"/>
            </a:avLst>
          </a:prstGeom>
          <a:solidFill>
            <a:srgbClr val="730721"/>
          </a:solidFill>
          <a:ln w="12700">
            <a:solidFill>
              <a:srgbClr val="730721">
                <a:alpha val="0"/>
              </a:srgbClr>
            </a:solidFill>
            <a:prstDash val="solid"/>
          </a:ln>
        </p:spPr>
        <p:txBody>
          <a:bodyPr/>
          <a:lstStyle/>
          <a:p>
            <a:endParaRPr lang="en-ZA"/>
          </a:p>
        </p:txBody>
      </p:sp>
      <p:sp>
        <p:nvSpPr>
          <p:cNvPr id="30" name="Text 27"/>
          <p:cNvSpPr/>
          <p:nvPr/>
        </p:nvSpPr>
        <p:spPr>
          <a:xfrm>
            <a:off x="845820" y="5235721"/>
            <a:ext cx="1417320" cy="457200"/>
          </a:xfrm>
          <a:prstGeom prst="rect">
            <a:avLst/>
          </a:prstGeom>
          <a:noFill/>
          <a:ln/>
        </p:spPr>
        <p:txBody>
          <a:bodyPr wrap="square" lIns="0" tIns="0" rIns="0" bIns="0" rtlCol="0" anchor="ctr">
            <a:noAutofit/>
          </a:bodyPr>
          <a:lstStyle/>
          <a:p>
            <a:pPr marL="0" indent="0" algn="l">
              <a:buNone/>
            </a:pPr>
            <a:r>
              <a:rPr lang="en-US" sz="1400" b="1" dirty="0">
                <a:solidFill>
                  <a:srgbClr val="FFFFFF"/>
                </a:solidFill>
                <a:latin typeface="Century Gothic" pitchFamily="34" charset="0"/>
                <a:ea typeface="Century Gothic" pitchFamily="34" charset="-122"/>
                <a:cs typeface="Century Gothic" pitchFamily="34" charset="-120"/>
              </a:rPr>
              <a:t>Practical conclusion</a:t>
            </a:r>
            <a:endParaRPr lang="en-US" sz="1400" dirty="0"/>
          </a:p>
        </p:txBody>
      </p:sp>
      <p:sp>
        <p:nvSpPr>
          <p:cNvPr id="31" name="Text 28"/>
          <p:cNvSpPr/>
          <p:nvPr/>
        </p:nvSpPr>
        <p:spPr>
          <a:xfrm>
            <a:off x="2606040" y="5193791"/>
            <a:ext cx="8979408" cy="549947"/>
          </a:xfrm>
          <a:prstGeom prst="rect">
            <a:avLst/>
          </a:prstGeom>
          <a:noFill/>
          <a:ln/>
        </p:spPr>
        <p:txBody>
          <a:bodyPr wrap="square" lIns="0" tIns="0" rIns="0" bIns="0" rtlCol="0" anchor="ctr">
            <a:noAutofit/>
          </a:bodyPr>
          <a:lstStyle/>
          <a:p>
            <a:pPr marL="0" indent="0" algn="l">
              <a:buNone/>
            </a:pPr>
            <a:r>
              <a:rPr lang="en-US" sz="1400" dirty="0">
                <a:solidFill>
                  <a:srgbClr val="FFFFFF"/>
                </a:solidFill>
                <a:latin typeface="Century Gothic" pitchFamily="34" charset="0"/>
                <a:ea typeface="Century Gothic" pitchFamily="34" charset="-122"/>
                <a:cs typeface="Century Gothic" pitchFamily="34" charset="-120"/>
              </a:rPr>
              <a:t>NEC provides the clearest incentive toolkit. FIDIC, JBCC and GCC can offer incentives, but usually need carefully drafted Contract Data, Particular Conditions or Special Conditions.</a:t>
            </a:r>
            <a:endParaRPr lang="en-US" sz="1400" dirty="0"/>
          </a:p>
        </p:txBody>
      </p:sp>
      <p:sp>
        <p:nvSpPr>
          <p:cNvPr id="2" name="Footer Placeholder 1">
            <a:extLst>
              <a:ext uri="{FF2B5EF4-FFF2-40B4-BE49-F238E27FC236}">
                <a16:creationId xmlns:a16="http://schemas.microsoft.com/office/drawing/2014/main" id="{C91FEC1D-E08B-2988-39C3-B3B51DC4D320}"/>
              </a:ext>
            </a:extLst>
          </p:cNvPr>
          <p:cNvSpPr>
            <a:spLocks noGrp="1"/>
          </p:cNvSpPr>
          <p:nvPr>
            <p:ph type="ftr" sz="quarter" idx="10"/>
          </p:nvPr>
        </p:nvSpPr>
        <p:spPr/>
        <p:txBody>
          <a:bodyPr/>
          <a:lstStyle/>
          <a:p>
            <a:r>
              <a:rPr lang="en-US"/>
              <a:t>www.ecs.co.za</a:t>
            </a:r>
            <a:endParaRPr lang="en-GB" dirty="0"/>
          </a:p>
        </p:txBody>
      </p:sp>
      <p:sp>
        <p:nvSpPr>
          <p:cNvPr id="3" name="Slide Number Placeholder 2">
            <a:extLst>
              <a:ext uri="{FF2B5EF4-FFF2-40B4-BE49-F238E27FC236}">
                <a16:creationId xmlns:a16="http://schemas.microsoft.com/office/drawing/2014/main" id="{F3144CFE-341E-30C4-DA7C-D432CC243160}"/>
              </a:ext>
            </a:extLst>
          </p:cNvPr>
          <p:cNvSpPr>
            <a:spLocks noGrp="1"/>
          </p:cNvSpPr>
          <p:nvPr>
            <p:ph type="sldNum" sz="quarter" idx="11"/>
          </p:nvPr>
        </p:nvSpPr>
        <p:spPr/>
        <p:txBody>
          <a:bodyPr/>
          <a:lstStyle/>
          <a:p>
            <a:fld id="{06F2FA06-E1E0-41BE-9336-EB35A789C607}" type="slidenum">
              <a:rPr lang="en-GB" smtClean="0"/>
              <a:pPr/>
              <a:t>5</a:t>
            </a:fld>
            <a:endParaRPr lang="en-GB" dirty="0"/>
          </a:p>
        </p:txBody>
      </p:sp>
    </p:spTree>
    <p:extLst>
      <p:ext uri="{BB962C8B-B14F-4D97-AF65-F5344CB8AC3E}">
        <p14:creationId xmlns:p14="http://schemas.microsoft.com/office/powerpoint/2010/main" val="3971291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502920" y="320040"/>
            <a:ext cx="3862892" cy="365760"/>
          </a:xfrm>
          <a:prstGeom prst="rect">
            <a:avLst/>
          </a:prstGeom>
          <a:noFill/>
          <a:ln/>
        </p:spPr>
        <p:txBody>
          <a:bodyPr wrap="square" lIns="0" tIns="0" rIns="0" bIns="0" rtlCol="0" anchor="ctr">
            <a:noAutofit/>
          </a:bodyPr>
          <a:lstStyle/>
          <a:p>
            <a:pPr marL="0" indent="0" algn="l">
              <a:buNone/>
            </a:pPr>
            <a:r>
              <a:rPr lang="en-US" sz="2500" b="1" dirty="0">
                <a:latin typeface="Century Gothic" pitchFamily="34" charset="0"/>
                <a:ea typeface="Century Gothic" pitchFamily="34" charset="-122"/>
                <a:cs typeface="Century Gothic" pitchFamily="34" charset="-120"/>
              </a:rPr>
              <a:t>INCENTIVE DESIGN</a:t>
            </a:r>
            <a:endParaRPr lang="en-US" sz="2500" dirty="0"/>
          </a:p>
        </p:txBody>
      </p:sp>
      <p:sp>
        <p:nvSpPr>
          <p:cNvPr id="6" name="Text 3"/>
          <p:cNvSpPr/>
          <p:nvPr/>
        </p:nvSpPr>
        <p:spPr>
          <a:xfrm>
            <a:off x="502920" y="685800"/>
            <a:ext cx="6675120" cy="411480"/>
          </a:xfrm>
          <a:prstGeom prst="rect">
            <a:avLst/>
          </a:prstGeom>
          <a:noFill/>
          <a:ln/>
        </p:spPr>
        <p:txBody>
          <a:bodyPr wrap="square" lIns="0" tIns="0" rIns="0" bIns="0" rtlCol="0" anchor="ctr">
            <a:normAutofit/>
          </a:bodyPr>
          <a:lstStyle/>
          <a:p>
            <a:pPr marL="0" indent="0" algn="l">
              <a:buNone/>
            </a:pPr>
            <a:r>
              <a:rPr lang="en-US" sz="2000" dirty="0">
                <a:solidFill>
                  <a:srgbClr val="111111"/>
                </a:solidFill>
                <a:latin typeface="Century Gothic" panose="020B0502020202020204" pitchFamily="34" charset="0"/>
                <a:ea typeface="Century Gothic" pitchFamily="34" charset="-122"/>
                <a:cs typeface="Century Gothic" pitchFamily="34" charset="-120"/>
              </a:rPr>
              <a:t>Performance incentives: the practical menu</a:t>
            </a:r>
            <a:endParaRPr lang="en-US" sz="2000" dirty="0">
              <a:latin typeface="Century Gothic" panose="020B0502020202020204" pitchFamily="34" charset="0"/>
            </a:endParaRPr>
          </a:p>
        </p:txBody>
      </p:sp>
      <p:sp>
        <p:nvSpPr>
          <p:cNvPr id="9" name="Text 6"/>
          <p:cNvSpPr/>
          <p:nvPr/>
        </p:nvSpPr>
        <p:spPr>
          <a:xfrm>
            <a:off x="502920" y="1234440"/>
            <a:ext cx="11237976" cy="384048"/>
          </a:xfrm>
          <a:prstGeom prst="rect">
            <a:avLst/>
          </a:prstGeom>
          <a:noFill/>
          <a:ln/>
        </p:spPr>
        <p:txBody>
          <a:bodyPr wrap="square" lIns="0" tIns="0" rIns="0" bIns="0" rtlCol="0" anchor="ctr">
            <a:noAutofit/>
          </a:bodyPr>
          <a:lstStyle/>
          <a:p>
            <a:pPr marL="0" indent="0" algn="l">
              <a:buNone/>
            </a:pPr>
            <a:r>
              <a:rPr lang="en-US" dirty="0">
                <a:solidFill>
                  <a:srgbClr val="404040"/>
                </a:solidFill>
                <a:latin typeface="Century Gothic" pitchFamily="34" charset="0"/>
                <a:ea typeface="Century Gothic" pitchFamily="34" charset="-122"/>
                <a:cs typeface="Century Gothic" pitchFamily="34" charset="-120"/>
              </a:rPr>
              <a:t>Choose a small portfolio of incentives that reinforce each other. The best scheme balance safety, speed, quality, cost discipline and collaboration.</a:t>
            </a:r>
            <a:endParaRPr lang="en-US" dirty="0"/>
          </a:p>
        </p:txBody>
      </p:sp>
      <p:sp>
        <p:nvSpPr>
          <p:cNvPr id="10" name="Shape 7"/>
          <p:cNvSpPr/>
          <p:nvPr/>
        </p:nvSpPr>
        <p:spPr>
          <a:xfrm>
            <a:off x="594360" y="1965960"/>
            <a:ext cx="1993392" cy="2971800"/>
          </a:xfrm>
          <a:prstGeom prst="roundRect">
            <a:avLst>
              <a:gd name="adj" fmla="val 3670"/>
            </a:avLst>
          </a:prstGeom>
          <a:solidFill>
            <a:srgbClr val="F6E7EC"/>
          </a:solidFill>
          <a:ln w="7620">
            <a:solidFill>
              <a:srgbClr val="D9D9D9"/>
            </a:solidFill>
            <a:prstDash val="solid"/>
          </a:ln>
        </p:spPr>
        <p:txBody>
          <a:bodyPr/>
          <a:lstStyle/>
          <a:p>
            <a:pPr marL="72000"/>
            <a:endParaRPr lang="en-ZA" dirty="0"/>
          </a:p>
        </p:txBody>
      </p:sp>
      <p:sp>
        <p:nvSpPr>
          <p:cNvPr id="11" name="Shape 8"/>
          <p:cNvSpPr/>
          <p:nvPr/>
        </p:nvSpPr>
        <p:spPr>
          <a:xfrm>
            <a:off x="594360" y="1965960"/>
            <a:ext cx="1993392" cy="164592"/>
          </a:xfrm>
          <a:prstGeom prst="rect">
            <a:avLst/>
          </a:prstGeom>
          <a:solidFill>
            <a:srgbClr val="730721"/>
          </a:solidFill>
          <a:ln w="12700">
            <a:solidFill>
              <a:srgbClr val="A00B2F">
                <a:alpha val="0"/>
              </a:srgbClr>
            </a:solidFill>
            <a:prstDash val="solid"/>
          </a:ln>
        </p:spPr>
        <p:txBody>
          <a:bodyPr/>
          <a:lstStyle/>
          <a:p>
            <a:endParaRPr lang="en-ZA"/>
          </a:p>
        </p:txBody>
      </p:sp>
      <p:sp>
        <p:nvSpPr>
          <p:cNvPr id="12" name="Shape 9"/>
          <p:cNvSpPr/>
          <p:nvPr/>
        </p:nvSpPr>
        <p:spPr>
          <a:xfrm>
            <a:off x="1252728" y="2423160"/>
            <a:ext cx="685800" cy="685800"/>
          </a:xfrm>
          <a:prstGeom prst="ellipse">
            <a:avLst/>
          </a:prstGeom>
          <a:solidFill>
            <a:srgbClr val="730721"/>
          </a:solidFill>
          <a:ln w="15240">
            <a:noFill/>
            <a:prstDash val="solid"/>
          </a:ln>
        </p:spPr>
        <p:txBody>
          <a:bodyPr/>
          <a:lstStyle/>
          <a:p>
            <a:endParaRPr lang="en-ZA"/>
          </a:p>
        </p:txBody>
      </p:sp>
      <p:sp>
        <p:nvSpPr>
          <p:cNvPr id="13" name="Text 10"/>
          <p:cNvSpPr/>
          <p:nvPr/>
        </p:nvSpPr>
        <p:spPr>
          <a:xfrm>
            <a:off x="1463040" y="2660904"/>
            <a:ext cx="256032" cy="214884"/>
          </a:xfrm>
          <a:prstGeom prst="rect">
            <a:avLst/>
          </a:prstGeom>
          <a:noFill/>
          <a:ln/>
        </p:spPr>
        <p:txBody>
          <a:bodyPr wrap="square" lIns="0" tIns="0" rIns="0" bIns="0" rtlCol="0" anchor="ctr">
            <a:noAutofit/>
          </a:bodyPr>
          <a:lstStyle/>
          <a:p>
            <a:pPr marL="0" indent="0" algn="ctr">
              <a:buNone/>
            </a:pPr>
            <a:r>
              <a:rPr lang="en-US" b="1" dirty="0">
                <a:solidFill>
                  <a:srgbClr val="FFFFFF"/>
                </a:solidFill>
                <a:latin typeface="Century Gothic" pitchFamily="34" charset="0"/>
                <a:ea typeface="Century Gothic" pitchFamily="34" charset="-122"/>
                <a:cs typeface="Century Gothic" pitchFamily="34" charset="-120"/>
              </a:rPr>
              <a:t>1</a:t>
            </a:r>
            <a:endParaRPr lang="en-US" dirty="0"/>
          </a:p>
        </p:txBody>
      </p:sp>
      <p:sp>
        <p:nvSpPr>
          <p:cNvPr id="14" name="Text 11"/>
          <p:cNvSpPr/>
          <p:nvPr/>
        </p:nvSpPr>
        <p:spPr>
          <a:xfrm>
            <a:off x="758952" y="3246120"/>
            <a:ext cx="1664208" cy="201168"/>
          </a:xfrm>
          <a:prstGeom prst="rect">
            <a:avLst/>
          </a:prstGeom>
          <a:noFill/>
          <a:ln/>
        </p:spPr>
        <p:txBody>
          <a:bodyPr wrap="square" lIns="0" tIns="0" rIns="0" bIns="0" rtlCol="0" anchor="ctr">
            <a:noAutofit/>
          </a:bodyPr>
          <a:lstStyle/>
          <a:p>
            <a:pPr marL="0" indent="0" algn="ctr">
              <a:buNone/>
            </a:pPr>
            <a:r>
              <a:rPr lang="en-US" sz="1400" b="1" dirty="0">
                <a:solidFill>
                  <a:srgbClr val="730721"/>
                </a:solidFill>
                <a:latin typeface="Century Gothic" pitchFamily="34" charset="0"/>
                <a:ea typeface="Century Gothic" pitchFamily="34" charset="-122"/>
                <a:cs typeface="Century Gothic" pitchFamily="34" charset="-120"/>
              </a:rPr>
              <a:t>Delivery</a:t>
            </a:r>
            <a:endParaRPr lang="en-US" sz="1400" dirty="0">
              <a:solidFill>
                <a:srgbClr val="730721"/>
              </a:solidFill>
            </a:endParaRPr>
          </a:p>
        </p:txBody>
      </p:sp>
      <p:sp>
        <p:nvSpPr>
          <p:cNvPr id="15" name="Text 12"/>
          <p:cNvSpPr/>
          <p:nvPr/>
        </p:nvSpPr>
        <p:spPr>
          <a:xfrm>
            <a:off x="658368" y="3415284"/>
            <a:ext cx="1993392" cy="1645920"/>
          </a:xfrm>
          <a:prstGeom prst="rect">
            <a:avLst/>
          </a:prstGeom>
          <a:noFill/>
          <a:ln/>
        </p:spPr>
        <p:txBody>
          <a:bodyPr wrap="square" lIns="0" tIns="0" rIns="0" bIns="0" rtlCol="0" anchor="ctr">
            <a:noAutofit/>
          </a:bodyPr>
          <a:lstStyle/>
          <a:p>
            <a:pPr marL="108000" indent="-108000">
              <a:spcAft>
                <a:spcPts val="200"/>
              </a:spcAft>
              <a:buFont typeface="Arial" panose="020B0604020202020204" pitchFamily="34" charset="0"/>
              <a:buChar char="•"/>
            </a:pPr>
            <a:r>
              <a:rPr lang="en-US" sz="1400" dirty="0">
                <a:solidFill>
                  <a:srgbClr val="404040"/>
                </a:solidFill>
                <a:latin typeface="Century Gothic" pitchFamily="34" charset="0"/>
                <a:ea typeface="Century Gothic" pitchFamily="34" charset="-122"/>
                <a:cs typeface="Century Gothic" pitchFamily="34" charset="-120"/>
              </a:rPr>
              <a:t>Early Completion bonus</a:t>
            </a:r>
            <a:endParaRPr lang="en-US" sz="1400" dirty="0"/>
          </a:p>
          <a:p>
            <a:pPr marL="108000" indent="-108000">
              <a:spcAft>
                <a:spcPts val="200"/>
              </a:spcAft>
              <a:buFont typeface="Arial" panose="020B0604020202020204" pitchFamily="34" charset="0"/>
              <a:buChar char="•"/>
            </a:pPr>
            <a:r>
              <a:rPr lang="en-US" sz="1400" dirty="0">
                <a:solidFill>
                  <a:srgbClr val="404040"/>
                </a:solidFill>
                <a:latin typeface="Century Gothic" pitchFamily="34" charset="0"/>
                <a:ea typeface="Century Gothic" pitchFamily="34" charset="-122"/>
                <a:cs typeface="Century Gothic" pitchFamily="34" charset="-120"/>
              </a:rPr>
              <a:t>Sectional handover bonus</a:t>
            </a:r>
            <a:endParaRPr lang="en-US" sz="1400" dirty="0"/>
          </a:p>
          <a:p>
            <a:pPr marL="108000" indent="-108000">
              <a:spcAft>
                <a:spcPts val="200"/>
              </a:spcAft>
              <a:buFont typeface="Arial" panose="020B0604020202020204" pitchFamily="34" charset="0"/>
              <a:buChar char="•"/>
            </a:pPr>
            <a:r>
              <a:rPr lang="en-US" sz="1400" dirty="0">
                <a:solidFill>
                  <a:srgbClr val="404040"/>
                </a:solidFill>
                <a:latin typeface="Century Gothic" pitchFamily="34" charset="0"/>
                <a:ea typeface="Century Gothic" pitchFamily="34" charset="-122"/>
                <a:cs typeface="Century Gothic" pitchFamily="34" charset="-120"/>
              </a:rPr>
              <a:t>Programme reliability KPI</a:t>
            </a:r>
            <a:endParaRPr lang="en-US" sz="1400" dirty="0"/>
          </a:p>
        </p:txBody>
      </p:sp>
      <p:sp>
        <p:nvSpPr>
          <p:cNvPr id="16" name="Shape 13"/>
          <p:cNvSpPr/>
          <p:nvPr/>
        </p:nvSpPr>
        <p:spPr>
          <a:xfrm>
            <a:off x="2862072" y="1965960"/>
            <a:ext cx="1993392" cy="2971800"/>
          </a:xfrm>
          <a:prstGeom prst="roundRect">
            <a:avLst>
              <a:gd name="adj" fmla="val 3670"/>
            </a:avLst>
          </a:prstGeom>
          <a:solidFill>
            <a:srgbClr val="F2F2F2"/>
          </a:solidFill>
          <a:ln w="7620">
            <a:solidFill>
              <a:srgbClr val="D9D9D9"/>
            </a:solidFill>
            <a:prstDash val="solid"/>
          </a:ln>
        </p:spPr>
        <p:txBody>
          <a:bodyPr/>
          <a:lstStyle/>
          <a:p>
            <a:endParaRPr lang="en-ZA" dirty="0"/>
          </a:p>
        </p:txBody>
      </p:sp>
      <p:sp>
        <p:nvSpPr>
          <p:cNvPr id="17" name="Shape 14"/>
          <p:cNvSpPr/>
          <p:nvPr/>
        </p:nvSpPr>
        <p:spPr>
          <a:xfrm>
            <a:off x="2862072" y="1965960"/>
            <a:ext cx="1993392" cy="164592"/>
          </a:xfrm>
          <a:prstGeom prst="rect">
            <a:avLst/>
          </a:prstGeom>
          <a:solidFill>
            <a:srgbClr val="404040"/>
          </a:solidFill>
          <a:ln w="12700">
            <a:solidFill>
              <a:srgbClr val="404040">
                <a:alpha val="0"/>
              </a:srgbClr>
            </a:solidFill>
            <a:prstDash val="solid"/>
          </a:ln>
        </p:spPr>
        <p:txBody>
          <a:bodyPr/>
          <a:lstStyle/>
          <a:p>
            <a:endParaRPr lang="en-ZA"/>
          </a:p>
        </p:txBody>
      </p:sp>
      <p:sp>
        <p:nvSpPr>
          <p:cNvPr id="18" name="Shape 15"/>
          <p:cNvSpPr/>
          <p:nvPr/>
        </p:nvSpPr>
        <p:spPr>
          <a:xfrm>
            <a:off x="3520440" y="2423160"/>
            <a:ext cx="685800" cy="685800"/>
          </a:xfrm>
          <a:prstGeom prst="ellipse">
            <a:avLst/>
          </a:prstGeom>
          <a:solidFill>
            <a:srgbClr val="404040"/>
          </a:solidFill>
          <a:ln w="15240">
            <a:noFill/>
            <a:prstDash val="solid"/>
          </a:ln>
        </p:spPr>
        <p:txBody>
          <a:bodyPr/>
          <a:lstStyle/>
          <a:p>
            <a:endParaRPr lang="en-ZA"/>
          </a:p>
        </p:txBody>
      </p:sp>
      <p:sp>
        <p:nvSpPr>
          <p:cNvPr id="19" name="Text 16"/>
          <p:cNvSpPr/>
          <p:nvPr/>
        </p:nvSpPr>
        <p:spPr>
          <a:xfrm>
            <a:off x="3730752" y="2711196"/>
            <a:ext cx="256032" cy="109728"/>
          </a:xfrm>
          <a:prstGeom prst="rect">
            <a:avLst/>
          </a:prstGeom>
          <a:noFill/>
          <a:ln/>
        </p:spPr>
        <p:txBody>
          <a:bodyPr wrap="square" lIns="0" tIns="0" rIns="0" bIns="0" rtlCol="0" anchor="ctr">
            <a:noAutofit/>
          </a:bodyPr>
          <a:lstStyle/>
          <a:p>
            <a:pPr marL="0" indent="0" algn="ctr">
              <a:buNone/>
            </a:pPr>
            <a:r>
              <a:rPr lang="en-US" b="1" dirty="0">
                <a:solidFill>
                  <a:srgbClr val="FFFFFF"/>
                </a:solidFill>
                <a:latin typeface="Century Gothic" pitchFamily="34" charset="0"/>
                <a:ea typeface="Century Gothic" pitchFamily="34" charset="-122"/>
                <a:cs typeface="Century Gothic" pitchFamily="34" charset="-120"/>
              </a:rPr>
              <a:t>2</a:t>
            </a:r>
            <a:endParaRPr lang="en-US" dirty="0"/>
          </a:p>
        </p:txBody>
      </p:sp>
      <p:sp>
        <p:nvSpPr>
          <p:cNvPr id="20" name="Text 17"/>
          <p:cNvSpPr/>
          <p:nvPr/>
        </p:nvSpPr>
        <p:spPr>
          <a:xfrm>
            <a:off x="3026664" y="3246120"/>
            <a:ext cx="1664208" cy="201168"/>
          </a:xfrm>
          <a:prstGeom prst="rect">
            <a:avLst/>
          </a:prstGeom>
          <a:noFill/>
          <a:ln/>
        </p:spPr>
        <p:txBody>
          <a:bodyPr wrap="square" lIns="0" tIns="0" rIns="0" bIns="0" rtlCol="0" anchor="ctr">
            <a:noAutofit/>
          </a:bodyPr>
          <a:lstStyle/>
          <a:p>
            <a:pPr marL="0" indent="0" algn="ctr">
              <a:buNone/>
            </a:pPr>
            <a:r>
              <a:rPr lang="en-US" sz="1400" b="1" dirty="0">
                <a:solidFill>
                  <a:srgbClr val="404040"/>
                </a:solidFill>
                <a:latin typeface="Century Gothic" pitchFamily="34" charset="0"/>
                <a:ea typeface="Century Gothic" pitchFamily="34" charset="-122"/>
                <a:cs typeface="Century Gothic" pitchFamily="34" charset="-120"/>
              </a:rPr>
              <a:t>Quality </a:t>
            </a:r>
            <a:endParaRPr lang="en-US" sz="1400" dirty="0"/>
          </a:p>
        </p:txBody>
      </p:sp>
      <p:sp>
        <p:nvSpPr>
          <p:cNvPr id="21" name="Text 18"/>
          <p:cNvSpPr/>
          <p:nvPr/>
        </p:nvSpPr>
        <p:spPr>
          <a:xfrm>
            <a:off x="2936235" y="3584448"/>
            <a:ext cx="1993392" cy="1137083"/>
          </a:xfrm>
          <a:prstGeom prst="rect">
            <a:avLst/>
          </a:prstGeom>
          <a:noFill/>
          <a:ln/>
        </p:spPr>
        <p:txBody>
          <a:bodyPr wrap="square" lIns="0" tIns="0" rIns="0" bIns="0" rtlCol="0" anchor="ctr">
            <a:noAutofit/>
          </a:bodyPr>
          <a:lstStyle/>
          <a:p>
            <a:pPr marL="108000" indent="-108000">
              <a:spcAft>
                <a:spcPts val="200"/>
              </a:spcAft>
              <a:buFont typeface="Arial" panose="020B0604020202020204" pitchFamily="34" charset="0"/>
              <a:buChar char="•"/>
            </a:pPr>
            <a:r>
              <a:rPr lang="en-US" sz="1400" dirty="0">
                <a:solidFill>
                  <a:srgbClr val="404040"/>
                </a:solidFill>
                <a:latin typeface="Century Gothic" pitchFamily="34" charset="0"/>
                <a:ea typeface="Century Gothic" pitchFamily="34" charset="-122"/>
                <a:cs typeface="Century Gothic" pitchFamily="34" charset="-120"/>
              </a:rPr>
              <a:t>First-time-right bonus</a:t>
            </a:r>
            <a:endParaRPr lang="en-US" sz="1400" dirty="0"/>
          </a:p>
          <a:p>
            <a:pPr marL="108000" indent="-108000">
              <a:spcAft>
                <a:spcPts val="200"/>
              </a:spcAft>
              <a:buFont typeface="Arial" panose="020B0604020202020204" pitchFamily="34" charset="0"/>
              <a:buChar char="•"/>
            </a:pPr>
            <a:r>
              <a:rPr lang="en-US" sz="1400" dirty="0">
                <a:solidFill>
                  <a:srgbClr val="404040"/>
                </a:solidFill>
                <a:latin typeface="Century Gothic" pitchFamily="34" charset="0"/>
                <a:ea typeface="Century Gothic" pitchFamily="34" charset="-122"/>
                <a:cs typeface="Century Gothic" pitchFamily="34" charset="-120"/>
              </a:rPr>
              <a:t>Defect-free handover</a:t>
            </a:r>
            <a:endParaRPr lang="en-US" sz="1400" dirty="0"/>
          </a:p>
          <a:p>
            <a:pPr marL="108000" indent="-108000">
              <a:spcAft>
                <a:spcPts val="200"/>
              </a:spcAft>
              <a:buFont typeface="Arial" panose="020B0604020202020204" pitchFamily="34" charset="0"/>
              <a:buChar char="•"/>
            </a:pPr>
            <a:r>
              <a:rPr lang="en-US" sz="1400" dirty="0">
                <a:solidFill>
                  <a:srgbClr val="404040"/>
                </a:solidFill>
                <a:latin typeface="Century Gothic" pitchFamily="34" charset="0"/>
              </a:rPr>
              <a:t>Work unit measures, e.g. weld failure rate </a:t>
            </a:r>
            <a:endParaRPr lang="en-US" sz="1400" dirty="0"/>
          </a:p>
        </p:txBody>
      </p:sp>
      <p:sp>
        <p:nvSpPr>
          <p:cNvPr id="22" name="Shape 19"/>
          <p:cNvSpPr/>
          <p:nvPr/>
        </p:nvSpPr>
        <p:spPr>
          <a:xfrm>
            <a:off x="5129784" y="1965960"/>
            <a:ext cx="1993392" cy="2971800"/>
          </a:xfrm>
          <a:prstGeom prst="roundRect">
            <a:avLst>
              <a:gd name="adj" fmla="val 3670"/>
            </a:avLst>
          </a:prstGeom>
          <a:solidFill>
            <a:schemeClr val="accent6">
              <a:lumMod val="40000"/>
              <a:lumOff val="60000"/>
            </a:schemeClr>
          </a:solidFill>
          <a:ln w="7620">
            <a:solidFill>
              <a:srgbClr val="D9D9D9"/>
            </a:solidFill>
            <a:prstDash val="solid"/>
          </a:ln>
        </p:spPr>
        <p:txBody>
          <a:bodyPr/>
          <a:lstStyle/>
          <a:p>
            <a:endParaRPr lang="en-ZA"/>
          </a:p>
        </p:txBody>
      </p:sp>
      <p:sp>
        <p:nvSpPr>
          <p:cNvPr id="23" name="Shape 20"/>
          <p:cNvSpPr/>
          <p:nvPr/>
        </p:nvSpPr>
        <p:spPr>
          <a:xfrm>
            <a:off x="5129784" y="1965960"/>
            <a:ext cx="1993392" cy="164592"/>
          </a:xfrm>
          <a:prstGeom prst="rect">
            <a:avLst/>
          </a:prstGeom>
          <a:solidFill>
            <a:srgbClr val="A59137"/>
          </a:solidFill>
          <a:ln w="12700">
            <a:solidFill>
              <a:srgbClr val="A59137">
                <a:alpha val="0"/>
              </a:srgbClr>
            </a:solidFill>
            <a:prstDash val="solid"/>
          </a:ln>
        </p:spPr>
        <p:txBody>
          <a:bodyPr/>
          <a:lstStyle/>
          <a:p>
            <a:endParaRPr lang="en-ZA"/>
          </a:p>
        </p:txBody>
      </p:sp>
      <p:sp>
        <p:nvSpPr>
          <p:cNvPr id="24" name="Shape 21"/>
          <p:cNvSpPr/>
          <p:nvPr/>
        </p:nvSpPr>
        <p:spPr>
          <a:xfrm>
            <a:off x="5788152" y="2423160"/>
            <a:ext cx="685800" cy="685800"/>
          </a:xfrm>
          <a:prstGeom prst="ellipse">
            <a:avLst/>
          </a:prstGeom>
          <a:solidFill>
            <a:srgbClr val="A59137"/>
          </a:solidFill>
          <a:ln w="15240">
            <a:noFill/>
            <a:prstDash val="solid"/>
          </a:ln>
        </p:spPr>
        <p:txBody>
          <a:bodyPr/>
          <a:lstStyle/>
          <a:p>
            <a:endParaRPr lang="en-ZA"/>
          </a:p>
        </p:txBody>
      </p:sp>
      <p:sp>
        <p:nvSpPr>
          <p:cNvPr id="25" name="Text 22"/>
          <p:cNvSpPr/>
          <p:nvPr/>
        </p:nvSpPr>
        <p:spPr>
          <a:xfrm>
            <a:off x="6003036" y="2711196"/>
            <a:ext cx="256032" cy="109728"/>
          </a:xfrm>
          <a:prstGeom prst="rect">
            <a:avLst/>
          </a:prstGeom>
          <a:noFill/>
          <a:ln/>
        </p:spPr>
        <p:txBody>
          <a:bodyPr wrap="square" lIns="0" tIns="0" rIns="0" bIns="0" rtlCol="0" anchor="ctr">
            <a:noAutofit/>
          </a:bodyPr>
          <a:lstStyle/>
          <a:p>
            <a:pPr marL="0" indent="0" algn="ctr">
              <a:buNone/>
            </a:pPr>
            <a:r>
              <a:rPr lang="en-US" b="1" dirty="0">
                <a:solidFill>
                  <a:srgbClr val="FFFFFF"/>
                </a:solidFill>
                <a:latin typeface="Century Gothic" pitchFamily="34" charset="0"/>
                <a:ea typeface="Century Gothic" pitchFamily="34" charset="-122"/>
                <a:cs typeface="Century Gothic" pitchFamily="34" charset="-120"/>
              </a:rPr>
              <a:t>3</a:t>
            </a:r>
            <a:endParaRPr lang="en-US" dirty="0"/>
          </a:p>
        </p:txBody>
      </p:sp>
      <p:sp>
        <p:nvSpPr>
          <p:cNvPr id="26" name="Text 23"/>
          <p:cNvSpPr/>
          <p:nvPr/>
        </p:nvSpPr>
        <p:spPr>
          <a:xfrm>
            <a:off x="5294376" y="3246120"/>
            <a:ext cx="1664208" cy="201168"/>
          </a:xfrm>
          <a:prstGeom prst="rect">
            <a:avLst/>
          </a:prstGeom>
          <a:noFill/>
          <a:ln/>
        </p:spPr>
        <p:txBody>
          <a:bodyPr wrap="square" lIns="0" tIns="0" rIns="0" bIns="0" rtlCol="0" anchor="ctr">
            <a:noAutofit/>
          </a:bodyPr>
          <a:lstStyle/>
          <a:p>
            <a:pPr marL="0" indent="0" algn="ctr">
              <a:buNone/>
            </a:pPr>
            <a:r>
              <a:rPr lang="en-US" sz="1400" b="1" dirty="0">
                <a:solidFill>
                  <a:schemeClr val="accent6"/>
                </a:solidFill>
                <a:latin typeface="Century Gothic" pitchFamily="34" charset="0"/>
                <a:ea typeface="Century Gothic" pitchFamily="34" charset="-122"/>
                <a:cs typeface="Century Gothic" pitchFamily="34" charset="-120"/>
              </a:rPr>
              <a:t>Cost / value</a:t>
            </a:r>
            <a:endParaRPr lang="en-US" sz="1400" dirty="0">
              <a:solidFill>
                <a:schemeClr val="accent6"/>
              </a:solidFill>
            </a:endParaRPr>
          </a:p>
        </p:txBody>
      </p:sp>
      <p:sp>
        <p:nvSpPr>
          <p:cNvPr id="27" name="Text 24"/>
          <p:cNvSpPr/>
          <p:nvPr/>
        </p:nvSpPr>
        <p:spPr>
          <a:xfrm>
            <a:off x="5288559" y="3549485"/>
            <a:ext cx="1664208" cy="1207008"/>
          </a:xfrm>
          <a:prstGeom prst="rect">
            <a:avLst/>
          </a:prstGeom>
          <a:noFill/>
          <a:ln/>
        </p:spPr>
        <p:txBody>
          <a:bodyPr wrap="square" lIns="0" tIns="0" rIns="0" bIns="0" rtlCol="0" anchor="ctr">
            <a:noAutofit/>
          </a:bodyPr>
          <a:lstStyle/>
          <a:p>
            <a:pPr marL="108000" indent="-108000">
              <a:spcAft>
                <a:spcPts val="200"/>
              </a:spcAft>
              <a:buFont typeface="Arial" panose="020B0604020202020204" pitchFamily="34" charset="0"/>
              <a:buChar char="•"/>
            </a:pPr>
            <a:r>
              <a:rPr lang="en-US" sz="1400" dirty="0">
                <a:solidFill>
                  <a:srgbClr val="404040"/>
                </a:solidFill>
                <a:latin typeface="Century Gothic" pitchFamily="34" charset="0"/>
                <a:ea typeface="Century Gothic" pitchFamily="34" charset="-122"/>
                <a:cs typeface="Century Gothic" pitchFamily="34" charset="-120"/>
              </a:rPr>
              <a:t>Pain/gain share</a:t>
            </a:r>
            <a:endParaRPr lang="en-US" sz="1400" dirty="0"/>
          </a:p>
          <a:p>
            <a:pPr marL="108000" indent="-108000">
              <a:spcAft>
                <a:spcPts val="200"/>
              </a:spcAft>
              <a:buFont typeface="Arial" panose="020B0604020202020204" pitchFamily="34" charset="0"/>
              <a:buChar char="•"/>
            </a:pPr>
            <a:r>
              <a:rPr lang="en-US" sz="1400" dirty="0">
                <a:solidFill>
                  <a:srgbClr val="404040"/>
                </a:solidFill>
                <a:latin typeface="Century Gothic" pitchFamily="34" charset="0"/>
                <a:ea typeface="Century Gothic" pitchFamily="34" charset="-122"/>
                <a:cs typeface="Century Gothic" pitchFamily="34" charset="-120"/>
              </a:rPr>
              <a:t>Shared savings </a:t>
            </a:r>
            <a:endParaRPr lang="en-US" sz="1400" dirty="0"/>
          </a:p>
          <a:p>
            <a:pPr marL="108000" indent="-108000">
              <a:spcAft>
                <a:spcPts val="200"/>
              </a:spcAft>
              <a:buFont typeface="Arial" panose="020B0604020202020204" pitchFamily="34" charset="0"/>
              <a:buChar char="•"/>
            </a:pPr>
            <a:r>
              <a:rPr lang="en-US" sz="1400" dirty="0">
                <a:solidFill>
                  <a:srgbClr val="404040"/>
                </a:solidFill>
                <a:latin typeface="Century Gothic" pitchFamily="34" charset="0"/>
                <a:ea typeface="Century Gothic" pitchFamily="34" charset="-122"/>
                <a:cs typeface="Century Gothic" pitchFamily="34" charset="-120"/>
              </a:rPr>
              <a:t>Waste-reduction bonus</a:t>
            </a:r>
            <a:endParaRPr lang="en-US" sz="1400" dirty="0"/>
          </a:p>
        </p:txBody>
      </p:sp>
      <p:sp>
        <p:nvSpPr>
          <p:cNvPr id="28" name="Shape 25"/>
          <p:cNvSpPr/>
          <p:nvPr/>
        </p:nvSpPr>
        <p:spPr>
          <a:xfrm>
            <a:off x="7397496" y="1965960"/>
            <a:ext cx="1993392" cy="2971800"/>
          </a:xfrm>
          <a:prstGeom prst="roundRect">
            <a:avLst>
              <a:gd name="adj" fmla="val 3670"/>
            </a:avLst>
          </a:prstGeom>
          <a:solidFill>
            <a:srgbClr val="F2F2F2"/>
          </a:solidFill>
          <a:ln w="7620">
            <a:solidFill>
              <a:srgbClr val="D9D9D9"/>
            </a:solidFill>
            <a:prstDash val="solid"/>
          </a:ln>
        </p:spPr>
        <p:txBody>
          <a:bodyPr/>
          <a:lstStyle/>
          <a:p>
            <a:endParaRPr lang="en-ZA" dirty="0"/>
          </a:p>
        </p:txBody>
      </p:sp>
      <p:sp>
        <p:nvSpPr>
          <p:cNvPr id="29" name="Shape 26"/>
          <p:cNvSpPr/>
          <p:nvPr/>
        </p:nvSpPr>
        <p:spPr>
          <a:xfrm>
            <a:off x="7397496" y="1965960"/>
            <a:ext cx="1993392" cy="164592"/>
          </a:xfrm>
          <a:prstGeom prst="rect">
            <a:avLst/>
          </a:prstGeom>
          <a:solidFill>
            <a:srgbClr val="7F7F7F"/>
          </a:solidFill>
          <a:ln w="12700">
            <a:solidFill>
              <a:srgbClr val="7F7F7F">
                <a:alpha val="0"/>
              </a:srgbClr>
            </a:solidFill>
            <a:prstDash val="solid"/>
          </a:ln>
        </p:spPr>
        <p:txBody>
          <a:bodyPr/>
          <a:lstStyle/>
          <a:p>
            <a:endParaRPr lang="en-ZA"/>
          </a:p>
        </p:txBody>
      </p:sp>
      <p:sp>
        <p:nvSpPr>
          <p:cNvPr id="30" name="Shape 27"/>
          <p:cNvSpPr/>
          <p:nvPr/>
        </p:nvSpPr>
        <p:spPr>
          <a:xfrm>
            <a:off x="8055864" y="2423160"/>
            <a:ext cx="685800" cy="685800"/>
          </a:xfrm>
          <a:prstGeom prst="ellipse">
            <a:avLst/>
          </a:prstGeom>
          <a:solidFill>
            <a:srgbClr val="7F7F7F"/>
          </a:solidFill>
          <a:ln w="15240">
            <a:noFill/>
            <a:prstDash val="solid"/>
          </a:ln>
        </p:spPr>
        <p:txBody>
          <a:bodyPr/>
          <a:lstStyle/>
          <a:p>
            <a:endParaRPr lang="en-ZA"/>
          </a:p>
        </p:txBody>
      </p:sp>
      <p:sp>
        <p:nvSpPr>
          <p:cNvPr id="31" name="Text 28"/>
          <p:cNvSpPr/>
          <p:nvPr/>
        </p:nvSpPr>
        <p:spPr>
          <a:xfrm>
            <a:off x="8266176" y="2710513"/>
            <a:ext cx="256032" cy="109728"/>
          </a:xfrm>
          <a:prstGeom prst="rect">
            <a:avLst/>
          </a:prstGeom>
          <a:noFill/>
          <a:ln/>
        </p:spPr>
        <p:txBody>
          <a:bodyPr wrap="square" lIns="0" tIns="0" rIns="0" bIns="0" rtlCol="0" anchor="ctr">
            <a:noAutofit/>
          </a:bodyPr>
          <a:lstStyle/>
          <a:p>
            <a:pPr marL="0" indent="0" algn="ctr">
              <a:buNone/>
            </a:pPr>
            <a:r>
              <a:rPr lang="en-US" b="1" dirty="0">
                <a:solidFill>
                  <a:srgbClr val="FFFFFF"/>
                </a:solidFill>
                <a:latin typeface="Century Gothic" pitchFamily="34" charset="0"/>
                <a:ea typeface="Century Gothic" pitchFamily="34" charset="-122"/>
                <a:cs typeface="Century Gothic" pitchFamily="34" charset="-120"/>
              </a:rPr>
              <a:t>4</a:t>
            </a:r>
            <a:endParaRPr lang="en-US" dirty="0"/>
          </a:p>
        </p:txBody>
      </p:sp>
      <p:sp>
        <p:nvSpPr>
          <p:cNvPr id="32" name="Text 29"/>
          <p:cNvSpPr/>
          <p:nvPr/>
        </p:nvSpPr>
        <p:spPr>
          <a:xfrm>
            <a:off x="7562088" y="3246120"/>
            <a:ext cx="1664208" cy="201168"/>
          </a:xfrm>
          <a:prstGeom prst="rect">
            <a:avLst/>
          </a:prstGeom>
          <a:noFill/>
          <a:ln/>
        </p:spPr>
        <p:txBody>
          <a:bodyPr wrap="square" lIns="0" tIns="0" rIns="0" bIns="0" rtlCol="0" anchor="ctr">
            <a:noAutofit/>
          </a:bodyPr>
          <a:lstStyle/>
          <a:p>
            <a:pPr marL="0" indent="0" algn="ctr">
              <a:buNone/>
            </a:pPr>
            <a:r>
              <a:rPr lang="en-US" sz="1400" b="1" dirty="0">
                <a:solidFill>
                  <a:srgbClr val="7F7F7F"/>
                </a:solidFill>
                <a:latin typeface="Century Gothic" pitchFamily="34" charset="0"/>
                <a:ea typeface="Century Gothic" pitchFamily="34" charset="-122"/>
                <a:cs typeface="Century Gothic" pitchFamily="34" charset="-120"/>
              </a:rPr>
              <a:t>Collaboration</a:t>
            </a:r>
            <a:endParaRPr lang="en-US" sz="1400" dirty="0"/>
          </a:p>
        </p:txBody>
      </p:sp>
      <p:sp>
        <p:nvSpPr>
          <p:cNvPr id="33" name="Text 30"/>
          <p:cNvSpPr/>
          <p:nvPr/>
        </p:nvSpPr>
        <p:spPr>
          <a:xfrm>
            <a:off x="7538865" y="3643974"/>
            <a:ext cx="1792224" cy="1029862"/>
          </a:xfrm>
          <a:prstGeom prst="rect">
            <a:avLst/>
          </a:prstGeom>
          <a:noFill/>
          <a:ln/>
        </p:spPr>
        <p:txBody>
          <a:bodyPr wrap="square" lIns="0" tIns="0" rIns="0" bIns="0" rtlCol="0" anchor="ctr">
            <a:noAutofit/>
          </a:bodyPr>
          <a:lstStyle/>
          <a:p>
            <a:pPr marL="108000" indent="-108000">
              <a:spcAft>
                <a:spcPts val="200"/>
              </a:spcAft>
              <a:buFont typeface="Arial" panose="020B0604020202020204" pitchFamily="34" charset="0"/>
              <a:buChar char="•"/>
            </a:pPr>
            <a:r>
              <a:rPr lang="en-US" sz="1400" dirty="0">
                <a:solidFill>
                  <a:srgbClr val="404040"/>
                </a:solidFill>
                <a:latin typeface="Century Gothic" pitchFamily="34" charset="0"/>
                <a:ea typeface="Century Gothic" pitchFamily="34" charset="-122"/>
                <a:cs typeface="Century Gothic" pitchFamily="34" charset="-120"/>
              </a:rPr>
              <a:t>Risk reduction </a:t>
            </a:r>
          </a:p>
          <a:p>
            <a:pPr marL="108000" indent="-108000">
              <a:spcAft>
                <a:spcPts val="200"/>
              </a:spcAft>
              <a:buFont typeface="Arial" panose="020B0604020202020204" pitchFamily="34" charset="0"/>
              <a:buChar char="•"/>
            </a:pPr>
            <a:r>
              <a:rPr lang="en-US" sz="1400" dirty="0">
                <a:solidFill>
                  <a:srgbClr val="404040"/>
                </a:solidFill>
                <a:latin typeface="Century Gothic" pitchFamily="34" charset="0"/>
                <a:ea typeface="Century Gothic" pitchFamily="34" charset="-122"/>
                <a:cs typeface="Century Gothic" pitchFamily="34" charset="-120"/>
              </a:rPr>
              <a:t>Other KPI</a:t>
            </a:r>
            <a:endParaRPr lang="en-US" sz="1400" dirty="0"/>
          </a:p>
          <a:p>
            <a:pPr marL="108000" indent="-108000">
              <a:spcAft>
                <a:spcPts val="200"/>
              </a:spcAft>
              <a:buFont typeface="Arial" panose="020B0604020202020204" pitchFamily="34" charset="0"/>
              <a:buChar char="•"/>
            </a:pPr>
            <a:r>
              <a:rPr lang="en-US" sz="1400" dirty="0">
                <a:solidFill>
                  <a:srgbClr val="404040"/>
                </a:solidFill>
                <a:latin typeface="Century Gothic" pitchFamily="34" charset="0"/>
                <a:ea typeface="Century Gothic" pitchFamily="34" charset="-122"/>
                <a:cs typeface="Century Gothic" pitchFamily="34" charset="-120"/>
              </a:rPr>
              <a:t>Early warning</a:t>
            </a:r>
            <a:endParaRPr lang="en-US" sz="1400" dirty="0"/>
          </a:p>
          <a:p>
            <a:pPr marL="108000" indent="-108000">
              <a:spcAft>
                <a:spcPts val="200"/>
              </a:spcAft>
              <a:buFont typeface="Arial" panose="020B0604020202020204" pitchFamily="34" charset="0"/>
              <a:buChar char="•"/>
            </a:pPr>
            <a:endParaRPr lang="en-US" sz="1400" dirty="0"/>
          </a:p>
        </p:txBody>
      </p:sp>
      <p:sp>
        <p:nvSpPr>
          <p:cNvPr id="34" name="Shape 31"/>
          <p:cNvSpPr/>
          <p:nvPr/>
        </p:nvSpPr>
        <p:spPr>
          <a:xfrm>
            <a:off x="9665208" y="1965960"/>
            <a:ext cx="1993392" cy="2971800"/>
          </a:xfrm>
          <a:prstGeom prst="roundRect">
            <a:avLst>
              <a:gd name="adj" fmla="val 3670"/>
            </a:avLst>
          </a:prstGeom>
          <a:solidFill>
            <a:srgbClr val="F6E7EC"/>
          </a:solidFill>
          <a:ln w="7620">
            <a:solidFill>
              <a:srgbClr val="D9D9D9"/>
            </a:solidFill>
            <a:prstDash val="solid"/>
          </a:ln>
        </p:spPr>
        <p:txBody>
          <a:bodyPr/>
          <a:lstStyle/>
          <a:p>
            <a:endParaRPr lang="en-ZA"/>
          </a:p>
        </p:txBody>
      </p:sp>
      <p:sp>
        <p:nvSpPr>
          <p:cNvPr id="35" name="Shape 32"/>
          <p:cNvSpPr/>
          <p:nvPr/>
        </p:nvSpPr>
        <p:spPr>
          <a:xfrm>
            <a:off x="9665208" y="1965960"/>
            <a:ext cx="1993392" cy="164592"/>
          </a:xfrm>
          <a:prstGeom prst="rect">
            <a:avLst/>
          </a:prstGeom>
          <a:solidFill>
            <a:srgbClr val="730721"/>
          </a:solidFill>
          <a:ln w="12700">
            <a:solidFill>
              <a:srgbClr val="730721">
                <a:alpha val="0"/>
              </a:srgbClr>
            </a:solidFill>
            <a:prstDash val="solid"/>
          </a:ln>
        </p:spPr>
        <p:txBody>
          <a:bodyPr/>
          <a:lstStyle/>
          <a:p>
            <a:endParaRPr lang="en-ZA"/>
          </a:p>
        </p:txBody>
      </p:sp>
      <p:sp>
        <p:nvSpPr>
          <p:cNvPr id="36" name="Shape 33"/>
          <p:cNvSpPr/>
          <p:nvPr/>
        </p:nvSpPr>
        <p:spPr>
          <a:xfrm>
            <a:off x="10323576" y="2423160"/>
            <a:ext cx="685800" cy="685800"/>
          </a:xfrm>
          <a:prstGeom prst="ellipse">
            <a:avLst/>
          </a:prstGeom>
          <a:solidFill>
            <a:srgbClr val="730721"/>
          </a:solidFill>
          <a:ln w="15240">
            <a:noFill/>
            <a:prstDash val="solid"/>
          </a:ln>
        </p:spPr>
        <p:txBody>
          <a:bodyPr/>
          <a:lstStyle/>
          <a:p>
            <a:endParaRPr lang="en-ZA"/>
          </a:p>
        </p:txBody>
      </p:sp>
      <p:sp>
        <p:nvSpPr>
          <p:cNvPr id="37" name="Text 34"/>
          <p:cNvSpPr/>
          <p:nvPr/>
        </p:nvSpPr>
        <p:spPr>
          <a:xfrm>
            <a:off x="10533888" y="2710487"/>
            <a:ext cx="256032" cy="109728"/>
          </a:xfrm>
          <a:prstGeom prst="rect">
            <a:avLst/>
          </a:prstGeom>
          <a:noFill/>
          <a:ln/>
        </p:spPr>
        <p:txBody>
          <a:bodyPr wrap="square" lIns="0" tIns="0" rIns="0" bIns="0" rtlCol="0" anchor="ctr">
            <a:noAutofit/>
          </a:bodyPr>
          <a:lstStyle/>
          <a:p>
            <a:pPr marL="0" indent="0" algn="ctr">
              <a:buNone/>
            </a:pPr>
            <a:r>
              <a:rPr lang="en-US" b="1" dirty="0">
                <a:solidFill>
                  <a:srgbClr val="FFFFFF"/>
                </a:solidFill>
                <a:latin typeface="Century Gothic" pitchFamily="34" charset="0"/>
                <a:ea typeface="Century Gothic" pitchFamily="34" charset="-122"/>
                <a:cs typeface="Century Gothic" pitchFamily="34" charset="-120"/>
              </a:rPr>
              <a:t>5</a:t>
            </a:r>
            <a:endParaRPr lang="en-US" dirty="0"/>
          </a:p>
        </p:txBody>
      </p:sp>
      <p:sp>
        <p:nvSpPr>
          <p:cNvPr id="38" name="Text 35"/>
          <p:cNvSpPr/>
          <p:nvPr/>
        </p:nvSpPr>
        <p:spPr>
          <a:xfrm>
            <a:off x="9829800" y="3246120"/>
            <a:ext cx="1664208" cy="201168"/>
          </a:xfrm>
          <a:prstGeom prst="rect">
            <a:avLst/>
          </a:prstGeom>
          <a:noFill/>
          <a:ln/>
        </p:spPr>
        <p:txBody>
          <a:bodyPr wrap="square" lIns="0" tIns="0" rIns="0" bIns="0" rtlCol="0" anchor="ctr">
            <a:noAutofit/>
          </a:bodyPr>
          <a:lstStyle/>
          <a:p>
            <a:pPr marL="0" indent="0" algn="ctr">
              <a:buNone/>
            </a:pPr>
            <a:r>
              <a:rPr lang="en-US" sz="1400" b="1" dirty="0">
                <a:solidFill>
                  <a:srgbClr val="730721"/>
                </a:solidFill>
                <a:latin typeface="Century Gothic" pitchFamily="34" charset="0"/>
                <a:ea typeface="Century Gothic" pitchFamily="34" charset="-122"/>
                <a:cs typeface="Century Gothic" pitchFamily="34" charset="-120"/>
              </a:rPr>
              <a:t>HSE /Climate / social value</a:t>
            </a:r>
            <a:endParaRPr lang="en-US" sz="1400" dirty="0"/>
          </a:p>
        </p:txBody>
      </p:sp>
      <p:sp>
        <p:nvSpPr>
          <p:cNvPr id="39" name="Text 36"/>
          <p:cNvSpPr/>
          <p:nvPr/>
        </p:nvSpPr>
        <p:spPr>
          <a:xfrm>
            <a:off x="9813320" y="3466828"/>
            <a:ext cx="1887502" cy="1207008"/>
          </a:xfrm>
          <a:prstGeom prst="rect">
            <a:avLst/>
          </a:prstGeom>
          <a:noFill/>
          <a:ln/>
        </p:spPr>
        <p:txBody>
          <a:bodyPr wrap="square" lIns="0" tIns="0" rIns="0" bIns="0" rtlCol="0" anchor="ctr">
            <a:noAutofit/>
          </a:bodyPr>
          <a:lstStyle/>
          <a:p>
            <a:pPr marL="108000" indent="-108000">
              <a:spcAft>
                <a:spcPts val="200"/>
              </a:spcAft>
              <a:buFont typeface="Arial" panose="020B0604020202020204" pitchFamily="34" charset="0"/>
              <a:buChar char="•"/>
            </a:pPr>
            <a:endParaRPr lang="en-US" sz="1400" dirty="0">
              <a:solidFill>
                <a:srgbClr val="404040"/>
              </a:solidFill>
              <a:latin typeface="Century Gothic" pitchFamily="34" charset="0"/>
              <a:ea typeface="Century Gothic" pitchFamily="34" charset="-122"/>
              <a:cs typeface="Century Gothic" pitchFamily="34" charset="-120"/>
            </a:endParaRPr>
          </a:p>
          <a:p>
            <a:pPr marL="108000" indent="-108000">
              <a:spcAft>
                <a:spcPts val="200"/>
              </a:spcAft>
              <a:buFont typeface="Arial" panose="020B0604020202020204" pitchFamily="34" charset="0"/>
              <a:buChar char="•"/>
            </a:pPr>
            <a:r>
              <a:rPr lang="en-US" sz="1400" dirty="0">
                <a:solidFill>
                  <a:srgbClr val="404040"/>
                </a:solidFill>
                <a:latin typeface="Century Gothic" pitchFamily="34" charset="0"/>
                <a:ea typeface="Century Gothic" pitchFamily="34" charset="-122"/>
                <a:cs typeface="Century Gothic" pitchFamily="34" charset="-120"/>
              </a:rPr>
              <a:t>LTI Free hours</a:t>
            </a:r>
          </a:p>
          <a:p>
            <a:pPr marL="108000" indent="-108000">
              <a:spcAft>
                <a:spcPts val="200"/>
              </a:spcAft>
              <a:buFont typeface="Arial" panose="020B0604020202020204" pitchFamily="34" charset="0"/>
              <a:buChar char="•"/>
            </a:pPr>
            <a:r>
              <a:rPr lang="en-US" sz="1400" dirty="0">
                <a:solidFill>
                  <a:srgbClr val="404040"/>
                </a:solidFill>
                <a:latin typeface="Century Gothic" pitchFamily="34" charset="0"/>
                <a:ea typeface="Century Gothic" pitchFamily="34" charset="-122"/>
                <a:cs typeface="Century Gothic" pitchFamily="34" charset="-120"/>
              </a:rPr>
              <a:t>Carbon / waste targets</a:t>
            </a:r>
            <a:endParaRPr lang="en-US" sz="1400" dirty="0"/>
          </a:p>
          <a:p>
            <a:pPr marL="108000" indent="-108000">
              <a:spcAft>
                <a:spcPts val="200"/>
              </a:spcAft>
              <a:buFont typeface="Arial" panose="020B0604020202020204" pitchFamily="34" charset="0"/>
              <a:buChar char="•"/>
            </a:pPr>
            <a:r>
              <a:rPr lang="en-US" sz="1400" dirty="0">
                <a:solidFill>
                  <a:srgbClr val="404040"/>
                </a:solidFill>
                <a:latin typeface="Century Gothic" pitchFamily="34" charset="0"/>
                <a:ea typeface="Century Gothic" pitchFamily="34" charset="-122"/>
                <a:cs typeface="Century Gothic" pitchFamily="34" charset="-120"/>
              </a:rPr>
              <a:t>Local participation</a:t>
            </a:r>
            <a:endParaRPr lang="en-US" sz="1400" dirty="0"/>
          </a:p>
          <a:p>
            <a:pPr marL="108000" indent="-108000">
              <a:spcAft>
                <a:spcPts val="200"/>
              </a:spcAft>
              <a:buFont typeface="Arial" panose="020B0604020202020204" pitchFamily="34" charset="0"/>
              <a:buChar char="•"/>
            </a:pPr>
            <a:r>
              <a:rPr lang="en-US" sz="1400" dirty="0">
                <a:solidFill>
                  <a:srgbClr val="404040"/>
                </a:solidFill>
                <a:latin typeface="Century Gothic" pitchFamily="34" charset="0"/>
                <a:ea typeface="Century Gothic" pitchFamily="34" charset="-122"/>
                <a:cs typeface="Century Gothic" pitchFamily="34" charset="-120"/>
              </a:rPr>
              <a:t>Skills transfer</a:t>
            </a:r>
            <a:endParaRPr lang="en-US" sz="1400" dirty="0"/>
          </a:p>
        </p:txBody>
      </p:sp>
      <p:sp>
        <p:nvSpPr>
          <p:cNvPr id="40" name="Shape 37"/>
          <p:cNvSpPr/>
          <p:nvPr/>
        </p:nvSpPr>
        <p:spPr>
          <a:xfrm>
            <a:off x="594360" y="5715000"/>
            <a:ext cx="10972800" cy="502920"/>
          </a:xfrm>
          <a:prstGeom prst="roundRect">
            <a:avLst>
              <a:gd name="adj" fmla="val 9091"/>
            </a:avLst>
          </a:prstGeom>
          <a:solidFill>
            <a:srgbClr val="730721"/>
          </a:solidFill>
          <a:ln w="12700">
            <a:solidFill>
              <a:srgbClr val="730721">
                <a:alpha val="0"/>
              </a:srgbClr>
            </a:solidFill>
            <a:prstDash val="solid"/>
          </a:ln>
        </p:spPr>
        <p:txBody>
          <a:bodyPr/>
          <a:lstStyle/>
          <a:p>
            <a:endParaRPr lang="en-ZA"/>
          </a:p>
        </p:txBody>
      </p:sp>
      <p:sp>
        <p:nvSpPr>
          <p:cNvPr id="41" name="Text 38"/>
          <p:cNvSpPr/>
          <p:nvPr/>
        </p:nvSpPr>
        <p:spPr>
          <a:xfrm>
            <a:off x="822960" y="5870448"/>
            <a:ext cx="10515600" cy="128016"/>
          </a:xfrm>
          <a:prstGeom prst="rect">
            <a:avLst/>
          </a:prstGeom>
          <a:noFill/>
          <a:ln/>
        </p:spPr>
        <p:txBody>
          <a:bodyPr wrap="square" lIns="0" tIns="0" rIns="0" bIns="0" rtlCol="0" anchor="ctr">
            <a:noAutofit/>
          </a:bodyPr>
          <a:lstStyle/>
          <a:p>
            <a:pPr marL="0" indent="0" algn="l">
              <a:buNone/>
            </a:pPr>
            <a:r>
              <a:rPr lang="en-US" sz="1400" dirty="0">
                <a:solidFill>
                  <a:srgbClr val="FFFFFF"/>
                </a:solidFill>
                <a:latin typeface="Century Gothic" pitchFamily="34" charset="0"/>
                <a:ea typeface="Century Gothic" pitchFamily="34" charset="-122"/>
                <a:cs typeface="Century Gothic" pitchFamily="34" charset="-120"/>
              </a:rPr>
              <a:t>Key point: Do not reward one outcome in a way that damages another. A delivery bonus should be linked to accepted targets, not merely physical progress.</a:t>
            </a:r>
            <a:endParaRPr lang="en-US" sz="1400" dirty="0"/>
          </a:p>
        </p:txBody>
      </p:sp>
      <p:sp>
        <p:nvSpPr>
          <p:cNvPr id="2" name="Footer Placeholder 1">
            <a:extLst>
              <a:ext uri="{FF2B5EF4-FFF2-40B4-BE49-F238E27FC236}">
                <a16:creationId xmlns:a16="http://schemas.microsoft.com/office/drawing/2014/main" id="{19D8DEF6-B01B-65EC-EF45-9207D20F2E55}"/>
              </a:ext>
            </a:extLst>
          </p:cNvPr>
          <p:cNvSpPr>
            <a:spLocks noGrp="1"/>
          </p:cNvSpPr>
          <p:nvPr>
            <p:ph type="ftr" sz="quarter" idx="10"/>
          </p:nvPr>
        </p:nvSpPr>
        <p:spPr/>
        <p:txBody>
          <a:bodyPr/>
          <a:lstStyle/>
          <a:p>
            <a:r>
              <a:rPr lang="en-US"/>
              <a:t>www.ecs.co.za</a:t>
            </a:r>
            <a:endParaRPr lang="en-GB" dirty="0"/>
          </a:p>
        </p:txBody>
      </p:sp>
      <p:sp>
        <p:nvSpPr>
          <p:cNvPr id="3" name="Slide Number Placeholder 2">
            <a:extLst>
              <a:ext uri="{FF2B5EF4-FFF2-40B4-BE49-F238E27FC236}">
                <a16:creationId xmlns:a16="http://schemas.microsoft.com/office/drawing/2014/main" id="{355ADD05-B466-9082-8C52-F7ACCAC16D29}"/>
              </a:ext>
            </a:extLst>
          </p:cNvPr>
          <p:cNvSpPr>
            <a:spLocks noGrp="1"/>
          </p:cNvSpPr>
          <p:nvPr>
            <p:ph type="sldNum" sz="quarter" idx="11"/>
          </p:nvPr>
        </p:nvSpPr>
        <p:spPr/>
        <p:txBody>
          <a:bodyPr/>
          <a:lstStyle/>
          <a:p>
            <a:fld id="{06F2FA06-E1E0-41BE-9336-EB35A789C607}" type="slidenum">
              <a:rPr lang="en-GB" smtClean="0"/>
              <a:pPr/>
              <a:t>6</a:t>
            </a:fld>
            <a:endParaRPr lang="en-GB" dirty="0"/>
          </a:p>
        </p:txBody>
      </p:sp>
    </p:spTree>
    <p:extLst>
      <p:ext uri="{BB962C8B-B14F-4D97-AF65-F5344CB8AC3E}">
        <p14:creationId xmlns:p14="http://schemas.microsoft.com/office/powerpoint/2010/main" val="469166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502920" y="320040"/>
            <a:ext cx="3656704" cy="301752"/>
          </a:xfrm>
          <a:prstGeom prst="rect">
            <a:avLst/>
          </a:prstGeom>
          <a:noFill/>
          <a:ln/>
        </p:spPr>
        <p:txBody>
          <a:bodyPr wrap="square" lIns="0" tIns="0" rIns="0" bIns="0" rtlCol="0" anchor="ctr">
            <a:noAutofit/>
          </a:bodyPr>
          <a:lstStyle/>
          <a:p>
            <a:pPr marL="0" indent="0" algn="l">
              <a:buNone/>
            </a:pPr>
            <a:r>
              <a:rPr lang="en-US" sz="2500" b="1" dirty="0">
                <a:latin typeface="Century Gothic" pitchFamily="34" charset="0"/>
                <a:ea typeface="Century Gothic" pitchFamily="34" charset="-122"/>
                <a:cs typeface="Century Gothic" pitchFamily="34" charset="-120"/>
              </a:rPr>
              <a:t>NEC CONTRACT</a:t>
            </a:r>
            <a:endParaRPr lang="en-US" sz="2500" dirty="0"/>
          </a:p>
        </p:txBody>
      </p:sp>
      <p:sp>
        <p:nvSpPr>
          <p:cNvPr id="6" name="Text 3"/>
          <p:cNvSpPr/>
          <p:nvPr/>
        </p:nvSpPr>
        <p:spPr>
          <a:xfrm>
            <a:off x="502920" y="685800"/>
            <a:ext cx="6675120" cy="411480"/>
          </a:xfrm>
          <a:prstGeom prst="rect">
            <a:avLst/>
          </a:prstGeom>
          <a:noFill/>
          <a:ln/>
        </p:spPr>
        <p:txBody>
          <a:bodyPr wrap="square" lIns="0" tIns="0" rIns="0" bIns="0" rtlCol="0" anchor="ctr">
            <a:normAutofit/>
          </a:bodyPr>
          <a:lstStyle/>
          <a:p>
            <a:pPr marL="0" indent="0" algn="l">
              <a:buNone/>
            </a:pPr>
            <a:r>
              <a:rPr lang="en-US" sz="2000" dirty="0">
                <a:solidFill>
                  <a:srgbClr val="111111"/>
                </a:solidFill>
                <a:latin typeface="Century Gothic" pitchFamily="34" charset="0"/>
                <a:ea typeface="Century Gothic" pitchFamily="34" charset="-122"/>
                <a:cs typeface="Century Gothic" pitchFamily="34" charset="-120"/>
              </a:rPr>
              <a:t>NEC: strongest native incentive architecture</a:t>
            </a:r>
            <a:endParaRPr lang="en-US" sz="2000" dirty="0"/>
          </a:p>
        </p:txBody>
      </p:sp>
      <p:grpSp>
        <p:nvGrpSpPr>
          <p:cNvPr id="51" name="Group 50">
            <a:extLst>
              <a:ext uri="{FF2B5EF4-FFF2-40B4-BE49-F238E27FC236}">
                <a16:creationId xmlns:a16="http://schemas.microsoft.com/office/drawing/2014/main" id="{7F7B8B0D-E488-0317-FFDB-802239D9450A}"/>
              </a:ext>
            </a:extLst>
          </p:cNvPr>
          <p:cNvGrpSpPr/>
          <p:nvPr/>
        </p:nvGrpSpPr>
        <p:grpSpPr>
          <a:xfrm>
            <a:off x="585306" y="1440180"/>
            <a:ext cx="1920240" cy="731520"/>
            <a:chOff x="685800" y="1737360"/>
            <a:chExt cx="1920240" cy="731520"/>
          </a:xfrm>
        </p:grpSpPr>
        <p:sp>
          <p:nvSpPr>
            <p:cNvPr id="9" name="Shape 6"/>
            <p:cNvSpPr/>
            <p:nvPr/>
          </p:nvSpPr>
          <p:spPr>
            <a:xfrm>
              <a:off x="685800" y="1737360"/>
              <a:ext cx="1920240" cy="731520"/>
            </a:xfrm>
            <a:prstGeom prst="roundRect">
              <a:avLst>
                <a:gd name="adj" fmla="val 10000"/>
              </a:avLst>
            </a:prstGeom>
            <a:solidFill>
              <a:srgbClr val="A00B2F"/>
            </a:solidFill>
            <a:ln w="12700">
              <a:solidFill>
                <a:srgbClr val="A00B2F"/>
              </a:solidFill>
              <a:prstDash val="solid"/>
            </a:ln>
          </p:spPr>
          <p:txBody>
            <a:bodyPr/>
            <a:lstStyle/>
            <a:p>
              <a:endParaRPr lang="en-ZA" sz="1400"/>
            </a:p>
          </p:txBody>
        </p:sp>
        <p:sp>
          <p:nvSpPr>
            <p:cNvPr id="10" name="Text 7"/>
            <p:cNvSpPr/>
            <p:nvPr/>
          </p:nvSpPr>
          <p:spPr>
            <a:xfrm>
              <a:off x="804672" y="1847088"/>
              <a:ext cx="1682496" cy="384048"/>
            </a:xfrm>
            <a:prstGeom prst="rect">
              <a:avLst/>
            </a:prstGeom>
            <a:noFill/>
            <a:ln/>
          </p:spPr>
          <p:txBody>
            <a:bodyPr wrap="square" lIns="0" tIns="0" rIns="0" bIns="0" rtlCol="0" anchor="ctr">
              <a:noAutofit/>
            </a:bodyPr>
            <a:lstStyle/>
            <a:p>
              <a:pPr marL="0" indent="0" algn="ctr">
                <a:buNone/>
              </a:pPr>
              <a:r>
                <a:rPr lang="en-US" sz="1400" b="1" dirty="0">
                  <a:solidFill>
                    <a:srgbClr val="FFFFFF"/>
                  </a:solidFill>
                  <a:latin typeface="Century Gothic" pitchFamily="34" charset="0"/>
                  <a:ea typeface="Century Gothic" pitchFamily="34" charset="-122"/>
                  <a:cs typeface="Century Gothic" pitchFamily="34" charset="-120"/>
                </a:rPr>
                <a:t>X6</a:t>
              </a:r>
              <a:endParaRPr lang="en-US" sz="1400" dirty="0"/>
            </a:p>
            <a:p>
              <a:pPr marL="0" indent="0" algn="ctr">
                <a:buNone/>
              </a:pPr>
              <a:r>
                <a:rPr lang="en-US" sz="1400" b="1" dirty="0">
                  <a:solidFill>
                    <a:srgbClr val="FFFFFF"/>
                  </a:solidFill>
                  <a:latin typeface="Century Gothic" pitchFamily="34" charset="0"/>
                  <a:ea typeface="Century Gothic" pitchFamily="34" charset="-122"/>
                  <a:cs typeface="Century Gothic" pitchFamily="34" charset="-120"/>
                </a:rPr>
                <a:t>Early Completion bonus</a:t>
              </a:r>
              <a:endParaRPr lang="en-US" sz="1400" dirty="0"/>
            </a:p>
          </p:txBody>
        </p:sp>
      </p:grpSp>
      <p:grpSp>
        <p:nvGrpSpPr>
          <p:cNvPr id="58" name="Group 57">
            <a:extLst>
              <a:ext uri="{FF2B5EF4-FFF2-40B4-BE49-F238E27FC236}">
                <a16:creationId xmlns:a16="http://schemas.microsoft.com/office/drawing/2014/main" id="{55A2AC6B-EA5E-638E-C824-E255A6C2ACE9}"/>
              </a:ext>
            </a:extLst>
          </p:cNvPr>
          <p:cNvGrpSpPr/>
          <p:nvPr/>
        </p:nvGrpSpPr>
        <p:grpSpPr>
          <a:xfrm>
            <a:off x="3155577" y="1435339"/>
            <a:ext cx="1920240" cy="731520"/>
            <a:chOff x="2743200" y="1737360"/>
            <a:chExt cx="1920240" cy="731520"/>
          </a:xfrm>
        </p:grpSpPr>
        <p:sp>
          <p:nvSpPr>
            <p:cNvPr id="11" name="Shape 8"/>
            <p:cNvSpPr/>
            <p:nvPr/>
          </p:nvSpPr>
          <p:spPr>
            <a:xfrm>
              <a:off x="2743200" y="1737360"/>
              <a:ext cx="1920240" cy="731520"/>
            </a:xfrm>
            <a:prstGeom prst="roundRect">
              <a:avLst>
                <a:gd name="adj" fmla="val 10000"/>
              </a:avLst>
            </a:prstGeom>
            <a:solidFill>
              <a:srgbClr val="A59137"/>
            </a:solidFill>
            <a:ln w="12700">
              <a:solidFill>
                <a:srgbClr val="A59137"/>
              </a:solidFill>
              <a:prstDash val="solid"/>
            </a:ln>
          </p:spPr>
          <p:txBody>
            <a:bodyPr/>
            <a:lstStyle/>
            <a:p>
              <a:endParaRPr lang="en-ZA" sz="1400"/>
            </a:p>
          </p:txBody>
        </p:sp>
        <p:sp>
          <p:nvSpPr>
            <p:cNvPr id="12" name="Text 9"/>
            <p:cNvSpPr/>
            <p:nvPr/>
          </p:nvSpPr>
          <p:spPr>
            <a:xfrm>
              <a:off x="2862072" y="1847088"/>
              <a:ext cx="1682496" cy="384048"/>
            </a:xfrm>
            <a:prstGeom prst="rect">
              <a:avLst/>
            </a:prstGeom>
            <a:noFill/>
            <a:ln/>
          </p:spPr>
          <p:txBody>
            <a:bodyPr wrap="square" lIns="0" tIns="0" rIns="0" bIns="0" rtlCol="0" anchor="ctr">
              <a:noAutofit/>
            </a:bodyPr>
            <a:lstStyle/>
            <a:p>
              <a:pPr marL="0" indent="0" algn="ctr">
                <a:buNone/>
              </a:pPr>
              <a:r>
                <a:rPr lang="en-US" sz="1400" b="1" dirty="0">
                  <a:solidFill>
                    <a:srgbClr val="FFFFFF"/>
                  </a:solidFill>
                  <a:latin typeface="Century Gothic" pitchFamily="34" charset="0"/>
                  <a:ea typeface="Century Gothic" pitchFamily="34" charset="-122"/>
                  <a:cs typeface="Century Gothic" pitchFamily="34" charset="-120"/>
                </a:rPr>
                <a:t>X20</a:t>
              </a:r>
              <a:endParaRPr lang="en-US" sz="1400" dirty="0"/>
            </a:p>
            <a:p>
              <a:pPr marL="0" indent="0" algn="ctr">
                <a:buNone/>
              </a:pPr>
              <a:r>
                <a:rPr lang="en-US" sz="1400" b="1" dirty="0">
                  <a:solidFill>
                    <a:srgbClr val="FFFFFF"/>
                  </a:solidFill>
                  <a:latin typeface="Century Gothic" pitchFamily="34" charset="0"/>
                  <a:ea typeface="Century Gothic" pitchFamily="34" charset="-122"/>
                  <a:cs typeface="Century Gothic" pitchFamily="34" charset="-120"/>
                </a:rPr>
                <a:t>Key Performance Indicators</a:t>
              </a:r>
              <a:endParaRPr lang="en-US" sz="1400" dirty="0"/>
            </a:p>
          </p:txBody>
        </p:sp>
      </p:grpSp>
      <p:grpSp>
        <p:nvGrpSpPr>
          <p:cNvPr id="57" name="Group 56">
            <a:extLst>
              <a:ext uri="{FF2B5EF4-FFF2-40B4-BE49-F238E27FC236}">
                <a16:creationId xmlns:a16="http://schemas.microsoft.com/office/drawing/2014/main" id="{609B8E3F-BC15-6426-389F-A13C8659BD51}"/>
              </a:ext>
            </a:extLst>
          </p:cNvPr>
          <p:cNvGrpSpPr/>
          <p:nvPr/>
        </p:nvGrpSpPr>
        <p:grpSpPr>
          <a:xfrm>
            <a:off x="5725848" y="1435339"/>
            <a:ext cx="1920240" cy="731520"/>
            <a:chOff x="5212080" y="1737360"/>
            <a:chExt cx="1920240" cy="731520"/>
          </a:xfrm>
        </p:grpSpPr>
        <p:sp>
          <p:nvSpPr>
            <p:cNvPr id="13" name="Shape 10"/>
            <p:cNvSpPr/>
            <p:nvPr/>
          </p:nvSpPr>
          <p:spPr>
            <a:xfrm>
              <a:off x="5212080" y="1737360"/>
              <a:ext cx="1920240" cy="731520"/>
            </a:xfrm>
            <a:prstGeom prst="roundRect">
              <a:avLst>
                <a:gd name="adj" fmla="val 10000"/>
              </a:avLst>
            </a:prstGeom>
            <a:solidFill>
              <a:srgbClr val="404040"/>
            </a:solidFill>
            <a:ln w="12700">
              <a:solidFill>
                <a:srgbClr val="404040"/>
              </a:solidFill>
              <a:prstDash val="solid"/>
            </a:ln>
          </p:spPr>
          <p:txBody>
            <a:bodyPr/>
            <a:lstStyle/>
            <a:p>
              <a:endParaRPr lang="en-ZA" sz="1400"/>
            </a:p>
          </p:txBody>
        </p:sp>
        <p:sp>
          <p:nvSpPr>
            <p:cNvPr id="14" name="Text 11"/>
            <p:cNvSpPr/>
            <p:nvPr/>
          </p:nvSpPr>
          <p:spPr>
            <a:xfrm>
              <a:off x="5330952" y="1847088"/>
              <a:ext cx="1682496" cy="384048"/>
            </a:xfrm>
            <a:prstGeom prst="rect">
              <a:avLst/>
            </a:prstGeom>
            <a:noFill/>
            <a:ln/>
          </p:spPr>
          <p:txBody>
            <a:bodyPr wrap="square" lIns="0" tIns="0" rIns="0" bIns="0" rtlCol="0" anchor="ctr">
              <a:noAutofit/>
            </a:bodyPr>
            <a:lstStyle/>
            <a:p>
              <a:pPr marL="0" indent="0" algn="ctr">
                <a:buNone/>
              </a:pPr>
              <a:r>
                <a:rPr lang="en-US" sz="1400" b="1" dirty="0">
                  <a:solidFill>
                    <a:srgbClr val="FFFFFF"/>
                  </a:solidFill>
                  <a:latin typeface="Century Gothic" pitchFamily="34" charset="0"/>
                  <a:ea typeface="Century Gothic" pitchFamily="34" charset="-122"/>
                  <a:cs typeface="Century Gothic" pitchFamily="34" charset="-120"/>
                </a:rPr>
                <a:t>Options C/D</a:t>
              </a:r>
              <a:endParaRPr lang="en-US" sz="1400" dirty="0"/>
            </a:p>
            <a:p>
              <a:pPr marL="0" indent="0" algn="ctr">
                <a:buNone/>
              </a:pPr>
              <a:r>
                <a:rPr lang="en-US" sz="1400" b="1" dirty="0">
                  <a:solidFill>
                    <a:srgbClr val="FFFFFF"/>
                  </a:solidFill>
                  <a:latin typeface="Century Gothic" pitchFamily="34" charset="0"/>
                  <a:ea typeface="Century Gothic" pitchFamily="34" charset="-122"/>
                  <a:cs typeface="Century Gothic" pitchFamily="34" charset="-120"/>
                </a:rPr>
                <a:t>Target cost with pain/gain share</a:t>
              </a:r>
              <a:endParaRPr lang="en-US" sz="1400" dirty="0"/>
            </a:p>
          </p:txBody>
        </p:sp>
      </p:grpSp>
      <p:grpSp>
        <p:nvGrpSpPr>
          <p:cNvPr id="56" name="Group 55">
            <a:extLst>
              <a:ext uri="{FF2B5EF4-FFF2-40B4-BE49-F238E27FC236}">
                <a16:creationId xmlns:a16="http://schemas.microsoft.com/office/drawing/2014/main" id="{CD6F87E4-AF90-FF0A-4DDC-CAE3647A92C8}"/>
              </a:ext>
            </a:extLst>
          </p:cNvPr>
          <p:cNvGrpSpPr/>
          <p:nvPr/>
        </p:nvGrpSpPr>
        <p:grpSpPr>
          <a:xfrm>
            <a:off x="8296119" y="1421085"/>
            <a:ext cx="1920240" cy="731520"/>
            <a:chOff x="8229600" y="1737360"/>
            <a:chExt cx="1920240" cy="731520"/>
          </a:xfrm>
        </p:grpSpPr>
        <p:sp>
          <p:nvSpPr>
            <p:cNvPr id="15" name="Shape 12"/>
            <p:cNvSpPr/>
            <p:nvPr/>
          </p:nvSpPr>
          <p:spPr>
            <a:xfrm>
              <a:off x="8229600" y="1737360"/>
              <a:ext cx="1920240" cy="731520"/>
            </a:xfrm>
            <a:prstGeom prst="roundRect">
              <a:avLst>
                <a:gd name="adj" fmla="val 10000"/>
              </a:avLst>
            </a:prstGeom>
            <a:solidFill>
              <a:srgbClr val="730721"/>
            </a:solidFill>
            <a:ln w="12700">
              <a:solidFill>
                <a:srgbClr val="730721"/>
              </a:solidFill>
              <a:prstDash val="solid"/>
            </a:ln>
          </p:spPr>
          <p:txBody>
            <a:bodyPr/>
            <a:lstStyle/>
            <a:p>
              <a:endParaRPr lang="en-ZA" sz="1400"/>
            </a:p>
          </p:txBody>
        </p:sp>
        <p:sp>
          <p:nvSpPr>
            <p:cNvPr id="16" name="Text 13"/>
            <p:cNvSpPr/>
            <p:nvPr/>
          </p:nvSpPr>
          <p:spPr>
            <a:xfrm>
              <a:off x="8348472" y="1847088"/>
              <a:ext cx="1682496" cy="384048"/>
            </a:xfrm>
            <a:prstGeom prst="rect">
              <a:avLst/>
            </a:prstGeom>
            <a:noFill/>
            <a:ln/>
          </p:spPr>
          <p:txBody>
            <a:bodyPr wrap="square" lIns="0" tIns="0" rIns="0" bIns="0" rtlCol="0" anchor="ctr">
              <a:noAutofit/>
            </a:bodyPr>
            <a:lstStyle/>
            <a:p>
              <a:pPr marL="0" indent="0" algn="ctr">
                <a:buNone/>
              </a:pPr>
              <a:r>
                <a:rPr lang="en-US" sz="1400" b="1" dirty="0">
                  <a:solidFill>
                    <a:srgbClr val="FFFFFF"/>
                  </a:solidFill>
                  <a:latin typeface="Century Gothic" pitchFamily="34" charset="0"/>
                  <a:ea typeface="Century Gothic" pitchFamily="34" charset="-122"/>
                  <a:cs typeface="Century Gothic" pitchFamily="34" charset="-120"/>
                </a:rPr>
                <a:t>X21</a:t>
              </a:r>
              <a:endParaRPr lang="en-US" sz="1400" dirty="0"/>
            </a:p>
            <a:p>
              <a:pPr marL="0" indent="0" algn="ctr">
                <a:buNone/>
              </a:pPr>
              <a:r>
                <a:rPr lang="en-US" sz="1400" b="1" dirty="0">
                  <a:solidFill>
                    <a:srgbClr val="FFFFFF"/>
                  </a:solidFill>
                  <a:latin typeface="Century Gothic" pitchFamily="34" charset="0"/>
                  <a:ea typeface="Century Gothic" pitchFamily="34" charset="-122"/>
                  <a:cs typeface="Century Gothic" pitchFamily="34" charset="-120"/>
                </a:rPr>
                <a:t>Project Lifecycle Cost</a:t>
              </a:r>
              <a:endParaRPr lang="en-US" sz="1400" dirty="0"/>
            </a:p>
          </p:txBody>
        </p:sp>
      </p:grpSp>
      <p:grpSp>
        <p:nvGrpSpPr>
          <p:cNvPr id="52" name="Group 51">
            <a:extLst>
              <a:ext uri="{FF2B5EF4-FFF2-40B4-BE49-F238E27FC236}">
                <a16:creationId xmlns:a16="http://schemas.microsoft.com/office/drawing/2014/main" id="{5478FE71-E2B4-D30B-233A-B859CEA842E6}"/>
              </a:ext>
            </a:extLst>
          </p:cNvPr>
          <p:cNvGrpSpPr/>
          <p:nvPr/>
        </p:nvGrpSpPr>
        <p:grpSpPr>
          <a:xfrm>
            <a:off x="835152" y="2811780"/>
            <a:ext cx="1920240" cy="731520"/>
            <a:chOff x="685800" y="3063240"/>
            <a:chExt cx="1920240" cy="731520"/>
          </a:xfrm>
        </p:grpSpPr>
        <p:sp>
          <p:nvSpPr>
            <p:cNvPr id="17" name="Shape 14"/>
            <p:cNvSpPr/>
            <p:nvPr/>
          </p:nvSpPr>
          <p:spPr>
            <a:xfrm>
              <a:off x="685800" y="3063240"/>
              <a:ext cx="1920240" cy="731520"/>
            </a:xfrm>
            <a:prstGeom prst="roundRect">
              <a:avLst>
                <a:gd name="adj" fmla="val 10000"/>
              </a:avLst>
            </a:prstGeom>
            <a:solidFill>
              <a:srgbClr val="A59137"/>
            </a:solidFill>
            <a:ln w="12700">
              <a:solidFill>
                <a:srgbClr val="A59137"/>
              </a:solidFill>
              <a:prstDash val="solid"/>
            </a:ln>
          </p:spPr>
          <p:txBody>
            <a:bodyPr/>
            <a:lstStyle/>
            <a:p>
              <a:endParaRPr lang="en-ZA" sz="1400"/>
            </a:p>
          </p:txBody>
        </p:sp>
        <p:sp>
          <p:nvSpPr>
            <p:cNvPr id="18" name="Text 15"/>
            <p:cNvSpPr/>
            <p:nvPr/>
          </p:nvSpPr>
          <p:spPr>
            <a:xfrm>
              <a:off x="804672" y="3172968"/>
              <a:ext cx="1682496" cy="384048"/>
            </a:xfrm>
            <a:prstGeom prst="rect">
              <a:avLst/>
            </a:prstGeom>
            <a:noFill/>
            <a:ln/>
          </p:spPr>
          <p:txBody>
            <a:bodyPr wrap="square" lIns="0" tIns="0" rIns="0" bIns="0" rtlCol="0" anchor="ctr">
              <a:noAutofit/>
            </a:bodyPr>
            <a:lstStyle/>
            <a:p>
              <a:pPr marL="0" indent="0" algn="ctr">
                <a:buNone/>
              </a:pPr>
              <a:r>
                <a:rPr lang="en-US" sz="1400" b="1" dirty="0">
                  <a:solidFill>
                    <a:srgbClr val="FFFFFF"/>
                  </a:solidFill>
                  <a:latin typeface="Century Gothic" pitchFamily="34" charset="0"/>
                  <a:ea typeface="Century Gothic" pitchFamily="34" charset="-122"/>
                  <a:cs typeface="Century Gothic" pitchFamily="34" charset="-120"/>
                </a:rPr>
                <a:t>X29</a:t>
              </a:r>
              <a:endParaRPr lang="en-US" sz="1400" dirty="0"/>
            </a:p>
            <a:p>
              <a:pPr marL="0" indent="0" algn="ctr">
                <a:buNone/>
              </a:pPr>
              <a:r>
                <a:rPr lang="en-US" sz="1400" b="1" dirty="0">
                  <a:solidFill>
                    <a:srgbClr val="FFFFFF"/>
                  </a:solidFill>
                  <a:latin typeface="Century Gothic" pitchFamily="34" charset="0"/>
                  <a:ea typeface="Century Gothic" pitchFamily="34" charset="-122"/>
                  <a:cs typeface="Century Gothic" pitchFamily="34" charset="-120"/>
                </a:rPr>
                <a:t>Climate Change Performance</a:t>
              </a:r>
              <a:endParaRPr lang="en-US" sz="1400" dirty="0"/>
            </a:p>
          </p:txBody>
        </p:sp>
      </p:grpSp>
      <p:grpSp>
        <p:nvGrpSpPr>
          <p:cNvPr id="53" name="Group 52">
            <a:extLst>
              <a:ext uri="{FF2B5EF4-FFF2-40B4-BE49-F238E27FC236}">
                <a16:creationId xmlns:a16="http://schemas.microsoft.com/office/drawing/2014/main" id="{38703898-2DF0-2207-BCA5-571E1784876E}"/>
              </a:ext>
            </a:extLst>
          </p:cNvPr>
          <p:cNvGrpSpPr/>
          <p:nvPr/>
        </p:nvGrpSpPr>
        <p:grpSpPr>
          <a:xfrm>
            <a:off x="3465576" y="2820655"/>
            <a:ext cx="1920240" cy="731520"/>
            <a:chOff x="3200400" y="3063240"/>
            <a:chExt cx="1920240" cy="731520"/>
          </a:xfrm>
        </p:grpSpPr>
        <p:sp>
          <p:nvSpPr>
            <p:cNvPr id="19" name="Shape 16"/>
            <p:cNvSpPr/>
            <p:nvPr/>
          </p:nvSpPr>
          <p:spPr>
            <a:xfrm>
              <a:off x="3200400" y="3063240"/>
              <a:ext cx="1920240" cy="731520"/>
            </a:xfrm>
            <a:prstGeom prst="roundRect">
              <a:avLst>
                <a:gd name="adj" fmla="val 10000"/>
              </a:avLst>
            </a:prstGeom>
            <a:solidFill>
              <a:srgbClr val="404040"/>
            </a:solidFill>
            <a:ln w="12700">
              <a:solidFill>
                <a:srgbClr val="404040"/>
              </a:solidFill>
              <a:prstDash val="solid"/>
            </a:ln>
          </p:spPr>
          <p:txBody>
            <a:bodyPr/>
            <a:lstStyle/>
            <a:p>
              <a:endParaRPr lang="en-ZA" sz="1400"/>
            </a:p>
          </p:txBody>
        </p:sp>
        <p:sp>
          <p:nvSpPr>
            <p:cNvPr id="20" name="Text 17"/>
            <p:cNvSpPr/>
            <p:nvPr/>
          </p:nvSpPr>
          <p:spPr>
            <a:xfrm>
              <a:off x="3319272" y="3172968"/>
              <a:ext cx="1682496" cy="384048"/>
            </a:xfrm>
            <a:prstGeom prst="rect">
              <a:avLst/>
            </a:prstGeom>
            <a:noFill/>
            <a:ln/>
          </p:spPr>
          <p:txBody>
            <a:bodyPr wrap="square" lIns="0" tIns="0" rIns="0" bIns="0" rtlCol="0" anchor="ctr">
              <a:noAutofit/>
            </a:bodyPr>
            <a:lstStyle/>
            <a:p>
              <a:pPr marL="0" indent="0" algn="ctr">
                <a:buNone/>
              </a:pPr>
              <a:r>
                <a:rPr lang="en-US" sz="1400" b="1" dirty="0">
                  <a:solidFill>
                    <a:srgbClr val="FFFFFF"/>
                  </a:solidFill>
                  <a:latin typeface="Century Gothic" pitchFamily="34" charset="0"/>
                  <a:ea typeface="Century Gothic" pitchFamily="34" charset="-122"/>
                  <a:cs typeface="Century Gothic" pitchFamily="34" charset="-120"/>
                </a:rPr>
                <a:t>X22</a:t>
              </a:r>
              <a:endParaRPr lang="en-US" sz="1400" dirty="0"/>
            </a:p>
            <a:p>
              <a:pPr marL="0" indent="0" algn="ctr">
                <a:buNone/>
              </a:pPr>
              <a:r>
                <a:rPr lang="en-US" sz="1400" b="1" dirty="0">
                  <a:solidFill>
                    <a:srgbClr val="FFFFFF"/>
                  </a:solidFill>
                  <a:latin typeface="Century Gothic" pitchFamily="34" charset="0"/>
                  <a:ea typeface="Century Gothic" pitchFamily="34" charset="-122"/>
                  <a:cs typeface="Century Gothic" pitchFamily="34" charset="-120"/>
                </a:rPr>
                <a:t>Early Contractor Involvement</a:t>
              </a:r>
              <a:endParaRPr lang="en-US" sz="1400" dirty="0"/>
            </a:p>
          </p:txBody>
        </p:sp>
      </p:grpSp>
      <p:grpSp>
        <p:nvGrpSpPr>
          <p:cNvPr id="54" name="Group 53">
            <a:extLst>
              <a:ext uri="{FF2B5EF4-FFF2-40B4-BE49-F238E27FC236}">
                <a16:creationId xmlns:a16="http://schemas.microsoft.com/office/drawing/2014/main" id="{521359EA-BF05-1216-82C0-416A73D8E6BD}"/>
              </a:ext>
            </a:extLst>
          </p:cNvPr>
          <p:cNvGrpSpPr/>
          <p:nvPr/>
        </p:nvGrpSpPr>
        <p:grpSpPr>
          <a:xfrm>
            <a:off x="6012180" y="2802367"/>
            <a:ext cx="1920240" cy="777240"/>
            <a:chOff x="6035040" y="3063240"/>
            <a:chExt cx="1920240" cy="777240"/>
          </a:xfrm>
        </p:grpSpPr>
        <p:sp>
          <p:nvSpPr>
            <p:cNvPr id="21" name="Shape 18"/>
            <p:cNvSpPr/>
            <p:nvPr/>
          </p:nvSpPr>
          <p:spPr>
            <a:xfrm>
              <a:off x="6035040" y="3063240"/>
              <a:ext cx="1920240" cy="731520"/>
            </a:xfrm>
            <a:prstGeom prst="roundRect">
              <a:avLst>
                <a:gd name="adj" fmla="val 10000"/>
              </a:avLst>
            </a:prstGeom>
            <a:solidFill>
              <a:srgbClr val="A00B2F"/>
            </a:solidFill>
            <a:ln w="12700">
              <a:solidFill>
                <a:srgbClr val="A00B2F"/>
              </a:solidFill>
              <a:prstDash val="solid"/>
            </a:ln>
          </p:spPr>
          <p:txBody>
            <a:bodyPr/>
            <a:lstStyle/>
            <a:p>
              <a:endParaRPr lang="en-ZA" sz="1400"/>
            </a:p>
          </p:txBody>
        </p:sp>
        <p:sp>
          <p:nvSpPr>
            <p:cNvPr id="22" name="Text 19"/>
            <p:cNvSpPr/>
            <p:nvPr/>
          </p:nvSpPr>
          <p:spPr>
            <a:xfrm>
              <a:off x="6035040" y="3081528"/>
              <a:ext cx="1920240" cy="758952"/>
            </a:xfrm>
            <a:prstGeom prst="rect">
              <a:avLst/>
            </a:prstGeom>
            <a:noFill/>
            <a:ln/>
          </p:spPr>
          <p:txBody>
            <a:bodyPr wrap="square" lIns="0" tIns="0" rIns="0" bIns="0" rtlCol="0" anchor="ctr">
              <a:noAutofit/>
            </a:bodyPr>
            <a:lstStyle/>
            <a:p>
              <a:pPr marL="0" indent="0" algn="ctr">
                <a:buNone/>
              </a:pPr>
              <a:r>
                <a:rPr lang="en-US" sz="1200" b="1" dirty="0">
                  <a:solidFill>
                    <a:srgbClr val="FFFFFF"/>
                  </a:solidFill>
                  <a:latin typeface="Century Gothic" pitchFamily="34" charset="0"/>
                  <a:ea typeface="Century Gothic" pitchFamily="34" charset="-122"/>
                  <a:cs typeface="Century Gothic" pitchFamily="34" charset="-120"/>
                </a:rPr>
                <a:t>X7 / X17</a:t>
              </a:r>
              <a:endParaRPr lang="en-US" sz="1200" dirty="0"/>
            </a:p>
            <a:p>
              <a:pPr marL="0" indent="0" algn="ctr">
                <a:buNone/>
              </a:pPr>
              <a:r>
                <a:rPr lang="en-US" sz="1200" b="1" dirty="0">
                  <a:solidFill>
                    <a:srgbClr val="FFFFFF"/>
                  </a:solidFill>
                  <a:latin typeface="Century Gothic" pitchFamily="34" charset="0"/>
                  <a:ea typeface="Century Gothic" pitchFamily="34" charset="-122"/>
                  <a:cs typeface="Century Gothic" pitchFamily="34" charset="-120"/>
                </a:rPr>
                <a:t>Delay and low-performance damages</a:t>
              </a:r>
              <a:endParaRPr lang="en-US" sz="1200" dirty="0"/>
            </a:p>
          </p:txBody>
        </p:sp>
      </p:grpSp>
      <p:grpSp>
        <p:nvGrpSpPr>
          <p:cNvPr id="55" name="Group 54">
            <a:extLst>
              <a:ext uri="{FF2B5EF4-FFF2-40B4-BE49-F238E27FC236}">
                <a16:creationId xmlns:a16="http://schemas.microsoft.com/office/drawing/2014/main" id="{FE85541F-4CA4-3198-53DF-5F8EFB737B97}"/>
              </a:ext>
            </a:extLst>
          </p:cNvPr>
          <p:cNvGrpSpPr/>
          <p:nvPr/>
        </p:nvGrpSpPr>
        <p:grpSpPr>
          <a:xfrm>
            <a:off x="8670395" y="2802242"/>
            <a:ext cx="1920240" cy="741058"/>
            <a:chOff x="9144000" y="3053702"/>
            <a:chExt cx="1920240" cy="741058"/>
          </a:xfrm>
        </p:grpSpPr>
        <p:sp>
          <p:nvSpPr>
            <p:cNvPr id="23" name="Shape 20"/>
            <p:cNvSpPr/>
            <p:nvPr/>
          </p:nvSpPr>
          <p:spPr>
            <a:xfrm>
              <a:off x="9144000" y="3063240"/>
              <a:ext cx="1920240" cy="731520"/>
            </a:xfrm>
            <a:prstGeom prst="roundRect">
              <a:avLst>
                <a:gd name="adj" fmla="val 10000"/>
              </a:avLst>
            </a:prstGeom>
            <a:solidFill>
              <a:srgbClr val="7F7F7F"/>
            </a:solidFill>
            <a:ln w="12700">
              <a:solidFill>
                <a:srgbClr val="7F7F7F"/>
              </a:solidFill>
              <a:prstDash val="solid"/>
            </a:ln>
          </p:spPr>
          <p:txBody>
            <a:bodyPr/>
            <a:lstStyle/>
            <a:p>
              <a:endParaRPr lang="en-ZA" sz="1400"/>
            </a:p>
          </p:txBody>
        </p:sp>
        <p:sp>
          <p:nvSpPr>
            <p:cNvPr id="24" name="Text 21"/>
            <p:cNvSpPr/>
            <p:nvPr/>
          </p:nvSpPr>
          <p:spPr>
            <a:xfrm>
              <a:off x="9262872" y="3053702"/>
              <a:ext cx="1682496" cy="568945"/>
            </a:xfrm>
            <a:prstGeom prst="rect">
              <a:avLst/>
            </a:prstGeom>
            <a:noFill/>
            <a:ln/>
          </p:spPr>
          <p:txBody>
            <a:bodyPr wrap="square" lIns="0" tIns="0" rIns="0" bIns="0" rtlCol="0" anchor="ctr">
              <a:noAutofit/>
            </a:bodyPr>
            <a:lstStyle/>
            <a:p>
              <a:pPr marL="0" indent="0" algn="ctr">
                <a:buNone/>
              </a:pPr>
              <a:endParaRPr lang="en-US" sz="1400" dirty="0"/>
            </a:p>
            <a:p>
              <a:pPr marL="0" indent="0" algn="ctr">
                <a:buNone/>
              </a:pPr>
              <a:r>
                <a:rPr lang="en-US" sz="1400" b="1" dirty="0">
                  <a:solidFill>
                    <a:srgbClr val="FFFFFF"/>
                  </a:solidFill>
                  <a:latin typeface="Century Gothic" pitchFamily="34" charset="0"/>
                  <a:ea typeface="Century Gothic" pitchFamily="34" charset="-122"/>
                  <a:cs typeface="Century Gothic" pitchFamily="34" charset="-120"/>
                </a:rPr>
                <a:t>To reduce future cost </a:t>
              </a:r>
              <a:endParaRPr lang="en-US" sz="1400" dirty="0"/>
            </a:p>
          </p:txBody>
        </p:sp>
      </p:grpSp>
      <p:sp>
        <p:nvSpPr>
          <p:cNvPr id="26" name="Shape 23"/>
          <p:cNvSpPr/>
          <p:nvPr/>
        </p:nvSpPr>
        <p:spPr>
          <a:xfrm>
            <a:off x="4068184" y="2262871"/>
            <a:ext cx="182880" cy="484632"/>
          </a:xfrm>
          <a:prstGeom prst="line">
            <a:avLst/>
          </a:prstGeom>
          <a:noFill/>
          <a:ln w="13970">
            <a:solidFill>
              <a:schemeClr val="tx1"/>
            </a:solidFill>
            <a:prstDash val="solid"/>
            <a:tailEnd type="triangle"/>
          </a:ln>
        </p:spPr>
        <p:txBody>
          <a:bodyPr/>
          <a:lstStyle/>
          <a:p>
            <a:endParaRPr lang="en-ZA" sz="1400"/>
          </a:p>
        </p:txBody>
      </p:sp>
      <p:grpSp>
        <p:nvGrpSpPr>
          <p:cNvPr id="61" name="Group 60">
            <a:extLst>
              <a:ext uri="{FF2B5EF4-FFF2-40B4-BE49-F238E27FC236}">
                <a16:creationId xmlns:a16="http://schemas.microsoft.com/office/drawing/2014/main" id="{A47252BC-65F6-4FD7-C9D3-0CD00FFDCF3B}"/>
              </a:ext>
            </a:extLst>
          </p:cNvPr>
          <p:cNvGrpSpPr/>
          <p:nvPr/>
        </p:nvGrpSpPr>
        <p:grpSpPr>
          <a:xfrm>
            <a:off x="502920" y="3975085"/>
            <a:ext cx="10789920" cy="1563624"/>
            <a:chOff x="685800" y="4343400"/>
            <a:chExt cx="10789920" cy="1563624"/>
          </a:xfrm>
        </p:grpSpPr>
        <p:sp>
          <p:nvSpPr>
            <p:cNvPr id="29" name="Text 26"/>
            <p:cNvSpPr/>
            <p:nvPr/>
          </p:nvSpPr>
          <p:spPr>
            <a:xfrm>
              <a:off x="685800" y="4343400"/>
              <a:ext cx="2743200" cy="228600"/>
            </a:xfrm>
            <a:prstGeom prst="rect">
              <a:avLst/>
            </a:prstGeom>
            <a:noFill/>
            <a:ln/>
          </p:spPr>
          <p:txBody>
            <a:bodyPr wrap="square" lIns="0" tIns="0" rIns="0" bIns="0" rtlCol="0" anchor="ctr">
              <a:normAutofit/>
            </a:bodyPr>
            <a:lstStyle/>
            <a:p>
              <a:pPr marL="0" indent="0" algn="l">
                <a:buNone/>
              </a:pPr>
              <a:r>
                <a:rPr lang="en-US" sz="1400" b="1" dirty="0">
                  <a:solidFill>
                    <a:srgbClr val="A00B2F"/>
                  </a:solidFill>
                  <a:latin typeface="Century Gothic" pitchFamily="34" charset="0"/>
                  <a:ea typeface="Century Gothic" pitchFamily="34" charset="-122"/>
                  <a:cs typeface="Century Gothic" pitchFamily="34" charset="-120"/>
                </a:rPr>
                <a:t>Example KPI schedule structure</a:t>
              </a:r>
              <a:endParaRPr lang="en-US" sz="1400" dirty="0"/>
            </a:p>
          </p:txBody>
        </p:sp>
        <p:sp>
          <p:nvSpPr>
            <p:cNvPr id="30" name="Shape 27"/>
            <p:cNvSpPr/>
            <p:nvPr/>
          </p:nvSpPr>
          <p:spPr>
            <a:xfrm>
              <a:off x="685800" y="4645152"/>
              <a:ext cx="10789920" cy="329184"/>
            </a:xfrm>
            <a:prstGeom prst="rect">
              <a:avLst/>
            </a:prstGeom>
            <a:solidFill>
              <a:srgbClr val="730721"/>
            </a:solidFill>
            <a:ln w="12700">
              <a:solidFill>
                <a:srgbClr val="730721">
                  <a:alpha val="0"/>
                </a:srgbClr>
              </a:solidFill>
              <a:prstDash val="solid"/>
            </a:ln>
          </p:spPr>
          <p:txBody>
            <a:bodyPr/>
            <a:lstStyle/>
            <a:p>
              <a:endParaRPr lang="en-ZA" sz="1400"/>
            </a:p>
          </p:txBody>
        </p:sp>
        <p:sp>
          <p:nvSpPr>
            <p:cNvPr id="31" name="Text 28"/>
            <p:cNvSpPr/>
            <p:nvPr/>
          </p:nvSpPr>
          <p:spPr>
            <a:xfrm>
              <a:off x="731520" y="4727448"/>
              <a:ext cx="2743200" cy="109728"/>
            </a:xfrm>
            <a:prstGeom prst="rect">
              <a:avLst/>
            </a:prstGeom>
            <a:noFill/>
            <a:ln/>
          </p:spPr>
          <p:txBody>
            <a:bodyPr wrap="square" lIns="0" tIns="0" rIns="0" bIns="0" rtlCol="0" anchor="ctr">
              <a:noAutofit/>
            </a:bodyPr>
            <a:lstStyle/>
            <a:p>
              <a:pPr marL="0" indent="0" algn="l">
                <a:buNone/>
              </a:pPr>
              <a:r>
                <a:rPr lang="en-US" sz="1400" b="1" dirty="0">
                  <a:solidFill>
                    <a:srgbClr val="FFFFFF"/>
                  </a:solidFill>
                  <a:latin typeface="Century Gothic" pitchFamily="34" charset="0"/>
                  <a:ea typeface="Century Gothic" pitchFamily="34" charset="-122"/>
                  <a:cs typeface="Century Gothic" pitchFamily="34" charset="-120"/>
                </a:rPr>
                <a:t>Outcome</a:t>
              </a:r>
              <a:endParaRPr lang="en-US" sz="1400" dirty="0"/>
            </a:p>
          </p:txBody>
        </p:sp>
        <p:sp>
          <p:nvSpPr>
            <p:cNvPr id="32" name="Text 29"/>
            <p:cNvSpPr/>
            <p:nvPr/>
          </p:nvSpPr>
          <p:spPr>
            <a:xfrm>
              <a:off x="3474720" y="4727448"/>
              <a:ext cx="2926080" cy="109728"/>
            </a:xfrm>
            <a:prstGeom prst="rect">
              <a:avLst/>
            </a:prstGeom>
            <a:noFill/>
            <a:ln/>
          </p:spPr>
          <p:txBody>
            <a:bodyPr wrap="square" lIns="0" tIns="0" rIns="0" bIns="0" rtlCol="0" anchor="ctr">
              <a:noAutofit/>
            </a:bodyPr>
            <a:lstStyle/>
            <a:p>
              <a:pPr marL="0" indent="0" algn="l">
                <a:buNone/>
              </a:pPr>
              <a:r>
                <a:rPr lang="en-US" sz="1400" b="1" dirty="0">
                  <a:solidFill>
                    <a:srgbClr val="FFFFFF"/>
                  </a:solidFill>
                  <a:latin typeface="Century Gothic" pitchFamily="34" charset="0"/>
                  <a:ea typeface="Century Gothic" pitchFamily="34" charset="-122"/>
                  <a:cs typeface="Century Gothic" pitchFamily="34" charset="-120"/>
                </a:rPr>
                <a:t>Measure</a:t>
              </a:r>
              <a:endParaRPr lang="en-US" sz="1400" dirty="0"/>
            </a:p>
          </p:txBody>
        </p:sp>
        <p:sp>
          <p:nvSpPr>
            <p:cNvPr id="33" name="Text 30"/>
            <p:cNvSpPr/>
            <p:nvPr/>
          </p:nvSpPr>
          <p:spPr>
            <a:xfrm>
              <a:off x="6400800" y="4727448"/>
              <a:ext cx="2011680" cy="109728"/>
            </a:xfrm>
            <a:prstGeom prst="rect">
              <a:avLst/>
            </a:prstGeom>
            <a:noFill/>
            <a:ln/>
          </p:spPr>
          <p:txBody>
            <a:bodyPr wrap="square" lIns="0" tIns="0" rIns="0" bIns="0" rtlCol="0" anchor="ctr">
              <a:noAutofit/>
            </a:bodyPr>
            <a:lstStyle/>
            <a:p>
              <a:pPr marL="0" indent="0" algn="l">
                <a:buNone/>
              </a:pPr>
              <a:r>
                <a:rPr lang="en-US" sz="1400" b="1" dirty="0">
                  <a:solidFill>
                    <a:srgbClr val="FFFFFF"/>
                  </a:solidFill>
                  <a:latin typeface="Century Gothic" pitchFamily="34" charset="0"/>
                  <a:ea typeface="Century Gothic" pitchFamily="34" charset="-122"/>
                  <a:cs typeface="Century Gothic" pitchFamily="34" charset="-120"/>
                </a:rPr>
                <a:t>Target</a:t>
              </a:r>
              <a:endParaRPr lang="en-US" sz="1400" dirty="0"/>
            </a:p>
          </p:txBody>
        </p:sp>
        <p:sp>
          <p:nvSpPr>
            <p:cNvPr id="34" name="Text 31"/>
            <p:cNvSpPr/>
            <p:nvPr/>
          </p:nvSpPr>
          <p:spPr>
            <a:xfrm>
              <a:off x="8412480" y="4727448"/>
              <a:ext cx="2011680" cy="109728"/>
            </a:xfrm>
            <a:prstGeom prst="rect">
              <a:avLst/>
            </a:prstGeom>
            <a:noFill/>
            <a:ln/>
          </p:spPr>
          <p:txBody>
            <a:bodyPr wrap="square" lIns="0" tIns="0" rIns="0" bIns="0" rtlCol="0" anchor="ctr">
              <a:noAutofit/>
            </a:bodyPr>
            <a:lstStyle/>
            <a:p>
              <a:pPr marL="0" indent="0" algn="l">
                <a:buNone/>
              </a:pPr>
              <a:r>
                <a:rPr lang="en-US" sz="1400" b="1" dirty="0">
                  <a:solidFill>
                    <a:srgbClr val="FFFFFF"/>
                  </a:solidFill>
                  <a:latin typeface="Century Gothic" pitchFamily="34" charset="0"/>
                  <a:ea typeface="Century Gothic" pitchFamily="34" charset="-122"/>
                  <a:cs typeface="Century Gothic" pitchFamily="34" charset="-120"/>
                </a:rPr>
                <a:t>Assessment</a:t>
              </a:r>
              <a:endParaRPr lang="en-US" sz="1400" dirty="0"/>
            </a:p>
          </p:txBody>
        </p:sp>
        <p:sp>
          <p:nvSpPr>
            <p:cNvPr id="35" name="Shape 32"/>
            <p:cNvSpPr/>
            <p:nvPr/>
          </p:nvSpPr>
          <p:spPr>
            <a:xfrm>
              <a:off x="685800" y="4974336"/>
              <a:ext cx="10789920" cy="310896"/>
            </a:xfrm>
            <a:prstGeom prst="rect">
              <a:avLst/>
            </a:prstGeom>
            <a:solidFill>
              <a:srgbClr val="F8F8F8"/>
            </a:solidFill>
            <a:ln w="12700">
              <a:solidFill>
                <a:srgbClr val="F8F8F8">
                  <a:alpha val="0"/>
                </a:srgbClr>
              </a:solidFill>
              <a:prstDash val="solid"/>
            </a:ln>
          </p:spPr>
          <p:txBody>
            <a:bodyPr/>
            <a:lstStyle/>
            <a:p>
              <a:endParaRPr lang="en-ZA" sz="1400"/>
            </a:p>
          </p:txBody>
        </p:sp>
        <p:sp>
          <p:nvSpPr>
            <p:cNvPr id="36" name="Text 33"/>
            <p:cNvSpPr/>
            <p:nvPr/>
          </p:nvSpPr>
          <p:spPr>
            <a:xfrm>
              <a:off x="731520" y="5047488"/>
              <a:ext cx="2743200" cy="10972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Quality</a:t>
              </a:r>
              <a:endParaRPr lang="en-US" sz="1400" dirty="0"/>
            </a:p>
          </p:txBody>
        </p:sp>
        <p:sp>
          <p:nvSpPr>
            <p:cNvPr id="37" name="Text 34"/>
            <p:cNvSpPr/>
            <p:nvPr/>
          </p:nvSpPr>
          <p:spPr>
            <a:xfrm>
              <a:off x="3474720" y="5047488"/>
              <a:ext cx="2926080" cy="10972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First-time acceptance</a:t>
              </a:r>
              <a:endParaRPr lang="en-US" sz="1400" dirty="0"/>
            </a:p>
          </p:txBody>
        </p:sp>
        <p:sp>
          <p:nvSpPr>
            <p:cNvPr id="38" name="Text 35"/>
            <p:cNvSpPr/>
            <p:nvPr/>
          </p:nvSpPr>
          <p:spPr>
            <a:xfrm>
              <a:off x="6400800" y="5047488"/>
              <a:ext cx="2011680" cy="10972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 97%</a:t>
              </a:r>
              <a:endParaRPr lang="en-US" sz="1400" dirty="0"/>
            </a:p>
          </p:txBody>
        </p:sp>
        <p:sp>
          <p:nvSpPr>
            <p:cNvPr id="39" name="Text 36"/>
            <p:cNvSpPr/>
            <p:nvPr/>
          </p:nvSpPr>
          <p:spPr>
            <a:xfrm>
              <a:off x="8412480" y="5047488"/>
              <a:ext cx="2011680" cy="10972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Quarterly</a:t>
              </a:r>
              <a:endParaRPr lang="en-US" sz="1400" dirty="0"/>
            </a:p>
          </p:txBody>
        </p:sp>
        <p:sp>
          <p:nvSpPr>
            <p:cNvPr id="40" name="Shape 37"/>
            <p:cNvSpPr/>
            <p:nvPr/>
          </p:nvSpPr>
          <p:spPr>
            <a:xfrm>
              <a:off x="685800" y="5285232"/>
              <a:ext cx="10789920" cy="310896"/>
            </a:xfrm>
            <a:prstGeom prst="rect">
              <a:avLst/>
            </a:prstGeom>
            <a:solidFill>
              <a:srgbClr val="F2F2F2"/>
            </a:solidFill>
            <a:ln w="12700">
              <a:solidFill>
                <a:srgbClr val="F2F2F2">
                  <a:alpha val="0"/>
                </a:srgbClr>
              </a:solidFill>
              <a:prstDash val="solid"/>
            </a:ln>
          </p:spPr>
          <p:txBody>
            <a:bodyPr/>
            <a:lstStyle/>
            <a:p>
              <a:endParaRPr lang="en-ZA" sz="1400"/>
            </a:p>
          </p:txBody>
        </p:sp>
        <p:sp>
          <p:nvSpPr>
            <p:cNvPr id="41" name="Text 38"/>
            <p:cNvSpPr/>
            <p:nvPr/>
          </p:nvSpPr>
          <p:spPr>
            <a:xfrm>
              <a:off x="731520" y="5358384"/>
              <a:ext cx="2743200" cy="10972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Programme</a:t>
              </a:r>
              <a:endParaRPr lang="en-US" sz="1400" dirty="0"/>
            </a:p>
          </p:txBody>
        </p:sp>
        <p:sp>
          <p:nvSpPr>
            <p:cNvPr id="42" name="Text 39"/>
            <p:cNvSpPr/>
            <p:nvPr/>
          </p:nvSpPr>
          <p:spPr>
            <a:xfrm>
              <a:off x="3474720" y="5358384"/>
              <a:ext cx="2926080" cy="10972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Planned activities achieved</a:t>
              </a:r>
              <a:endParaRPr lang="en-US" sz="1400" dirty="0"/>
            </a:p>
          </p:txBody>
        </p:sp>
        <p:sp>
          <p:nvSpPr>
            <p:cNvPr id="43" name="Text 40"/>
            <p:cNvSpPr/>
            <p:nvPr/>
          </p:nvSpPr>
          <p:spPr>
            <a:xfrm>
              <a:off x="6400800" y="5358384"/>
              <a:ext cx="2011680" cy="10972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 90%</a:t>
              </a:r>
              <a:endParaRPr lang="en-US" sz="1400" dirty="0"/>
            </a:p>
          </p:txBody>
        </p:sp>
        <p:sp>
          <p:nvSpPr>
            <p:cNvPr id="44" name="Text 41"/>
            <p:cNvSpPr/>
            <p:nvPr/>
          </p:nvSpPr>
          <p:spPr>
            <a:xfrm>
              <a:off x="8412480" y="5358384"/>
              <a:ext cx="2011680" cy="10972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Monthly</a:t>
              </a:r>
              <a:endParaRPr lang="en-US" sz="1400" dirty="0"/>
            </a:p>
          </p:txBody>
        </p:sp>
        <p:sp>
          <p:nvSpPr>
            <p:cNvPr id="45" name="Shape 42"/>
            <p:cNvSpPr/>
            <p:nvPr/>
          </p:nvSpPr>
          <p:spPr>
            <a:xfrm>
              <a:off x="685800" y="5596128"/>
              <a:ext cx="10789920" cy="310896"/>
            </a:xfrm>
            <a:prstGeom prst="rect">
              <a:avLst/>
            </a:prstGeom>
            <a:solidFill>
              <a:srgbClr val="F8F8F8"/>
            </a:solidFill>
            <a:ln w="12700">
              <a:solidFill>
                <a:srgbClr val="F8F8F8">
                  <a:alpha val="0"/>
                </a:srgbClr>
              </a:solidFill>
              <a:prstDash val="solid"/>
            </a:ln>
          </p:spPr>
          <p:txBody>
            <a:bodyPr/>
            <a:lstStyle/>
            <a:p>
              <a:endParaRPr lang="en-ZA" sz="1400"/>
            </a:p>
          </p:txBody>
        </p:sp>
        <p:sp>
          <p:nvSpPr>
            <p:cNvPr id="46" name="Text 43"/>
            <p:cNvSpPr/>
            <p:nvPr/>
          </p:nvSpPr>
          <p:spPr>
            <a:xfrm>
              <a:off x="731520" y="5669280"/>
              <a:ext cx="2743200" cy="10972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Defects</a:t>
              </a:r>
              <a:endParaRPr lang="en-US" sz="1400" dirty="0"/>
            </a:p>
          </p:txBody>
        </p:sp>
        <p:sp>
          <p:nvSpPr>
            <p:cNvPr id="47" name="Text 44"/>
            <p:cNvSpPr/>
            <p:nvPr/>
          </p:nvSpPr>
          <p:spPr>
            <a:xfrm>
              <a:off x="3474720" y="5669280"/>
              <a:ext cx="2926080" cy="10972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Open defects at Completion</a:t>
              </a:r>
              <a:endParaRPr lang="en-US" sz="1400" dirty="0"/>
            </a:p>
          </p:txBody>
        </p:sp>
        <p:sp>
          <p:nvSpPr>
            <p:cNvPr id="48" name="Text 45"/>
            <p:cNvSpPr/>
            <p:nvPr/>
          </p:nvSpPr>
          <p:spPr>
            <a:xfrm>
              <a:off x="6400800" y="5669280"/>
              <a:ext cx="2011680" cy="10972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 5</a:t>
              </a:r>
              <a:endParaRPr lang="en-US" sz="1400" dirty="0"/>
            </a:p>
          </p:txBody>
        </p:sp>
        <p:sp>
          <p:nvSpPr>
            <p:cNvPr id="49" name="Text 46"/>
            <p:cNvSpPr/>
            <p:nvPr/>
          </p:nvSpPr>
          <p:spPr>
            <a:xfrm>
              <a:off x="8412480" y="5669280"/>
              <a:ext cx="2011680" cy="109728"/>
            </a:xfrm>
            <a:prstGeom prst="rect">
              <a:avLst/>
            </a:prstGeom>
            <a:noFill/>
            <a:ln/>
          </p:spPr>
          <p:txBody>
            <a:bodyPr wrap="square" lIns="0" tIns="0" rIns="0" bIns="0" rtlCol="0" anchor="ctr">
              <a:noAutofit/>
            </a:bodyPr>
            <a:lstStyle/>
            <a:p>
              <a:pPr marL="0" indent="0" algn="l">
                <a:buNone/>
              </a:pPr>
              <a:r>
                <a:rPr lang="en-US" sz="1400" dirty="0">
                  <a:solidFill>
                    <a:srgbClr val="404040"/>
                  </a:solidFill>
                  <a:latin typeface="Century Gothic" pitchFamily="34" charset="0"/>
                  <a:ea typeface="Century Gothic" pitchFamily="34" charset="-122"/>
                  <a:cs typeface="Century Gothic" pitchFamily="34" charset="-120"/>
                </a:rPr>
                <a:t>Final</a:t>
              </a:r>
              <a:endParaRPr lang="en-US" sz="1400" dirty="0"/>
            </a:p>
          </p:txBody>
        </p:sp>
      </p:grpSp>
      <p:sp>
        <p:nvSpPr>
          <p:cNvPr id="50" name="Text 47"/>
          <p:cNvSpPr/>
          <p:nvPr/>
        </p:nvSpPr>
        <p:spPr>
          <a:xfrm>
            <a:off x="685800" y="5989320"/>
            <a:ext cx="10332720" cy="164592"/>
          </a:xfrm>
          <a:prstGeom prst="rect">
            <a:avLst/>
          </a:prstGeom>
          <a:noFill/>
          <a:ln/>
        </p:spPr>
        <p:txBody>
          <a:bodyPr wrap="square" lIns="0" tIns="0" rIns="0" bIns="0" rtlCol="0" anchor="ctr">
            <a:noAutofit/>
          </a:bodyPr>
          <a:lstStyle/>
          <a:p>
            <a:pPr marL="0" indent="0" algn="l">
              <a:buNone/>
            </a:pPr>
            <a:endParaRPr lang="en-US" sz="1400" dirty="0"/>
          </a:p>
        </p:txBody>
      </p:sp>
      <p:sp>
        <p:nvSpPr>
          <p:cNvPr id="60" name="Shape 22">
            <a:extLst>
              <a:ext uri="{FF2B5EF4-FFF2-40B4-BE49-F238E27FC236}">
                <a16:creationId xmlns:a16="http://schemas.microsoft.com/office/drawing/2014/main" id="{5C3EF581-273D-5D27-DFA8-04367DEB76C2}"/>
              </a:ext>
            </a:extLst>
          </p:cNvPr>
          <p:cNvSpPr/>
          <p:nvPr/>
        </p:nvSpPr>
        <p:spPr>
          <a:xfrm>
            <a:off x="518340" y="5987483"/>
            <a:ext cx="10652760" cy="438912"/>
          </a:xfrm>
          <a:prstGeom prst="roundRect">
            <a:avLst>
              <a:gd name="adj" fmla="val 10417"/>
            </a:avLst>
          </a:prstGeom>
          <a:solidFill>
            <a:srgbClr val="730721"/>
          </a:solidFill>
          <a:ln w="12700">
            <a:solidFill>
              <a:srgbClr val="730721">
                <a:alpha val="0"/>
              </a:srgbClr>
            </a:solidFill>
            <a:prstDash val="solid"/>
          </a:ln>
        </p:spPr>
        <p:txBody>
          <a:bodyPr/>
          <a:lstStyle/>
          <a:p>
            <a:r>
              <a:rPr lang="en-US" sz="1400" dirty="0">
                <a:solidFill>
                  <a:schemeClr val="bg1"/>
                </a:solidFill>
                <a:latin typeface="Century Gothic" pitchFamily="34" charset="0"/>
                <a:ea typeface="Century Gothic" pitchFamily="34" charset="-122"/>
                <a:cs typeface="Century Gothic" pitchFamily="34" charset="-120"/>
              </a:rPr>
              <a:t>Select  KPIs that materially influence the Client’s critical outcomes.</a:t>
            </a:r>
            <a:endParaRPr lang="en-US" sz="1400" dirty="0">
              <a:solidFill>
                <a:schemeClr val="bg1"/>
              </a:solidFill>
            </a:endParaRPr>
          </a:p>
        </p:txBody>
      </p:sp>
      <p:sp>
        <p:nvSpPr>
          <p:cNvPr id="63" name="Shape 23">
            <a:extLst>
              <a:ext uri="{FF2B5EF4-FFF2-40B4-BE49-F238E27FC236}">
                <a16:creationId xmlns:a16="http://schemas.microsoft.com/office/drawing/2014/main" id="{887236CB-5FCB-A35A-9D48-CE5C28A30200}"/>
              </a:ext>
            </a:extLst>
          </p:cNvPr>
          <p:cNvSpPr/>
          <p:nvPr/>
        </p:nvSpPr>
        <p:spPr>
          <a:xfrm>
            <a:off x="6706497" y="2262871"/>
            <a:ext cx="182880" cy="484632"/>
          </a:xfrm>
          <a:prstGeom prst="line">
            <a:avLst/>
          </a:prstGeom>
          <a:noFill/>
          <a:ln w="13970">
            <a:solidFill>
              <a:schemeClr val="tx1"/>
            </a:solidFill>
            <a:prstDash val="solid"/>
            <a:tailEnd type="triangle"/>
          </a:ln>
        </p:spPr>
        <p:txBody>
          <a:bodyPr/>
          <a:lstStyle/>
          <a:p>
            <a:endParaRPr lang="en-ZA" sz="1400"/>
          </a:p>
        </p:txBody>
      </p:sp>
      <p:sp>
        <p:nvSpPr>
          <p:cNvPr id="65" name="Shape 23">
            <a:extLst>
              <a:ext uri="{FF2B5EF4-FFF2-40B4-BE49-F238E27FC236}">
                <a16:creationId xmlns:a16="http://schemas.microsoft.com/office/drawing/2014/main" id="{E1C249D3-ACA8-C3F1-A381-96B752A3C3E2}"/>
              </a:ext>
            </a:extLst>
          </p:cNvPr>
          <p:cNvSpPr/>
          <p:nvPr/>
        </p:nvSpPr>
        <p:spPr>
          <a:xfrm>
            <a:off x="9326880" y="2262871"/>
            <a:ext cx="182880" cy="484632"/>
          </a:xfrm>
          <a:prstGeom prst="line">
            <a:avLst/>
          </a:prstGeom>
          <a:noFill/>
          <a:ln w="13970">
            <a:solidFill>
              <a:schemeClr val="tx1"/>
            </a:solidFill>
            <a:prstDash val="solid"/>
            <a:tailEnd type="triangle"/>
          </a:ln>
        </p:spPr>
        <p:txBody>
          <a:bodyPr/>
          <a:lstStyle/>
          <a:p>
            <a:endParaRPr lang="en-ZA" sz="1400"/>
          </a:p>
        </p:txBody>
      </p:sp>
      <p:sp>
        <p:nvSpPr>
          <p:cNvPr id="67" name="Shape 23">
            <a:extLst>
              <a:ext uri="{FF2B5EF4-FFF2-40B4-BE49-F238E27FC236}">
                <a16:creationId xmlns:a16="http://schemas.microsoft.com/office/drawing/2014/main" id="{6A0AE9C5-0AB7-3D51-30DF-F004C19041E3}"/>
              </a:ext>
            </a:extLst>
          </p:cNvPr>
          <p:cNvSpPr/>
          <p:nvPr/>
        </p:nvSpPr>
        <p:spPr>
          <a:xfrm>
            <a:off x="1612392" y="2264978"/>
            <a:ext cx="182880" cy="484632"/>
          </a:xfrm>
          <a:prstGeom prst="line">
            <a:avLst/>
          </a:prstGeom>
          <a:noFill/>
          <a:ln w="13970">
            <a:solidFill>
              <a:schemeClr val="tx1"/>
            </a:solidFill>
            <a:prstDash val="solid"/>
            <a:tailEnd type="triangle"/>
          </a:ln>
        </p:spPr>
        <p:txBody>
          <a:bodyPr/>
          <a:lstStyle/>
          <a:p>
            <a:endParaRPr lang="en-ZA" sz="1400"/>
          </a:p>
        </p:txBody>
      </p:sp>
      <p:cxnSp>
        <p:nvCxnSpPr>
          <p:cNvPr id="5" name="Straight Connector 4">
            <a:extLst>
              <a:ext uri="{FF2B5EF4-FFF2-40B4-BE49-F238E27FC236}">
                <a16:creationId xmlns:a16="http://schemas.microsoft.com/office/drawing/2014/main" id="{3ADB286D-19E7-BF08-B0D3-66424332D29A}"/>
              </a:ext>
            </a:extLst>
          </p:cNvPr>
          <p:cNvCxnSpPr/>
          <p:nvPr/>
        </p:nvCxnSpPr>
        <p:spPr>
          <a:xfrm>
            <a:off x="2927648" y="4276837"/>
            <a:ext cx="0" cy="1261872"/>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EE0BD61-CEBA-EE15-947F-1C912D0B7D63}"/>
              </a:ext>
            </a:extLst>
          </p:cNvPr>
          <p:cNvCxnSpPr/>
          <p:nvPr/>
        </p:nvCxnSpPr>
        <p:spPr>
          <a:xfrm>
            <a:off x="6044228" y="4285981"/>
            <a:ext cx="0" cy="1261872"/>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421BD57-5D90-B39C-8F1E-9E40BADBA3DF}"/>
              </a:ext>
            </a:extLst>
          </p:cNvPr>
          <p:cNvCxnSpPr/>
          <p:nvPr/>
        </p:nvCxnSpPr>
        <p:spPr>
          <a:xfrm>
            <a:off x="11292840" y="4276837"/>
            <a:ext cx="0" cy="1261872"/>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12BFAA5-A49E-2257-1474-702CE1837A34}"/>
              </a:ext>
            </a:extLst>
          </p:cNvPr>
          <p:cNvCxnSpPr/>
          <p:nvPr/>
        </p:nvCxnSpPr>
        <p:spPr>
          <a:xfrm>
            <a:off x="7932420" y="4276837"/>
            <a:ext cx="0" cy="1261872"/>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861F955-D32E-5426-B53E-00852C062325}"/>
              </a:ext>
            </a:extLst>
          </p:cNvPr>
          <p:cNvCxnSpPr>
            <a:cxnSpLocks/>
          </p:cNvCxnSpPr>
          <p:nvPr/>
        </p:nvCxnSpPr>
        <p:spPr>
          <a:xfrm>
            <a:off x="518340" y="5547853"/>
            <a:ext cx="10774500" cy="0"/>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F8B4556-D5A4-F723-33F5-75C4541B3918}"/>
              </a:ext>
            </a:extLst>
          </p:cNvPr>
          <p:cNvCxnSpPr/>
          <p:nvPr/>
        </p:nvCxnSpPr>
        <p:spPr>
          <a:xfrm>
            <a:off x="502920" y="4290678"/>
            <a:ext cx="0" cy="1261872"/>
          </a:xfrm>
          <a:prstGeom prst="line">
            <a:avLst/>
          </a:prstGeom>
          <a:ln w="6350" cap="flat">
            <a:solidFill>
              <a:schemeClr val="tx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E072FD32-263E-69C3-6148-75782AC4BDA8}"/>
              </a:ext>
            </a:extLst>
          </p:cNvPr>
          <p:cNvSpPr>
            <a:spLocks noGrp="1"/>
          </p:cNvSpPr>
          <p:nvPr>
            <p:ph type="ftr" sz="quarter" idx="10"/>
          </p:nvPr>
        </p:nvSpPr>
        <p:spPr/>
        <p:txBody>
          <a:bodyPr/>
          <a:lstStyle/>
          <a:p>
            <a:r>
              <a:rPr lang="en-US"/>
              <a:t>www.ecs.co.za</a:t>
            </a:r>
            <a:endParaRPr lang="en-GB" dirty="0"/>
          </a:p>
        </p:txBody>
      </p:sp>
      <p:sp>
        <p:nvSpPr>
          <p:cNvPr id="3" name="Slide Number Placeholder 2">
            <a:extLst>
              <a:ext uri="{FF2B5EF4-FFF2-40B4-BE49-F238E27FC236}">
                <a16:creationId xmlns:a16="http://schemas.microsoft.com/office/drawing/2014/main" id="{90AFD5C1-8658-EB6B-2AA4-3273570F476C}"/>
              </a:ext>
            </a:extLst>
          </p:cNvPr>
          <p:cNvSpPr>
            <a:spLocks noGrp="1"/>
          </p:cNvSpPr>
          <p:nvPr>
            <p:ph type="sldNum" sz="quarter" idx="11"/>
          </p:nvPr>
        </p:nvSpPr>
        <p:spPr/>
        <p:txBody>
          <a:bodyPr/>
          <a:lstStyle/>
          <a:p>
            <a:fld id="{06F2FA06-E1E0-41BE-9336-EB35A789C607}" type="slidenum">
              <a:rPr lang="en-GB" smtClean="0"/>
              <a:pPr/>
              <a:t>7</a:t>
            </a:fld>
            <a:endParaRPr lang="en-GB" dirty="0"/>
          </a:p>
        </p:txBody>
      </p:sp>
    </p:spTree>
    <p:extLst>
      <p:ext uri="{BB962C8B-B14F-4D97-AF65-F5344CB8AC3E}">
        <p14:creationId xmlns:p14="http://schemas.microsoft.com/office/powerpoint/2010/main" val="1651320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502920" y="320040"/>
            <a:ext cx="1920240" cy="201168"/>
          </a:xfrm>
          <a:prstGeom prst="rect">
            <a:avLst/>
          </a:prstGeom>
          <a:noFill/>
          <a:ln/>
        </p:spPr>
        <p:txBody>
          <a:bodyPr wrap="square" lIns="0" tIns="0" rIns="0" bIns="0" rtlCol="0" anchor="ctr">
            <a:noAutofit/>
          </a:bodyPr>
          <a:lstStyle/>
          <a:p>
            <a:pPr marL="0" indent="0" algn="l">
              <a:buNone/>
            </a:pPr>
            <a:r>
              <a:rPr lang="en-US" sz="2500" b="1" dirty="0">
                <a:latin typeface="Century Gothic" pitchFamily="34" charset="0"/>
                <a:ea typeface="Century Gothic" pitchFamily="34" charset="-122"/>
                <a:cs typeface="Century Gothic" pitchFamily="34" charset="-120"/>
              </a:rPr>
              <a:t>DELIVERY</a:t>
            </a:r>
            <a:endParaRPr lang="en-US" sz="2500" dirty="0"/>
          </a:p>
        </p:txBody>
      </p:sp>
      <p:sp>
        <p:nvSpPr>
          <p:cNvPr id="6" name="Text 3"/>
          <p:cNvSpPr/>
          <p:nvPr/>
        </p:nvSpPr>
        <p:spPr>
          <a:xfrm>
            <a:off x="502920" y="685800"/>
            <a:ext cx="7406640" cy="411480"/>
          </a:xfrm>
          <a:prstGeom prst="rect">
            <a:avLst/>
          </a:prstGeom>
          <a:noFill/>
          <a:ln/>
        </p:spPr>
        <p:txBody>
          <a:bodyPr wrap="square" lIns="0" tIns="0" rIns="0" bIns="0" rtlCol="0" anchor="ctr">
            <a:noAutofit/>
          </a:bodyPr>
          <a:lstStyle/>
          <a:p>
            <a:pPr marL="0" indent="0" algn="l">
              <a:buNone/>
            </a:pPr>
            <a:r>
              <a:rPr lang="en-US" sz="2000" dirty="0">
                <a:solidFill>
                  <a:srgbClr val="111111"/>
                </a:solidFill>
                <a:latin typeface="Century Gothic" pitchFamily="34" charset="0"/>
                <a:ea typeface="Century Gothic" pitchFamily="34" charset="-122"/>
                <a:cs typeface="Century Gothic" pitchFamily="34" charset="-120"/>
              </a:rPr>
              <a:t>Delivery incentives: reward certainty and usable completion</a:t>
            </a:r>
            <a:endParaRPr lang="en-US" sz="2000" dirty="0"/>
          </a:p>
        </p:txBody>
      </p:sp>
      <p:sp>
        <p:nvSpPr>
          <p:cNvPr id="13" name="Shape 9"/>
          <p:cNvSpPr/>
          <p:nvPr/>
        </p:nvSpPr>
        <p:spPr>
          <a:xfrm>
            <a:off x="594360" y="1481328"/>
            <a:ext cx="438912" cy="438912"/>
          </a:xfrm>
          <a:prstGeom prst="ellipse">
            <a:avLst/>
          </a:prstGeom>
          <a:solidFill>
            <a:srgbClr val="A00B2F"/>
          </a:solidFill>
          <a:ln w="12700">
            <a:solidFill>
              <a:srgbClr val="FFFFFF"/>
            </a:solidFill>
            <a:prstDash val="solid"/>
          </a:ln>
        </p:spPr>
        <p:txBody>
          <a:bodyPr/>
          <a:lstStyle/>
          <a:p>
            <a:endParaRPr lang="en-ZA" sz="1600"/>
          </a:p>
        </p:txBody>
      </p:sp>
      <p:sp>
        <p:nvSpPr>
          <p:cNvPr id="14" name="Text 10"/>
          <p:cNvSpPr/>
          <p:nvPr/>
        </p:nvSpPr>
        <p:spPr>
          <a:xfrm>
            <a:off x="713232" y="1554480"/>
            <a:ext cx="201168" cy="182880"/>
          </a:xfrm>
          <a:prstGeom prst="rect">
            <a:avLst/>
          </a:prstGeom>
          <a:noFill/>
          <a:ln/>
        </p:spPr>
        <p:txBody>
          <a:bodyPr wrap="square" lIns="0" tIns="0" rIns="0" bIns="0" rtlCol="0" anchor="ctr">
            <a:noAutofit/>
          </a:bodyPr>
          <a:lstStyle/>
          <a:p>
            <a:pPr marL="0" indent="0" algn="ctr">
              <a:buNone/>
            </a:pPr>
            <a:r>
              <a:rPr lang="en-US" sz="1600" b="1" dirty="0">
                <a:solidFill>
                  <a:srgbClr val="FFFFFF"/>
                </a:solidFill>
                <a:latin typeface="Century Gothic" pitchFamily="34" charset="0"/>
                <a:ea typeface="Century Gothic" pitchFamily="34" charset="-122"/>
                <a:cs typeface="Century Gothic" pitchFamily="34" charset="-120"/>
              </a:rPr>
              <a:t>1</a:t>
            </a:r>
            <a:endParaRPr lang="en-US" sz="1600" dirty="0"/>
          </a:p>
        </p:txBody>
      </p:sp>
      <p:sp>
        <p:nvSpPr>
          <p:cNvPr id="15" name="Shape 11"/>
          <p:cNvSpPr/>
          <p:nvPr/>
        </p:nvSpPr>
        <p:spPr>
          <a:xfrm>
            <a:off x="813816" y="1920240"/>
            <a:ext cx="0" cy="640080"/>
          </a:xfrm>
          <a:prstGeom prst="line">
            <a:avLst/>
          </a:prstGeom>
          <a:noFill/>
          <a:ln w="13970">
            <a:solidFill>
              <a:srgbClr val="D9D9D9"/>
            </a:solidFill>
            <a:prstDash val="solid"/>
            <a:headEnd type="none"/>
            <a:tailEnd type="none"/>
          </a:ln>
        </p:spPr>
        <p:txBody>
          <a:bodyPr/>
          <a:lstStyle/>
          <a:p>
            <a:endParaRPr lang="en-ZA" sz="1600"/>
          </a:p>
        </p:txBody>
      </p:sp>
      <p:sp>
        <p:nvSpPr>
          <p:cNvPr id="16" name="Text 12"/>
          <p:cNvSpPr/>
          <p:nvPr/>
        </p:nvSpPr>
        <p:spPr>
          <a:xfrm>
            <a:off x="1234440" y="1463040"/>
            <a:ext cx="3017520" cy="256032"/>
          </a:xfrm>
          <a:prstGeom prst="rect">
            <a:avLst/>
          </a:prstGeom>
          <a:noFill/>
          <a:ln/>
        </p:spPr>
        <p:txBody>
          <a:bodyPr wrap="square" lIns="0" tIns="0" rIns="0" bIns="0" rtlCol="0" anchor="ctr">
            <a:noAutofit/>
          </a:bodyPr>
          <a:lstStyle/>
          <a:p>
            <a:pPr marL="0" indent="0" algn="l">
              <a:buNone/>
            </a:pPr>
            <a:r>
              <a:rPr lang="en-US" sz="1600" b="1" dirty="0">
                <a:solidFill>
                  <a:srgbClr val="404040"/>
                </a:solidFill>
                <a:latin typeface="Century Gothic" pitchFamily="34" charset="0"/>
                <a:ea typeface="Century Gothic" pitchFamily="34" charset="-122"/>
                <a:cs typeface="Century Gothic" pitchFamily="34" charset="-120"/>
              </a:rPr>
              <a:t>Early Completion bonus</a:t>
            </a:r>
            <a:endParaRPr lang="en-US" sz="1600" dirty="0"/>
          </a:p>
        </p:txBody>
      </p:sp>
      <p:sp>
        <p:nvSpPr>
          <p:cNvPr id="17" name="Text 13"/>
          <p:cNvSpPr/>
          <p:nvPr/>
        </p:nvSpPr>
        <p:spPr>
          <a:xfrm>
            <a:off x="1234440" y="1801368"/>
            <a:ext cx="6309360" cy="256032"/>
          </a:xfrm>
          <a:prstGeom prst="rect">
            <a:avLst/>
          </a:prstGeom>
          <a:noFill/>
          <a:ln/>
        </p:spPr>
        <p:txBody>
          <a:bodyPr wrap="square" lIns="0" tIns="0" rIns="0" bIns="0" rtlCol="0" anchor="ctr">
            <a:noAutofit/>
          </a:bodyPr>
          <a:lstStyle/>
          <a:p>
            <a:pPr marL="0" indent="0" algn="l">
              <a:buNone/>
            </a:pPr>
            <a:r>
              <a:rPr lang="en-US" sz="1600" dirty="0">
                <a:solidFill>
                  <a:srgbClr val="404040"/>
                </a:solidFill>
                <a:latin typeface="Century Gothic" pitchFamily="34" charset="0"/>
                <a:ea typeface="Century Gothic" pitchFamily="34" charset="-122"/>
                <a:cs typeface="Century Gothic" pitchFamily="34" charset="-120"/>
              </a:rPr>
              <a:t>Fixed daily/weekly bonus for Completion, sectional Completion or Take-Over.</a:t>
            </a:r>
            <a:endParaRPr lang="en-US" sz="1600" dirty="0"/>
          </a:p>
        </p:txBody>
      </p:sp>
      <p:sp>
        <p:nvSpPr>
          <p:cNvPr id="18" name="Shape 14"/>
          <p:cNvSpPr/>
          <p:nvPr/>
        </p:nvSpPr>
        <p:spPr>
          <a:xfrm>
            <a:off x="594360" y="2560320"/>
            <a:ext cx="438912" cy="438912"/>
          </a:xfrm>
          <a:prstGeom prst="ellipse">
            <a:avLst/>
          </a:prstGeom>
          <a:solidFill>
            <a:srgbClr val="A59137"/>
          </a:solidFill>
          <a:ln w="12700">
            <a:solidFill>
              <a:srgbClr val="FFFFFF"/>
            </a:solidFill>
            <a:prstDash val="solid"/>
          </a:ln>
        </p:spPr>
        <p:txBody>
          <a:bodyPr/>
          <a:lstStyle/>
          <a:p>
            <a:endParaRPr lang="en-ZA" sz="1600"/>
          </a:p>
        </p:txBody>
      </p:sp>
      <p:sp>
        <p:nvSpPr>
          <p:cNvPr id="19" name="Text 15"/>
          <p:cNvSpPr/>
          <p:nvPr/>
        </p:nvSpPr>
        <p:spPr>
          <a:xfrm>
            <a:off x="713232" y="2633472"/>
            <a:ext cx="201168" cy="182880"/>
          </a:xfrm>
          <a:prstGeom prst="rect">
            <a:avLst/>
          </a:prstGeom>
          <a:noFill/>
          <a:ln/>
        </p:spPr>
        <p:txBody>
          <a:bodyPr wrap="square" lIns="0" tIns="0" rIns="0" bIns="0" rtlCol="0" anchor="ctr">
            <a:noAutofit/>
          </a:bodyPr>
          <a:lstStyle/>
          <a:p>
            <a:pPr marL="0" indent="0" algn="ctr">
              <a:buNone/>
            </a:pPr>
            <a:r>
              <a:rPr lang="en-US" sz="1600" b="1" dirty="0">
                <a:solidFill>
                  <a:srgbClr val="FFFFFF"/>
                </a:solidFill>
                <a:latin typeface="Century Gothic" pitchFamily="34" charset="0"/>
                <a:ea typeface="Century Gothic" pitchFamily="34" charset="-122"/>
                <a:cs typeface="Century Gothic" pitchFamily="34" charset="-120"/>
              </a:rPr>
              <a:t>2</a:t>
            </a:r>
            <a:endParaRPr lang="en-US" sz="1600" dirty="0"/>
          </a:p>
        </p:txBody>
      </p:sp>
      <p:sp>
        <p:nvSpPr>
          <p:cNvPr id="20" name="Shape 16"/>
          <p:cNvSpPr/>
          <p:nvPr/>
        </p:nvSpPr>
        <p:spPr>
          <a:xfrm>
            <a:off x="813816" y="2999232"/>
            <a:ext cx="0" cy="640080"/>
          </a:xfrm>
          <a:prstGeom prst="line">
            <a:avLst/>
          </a:prstGeom>
          <a:noFill/>
          <a:ln w="13970">
            <a:solidFill>
              <a:srgbClr val="D9D9D9"/>
            </a:solidFill>
            <a:prstDash val="solid"/>
            <a:headEnd type="none"/>
            <a:tailEnd type="none"/>
          </a:ln>
        </p:spPr>
        <p:txBody>
          <a:bodyPr/>
          <a:lstStyle/>
          <a:p>
            <a:endParaRPr lang="en-ZA" sz="1600"/>
          </a:p>
        </p:txBody>
      </p:sp>
      <p:sp>
        <p:nvSpPr>
          <p:cNvPr id="21" name="Text 17"/>
          <p:cNvSpPr/>
          <p:nvPr/>
        </p:nvSpPr>
        <p:spPr>
          <a:xfrm>
            <a:off x="1234440" y="2542032"/>
            <a:ext cx="3017520" cy="256032"/>
          </a:xfrm>
          <a:prstGeom prst="rect">
            <a:avLst/>
          </a:prstGeom>
          <a:noFill/>
          <a:ln/>
        </p:spPr>
        <p:txBody>
          <a:bodyPr wrap="square" lIns="0" tIns="0" rIns="0" bIns="0" rtlCol="0" anchor="ctr">
            <a:noAutofit/>
          </a:bodyPr>
          <a:lstStyle/>
          <a:p>
            <a:pPr marL="0" indent="0" algn="l">
              <a:buNone/>
            </a:pPr>
            <a:r>
              <a:rPr lang="en-US" sz="1600" b="1" dirty="0">
                <a:solidFill>
                  <a:srgbClr val="404040"/>
                </a:solidFill>
                <a:latin typeface="Century Gothic" pitchFamily="34" charset="0"/>
                <a:ea typeface="Century Gothic" pitchFamily="34" charset="-122"/>
                <a:cs typeface="Century Gothic" pitchFamily="34" charset="-120"/>
              </a:rPr>
              <a:t>Sectional release bonus</a:t>
            </a:r>
            <a:endParaRPr lang="en-US" sz="1600" dirty="0"/>
          </a:p>
        </p:txBody>
      </p:sp>
      <p:sp>
        <p:nvSpPr>
          <p:cNvPr id="22" name="Text 18"/>
          <p:cNvSpPr/>
          <p:nvPr/>
        </p:nvSpPr>
        <p:spPr>
          <a:xfrm>
            <a:off x="1234440" y="2880360"/>
            <a:ext cx="6309360" cy="256032"/>
          </a:xfrm>
          <a:prstGeom prst="rect">
            <a:avLst/>
          </a:prstGeom>
          <a:noFill/>
          <a:ln/>
        </p:spPr>
        <p:txBody>
          <a:bodyPr wrap="square" lIns="0" tIns="0" rIns="0" bIns="0" rtlCol="0" anchor="ctr">
            <a:noAutofit/>
          </a:bodyPr>
          <a:lstStyle/>
          <a:p>
            <a:pPr marL="0" indent="0" algn="l">
              <a:buNone/>
            </a:pPr>
            <a:r>
              <a:rPr lang="en-US" sz="1600" dirty="0">
                <a:solidFill>
                  <a:srgbClr val="404040"/>
                </a:solidFill>
                <a:latin typeface="Century Gothic" pitchFamily="34" charset="0"/>
                <a:ea typeface="Century Gothic" pitchFamily="34" charset="-122"/>
                <a:cs typeface="Century Gothic" pitchFamily="34" charset="-120"/>
              </a:rPr>
              <a:t>Payment for early use of a section where sectional completion creates measurable Client value.</a:t>
            </a:r>
            <a:endParaRPr lang="en-US" sz="1600" dirty="0"/>
          </a:p>
        </p:txBody>
      </p:sp>
      <p:sp>
        <p:nvSpPr>
          <p:cNvPr id="23" name="Shape 19"/>
          <p:cNvSpPr/>
          <p:nvPr/>
        </p:nvSpPr>
        <p:spPr>
          <a:xfrm>
            <a:off x="594360" y="3639312"/>
            <a:ext cx="438912" cy="438912"/>
          </a:xfrm>
          <a:prstGeom prst="ellipse">
            <a:avLst/>
          </a:prstGeom>
          <a:solidFill>
            <a:srgbClr val="A00B2F"/>
          </a:solidFill>
          <a:ln w="12700">
            <a:solidFill>
              <a:srgbClr val="FFFFFF"/>
            </a:solidFill>
            <a:prstDash val="solid"/>
          </a:ln>
        </p:spPr>
        <p:txBody>
          <a:bodyPr/>
          <a:lstStyle/>
          <a:p>
            <a:endParaRPr lang="en-ZA" sz="1600"/>
          </a:p>
        </p:txBody>
      </p:sp>
      <p:sp>
        <p:nvSpPr>
          <p:cNvPr id="24" name="Text 20"/>
          <p:cNvSpPr/>
          <p:nvPr/>
        </p:nvSpPr>
        <p:spPr>
          <a:xfrm>
            <a:off x="713232" y="3712464"/>
            <a:ext cx="201168" cy="182880"/>
          </a:xfrm>
          <a:prstGeom prst="rect">
            <a:avLst/>
          </a:prstGeom>
          <a:noFill/>
          <a:ln/>
        </p:spPr>
        <p:txBody>
          <a:bodyPr wrap="square" lIns="0" tIns="0" rIns="0" bIns="0" rtlCol="0" anchor="ctr">
            <a:noAutofit/>
          </a:bodyPr>
          <a:lstStyle/>
          <a:p>
            <a:pPr marL="0" indent="0" algn="ctr">
              <a:buNone/>
            </a:pPr>
            <a:r>
              <a:rPr lang="en-US" sz="1600" b="1" dirty="0">
                <a:solidFill>
                  <a:srgbClr val="FFFFFF"/>
                </a:solidFill>
                <a:latin typeface="Century Gothic" pitchFamily="34" charset="0"/>
                <a:ea typeface="Century Gothic" pitchFamily="34" charset="-122"/>
                <a:cs typeface="Century Gothic" pitchFamily="34" charset="-120"/>
              </a:rPr>
              <a:t>3</a:t>
            </a:r>
            <a:endParaRPr lang="en-US" sz="1600" dirty="0"/>
          </a:p>
        </p:txBody>
      </p:sp>
      <p:sp>
        <p:nvSpPr>
          <p:cNvPr id="25" name="Shape 21"/>
          <p:cNvSpPr/>
          <p:nvPr/>
        </p:nvSpPr>
        <p:spPr>
          <a:xfrm>
            <a:off x="813816" y="4078224"/>
            <a:ext cx="0" cy="640080"/>
          </a:xfrm>
          <a:prstGeom prst="line">
            <a:avLst/>
          </a:prstGeom>
          <a:noFill/>
          <a:ln w="13970">
            <a:solidFill>
              <a:srgbClr val="D9D9D9"/>
            </a:solidFill>
            <a:prstDash val="solid"/>
            <a:headEnd type="none"/>
            <a:tailEnd type="none"/>
          </a:ln>
        </p:spPr>
        <p:txBody>
          <a:bodyPr/>
          <a:lstStyle/>
          <a:p>
            <a:endParaRPr lang="en-ZA" sz="1600"/>
          </a:p>
        </p:txBody>
      </p:sp>
      <p:sp>
        <p:nvSpPr>
          <p:cNvPr id="26" name="Text 22"/>
          <p:cNvSpPr/>
          <p:nvPr/>
        </p:nvSpPr>
        <p:spPr>
          <a:xfrm>
            <a:off x="1234439" y="3621024"/>
            <a:ext cx="3205375" cy="256032"/>
          </a:xfrm>
          <a:prstGeom prst="rect">
            <a:avLst/>
          </a:prstGeom>
          <a:noFill/>
          <a:ln/>
        </p:spPr>
        <p:txBody>
          <a:bodyPr wrap="square" lIns="0" tIns="0" rIns="0" bIns="0" rtlCol="0" anchor="ctr">
            <a:noAutofit/>
          </a:bodyPr>
          <a:lstStyle/>
          <a:p>
            <a:pPr marL="0" indent="0" algn="l">
              <a:buNone/>
            </a:pPr>
            <a:r>
              <a:rPr lang="en-US" sz="1600" b="1" dirty="0">
                <a:solidFill>
                  <a:srgbClr val="404040"/>
                </a:solidFill>
                <a:latin typeface="Century Gothic" pitchFamily="34" charset="0"/>
                <a:ea typeface="Century Gothic" pitchFamily="34" charset="-122"/>
                <a:cs typeface="Century Gothic" pitchFamily="34" charset="-120"/>
              </a:rPr>
              <a:t>Acceleration success payment</a:t>
            </a:r>
            <a:endParaRPr lang="en-US" sz="1600" dirty="0"/>
          </a:p>
        </p:txBody>
      </p:sp>
      <p:sp>
        <p:nvSpPr>
          <p:cNvPr id="27" name="Text 23"/>
          <p:cNvSpPr/>
          <p:nvPr/>
        </p:nvSpPr>
        <p:spPr>
          <a:xfrm>
            <a:off x="1234440" y="3849624"/>
            <a:ext cx="6309360" cy="480060"/>
          </a:xfrm>
          <a:prstGeom prst="rect">
            <a:avLst/>
          </a:prstGeom>
          <a:noFill/>
          <a:ln/>
        </p:spPr>
        <p:txBody>
          <a:bodyPr wrap="square" lIns="0" tIns="0" rIns="0" bIns="0" rtlCol="0" anchor="ctr">
            <a:noAutofit/>
          </a:bodyPr>
          <a:lstStyle/>
          <a:p>
            <a:pPr marL="0" indent="0" algn="l">
              <a:buNone/>
            </a:pPr>
            <a:r>
              <a:rPr lang="en-US" sz="1600" dirty="0">
                <a:solidFill>
                  <a:srgbClr val="404040"/>
                </a:solidFill>
                <a:latin typeface="Century Gothic" pitchFamily="34" charset="0"/>
                <a:ea typeface="Century Gothic" pitchFamily="34" charset="-122"/>
                <a:cs typeface="Century Gothic" pitchFamily="34" charset="-120"/>
              </a:rPr>
              <a:t>Only payable if an agreed recovery programme is achieved without unresolved quality or safety defects.</a:t>
            </a:r>
            <a:endParaRPr lang="en-US" sz="1600" dirty="0"/>
          </a:p>
        </p:txBody>
      </p:sp>
      <p:sp>
        <p:nvSpPr>
          <p:cNvPr id="28" name="Shape 24"/>
          <p:cNvSpPr/>
          <p:nvPr/>
        </p:nvSpPr>
        <p:spPr>
          <a:xfrm>
            <a:off x="594360" y="4718304"/>
            <a:ext cx="438912" cy="438912"/>
          </a:xfrm>
          <a:prstGeom prst="ellipse">
            <a:avLst/>
          </a:prstGeom>
          <a:solidFill>
            <a:srgbClr val="A59137"/>
          </a:solidFill>
          <a:ln w="12700">
            <a:solidFill>
              <a:srgbClr val="FFFFFF"/>
            </a:solidFill>
            <a:prstDash val="solid"/>
          </a:ln>
        </p:spPr>
        <p:txBody>
          <a:bodyPr/>
          <a:lstStyle/>
          <a:p>
            <a:endParaRPr lang="en-ZA" sz="1600"/>
          </a:p>
        </p:txBody>
      </p:sp>
      <p:sp>
        <p:nvSpPr>
          <p:cNvPr id="29" name="Text 25"/>
          <p:cNvSpPr/>
          <p:nvPr/>
        </p:nvSpPr>
        <p:spPr>
          <a:xfrm>
            <a:off x="713232" y="4791456"/>
            <a:ext cx="201168" cy="182880"/>
          </a:xfrm>
          <a:prstGeom prst="rect">
            <a:avLst/>
          </a:prstGeom>
          <a:noFill/>
          <a:ln/>
        </p:spPr>
        <p:txBody>
          <a:bodyPr wrap="square" lIns="0" tIns="0" rIns="0" bIns="0" rtlCol="0" anchor="ctr">
            <a:noAutofit/>
          </a:bodyPr>
          <a:lstStyle/>
          <a:p>
            <a:pPr marL="0" indent="0" algn="ctr">
              <a:buNone/>
            </a:pPr>
            <a:r>
              <a:rPr lang="en-US" sz="1600" b="1" dirty="0">
                <a:solidFill>
                  <a:srgbClr val="FFFFFF"/>
                </a:solidFill>
                <a:latin typeface="Century Gothic" pitchFamily="34" charset="0"/>
                <a:ea typeface="Century Gothic" pitchFamily="34" charset="-122"/>
                <a:cs typeface="Century Gothic" pitchFamily="34" charset="-120"/>
              </a:rPr>
              <a:t>4</a:t>
            </a:r>
            <a:endParaRPr lang="en-US" sz="1600" dirty="0"/>
          </a:p>
        </p:txBody>
      </p:sp>
      <p:sp>
        <p:nvSpPr>
          <p:cNvPr id="31" name="Text 27"/>
          <p:cNvSpPr/>
          <p:nvPr/>
        </p:nvSpPr>
        <p:spPr>
          <a:xfrm>
            <a:off x="1234440" y="4700016"/>
            <a:ext cx="3017520" cy="256032"/>
          </a:xfrm>
          <a:prstGeom prst="rect">
            <a:avLst/>
          </a:prstGeom>
          <a:noFill/>
          <a:ln/>
        </p:spPr>
        <p:txBody>
          <a:bodyPr wrap="square" lIns="0" tIns="0" rIns="0" bIns="0" rtlCol="0" anchor="ctr">
            <a:noAutofit/>
          </a:bodyPr>
          <a:lstStyle/>
          <a:p>
            <a:pPr marL="0" indent="0" algn="l">
              <a:buNone/>
            </a:pPr>
            <a:r>
              <a:rPr lang="en-US" sz="1600" b="1" dirty="0">
                <a:solidFill>
                  <a:srgbClr val="404040"/>
                </a:solidFill>
                <a:latin typeface="Century Gothic" pitchFamily="34" charset="0"/>
                <a:ea typeface="Century Gothic" pitchFamily="34" charset="-122"/>
                <a:cs typeface="Century Gothic" pitchFamily="34" charset="-120"/>
              </a:rPr>
              <a:t>Programme reliability KPI</a:t>
            </a:r>
            <a:endParaRPr lang="en-US" sz="1600" dirty="0"/>
          </a:p>
        </p:txBody>
      </p:sp>
      <p:sp>
        <p:nvSpPr>
          <p:cNvPr id="32" name="Text 28"/>
          <p:cNvSpPr/>
          <p:nvPr/>
        </p:nvSpPr>
        <p:spPr>
          <a:xfrm>
            <a:off x="1234440" y="5038344"/>
            <a:ext cx="6309360" cy="256032"/>
          </a:xfrm>
          <a:prstGeom prst="rect">
            <a:avLst/>
          </a:prstGeom>
          <a:noFill/>
          <a:ln/>
        </p:spPr>
        <p:txBody>
          <a:bodyPr wrap="square" lIns="0" tIns="0" rIns="0" bIns="0" rtlCol="0" anchor="ctr">
            <a:noAutofit/>
          </a:bodyPr>
          <a:lstStyle/>
          <a:p>
            <a:pPr marL="0" indent="0" algn="l">
              <a:buNone/>
            </a:pPr>
            <a:r>
              <a:rPr lang="en-US" sz="1600" dirty="0">
                <a:solidFill>
                  <a:srgbClr val="404040"/>
                </a:solidFill>
                <a:latin typeface="Century Gothic" pitchFamily="34" charset="0"/>
                <a:ea typeface="Century Gothic" pitchFamily="34" charset="-122"/>
                <a:cs typeface="Century Gothic" pitchFamily="34" charset="-120"/>
              </a:rPr>
              <a:t>Monthly reward for planned versus actual reliability and early warning discipline.</a:t>
            </a:r>
            <a:endParaRPr lang="en-US" sz="1600" dirty="0"/>
          </a:p>
        </p:txBody>
      </p:sp>
      <p:sp>
        <p:nvSpPr>
          <p:cNvPr id="33" name="Shape 29"/>
          <p:cNvSpPr/>
          <p:nvPr/>
        </p:nvSpPr>
        <p:spPr>
          <a:xfrm>
            <a:off x="594360" y="5888736"/>
            <a:ext cx="7543800" cy="384048"/>
          </a:xfrm>
          <a:prstGeom prst="roundRect">
            <a:avLst>
              <a:gd name="adj" fmla="val 9524"/>
            </a:avLst>
          </a:prstGeom>
          <a:solidFill>
            <a:srgbClr val="F5F0DB"/>
          </a:solidFill>
          <a:ln w="8890">
            <a:solidFill>
              <a:srgbClr val="A59137"/>
            </a:solidFill>
            <a:prstDash val="solid"/>
          </a:ln>
        </p:spPr>
        <p:txBody>
          <a:bodyPr/>
          <a:lstStyle/>
          <a:p>
            <a:endParaRPr lang="en-ZA"/>
          </a:p>
        </p:txBody>
      </p:sp>
      <p:sp>
        <p:nvSpPr>
          <p:cNvPr id="34" name="Text 30"/>
          <p:cNvSpPr/>
          <p:nvPr/>
        </p:nvSpPr>
        <p:spPr>
          <a:xfrm>
            <a:off x="777240" y="5980176"/>
            <a:ext cx="7132320" cy="164592"/>
          </a:xfrm>
          <a:prstGeom prst="rect">
            <a:avLst/>
          </a:prstGeom>
          <a:noFill/>
          <a:ln/>
        </p:spPr>
        <p:txBody>
          <a:bodyPr wrap="square" lIns="0" tIns="0" rIns="0" bIns="0" rtlCol="0" anchor="ctr">
            <a:noAutofit/>
          </a:bodyPr>
          <a:lstStyle/>
          <a:p>
            <a:pPr marL="0" indent="0" algn="l">
              <a:buNone/>
            </a:pPr>
            <a:r>
              <a:rPr lang="en-US" sz="1400" dirty="0">
                <a:latin typeface="Century Gothic" pitchFamily="34" charset="0"/>
                <a:ea typeface="Century Gothic" pitchFamily="34" charset="-122"/>
                <a:cs typeface="Century Gothic" pitchFamily="34" charset="-120"/>
              </a:rPr>
              <a:t>Payment trigger must link to usable completion, not just physical progress.</a:t>
            </a:r>
            <a:endParaRPr lang="en-US" sz="1400" dirty="0"/>
          </a:p>
        </p:txBody>
      </p:sp>
      <p:sp>
        <p:nvSpPr>
          <p:cNvPr id="2" name="Footer Placeholder 1">
            <a:extLst>
              <a:ext uri="{FF2B5EF4-FFF2-40B4-BE49-F238E27FC236}">
                <a16:creationId xmlns:a16="http://schemas.microsoft.com/office/drawing/2014/main" id="{0D4176BC-C7AA-B7E7-8A23-E17C1FAA3EC3}"/>
              </a:ext>
            </a:extLst>
          </p:cNvPr>
          <p:cNvSpPr>
            <a:spLocks noGrp="1"/>
          </p:cNvSpPr>
          <p:nvPr>
            <p:ph type="ftr" sz="quarter" idx="10"/>
          </p:nvPr>
        </p:nvSpPr>
        <p:spPr/>
        <p:txBody>
          <a:bodyPr/>
          <a:lstStyle/>
          <a:p>
            <a:r>
              <a:rPr lang="en-US"/>
              <a:t>www.ecs.co.za</a:t>
            </a:r>
            <a:endParaRPr lang="en-GB" dirty="0"/>
          </a:p>
        </p:txBody>
      </p:sp>
      <p:sp>
        <p:nvSpPr>
          <p:cNvPr id="3" name="Slide Number Placeholder 2">
            <a:extLst>
              <a:ext uri="{FF2B5EF4-FFF2-40B4-BE49-F238E27FC236}">
                <a16:creationId xmlns:a16="http://schemas.microsoft.com/office/drawing/2014/main" id="{57F05D1C-C6F2-8E24-78FE-61780C3B4852}"/>
              </a:ext>
            </a:extLst>
          </p:cNvPr>
          <p:cNvSpPr>
            <a:spLocks noGrp="1"/>
          </p:cNvSpPr>
          <p:nvPr>
            <p:ph type="sldNum" sz="quarter" idx="11"/>
          </p:nvPr>
        </p:nvSpPr>
        <p:spPr/>
        <p:txBody>
          <a:bodyPr/>
          <a:lstStyle/>
          <a:p>
            <a:fld id="{06F2FA06-E1E0-41BE-9336-EB35A789C607}" type="slidenum">
              <a:rPr lang="en-GB" smtClean="0"/>
              <a:pPr/>
              <a:t>8</a:t>
            </a:fld>
            <a:endParaRPr lang="en-GB" dirty="0"/>
          </a:p>
        </p:txBody>
      </p:sp>
      <p:pic>
        <p:nvPicPr>
          <p:cNvPr id="5" name="Picture 4" descr="A group of people wearing hard hats&#10;&#10;AI-generated content may be incorrect.">
            <a:extLst>
              <a:ext uri="{FF2B5EF4-FFF2-40B4-BE49-F238E27FC236}">
                <a16:creationId xmlns:a16="http://schemas.microsoft.com/office/drawing/2014/main" id="{39D9EC1C-9AD8-5B18-0059-820D3FE0EDE1}"/>
              </a:ext>
            </a:extLst>
          </p:cNvPr>
          <p:cNvPicPr>
            <a:picLocks noChangeAspect="1"/>
          </p:cNvPicPr>
          <p:nvPr/>
        </p:nvPicPr>
        <p:blipFill>
          <a:blip r:embed="rId3" cstate="print">
            <a:alphaModFix/>
            <a:extLst>
              <a:ext uri="{28A0092B-C50C-407E-A947-70E740481C1C}">
                <a14:useLocalDpi xmlns:a14="http://schemas.microsoft.com/office/drawing/2010/main" val="0"/>
              </a:ext>
            </a:extLst>
          </a:blip>
          <a:srcRect t="7284" b="7832"/>
          <a:stretch>
            <a:fillRect/>
          </a:stretch>
        </p:blipFill>
        <p:spPr>
          <a:xfrm>
            <a:off x="7611416" y="2062159"/>
            <a:ext cx="4494784" cy="2528316"/>
          </a:xfrm>
          <a:prstGeom prst="rect">
            <a:avLst/>
          </a:prstGeom>
        </p:spPr>
      </p:pic>
    </p:spTree>
    <p:extLst>
      <p:ext uri="{BB962C8B-B14F-4D97-AF65-F5344CB8AC3E}">
        <p14:creationId xmlns:p14="http://schemas.microsoft.com/office/powerpoint/2010/main" val="1709098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502920" y="320040"/>
            <a:ext cx="1920240" cy="201168"/>
          </a:xfrm>
          <a:prstGeom prst="rect">
            <a:avLst/>
          </a:prstGeom>
          <a:noFill/>
          <a:ln/>
        </p:spPr>
        <p:txBody>
          <a:bodyPr wrap="square" lIns="0" tIns="0" rIns="0" bIns="0" rtlCol="0" anchor="ctr">
            <a:noAutofit/>
          </a:bodyPr>
          <a:lstStyle/>
          <a:p>
            <a:pPr marL="0" indent="0" algn="l">
              <a:buNone/>
            </a:pPr>
            <a:r>
              <a:rPr lang="en-US" sz="2500" b="1" dirty="0">
                <a:latin typeface="Century Gothic" pitchFamily="34" charset="0"/>
                <a:ea typeface="Century Gothic" pitchFamily="34" charset="-122"/>
                <a:cs typeface="Century Gothic" pitchFamily="34" charset="-120"/>
              </a:rPr>
              <a:t>QUALITY</a:t>
            </a:r>
            <a:endParaRPr lang="en-US" sz="2500" dirty="0"/>
          </a:p>
        </p:txBody>
      </p:sp>
      <p:sp>
        <p:nvSpPr>
          <p:cNvPr id="6" name="Text 3"/>
          <p:cNvSpPr/>
          <p:nvPr/>
        </p:nvSpPr>
        <p:spPr>
          <a:xfrm>
            <a:off x="502920" y="685800"/>
            <a:ext cx="6675120" cy="411480"/>
          </a:xfrm>
          <a:prstGeom prst="rect">
            <a:avLst/>
          </a:prstGeom>
          <a:noFill/>
          <a:ln/>
        </p:spPr>
        <p:txBody>
          <a:bodyPr wrap="square" lIns="0" tIns="0" rIns="0" bIns="0" rtlCol="0" anchor="ctr">
            <a:normAutofit/>
          </a:bodyPr>
          <a:lstStyle/>
          <a:p>
            <a:pPr marL="0" indent="0" algn="l">
              <a:buNone/>
            </a:pPr>
            <a:r>
              <a:rPr lang="en-US" sz="2000" dirty="0">
                <a:solidFill>
                  <a:srgbClr val="111111"/>
                </a:solidFill>
                <a:latin typeface="Century Gothic" pitchFamily="34" charset="0"/>
                <a:ea typeface="Century Gothic" pitchFamily="34" charset="-122"/>
                <a:cs typeface="Century Gothic" pitchFamily="34" charset="-120"/>
              </a:rPr>
              <a:t>Quality incentives: pay for “first-time-right” outcomes</a:t>
            </a:r>
            <a:endParaRPr lang="en-US" sz="2000" dirty="0"/>
          </a:p>
        </p:txBody>
      </p:sp>
      <p:sp>
        <p:nvSpPr>
          <p:cNvPr id="10" name="Shape 6"/>
          <p:cNvSpPr/>
          <p:nvPr/>
        </p:nvSpPr>
        <p:spPr>
          <a:xfrm>
            <a:off x="3246120" y="1325880"/>
            <a:ext cx="7818120" cy="658368"/>
          </a:xfrm>
          <a:prstGeom prst="roundRect">
            <a:avLst>
              <a:gd name="adj" fmla="val 6944"/>
            </a:avLst>
          </a:prstGeom>
          <a:solidFill>
            <a:srgbClr val="F6E7EC"/>
          </a:solidFill>
          <a:ln w="7620">
            <a:solidFill>
              <a:srgbClr val="E8E8E8"/>
            </a:solidFill>
            <a:prstDash val="solid"/>
          </a:ln>
        </p:spPr>
        <p:txBody>
          <a:bodyPr/>
          <a:lstStyle/>
          <a:p>
            <a:endParaRPr lang="en-ZA" sz="1600"/>
          </a:p>
        </p:txBody>
      </p:sp>
      <p:sp>
        <p:nvSpPr>
          <p:cNvPr id="11" name="Shape 7"/>
          <p:cNvSpPr/>
          <p:nvPr/>
        </p:nvSpPr>
        <p:spPr>
          <a:xfrm>
            <a:off x="3246120" y="1325880"/>
            <a:ext cx="73152" cy="658368"/>
          </a:xfrm>
          <a:prstGeom prst="rect">
            <a:avLst/>
          </a:prstGeom>
          <a:solidFill>
            <a:srgbClr val="A00B2F"/>
          </a:solidFill>
          <a:ln w="12700">
            <a:solidFill>
              <a:srgbClr val="A00B2F">
                <a:alpha val="0"/>
              </a:srgbClr>
            </a:solidFill>
            <a:prstDash val="solid"/>
          </a:ln>
        </p:spPr>
        <p:txBody>
          <a:bodyPr/>
          <a:lstStyle/>
          <a:p>
            <a:endParaRPr lang="en-ZA" sz="1600"/>
          </a:p>
        </p:txBody>
      </p:sp>
      <p:sp>
        <p:nvSpPr>
          <p:cNvPr id="12" name="Text 8"/>
          <p:cNvSpPr/>
          <p:nvPr/>
        </p:nvSpPr>
        <p:spPr>
          <a:xfrm>
            <a:off x="3456432" y="1540764"/>
            <a:ext cx="1920240" cy="228600"/>
          </a:xfrm>
          <a:prstGeom prst="rect">
            <a:avLst/>
          </a:prstGeom>
          <a:noFill/>
          <a:ln/>
        </p:spPr>
        <p:txBody>
          <a:bodyPr wrap="square" lIns="0" tIns="0" rIns="0" bIns="0" rtlCol="0" anchor="ctr">
            <a:noAutofit/>
          </a:bodyPr>
          <a:lstStyle/>
          <a:p>
            <a:pPr marL="0" indent="0" algn="l">
              <a:buNone/>
            </a:pPr>
            <a:r>
              <a:rPr lang="en-US" sz="1600" b="1" dirty="0">
                <a:solidFill>
                  <a:srgbClr val="730721"/>
                </a:solidFill>
                <a:latin typeface="Century Gothic" pitchFamily="34" charset="0"/>
                <a:ea typeface="Century Gothic" pitchFamily="34" charset="-122"/>
                <a:cs typeface="Century Gothic" pitchFamily="34" charset="-120"/>
              </a:rPr>
              <a:t>Defect-free handover</a:t>
            </a:r>
            <a:endParaRPr lang="en-US" sz="1600" dirty="0"/>
          </a:p>
        </p:txBody>
      </p:sp>
      <p:sp>
        <p:nvSpPr>
          <p:cNvPr id="13" name="Text 9"/>
          <p:cNvSpPr/>
          <p:nvPr/>
        </p:nvSpPr>
        <p:spPr>
          <a:xfrm>
            <a:off x="5532120" y="1367028"/>
            <a:ext cx="5303520" cy="576072"/>
          </a:xfrm>
          <a:prstGeom prst="rect">
            <a:avLst/>
          </a:prstGeom>
          <a:noFill/>
          <a:ln/>
        </p:spPr>
        <p:txBody>
          <a:bodyPr wrap="square" lIns="0" tIns="0" rIns="0" bIns="0" rtlCol="0" anchor="ctr">
            <a:noAutofit/>
          </a:bodyPr>
          <a:lstStyle/>
          <a:p>
            <a:pPr marL="0" indent="0" algn="l">
              <a:buNone/>
            </a:pPr>
            <a:r>
              <a:rPr lang="en-US" sz="1600" dirty="0">
                <a:solidFill>
                  <a:srgbClr val="404040"/>
                </a:solidFill>
                <a:latin typeface="Century Gothic" pitchFamily="34" charset="0"/>
                <a:ea typeface="Century Gothic" pitchFamily="34" charset="-122"/>
                <a:cs typeface="Century Gothic" pitchFamily="34" charset="-120"/>
              </a:rPr>
              <a:t>Bonus only if Completion or Practical Completion occurs with no material defects.</a:t>
            </a:r>
            <a:endParaRPr lang="en-US" sz="1600" dirty="0"/>
          </a:p>
        </p:txBody>
      </p:sp>
      <p:sp>
        <p:nvSpPr>
          <p:cNvPr id="14" name="Shape 10"/>
          <p:cNvSpPr/>
          <p:nvPr/>
        </p:nvSpPr>
        <p:spPr>
          <a:xfrm>
            <a:off x="3246120" y="2331720"/>
            <a:ext cx="7818120" cy="658368"/>
          </a:xfrm>
          <a:prstGeom prst="roundRect">
            <a:avLst>
              <a:gd name="adj" fmla="val 6944"/>
            </a:avLst>
          </a:prstGeom>
          <a:solidFill>
            <a:srgbClr val="F2F2F2"/>
          </a:solidFill>
          <a:ln w="7620">
            <a:solidFill>
              <a:srgbClr val="E8E8E8"/>
            </a:solidFill>
            <a:prstDash val="solid"/>
          </a:ln>
        </p:spPr>
        <p:txBody>
          <a:bodyPr/>
          <a:lstStyle/>
          <a:p>
            <a:endParaRPr lang="en-ZA" sz="1600"/>
          </a:p>
        </p:txBody>
      </p:sp>
      <p:sp>
        <p:nvSpPr>
          <p:cNvPr id="15" name="Shape 11"/>
          <p:cNvSpPr/>
          <p:nvPr/>
        </p:nvSpPr>
        <p:spPr>
          <a:xfrm>
            <a:off x="3246120" y="2331720"/>
            <a:ext cx="73152" cy="658368"/>
          </a:xfrm>
          <a:prstGeom prst="rect">
            <a:avLst/>
          </a:prstGeom>
          <a:solidFill>
            <a:srgbClr val="A59137"/>
          </a:solidFill>
          <a:ln w="12700">
            <a:solidFill>
              <a:srgbClr val="A59137">
                <a:alpha val="0"/>
              </a:srgbClr>
            </a:solidFill>
            <a:prstDash val="solid"/>
          </a:ln>
        </p:spPr>
        <p:txBody>
          <a:bodyPr/>
          <a:lstStyle/>
          <a:p>
            <a:endParaRPr lang="en-ZA" sz="1600"/>
          </a:p>
        </p:txBody>
      </p:sp>
      <p:sp>
        <p:nvSpPr>
          <p:cNvPr id="16" name="Text 12"/>
          <p:cNvSpPr/>
          <p:nvPr/>
        </p:nvSpPr>
        <p:spPr>
          <a:xfrm>
            <a:off x="3456432" y="2546604"/>
            <a:ext cx="1920240" cy="228600"/>
          </a:xfrm>
          <a:prstGeom prst="rect">
            <a:avLst/>
          </a:prstGeom>
          <a:noFill/>
          <a:ln/>
        </p:spPr>
        <p:txBody>
          <a:bodyPr wrap="square" lIns="0" tIns="0" rIns="0" bIns="0" rtlCol="0" anchor="ctr">
            <a:noAutofit/>
          </a:bodyPr>
          <a:lstStyle/>
          <a:p>
            <a:pPr marL="0" indent="0" algn="l">
              <a:buNone/>
            </a:pPr>
            <a:r>
              <a:rPr lang="en-US" sz="1600" b="1" dirty="0">
                <a:solidFill>
                  <a:srgbClr val="404040"/>
                </a:solidFill>
                <a:latin typeface="Century Gothic" pitchFamily="34" charset="0"/>
                <a:ea typeface="Century Gothic" pitchFamily="34" charset="-122"/>
                <a:cs typeface="Century Gothic" pitchFamily="34" charset="-120"/>
              </a:rPr>
              <a:t>NCR / rework control</a:t>
            </a:r>
            <a:endParaRPr lang="en-US" sz="1600" dirty="0"/>
          </a:p>
        </p:txBody>
      </p:sp>
      <p:sp>
        <p:nvSpPr>
          <p:cNvPr id="17" name="Text 13"/>
          <p:cNvSpPr/>
          <p:nvPr/>
        </p:nvSpPr>
        <p:spPr>
          <a:xfrm>
            <a:off x="5532120" y="2514600"/>
            <a:ext cx="5303520" cy="292608"/>
          </a:xfrm>
          <a:prstGeom prst="rect">
            <a:avLst/>
          </a:prstGeom>
          <a:noFill/>
          <a:ln/>
        </p:spPr>
        <p:txBody>
          <a:bodyPr wrap="square" lIns="0" tIns="0" rIns="0" bIns="0" rtlCol="0" anchor="ctr">
            <a:noAutofit/>
          </a:bodyPr>
          <a:lstStyle/>
          <a:p>
            <a:pPr marL="0" indent="0" algn="l">
              <a:buNone/>
            </a:pPr>
            <a:r>
              <a:rPr lang="en-US" sz="1600" dirty="0">
                <a:solidFill>
                  <a:srgbClr val="404040"/>
                </a:solidFill>
                <a:latin typeface="Century Gothic" pitchFamily="34" charset="0"/>
                <a:ea typeface="Century Gothic" pitchFamily="34" charset="-122"/>
                <a:cs typeface="Century Gothic" pitchFamily="34" charset="-120"/>
              </a:rPr>
              <a:t>Bonus if non-conformance reports are closed within agreed timeframes.</a:t>
            </a:r>
            <a:endParaRPr lang="en-US" sz="1600" dirty="0"/>
          </a:p>
        </p:txBody>
      </p:sp>
      <p:sp>
        <p:nvSpPr>
          <p:cNvPr id="18" name="Shape 14"/>
          <p:cNvSpPr/>
          <p:nvPr/>
        </p:nvSpPr>
        <p:spPr>
          <a:xfrm>
            <a:off x="3246120" y="3337560"/>
            <a:ext cx="7818120" cy="658368"/>
          </a:xfrm>
          <a:prstGeom prst="roundRect">
            <a:avLst>
              <a:gd name="adj" fmla="val 6944"/>
            </a:avLst>
          </a:prstGeom>
          <a:solidFill>
            <a:srgbClr val="F6E7EC"/>
          </a:solidFill>
          <a:ln w="7620">
            <a:solidFill>
              <a:srgbClr val="E8E8E8"/>
            </a:solidFill>
            <a:prstDash val="solid"/>
          </a:ln>
        </p:spPr>
        <p:txBody>
          <a:bodyPr/>
          <a:lstStyle/>
          <a:p>
            <a:endParaRPr lang="en-ZA" sz="1600"/>
          </a:p>
        </p:txBody>
      </p:sp>
      <p:sp>
        <p:nvSpPr>
          <p:cNvPr id="19" name="Shape 15"/>
          <p:cNvSpPr/>
          <p:nvPr/>
        </p:nvSpPr>
        <p:spPr>
          <a:xfrm>
            <a:off x="3246120" y="3337560"/>
            <a:ext cx="73152" cy="658368"/>
          </a:xfrm>
          <a:prstGeom prst="rect">
            <a:avLst/>
          </a:prstGeom>
          <a:solidFill>
            <a:srgbClr val="A00B2F"/>
          </a:solidFill>
          <a:ln w="12700">
            <a:solidFill>
              <a:srgbClr val="A00B2F">
                <a:alpha val="0"/>
              </a:srgbClr>
            </a:solidFill>
            <a:prstDash val="solid"/>
          </a:ln>
        </p:spPr>
        <p:txBody>
          <a:bodyPr/>
          <a:lstStyle/>
          <a:p>
            <a:endParaRPr lang="en-ZA" sz="1600"/>
          </a:p>
        </p:txBody>
      </p:sp>
      <p:sp>
        <p:nvSpPr>
          <p:cNvPr id="20" name="Text 16"/>
          <p:cNvSpPr/>
          <p:nvPr/>
        </p:nvSpPr>
        <p:spPr>
          <a:xfrm>
            <a:off x="3456432" y="3557912"/>
            <a:ext cx="1920240" cy="228600"/>
          </a:xfrm>
          <a:prstGeom prst="rect">
            <a:avLst/>
          </a:prstGeom>
          <a:noFill/>
          <a:ln/>
        </p:spPr>
        <p:txBody>
          <a:bodyPr wrap="square" lIns="0" tIns="0" rIns="0" bIns="0" rtlCol="0" anchor="ctr">
            <a:noAutofit/>
          </a:bodyPr>
          <a:lstStyle/>
          <a:p>
            <a:pPr marL="0" indent="0" algn="l">
              <a:buNone/>
            </a:pPr>
            <a:r>
              <a:rPr lang="en-US" sz="1600" b="1" dirty="0">
                <a:solidFill>
                  <a:srgbClr val="730721"/>
                </a:solidFill>
                <a:latin typeface="Century Gothic" pitchFamily="34" charset="0"/>
                <a:ea typeface="Century Gothic" pitchFamily="34" charset="-122"/>
                <a:cs typeface="Century Gothic" pitchFamily="34" charset="-120"/>
              </a:rPr>
              <a:t>Quality gate release</a:t>
            </a:r>
            <a:endParaRPr lang="en-US" sz="1600" dirty="0"/>
          </a:p>
        </p:txBody>
      </p:sp>
      <p:sp>
        <p:nvSpPr>
          <p:cNvPr id="21" name="Text 17"/>
          <p:cNvSpPr/>
          <p:nvPr/>
        </p:nvSpPr>
        <p:spPr>
          <a:xfrm>
            <a:off x="5532120" y="3503945"/>
            <a:ext cx="5303520" cy="292608"/>
          </a:xfrm>
          <a:prstGeom prst="rect">
            <a:avLst/>
          </a:prstGeom>
          <a:noFill/>
          <a:ln/>
        </p:spPr>
        <p:txBody>
          <a:bodyPr wrap="square" lIns="0" tIns="0" rIns="0" bIns="0" rtlCol="0" anchor="ctr">
            <a:noAutofit/>
          </a:bodyPr>
          <a:lstStyle/>
          <a:p>
            <a:pPr marL="0" indent="0" algn="l">
              <a:buNone/>
            </a:pPr>
            <a:r>
              <a:rPr lang="en-US" sz="1600" dirty="0">
                <a:solidFill>
                  <a:srgbClr val="404040"/>
                </a:solidFill>
                <a:latin typeface="Century Gothic" pitchFamily="34" charset="0"/>
                <a:ea typeface="Century Gothic" pitchFamily="34" charset="-122"/>
                <a:cs typeface="Century Gothic" pitchFamily="34" charset="-120"/>
              </a:rPr>
              <a:t>Milestone reward released only once test packs, inspection and documents are accepted.</a:t>
            </a:r>
            <a:endParaRPr lang="en-US" sz="1600" dirty="0"/>
          </a:p>
        </p:txBody>
      </p:sp>
      <p:sp>
        <p:nvSpPr>
          <p:cNvPr id="22" name="Shape 18"/>
          <p:cNvSpPr/>
          <p:nvPr/>
        </p:nvSpPr>
        <p:spPr>
          <a:xfrm>
            <a:off x="3246120" y="4343400"/>
            <a:ext cx="7818120" cy="658368"/>
          </a:xfrm>
          <a:prstGeom prst="roundRect">
            <a:avLst>
              <a:gd name="adj" fmla="val 6944"/>
            </a:avLst>
          </a:prstGeom>
          <a:solidFill>
            <a:srgbClr val="F2F2F2"/>
          </a:solidFill>
          <a:ln w="7620">
            <a:solidFill>
              <a:srgbClr val="E8E8E8"/>
            </a:solidFill>
            <a:prstDash val="solid"/>
          </a:ln>
        </p:spPr>
        <p:txBody>
          <a:bodyPr/>
          <a:lstStyle/>
          <a:p>
            <a:endParaRPr lang="en-ZA" sz="1600"/>
          </a:p>
        </p:txBody>
      </p:sp>
      <p:sp>
        <p:nvSpPr>
          <p:cNvPr id="23" name="Shape 19"/>
          <p:cNvSpPr/>
          <p:nvPr/>
        </p:nvSpPr>
        <p:spPr>
          <a:xfrm>
            <a:off x="3246120" y="4343400"/>
            <a:ext cx="73152" cy="658368"/>
          </a:xfrm>
          <a:prstGeom prst="rect">
            <a:avLst/>
          </a:prstGeom>
          <a:solidFill>
            <a:srgbClr val="A59137"/>
          </a:solidFill>
          <a:ln w="12700">
            <a:solidFill>
              <a:srgbClr val="A59137">
                <a:alpha val="0"/>
              </a:srgbClr>
            </a:solidFill>
            <a:prstDash val="solid"/>
          </a:ln>
        </p:spPr>
        <p:txBody>
          <a:bodyPr/>
          <a:lstStyle/>
          <a:p>
            <a:endParaRPr lang="en-ZA" sz="1600"/>
          </a:p>
        </p:txBody>
      </p:sp>
      <p:sp>
        <p:nvSpPr>
          <p:cNvPr id="24" name="Text 20"/>
          <p:cNvSpPr/>
          <p:nvPr/>
        </p:nvSpPr>
        <p:spPr>
          <a:xfrm>
            <a:off x="3456432" y="4558284"/>
            <a:ext cx="1920240" cy="228600"/>
          </a:xfrm>
          <a:prstGeom prst="rect">
            <a:avLst/>
          </a:prstGeom>
          <a:noFill/>
          <a:ln/>
        </p:spPr>
        <p:txBody>
          <a:bodyPr wrap="square" lIns="0" tIns="0" rIns="0" bIns="0" rtlCol="0" anchor="ctr">
            <a:noAutofit/>
          </a:bodyPr>
          <a:lstStyle/>
          <a:p>
            <a:pPr marL="0" indent="0" algn="l">
              <a:buNone/>
            </a:pPr>
            <a:r>
              <a:rPr lang="en-US" sz="1600" b="1" dirty="0">
                <a:solidFill>
                  <a:srgbClr val="404040"/>
                </a:solidFill>
                <a:latin typeface="Century Gothic" pitchFamily="34" charset="0"/>
                <a:ea typeface="Century Gothic" pitchFamily="34" charset="-122"/>
                <a:cs typeface="Century Gothic" pitchFamily="34" charset="-120"/>
              </a:rPr>
              <a:t>Post-occupancy performance</a:t>
            </a:r>
            <a:endParaRPr lang="en-US" sz="1600" dirty="0"/>
          </a:p>
        </p:txBody>
      </p:sp>
      <p:sp>
        <p:nvSpPr>
          <p:cNvPr id="25" name="Text 21"/>
          <p:cNvSpPr/>
          <p:nvPr/>
        </p:nvSpPr>
        <p:spPr>
          <a:xfrm>
            <a:off x="5532120" y="4526280"/>
            <a:ext cx="5303520" cy="292608"/>
          </a:xfrm>
          <a:prstGeom prst="rect">
            <a:avLst/>
          </a:prstGeom>
          <a:noFill/>
          <a:ln/>
        </p:spPr>
        <p:txBody>
          <a:bodyPr wrap="square" lIns="0" tIns="0" rIns="0" bIns="0" rtlCol="0" anchor="ctr">
            <a:noAutofit/>
          </a:bodyPr>
          <a:lstStyle/>
          <a:p>
            <a:pPr marL="0" indent="0" algn="l">
              <a:buNone/>
            </a:pPr>
            <a:r>
              <a:rPr lang="en-US" sz="1600" dirty="0">
                <a:solidFill>
                  <a:srgbClr val="404040"/>
                </a:solidFill>
                <a:latin typeface="Century Gothic" pitchFamily="34" charset="0"/>
                <a:ea typeface="Century Gothic" pitchFamily="34" charset="-122"/>
                <a:cs typeface="Century Gothic" pitchFamily="34" charset="-120"/>
              </a:rPr>
              <a:t>Part of the incentive paid after defects liability or performance measures are satisfied.</a:t>
            </a:r>
            <a:endParaRPr lang="en-US" sz="1600" dirty="0"/>
          </a:p>
        </p:txBody>
      </p:sp>
      <p:sp>
        <p:nvSpPr>
          <p:cNvPr id="26" name="Shape 22"/>
          <p:cNvSpPr/>
          <p:nvPr/>
        </p:nvSpPr>
        <p:spPr>
          <a:xfrm>
            <a:off x="594360" y="5806440"/>
            <a:ext cx="10652760" cy="438912"/>
          </a:xfrm>
          <a:prstGeom prst="roundRect">
            <a:avLst>
              <a:gd name="adj" fmla="val 10417"/>
            </a:avLst>
          </a:prstGeom>
          <a:solidFill>
            <a:srgbClr val="656565"/>
          </a:solidFill>
          <a:ln w="12700">
            <a:solidFill>
              <a:srgbClr val="730721">
                <a:alpha val="0"/>
              </a:srgbClr>
            </a:solidFill>
            <a:prstDash val="solid"/>
          </a:ln>
        </p:spPr>
        <p:txBody>
          <a:bodyPr/>
          <a:lstStyle/>
          <a:p>
            <a:endParaRPr lang="en-ZA" sz="1400"/>
          </a:p>
        </p:txBody>
      </p:sp>
      <p:sp>
        <p:nvSpPr>
          <p:cNvPr id="27" name="Text 23"/>
          <p:cNvSpPr/>
          <p:nvPr/>
        </p:nvSpPr>
        <p:spPr>
          <a:xfrm>
            <a:off x="800100" y="5797296"/>
            <a:ext cx="10447020" cy="402336"/>
          </a:xfrm>
          <a:prstGeom prst="rect">
            <a:avLst/>
          </a:prstGeom>
          <a:noFill/>
          <a:ln/>
        </p:spPr>
        <p:txBody>
          <a:bodyPr wrap="square" lIns="0" tIns="0" rIns="0" bIns="0" rtlCol="0" anchor="ctr">
            <a:noAutofit/>
          </a:bodyPr>
          <a:lstStyle/>
          <a:p>
            <a:pPr marL="0" indent="0" algn="l">
              <a:buNone/>
            </a:pPr>
            <a:r>
              <a:rPr lang="en-US" sz="1400" dirty="0">
                <a:solidFill>
                  <a:srgbClr val="FFFFFF"/>
                </a:solidFill>
                <a:latin typeface="Century Gothic" pitchFamily="34" charset="0"/>
                <a:ea typeface="Century Gothic" pitchFamily="34" charset="-122"/>
                <a:cs typeface="Century Gothic" pitchFamily="34" charset="-120"/>
              </a:rPr>
              <a:t>Do not allow the contractor to earn a delivery incentive while carrying avoidable defects, incomplete records or unresolved quality failures.</a:t>
            </a:r>
            <a:endParaRPr lang="en-US" sz="1400" dirty="0"/>
          </a:p>
        </p:txBody>
      </p:sp>
      <p:pic>
        <p:nvPicPr>
          <p:cNvPr id="31" name="Picture 30">
            <a:extLst>
              <a:ext uri="{FF2B5EF4-FFF2-40B4-BE49-F238E27FC236}">
                <a16:creationId xmlns:a16="http://schemas.microsoft.com/office/drawing/2014/main" id="{2E0B95FF-0272-E6E6-4641-24CFC32CB062}"/>
              </a:ext>
            </a:extLst>
          </p:cNvPr>
          <p:cNvPicPr>
            <a:picLocks noChangeAspect="1"/>
          </p:cNvPicPr>
          <p:nvPr/>
        </p:nvPicPr>
        <p:blipFill>
          <a:blip r:embed="rId3"/>
          <a:stretch>
            <a:fillRect/>
          </a:stretch>
        </p:blipFill>
        <p:spPr>
          <a:xfrm>
            <a:off x="296125" y="1823597"/>
            <a:ext cx="2721395" cy="2670048"/>
          </a:xfrm>
          <a:prstGeom prst="rect">
            <a:avLst/>
          </a:prstGeom>
        </p:spPr>
      </p:pic>
      <p:sp>
        <p:nvSpPr>
          <p:cNvPr id="33" name="Shape 6">
            <a:extLst>
              <a:ext uri="{FF2B5EF4-FFF2-40B4-BE49-F238E27FC236}">
                <a16:creationId xmlns:a16="http://schemas.microsoft.com/office/drawing/2014/main" id="{05CBD7D0-578B-3418-2D3E-78930DEE9B1F}"/>
              </a:ext>
            </a:extLst>
          </p:cNvPr>
          <p:cNvSpPr/>
          <p:nvPr/>
        </p:nvSpPr>
        <p:spPr>
          <a:xfrm>
            <a:off x="295920" y="1845305"/>
            <a:ext cx="2721600" cy="2671200"/>
          </a:xfrm>
          <a:prstGeom prst="rect">
            <a:avLst/>
          </a:prstGeom>
          <a:solidFill>
            <a:srgbClr val="17324D">
              <a:alpha val="22000"/>
            </a:srgbClr>
          </a:solidFill>
          <a:ln w="12700">
            <a:solidFill>
              <a:srgbClr val="17324D">
                <a:alpha val="0"/>
              </a:srgbClr>
            </a:solidFill>
            <a:prstDash val="solid"/>
          </a:ln>
        </p:spPr>
        <p:txBody>
          <a:bodyPr/>
          <a:lstStyle/>
          <a:p>
            <a:endParaRPr lang="en-ZA" dirty="0"/>
          </a:p>
        </p:txBody>
      </p:sp>
      <p:sp>
        <p:nvSpPr>
          <p:cNvPr id="2" name="Footer Placeholder 1">
            <a:extLst>
              <a:ext uri="{FF2B5EF4-FFF2-40B4-BE49-F238E27FC236}">
                <a16:creationId xmlns:a16="http://schemas.microsoft.com/office/drawing/2014/main" id="{BF90FCFD-A3AE-735D-6295-00E7909BCBBB}"/>
              </a:ext>
            </a:extLst>
          </p:cNvPr>
          <p:cNvSpPr>
            <a:spLocks noGrp="1"/>
          </p:cNvSpPr>
          <p:nvPr>
            <p:ph type="ftr" sz="quarter" idx="10"/>
          </p:nvPr>
        </p:nvSpPr>
        <p:spPr/>
        <p:txBody>
          <a:bodyPr/>
          <a:lstStyle/>
          <a:p>
            <a:r>
              <a:rPr lang="en-US"/>
              <a:t>www.ecs.co.za</a:t>
            </a:r>
            <a:endParaRPr lang="en-GB" dirty="0"/>
          </a:p>
        </p:txBody>
      </p:sp>
      <p:sp>
        <p:nvSpPr>
          <p:cNvPr id="3" name="Slide Number Placeholder 2">
            <a:extLst>
              <a:ext uri="{FF2B5EF4-FFF2-40B4-BE49-F238E27FC236}">
                <a16:creationId xmlns:a16="http://schemas.microsoft.com/office/drawing/2014/main" id="{9CB8F891-FFF1-8186-9E72-C0B5A68730F6}"/>
              </a:ext>
            </a:extLst>
          </p:cNvPr>
          <p:cNvSpPr>
            <a:spLocks noGrp="1"/>
          </p:cNvSpPr>
          <p:nvPr>
            <p:ph type="sldNum" sz="quarter" idx="11"/>
          </p:nvPr>
        </p:nvSpPr>
        <p:spPr/>
        <p:txBody>
          <a:bodyPr/>
          <a:lstStyle/>
          <a:p>
            <a:fld id="{06F2FA06-E1E0-41BE-9336-EB35A789C607}" type="slidenum">
              <a:rPr lang="en-GB" smtClean="0"/>
              <a:pPr/>
              <a:t>9</a:t>
            </a:fld>
            <a:endParaRPr lang="en-GB" dirty="0"/>
          </a:p>
        </p:txBody>
      </p:sp>
    </p:spTree>
    <p:extLst>
      <p:ext uri="{BB962C8B-B14F-4D97-AF65-F5344CB8AC3E}">
        <p14:creationId xmlns:p14="http://schemas.microsoft.com/office/powerpoint/2010/main" val="15328617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0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02.xml><?xml version="1.0" encoding="utf-8"?>
<p:tagLst xmlns:a="http://schemas.openxmlformats.org/drawingml/2006/main" xmlns:r="http://schemas.openxmlformats.org/officeDocument/2006/relationships" xmlns:p="http://schemas.openxmlformats.org/presentationml/2006/main">
  <p:tag name="SHAPENAME" val="3. Subtitl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10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06.xml><?xml version="1.0" encoding="utf-8"?>
<p:tagLst xmlns:a="http://schemas.openxmlformats.org/drawingml/2006/main" xmlns:r="http://schemas.openxmlformats.org/officeDocument/2006/relationships" xmlns:p="http://schemas.openxmlformats.org/presentationml/2006/main">
  <p:tag name="SHAPENAME" val="5. Source"/>
</p:tagLst>
</file>

<file path=ppt/tags/tag10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0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09.xml><?xml version="1.0" encoding="utf-8"?>
<p:tagLst xmlns:a="http://schemas.openxmlformats.org/drawingml/2006/main" xmlns:r="http://schemas.openxmlformats.org/officeDocument/2006/relationships" xmlns:p="http://schemas.openxmlformats.org/presentationml/2006/main">
  <p:tag name="SHAPENAME" val="3. Subtitle"/>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11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13.xml><?xml version="1.0" encoding="utf-8"?>
<p:tagLst xmlns:a="http://schemas.openxmlformats.org/drawingml/2006/main" xmlns:r="http://schemas.openxmlformats.org/officeDocument/2006/relationships" xmlns:p="http://schemas.openxmlformats.org/presentationml/2006/main">
  <p:tag name="SHAPENAME" val="5. Source"/>
</p:tagLst>
</file>

<file path=ppt/tags/tag11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1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16.xml><?xml version="1.0" encoding="utf-8"?>
<p:tagLst xmlns:a="http://schemas.openxmlformats.org/drawingml/2006/main" xmlns:r="http://schemas.openxmlformats.org/officeDocument/2006/relationships" xmlns:p="http://schemas.openxmlformats.org/presentationml/2006/main">
  <p:tag name="SHAPENAME" val="3. Subtitl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11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xml><?xml version="1.0" encoding="utf-8"?>
<p:tagLst xmlns:a="http://schemas.openxmlformats.org/drawingml/2006/main" xmlns:r="http://schemas.openxmlformats.org/officeDocument/2006/relationships" xmlns:p="http://schemas.openxmlformats.org/presentationml/2006/main">
  <p:tag name="ANGLE" val="5"/>
</p:tagLst>
</file>

<file path=ppt/tags/tag120.xml><?xml version="1.0" encoding="utf-8"?>
<p:tagLst xmlns:a="http://schemas.openxmlformats.org/drawingml/2006/main" xmlns:r="http://schemas.openxmlformats.org/officeDocument/2006/relationships" xmlns:p="http://schemas.openxmlformats.org/presentationml/2006/main">
  <p:tag name="SHAPENAME" val="5. Source"/>
</p:tagLst>
</file>

<file path=ppt/tags/tag12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2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23.xml><?xml version="1.0" encoding="utf-8"?>
<p:tagLst xmlns:a="http://schemas.openxmlformats.org/drawingml/2006/main" xmlns:r="http://schemas.openxmlformats.org/officeDocument/2006/relationships" xmlns:p="http://schemas.openxmlformats.org/presentationml/2006/main">
  <p:tag name="SHAPENAME" val="3. Subtitle"/>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2e4Ps3taQqK3C0NeBEvQLA"/>
</p:tagLst>
</file>

<file path=ppt/tags/tag12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27.xml><?xml version="1.0" encoding="utf-8"?>
<p:tagLst xmlns:a="http://schemas.openxmlformats.org/drawingml/2006/main" xmlns:r="http://schemas.openxmlformats.org/officeDocument/2006/relationships" xmlns:p="http://schemas.openxmlformats.org/presentationml/2006/main">
  <p:tag name="SHAPENAME" val="5. Source"/>
</p:tagLst>
</file>

<file path=ppt/tags/tag12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2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2e4Ps3taQqK3C0NeBEvQLA"/>
</p:tagLst>
</file>

<file path=ppt/tags/tag13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33.xml><?xml version="1.0" encoding="utf-8"?>
<p:tagLst xmlns:a="http://schemas.openxmlformats.org/drawingml/2006/main" xmlns:r="http://schemas.openxmlformats.org/officeDocument/2006/relationships" xmlns:p="http://schemas.openxmlformats.org/presentationml/2006/main">
  <p:tag name="SHAPENAME" val="5. Source"/>
</p:tagLst>
</file>

<file path=ppt/tags/tag13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3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138.xml><?xml version="1.0" encoding="utf-8"?>
<p:tagLst xmlns:a="http://schemas.openxmlformats.org/drawingml/2006/main" xmlns:r="http://schemas.openxmlformats.org/officeDocument/2006/relationships" xmlns:p="http://schemas.openxmlformats.org/presentationml/2006/main">
  <p:tag name="SHAPENAME" val="5. Source"/>
</p:tagLst>
</file>

<file path=ppt/tags/tag13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xml><?xml version="1.0" encoding="utf-8"?>
<p:tagLst xmlns:a="http://schemas.openxmlformats.org/drawingml/2006/main" xmlns:r="http://schemas.openxmlformats.org/officeDocument/2006/relationships" xmlns:p="http://schemas.openxmlformats.org/presentationml/2006/main">
  <p:tag name="ANGLE" val="4"/>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142.xml><?xml version="1.0" encoding="utf-8"?>
<p:tagLst xmlns:a="http://schemas.openxmlformats.org/drawingml/2006/main" xmlns:r="http://schemas.openxmlformats.org/officeDocument/2006/relationships" xmlns:p="http://schemas.openxmlformats.org/presentationml/2006/main">
  <p:tag name="SHAPENAME" val="5. Source"/>
</p:tagLst>
</file>

<file path=ppt/tags/tag14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146.xml><?xml version="1.0" encoding="utf-8"?>
<p:tagLst xmlns:a="http://schemas.openxmlformats.org/drawingml/2006/main" xmlns:r="http://schemas.openxmlformats.org/officeDocument/2006/relationships" xmlns:p="http://schemas.openxmlformats.org/presentationml/2006/main">
  <p:tag name="SHAPENAME" val="5. Source"/>
</p:tagLst>
</file>

<file path=ppt/tags/tag1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50.xml><?xml version="1.0" encoding="utf-8"?>
<p:tagLst xmlns:a="http://schemas.openxmlformats.org/drawingml/2006/main" xmlns:r="http://schemas.openxmlformats.org/officeDocument/2006/relationships" xmlns:p="http://schemas.openxmlformats.org/presentationml/2006/main">
  <p:tag name="SHAPENAME" val="5. Source"/>
</p:tagLst>
</file>

<file path=ppt/tags/tag1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15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5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56.xml><?xml version="1.0" encoding="utf-8"?>
<p:tagLst xmlns:a="http://schemas.openxmlformats.org/drawingml/2006/main" xmlns:r="http://schemas.openxmlformats.org/officeDocument/2006/relationships" xmlns:p="http://schemas.openxmlformats.org/presentationml/2006/main">
  <p:tag name="SHAPENAME" val="3. Subtitle"/>
</p:tagLst>
</file>

<file path=ppt/tags/tag157.xml><?xml version="1.0" encoding="utf-8"?>
<p:tagLst xmlns:a="http://schemas.openxmlformats.org/drawingml/2006/main" xmlns:r="http://schemas.openxmlformats.org/officeDocument/2006/relationships" xmlns:p="http://schemas.openxmlformats.org/presentationml/2006/main">
  <p:tag name="SHAPENAME" val="5. Source"/>
</p:tagLst>
</file>

<file path=ppt/tags/tag15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ANGLE" val="3"/>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vkXdkIixRi6Hs.rBsPur2w"/>
</p:tagLst>
</file>

<file path=ppt/tags/tag16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6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63.xml><?xml version="1.0" encoding="utf-8"?>
<p:tagLst xmlns:a="http://schemas.openxmlformats.org/drawingml/2006/main" xmlns:r="http://schemas.openxmlformats.org/officeDocument/2006/relationships" xmlns:p="http://schemas.openxmlformats.org/presentationml/2006/main">
  <p:tag name="SHAPENAME" val="3. Subtitle"/>
</p:tagLst>
</file>

<file path=ppt/tags/tag164.xml><?xml version="1.0" encoding="utf-8"?>
<p:tagLst xmlns:a="http://schemas.openxmlformats.org/drawingml/2006/main" xmlns:r="http://schemas.openxmlformats.org/officeDocument/2006/relationships" xmlns:p="http://schemas.openxmlformats.org/presentationml/2006/main">
  <p:tag name="SHAPENAME" val="5. Source"/>
</p:tagLst>
</file>

<file path=ppt/tags/tag16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16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69.xml><?xml version="1.0" encoding="utf-8"?>
<p:tagLst xmlns:a="http://schemas.openxmlformats.org/drawingml/2006/main" xmlns:r="http://schemas.openxmlformats.org/officeDocument/2006/relationships" xmlns:p="http://schemas.openxmlformats.org/presentationml/2006/main">
  <p:tag name="SHAPENAME" val="5. Source"/>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7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2e4Ps3taQqK3C0NeBEvQLA"/>
</p:tagLst>
</file>

<file path=ppt/tags/tag17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75.xml><?xml version="1.0" encoding="utf-8"?>
<p:tagLst xmlns:a="http://schemas.openxmlformats.org/drawingml/2006/main" xmlns:r="http://schemas.openxmlformats.org/officeDocument/2006/relationships" xmlns:p="http://schemas.openxmlformats.org/presentationml/2006/main">
  <p:tag name="SHAPENAME" val="5. Source"/>
</p:tagLst>
</file>

<file path=ppt/tags/tag17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7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18.xml><?xml version="1.0" encoding="utf-8"?>
<p:tagLst xmlns:a="http://schemas.openxmlformats.org/drawingml/2006/main" xmlns:r="http://schemas.openxmlformats.org/officeDocument/2006/relationships" xmlns:p="http://schemas.openxmlformats.org/presentationml/2006/main">
  <p:tag name="ANGLE" val="2"/>
</p:tagLst>
</file>

<file path=ppt/tags/tag18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81.xml><?xml version="1.0" encoding="utf-8"?>
<p:tagLst xmlns:a="http://schemas.openxmlformats.org/drawingml/2006/main" xmlns:r="http://schemas.openxmlformats.org/officeDocument/2006/relationships" xmlns:p="http://schemas.openxmlformats.org/presentationml/2006/main">
  <p:tag name="SHAPENAME" val="5. Source"/>
</p:tagLst>
</file>

<file path=ppt/tags/tag18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8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186.xml><?xml version="1.0" encoding="utf-8"?>
<p:tagLst xmlns:a="http://schemas.openxmlformats.org/drawingml/2006/main" xmlns:r="http://schemas.openxmlformats.org/officeDocument/2006/relationships" xmlns:p="http://schemas.openxmlformats.org/presentationml/2006/main">
  <p:tag name="SHAPENAME" val="5. Source"/>
</p:tagLst>
</file>

<file path=ppt/tags/tag18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19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91.xml><?xml version="1.0" encoding="utf-8"?>
<p:tagLst xmlns:a="http://schemas.openxmlformats.org/drawingml/2006/main" xmlns:r="http://schemas.openxmlformats.org/officeDocument/2006/relationships" xmlns:p="http://schemas.openxmlformats.org/presentationml/2006/main">
  <p:tag name="SHAPENAME" val="5. Source"/>
</p:tagLst>
</file>

<file path=ppt/tags/tag19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19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197.xml><?xml version="1.0" encoding="utf-8"?>
<p:tagLst xmlns:a="http://schemas.openxmlformats.org/drawingml/2006/main" xmlns:r="http://schemas.openxmlformats.org/officeDocument/2006/relationships" xmlns:p="http://schemas.openxmlformats.org/presentationml/2006/main">
  <p:tag name="SHAPENAME" val="5. Source"/>
</p:tagLst>
</file>

<file path=ppt/tags/tag19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19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SUb1LmWUTH66PHUHOGMc5A"/>
</p:tagLst>
</file>

<file path=ppt/tags/tag20.xml><?xml version="1.0" encoding="utf-8"?>
<p:tagLst xmlns:a="http://schemas.openxmlformats.org/drawingml/2006/main" xmlns:r="http://schemas.openxmlformats.org/officeDocument/2006/relationships" xmlns:p="http://schemas.openxmlformats.org/presentationml/2006/main">
  <p:tag name="ANGLE" val="1"/>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20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03.xml><?xml version="1.0" encoding="utf-8"?>
<p:tagLst xmlns:a="http://schemas.openxmlformats.org/drawingml/2006/main" xmlns:r="http://schemas.openxmlformats.org/officeDocument/2006/relationships" xmlns:p="http://schemas.openxmlformats.org/presentationml/2006/main">
  <p:tag name="SHAPENAME" val="5. Source"/>
</p:tagLst>
</file>

<file path=ppt/tags/tag20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0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20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09.xml><?xml version="1.0" encoding="utf-8"?>
<p:tagLst xmlns:a="http://schemas.openxmlformats.org/drawingml/2006/main" xmlns:r="http://schemas.openxmlformats.org/officeDocument/2006/relationships" xmlns:p="http://schemas.openxmlformats.org/presentationml/2006/main">
  <p:tag name="SHAPENAME" val="5. Sourc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21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15.xml><?xml version="1.0" encoding="utf-8"?>
<p:tagLst xmlns:a="http://schemas.openxmlformats.org/drawingml/2006/main" xmlns:r="http://schemas.openxmlformats.org/officeDocument/2006/relationships" xmlns:p="http://schemas.openxmlformats.org/presentationml/2006/main">
  <p:tag name="SHAPENAME" val="5. Source"/>
</p:tagLst>
</file>

<file path=ppt/tags/tag21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1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La5NG5p6QVlH6GlSHMQ0RQ"/>
</p:tagLst>
</file>

<file path=ppt/tags/tag22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21.xml><?xml version="1.0" encoding="utf-8"?>
<p:tagLst xmlns:a="http://schemas.openxmlformats.org/drawingml/2006/main" xmlns:r="http://schemas.openxmlformats.org/officeDocument/2006/relationships" xmlns:p="http://schemas.openxmlformats.org/presentationml/2006/main">
  <p:tag name="SHAPENAME" val="5. Source"/>
</p:tagLst>
</file>

<file path=ppt/tags/tag22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t5tNN_OdVRnC_8Tatiiw6bA"/>
</p:tagLst>
</file>

<file path=ppt/tags/tag227.xml><?xml version="1.0" encoding="utf-8"?>
<p:tagLst xmlns:a="http://schemas.openxmlformats.org/drawingml/2006/main" xmlns:r="http://schemas.openxmlformats.org/officeDocument/2006/relationships" xmlns:p="http://schemas.openxmlformats.org/presentationml/2006/main">
  <p:tag name="SHAPENAME" val="5. Source"/>
</p:tagLst>
</file>

<file path=ppt/tags/tag22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29.xml><?xml version="1.0" encoding="utf-8"?>
<p:tagLst xmlns:a="http://schemas.openxmlformats.org/drawingml/2006/main" xmlns:r="http://schemas.openxmlformats.org/officeDocument/2006/relationships" xmlns:p="http://schemas.openxmlformats.org/presentationml/2006/main">
  <p:tag name="SHAPENAME" val="3. Subtitle"/>
</p:tagLst>
</file>

<file path=ppt/tags/tag2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23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3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34.xml><?xml version="1.0" encoding="utf-8"?>
<p:tagLst xmlns:a="http://schemas.openxmlformats.org/drawingml/2006/main" xmlns:r="http://schemas.openxmlformats.org/officeDocument/2006/relationships" xmlns:p="http://schemas.openxmlformats.org/presentationml/2006/main">
  <p:tag name="SHAPENAME" val="5. Source"/>
</p:tagLst>
</file>

<file path=ppt/tags/tag23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3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23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4.xml><?xml version="1.0" encoding="utf-8"?>
<p:tagLst xmlns:a="http://schemas.openxmlformats.org/drawingml/2006/main" xmlns:r="http://schemas.openxmlformats.org/officeDocument/2006/relationships" xmlns:p="http://schemas.openxmlformats.org/presentationml/2006/main">
  <p:tag name="SHAPENAME" val="Subtitle"/>
</p:tagLst>
</file>

<file path=ppt/tags/tag240.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41.xml><?xml version="1.0" encoding="utf-8"?>
<p:tagLst xmlns:a="http://schemas.openxmlformats.org/drawingml/2006/main" xmlns:r="http://schemas.openxmlformats.org/officeDocument/2006/relationships" xmlns:p="http://schemas.openxmlformats.org/presentationml/2006/main">
  <p:tag name="SHAPENAME" val="5. Source"/>
</p:tagLst>
</file>

<file path=ppt/tags/tag24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4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4.xml><?xml version="1.0" encoding="utf-8"?>
<p:tagLst xmlns:a="http://schemas.openxmlformats.org/drawingml/2006/main" xmlns:r="http://schemas.openxmlformats.org/officeDocument/2006/relationships" xmlns:p="http://schemas.openxmlformats.org/presentationml/2006/main">
  <p:tag name="SHAPENAME" val="3. Subtitle"/>
</p:tagLst>
</file>

<file path=ppt/tags/tag2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6.xml><?xml version="1.0" encoding="utf-8"?>
<p:tagLst xmlns:a="http://schemas.openxmlformats.org/drawingml/2006/main" xmlns:r="http://schemas.openxmlformats.org/officeDocument/2006/relationships" xmlns:p="http://schemas.openxmlformats.org/presentationml/2006/main">
  <p:tag name="THINKCELLSHAPEDONOTDELETE" val="tSUb1LmWUTH66PHUHOGMc5A"/>
</p:tagLst>
</file>

<file path=ppt/tags/tag247.xml><?xml version="1.0" encoding="utf-8"?>
<p:tagLst xmlns:a="http://schemas.openxmlformats.org/drawingml/2006/main" xmlns:r="http://schemas.openxmlformats.org/officeDocument/2006/relationships" xmlns:p="http://schemas.openxmlformats.org/presentationml/2006/main">
  <p:tag name="SHAPENAME" val="4. Footnote"/>
</p:tagLst>
</file>

<file path=ppt/tags/tag24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49.xml><?xml version="1.0" encoding="utf-8"?>
<p:tagLst xmlns:a="http://schemas.openxmlformats.org/drawingml/2006/main" xmlns:r="http://schemas.openxmlformats.org/officeDocument/2006/relationships" xmlns:p="http://schemas.openxmlformats.org/presentationml/2006/main">
  <p:tag name="SHAPENAME" val="Grid"/>
</p:tagLst>
</file>

<file path=ppt/tags/tag25.xml><?xml version="1.0" encoding="utf-8"?>
<p:tagLst xmlns:a="http://schemas.openxmlformats.org/drawingml/2006/main" xmlns:r="http://schemas.openxmlformats.org/officeDocument/2006/relationships" xmlns:p="http://schemas.openxmlformats.org/presentationml/2006/main">
  <p:tag name="SHAPENAME" val="Title"/>
</p:tagLst>
</file>

<file path=ppt/tags/tag250.xml><?xml version="1.0" encoding="utf-8"?>
<p:tagLst xmlns:a="http://schemas.openxmlformats.org/drawingml/2006/main" xmlns:r="http://schemas.openxmlformats.org/officeDocument/2006/relationships" xmlns:p="http://schemas.openxmlformats.org/presentationml/2006/main">
  <p:tag name="NAME" val="Moon"/>
</p:tagLst>
</file>

<file path=ppt/tags/tag251.xml><?xml version="1.0" encoding="utf-8"?>
<p:tagLst xmlns:a="http://schemas.openxmlformats.org/drawingml/2006/main" xmlns:r="http://schemas.openxmlformats.org/officeDocument/2006/relationships" xmlns:p="http://schemas.openxmlformats.org/presentationml/2006/main">
  <p:tag name="NAME" val="Moon"/>
</p:tagLst>
</file>

<file path=ppt/tags/tag252.xml><?xml version="1.0" encoding="utf-8"?>
<p:tagLst xmlns:a="http://schemas.openxmlformats.org/drawingml/2006/main" xmlns:r="http://schemas.openxmlformats.org/officeDocument/2006/relationships" xmlns:p="http://schemas.openxmlformats.org/presentationml/2006/main">
  <p:tag name="NAME" val="Moon"/>
</p:tagLst>
</file>

<file path=ppt/tags/tag253.xml><?xml version="1.0" encoding="utf-8"?>
<p:tagLst xmlns:a="http://schemas.openxmlformats.org/drawingml/2006/main" xmlns:r="http://schemas.openxmlformats.org/officeDocument/2006/relationships" xmlns:p="http://schemas.openxmlformats.org/presentationml/2006/main">
  <p:tag name="NAME" val="Moon"/>
</p:tagLst>
</file>

<file path=ppt/tags/tag254.xml><?xml version="1.0" encoding="utf-8"?>
<p:tagLst xmlns:a="http://schemas.openxmlformats.org/drawingml/2006/main" xmlns:r="http://schemas.openxmlformats.org/officeDocument/2006/relationships" xmlns:p="http://schemas.openxmlformats.org/presentationml/2006/main">
  <p:tag name="NAME" val="Moon"/>
</p:tagLst>
</file>

<file path=ppt/tags/tag255.xml><?xml version="1.0" encoding="utf-8"?>
<p:tagLst xmlns:a="http://schemas.openxmlformats.org/drawingml/2006/main" xmlns:r="http://schemas.openxmlformats.org/officeDocument/2006/relationships" xmlns:p="http://schemas.openxmlformats.org/presentationml/2006/main">
  <p:tag name="ANGLE" val="5"/>
</p:tagLst>
</file>

<file path=ppt/tags/tag256.xml><?xml version="1.0" encoding="utf-8"?>
<p:tagLst xmlns:a="http://schemas.openxmlformats.org/drawingml/2006/main" xmlns:r="http://schemas.openxmlformats.org/officeDocument/2006/relationships" xmlns:p="http://schemas.openxmlformats.org/presentationml/2006/main">
  <p:tag name="ANGLE" val="5"/>
</p:tagLst>
</file>

<file path=ppt/tags/tag257.xml><?xml version="1.0" encoding="utf-8"?>
<p:tagLst xmlns:a="http://schemas.openxmlformats.org/drawingml/2006/main" xmlns:r="http://schemas.openxmlformats.org/officeDocument/2006/relationships" xmlns:p="http://schemas.openxmlformats.org/presentationml/2006/main">
  <p:tag name="ANGLE" val="4"/>
</p:tagLst>
</file>

<file path=ppt/tags/tag258.xml><?xml version="1.0" encoding="utf-8"?>
<p:tagLst xmlns:a="http://schemas.openxmlformats.org/drawingml/2006/main" xmlns:r="http://schemas.openxmlformats.org/officeDocument/2006/relationships" xmlns:p="http://schemas.openxmlformats.org/presentationml/2006/main">
  <p:tag name="ANGLE" val="4"/>
</p:tagLst>
</file>

<file path=ppt/tags/tag259.xml><?xml version="1.0" encoding="utf-8"?>
<p:tagLst xmlns:a="http://schemas.openxmlformats.org/drawingml/2006/main" xmlns:r="http://schemas.openxmlformats.org/officeDocument/2006/relationships" xmlns:p="http://schemas.openxmlformats.org/presentationml/2006/main">
  <p:tag name="ANGLE" val="3"/>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0.xml><?xml version="1.0" encoding="utf-8"?>
<p:tagLst xmlns:a="http://schemas.openxmlformats.org/drawingml/2006/main" xmlns:r="http://schemas.openxmlformats.org/officeDocument/2006/relationships" xmlns:p="http://schemas.openxmlformats.org/presentationml/2006/main">
  <p:tag name="ANGLE" val="3"/>
</p:tagLst>
</file>

<file path=ppt/tags/tag261.xml><?xml version="1.0" encoding="utf-8"?>
<p:tagLst xmlns:a="http://schemas.openxmlformats.org/drawingml/2006/main" xmlns:r="http://schemas.openxmlformats.org/officeDocument/2006/relationships" xmlns:p="http://schemas.openxmlformats.org/presentationml/2006/main">
  <p:tag name="ANGLE" val="2"/>
</p:tagLst>
</file>

<file path=ppt/tags/tag262.xml><?xml version="1.0" encoding="utf-8"?>
<p:tagLst xmlns:a="http://schemas.openxmlformats.org/drawingml/2006/main" xmlns:r="http://schemas.openxmlformats.org/officeDocument/2006/relationships" xmlns:p="http://schemas.openxmlformats.org/presentationml/2006/main">
  <p:tag name="ANGLE" val="2"/>
</p:tagLst>
</file>

<file path=ppt/tags/tag263.xml><?xml version="1.0" encoding="utf-8"?>
<p:tagLst xmlns:a="http://schemas.openxmlformats.org/drawingml/2006/main" xmlns:r="http://schemas.openxmlformats.org/officeDocument/2006/relationships" xmlns:p="http://schemas.openxmlformats.org/presentationml/2006/main">
  <p:tag name="ANGLE" val="1"/>
</p:tagLst>
</file>

<file path=ppt/tags/tag264.xml><?xml version="1.0" encoding="utf-8"?>
<p:tagLst xmlns:a="http://schemas.openxmlformats.org/drawingml/2006/main" xmlns:r="http://schemas.openxmlformats.org/officeDocument/2006/relationships" xmlns:p="http://schemas.openxmlformats.org/presentationml/2006/main">
  <p:tag name="ANGLE" val="1"/>
</p:tagLst>
</file>

<file path=ppt/tags/tag2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6.xml><?xml version="1.0" encoding="utf-8"?>
<p:tagLst xmlns:a="http://schemas.openxmlformats.org/drawingml/2006/main" xmlns:r="http://schemas.openxmlformats.org/officeDocument/2006/relationships" xmlns:p="http://schemas.openxmlformats.org/presentationml/2006/main">
  <p:tag name="THINKCELLSHAPEDONOTDELETE" val="tLa5NG5p6QVlH6GlSHMQ0RQ"/>
</p:tagLst>
</file>

<file path=ppt/tags/tag267.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68.xml><?xml version="1.0" encoding="utf-8"?>
<p:tagLst xmlns:a="http://schemas.openxmlformats.org/drawingml/2006/main" xmlns:r="http://schemas.openxmlformats.org/officeDocument/2006/relationships" xmlns:p="http://schemas.openxmlformats.org/presentationml/2006/main">
  <p:tag name="SHAPENAME" val="Subtitle"/>
</p:tagLst>
</file>

<file path=ppt/tags/tag269.xml><?xml version="1.0" encoding="utf-8"?>
<p:tagLst xmlns:a="http://schemas.openxmlformats.org/drawingml/2006/main" xmlns:r="http://schemas.openxmlformats.org/officeDocument/2006/relationships" xmlns:p="http://schemas.openxmlformats.org/presentationml/2006/main">
  <p:tag name="SHAPENAME" val="Titl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La5NG5p6QVlH6GlSHMQ0RQ"/>
</p:tagLst>
</file>

<file path=ppt/tags/tag2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1.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27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73.xml><?xml version="1.0" encoding="utf-8"?>
<p:tagLst xmlns:a="http://schemas.openxmlformats.org/drawingml/2006/main" xmlns:r="http://schemas.openxmlformats.org/officeDocument/2006/relationships" xmlns:p="http://schemas.openxmlformats.org/presentationml/2006/main">
  <p:tag name="SHAPENAME" val="5. Source"/>
</p:tagLst>
</file>

<file path=ppt/tags/tag2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5.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27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7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78.xml><?xml version="1.0" encoding="utf-8"?>
<p:tagLst xmlns:a="http://schemas.openxmlformats.org/drawingml/2006/main" xmlns:r="http://schemas.openxmlformats.org/officeDocument/2006/relationships" xmlns:p="http://schemas.openxmlformats.org/presentationml/2006/main">
  <p:tag name="SHAPENAME" val="3. Subtitle"/>
</p:tagLst>
</file>

<file path=ppt/tags/tag279.xml><?xml version="1.0" encoding="utf-8"?>
<p:tagLst xmlns:a="http://schemas.openxmlformats.org/drawingml/2006/main" xmlns:r="http://schemas.openxmlformats.org/officeDocument/2006/relationships" xmlns:p="http://schemas.openxmlformats.org/presentationml/2006/main">
  <p:tag name="SHAPENAME" val="5. Source"/>
</p:tagLst>
</file>

<file path=ppt/tags/tag2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8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2.xml><?xml version="1.0" encoding="utf-8"?>
<p:tagLst xmlns:a="http://schemas.openxmlformats.org/drawingml/2006/main" xmlns:r="http://schemas.openxmlformats.org/officeDocument/2006/relationships" xmlns:p="http://schemas.openxmlformats.org/presentationml/2006/main">
  <p:tag name="THINKCELLSHAPEDONOTDELETE" val="tvkXdkIixRi6Hs.rBsPur2w"/>
</p:tagLst>
</file>

<file path=ppt/tags/tag28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8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85.xml><?xml version="1.0" encoding="utf-8"?>
<p:tagLst xmlns:a="http://schemas.openxmlformats.org/drawingml/2006/main" xmlns:r="http://schemas.openxmlformats.org/officeDocument/2006/relationships" xmlns:p="http://schemas.openxmlformats.org/presentationml/2006/main">
  <p:tag name="SHAPENAME" val="3. Subtitle"/>
</p:tagLst>
</file>

<file path=ppt/tags/tag286.xml><?xml version="1.0" encoding="utf-8"?>
<p:tagLst xmlns:a="http://schemas.openxmlformats.org/drawingml/2006/main" xmlns:r="http://schemas.openxmlformats.org/officeDocument/2006/relationships" xmlns:p="http://schemas.openxmlformats.org/presentationml/2006/main">
  <p:tag name="SHAPENAME" val="5. Source"/>
</p:tagLst>
</file>

<file path=ppt/tags/tag28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9.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29.xml><?xml version="1.0" encoding="utf-8"?>
<p:tagLst xmlns:a="http://schemas.openxmlformats.org/drawingml/2006/main" xmlns:r="http://schemas.openxmlformats.org/officeDocument/2006/relationships" xmlns:p="http://schemas.openxmlformats.org/presentationml/2006/main">
  <p:tag name="SHAPENAME" val="Subtitle"/>
</p:tagLst>
</file>

<file path=ppt/tags/tag29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91.xml><?xml version="1.0" encoding="utf-8"?>
<p:tagLst xmlns:a="http://schemas.openxmlformats.org/drawingml/2006/main" xmlns:r="http://schemas.openxmlformats.org/officeDocument/2006/relationships" xmlns:p="http://schemas.openxmlformats.org/presentationml/2006/main">
  <p:tag name="SHAPENAME" val="5. Source"/>
</p:tagLst>
</file>

<file path=ppt/tags/tag29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2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5.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29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297.xml><?xml version="1.0" encoding="utf-8"?>
<p:tagLst xmlns:a="http://schemas.openxmlformats.org/drawingml/2006/main" xmlns:r="http://schemas.openxmlformats.org/officeDocument/2006/relationships" xmlns:p="http://schemas.openxmlformats.org/presentationml/2006/main">
  <p:tag name="SHAPENAME" val="5. Source"/>
</p:tagLst>
</file>

<file path=ppt/tags/tag29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29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xml><?xml version="1.0" encoding="utf-8"?>
<p:tagLst xmlns:a="http://schemas.openxmlformats.org/drawingml/2006/main" xmlns:r="http://schemas.openxmlformats.org/officeDocument/2006/relationships" xmlns:p="http://schemas.openxmlformats.org/presentationml/2006/main">
  <p:tag name="SHAPENAME" val="4. Footnote"/>
</p:tagLst>
</file>

<file path=ppt/tags/tag30.xml><?xml version="1.0" encoding="utf-8"?>
<p:tagLst xmlns:a="http://schemas.openxmlformats.org/drawingml/2006/main" xmlns:r="http://schemas.openxmlformats.org/officeDocument/2006/relationships" xmlns:p="http://schemas.openxmlformats.org/presentationml/2006/main">
  <p:tag name="SHAPENAME" val="Title"/>
</p:tagLst>
</file>

<file path=ppt/tags/tag3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1.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30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03.xml><?xml version="1.0" encoding="utf-8"?>
<p:tagLst xmlns:a="http://schemas.openxmlformats.org/drawingml/2006/main" xmlns:r="http://schemas.openxmlformats.org/officeDocument/2006/relationships" xmlns:p="http://schemas.openxmlformats.org/presentationml/2006/main">
  <p:tag name="SHAPENAME" val="5. Source"/>
</p:tagLst>
</file>

<file path=ppt/tags/tag30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6.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307.xml><?xml version="1.0" encoding="utf-8"?>
<p:tagLst xmlns:a="http://schemas.openxmlformats.org/drawingml/2006/main" xmlns:r="http://schemas.openxmlformats.org/officeDocument/2006/relationships" xmlns:p="http://schemas.openxmlformats.org/presentationml/2006/main">
  <p:tag name="SHAPENAME" val="5. Source"/>
</p:tagLst>
</file>

<file path=ppt/tags/tag30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1.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312.xml><?xml version="1.0" encoding="utf-8"?>
<p:tagLst xmlns:a="http://schemas.openxmlformats.org/drawingml/2006/main" xmlns:r="http://schemas.openxmlformats.org/officeDocument/2006/relationships" xmlns:p="http://schemas.openxmlformats.org/presentationml/2006/main">
  <p:tag name="SHAPENAME" val="5. Source"/>
</p:tagLst>
</file>

<file path=ppt/tags/tag31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6.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317.xml><?xml version="1.0" encoding="utf-8"?>
<p:tagLst xmlns:a="http://schemas.openxmlformats.org/drawingml/2006/main" xmlns:r="http://schemas.openxmlformats.org/officeDocument/2006/relationships" xmlns:p="http://schemas.openxmlformats.org/presentationml/2006/main">
  <p:tag name="SHAPENAME" val="5. Source"/>
</p:tagLst>
</file>

<file path=ppt/tags/tag31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1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La5NG5p6QVlH6GlSHMQ0RQ"/>
</p:tagLst>
</file>

<file path=ppt/tags/tag3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1.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322.xml><?xml version="1.0" encoding="utf-8"?>
<p:tagLst xmlns:a="http://schemas.openxmlformats.org/drawingml/2006/main" xmlns:r="http://schemas.openxmlformats.org/officeDocument/2006/relationships" xmlns:p="http://schemas.openxmlformats.org/presentationml/2006/main">
  <p:tag name="SHAPENAME" val="5. Source"/>
</p:tagLst>
</file>

<file path=ppt/tags/tag32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2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6.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327.xml><?xml version="1.0" encoding="utf-8"?>
<p:tagLst xmlns:a="http://schemas.openxmlformats.org/drawingml/2006/main" xmlns:r="http://schemas.openxmlformats.org/officeDocument/2006/relationships" xmlns:p="http://schemas.openxmlformats.org/presentationml/2006/main">
  <p:tag name="SHAPENAME" val="5. Source"/>
</p:tagLst>
</file>

<file path=ppt/tags/tag32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30.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331.xml><?xml version="1.0" encoding="utf-8"?>
<p:tagLst xmlns:a="http://schemas.openxmlformats.org/drawingml/2006/main" xmlns:r="http://schemas.openxmlformats.org/officeDocument/2006/relationships" xmlns:p="http://schemas.openxmlformats.org/presentationml/2006/main">
  <p:tag name="SHAPENAME" val="5. Source"/>
</p:tagLst>
</file>

<file path=ppt/tags/tag332.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4.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335.xml><?xml version="1.0" encoding="utf-8"?>
<p:tagLst xmlns:a="http://schemas.openxmlformats.org/drawingml/2006/main" xmlns:r="http://schemas.openxmlformats.org/officeDocument/2006/relationships" xmlns:p="http://schemas.openxmlformats.org/presentationml/2006/main">
  <p:tag name="SHAPENAME" val="5. Source"/>
</p:tagLst>
</file>

<file path=ppt/tags/tag33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8.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339.xml><?xml version="1.0" encoding="utf-8"?>
<p:tagLst xmlns:a="http://schemas.openxmlformats.org/drawingml/2006/main" xmlns:r="http://schemas.openxmlformats.org/officeDocument/2006/relationships" xmlns:p="http://schemas.openxmlformats.org/presentationml/2006/main">
  <p:tag name="SHAPENAME" val="5. Source"/>
</p:tagLst>
</file>

<file path=ppt/tags/tag34.xml><?xml version="1.0" encoding="utf-8"?>
<p:tagLst xmlns:a="http://schemas.openxmlformats.org/drawingml/2006/main" xmlns:r="http://schemas.openxmlformats.org/officeDocument/2006/relationships" xmlns:p="http://schemas.openxmlformats.org/presentationml/2006/main">
  <p:tag name="SHAPENAME" val="Subtitle"/>
</p:tagLst>
</file>

<file path=ppt/tags/tag340.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2.xml><?xml version="1.0" encoding="utf-8"?>
<p:tagLst xmlns:a="http://schemas.openxmlformats.org/drawingml/2006/main" xmlns:r="http://schemas.openxmlformats.org/officeDocument/2006/relationships" xmlns:p="http://schemas.openxmlformats.org/presentationml/2006/main">
  <p:tag name="THINKCELLSHAPEDONOTDELETE" val="tvkXdkIixRi6Hs.rBsPur2w"/>
</p:tagLst>
</file>

<file path=ppt/tags/tag34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4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45.xml><?xml version="1.0" encoding="utf-8"?>
<p:tagLst xmlns:a="http://schemas.openxmlformats.org/drawingml/2006/main" xmlns:r="http://schemas.openxmlformats.org/officeDocument/2006/relationships" xmlns:p="http://schemas.openxmlformats.org/presentationml/2006/main">
  <p:tag name="SHAPENAME" val="3. Subtitle"/>
</p:tagLst>
</file>

<file path=ppt/tags/tag346.xml><?xml version="1.0" encoding="utf-8"?>
<p:tagLst xmlns:a="http://schemas.openxmlformats.org/drawingml/2006/main" xmlns:r="http://schemas.openxmlformats.org/officeDocument/2006/relationships" xmlns:p="http://schemas.openxmlformats.org/presentationml/2006/main">
  <p:tag name="SHAPENAME" val="5. Source"/>
</p:tagLst>
</file>

<file path=ppt/tags/tag34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9.xml><?xml version="1.0" encoding="utf-8"?>
<p:tagLst xmlns:a="http://schemas.openxmlformats.org/drawingml/2006/main" xmlns:r="http://schemas.openxmlformats.org/officeDocument/2006/relationships" xmlns:p="http://schemas.openxmlformats.org/presentationml/2006/main">
  <p:tag name="THINKCELLSHAPEDONOTDELETE" val="t2e4Ps3taQqK3C0NeBEvQLA"/>
</p:tagLst>
</file>

<file path=ppt/tags/tag35.xml><?xml version="1.0" encoding="utf-8"?>
<p:tagLst xmlns:a="http://schemas.openxmlformats.org/drawingml/2006/main" xmlns:r="http://schemas.openxmlformats.org/officeDocument/2006/relationships" xmlns:p="http://schemas.openxmlformats.org/presentationml/2006/main">
  <p:tag name="SHAPENAME" val="Title"/>
</p:tagLst>
</file>

<file path=ppt/tags/tag35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51.xml><?xml version="1.0" encoding="utf-8"?>
<p:tagLst xmlns:a="http://schemas.openxmlformats.org/drawingml/2006/main" xmlns:r="http://schemas.openxmlformats.org/officeDocument/2006/relationships" xmlns:p="http://schemas.openxmlformats.org/presentationml/2006/main">
  <p:tag name="SHAPENAME" val="5. Source"/>
</p:tagLst>
</file>

<file path=ppt/tags/tag35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5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5.xml><?xml version="1.0" encoding="utf-8"?>
<p:tagLst xmlns:a="http://schemas.openxmlformats.org/drawingml/2006/main" xmlns:r="http://schemas.openxmlformats.org/officeDocument/2006/relationships" xmlns:p="http://schemas.openxmlformats.org/presentationml/2006/main">
  <p:tag name="THINKCELLSHAPEDONOTDELETE" val="t2e4Ps3taQqK3C0NeBEvQLA"/>
</p:tagLst>
</file>

<file path=ppt/tags/tag356.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57.xml><?xml version="1.0" encoding="utf-8"?>
<p:tagLst xmlns:a="http://schemas.openxmlformats.org/drawingml/2006/main" xmlns:r="http://schemas.openxmlformats.org/officeDocument/2006/relationships" xmlns:p="http://schemas.openxmlformats.org/presentationml/2006/main">
  <p:tag name="SHAPENAME" val="5. Source"/>
</p:tagLst>
</file>

<file path=ppt/tags/tag35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5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1.xml><?xml version="1.0" encoding="utf-8"?>
<p:tagLst xmlns:a="http://schemas.openxmlformats.org/drawingml/2006/main" xmlns:r="http://schemas.openxmlformats.org/officeDocument/2006/relationships" xmlns:p="http://schemas.openxmlformats.org/presentationml/2006/main">
  <p:tag name="THINKCELLSHAPEDONOTDELETE" val="t2e4Ps3taQqK3C0NeBEvQLA"/>
</p:tagLst>
</file>

<file path=ppt/tags/tag362.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63.xml><?xml version="1.0" encoding="utf-8"?>
<p:tagLst xmlns:a="http://schemas.openxmlformats.org/drawingml/2006/main" xmlns:r="http://schemas.openxmlformats.org/officeDocument/2006/relationships" xmlns:p="http://schemas.openxmlformats.org/presentationml/2006/main">
  <p:tag name="SHAPENAME" val="5. Source"/>
</p:tagLst>
</file>

<file path=ppt/tags/tag36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6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7.xml><?xml version="1.0" encoding="utf-8"?>
<p:tagLst xmlns:a="http://schemas.openxmlformats.org/drawingml/2006/main" xmlns:r="http://schemas.openxmlformats.org/officeDocument/2006/relationships" xmlns:p="http://schemas.openxmlformats.org/presentationml/2006/main">
  <p:tag name="THINKCELLSHAPEDONOTDELETE" val="t2e4Ps3taQqK3C0NeBEvQLA"/>
</p:tagLst>
</file>

<file path=ppt/tags/tag368.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69.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La5NG5p6QVlH6GlSHMQ0RQ"/>
</p:tagLst>
</file>

<file path=ppt/tags/tag37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7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3.xml><?xml version="1.0" encoding="utf-8"?>
<p:tagLst xmlns:a="http://schemas.openxmlformats.org/drawingml/2006/main" xmlns:r="http://schemas.openxmlformats.org/officeDocument/2006/relationships" xmlns:p="http://schemas.openxmlformats.org/presentationml/2006/main">
  <p:tag name="THINKCELLSHAPEDONOTDELETE" val="t2e4Ps3taQqK3C0NeBEvQLA"/>
</p:tagLst>
</file>

<file path=ppt/tags/tag37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75.xml><?xml version="1.0" encoding="utf-8"?>
<p:tagLst xmlns:a="http://schemas.openxmlformats.org/drawingml/2006/main" xmlns:r="http://schemas.openxmlformats.org/officeDocument/2006/relationships" xmlns:p="http://schemas.openxmlformats.org/presentationml/2006/main">
  <p:tag name="SHAPENAME" val="5. Source"/>
</p:tagLst>
</file>

<file path=ppt/tags/tag37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7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9.xml><?xml version="1.0" encoding="utf-8"?>
<p:tagLst xmlns:a="http://schemas.openxmlformats.org/drawingml/2006/main" xmlns:r="http://schemas.openxmlformats.org/officeDocument/2006/relationships" xmlns:p="http://schemas.openxmlformats.org/presentationml/2006/main">
  <p:tag name="THINKCELLSHAPEDONOTDELETE" val="t2e4Ps3taQqK3C0NeBEvQLA"/>
</p:tagLst>
</file>

<file path=ppt/tags/tag3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38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81.xml><?xml version="1.0" encoding="utf-8"?>
<p:tagLst xmlns:a="http://schemas.openxmlformats.org/drawingml/2006/main" xmlns:r="http://schemas.openxmlformats.org/officeDocument/2006/relationships" xmlns:p="http://schemas.openxmlformats.org/presentationml/2006/main">
  <p:tag name="SHAPENAME" val="5. Source"/>
</p:tagLst>
</file>

<file path=ppt/tags/tag38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5.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38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87.xml><?xml version="1.0" encoding="utf-8"?>
<p:tagLst xmlns:a="http://schemas.openxmlformats.org/drawingml/2006/main" xmlns:r="http://schemas.openxmlformats.org/officeDocument/2006/relationships" xmlns:p="http://schemas.openxmlformats.org/presentationml/2006/main">
  <p:tag name="SHAPENAME" val="5. Source"/>
</p:tagLst>
</file>

<file path=ppt/tags/tag38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8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9.xml><?xml version="1.0" encoding="utf-8"?>
<p:tagLst xmlns:a="http://schemas.openxmlformats.org/drawingml/2006/main" xmlns:r="http://schemas.openxmlformats.org/officeDocument/2006/relationships" xmlns:p="http://schemas.openxmlformats.org/presentationml/2006/main">
  <p:tag name="SHAPENAME" val="Subtitle"/>
</p:tagLst>
</file>

<file path=ppt/tags/tag3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1.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392.xml><?xml version="1.0" encoding="utf-8"?>
<p:tagLst xmlns:a="http://schemas.openxmlformats.org/drawingml/2006/main" xmlns:r="http://schemas.openxmlformats.org/officeDocument/2006/relationships" xmlns:p="http://schemas.openxmlformats.org/presentationml/2006/main">
  <p:tag name="SHAPENAME" val="5. Source"/>
</p:tagLst>
</file>

<file path=ppt/tags/tag39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94.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3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6.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39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398.xml><?xml version="1.0" encoding="utf-8"?>
<p:tagLst xmlns:a="http://schemas.openxmlformats.org/drawingml/2006/main" xmlns:r="http://schemas.openxmlformats.org/officeDocument/2006/relationships" xmlns:p="http://schemas.openxmlformats.org/presentationml/2006/main">
  <p:tag name="SHAPENAME" val="5. Source"/>
</p:tagLst>
</file>

<file path=ppt/tags/tag39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0.xml><?xml version="1.0" encoding="utf-8"?>
<p:tagLst xmlns:a="http://schemas.openxmlformats.org/drawingml/2006/main" xmlns:r="http://schemas.openxmlformats.org/officeDocument/2006/relationships" xmlns:p="http://schemas.openxmlformats.org/presentationml/2006/main">
  <p:tag name="SHAPENAME" val="Title"/>
</p:tagLst>
</file>

<file path=ppt/tags/tag40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2.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403.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04.xml><?xml version="1.0" encoding="utf-8"?>
<p:tagLst xmlns:a="http://schemas.openxmlformats.org/drawingml/2006/main" xmlns:r="http://schemas.openxmlformats.org/officeDocument/2006/relationships" xmlns:p="http://schemas.openxmlformats.org/presentationml/2006/main">
  <p:tag name="SHAPENAME" val="5. Source"/>
</p:tagLst>
</file>

<file path=ppt/tags/tag40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06.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8.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409.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0.xml><?xml version="1.0" encoding="utf-8"?>
<p:tagLst xmlns:a="http://schemas.openxmlformats.org/drawingml/2006/main" xmlns:r="http://schemas.openxmlformats.org/officeDocument/2006/relationships" xmlns:p="http://schemas.openxmlformats.org/presentationml/2006/main">
  <p:tag name="SHAPENAME" val="5. Source"/>
</p:tagLst>
</file>

<file path=ppt/tags/tag41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2.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4.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415.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16.xml><?xml version="1.0" encoding="utf-8"?>
<p:tagLst xmlns:a="http://schemas.openxmlformats.org/drawingml/2006/main" xmlns:r="http://schemas.openxmlformats.org/officeDocument/2006/relationships" xmlns:p="http://schemas.openxmlformats.org/presentationml/2006/main">
  <p:tag name="SHAPENAME" val="5. Source"/>
</p:tagLst>
</file>

<file path=ppt/tags/tag41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1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La5NG5p6QVlH6GlSHMQ0RQ"/>
</p:tagLst>
</file>

<file path=ppt/tags/tag420.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421.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22.xml><?xml version="1.0" encoding="utf-8"?>
<p:tagLst xmlns:a="http://schemas.openxmlformats.org/drawingml/2006/main" xmlns:r="http://schemas.openxmlformats.org/officeDocument/2006/relationships" xmlns:p="http://schemas.openxmlformats.org/presentationml/2006/main">
  <p:tag name="SHAPENAME" val="5. Source"/>
</p:tagLst>
</file>

<file path=ppt/tags/tag42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2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6.xml><?xml version="1.0" encoding="utf-8"?>
<p:tagLst xmlns:a="http://schemas.openxmlformats.org/drawingml/2006/main" xmlns:r="http://schemas.openxmlformats.org/officeDocument/2006/relationships" xmlns:p="http://schemas.openxmlformats.org/presentationml/2006/main">
  <p:tag name="THINKCELLSHAPEDONOTDELETE" val="tTHKNm6U2RZKJH1GvudQSPw"/>
</p:tagLst>
</file>

<file path=ppt/tags/tag42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428.xml><?xml version="1.0" encoding="utf-8"?>
<p:tagLst xmlns:a="http://schemas.openxmlformats.org/drawingml/2006/main" xmlns:r="http://schemas.openxmlformats.org/officeDocument/2006/relationships" xmlns:p="http://schemas.openxmlformats.org/presentationml/2006/main">
  <p:tag name="SHAPENAME" val="5. Source"/>
</p:tagLst>
</file>

<file path=ppt/tags/tag42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43.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430.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4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SHAPENAME" val="Subtitle"/>
</p:tagLst>
</file>

<file path=ppt/tags/tag45.xml><?xml version="1.0" encoding="utf-8"?>
<p:tagLst xmlns:a="http://schemas.openxmlformats.org/drawingml/2006/main" xmlns:r="http://schemas.openxmlformats.org/officeDocument/2006/relationships" xmlns:p="http://schemas.openxmlformats.org/presentationml/2006/main">
  <p:tag name="SHAPENAME" val="Titl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La5NG5p6QVlH6GlSHMQ0RQ"/>
</p:tagLst>
</file>

<file path=ppt/tags/tag4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49.xml><?xml version="1.0" encoding="utf-8"?>
<p:tagLst xmlns:a="http://schemas.openxmlformats.org/drawingml/2006/main" xmlns:r="http://schemas.openxmlformats.org/officeDocument/2006/relationships" xmlns:p="http://schemas.openxmlformats.org/presentationml/2006/main">
  <p:tag name="SHAPENAME" val="Subtitle"/>
</p:tagLst>
</file>

<file path=ppt/tags/tag5.xml><?xml version="1.0" encoding="utf-8"?>
<p:tagLst xmlns:a="http://schemas.openxmlformats.org/drawingml/2006/main" xmlns:r="http://schemas.openxmlformats.org/officeDocument/2006/relationships" xmlns:p="http://schemas.openxmlformats.org/presentationml/2006/main">
  <p:tag name="SHAPENAME" val="Grid"/>
</p:tagLst>
</file>

<file path=ppt/tags/tag50.xml><?xml version="1.0" encoding="utf-8"?>
<p:tagLst xmlns:a="http://schemas.openxmlformats.org/drawingml/2006/main" xmlns:r="http://schemas.openxmlformats.org/officeDocument/2006/relationships" xmlns:p="http://schemas.openxmlformats.org/presentationml/2006/main">
  <p:tag name="SHAPENAME" val="Titl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5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4.xml><?xml version="1.0" encoding="utf-8"?>
<p:tagLst xmlns:a="http://schemas.openxmlformats.org/drawingml/2006/main" xmlns:r="http://schemas.openxmlformats.org/officeDocument/2006/relationships" xmlns:p="http://schemas.openxmlformats.org/presentationml/2006/main">
  <p:tag name="SHAPENAME" val="5. Source"/>
</p:tagLst>
</file>

<file path=ppt/tags/tag55.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56.xml><?xml version="1.0" encoding="utf-8"?>
<p:tagLst xmlns:a="http://schemas.openxmlformats.org/drawingml/2006/main" xmlns:r="http://schemas.openxmlformats.org/officeDocument/2006/relationships" xmlns:p="http://schemas.openxmlformats.org/presentationml/2006/main">
  <p:tag name="SHAPENAME" val="3. Subtitl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59.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60.xml><?xml version="1.0" encoding="utf-8"?>
<p:tagLst xmlns:a="http://schemas.openxmlformats.org/drawingml/2006/main" xmlns:r="http://schemas.openxmlformats.org/officeDocument/2006/relationships" xmlns:p="http://schemas.openxmlformats.org/presentationml/2006/main">
  <p:tag name="SHAPENAME" val="5. Source"/>
</p:tagLst>
</file>

<file path=ppt/tags/tag61.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2.xml><?xml version="1.0" encoding="utf-8"?>
<p:tagLst xmlns:a="http://schemas.openxmlformats.org/drawingml/2006/main" xmlns:r="http://schemas.openxmlformats.org/officeDocument/2006/relationships" xmlns:p="http://schemas.openxmlformats.org/presentationml/2006/main">
  <p:tag name="SHAPENAME" val="3. Subtitl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65.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66.xml><?xml version="1.0" encoding="utf-8"?>
<p:tagLst xmlns:a="http://schemas.openxmlformats.org/drawingml/2006/main" xmlns:r="http://schemas.openxmlformats.org/officeDocument/2006/relationships" xmlns:p="http://schemas.openxmlformats.org/presentationml/2006/main">
  <p:tag name="SHAPENAME" val="5. Source"/>
</p:tagLst>
</file>

<file path=ppt/tags/tag67.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68.xml><?xml version="1.0" encoding="utf-8"?>
<p:tagLst xmlns:a="http://schemas.openxmlformats.org/drawingml/2006/main" xmlns:r="http://schemas.openxmlformats.org/officeDocument/2006/relationships" xmlns:p="http://schemas.openxmlformats.org/presentationml/2006/main">
  <p:tag name="SHAPENAME" val="3. Subtitl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7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2.xml><?xml version="1.0" encoding="utf-8"?>
<p:tagLst xmlns:a="http://schemas.openxmlformats.org/drawingml/2006/main" xmlns:r="http://schemas.openxmlformats.org/officeDocument/2006/relationships" xmlns:p="http://schemas.openxmlformats.org/presentationml/2006/main">
  <p:tag name="SHAPENAME" val="5. Source"/>
</p:tagLst>
</file>

<file path=ppt/tags/tag7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74.xml><?xml version="1.0" encoding="utf-8"?>
<p:tagLst xmlns:a="http://schemas.openxmlformats.org/drawingml/2006/main" xmlns:r="http://schemas.openxmlformats.org/officeDocument/2006/relationships" xmlns:p="http://schemas.openxmlformats.org/presentationml/2006/main">
  <p:tag name="SHAPENAME" val="3. Subtitl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7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78.xml><?xml version="1.0" encoding="utf-8"?>
<p:tagLst xmlns:a="http://schemas.openxmlformats.org/drawingml/2006/main" xmlns:r="http://schemas.openxmlformats.org/officeDocument/2006/relationships" xmlns:p="http://schemas.openxmlformats.org/presentationml/2006/main">
  <p:tag name="SHAPENAME" val="5. Source"/>
</p:tagLst>
</file>

<file path=ppt/tags/tag79.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1.xml><?xml version="1.0" encoding="utf-8"?>
<p:tagLst xmlns:a="http://schemas.openxmlformats.org/drawingml/2006/main" xmlns:r="http://schemas.openxmlformats.org/officeDocument/2006/relationships" xmlns:p="http://schemas.openxmlformats.org/presentationml/2006/main">
  <p:tag name="SHAPENAME" val="3. Subtitl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84.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5.xml><?xml version="1.0" encoding="utf-8"?>
<p:tagLst xmlns:a="http://schemas.openxmlformats.org/drawingml/2006/main" xmlns:r="http://schemas.openxmlformats.org/officeDocument/2006/relationships" xmlns:p="http://schemas.openxmlformats.org/presentationml/2006/main">
  <p:tag name="SHAPENAME" val="5. Source"/>
</p:tagLst>
</file>

<file path=ppt/tags/tag86.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87.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88.xml><?xml version="1.0" encoding="utf-8"?>
<p:tagLst xmlns:a="http://schemas.openxmlformats.org/drawingml/2006/main" xmlns:r="http://schemas.openxmlformats.org/officeDocument/2006/relationships" xmlns:p="http://schemas.openxmlformats.org/presentationml/2006/main">
  <p:tag name="SHAPENAME" val="3. Subtitl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9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2.xml><?xml version="1.0" encoding="utf-8"?>
<p:tagLst xmlns:a="http://schemas.openxmlformats.org/drawingml/2006/main" xmlns:r="http://schemas.openxmlformats.org/officeDocument/2006/relationships" xmlns:p="http://schemas.openxmlformats.org/presentationml/2006/main">
  <p:tag name="SHAPENAME" val="5. Source"/>
</p:tagLst>
</file>

<file path=ppt/tags/tag93.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4.xml><?xml version="1.0" encoding="utf-8"?>
<p:tagLst xmlns:a="http://schemas.openxmlformats.org/drawingml/2006/main" xmlns:r="http://schemas.openxmlformats.org/officeDocument/2006/relationships" xmlns:p="http://schemas.openxmlformats.org/presentationml/2006/main">
  <p:tag name="SHAPENAME" val="RectangleLight"/>
</p:tagLst>
</file>

<file path=ppt/tags/tag95.xml><?xml version="1.0" encoding="utf-8"?>
<p:tagLst xmlns:a="http://schemas.openxmlformats.org/drawingml/2006/main" xmlns:r="http://schemas.openxmlformats.org/officeDocument/2006/relationships" xmlns:p="http://schemas.openxmlformats.org/presentationml/2006/main">
  <p:tag name="SHAPENAME" val="3. Subtitl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2e.WNeMwRPaNOv4PeDFU5Q"/>
</p:tagLst>
</file>

<file path=ppt/tags/tag9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99.xml><?xml version="1.0" encoding="utf-8"?>
<p:tagLst xmlns:a="http://schemas.openxmlformats.org/drawingml/2006/main" xmlns:r="http://schemas.openxmlformats.org/officeDocument/2006/relationships" xmlns:p="http://schemas.openxmlformats.org/presentationml/2006/main">
  <p:tag name="SHAPENAME" val="5. Source"/>
</p:tagLst>
</file>

<file path=ppt/theme/theme1.xml><?xml version="1.0" encoding="utf-8"?>
<a:theme xmlns:a="http://schemas.openxmlformats.org/drawingml/2006/main" name="White with Black Text">
  <a:themeElements>
    <a:clrScheme name="ECS">
      <a:dk1>
        <a:srgbClr val="000000"/>
      </a:dk1>
      <a:lt1>
        <a:srgbClr val="FFFFFF"/>
      </a:lt1>
      <a:dk2>
        <a:srgbClr val="FFFFFF"/>
      </a:dk2>
      <a:lt2>
        <a:srgbClr val="FFFFFF"/>
      </a:lt2>
      <a:accent1>
        <a:srgbClr val="730721"/>
      </a:accent1>
      <a:accent2>
        <a:srgbClr val="A00B2F"/>
      </a:accent2>
      <a:accent3>
        <a:srgbClr val="404040"/>
      </a:accent3>
      <a:accent4>
        <a:srgbClr val="7F7F7F"/>
      </a:accent4>
      <a:accent5>
        <a:srgbClr val="D9D9D9"/>
      </a:accent5>
      <a:accent6>
        <a:srgbClr val="A59137"/>
      </a:accent6>
      <a:hlink>
        <a:srgbClr val="1F40E6"/>
      </a:hlink>
      <a:folHlink>
        <a:srgbClr val="8C5AC8"/>
      </a:folHlink>
    </a:clrScheme>
    <a:fontScheme name="Custom 1">
      <a:majorFont>
        <a:latin typeface="Century Gothic"/>
        <a:ea typeface=""/>
        <a:cs typeface=""/>
      </a:majorFont>
      <a:minorFont>
        <a:latin typeface="Century Gothic"/>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White">
        <a:dk1>
          <a:srgbClr val="000000"/>
        </a:dk1>
        <a:lt1>
          <a:srgbClr val="FFFFFF"/>
        </a:lt1>
        <a:dk2>
          <a:srgbClr val="FFFFFF"/>
        </a:dk2>
        <a:lt2>
          <a:srgbClr val="FFFFFF"/>
        </a:lt2>
        <a:accent1>
          <a:srgbClr val="061F79"/>
        </a:accent1>
        <a:accent2>
          <a:srgbClr val="00A9F4"/>
        </a:accent2>
        <a:accent3>
          <a:srgbClr val="2251FF"/>
        </a:accent3>
        <a:accent4>
          <a:srgbClr val="99E6FF"/>
        </a:accent4>
        <a:accent5>
          <a:srgbClr val="0679C3"/>
        </a:accent5>
        <a:accent6>
          <a:srgbClr val="75F0E7"/>
        </a:accent6>
        <a:hlink>
          <a:srgbClr val="1F40E6"/>
        </a:hlink>
        <a:folHlink>
          <a:srgbClr val="8C5AC8"/>
        </a:folHlink>
      </a:clrScheme>
    </a:extraClrScheme>
  </a:extraClrSchemeLst>
  <a:custClrLst>
    <a:custClr name="Electric Blue 900">
      <a:srgbClr val="061F79"/>
    </a:custClr>
    <a:custClr name="Electric Blue 700">
      <a:srgbClr val="1537BA"/>
    </a:custClr>
    <a:custClr name="Electric Blue 500">
      <a:srgbClr val="2251FF"/>
    </a:custClr>
    <a:custClr name="Electric Blue 300">
      <a:srgbClr val="5E9DFF"/>
    </a:custClr>
    <a:custClr name="Electric Blue 200">
      <a:srgbClr val="99C4FF"/>
    </a:custClr>
    <a:custClr name="Null">
      <a:srgbClr val="FEFFFF"/>
    </a:custClr>
    <a:custClr name="Null">
      <a:srgbClr val="FEFFFF"/>
    </a:custClr>
    <a:custClr name="Null">
      <a:srgbClr val="FEFFFF"/>
    </a:custClr>
    <a:custClr name="Null">
      <a:srgbClr val="FEFFFF"/>
    </a:custClr>
    <a:custClr name="Null">
      <a:srgbClr val="FEFFFF"/>
    </a:custClr>
    <a:custClr name="Deep Blue 900">
      <a:srgbClr val="051C2C"/>
    </a:custClr>
    <a:custClr name="Electric Blue 800">
      <a:srgbClr val="0E2B99"/>
    </a:custClr>
    <a:custClr name="Electric Blue 500">
      <a:srgbClr val="2251FF"/>
    </a:custClr>
    <a:custClr name="Electric Blue 200">
      <a:srgbClr val="99C4FF"/>
    </a:custClr>
    <a:custClr name="Gray 10%">
      <a:srgbClr val="E6E6E6"/>
    </a:custClr>
    <a:custClr name="Crimson Red 300">
      <a:srgbClr val="F17E7E"/>
    </a:custClr>
    <a:custClr name="Crimson Red 500">
      <a:srgbClr val="E33B3B"/>
    </a:custClr>
    <a:custClr name="Crimson Red 700">
      <a:srgbClr val="B82525"/>
    </a:custClr>
    <a:custClr name="Crimson Red 900">
      <a:srgbClr val="8E0B0B"/>
    </a:custClr>
    <a:custClr name="Null">
      <a:srgbClr val="FEFFFF"/>
    </a:custClr>
    <a:custClr name="Marine Green 900">
      <a:srgbClr val="108980"/>
    </a:custClr>
    <a:custClr name="Marine Green 700">
      <a:srgbClr val="14B8AB"/>
    </a:custClr>
    <a:custClr name="Marine Green 500">
      <a:srgbClr val="0BDACB"/>
    </a:custClr>
    <a:custClr name="Marine Green 300">
      <a:srgbClr val="75F0E7"/>
    </a:custClr>
    <a:custClr name="Sand Neutral 300">
      <a:srgbClr val="E6D7BC"/>
    </a:custClr>
    <a:custClr name="Crimson Red 300">
      <a:srgbClr val="F17E7E"/>
    </a:custClr>
    <a:custClr name="Crimson Red 500">
      <a:srgbClr val="E33B3B"/>
    </a:custClr>
    <a:custClr name="Crimson Red 700">
      <a:srgbClr val="B82525"/>
    </a:custClr>
    <a:custClr name="Crimson Red 900">
      <a:srgbClr val="8E0B0B"/>
    </a:custClr>
    <a:custClr name="Null">
      <a:srgbClr val="FEFFFF"/>
    </a:custClr>
    <a:custClr name="Gray 70%">
      <a:srgbClr val="4D4D4D"/>
    </a:custClr>
    <a:custClr name="Gray 54%">
      <a:srgbClr val="757575"/>
    </a:custClr>
    <a:custClr name="Gray 30%">
      <a:srgbClr val="B3B3B3"/>
    </a:custClr>
    <a:custClr name="Gray 20%">
      <a:srgbClr val="CCCCCC"/>
    </a:custClr>
    <a:custClr name="Gray 10%">
      <a:srgbClr val="E6E6E6"/>
    </a:custClr>
    <a:custClr name="Null">
      <a:srgbClr val="FEFFFF"/>
    </a:custClr>
    <a:custClr name="Null">
      <a:srgbClr val="FEFFFF"/>
    </a:custClr>
    <a:custClr name="Null">
      <a:srgbClr val="FEFFFF"/>
    </a:custClr>
    <a:custClr name="Null">
      <a:srgbClr val="FEFFFF"/>
    </a:custClr>
    <a:custClr name="Null">
      <a:srgbClr val="FEFFFF"/>
    </a:custClr>
    <a:custClr name="Marine Green 500">
      <a:srgbClr val="0BDACB"/>
    </a:custClr>
    <a:custClr name="Amber Yellow 500">
      <a:srgbClr val="FFA800"/>
    </a:custClr>
    <a:custClr name="Crimson Red 500">
      <a:srgbClr val="E33B3B"/>
    </a:custClr>
    <a:custClr name="Deep Blue 900">
      <a:srgbClr val="051C2C"/>
    </a:custClr>
    <a:custClr name="Null">
      <a:srgbClr val="FEFFFF"/>
    </a:custClr>
    <a:custClr name="Null">
      <a:srgbClr val="FEFFFF"/>
    </a:custClr>
    <a:custClr name="Null">
      <a:srgbClr val="FEFFFF"/>
    </a:custClr>
    <a:custClr name="Null">
      <a:srgbClr val="FEFFFF"/>
    </a:custClr>
    <a:custClr name="Null">
      <a:srgbClr val="FEFFFF"/>
    </a:custClr>
    <a:custClr name="Null">
      <a:srgbClr val="FEFFFF"/>
    </a:custClr>
  </a:custClrLst>
  <a:extLst>
    <a:ext uri="{05A4C25C-085E-4340-85A3-A5531E510DB2}">
      <thm15:themeFamily xmlns:thm15="http://schemas.microsoft.com/office/thememl/2012/main" name="Final Template.potx" id="{6B2E221E-257E-4781-AC80-D69D9BABE397}" vid="{F9503F91-8371-433D-A6B3-33F5700C3876}"/>
    </a:ext>
  </a:extLst>
</a:theme>
</file>

<file path=ppt/theme/theme2.xml><?xml version="1.0" encoding="utf-8"?>
<a:theme xmlns:a="http://schemas.openxmlformats.org/drawingml/2006/main" name="Red with White Text">
  <a:themeElements>
    <a:clrScheme name="ECS">
      <a:dk1>
        <a:srgbClr val="000000"/>
      </a:dk1>
      <a:lt1>
        <a:srgbClr val="FFFFFF"/>
      </a:lt1>
      <a:dk2>
        <a:srgbClr val="FFFFFF"/>
      </a:dk2>
      <a:lt2>
        <a:srgbClr val="FFFFFF"/>
      </a:lt2>
      <a:accent1>
        <a:srgbClr val="730721"/>
      </a:accent1>
      <a:accent2>
        <a:srgbClr val="A00B2F"/>
      </a:accent2>
      <a:accent3>
        <a:srgbClr val="404040"/>
      </a:accent3>
      <a:accent4>
        <a:srgbClr val="7F7F7F"/>
      </a:accent4>
      <a:accent5>
        <a:srgbClr val="D9D9D9"/>
      </a:accent5>
      <a:accent6>
        <a:srgbClr val="A59137"/>
      </a:accent6>
      <a:hlink>
        <a:srgbClr val="1F40E6"/>
      </a:hlink>
      <a:folHlink>
        <a:srgbClr val="8C5AC8"/>
      </a:folHlink>
    </a:clrScheme>
    <a:fontScheme name="Custom 1">
      <a:majorFont>
        <a:latin typeface="Century Gothic"/>
        <a:ea typeface=""/>
        <a:cs typeface=""/>
      </a:majorFont>
      <a:minorFont>
        <a:latin typeface="Century Gothic"/>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 White">
        <a:dk1>
          <a:srgbClr val="000000"/>
        </a:dk1>
        <a:lt1>
          <a:srgbClr val="FFFFFF"/>
        </a:lt1>
        <a:dk2>
          <a:srgbClr val="FFFFFF"/>
        </a:dk2>
        <a:lt2>
          <a:srgbClr val="FFFFFF"/>
        </a:lt2>
        <a:accent1>
          <a:srgbClr val="061F79"/>
        </a:accent1>
        <a:accent2>
          <a:srgbClr val="00A9F4"/>
        </a:accent2>
        <a:accent3>
          <a:srgbClr val="2251FF"/>
        </a:accent3>
        <a:accent4>
          <a:srgbClr val="99E6FF"/>
        </a:accent4>
        <a:accent5>
          <a:srgbClr val="0679C3"/>
        </a:accent5>
        <a:accent6>
          <a:srgbClr val="75F0E7"/>
        </a:accent6>
        <a:hlink>
          <a:srgbClr val="1F40E6"/>
        </a:hlink>
        <a:folHlink>
          <a:srgbClr val="8C5AC8"/>
        </a:folHlink>
      </a:clrScheme>
    </a:extraClrScheme>
  </a:extraClrSchemeLst>
  <a:custClrLst>
    <a:custClr name="Electric Blue 900">
      <a:srgbClr val="061F79"/>
    </a:custClr>
    <a:custClr name="Electric Blue 700">
      <a:srgbClr val="1537BA"/>
    </a:custClr>
    <a:custClr name="Electric Blue 500">
      <a:srgbClr val="2251FF"/>
    </a:custClr>
    <a:custClr name="Electric Blue 300">
      <a:srgbClr val="5E9DFF"/>
    </a:custClr>
    <a:custClr name="Electric Blue 200">
      <a:srgbClr val="99C4FF"/>
    </a:custClr>
    <a:custClr name="Null">
      <a:srgbClr val="FEFFFF"/>
    </a:custClr>
    <a:custClr name="Null">
      <a:srgbClr val="FEFFFF"/>
    </a:custClr>
    <a:custClr name="Null">
      <a:srgbClr val="FEFFFF"/>
    </a:custClr>
    <a:custClr name="Null">
      <a:srgbClr val="FEFFFF"/>
    </a:custClr>
    <a:custClr name="Null">
      <a:srgbClr val="FEFFFF"/>
    </a:custClr>
    <a:custClr name="Deep Blue 900">
      <a:srgbClr val="051C2C"/>
    </a:custClr>
    <a:custClr name="Electric Blue 800">
      <a:srgbClr val="0E2B99"/>
    </a:custClr>
    <a:custClr name="Electric Blue 500">
      <a:srgbClr val="2251FF"/>
    </a:custClr>
    <a:custClr name="Electric Blue 200">
      <a:srgbClr val="99C4FF"/>
    </a:custClr>
    <a:custClr name="Gray 10%">
      <a:srgbClr val="E6E6E6"/>
    </a:custClr>
    <a:custClr name="Crimson Red 300">
      <a:srgbClr val="F17E7E"/>
    </a:custClr>
    <a:custClr name="Crimson Red 500">
      <a:srgbClr val="E33B3B"/>
    </a:custClr>
    <a:custClr name="Crimson Red 700">
      <a:srgbClr val="B82525"/>
    </a:custClr>
    <a:custClr name="Crimson Red 900">
      <a:srgbClr val="8E0B0B"/>
    </a:custClr>
    <a:custClr name="Null">
      <a:srgbClr val="FEFFFF"/>
    </a:custClr>
    <a:custClr name="Marine Green 900">
      <a:srgbClr val="108980"/>
    </a:custClr>
    <a:custClr name="Marine Green 700">
      <a:srgbClr val="14B8AB"/>
    </a:custClr>
    <a:custClr name="Marine Green 500">
      <a:srgbClr val="0BDACB"/>
    </a:custClr>
    <a:custClr name="Marine Green 300">
      <a:srgbClr val="75F0E7"/>
    </a:custClr>
    <a:custClr name="Sand Neutral 300">
      <a:srgbClr val="E6D7BC"/>
    </a:custClr>
    <a:custClr name="Crimson Red 300">
      <a:srgbClr val="F17E7E"/>
    </a:custClr>
    <a:custClr name="Crimson Red 500">
      <a:srgbClr val="E33B3B"/>
    </a:custClr>
    <a:custClr name="Crimson Red 700">
      <a:srgbClr val="B82525"/>
    </a:custClr>
    <a:custClr name="Crimson Red 900">
      <a:srgbClr val="8E0B0B"/>
    </a:custClr>
    <a:custClr name="Null">
      <a:srgbClr val="FEFFFF"/>
    </a:custClr>
    <a:custClr name="Gray 70%">
      <a:srgbClr val="4D4D4D"/>
    </a:custClr>
    <a:custClr name="Gray 54%">
      <a:srgbClr val="757575"/>
    </a:custClr>
    <a:custClr name="Gray 30%">
      <a:srgbClr val="B3B3B3"/>
    </a:custClr>
    <a:custClr name="Gray 20%">
      <a:srgbClr val="CCCCCC"/>
    </a:custClr>
    <a:custClr name="Gray 10%">
      <a:srgbClr val="E6E6E6"/>
    </a:custClr>
    <a:custClr name="Null">
      <a:srgbClr val="FEFFFF"/>
    </a:custClr>
    <a:custClr name="Null">
      <a:srgbClr val="FEFFFF"/>
    </a:custClr>
    <a:custClr name="Null">
      <a:srgbClr val="FEFFFF"/>
    </a:custClr>
    <a:custClr name="Null">
      <a:srgbClr val="FEFFFF"/>
    </a:custClr>
    <a:custClr name="Null">
      <a:srgbClr val="FEFFFF"/>
    </a:custClr>
    <a:custClr name="Marine Green 500">
      <a:srgbClr val="0BDACB"/>
    </a:custClr>
    <a:custClr name="Amber Yellow 500">
      <a:srgbClr val="FFA800"/>
    </a:custClr>
    <a:custClr name="Crimson Red 500">
      <a:srgbClr val="E33B3B"/>
    </a:custClr>
    <a:custClr name="Deep Blue 900">
      <a:srgbClr val="051C2C"/>
    </a:custClr>
    <a:custClr name="Null">
      <a:srgbClr val="FEFFFF"/>
    </a:custClr>
    <a:custClr name="Null">
      <a:srgbClr val="FEFFFF"/>
    </a:custClr>
    <a:custClr name="Null">
      <a:srgbClr val="FEFFFF"/>
    </a:custClr>
    <a:custClr name="Null">
      <a:srgbClr val="FEFFFF"/>
    </a:custClr>
    <a:custClr name="Null">
      <a:srgbClr val="FEFFFF"/>
    </a:custClr>
    <a:custClr name="Null">
      <a:srgbClr val="FEFFFF"/>
    </a:custClr>
  </a:custClrLst>
  <a:extLst>
    <a:ext uri="{05A4C25C-085E-4340-85A3-A5531E510DB2}">
      <thm15:themeFamily xmlns:thm15="http://schemas.microsoft.com/office/thememl/2012/main" name="Final Template.potx" id="{6B2E221E-257E-4781-AC80-D69D9BABE397}" vid="{75216446-13D4-4F5E-AD97-4FD9194E432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20869ABD952EC45B4463E96B2C4DD89" ma:contentTypeVersion="16" ma:contentTypeDescription="Create a new document." ma:contentTypeScope="" ma:versionID="4857cc5973b5711bc7fd7387a42e898d">
  <xsd:schema xmlns:xsd="http://www.w3.org/2001/XMLSchema" xmlns:xs="http://www.w3.org/2001/XMLSchema" xmlns:p="http://schemas.microsoft.com/office/2006/metadata/properties" xmlns:ns2="bf8e3bd6-7340-44ab-8c5e-ea4915b6bc5e" xmlns:ns3="ef007da4-f455-4bfc-bd9f-948e9cb6a3f3" targetNamespace="http://schemas.microsoft.com/office/2006/metadata/properties" ma:root="true" ma:fieldsID="8a16fad611af15e9fe3d37da6b4caea6" ns2:_="" ns3:_="">
    <xsd:import namespace="bf8e3bd6-7340-44ab-8c5e-ea4915b6bc5e"/>
    <xsd:import namespace="ef007da4-f455-4bfc-bd9f-948e9cb6a3f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8e3bd6-7340-44ab-8c5e-ea4915b6bc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5116861-d941-4ea6-8edc-781e6166fa0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f007da4-f455-4bfc-bd9f-948e9cb6a3f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2adac98-d955-4b74-a352-e7d7fce039f3}" ma:internalName="TaxCatchAll" ma:showField="CatchAllData" ma:web="ef007da4-f455-4bfc-bd9f-948e9cb6a3f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f007da4-f455-4bfc-bd9f-948e9cb6a3f3" xsi:nil="true"/>
    <lcf76f155ced4ddcb4097134ff3c332f xmlns="bf8e3bd6-7340-44ab-8c5e-ea4915b6bc5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03E1F65-BE74-4DBC-8D4B-4983418411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8e3bd6-7340-44ab-8c5e-ea4915b6bc5e"/>
    <ds:schemaRef ds:uri="ef007da4-f455-4bfc-bd9f-948e9cb6a3f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8653749-4FE9-4F37-8AA1-D3FD2CEDCE9C}">
  <ds:schemaRefs>
    <ds:schemaRef ds:uri="http://purl.org/dc/elements/1.1/"/>
    <ds:schemaRef ds:uri="http://schemas.microsoft.com/office/infopath/2007/PartnerControls"/>
    <ds:schemaRef ds:uri="http://schemas.microsoft.com/office/2006/metadata/properties"/>
    <ds:schemaRef ds:uri="http://purl.org/dc/dcmitype/"/>
    <ds:schemaRef ds:uri="http://schemas.microsoft.com/office/2006/documentManagement/types"/>
    <ds:schemaRef ds:uri="http://www.w3.org/XML/1998/namespace"/>
    <ds:schemaRef ds:uri="ef007da4-f455-4bfc-bd9f-948e9cb6a3f3"/>
    <ds:schemaRef ds:uri="http://schemas.openxmlformats.org/package/2006/metadata/core-properties"/>
    <ds:schemaRef ds:uri="bf8e3bd6-7340-44ab-8c5e-ea4915b6bc5e"/>
    <ds:schemaRef ds:uri="http://purl.org/dc/terms/"/>
  </ds:schemaRefs>
</ds:datastoreItem>
</file>

<file path=customXml/itemProps3.xml><?xml version="1.0" encoding="utf-8"?>
<ds:datastoreItem xmlns:ds="http://schemas.openxmlformats.org/officeDocument/2006/customXml" ds:itemID="{629D0071-0E56-4430-A58B-11DE6CF2013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Final Template</Template>
  <TotalTime>1278</TotalTime>
  <Words>3276</Words>
  <Application>Microsoft Office PowerPoint</Application>
  <PresentationFormat>Widescreen</PresentationFormat>
  <Paragraphs>631</Paragraphs>
  <Slides>35</Slides>
  <Notes>31</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35</vt:i4>
      </vt:variant>
    </vt:vector>
  </HeadingPairs>
  <TitlesOfParts>
    <vt:vector size="47" baseType="lpstr">
      <vt:lpstr>Aptos</vt:lpstr>
      <vt:lpstr>Aptos Display</vt:lpstr>
      <vt:lpstr>Arial</vt:lpstr>
      <vt:lpstr>Calibri</vt:lpstr>
      <vt:lpstr>Century Gothic</vt:lpstr>
      <vt:lpstr>Georgia</vt:lpstr>
      <vt:lpstr>Segoe UI</vt:lpstr>
      <vt:lpstr>Times New Roman</vt:lpstr>
      <vt:lpstr>Wingdings</vt:lpstr>
      <vt:lpstr>White with Black Text</vt:lpstr>
      <vt:lpstr>Red with White Text</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Contractor receives the stated payment when the KPI target is achieved or improved upon. NEC describes X20 as a mechanism for encouraging positive behaviours and performance. </vt:lpstr>
      <vt:lpstr>PowerPoint Presentation</vt:lpstr>
      <vt:lpstr>PowerPoint Presentation</vt:lpstr>
      <vt:lpstr>PowerPoint Presentation</vt:lpstr>
      <vt:lpstr>PowerPoint Presentation</vt:lpstr>
      <vt:lpstr>PowerPoint Presentation</vt:lpstr>
      <vt:lpstr>PowerPoint Presentation</vt:lpstr>
      <vt:lpstr>Target cost: Pain &amp; Gain</vt:lpstr>
      <vt:lpstr>Early Contractor Involvement</vt:lpstr>
      <vt:lpstr>Cost optimization benefit of effective incentives</vt:lpstr>
      <vt:lpstr>PowerPoint Presentation</vt:lpstr>
      <vt:lpstr>PowerPoint Presentation</vt:lpstr>
      <vt:lpstr>PowerPoint Presentation</vt:lpstr>
      <vt:lpstr>PowerPoint Presentation</vt:lpstr>
      <vt:lpstr>    Successful projects are built on collaboration, trust and the right incentives  Thank you for your time and participation.   Questions and discussions are welcome  Follow ECS on LinkedIn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Talhah Suban</dc:creator>
  <cp:lastModifiedBy>Joseph Keogh</cp:lastModifiedBy>
  <cp:revision>27</cp:revision>
  <cp:lastPrinted>2026-07-31T11:56:36Z</cp:lastPrinted>
  <dcterms:created xsi:type="dcterms:W3CDTF">2026-07-29T07:29:55Z</dcterms:created>
  <dcterms:modified xsi:type="dcterms:W3CDTF">2026-08-04T12:51:29Z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2025-02-20T00:00:00Z</vt:filetime>
  </property>
  <property fmtid="{D5CDD505-2E9C-101B-9397-08002B2CF9AE}" pid="3" name="Creator">
    <vt:lpwstr>Microsoft® PowerPoint® for Microsoft 365</vt:lpwstr>
  </property>
  <property fmtid="{D5CDD505-2E9C-101B-9397-08002B2CF9AE}" pid="4" name="LastSaved">
    <vt:filetime>2026-07-15T00:00:00Z</vt:filetime>
  </property>
  <property fmtid="{D5CDD505-2E9C-101B-9397-08002B2CF9AE}" pid="5" name="Producer">
    <vt:lpwstr>Microsoft® PowerPoint® for Microsoft 365</vt:lpwstr>
  </property>
  <property fmtid="{D5CDD505-2E9C-101B-9397-08002B2CF9AE}" pid="6" name="ContentTypeId">
    <vt:lpwstr>0x010100320869ABD952EC45B4463E96B2C4DD89</vt:lpwstr>
  </property>
  <property fmtid="{D5CDD505-2E9C-101B-9397-08002B2CF9AE}" pid="7" name="MediaServiceImageTags">
    <vt:lpwstr/>
  </property>
</Properties>
</file>