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b" ContentType="application/vnd.ms-excel.sheet.binary.macroEnabled.12"/>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7.xml" ContentType="application/vnd.openxmlformats-officedocument.presentationml.tags+xml"/>
  <Override PartName="/ppt/notesSlides/notesSlide17.xml" ContentType="application/vnd.openxmlformats-officedocument.presentationml.notesSlide+xml"/>
  <Override PartName="/ppt/tags/tag8.xml" ContentType="application/vnd.openxmlformats-officedocument.presentationml.tags+xml"/>
  <Override PartName="/ppt/notesSlides/notesSlide18.xml" ContentType="application/vnd.openxmlformats-officedocument.presentationml.notesSlide+xml"/>
  <Override PartName="/ppt/tags/tag9.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2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33"/>
  </p:notesMasterIdLst>
  <p:handoutMasterIdLst>
    <p:handoutMasterId r:id="rId34"/>
  </p:handoutMasterIdLst>
  <p:sldIdLst>
    <p:sldId id="256" r:id="rId5"/>
    <p:sldId id="258" r:id="rId6"/>
    <p:sldId id="2147471033" r:id="rId7"/>
    <p:sldId id="260" r:id="rId8"/>
    <p:sldId id="2147471028" r:id="rId9"/>
    <p:sldId id="261" r:id="rId10"/>
    <p:sldId id="262" r:id="rId11"/>
    <p:sldId id="275" r:id="rId12"/>
    <p:sldId id="263" r:id="rId13"/>
    <p:sldId id="355" r:id="rId14"/>
    <p:sldId id="2147471034" r:id="rId15"/>
    <p:sldId id="2147471035" r:id="rId16"/>
    <p:sldId id="299" r:id="rId17"/>
    <p:sldId id="2147471041" r:id="rId18"/>
    <p:sldId id="2147471039" r:id="rId19"/>
    <p:sldId id="2147471029" r:id="rId20"/>
    <p:sldId id="397" r:id="rId21"/>
    <p:sldId id="417" r:id="rId22"/>
    <p:sldId id="440" r:id="rId23"/>
    <p:sldId id="441" r:id="rId24"/>
    <p:sldId id="442" r:id="rId25"/>
    <p:sldId id="2147471037" r:id="rId26"/>
    <p:sldId id="2147471040" r:id="rId27"/>
    <p:sldId id="2147471031" r:id="rId28"/>
    <p:sldId id="2147470646" r:id="rId29"/>
    <p:sldId id="2147471032" r:id="rId30"/>
    <p:sldId id="2147471036" r:id="rId31"/>
    <p:sldId id="2147471025" r:id="rId32"/>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2176AD7-9DB9-3AE3-178A-59CB138C6D6B}" name="Mohammed Bhamjee" initials="MB" userId="S::mohammed.b@ecs.co.za::35eb1b46-ede5-4062-8de2-9255effefd2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9B2E"/>
    <a:srgbClr val="F6E7E8"/>
    <a:srgbClr val="EDCCCD"/>
    <a:srgbClr val="A00B2F"/>
    <a:srgbClr val="730721"/>
    <a:srgbClr val="C80000"/>
    <a:srgbClr val="991A01"/>
    <a:srgbClr val="FF9797"/>
    <a:srgbClr val="FF0101"/>
    <a:srgbClr val="B4FD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9A64F3-DD0F-4125-86FF-217B49C0448C}" v="164" dt="2026-06-09T11:08:31.431"/>
  </p1510:revLst>
</p1510:revInfo>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29" autoAdjust="0"/>
    <p:restoredTop sz="94660"/>
  </p:normalViewPr>
  <p:slideViewPr>
    <p:cSldViewPr snapToGrid="0">
      <p:cViewPr varScale="1">
        <p:scale>
          <a:sx n="103" d="100"/>
          <a:sy n="103" d="100"/>
        </p:scale>
        <p:origin x="85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cqualine Mthethwa" userId="167e9099-116b-4b05-9b19-474557d8c82c" providerId="ADAL" clId="{439A64F3-DD0F-4125-86FF-217B49C0448C}"/>
    <pc:docChg chg="undo redo custSel modSld">
      <pc:chgData name="Jacqualine Mthethwa" userId="167e9099-116b-4b05-9b19-474557d8c82c" providerId="ADAL" clId="{439A64F3-DD0F-4125-86FF-217B49C0448C}" dt="2026-06-09T15:15:46.820" v="79" actId="108"/>
      <pc:docMkLst>
        <pc:docMk/>
      </pc:docMkLst>
      <pc:sldChg chg="modSp mod">
        <pc:chgData name="Jacqualine Mthethwa" userId="167e9099-116b-4b05-9b19-474557d8c82c" providerId="ADAL" clId="{439A64F3-DD0F-4125-86FF-217B49C0448C}" dt="2026-06-09T10:54:00.873" v="49" actId="1076"/>
        <pc:sldMkLst>
          <pc:docMk/>
          <pc:sldMk cId="0" sldId="258"/>
        </pc:sldMkLst>
        <pc:spChg chg="mod">
          <ac:chgData name="Jacqualine Mthethwa" userId="167e9099-116b-4b05-9b19-474557d8c82c" providerId="ADAL" clId="{439A64F3-DD0F-4125-86FF-217B49C0448C}" dt="2026-06-09T10:53:11.026" v="40" actId="1076"/>
          <ac:spMkLst>
            <pc:docMk/>
            <pc:sldMk cId="0" sldId="258"/>
            <ac:spMk id="12" creationId="{00000000-0000-0000-0000-000000000000}"/>
          </ac:spMkLst>
        </pc:spChg>
        <pc:spChg chg="mod">
          <ac:chgData name="Jacqualine Mthethwa" userId="167e9099-116b-4b05-9b19-474557d8c82c" providerId="ADAL" clId="{439A64F3-DD0F-4125-86FF-217B49C0448C}" dt="2026-06-09T10:53:41.378" v="45" actId="1076"/>
          <ac:spMkLst>
            <pc:docMk/>
            <pc:sldMk cId="0" sldId="258"/>
            <ac:spMk id="19" creationId="{00000000-0000-0000-0000-000000000000}"/>
          </ac:spMkLst>
        </pc:spChg>
        <pc:spChg chg="mod">
          <ac:chgData name="Jacqualine Mthethwa" userId="167e9099-116b-4b05-9b19-474557d8c82c" providerId="ADAL" clId="{439A64F3-DD0F-4125-86FF-217B49C0448C}" dt="2026-06-09T10:53:51.869" v="47" actId="1076"/>
          <ac:spMkLst>
            <pc:docMk/>
            <pc:sldMk cId="0" sldId="258"/>
            <ac:spMk id="20" creationId="{00000000-0000-0000-0000-000000000000}"/>
          </ac:spMkLst>
        </pc:spChg>
        <pc:spChg chg="mod">
          <ac:chgData name="Jacqualine Mthethwa" userId="167e9099-116b-4b05-9b19-474557d8c82c" providerId="ADAL" clId="{439A64F3-DD0F-4125-86FF-217B49C0448C}" dt="2026-06-09T10:53:20.245" v="41" actId="1076"/>
          <ac:spMkLst>
            <pc:docMk/>
            <pc:sldMk cId="0" sldId="258"/>
            <ac:spMk id="21" creationId="{00000000-0000-0000-0000-000000000000}"/>
          </ac:spMkLst>
        </pc:spChg>
        <pc:spChg chg="mod">
          <ac:chgData name="Jacqualine Mthethwa" userId="167e9099-116b-4b05-9b19-474557d8c82c" providerId="ADAL" clId="{439A64F3-DD0F-4125-86FF-217B49C0448C}" dt="2026-06-09T10:53:58.272" v="48" actId="1076"/>
          <ac:spMkLst>
            <pc:docMk/>
            <pc:sldMk cId="0" sldId="258"/>
            <ac:spMk id="23" creationId="{E415CC7D-5D2C-D137-E174-39B75F9DA19E}"/>
          </ac:spMkLst>
        </pc:spChg>
        <pc:spChg chg="mod">
          <ac:chgData name="Jacqualine Mthethwa" userId="167e9099-116b-4b05-9b19-474557d8c82c" providerId="ADAL" clId="{439A64F3-DD0F-4125-86FF-217B49C0448C}" dt="2026-06-09T10:53:22.808" v="42" actId="1076"/>
          <ac:spMkLst>
            <pc:docMk/>
            <pc:sldMk cId="0" sldId="258"/>
            <ac:spMk id="24" creationId="{58FF797E-2079-EBBA-441D-A1AC3EE91D1F}"/>
          </ac:spMkLst>
        </pc:spChg>
        <pc:spChg chg="mod">
          <ac:chgData name="Jacqualine Mthethwa" userId="167e9099-116b-4b05-9b19-474557d8c82c" providerId="ADAL" clId="{439A64F3-DD0F-4125-86FF-217B49C0448C}" dt="2026-06-09T10:53:47.670" v="46" actId="1076"/>
          <ac:spMkLst>
            <pc:docMk/>
            <pc:sldMk cId="0" sldId="258"/>
            <ac:spMk id="25" creationId="{4C043D4D-AC2B-1D36-ADB6-531B7424078E}"/>
          </ac:spMkLst>
        </pc:spChg>
        <pc:spChg chg="mod">
          <ac:chgData name="Jacqualine Mthethwa" userId="167e9099-116b-4b05-9b19-474557d8c82c" providerId="ADAL" clId="{439A64F3-DD0F-4125-86FF-217B49C0448C}" dt="2026-06-09T10:54:00.873" v="49" actId="1076"/>
          <ac:spMkLst>
            <pc:docMk/>
            <pc:sldMk cId="0" sldId="258"/>
            <ac:spMk id="30" creationId="{EBF27630-B170-1EF9-EAF1-EA7453177138}"/>
          </ac:spMkLst>
        </pc:spChg>
        <pc:spChg chg="mod">
          <ac:chgData name="Jacqualine Mthethwa" userId="167e9099-116b-4b05-9b19-474557d8c82c" providerId="ADAL" clId="{439A64F3-DD0F-4125-86FF-217B49C0448C}" dt="2026-06-09T10:53:33.738" v="44" actId="1076"/>
          <ac:spMkLst>
            <pc:docMk/>
            <pc:sldMk cId="0" sldId="258"/>
            <ac:spMk id="31" creationId="{73C17B02-2481-2E28-49A2-DC28D083A96E}"/>
          </ac:spMkLst>
        </pc:spChg>
      </pc:sldChg>
      <pc:sldChg chg="addSp modSp mod">
        <pc:chgData name="Jacqualine Mthethwa" userId="167e9099-116b-4b05-9b19-474557d8c82c" providerId="ADAL" clId="{439A64F3-DD0F-4125-86FF-217B49C0448C}" dt="2026-06-09T11:36:20.219" v="68" actId="113"/>
        <pc:sldMkLst>
          <pc:docMk/>
          <pc:sldMk cId="0" sldId="260"/>
        </pc:sldMkLst>
        <pc:spChg chg="add mod">
          <ac:chgData name="Jacqualine Mthethwa" userId="167e9099-116b-4b05-9b19-474557d8c82c" providerId="ADAL" clId="{439A64F3-DD0F-4125-86FF-217B49C0448C}" dt="2026-06-09T11:36:20.219" v="68" actId="113"/>
          <ac:spMkLst>
            <pc:docMk/>
            <pc:sldMk cId="0" sldId="260"/>
            <ac:spMk id="4" creationId="{EB86AD55-2852-3D71-3CC0-20EFE8C88852}"/>
          </ac:spMkLst>
        </pc:spChg>
      </pc:sldChg>
      <pc:sldChg chg="modSp mod">
        <pc:chgData name="Jacqualine Mthethwa" userId="167e9099-116b-4b05-9b19-474557d8c82c" providerId="ADAL" clId="{439A64F3-DD0F-4125-86FF-217B49C0448C}" dt="2026-06-09T13:33:50.595" v="76" actId="113"/>
        <pc:sldMkLst>
          <pc:docMk/>
          <pc:sldMk cId="0" sldId="261"/>
        </pc:sldMkLst>
        <pc:spChg chg="mod">
          <ac:chgData name="Jacqualine Mthethwa" userId="167e9099-116b-4b05-9b19-474557d8c82c" providerId="ADAL" clId="{439A64F3-DD0F-4125-86FF-217B49C0448C}" dt="2026-06-09T13:33:50.595" v="76" actId="113"/>
          <ac:spMkLst>
            <pc:docMk/>
            <pc:sldMk cId="0" sldId="261"/>
            <ac:spMk id="17" creationId="{00000000-0000-0000-0000-000000000000}"/>
          </ac:spMkLst>
        </pc:spChg>
      </pc:sldChg>
      <pc:sldChg chg="modSp mod">
        <pc:chgData name="Jacqualine Mthethwa" userId="167e9099-116b-4b05-9b19-474557d8c82c" providerId="ADAL" clId="{439A64F3-DD0F-4125-86FF-217B49C0448C}" dt="2026-06-09T10:52:13.877" v="32" actId="20577"/>
        <pc:sldMkLst>
          <pc:docMk/>
          <pc:sldMk cId="0" sldId="299"/>
        </pc:sldMkLst>
        <pc:spChg chg="mod">
          <ac:chgData name="Jacqualine Mthethwa" userId="167e9099-116b-4b05-9b19-474557d8c82c" providerId="ADAL" clId="{439A64F3-DD0F-4125-86FF-217B49C0448C}" dt="2026-06-09T10:52:13.877" v="32" actId="20577"/>
          <ac:spMkLst>
            <pc:docMk/>
            <pc:sldMk cId="0" sldId="299"/>
            <ac:spMk id="71682" creationId="{00000000-0000-0000-0000-000000000000}"/>
          </ac:spMkLst>
        </pc:spChg>
      </pc:sldChg>
      <pc:sldChg chg="modSp mod">
        <pc:chgData name="Jacqualine Mthethwa" userId="167e9099-116b-4b05-9b19-474557d8c82c" providerId="ADAL" clId="{439A64F3-DD0F-4125-86FF-217B49C0448C}" dt="2026-06-09T10:52:47.340" v="37" actId="1076"/>
        <pc:sldMkLst>
          <pc:docMk/>
          <pc:sldMk cId="0" sldId="355"/>
        </pc:sldMkLst>
        <pc:spChg chg="mod">
          <ac:chgData name="Jacqualine Mthethwa" userId="167e9099-116b-4b05-9b19-474557d8c82c" providerId="ADAL" clId="{439A64F3-DD0F-4125-86FF-217B49C0448C}" dt="2026-06-09T10:52:47.340" v="37" actId="1076"/>
          <ac:spMkLst>
            <pc:docMk/>
            <pc:sldMk cId="0" sldId="355"/>
            <ac:spMk id="2" creationId="{00000000-0000-0000-0000-000000000000}"/>
          </ac:spMkLst>
        </pc:spChg>
      </pc:sldChg>
      <pc:sldChg chg="modSp mod">
        <pc:chgData name="Jacqualine Mthethwa" userId="167e9099-116b-4b05-9b19-474557d8c82c" providerId="ADAL" clId="{439A64F3-DD0F-4125-86FF-217B49C0448C}" dt="2026-06-09T10:49:42.911" v="10" actId="404"/>
        <pc:sldMkLst>
          <pc:docMk/>
          <pc:sldMk cId="1285715700" sldId="397"/>
        </pc:sldMkLst>
        <pc:spChg chg="mod">
          <ac:chgData name="Jacqualine Mthethwa" userId="167e9099-116b-4b05-9b19-474557d8c82c" providerId="ADAL" clId="{439A64F3-DD0F-4125-86FF-217B49C0448C}" dt="2026-06-09T10:49:37.346" v="9" actId="108"/>
          <ac:spMkLst>
            <pc:docMk/>
            <pc:sldMk cId="1285715700" sldId="397"/>
            <ac:spMk id="2" creationId="{00000000-0000-0000-0000-000000000000}"/>
          </ac:spMkLst>
        </pc:spChg>
        <pc:spChg chg="mod">
          <ac:chgData name="Jacqualine Mthethwa" userId="167e9099-116b-4b05-9b19-474557d8c82c" providerId="ADAL" clId="{439A64F3-DD0F-4125-86FF-217B49C0448C}" dt="2026-06-09T10:49:42.911" v="10" actId="404"/>
          <ac:spMkLst>
            <pc:docMk/>
            <pc:sldMk cId="1285715700" sldId="397"/>
            <ac:spMk id="3" creationId="{00000000-0000-0000-0000-000000000000}"/>
          </ac:spMkLst>
        </pc:spChg>
      </pc:sldChg>
      <pc:sldChg chg="modSp mod">
        <pc:chgData name="Jacqualine Mthethwa" userId="167e9099-116b-4b05-9b19-474557d8c82c" providerId="ADAL" clId="{439A64F3-DD0F-4125-86FF-217B49C0448C}" dt="2026-06-09T10:49:14.795" v="7" actId="108"/>
        <pc:sldMkLst>
          <pc:docMk/>
          <pc:sldMk cId="624828326" sldId="417"/>
        </pc:sldMkLst>
        <pc:spChg chg="mod">
          <ac:chgData name="Jacqualine Mthethwa" userId="167e9099-116b-4b05-9b19-474557d8c82c" providerId="ADAL" clId="{439A64F3-DD0F-4125-86FF-217B49C0448C}" dt="2026-06-09T10:49:14.795" v="7" actId="108"/>
          <ac:spMkLst>
            <pc:docMk/>
            <pc:sldMk cId="624828326" sldId="417"/>
            <ac:spMk id="2" creationId="{00000000-0000-0000-0000-000000000000}"/>
          </ac:spMkLst>
        </pc:spChg>
      </pc:sldChg>
      <pc:sldChg chg="modSp mod">
        <pc:chgData name="Jacqualine Mthethwa" userId="167e9099-116b-4b05-9b19-474557d8c82c" providerId="ADAL" clId="{439A64F3-DD0F-4125-86FF-217B49C0448C}" dt="2026-06-09T10:49:09.925" v="6" actId="108"/>
        <pc:sldMkLst>
          <pc:docMk/>
          <pc:sldMk cId="3051555845" sldId="440"/>
        </pc:sldMkLst>
        <pc:spChg chg="mod">
          <ac:chgData name="Jacqualine Mthethwa" userId="167e9099-116b-4b05-9b19-474557d8c82c" providerId="ADAL" clId="{439A64F3-DD0F-4125-86FF-217B49C0448C}" dt="2026-06-09T10:49:09.925" v="6" actId="108"/>
          <ac:spMkLst>
            <pc:docMk/>
            <pc:sldMk cId="3051555845" sldId="440"/>
            <ac:spMk id="5" creationId="{E1995F49-99AE-8A34-8BD3-BD8AF385AF8E}"/>
          </ac:spMkLst>
        </pc:spChg>
      </pc:sldChg>
      <pc:sldChg chg="modSp mod">
        <pc:chgData name="Jacqualine Mthethwa" userId="167e9099-116b-4b05-9b19-474557d8c82c" providerId="ADAL" clId="{439A64F3-DD0F-4125-86FF-217B49C0448C}" dt="2026-06-09T15:15:46.820" v="79" actId="108"/>
        <pc:sldMkLst>
          <pc:docMk/>
          <pc:sldMk cId="1761251293" sldId="441"/>
        </pc:sldMkLst>
        <pc:spChg chg="mod">
          <ac:chgData name="Jacqualine Mthethwa" userId="167e9099-116b-4b05-9b19-474557d8c82c" providerId="ADAL" clId="{439A64F3-DD0F-4125-86FF-217B49C0448C}" dt="2026-06-09T15:15:46.820" v="79" actId="108"/>
          <ac:spMkLst>
            <pc:docMk/>
            <pc:sldMk cId="1761251293" sldId="441"/>
            <ac:spMk id="5" creationId="{0284805F-7867-6F24-8E76-273DD9B7F38A}"/>
          </ac:spMkLst>
        </pc:spChg>
      </pc:sldChg>
      <pc:sldChg chg="modSp mod">
        <pc:chgData name="Jacqualine Mthethwa" userId="167e9099-116b-4b05-9b19-474557d8c82c" providerId="ADAL" clId="{439A64F3-DD0F-4125-86FF-217B49C0448C}" dt="2026-06-09T10:48:57.821" v="5" actId="108"/>
        <pc:sldMkLst>
          <pc:docMk/>
          <pc:sldMk cId="2006712784" sldId="442"/>
        </pc:sldMkLst>
        <pc:spChg chg="mod">
          <ac:chgData name="Jacqualine Mthethwa" userId="167e9099-116b-4b05-9b19-474557d8c82c" providerId="ADAL" clId="{439A64F3-DD0F-4125-86FF-217B49C0448C}" dt="2026-06-09T10:48:57.821" v="5" actId="108"/>
          <ac:spMkLst>
            <pc:docMk/>
            <pc:sldMk cId="2006712784" sldId="442"/>
            <ac:spMk id="5" creationId="{A4830043-8E0F-CE7F-783A-479DA55162F3}"/>
          </ac:spMkLst>
        </pc:spChg>
      </pc:sldChg>
      <pc:sldChg chg="modSp mod">
        <pc:chgData name="Jacqualine Mthethwa" userId="167e9099-116b-4b05-9b19-474557d8c82c" providerId="ADAL" clId="{439A64F3-DD0F-4125-86FF-217B49C0448C}" dt="2026-06-09T10:48:36.299" v="2" actId="1076"/>
        <pc:sldMkLst>
          <pc:docMk/>
          <pc:sldMk cId="3218507284" sldId="2147470646"/>
        </pc:sldMkLst>
        <pc:spChg chg="mod">
          <ac:chgData name="Jacqualine Mthethwa" userId="167e9099-116b-4b05-9b19-474557d8c82c" providerId="ADAL" clId="{439A64F3-DD0F-4125-86FF-217B49C0448C}" dt="2026-06-09T10:48:36.299" v="2" actId="1076"/>
          <ac:spMkLst>
            <pc:docMk/>
            <pc:sldMk cId="3218507284" sldId="2147470646"/>
            <ac:spMk id="13" creationId="{5EFF9812-FED6-43E3-8A8E-9BD9D65EAE52}"/>
          </ac:spMkLst>
        </pc:spChg>
      </pc:sldChg>
      <pc:sldChg chg="modSp mod">
        <pc:chgData name="Jacqualine Mthethwa" userId="167e9099-116b-4b05-9b19-474557d8c82c" providerId="ADAL" clId="{439A64F3-DD0F-4125-86FF-217B49C0448C}" dt="2026-06-09T10:49:51.824" v="11" actId="108"/>
        <pc:sldMkLst>
          <pc:docMk/>
          <pc:sldMk cId="4014149583" sldId="2147471029"/>
        </pc:sldMkLst>
        <pc:spChg chg="mod">
          <ac:chgData name="Jacqualine Mthethwa" userId="167e9099-116b-4b05-9b19-474557d8c82c" providerId="ADAL" clId="{439A64F3-DD0F-4125-86FF-217B49C0448C}" dt="2026-06-09T10:49:51.824" v="11" actId="108"/>
          <ac:spMkLst>
            <pc:docMk/>
            <pc:sldMk cId="4014149583" sldId="2147471029"/>
            <ac:spMk id="69634" creationId="{6CFA7A96-AC51-B9A1-8EF0-0044D70DCF5A}"/>
          </ac:spMkLst>
        </pc:spChg>
      </pc:sldChg>
      <pc:sldChg chg="modSp mod">
        <pc:chgData name="Jacqualine Mthethwa" userId="167e9099-116b-4b05-9b19-474557d8c82c" providerId="ADAL" clId="{439A64F3-DD0F-4125-86FF-217B49C0448C}" dt="2026-06-09T10:48:23.562" v="0" actId="108"/>
        <pc:sldMkLst>
          <pc:docMk/>
          <pc:sldMk cId="1630543799" sldId="2147471031"/>
        </pc:sldMkLst>
        <pc:spChg chg="mod">
          <ac:chgData name="Jacqualine Mthethwa" userId="167e9099-116b-4b05-9b19-474557d8c82c" providerId="ADAL" clId="{439A64F3-DD0F-4125-86FF-217B49C0448C}" dt="2026-06-09T10:48:23.562" v="0" actId="108"/>
          <ac:spMkLst>
            <pc:docMk/>
            <pc:sldMk cId="1630543799" sldId="2147471031"/>
            <ac:spMk id="2" creationId="{AD20A85F-052B-FC3C-5C8F-4E86682B2029}"/>
          </ac:spMkLst>
        </pc:spChg>
      </pc:sldChg>
      <pc:sldChg chg="modSp mod">
        <pc:chgData name="Jacqualine Mthethwa" userId="167e9099-116b-4b05-9b19-474557d8c82c" providerId="ADAL" clId="{439A64F3-DD0F-4125-86FF-217B49C0448C}" dt="2026-06-09T10:48:40.166" v="3" actId="108"/>
        <pc:sldMkLst>
          <pc:docMk/>
          <pc:sldMk cId="766210286" sldId="2147471032"/>
        </pc:sldMkLst>
        <pc:spChg chg="mod">
          <ac:chgData name="Jacqualine Mthethwa" userId="167e9099-116b-4b05-9b19-474557d8c82c" providerId="ADAL" clId="{439A64F3-DD0F-4125-86FF-217B49C0448C}" dt="2026-06-09T10:48:40.166" v="3" actId="108"/>
          <ac:spMkLst>
            <pc:docMk/>
            <pc:sldMk cId="766210286" sldId="2147471032"/>
            <ac:spMk id="4" creationId="{ECF52C68-3E8C-1DE3-A149-D0145EF4815E}"/>
          </ac:spMkLst>
        </pc:spChg>
      </pc:sldChg>
      <pc:sldChg chg="modSp mod">
        <pc:chgData name="Jacqualine Mthethwa" userId="167e9099-116b-4b05-9b19-474557d8c82c" providerId="ADAL" clId="{439A64F3-DD0F-4125-86FF-217B49C0448C}" dt="2026-06-09T10:52:38.287" v="35" actId="1076"/>
        <pc:sldMkLst>
          <pc:docMk/>
          <pc:sldMk cId="728725426" sldId="2147471034"/>
        </pc:sldMkLst>
        <pc:spChg chg="mod">
          <ac:chgData name="Jacqualine Mthethwa" userId="167e9099-116b-4b05-9b19-474557d8c82c" providerId="ADAL" clId="{439A64F3-DD0F-4125-86FF-217B49C0448C}" dt="2026-06-09T10:52:38.287" v="35" actId="1076"/>
          <ac:spMkLst>
            <pc:docMk/>
            <pc:sldMk cId="728725426" sldId="2147471034"/>
            <ac:spMk id="2" creationId="{00000000-0000-0000-0000-000000000000}"/>
          </ac:spMkLst>
        </pc:spChg>
      </pc:sldChg>
      <pc:sldChg chg="modSp mod">
        <pc:chgData name="Jacqualine Mthethwa" userId="167e9099-116b-4b05-9b19-474557d8c82c" providerId="ADAL" clId="{439A64F3-DD0F-4125-86FF-217B49C0448C}" dt="2026-06-09T10:52:23.028" v="33" actId="108"/>
        <pc:sldMkLst>
          <pc:docMk/>
          <pc:sldMk cId="1682102373" sldId="2147471035"/>
        </pc:sldMkLst>
        <pc:spChg chg="mod">
          <ac:chgData name="Jacqualine Mthethwa" userId="167e9099-116b-4b05-9b19-474557d8c82c" providerId="ADAL" clId="{439A64F3-DD0F-4125-86FF-217B49C0448C}" dt="2026-06-09T10:52:23.028" v="33" actId="108"/>
          <ac:spMkLst>
            <pc:docMk/>
            <pc:sldMk cId="1682102373" sldId="2147471035"/>
            <ac:spMk id="2" creationId="{00000000-0000-0000-0000-000000000000}"/>
          </ac:spMkLst>
        </pc:spChg>
      </pc:sldChg>
      <pc:sldChg chg="modSp mod">
        <pc:chgData name="Jacqualine Mthethwa" userId="167e9099-116b-4b05-9b19-474557d8c82c" providerId="ADAL" clId="{439A64F3-DD0F-4125-86FF-217B49C0448C}" dt="2026-06-09T10:48:46.907" v="4" actId="108"/>
        <pc:sldMkLst>
          <pc:docMk/>
          <pc:sldMk cId="3304843278" sldId="2147471036"/>
        </pc:sldMkLst>
        <pc:spChg chg="mod">
          <ac:chgData name="Jacqualine Mthethwa" userId="167e9099-116b-4b05-9b19-474557d8c82c" providerId="ADAL" clId="{439A64F3-DD0F-4125-86FF-217B49C0448C}" dt="2026-06-09T10:48:46.907" v="4" actId="108"/>
          <ac:spMkLst>
            <pc:docMk/>
            <pc:sldMk cId="3304843278" sldId="2147471036"/>
            <ac:spMk id="4" creationId="{ECF52C68-3E8C-1DE3-A149-D0145EF4815E}"/>
          </ac:spMkLst>
        </pc:spChg>
      </pc:sldChg>
      <pc:sldChg chg="delSp mod">
        <pc:chgData name="Jacqualine Mthethwa" userId="167e9099-116b-4b05-9b19-474557d8c82c" providerId="ADAL" clId="{439A64F3-DD0F-4125-86FF-217B49C0448C}" dt="2026-06-09T15:15:12.566" v="77" actId="478"/>
        <pc:sldMkLst>
          <pc:docMk/>
          <pc:sldMk cId="0" sldId="2147471037"/>
        </pc:sldMkLst>
        <pc:spChg chg="del">
          <ac:chgData name="Jacqualine Mthethwa" userId="167e9099-116b-4b05-9b19-474557d8c82c" providerId="ADAL" clId="{439A64F3-DD0F-4125-86FF-217B49C0448C}" dt="2026-06-09T15:15:12.566" v="77" actId="478"/>
          <ac:spMkLst>
            <pc:docMk/>
            <pc:sldMk cId="0" sldId="2147471037"/>
            <ac:spMk id="30" creationId="{00000000-0000-0000-0000-000000000000}"/>
          </ac:spMkLst>
        </pc:spChg>
      </pc:sldChg>
      <pc:sldChg chg="modSp mod">
        <pc:chgData name="Jacqualine Mthethwa" userId="167e9099-116b-4b05-9b19-474557d8c82c" providerId="ADAL" clId="{439A64F3-DD0F-4125-86FF-217B49C0448C}" dt="2026-06-09T10:50:26.170" v="19" actId="1076"/>
        <pc:sldMkLst>
          <pc:docMk/>
          <pc:sldMk cId="1108749522" sldId="2147471039"/>
        </pc:sldMkLst>
        <pc:spChg chg="mod">
          <ac:chgData name="Jacqualine Mthethwa" userId="167e9099-116b-4b05-9b19-474557d8c82c" providerId="ADAL" clId="{439A64F3-DD0F-4125-86FF-217B49C0448C}" dt="2026-06-09T10:50:26.170" v="19" actId="1076"/>
          <ac:spMkLst>
            <pc:docMk/>
            <pc:sldMk cId="1108749522" sldId="2147471039"/>
            <ac:spMk id="71682" creationId="{00000000-0000-0000-0000-000000000000}"/>
          </ac:spMkLst>
        </pc:spChg>
      </pc:sldChg>
      <pc:sldChg chg="delSp mod">
        <pc:chgData name="Jacqualine Mthethwa" userId="167e9099-116b-4b05-9b19-474557d8c82c" providerId="ADAL" clId="{439A64F3-DD0F-4125-86FF-217B49C0448C}" dt="2026-06-09T15:15:24.937" v="78" actId="478"/>
        <pc:sldMkLst>
          <pc:docMk/>
          <pc:sldMk cId="4080852640" sldId="2147471040"/>
        </pc:sldMkLst>
        <pc:spChg chg="del">
          <ac:chgData name="Jacqualine Mthethwa" userId="167e9099-116b-4b05-9b19-474557d8c82c" providerId="ADAL" clId="{439A64F3-DD0F-4125-86FF-217B49C0448C}" dt="2026-06-09T15:15:24.937" v="78" actId="478"/>
          <ac:spMkLst>
            <pc:docMk/>
            <pc:sldMk cId="4080852640" sldId="2147471040"/>
            <ac:spMk id="30" creationId="{00000000-0000-0000-0000-000000000000}"/>
          </ac:spMkLst>
        </pc:spChg>
      </pc:sldChg>
      <pc:sldChg chg="modSp mod">
        <pc:chgData name="Jacqualine Mthethwa" userId="167e9099-116b-4b05-9b19-474557d8c82c" providerId="ADAL" clId="{439A64F3-DD0F-4125-86FF-217B49C0448C}" dt="2026-06-09T10:51:54.994" v="21" actId="1076"/>
        <pc:sldMkLst>
          <pc:docMk/>
          <pc:sldMk cId="1768316597" sldId="2147471041"/>
        </pc:sldMkLst>
        <pc:spChg chg="mod">
          <ac:chgData name="Jacqualine Mthethwa" userId="167e9099-116b-4b05-9b19-474557d8c82c" providerId="ADAL" clId="{439A64F3-DD0F-4125-86FF-217B49C0448C}" dt="2026-06-09T10:51:54.994" v="21" actId="1076"/>
          <ac:spMkLst>
            <pc:docMk/>
            <pc:sldMk cId="1768316597" sldId="2147471041"/>
            <ac:spMk id="71682" creationId="{00000000-0000-0000-0000-00000000000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Binary_Worksheet.xlsb"/><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3881473571809931E-2"/>
          <c:y val="1.6074188562596601E-2"/>
          <c:w val="0.97223705285638018"/>
          <c:h val="0.96785162287480675"/>
        </c:manualLayout>
      </c:layout>
      <c:barChart>
        <c:barDir val="bar"/>
        <c:grouping val="stacked"/>
        <c:varyColors val="0"/>
        <c:ser>
          <c:idx val="0"/>
          <c:order val="0"/>
          <c:spPr>
            <a:solidFill>
              <a:srgbClr val="C80000"/>
            </a:solidFill>
            <a:ln>
              <a:noFill/>
            </a:ln>
            <a:effectLst/>
          </c:spPr>
          <c:invertIfNegative val="0"/>
          <c:dLbls>
            <c:spPr>
              <a:noFill/>
              <a:ln>
                <a:noFill/>
              </a:ln>
              <a:effectLst/>
            </c:spPr>
            <c:txPr>
              <a:bodyPr rot="0" spcFirstLastPara="1" vertOverflow="ellipsis" vert="horz" wrap="square" anchor="ctr" anchorCtr="1"/>
              <a:lstStyle/>
              <a:p>
                <a:pPr>
                  <a:defRPr sz="1197"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val>
            <c:numRef>
              <c:f>Sheet1!$A$1:$O$1</c:f>
              <c:numCache>
                <c:formatCode>General</c:formatCode>
                <c:ptCount val="15"/>
                <c:pt idx="0">
                  <c:v>12</c:v>
                </c:pt>
                <c:pt idx="1">
                  <c:v>9</c:v>
                </c:pt>
                <c:pt idx="2">
                  <c:v>8</c:v>
                </c:pt>
                <c:pt idx="3">
                  <c:v>8</c:v>
                </c:pt>
                <c:pt idx="4">
                  <c:v>7.0000000000000009</c:v>
                </c:pt>
                <c:pt idx="5">
                  <c:v>7.0000000000000009</c:v>
                </c:pt>
                <c:pt idx="6">
                  <c:v>7.0000000000000009</c:v>
                </c:pt>
                <c:pt idx="7">
                  <c:v>6</c:v>
                </c:pt>
                <c:pt idx="8">
                  <c:v>6</c:v>
                </c:pt>
                <c:pt idx="9">
                  <c:v>6</c:v>
                </c:pt>
                <c:pt idx="10">
                  <c:v>5</c:v>
                </c:pt>
                <c:pt idx="11">
                  <c:v>5</c:v>
                </c:pt>
                <c:pt idx="12">
                  <c:v>5</c:v>
                </c:pt>
                <c:pt idx="13">
                  <c:v>5</c:v>
                </c:pt>
                <c:pt idx="14">
                  <c:v>4</c:v>
                </c:pt>
              </c:numCache>
            </c:numRef>
          </c:val>
          <c:extLst>
            <c:ext xmlns:c16="http://schemas.microsoft.com/office/drawing/2014/chart" uri="{C3380CC4-5D6E-409C-BE32-E72D297353CC}">
              <c16:uniqueId val="{00000000-84E5-4F18-AE35-3CC4BBB35EE4}"/>
            </c:ext>
          </c:extLst>
        </c:ser>
        <c:dLbls>
          <c:dLblPos val="ctr"/>
          <c:showLegendKey val="0"/>
          <c:showVal val="1"/>
          <c:showCatName val="0"/>
          <c:showSerName val="0"/>
          <c:showPercent val="0"/>
          <c:showBubbleSize val="0"/>
        </c:dLbls>
        <c:gapWidth val="79"/>
        <c:overlap val="100"/>
        <c:axId val="543007903"/>
        <c:axId val="1"/>
      </c:barChart>
      <c:catAx>
        <c:axId val="543007903"/>
        <c:scaling>
          <c:orientation val="maxMin"/>
        </c:scaling>
        <c:delete val="0"/>
        <c:axPos val="l"/>
        <c:majorGridlines>
          <c:spPr>
            <a:ln w="9525" cap="flat" cmpd="sng" algn="ctr">
              <a:solidFill>
                <a:schemeClr val="tx1">
                  <a:lumMod val="15000"/>
                  <a:lumOff val="85000"/>
                </a:schemeClr>
              </a:solidFill>
              <a:round/>
            </a:ln>
            <a:effectLst/>
          </c:spPr>
        </c:majorGridlines>
        <c:majorTickMark val="none"/>
        <c:minorTickMark val="none"/>
        <c:tickLblPos val="none"/>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1" i="0" u="none" strike="noStrike" kern="1200" cap="all" spc="120" normalizeH="0" baseline="0">
                <a:solidFill>
                  <a:schemeClr val="tx1">
                    <a:lumMod val="65000"/>
                    <a:lumOff val="35000"/>
                  </a:schemeClr>
                </a:solidFill>
                <a:latin typeface="+mn-lt"/>
                <a:ea typeface="+mn-ea"/>
                <a:cs typeface="+mn-cs"/>
              </a:defRPr>
            </a:pPr>
            <a:endParaRPr lang="en-US"/>
          </a:p>
        </c:txPr>
        <c:crossAx val="1"/>
        <c:crosses val="min"/>
        <c:auto val="0"/>
        <c:lblAlgn val="ctr"/>
        <c:lblOffset val="100"/>
        <c:noMultiLvlLbl val="0"/>
      </c:catAx>
      <c:valAx>
        <c:axId val="1"/>
        <c:scaling>
          <c:orientation val="minMax"/>
          <c:max val="12"/>
          <c:min val="0"/>
        </c:scaling>
        <c:delete val="1"/>
        <c:axPos val="t"/>
        <c:numFmt formatCode="General" sourceLinked="1"/>
        <c:majorTickMark val="none"/>
        <c:minorTickMark val="none"/>
        <c:tickLblPos val="nextTo"/>
        <c:crossAx val="543007903"/>
        <c:crosses val="min"/>
        <c:crossBetween val="between"/>
      </c:valAx>
      <c:spPr>
        <a:noFill/>
        <a:ln>
          <a:noFill/>
        </a:ln>
        <a:effectLst/>
      </c:spPr>
    </c:plotArea>
    <c:plotVisOnly val="0"/>
    <c:dispBlanksAs val="gap"/>
    <c:showDLblsOverMax val="1"/>
  </c:chart>
  <c:spPr>
    <a:noFill/>
    <a:ln>
      <a:noFill/>
    </a:ln>
    <a:effectLst/>
  </c:spPr>
  <c:txPr>
    <a:bodyPr/>
    <a:lstStyle/>
    <a:p>
      <a:pPr>
        <a:defRPr b="1"/>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DB7D7EC-42ED-1828-7F7B-520AF90CA4BA}"/>
              </a:ext>
            </a:extLst>
          </p:cNvPr>
          <p:cNvSpPr>
            <a:spLocks noGrp="1"/>
          </p:cNvSpPr>
          <p:nvPr>
            <p:ph type="hdr" sz="quarter"/>
          </p:nvPr>
        </p:nvSpPr>
        <p:spPr>
          <a:xfrm>
            <a:off x="0" y="0"/>
            <a:ext cx="2971800" cy="6111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433F285-E675-7560-3A02-9182BC7A85C5}"/>
              </a:ext>
            </a:extLst>
          </p:cNvPr>
          <p:cNvSpPr>
            <a:spLocks noGrp="1"/>
          </p:cNvSpPr>
          <p:nvPr>
            <p:ph type="dt" sz="quarter" idx="1"/>
          </p:nvPr>
        </p:nvSpPr>
        <p:spPr>
          <a:xfrm>
            <a:off x="3884613" y="0"/>
            <a:ext cx="2971800" cy="611188"/>
          </a:xfrm>
          <a:prstGeom prst="rect">
            <a:avLst/>
          </a:prstGeom>
        </p:spPr>
        <p:txBody>
          <a:bodyPr vert="horz" lIns="91440" tIns="45720" rIns="91440" bIns="45720" rtlCol="0"/>
          <a:lstStyle>
            <a:lvl1pPr algn="r">
              <a:defRPr sz="1200"/>
            </a:lvl1pPr>
          </a:lstStyle>
          <a:p>
            <a:fld id="{A64F64CB-115A-4C25-B2BA-45A7119550D2}" type="datetimeFigureOut">
              <a:rPr lang="en-US" smtClean="0"/>
              <a:t>Physical conditions were unforeseen</a:t>
            </a:fld>
            <a:endParaRPr lang="en-US"/>
          </a:p>
        </p:txBody>
      </p:sp>
      <p:sp>
        <p:nvSpPr>
          <p:cNvPr id="4" name="Footer Placeholder 3">
            <a:extLst>
              <a:ext uri="{FF2B5EF4-FFF2-40B4-BE49-F238E27FC236}">
                <a16:creationId xmlns:a16="http://schemas.microsoft.com/office/drawing/2014/main" id="{CC3FE0D2-459C-41D1-399E-C6E9444347D7}"/>
              </a:ext>
            </a:extLst>
          </p:cNvPr>
          <p:cNvSpPr>
            <a:spLocks noGrp="1"/>
          </p:cNvSpPr>
          <p:nvPr>
            <p:ph type="ftr" sz="quarter" idx="2"/>
          </p:nvPr>
        </p:nvSpPr>
        <p:spPr>
          <a:xfrm>
            <a:off x="0" y="11580813"/>
            <a:ext cx="2971800" cy="6111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8CE0D2A-9E46-DCD3-9989-F9D0215947B6}"/>
              </a:ext>
            </a:extLst>
          </p:cNvPr>
          <p:cNvSpPr>
            <a:spLocks noGrp="1"/>
          </p:cNvSpPr>
          <p:nvPr>
            <p:ph type="sldNum" sz="quarter" idx="3"/>
          </p:nvPr>
        </p:nvSpPr>
        <p:spPr>
          <a:xfrm>
            <a:off x="3884613" y="11580813"/>
            <a:ext cx="2971800" cy="611187"/>
          </a:xfrm>
          <a:prstGeom prst="rect">
            <a:avLst/>
          </a:prstGeom>
        </p:spPr>
        <p:txBody>
          <a:bodyPr vert="horz" lIns="91440" tIns="45720" rIns="91440" bIns="45720" rtlCol="0" anchor="b"/>
          <a:lstStyle>
            <a:lvl1pPr algn="r">
              <a:defRPr sz="1200"/>
            </a:lvl1pPr>
          </a:lstStyle>
          <a:p>
            <a:fld id="{585459BC-9415-4396-B561-5069355D8FEA}" type="slidenum">
              <a:rPr lang="en-US" smtClean="0"/>
              <a:t>‹#›</a:t>
            </a:fld>
            <a:endParaRPr lang="en-US"/>
          </a:p>
        </p:txBody>
      </p:sp>
    </p:spTree>
    <p:extLst>
      <p:ext uri="{BB962C8B-B14F-4D97-AF65-F5344CB8AC3E}">
        <p14:creationId xmlns:p14="http://schemas.microsoft.com/office/powerpoint/2010/main" val="195126487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4812689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[Sources]
- NEC4 Supply Contract.pdf, cover/title pages, uploaded file.
- ECS brand guidelines 2026 _Creative Touch_LL.pptx, colours and font guidance, uploaded file.
- ECS Logo Full colour.png, uploaded file.</a:t>
            </a:r>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74688" y="839788"/>
            <a:ext cx="5964237" cy="3355975"/>
          </a:xfrm>
        </p:spPr>
      </p:sp>
      <p:sp>
        <p:nvSpPr>
          <p:cNvPr id="3" name="Notes Placeholder 2"/>
          <p:cNvSpPr>
            <a:spLocks noGrp="1"/>
          </p:cNvSpPr>
          <p:nvPr>
            <p:ph type="body" idx="1"/>
          </p:nvPr>
        </p:nvSpPr>
        <p:spPr/>
        <p:txBody>
          <a:bodyPr>
            <a:normAutofit fontScale="25000" lnSpcReduction="20000"/>
          </a:bodyPr>
          <a:lstStyle/>
          <a:p>
            <a:endParaRPr lang="en-GB" dirty="0"/>
          </a:p>
        </p:txBody>
      </p:sp>
      <p:sp>
        <p:nvSpPr>
          <p:cNvPr id="4" name="Header Placeholder 3"/>
          <p:cNvSpPr>
            <a:spLocks noGrp="1"/>
          </p:cNvSpPr>
          <p:nvPr>
            <p:ph type="hdr" sz="quarter" idx="10"/>
          </p:nvPr>
        </p:nvSpPr>
        <p:spPr/>
        <p:txBody>
          <a:bodyPr/>
          <a:lstStyle/>
          <a:p>
            <a:pPr>
              <a:defRPr/>
            </a:pPr>
            <a:r>
              <a:rPr lang="en-GB" dirty="0"/>
              <a:t>NEC system; background &amp; principles</a:t>
            </a:r>
          </a:p>
        </p:txBody>
      </p:sp>
      <p:sp>
        <p:nvSpPr>
          <p:cNvPr id="6" name="Footer Placeholder 5"/>
          <p:cNvSpPr>
            <a:spLocks noGrp="1"/>
          </p:cNvSpPr>
          <p:nvPr>
            <p:ph type="ftr" sz="quarter" idx="12"/>
          </p:nvPr>
        </p:nvSpPr>
        <p:spPr/>
        <p:txBody>
          <a:bodyPr/>
          <a:lstStyle/>
          <a:p>
            <a:pPr>
              <a:defRPr/>
            </a:pPr>
            <a:r>
              <a:rPr lang="en-GB" dirty="0"/>
              <a:t>ECS Associates</a:t>
            </a:r>
          </a:p>
        </p:txBody>
      </p:sp>
    </p:spTree>
    <p:extLst>
      <p:ext uri="{BB962C8B-B14F-4D97-AF65-F5344CB8AC3E}">
        <p14:creationId xmlns:p14="http://schemas.microsoft.com/office/powerpoint/2010/main" val="38587123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74688" y="839788"/>
            <a:ext cx="5964237" cy="3355975"/>
          </a:xfrm>
        </p:spPr>
      </p:sp>
      <p:sp>
        <p:nvSpPr>
          <p:cNvPr id="3" name="Notes Placeholder 2"/>
          <p:cNvSpPr>
            <a:spLocks noGrp="1"/>
          </p:cNvSpPr>
          <p:nvPr>
            <p:ph type="body" idx="1"/>
          </p:nvPr>
        </p:nvSpPr>
        <p:spPr/>
        <p:txBody>
          <a:bodyPr>
            <a:normAutofit fontScale="25000" lnSpcReduction="20000"/>
          </a:bodyPr>
          <a:lstStyle/>
          <a:p>
            <a:endParaRPr lang="en-GB" dirty="0"/>
          </a:p>
        </p:txBody>
      </p:sp>
      <p:sp>
        <p:nvSpPr>
          <p:cNvPr id="4" name="Header Placeholder 3"/>
          <p:cNvSpPr>
            <a:spLocks noGrp="1"/>
          </p:cNvSpPr>
          <p:nvPr>
            <p:ph type="hdr" sz="quarter" idx="10"/>
          </p:nvPr>
        </p:nvSpPr>
        <p:spPr/>
        <p:txBody>
          <a:bodyPr/>
          <a:lstStyle/>
          <a:p>
            <a:pPr>
              <a:defRPr/>
            </a:pPr>
            <a:r>
              <a:rPr lang="en-GB" dirty="0"/>
              <a:t>NEC system; background &amp; principles</a:t>
            </a:r>
          </a:p>
        </p:txBody>
      </p:sp>
      <p:sp>
        <p:nvSpPr>
          <p:cNvPr id="6" name="Footer Placeholder 5"/>
          <p:cNvSpPr>
            <a:spLocks noGrp="1"/>
          </p:cNvSpPr>
          <p:nvPr>
            <p:ph type="ftr" sz="quarter" idx="12"/>
          </p:nvPr>
        </p:nvSpPr>
        <p:spPr/>
        <p:txBody>
          <a:bodyPr/>
          <a:lstStyle/>
          <a:p>
            <a:pPr>
              <a:defRPr/>
            </a:pPr>
            <a:r>
              <a:rPr lang="en-GB" dirty="0"/>
              <a:t>ECS Associates</a:t>
            </a:r>
          </a:p>
        </p:txBody>
      </p:sp>
    </p:spTree>
    <p:extLst>
      <p:ext uri="{BB962C8B-B14F-4D97-AF65-F5344CB8AC3E}">
        <p14:creationId xmlns:p14="http://schemas.microsoft.com/office/powerpoint/2010/main" val="6909010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74688" y="839788"/>
            <a:ext cx="5964237" cy="3355975"/>
          </a:xfrm>
        </p:spPr>
      </p:sp>
      <p:sp>
        <p:nvSpPr>
          <p:cNvPr id="3" name="Notes Placeholder 2"/>
          <p:cNvSpPr>
            <a:spLocks noGrp="1"/>
          </p:cNvSpPr>
          <p:nvPr>
            <p:ph type="body" idx="1"/>
          </p:nvPr>
        </p:nvSpPr>
        <p:spPr/>
        <p:txBody>
          <a:bodyPr>
            <a:normAutofit fontScale="25000" lnSpcReduction="20000"/>
          </a:bodyPr>
          <a:lstStyle/>
          <a:p>
            <a:endParaRPr lang="en-GB" dirty="0"/>
          </a:p>
        </p:txBody>
      </p:sp>
      <p:sp>
        <p:nvSpPr>
          <p:cNvPr id="4" name="Header Placeholder 3"/>
          <p:cNvSpPr>
            <a:spLocks noGrp="1"/>
          </p:cNvSpPr>
          <p:nvPr>
            <p:ph type="hdr" sz="quarter" idx="10"/>
          </p:nvPr>
        </p:nvSpPr>
        <p:spPr/>
        <p:txBody>
          <a:bodyPr/>
          <a:lstStyle/>
          <a:p>
            <a:pPr>
              <a:defRPr/>
            </a:pPr>
            <a:r>
              <a:rPr lang="en-GB" dirty="0"/>
              <a:t>NEC system; background &amp; principles</a:t>
            </a:r>
          </a:p>
        </p:txBody>
      </p:sp>
      <p:sp>
        <p:nvSpPr>
          <p:cNvPr id="6" name="Footer Placeholder 5"/>
          <p:cNvSpPr>
            <a:spLocks noGrp="1"/>
          </p:cNvSpPr>
          <p:nvPr>
            <p:ph type="ftr" sz="quarter" idx="12"/>
          </p:nvPr>
        </p:nvSpPr>
        <p:spPr/>
        <p:txBody>
          <a:bodyPr/>
          <a:lstStyle/>
          <a:p>
            <a:pPr>
              <a:defRPr/>
            </a:pPr>
            <a:r>
              <a:rPr lang="en-GB" dirty="0"/>
              <a:t>ECS Associates</a:t>
            </a:r>
          </a:p>
        </p:txBody>
      </p:sp>
    </p:spTree>
    <p:extLst>
      <p:ext uri="{BB962C8B-B14F-4D97-AF65-F5344CB8AC3E}">
        <p14:creationId xmlns:p14="http://schemas.microsoft.com/office/powerpoint/2010/main" val="30209514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74688" y="839788"/>
            <a:ext cx="5964237" cy="3355975"/>
          </a:xfrm>
        </p:spPr>
      </p:sp>
      <p:sp>
        <p:nvSpPr>
          <p:cNvPr id="3" name="Notes Placeholder 2"/>
          <p:cNvSpPr>
            <a:spLocks noGrp="1"/>
          </p:cNvSpPr>
          <p:nvPr>
            <p:ph type="body" idx="1"/>
          </p:nvPr>
        </p:nvSpPr>
        <p:spPr/>
        <p:txBody>
          <a:bodyPr>
            <a:normAutofit fontScale="25000" lnSpcReduction="20000"/>
          </a:bodyPr>
          <a:lstStyle/>
          <a:p>
            <a:endParaRPr lang="en-GB" dirty="0"/>
          </a:p>
        </p:txBody>
      </p:sp>
      <p:sp>
        <p:nvSpPr>
          <p:cNvPr id="4" name="Header Placeholder 3"/>
          <p:cNvSpPr>
            <a:spLocks noGrp="1"/>
          </p:cNvSpPr>
          <p:nvPr>
            <p:ph type="hdr" sz="quarter" idx="10"/>
          </p:nvPr>
        </p:nvSpPr>
        <p:spPr/>
        <p:txBody>
          <a:bodyPr/>
          <a:lstStyle/>
          <a:p>
            <a:pPr>
              <a:defRPr/>
            </a:pPr>
            <a:r>
              <a:rPr lang="en-GB" dirty="0"/>
              <a:t>NEC system; background &amp; principles</a:t>
            </a:r>
          </a:p>
        </p:txBody>
      </p:sp>
      <p:sp>
        <p:nvSpPr>
          <p:cNvPr id="6" name="Footer Placeholder 5"/>
          <p:cNvSpPr>
            <a:spLocks noGrp="1"/>
          </p:cNvSpPr>
          <p:nvPr>
            <p:ph type="ftr" sz="quarter" idx="12"/>
          </p:nvPr>
        </p:nvSpPr>
        <p:spPr/>
        <p:txBody>
          <a:bodyPr/>
          <a:lstStyle/>
          <a:p>
            <a:pPr>
              <a:defRPr/>
            </a:pPr>
            <a:r>
              <a:rPr lang="en-GB" dirty="0"/>
              <a:t>ECS Associates</a:t>
            </a:r>
          </a:p>
        </p:txBody>
      </p:sp>
    </p:spTree>
    <p:extLst>
      <p:ext uri="{BB962C8B-B14F-4D97-AF65-F5344CB8AC3E}">
        <p14:creationId xmlns:p14="http://schemas.microsoft.com/office/powerpoint/2010/main" val="40466023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74688" y="839788"/>
            <a:ext cx="5964237" cy="3355975"/>
          </a:xfrm>
        </p:spPr>
      </p:sp>
      <p:sp>
        <p:nvSpPr>
          <p:cNvPr id="3" name="Notes Placeholder 2"/>
          <p:cNvSpPr>
            <a:spLocks noGrp="1"/>
          </p:cNvSpPr>
          <p:nvPr>
            <p:ph type="body" idx="1"/>
          </p:nvPr>
        </p:nvSpPr>
        <p:spPr/>
        <p:txBody>
          <a:bodyPr>
            <a:normAutofit fontScale="25000" lnSpcReduction="20000"/>
          </a:bodyPr>
          <a:lstStyle/>
          <a:p>
            <a:endParaRPr lang="en-GB" dirty="0"/>
          </a:p>
        </p:txBody>
      </p:sp>
      <p:sp>
        <p:nvSpPr>
          <p:cNvPr id="4" name="Header Placeholder 3"/>
          <p:cNvSpPr>
            <a:spLocks noGrp="1"/>
          </p:cNvSpPr>
          <p:nvPr>
            <p:ph type="hdr" sz="quarter" idx="10"/>
          </p:nvPr>
        </p:nvSpPr>
        <p:spPr/>
        <p:txBody>
          <a:bodyPr/>
          <a:lstStyle/>
          <a:p>
            <a:pPr>
              <a:defRPr/>
            </a:pPr>
            <a:r>
              <a:rPr lang="en-GB" dirty="0"/>
              <a:t>NEC system; background &amp; principles</a:t>
            </a:r>
          </a:p>
        </p:txBody>
      </p:sp>
      <p:sp>
        <p:nvSpPr>
          <p:cNvPr id="6" name="Footer Placeholder 5"/>
          <p:cNvSpPr>
            <a:spLocks noGrp="1"/>
          </p:cNvSpPr>
          <p:nvPr>
            <p:ph type="ftr" sz="quarter" idx="12"/>
          </p:nvPr>
        </p:nvSpPr>
        <p:spPr/>
        <p:txBody>
          <a:bodyPr/>
          <a:lstStyle/>
          <a:p>
            <a:pPr>
              <a:defRPr/>
            </a:pPr>
            <a:r>
              <a:rPr lang="en-GB" dirty="0"/>
              <a:t>ECS Associates</a:t>
            </a:r>
          </a:p>
        </p:txBody>
      </p:sp>
    </p:spTree>
    <p:extLst>
      <p:ext uri="{BB962C8B-B14F-4D97-AF65-F5344CB8AC3E}">
        <p14:creationId xmlns:p14="http://schemas.microsoft.com/office/powerpoint/2010/main" val="19190656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74688" y="839788"/>
            <a:ext cx="5964237" cy="3355975"/>
          </a:xfrm>
        </p:spPr>
      </p:sp>
      <p:sp>
        <p:nvSpPr>
          <p:cNvPr id="3" name="Notes Placeholder 2"/>
          <p:cNvSpPr>
            <a:spLocks noGrp="1"/>
          </p:cNvSpPr>
          <p:nvPr>
            <p:ph type="body" idx="1"/>
          </p:nvPr>
        </p:nvSpPr>
        <p:spPr/>
        <p:txBody>
          <a:bodyPr>
            <a:normAutofit fontScale="25000" lnSpcReduction="20000"/>
          </a:bodyPr>
          <a:lstStyle/>
          <a:p>
            <a:endParaRPr lang="en-GB" dirty="0"/>
          </a:p>
        </p:txBody>
      </p:sp>
      <p:sp>
        <p:nvSpPr>
          <p:cNvPr id="4" name="Header Placeholder 3"/>
          <p:cNvSpPr>
            <a:spLocks noGrp="1"/>
          </p:cNvSpPr>
          <p:nvPr>
            <p:ph type="hdr" sz="quarter" idx="10"/>
          </p:nvPr>
        </p:nvSpPr>
        <p:spPr/>
        <p:txBody>
          <a:bodyPr/>
          <a:lstStyle/>
          <a:p>
            <a:pPr>
              <a:defRPr/>
            </a:pPr>
            <a:r>
              <a:rPr lang="en-GB" dirty="0"/>
              <a:t>NEC system; background &amp; principles</a:t>
            </a:r>
          </a:p>
        </p:txBody>
      </p:sp>
      <p:sp>
        <p:nvSpPr>
          <p:cNvPr id="6" name="Footer Placeholder 5"/>
          <p:cNvSpPr>
            <a:spLocks noGrp="1"/>
          </p:cNvSpPr>
          <p:nvPr>
            <p:ph type="ftr" sz="quarter" idx="12"/>
          </p:nvPr>
        </p:nvSpPr>
        <p:spPr/>
        <p:txBody>
          <a:bodyPr/>
          <a:lstStyle/>
          <a:p>
            <a:pPr>
              <a:defRPr/>
            </a:pPr>
            <a:r>
              <a:rPr lang="en-GB" dirty="0"/>
              <a:t>ECS Associates</a:t>
            </a:r>
          </a:p>
        </p:txBody>
      </p:sp>
    </p:spTree>
    <p:extLst>
      <p:ext uri="{BB962C8B-B14F-4D97-AF65-F5344CB8AC3E}">
        <p14:creationId xmlns:p14="http://schemas.microsoft.com/office/powerpoint/2010/main" val="33588802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65DE7-C948-4711-8C10-688522F202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F71AA4-AE12-E652-B04D-0E92D7ADC2BA}"/>
              </a:ext>
            </a:extLst>
          </p:cNvPr>
          <p:cNvSpPr>
            <a:spLocks noGrp="1" noRot="1" noChangeAspect="1"/>
          </p:cNvSpPr>
          <p:nvPr>
            <p:ph type="sldImg"/>
          </p:nvPr>
        </p:nvSpPr>
        <p:spPr>
          <a:xfrm>
            <a:off x="539750" y="812800"/>
            <a:ext cx="5776913" cy="3249613"/>
          </a:xfrm>
        </p:spPr>
      </p:sp>
      <p:sp>
        <p:nvSpPr>
          <p:cNvPr id="3" name="Notes Placeholder 2">
            <a:extLst>
              <a:ext uri="{FF2B5EF4-FFF2-40B4-BE49-F238E27FC236}">
                <a16:creationId xmlns:a16="http://schemas.microsoft.com/office/drawing/2014/main" id="{3C6A7A0C-8B66-3A65-96AD-0D36B5F49DF8}"/>
              </a:ext>
            </a:extLst>
          </p:cNvPr>
          <p:cNvSpPr>
            <a:spLocks noGrp="1"/>
          </p:cNvSpPr>
          <p:nvPr>
            <p:ph type="body" idx="1"/>
          </p:nvPr>
        </p:nvSpPr>
        <p:spPr/>
        <p:txBody>
          <a:bodyPr>
            <a:normAutofit fontScale="25000" lnSpcReduction="20000"/>
          </a:bodyPr>
          <a:lstStyle/>
          <a:p>
            <a:endParaRPr lang="en-GB" dirty="0"/>
          </a:p>
        </p:txBody>
      </p:sp>
      <p:sp>
        <p:nvSpPr>
          <p:cNvPr id="4" name="Header Placeholder 3">
            <a:extLst>
              <a:ext uri="{FF2B5EF4-FFF2-40B4-BE49-F238E27FC236}">
                <a16:creationId xmlns:a16="http://schemas.microsoft.com/office/drawing/2014/main" id="{4C402700-9C09-CA80-D052-252027C7F60A}"/>
              </a:ext>
            </a:extLst>
          </p:cNvPr>
          <p:cNvSpPr>
            <a:spLocks noGrp="1"/>
          </p:cNvSpPr>
          <p:nvPr>
            <p:ph type="hdr" sz="quarter" idx="10"/>
          </p:nvPr>
        </p:nvSpPr>
        <p:spPr/>
        <p:txBody>
          <a:bodyPr/>
          <a:lstStyle/>
          <a:p>
            <a:pPr marL="0" marR="0" lvl="0" indent="0" algn="l" defTabSz="766572" rtl="0" eaLnBrk="0" fontAlgn="base" latinLnBrk="0" hangingPunct="0">
              <a:lnSpc>
                <a:spcPct val="100000"/>
              </a:lnSpc>
              <a:spcBef>
                <a:spcPct val="0"/>
              </a:spcBef>
              <a:spcAft>
                <a:spcPct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Times New Roman" pitchFamily="18" charset="0"/>
                <a:ea typeface="+mn-ea"/>
                <a:cs typeface="+mn-cs"/>
              </a:rPr>
              <a:t>Introduction to the NEC3 Family: background &amp; principles</a:t>
            </a:r>
            <a:endParaRPr kumimoji="0" lang="en-GB" sz="1000" b="0" i="1"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6" name="Footer Placeholder 5">
            <a:extLst>
              <a:ext uri="{FF2B5EF4-FFF2-40B4-BE49-F238E27FC236}">
                <a16:creationId xmlns:a16="http://schemas.microsoft.com/office/drawing/2014/main" id="{F4D36F08-8F23-E9BC-A73C-903C8F2F8778}"/>
              </a:ext>
            </a:extLst>
          </p:cNvPr>
          <p:cNvSpPr>
            <a:spLocks noGrp="1"/>
          </p:cNvSpPr>
          <p:nvPr>
            <p:ph type="ftr" sz="quarter" idx="12"/>
          </p:nvPr>
        </p:nvSpPr>
        <p:spPr/>
        <p:txBody>
          <a:bodyPr/>
          <a:lstStyle/>
          <a:p>
            <a:pPr marL="0" marR="0" lvl="0" indent="0" algn="l" defTabSz="766572" rtl="0" eaLnBrk="0" fontAlgn="base" latinLnBrk="0" hangingPunct="0">
              <a:lnSpc>
                <a:spcPct val="100000"/>
              </a:lnSpc>
              <a:spcBef>
                <a:spcPct val="0"/>
              </a:spcBef>
              <a:spcAft>
                <a:spcPct val="0"/>
              </a:spcAft>
              <a:buClrTx/>
              <a:buSzTx/>
              <a:buFontTx/>
              <a:buNone/>
              <a:tabLst/>
              <a:defRPr/>
            </a:pPr>
            <a:r>
              <a:rPr kumimoji="0" lang="en-GB" sz="1000" b="0" i="1" u="none" strike="noStrike" kern="1200" cap="none" spc="0" normalizeH="0" baseline="0" noProof="0">
                <a:ln>
                  <a:noFill/>
                </a:ln>
                <a:solidFill>
                  <a:srgbClr val="000000"/>
                </a:solidFill>
                <a:effectLst/>
                <a:uLnTx/>
                <a:uFillTx/>
                <a:latin typeface="Times New Roman" pitchFamily="18" charset="0"/>
                <a:ea typeface="+mn-ea"/>
                <a:cs typeface="+mn-cs"/>
              </a:rPr>
              <a:t>ECS Associates </a:t>
            </a:r>
          </a:p>
        </p:txBody>
      </p:sp>
    </p:spTree>
    <p:extLst>
      <p:ext uri="{BB962C8B-B14F-4D97-AF65-F5344CB8AC3E}">
        <p14:creationId xmlns:p14="http://schemas.microsoft.com/office/powerpoint/2010/main" val="6089953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DC3B3-91CC-31AC-C370-4C62D1BABF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68A325-41D8-EB2B-7C22-F644269EB4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8BE544-DF1E-ABC1-4D51-5C344F59C4FC}"/>
              </a:ext>
            </a:extLst>
          </p:cNvPr>
          <p:cNvSpPr>
            <a:spLocks noGrp="1"/>
          </p:cNvSpPr>
          <p:nvPr>
            <p:ph type="body" idx="1"/>
          </p:nvPr>
        </p:nvSpPr>
        <p:spPr/>
        <p:txBody>
          <a:bodyPr/>
          <a:lstStyle/>
          <a:p>
            <a:endParaRPr lang="en-ZA" dirty="0"/>
          </a:p>
        </p:txBody>
      </p:sp>
    </p:spTree>
    <p:extLst>
      <p:ext uri="{BB962C8B-B14F-4D97-AF65-F5344CB8AC3E}">
        <p14:creationId xmlns:p14="http://schemas.microsoft.com/office/powerpoint/2010/main" val="15384224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530C4C-A540-143B-5600-BCBEA0625C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249E7D-6AC5-5D80-0FFB-62D406E287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3DEE26-7A82-B1B3-86FD-75300C48885E}"/>
              </a:ext>
            </a:extLst>
          </p:cNvPr>
          <p:cNvSpPr>
            <a:spLocks noGrp="1"/>
          </p:cNvSpPr>
          <p:nvPr>
            <p:ph type="body" idx="1"/>
          </p:nvPr>
        </p:nvSpPr>
        <p:spPr/>
        <p:txBody>
          <a:bodyPr/>
          <a:lstStyle/>
          <a:p>
            <a:endParaRPr lang="en-ZA" dirty="0"/>
          </a:p>
        </p:txBody>
      </p:sp>
    </p:spTree>
    <p:extLst>
      <p:ext uri="{BB962C8B-B14F-4D97-AF65-F5344CB8AC3E}">
        <p14:creationId xmlns:p14="http://schemas.microsoft.com/office/powerpoint/2010/main" val="35982064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FC436-164F-6982-8B34-5C769808DD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BB05A6-2890-7F5E-4AD0-E113D8F934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F5096F-A6AF-C685-B85F-016F0EA1186A}"/>
              </a:ext>
            </a:extLst>
          </p:cNvPr>
          <p:cNvSpPr>
            <a:spLocks noGrp="1"/>
          </p:cNvSpPr>
          <p:nvPr>
            <p:ph type="body" idx="1"/>
          </p:nvPr>
        </p:nvSpPr>
        <p:spPr/>
        <p:txBody>
          <a:bodyPr/>
          <a:lstStyle/>
          <a:p>
            <a:endParaRPr lang="en-ZA" dirty="0"/>
          </a:p>
        </p:txBody>
      </p:sp>
    </p:spTree>
    <p:extLst>
      <p:ext uri="{BB962C8B-B14F-4D97-AF65-F5344CB8AC3E}">
        <p14:creationId xmlns:p14="http://schemas.microsoft.com/office/powerpoint/2010/main" val="2111038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[Sources]
- NEC4 Supply Contract.pdf, pages 11-12 (definitions) used as the reference image and clause structure source.
- ECS brand guidelines 2026 _Creative Touch_LL.pptx, colour palette and typography guidance.</a:t>
            </a:r>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[Sources]
- NEC4 Supply Contract.pdf, used across the core and option clauses referenced throughout the session.
- ECS brand guidelines 2026 _Creative Touch_LL.pptx and ECS logo image, uploaded files.</a:t>
            </a:r>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[Sources]
- NEC4 Supply Contract.pdf, used across the core and option clauses referenced throughout the session.
- ECS brand guidelines 2026 _Creative Touch_LL.pptx and ECS logo image, uploaded files.</a:t>
            </a:r>
          </a:p>
        </p:txBody>
      </p:sp>
    </p:spTree>
    <p:extLst>
      <p:ext uri="{BB962C8B-B14F-4D97-AF65-F5344CB8AC3E}">
        <p14:creationId xmlns:p14="http://schemas.microsoft.com/office/powerpoint/2010/main" val="32835737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Header Placeholder 3"/>
          <p:cNvSpPr>
            <a:spLocks noGrp="1"/>
          </p:cNvSpPr>
          <p:nvPr>
            <p:ph type="hdr" sz="quarter"/>
          </p:nvPr>
        </p:nvSpPr>
        <p:spPr/>
        <p:txBody>
          <a:bodyPr/>
          <a:lstStyle/>
          <a:p>
            <a:pPr>
              <a:defRPr/>
            </a:pPr>
            <a:r>
              <a:rPr lang="en-GB"/>
              <a:t>NEC system; background &amp; principles</a:t>
            </a:r>
            <a:endParaRPr lang="en-GB" dirty="0"/>
          </a:p>
        </p:txBody>
      </p:sp>
      <p:sp>
        <p:nvSpPr>
          <p:cNvPr id="6" name="Footer Placeholder 5"/>
          <p:cNvSpPr>
            <a:spLocks noGrp="1"/>
          </p:cNvSpPr>
          <p:nvPr>
            <p:ph type="ftr" sz="quarter" idx="4"/>
          </p:nvPr>
        </p:nvSpPr>
        <p:spPr/>
        <p:txBody>
          <a:bodyPr/>
          <a:lstStyle/>
          <a:p>
            <a:pPr>
              <a:defRPr/>
            </a:pPr>
            <a:r>
              <a:rPr lang="en-GB"/>
              <a:t>ECS Associates</a:t>
            </a:r>
            <a:endParaRPr lang="en-GB" dirty="0"/>
          </a:p>
        </p:txBody>
      </p:sp>
    </p:spTree>
    <p:extLst>
      <p:ext uri="{BB962C8B-B14F-4D97-AF65-F5344CB8AC3E}">
        <p14:creationId xmlns:p14="http://schemas.microsoft.com/office/powerpoint/2010/main" val="32786370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[Sources]
- NEC4 Supply Contract.pdf, used across the core and option clauses referenced throughout the session.
- ECS brand guidelines 2026 _Creative Touch_LL.pptx and ECS logo image, uploaded files.</a:t>
            </a:r>
          </a:p>
        </p:txBody>
      </p:sp>
    </p:spTree>
    <p:extLst>
      <p:ext uri="{BB962C8B-B14F-4D97-AF65-F5344CB8AC3E}">
        <p14:creationId xmlns:p14="http://schemas.microsoft.com/office/powerpoint/2010/main" val="236087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[Sources]
- ECS brand guidelines 2026 (colours and typography), uploaded file.
- NEC4 Supply Contract.pdf, uploaded file, used as the substantive source for the section topic.</a:t>
            </a:r>
          </a:p>
        </p:txBody>
      </p:sp>
    </p:spTree>
    <p:extLst>
      <p:ext uri="{BB962C8B-B14F-4D97-AF65-F5344CB8AC3E}">
        <p14:creationId xmlns:p14="http://schemas.microsoft.com/office/powerpoint/2010/main" val="41543045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[Sources]
- NEC4 Supply Contract.pdf, title page and contents pages 1-5, uploaded file.</a:t>
            </a: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[Sources]
- NEC4 Supply Contract.pdf, title page and contents pages 1-5, uploaded file.</a:t>
            </a:r>
          </a:p>
        </p:txBody>
      </p:sp>
    </p:spTree>
    <p:extLst>
      <p:ext uri="{BB962C8B-B14F-4D97-AF65-F5344CB8AC3E}">
        <p14:creationId xmlns:p14="http://schemas.microsoft.com/office/powerpoint/2010/main" val="3374082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[Sources]
- NEC4 Supply Contract.pdf, pages 11-13 (definitions and communications) and page 24 clause 54.1, uploaded file.</a:t>
            </a:r>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[Sources]
- NEC4 Supply Contract.pdf, clauses 14, 20-27 and 93-94, uploaded file.</a:t>
            </a:r>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[Sources]
- NEC4 Supply Contract.pdf, pages 33-37 (clauses 90-94 and dispute reference table), uploaded file.</a:t>
            </a:r>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[Sources]
- ECS brand guidelines 2026 (colours and typography), uploaded file.
- NEC4 Supply Contract.pdf, uploaded file, used as the substantive source for the section topic.</a:t>
            </a: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tags" Target="../tags/tag3.xml"/><Relationship Id="rId7"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9" Type="http://schemas.openxmlformats.org/officeDocument/2006/relationships/image" Target="../media/image3.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0717" y="0"/>
            <a:ext cx="11582400" cy="1066800"/>
          </a:xfrm>
        </p:spPr>
        <p:txBody>
          <a:bodyPr/>
          <a:lstStyle/>
          <a:p>
            <a:r>
              <a:rPr lang="en-US" dirty="0"/>
              <a:t>Click to edit Master title style</a:t>
            </a:r>
            <a:endParaRPr lang="en-GB" dirty="0"/>
          </a:p>
        </p:txBody>
      </p:sp>
      <p:sp>
        <p:nvSpPr>
          <p:cNvPr id="3" name="Content Placeholder 2"/>
          <p:cNvSpPr>
            <a:spLocks noGrp="1"/>
          </p:cNvSpPr>
          <p:nvPr>
            <p:ph idx="1"/>
          </p:nvPr>
        </p:nvSpPr>
        <p:spPr/>
        <p:txBody>
          <a:bodyPr/>
          <a:lstStyle>
            <a:lvl2pPr>
              <a:defRPr/>
            </a:lvl2pPr>
          </a:lstStyle>
          <a:p>
            <a:pPr lvl="1"/>
            <a:endParaRPr lang="en-US" dirty="0"/>
          </a:p>
          <a:p>
            <a:pPr lvl="1"/>
            <a:endParaRPr lang="en-US" dirty="0"/>
          </a:p>
          <a:p>
            <a:pPr lvl="1"/>
            <a:endParaRPr lang="en-US" dirty="0"/>
          </a:p>
          <a:p>
            <a:pPr lvl="1"/>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945550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1_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8EFF8A2-0FB9-4B25-8B8D-492353274983}"/>
              </a:ext>
            </a:extLst>
          </p:cNvPr>
          <p:cNvGraphicFramePr>
            <a:graphicFrameLocks/>
          </p:cNvGraphicFramePr>
          <p:nvPr>
            <p:custDataLst>
              <p:tags r:id="rId1"/>
            </p:custDataLst>
            <p:extLst>
              <p:ext uri="{D42A27DB-BD31-4B8C-83A1-F6EECF244321}">
                <p14:modId xmlns:p14="http://schemas.microsoft.com/office/powerpoint/2010/main" val="9274284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2" hidden="1">
                        <a:extLst>
                          <a:ext uri="{FF2B5EF4-FFF2-40B4-BE49-F238E27FC236}">
                            <a16:creationId xmlns:a16="http://schemas.microsoft.com/office/drawing/2014/main" id="{D8EFF8A2-0FB9-4B25-8B8D-492353274983}"/>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F741700-5035-4E61-A4AC-1B3C7AE220D5}"/>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182372"/>
            <a:ext cx="11082528" cy="731520"/>
          </a:xfrm>
        </p:spPr>
        <p:txBody>
          <a:bodyPr/>
          <a:lstStyle/>
          <a:p>
            <a:r>
              <a:rPr lang="en-US"/>
              <a:t>Click to edit Master title style</a:t>
            </a:r>
          </a:p>
        </p:txBody>
      </p:sp>
      <p:sp>
        <p:nvSpPr>
          <p:cNvPr id="8" name="5. Source" hidden="1">
            <a:extLst>
              <a:ext uri="{FF2B5EF4-FFF2-40B4-BE49-F238E27FC236}">
                <a16:creationId xmlns:a16="http://schemas.microsoft.com/office/drawing/2014/main" id="{9238B1D6-2095-4826-AA45-9A4E6F7D1A16}"/>
              </a:ext>
            </a:extLst>
          </p:cNvPr>
          <p:cNvSpPr txBox="1"/>
          <p:nvPr>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A8BAFD1A-3C11-49E6-B76E-5166760AF118}"/>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
        <p:nvSpPr>
          <p:cNvPr id="12" name="3. Subtitle">
            <a:extLst>
              <a:ext uri="{FF2B5EF4-FFF2-40B4-BE49-F238E27FC236}">
                <a16:creationId xmlns:a16="http://schemas.microsoft.com/office/drawing/2014/main" id="{1EE9FF4B-7331-4DE1-A594-C0C335ED5BE5}"/>
              </a:ext>
            </a:extLst>
          </p:cNvPr>
          <p:cNvSpPr>
            <a:spLocks noGrp="1"/>
          </p:cNvSpPr>
          <p:nvPr>
            <p:ph type="subTitle" idx="1"/>
            <p:custDataLst>
              <p:tags r:id="rId6"/>
            </p:custDataLst>
          </p:nvPr>
        </p:nvSpPr>
        <p:spPr>
          <a:xfrm>
            <a:off x="554736" y="903861"/>
            <a:ext cx="11082528" cy="276999"/>
          </a:xfrm>
        </p:spPr>
        <p:txBody>
          <a:bodyPr anchor="ctr" anchorCtr="0"/>
          <a:lstStyle/>
          <a:p>
            <a:r>
              <a:rPr lang="en-US" sz="1600"/>
              <a:t>Click to edit Master subtitle style</a:t>
            </a:r>
          </a:p>
        </p:txBody>
      </p:sp>
    </p:spTree>
    <p:extLst>
      <p:ext uri="{BB962C8B-B14F-4D97-AF65-F5344CB8AC3E}">
        <p14:creationId xmlns:p14="http://schemas.microsoft.com/office/powerpoint/2010/main" val="28893726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6A286C-6CC8-99F3-C8B0-8BF6243EAF25}"/>
              </a:ext>
            </a:extLst>
          </p:cNvPr>
          <p:cNvPicPr>
            <a:picLocks noChangeAspect="1"/>
          </p:cNvPicPr>
          <p:nvPr userDrawn="1"/>
        </p:nvPicPr>
        <p:blipFill>
          <a:blip r:embed="rId5"/>
          <a:stretch>
            <a:fillRect/>
          </a:stretch>
        </p:blipFill>
        <p:spPr>
          <a:xfrm>
            <a:off x="10682421" y="5901418"/>
            <a:ext cx="1457325" cy="695325"/>
          </a:xfrm>
          <a:prstGeom prst="rect">
            <a:avLst/>
          </a:prstGeom>
        </p:spPr>
      </p:pic>
      <p:pic>
        <p:nvPicPr>
          <p:cNvPr id="4" name="Picture 3" descr="A black and red logo&#10;&#10;Description automatically generated">
            <a:extLst>
              <a:ext uri="{FF2B5EF4-FFF2-40B4-BE49-F238E27FC236}">
                <a16:creationId xmlns:a16="http://schemas.microsoft.com/office/drawing/2014/main" id="{068006D7-B929-6FA5-6352-23A1929338D0}"/>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1"/>
            <a:ext cx="1606858" cy="78907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hyperlink" Target="https://creativecommons.org/licenses/by-sa/3.0/" TargetMode="External"/><Relationship Id="rId4" Type="http://schemas.openxmlformats.org/officeDocument/2006/relationships/hyperlink" Target="https://www.picpedia.org/highway-signs/o/objectives.html"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s://svgsilh.com/image/1044294.html" TargetMode="External"/><Relationship Id="rId4" Type="http://schemas.openxmlformats.org/officeDocument/2006/relationships/image" Target="../media/image14.sv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notesSlide" Target="../notesSlides/notesSlide17.xml"/><Relationship Id="rId7" Type="http://schemas.openxmlformats.org/officeDocument/2006/relationships/image" Target="../media/image19.svg"/><Relationship Id="rId2" Type="http://schemas.openxmlformats.org/officeDocument/2006/relationships/slideLayout" Target="../slideLayouts/slideLayout3.xml"/><Relationship Id="rId1" Type="http://schemas.openxmlformats.org/officeDocument/2006/relationships/tags" Target="../tags/tag7.xml"/><Relationship Id="rId6" Type="http://schemas.openxmlformats.org/officeDocument/2006/relationships/image" Target="../media/image18.png"/><Relationship Id="rId5" Type="http://schemas.openxmlformats.org/officeDocument/2006/relationships/image" Target="../media/image17.emf"/><Relationship Id="rId4" Type="http://schemas.openxmlformats.org/officeDocument/2006/relationships/oleObject" Target="../embeddings/oleObject2.bin"/><Relationship Id="rId9" Type="http://schemas.openxmlformats.org/officeDocument/2006/relationships/hyperlink" Target="https://pxhere.com/en/photo/1565205"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hyperlink" Target="https://www.thebluediamondgallery.com/legal06/a/agreement-contract.html"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svg"/><Relationship Id="rId3" Type="http://schemas.openxmlformats.org/officeDocument/2006/relationships/notesSlide" Target="../notesSlides/notesSlide18.xml"/><Relationship Id="rId7" Type="http://schemas.openxmlformats.org/officeDocument/2006/relationships/image" Target="../media/image22.svg"/><Relationship Id="rId12" Type="http://schemas.openxmlformats.org/officeDocument/2006/relationships/image" Target="../media/image27.png"/><Relationship Id="rId2" Type="http://schemas.openxmlformats.org/officeDocument/2006/relationships/slideLayout" Target="../slideLayouts/slideLayout3.xml"/><Relationship Id="rId1" Type="http://schemas.openxmlformats.org/officeDocument/2006/relationships/tags" Target="../tags/tag8.xml"/><Relationship Id="rId6" Type="http://schemas.openxmlformats.org/officeDocument/2006/relationships/image" Target="../media/image21.png"/><Relationship Id="rId11" Type="http://schemas.openxmlformats.org/officeDocument/2006/relationships/image" Target="../media/image26.svg"/><Relationship Id="rId5" Type="http://schemas.openxmlformats.org/officeDocument/2006/relationships/image" Target="../media/image17.emf"/><Relationship Id="rId15" Type="http://schemas.openxmlformats.org/officeDocument/2006/relationships/image" Target="../media/image30.svg"/><Relationship Id="rId10" Type="http://schemas.openxmlformats.org/officeDocument/2006/relationships/image" Target="../media/image25.png"/><Relationship Id="rId4" Type="http://schemas.openxmlformats.org/officeDocument/2006/relationships/oleObject" Target="../embeddings/oleObject3.bin"/><Relationship Id="rId9" Type="http://schemas.openxmlformats.org/officeDocument/2006/relationships/image" Target="../media/image24.svg"/><Relationship Id="rId1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xml"/><Relationship Id="rId1" Type="http://schemas.openxmlformats.org/officeDocument/2006/relationships/tags" Target="../tags/tag9.xml"/><Relationship Id="rId5" Type="http://schemas.openxmlformats.org/officeDocument/2006/relationships/image" Target="../media/image17.emf"/><Relationship Id="rId4" Type="http://schemas.openxmlformats.org/officeDocument/2006/relationships/oleObject" Target="../embeddings/oleObject4.bin"/></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8" Type="http://schemas.openxmlformats.org/officeDocument/2006/relationships/tags" Target="../tags/tag17.xml"/><Relationship Id="rId13" Type="http://schemas.openxmlformats.org/officeDocument/2006/relationships/tags" Target="../tags/tag22.xml"/><Relationship Id="rId18" Type="http://schemas.openxmlformats.org/officeDocument/2006/relationships/tags" Target="../tags/tag27.xml"/><Relationship Id="rId26" Type="http://schemas.openxmlformats.org/officeDocument/2006/relationships/tags" Target="../tags/tag35.xml"/><Relationship Id="rId3" Type="http://schemas.openxmlformats.org/officeDocument/2006/relationships/tags" Target="../tags/tag12.xml"/><Relationship Id="rId21" Type="http://schemas.openxmlformats.org/officeDocument/2006/relationships/tags" Target="../tags/tag30.xml"/><Relationship Id="rId34" Type="http://schemas.openxmlformats.org/officeDocument/2006/relationships/slideLayout" Target="../slideLayouts/slideLayout3.xml"/><Relationship Id="rId7" Type="http://schemas.openxmlformats.org/officeDocument/2006/relationships/tags" Target="../tags/tag16.xml"/><Relationship Id="rId12" Type="http://schemas.openxmlformats.org/officeDocument/2006/relationships/tags" Target="../tags/tag21.xml"/><Relationship Id="rId17" Type="http://schemas.openxmlformats.org/officeDocument/2006/relationships/tags" Target="../tags/tag26.xml"/><Relationship Id="rId25" Type="http://schemas.openxmlformats.org/officeDocument/2006/relationships/tags" Target="../tags/tag34.xml"/><Relationship Id="rId33" Type="http://schemas.openxmlformats.org/officeDocument/2006/relationships/tags" Target="../tags/tag42.xml"/><Relationship Id="rId38" Type="http://schemas.openxmlformats.org/officeDocument/2006/relationships/chart" Target="../charts/chart1.xml"/><Relationship Id="rId2" Type="http://schemas.openxmlformats.org/officeDocument/2006/relationships/tags" Target="../tags/tag11.xml"/><Relationship Id="rId16" Type="http://schemas.openxmlformats.org/officeDocument/2006/relationships/tags" Target="../tags/tag25.xml"/><Relationship Id="rId20" Type="http://schemas.openxmlformats.org/officeDocument/2006/relationships/tags" Target="../tags/tag29.xml"/><Relationship Id="rId29" Type="http://schemas.openxmlformats.org/officeDocument/2006/relationships/tags" Target="../tags/tag38.xml"/><Relationship Id="rId1" Type="http://schemas.openxmlformats.org/officeDocument/2006/relationships/tags" Target="../tags/tag10.xml"/><Relationship Id="rId6" Type="http://schemas.openxmlformats.org/officeDocument/2006/relationships/tags" Target="../tags/tag15.xml"/><Relationship Id="rId11" Type="http://schemas.openxmlformats.org/officeDocument/2006/relationships/tags" Target="../tags/tag20.xml"/><Relationship Id="rId24" Type="http://schemas.openxmlformats.org/officeDocument/2006/relationships/tags" Target="../tags/tag33.xml"/><Relationship Id="rId32" Type="http://schemas.openxmlformats.org/officeDocument/2006/relationships/tags" Target="../tags/tag41.xml"/><Relationship Id="rId37" Type="http://schemas.openxmlformats.org/officeDocument/2006/relationships/image" Target="../media/image32.emf"/><Relationship Id="rId5" Type="http://schemas.openxmlformats.org/officeDocument/2006/relationships/tags" Target="../tags/tag14.xml"/><Relationship Id="rId15" Type="http://schemas.openxmlformats.org/officeDocument/2006/relationships/tags" Target="../tags/tag24.xml"/><Relationship Id="rId23" Type="http://schemas.openxmlformats.org/officeDocument/2006/relationships/tags" Target="../tags/tag32.xml"/><Relationship Id="rId28" Type="http://schemas.openxmlformats.org/officeDocument/2006/relationships/tags" Target="../tags/tag37.xml"/><Relationship Id="rId36" Type="http://schemas.openxmlformats.org/officeDocument/2006/relationships/oleObject" Target="../embeddings/oleObject5.bin"/><Relationship Id="rId10" Type="http://schemas.openxmlformats.org/officeDocument/2006/relationships/tags" Target="../tags/tag19.xml"/><Relationship Id="rId19" Type="http://schemas.openxmlformats.org/officeDocument/2006/relationships/tags" Target="../tags/tag28.xml"/><Relationship Id="rId31" Type="http://schemas.openxmlformats.org/officeDocument/2006/relationships/tags" Target="../tags/tag40.xml"/><Relationship Id="rId4" Type="http://schemas.openxmlformats.org/officeDocument/2006/relationships/tags" Target="../tags/tag13.xml"/><Relationship Id="rId9" Type="http://schemas.openxmlformats.org/officeDocument/2006/relationships/tags" Target="../tags/tag18.xml"/><Relationship Id="rId14" Type="http://schemas.openxmlformats.org/officeDocument/2006/relationships/tags" Target="../tags/tag23.xml"/><Relationship Id="rId22" Type="http://schemas.openxmlformats.org/officeDocument/2006/relationships/tags" Target="../tags/tag31.xml"/><Relationship Id="rId27" Type="http://schemas.openxmlformats.org/officeDocument/2006/relationships/tags" Target="../tags/tag36.xml"/><Relationship Id="rId30" Type="http://schemas.openxmlformats.org/officeDocument/2006/relationships/tags" Target="../tags/tag39.xml"/><Relationship Id="rId35"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3" Type="http://schemas.openxmlformats.org/officeDocument/2006/relationships/hyperlink" Target="https://www.dreamstime.com/photos-images/takeaways-words.html" TargetMode="External"/><Relationship Id="rId2" Type="http://schemas.openxmlformats.org/officeDocument/2006/relationships/image" Target="../media/image33.jp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hyperlink" Target="https://www.dreamstime.com/photos-images/takeaways-words.html" TargetMode="External"/><Relationship Id="rId2" Type="http://schemas.openxmlformats.org/officeDocument/2006/relationships/image" Target="../media/image33.jp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s://www.ecs.co.za/" TargetMode="External"/><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hyperlink" Target="https://www.picpedia.org/chalkboard/c/contract.html"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hyperlink" Target="https://www.news.uct.ac.za/article/-2018-08-10-comic-strip-solution-to-complex-contract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pic>
        <p:nvPicPr>
          <p:cNvPr id="4" name="Picture 3" descr="A blue and yellow flyer with a crane and text&#10;&#10;Description automatically generated">
            <a:extLst>
              <a:ext uri="{FF2B5EF4-FFF2-40B4-BE49-F238E27FC236}">
                <a16:creationId xmlns:a16="http://schemas.microsoft.com/office/drawing/2014/main" id="{2926531F-8B40-890D-DD38-0D4C01E18E89}"/>
              </a:ext>
            </a:extLst>
          </p:cNvPr>
          <p:cNvPicPr>
            <a:picLocks noChangeAspect="1"/>
          </p:cNvPicPr>
          <p:nvPr/>
        </p:nvPicPr>
        <p:blipFill rotWithShape="1">
          <a:blip r:embed="rId3"/>
          <a:srcRect r="251" b="30105"/>
          <a:stretch/>
        </p:blipFill>
        <p:spPr>
          <a:xfrm>
            <a:off x="2495172" y="154004"/>
            <a:ext cx="7079533" cy="619867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56428"/>
            <a:ext cx="11582400" cy="1066800"/>
          </a:xfrm>
        </p:spPr>
        <p:txBody>
          <a:bodyPr/>
          <a:lstStyle/>
          <a:p>
            <a:r>
              <a:rPr lang="en-GB" sz="2800" b="1">
                <a:solidFill>
                  <a:srgbClr val="404040"/>
                </a:solidFill>
                <a:latin typeface="Century Gothic" pitchFamily="34" charset="0"/>
                <a:ea typeface="+mn-ea"/>
                <a:cs typeface="+mn-cs"/>
              </a:rPr>
              <a:t>NEC origin</a:t>
            </a:r>
            <a:endParaRPr lang="en-GB" sz="2800" b="1" dirty="0">
              <a:solidFill>
                <a:srgbClr val="404040"/>
              </a:solidFill>
              <a:latin typeface="Century Gothic" pitchFamily="34" charset="0"/>
              <a:ea typeface="+mn-ea"/>
              <a:cs typeface="+mn-cs"/>
            </a:endParaRPr>
          </a:p>
        </p:txBody>
      </p:sp>
      <p:sp>
        <p:nvSpPr>
          <p:cNvPr id="8" name="TextBox 7">
            <a:extLst>
              <a:ext uri="{FF2B5EF4-FFF2-40B4-BE49-F238E27FC236}">
                <a16:creationId xmlns:a16="http://schemas.microsoft.com/office/drawing/2014/main" id="{40DC3D03-0464-81B7-6250-C15D8C18A7EF}"/>
              </a:ext>
            </a:extLst>
          </p:cNvPr>
          <p:cNvSpPr txBox="1"/>
          <p:nvPr/>
        </p:nvSpPr>
        <p:spPr>
          <a:xfrm>
            <a:off x="554823" y="1322040"/>
            <a:ext cx="6796725" cy="3416320"/>
          </a:xfrm>
          <a:prstGeom prst="rect">
            <a:avLst/>
          </a:prstGeom>
          <a:noFill/>
        </p:spPr>
        <p:txBody>
          <a:bodyPr wrap="square">
            <a:spAutoFit/>
          </a:bodyPr>
          <a:lstStyle/>
          <a:p>
            <a:pPr marL="285750" indent="-285750">
              <a:buFont typeface="Arial" panose="020B0604020202020204" pitchFamily="34" charset="0"/>
              <a:buChar char="•"/>
            </a:pPr>
            <a:r>
              <a:rPr lang="en-GB" dirty="0"/>
              <a:t>Industry approached ICE(UK) to find</a:t>
            </a:r>
            <a:r>
              <a:rPr lang="en-GB" baseline="0" dirty="0"/>
              <a:t> a better way; introduce modern project management into conditions of contract</a:t>
            </a:r>
          </a:p>
          <a:p>
            <a:pPr marL="285750" indent="-285750">
              <a:buFont typeface="Arial" panose="020B0604020202020204" pitchFamily="34" charset="0"/>
              <a:buChar char="•"/>
            </a:pPr>
            <a:endParaRPr lang="en-GB" baseline="0" dirty="0"/>
          </a:p>
          <a:p>
            <a:pPr marL="285750" indent="-285750">
              <a:buFont typeface="Arial" panose="020B0604020202020204" pitchFamily="34" charset="0"/>
              <a:buChar char="•"/>
            </a:pPr>
            <a:r>
              <a:rPr lang="en-GB" dirty="0"/>
              <a:t>Sir Michael Latham issued the Constructing the Team report</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baseline="0" dirty="0"/>
              <a:t>Recommended </a:t>
            </a:r>
            <a:r>
              <a:rPr lang="en-GB" dirty="0"/>
              <a:t>– use NEC a contract that provides a duty for the Parties to treat each other fairly</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 duty of team-work with a range of other collaborative and risk management options</a:t>
            </a:r>
          </a:p>
        </p:txBody>
      </p:sp>
      <p:sp>
        <p:nvSpPr>
          <p:cNvPr id="9" name="Shape 22">
            <a:extLst>
              <a:ext uri="{FF2B5EF4-FFF2-40B4-BE49-F238E27FC236}">
                <a16:creationId xmlns:a16="http://schemas.microsoft.com/office/drawing/2014/main" id="{1846FA0F-E44B-8F22-3F46-94E5297078BB}"/>
              </a:ext>
            </a:extLst>
          </p:cNvPr>
          <p:cNvSpPr/>
          <p:nvPr/>
        </p:nvSpPr>
        <p:spPr>
          <a:xfrm>
            <a:off x="457200" y="6492240"/>
            <a:ext cx="11247120" cy="0"/>
          </a:xfrm>
          <a:prstGeom prst="line">
            <a:avLst/>
          </a:prstGeom>
          <a:noFill/>
          <a:ln w="17780">
            <a:solidFill>
              <a:srgbClr val="A00B2F"/>
            </a:solidFill>
            <a:prstDash val="solid"/>
          </a:ln>
        </p:spPr>
        <p:txBody>
          <a:bodyPr/>
          <a:lstStyle/>
          <a:p>
            <a:endParaRPr lang="en-US"/>
          </a:p>
        </p:txBody>
      </p:sp>
      <p:pic>
        <p:nvPicPr>
          <p:cNvPr id="13" name="Picture 12">
            <a:extLst>
              <a:ext uri="{FF2B5EF4-FFF2-40B4-BE49-F238E27FC236}">
                <a16:creationId xmlns:a16="http://schemas.microsoft.com/office/drawing/2014/main" id="{A3BDC241-AEFD-EF8F-4353-6CB64F973902}"/>
              </a:ext>
            </a:extLst>
          </p:cNvPr>
          <p:cNvPicPr>
            <a:picLocks noChangeAspect="1"/>
          </p:cNvPicPr>
          <p:nvPr/>
        </p:nvPicPr>
        <p:blipFill>
          <a:blip r:embed="rId3"/>
          <a:stretch>
            <a:fillRect/>
          </a:stretch>
        </p:blipFill>
        <p:spPr>
          <a:xfrm>
            <a:off x="8003831" y="2073024"/>
            <a:ext cx="3633346" cy="149531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94678"/>
            <a:ext cx="11582400" cy="1066800"/>
          </a:xfrm>
        </p:spPr>
        <p:txBody>
          <a:bodyPr/>
          <a:lstStyle/>
          <a:p>
            <a:r>
              <a:rPr lang="en-GB" sz="2800" b="1" dirty="0">
                <a:solidFill>
                  <a:srgbClr val="404040"/>
                </a:solidFill>
                <a:latin typeface="Century Gothic" pitchFamily="34" charset="0"/>
                <a:ea typeface="+mn-ea"/>
                <a:cs typeface="+mn-cs"/>
              </a:rPr>
              <a:t>NEC origin</a:t>
            </a:r>
          </a:p>
        </p:txBody>
      </p:sp>
      <p:sp>
        <p:nvSpPr>
          <p:cNvPr id="8" name="TextBox 7">
            <a:extLst>
              <a:ext uri="{FF2B5EF4-FFF2-40B4-BE49-F238E27FC236}">
                <a16:creationId xmlns:a16="http://schemas.microsoft.com/office/drawing/2014/main" id="{40DC3D03-0464-81B7-6250-C15D8C18A7EF}"/>
              </a:ext>
            </a:extLst>
          </p:cNvPr>
          <p:cNvSpPr txBox="1"/>
          <p:nvPr/>
        </p:nvSpPr>
        <p:spPr>
          <a:xfrm>
            <a:off x="405417" y="1582340"/>
            <a:ext cx="6796725" cy="3693319"/>
          </a:xfrm>
          <a:prstGeom prst="rect">
            <a:avLst/>
          </a:prstGeom>
          <a:noFill/>
        </p:spPr>
        <p:txBody>
          <a:bodyPr wrap="square">
            <a:spAutoFit/>
          </a:bodyPr>
          <a:lstStyle/>
          <a:p>
            <a:pPr marL="285750" indent="-285750">
              <a:buFont typeface="Arial" panose="020B0604020202020204" pitchFamily="34" charset="0"/>
              <a:buChar char="•"/>
            </a:pPr>
            <a:r>
              <a:rPr lang="en-US" dirty="0"/>
              <a:t>1st contract was called ‘New Engineering Contract’ (1993)</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Name changed in 1995 to Engineering &amp; Construction Contract with 2nd edition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NEC3 now just a brand name for contracts published since June 2005</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NEC4 is an update of NEC3 issued June 2017</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The NEC family provides for all Latham’s recommendations</a:t>
            </a:r>
          </a:p>
        </p:txBody>
      </p:sp>
      <p:sp>
        <p:nvSpPr>
          <p:cNvPr id="3" name="Shape 22">
            <a:extLst>
              <a:ext uri="{FF2B5EF4-FFF2-40B4-BE49-F238E27FC236}">
                <a16:creationId xmlns:a16="http://schemas.microsoft.com/office/drawing/2014/main" id="{E32334A5-0A2E-2783-07DC-6431FC158BB3}"/>
              </a:ext>
            </a:extLst>
          </p:cNvPr>
          <p:cNvSpPr/>
          <p:nvPr/>
        </p:nvSpPr>
        <p:spPr>
          <a:xfrm>
            <a:off x="472440" y="6510901"/>
            <a:ext cx="11247120" cy="0"/>
          </a:xfrm>
          <a:prstGeom prst="line">
            <a:avLst/>
          </a:prstGeom>
          <a:noFill/>
          <a:ln w="17780">
            <a:solidFill>
              <a:srgbClr val="A00B2F"/>
            </a:solidFill>
            <a:prstDash val="solid"/>
          </a:ln>
        </p:spPr>
        <p:txBody>
          <a:bodyPr/>
          <a:lstStyle/>
          <a:p>
            <a:endParaRPr lang="en-US"/>
          </a:p>
        </p:txBody>
      </p:sp>
      <p:sp>
        <p:nvSpPr>
          <p:cNvPr id="6" name="AutoShape 2" descr="Image result for latham report">
            <a:extLst>
              <a:ext uri="{FF2B5EF4-FFF2-40B4-BE49-F238E27FC236}">
                <a16:creationId xmlns:a16="http://schemas.microsoft.com/office/drawing/2014/main" id="{B81858EE-538E-8786-1685-F363B9B1CB1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a:extLst>
              <a:ext uri="{FF2B5EF4-FFF2-40B4-BE49-F238E27FC236}">
                <a16:creationId xmlns:a16="http://schemas.microsoft.com/office/drawing/2014/main" id="{0938502C-5558-1A5D-C587-A3279A346282}"/>
              </a:ext>
            </a:extLst>
          </p:cNvPr>
          <p:cNvPicPr>
            <a:picLocks noChangeAspect="1"/>
          </p:cNvPicPr>
          <p:nvPr/>
        </p:nvPicPr>
        <p:blipFill>
          <a:blip r:embed="rId3"/>
          <a:stretch>
            <a:fillRect/>
          </a:stretch>
        </p:blipFill>
        <p:spPr>
          <a:xfrm>
            <a:off x="7705724" y="1445699"/>
            <a:ext cx="3751507" cy="2564321"/>
          </a:xfrm>
          <a:prstGeom prst="rect">
            <a:avLst/>
          </a:prstGeom>
        </p:spPr>
      </p:pic>
    </p:spTree>
    <p:extLst>
      <p:ext uri="{BB962C8B-B14F-4D97-AF65-F5344CB8AC3E}">
        <p14:creationId xmlns:p14="http://schemas.microsoft.com/office/powerpoint/2010/main" val="728725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6710" y="152400"/>
            <a:ext cx="11582400" cy="1066800"/>
          </a:xfrm>
        </p:spPr>
        <p:txBody>
          <a:bodyPr/>
          <a:lstStyle/>
          <a:p>
            <a:r>
              <a:rPr lang="en-GB" sz="2800" b="1" dirty="0">
                <a:solidFill>
                  <a:srgbClr val="404040"/>
                </a:solidFill>
                <a:latin typeface="Century Gothic" pitchFamily="34" charset="0"/>
                <a:ea typeface="+mn-ea"/>
                <a:cs typeface="+mn-cs"/>
              </a:rPr>
              <a:t>NEC objectives</a:t>
            </a:r>
          </a:p>
        </p:txBody>
      </p:sp>
      <p:sp>
        <p:nvSpPr>
          <p:cNvPr id="8" name="TextBox 7">
            <a:extLst>
              <a:ext uri="{FF2B5EF4-FFF2-40B4-BE49-F238E27FC236}">
                <a16:creationId xmlns:a16="http://schemas.microsoft.com/office/drawing/2014/main" id="{40DC3D03-0464-81B7-6250-C15D8C18A7EF}"/>
              </a:ext>
            </a:extLst>
          </p:cNvPr>
          <p:cNvSpPr txBox="1"/>
          <p:nvPr/>
        </p:nvSpPr>
        <p:spPr>
          <a:xfrm>
            <a:off x="557543" y="1219200"/>
            <a:ext cx="6796725" cy="4801314"/>
          </a:xfrm>
          <a:prstGeom prst="rect">
            <a:avLst/>
          </a:prstGeom>
          <a:noFill/>
        </p:spPr>
        <p:txBody>
          <a:bodyPr wrap="square">
            <a:spAutoFit/>
          </a:bodyPr>
          <a:lstStyle/>
          <a:p>
            <a:pPr marL="285750" indent="-285750">
              <a:buFont typeface="Arial" panose="020B0604020202020204" pitchFamily="34" charset="0"/>
              <a:buChar char="•"/>
            </a:pPr>
            <a:r>
              <a:rPr lang="en-US" dirty="0"/>
              <a:t>Flexibility – any type of contract – all disciplines.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Clarity and simplicity – easily understood</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Effective and transparent risk allocation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Stimulus to good management</a:t>
            </a:r>
          </a:p>
          <a:p>
            <a:pPr marL="285750"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The most important objective; every procedure is designed to contribute to rather than detract from the effectiveness for all parties</a:t>
            </a:r>
          </a:p>
          <a:p>
            <a:pPr marL="285750"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foresight applied collaboratively mitigates problems and shrinks risk</a:t>
            </a:r>
          </a:p>
          <a:p>
            <a:pPr marL="285750"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clear division of function and responsibility helps accountability and motivates people</a:t>
            </a:r>
          </a:p>
        </p:txBody>
      </p:sp>
      <p:sp>
        <p:nvSpPr>
          <p:cNvPr id="3" name="Shape 22">
            <a:extLst>
              <a:ext uri="{FF2B5EF4-FFF2-40B4-BE49-F238E27FC236}">
                <a16:creationId xmlns:a16="http://schemas.microsoft.com/office/drawing/2014/main" id="{F18363FB-EA6A-F581-3E00-C822FD762545}"/>
              </a:ext>
            </a:extLst>
          </p:cNvPr>
          <p:cNvSpPr/>
          <p:nvPr/>
        </p:nvSpPr>
        <p:spPr>
          <a:xfrm>
            <a:off x="457200" y="6492240"/>
            <a:ext cx="11247120" cy="0"/>
          </a:xfrm>
          <a:prstGeom prst="line">
            <a:avLst/>
          </a:prstGeom>
          <a:noFill/>
          <a:ln w="17780">
            <a:solidFill>
              <a:srgbClr val="A00B2F"/>
            </a:solidFill>
            <a:prstDash val="solid"/>
          </a:ln>
        </p:spPr>
        <p:txBody>
          <a:bodyPr/>
          <a:lstStyle/>
          <a:p>
            <a:endParaRPr lang="en-US"/>
          </a:p>
        </p:txBody>
      </p:sp>
      <p:pic>
        <p:nvPicPr>
          <p:cNvPr id="7" name="Picture 6" descr="A close-up of a sign&#10;&#10;Description automatically generated">
            <a:extLst>
              <a:ext uri="{FF2B5EF4-FFF2-40B4-BE49-F238E27FC236}">
                <a16:creationId xmlns:a16="http://schemas.microsoft.com/office/drawing/2014/main" id="{EA403951-9B32-3719-8ADC-7160E4F76DE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547781" y="1219200"/>
            <a:ext cx="4283435" cy="2852054"/>
          </a:xfrm>
          <a:prstGeom prst="rect">
            <a:avLst/>
          </a:prstGeom>
        </p:spPr>
      </p:pic>
      <p:sp>
        <p:nvSpPr>
          <p:cNvPr id="9" name="TextBox 8">
            <a:extLst>
              <a:ext uri="{FF2B5EF4-FFF2-40B4-BE49-F238E27FC236}">
                <a16:creationId xmlns:a16="http://schemas.microsoft.com/office/drawing/2014/main" id="{88336D55-3452-2D22-9B09-5B6B7CE0C9F4}"/>
              </a:ext>
            </a:extLst>
          </p:cNvPr>
          <p:cNvSpPr txBox="1"/>
          <p:nvPr/>
        </p:nvSpPr>
        <p:spPr>
          <a:xfrm>
            <a:off x="6297479" y="7996334"/>
            <a:ext cx="4283435" cy="230832"/>
          </a:xfrm>
          <a:prstGeom prst="rect">
            <a:avLst/>
          </a:prstGeom>
          <a:noFill/>
        </p:spPr>
        <p:txBody>
          <a:bodyPr wrap="square" rtlCol="0">
            <a:spAutoFit/>
          </a:bodyPr>
          <a:lstStyle/>
          <a:p>
            <a:r>
              <a:rPr lang="en-US" sz="900">
                <a:hlinkClick r:id="rId4" tooltip="https://www.picpedia.org/highway-signs/o/objectives.html"/>
              </a:rPr>
              <a:t>This Photo</a:t>
            </a:r>
            <a:r>
              <a:rPr lang="en-US" sz="900"/>
              <a:t> by Unknown Author is licensed under </a:t>
            </a:r>
            <a:r>
              <a:rPr lang="en-US" sz="900">
                <a:hlinkClick r:id="rId5" tooltip="https://creativecommons.org/licenses/by-sa/3.0/"/>
              </a:rPr>
              <a:t>CC BY-SA</a:t>
            </a:r>
            <a:endParaRPr lang="en-US" sz="900"/>
          </a:p>
        </p:txBody>
      </p:sp>
      <p:sp>
        <p:nvSpPr>
          <p:cNvPr id="4" name="TextBox 3">
            <a:extLst>
              <a:ext uri="{FF2B5EF4-FFF2-40B4-BE49-F238E27FC236}">
                <a16:creationId xmlns:a16="http://schemas.microsoft.com/office/drawing/2014/main" id="{D708DDDB-6756-826D-4A66-951E6C8369E7}"/>
              </a:ext>
            </a:extLst>
          </p:cNvPr>
          <p:cNvSpPr txBox="1"/>
          <p:nvPr/>
        </p:nvSpPr>
        <p:spPr>
          <a:xfrm>
            <a:off x="7611228" y="4210142"/>
            <a:ext cx="4156539" cy="1754326"/>
          </a:xfrm>
          <a:prstGeom prst="rect">
            <a:avLst/>
          </a:prstGeom>
          <a:noFill/>
          <a:ln w="57150">
            <a:solidFill>
              <a:srgbClr val="730721"/>
            </a:solidFill>
          </a:ln>
        </p:spPr>
        <p:txBody>
          <a:bodyPr wrap="square" rtlCol="0">
            <a:spAutoFit/>
          </a:bodyPr>
          <a:lstStyle/>
          <a:p>
            <a:r>
              <a:rPr lang="en-US" b="1" dirty="0"/>
              <a:t>Why NEC is the Best?</a:t>
            </a:r>
          </a:p>
          <a:p>
            <a:r>
              <a:rPr lang="en-US" dirty="0"/>
              <a:t>Promotes active project management. Written in clear, simple language. Focus on doing, not just disputes. Used globally on major infrastructure projects</a:t>
            </a:r>
          </a:p>
        </p:txBody>
      </p:sp>
    </p:spTree>
    <p:extLst>
      <p:ext uri="{BB962C8B-B14F-4D97-AF65-F5344CB8AC3E}">
        <p14:creationId xmlns:p14="http://schemas.microsoft.com/office/powerpoint/2010/main" val="16821023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2256453" y="433253"/>
            <a:ext cx="6838528" cy="1066800"/>
          </a:xfrm>
        </p:spPr>
        <p:txBody>
          <a:bodyPr/>
          <a:lstStyle/>
          <a:p>
            <a:r>
              <a:rPr lang="en-US" sz="2800" b="1" dirty="0">
                <a:solidFill>
                  <a:srgbClr val="404040"/>
                </a:solidFill>
                <a:latin typeface="Century Gothic" pitchFamily="34" charset="0"/>
                <a:ea typeface="+mn-ea"/>
                <a:cs typeface="+mn-cs"/>
              </a:rPr>
              <a:t>Stimulus to effective management</a:t>
            </a:r>
          </a:p>
        </p:txBody>
      </p:sp>
      <p:sp>
        <p:nvSpPr>
          <p:cNvPr id="17413" name="Rectangle 3"/>
          <p:cNvSpPr>
            <a:spLocks noGrp="1" noChangeArrowheads="1"/>
          </p:cNvSpPr>
          <p:nvPr>
            <p:ph type="body" idx="1"/>
          </p:nvPr>
        </p:nvSpPr>
        <p:spPr>
          <a:xfrm>
            <a:off x="492967" y="1719943"/>
            <a:ext cx="7772400" cy="4114800"/>
          </a:xfrm>
        </p:spPr>
        <p:txBody>
          <a:bodyPr/>
          <a:lstStyle/>
          <a:p>
            <a:r>
              <a:rPr lang="en-US" sz="1800" dirty="0"/>
              <a:t>Introduces Project Management into contractual relationships; promotes proactivity – motivates </a:t>
            </a:r>
          </a:p>
          <a:p>
            <a:endParaRPr lang="en-US" sz="1800" dirty="0"/>
          </a:p>
          <a:p>
            <a:r>
              <a:rPr lang="en-US" sz="1800" dirty="0"/>
              <a:t>Single point accountability</a:t>
            </a:r>
          </a:p>
          <a:p>
            <a:endParaRPr lang="en-US" sz="1800" dirty="0"/>
          </a:p>
          <a:p>
            <a:pPr lvl="1"/>
            <a:r>
              <a:rPr lang="en-US" sz="1800" dirty="0"/>
              <a:t>Apply planning and cost management tools</a:t>
            </a:r>
          </a:p>
          <a:p>
            <a:pPr lvl="1"/>
            <a:endParaRPr lang="en-US" sz="1800" dirty="0"/>
          </a:p>
          <a:p>
            <a:r>
              <a:rPr lang="en-US" sz="1800" dirty="0"/>
              <a:t>Forecast applied collaboratively – proactive not reactive</a:t>
            </a:r>
          </a:p>
          <a:p>
            <a:endParaRPr lang="en-US" sz="1800" dirty="0"/>
          </a:p>
          <a:p>
            <a:r>
              <a:rPr lang="en-US" sz="1800" dirty="0"/>
              <a:t>Risk allocated to party best able to </a:t>
            </a:r>
            <a:r>
              <a:rPr lang="en-US" sz="1800" i="1" dirty="0"/>
              <a:t>manage</a:t>
            </a:r>
            <a:r>
              <a:rPr lang="en-US" sz="1800" dirty="0"/>
              <a:t> it</a:t>
            </a:r>
          </a:p>
          <a:p>
            <a:endParaRPr lang="en-US" sz="1800" dirty="0"/>
          </a:p>
          <a:p>
            <a:r>
              <a:rPr lang="en-US" sz="1800" b="1" dirty="0"/>
              <a:t>Result:  </a:t>
            </a:r>
            <a:r>
              <a:rPr lang="en-US" sz="1800" dirty="0"/>
              <a:t>Achieve win – win outcome</a:t>
            </a:r>
          </a:p>
        </p:txBody>
      </p:sp>
      <p:sp>
        <p:nvSpPr>
          <p:cNvPr id="2" name="Shape 22">
            <a:extLst>
              <a:ext uri="{FF2B5EF4-FFF2-40B4-BE49-F238E27FC236}">
                <a16:creationId xmlns:a16="http://schemas.microsoft.com/office/drawing/2014/main" id="{7F2F5632-66AA-59A6-B6B3-25B6815FD6BA}"/>
              </a:ext>
            </a:extLst>
          </p:cNvPr>
          <p:cNvSpPr/>
          <p:nvPr/>
        </p:nvSpPr>
        <p:spPr>
          <a:xfrm>
            <a:off x="457200" y="6492240"/>
            <a:ext cx="11247120" cy="0"/>
          </a:xfrm>
          <a:prstGeom prst="line">
            <a:avLst/>
          </a:prstGeom>
          <a:noFill/>
          <a:ln w="17780">
            <a:solidFill>
              <a:srgbClr val="A00B2F"/>
            </a:solidFill>
            <a:prstDash val="solid"/>
          </a:ln>
        </p:spPr>
        <p:txBody>
          <a:bodyPr/>
          <a:lstStyle/>
          <a:p>
            <a:endParaRPr lang="en-US"/>
          </a:p>
        </p:txBody>
      </p:sp>
      <p:pic>
        <p:nvPicPr>
          <p:cNvPr id="2050" name="Picture 2" descr="Collaboration and Project Management Articles - Page 3 of 3">
            <a:extLst>
              <a:ext uri="{FF2B5EF4-FFF2-40B4-BE49-F238E27FC236}">
                <a16:creationId xmlns:a16="http://schemas.microsoft.com/office/drawing/2014/main" id="{02DE8E82-B1D8-2C88-F4CC-07E956C1C2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65367" y="1922107"/>
            <a:ext cx="3609035" cy="26592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2219131" y="356428"/>
            <a:ext cx="6838528" cy="1066800"/>
          </a:xfrm>
        </p:spPr>
        <p:txBody>
          <a:bodyPr/>
          <a:lstStyle/>
          <a:p>
            <a:r>
              <a:rPr lang="en-US" sz="2800" b="1" dirty="0">
                <a:solidFill>
                  <a:srgbClr val="404040"/>
                </a:solidFill>
                <a:latin typeface="Century Gothic" pitchFamily="34" charset="0"/>
                <a:ea typeface="+mn-ea"/>
                <a:cs typeface="+mn-cs"/>
              </a:rPr>
              <a:t>Why are NEC better contract?</a:t>
            </a:r>
          </a:p>
        </p:txBody>
      </p:sp>
      <p:sp>
        <p:nvSpPr>
          <p:cNvPr id="17413" name="Rectangle 3"/>
          <p:cNvSpPr>
            <a:spLocks noGrp="1" noChangeArrowheads="1"/>
          </p:cNvSpPr>
          <p:nvPr>
            <p:ph type="body" idx="1"/>
          </p:nvPr>
        </p:nvSpPr>
        <p:spPr>
          <a:xfrm>
            <a:off x="457200" y="1371600"/>
            <a:ext cx="7772400" cy="4114800"/>
          </a:xfrm>
        </p:spPr>
        <p:txBody>
          <a:bodyPr/>
          <a:lstStyle/>
          <a:p>
            <a:r>
              <a:rPr lang="en-US" sz="1800" dirty="0"/>
              <a:t>Improves control of time, cost, quality, risk and disputes</a:t>
            </a:r>
          </a:p>
          <a:p>
            <a:r>
              <a:rPr lang="en-US" sz="1800" dirty="0"/>
              <a:t>Applies strong project management principles</a:t>
            </a:r>
          </a:p>
          <a:p>
            <a:r>
              <a:rPr lang="en-US" sz="1800" dirty="0"/>
              <a:t>Proven to deliver collaboration, cost savings and quality outcomes</a:t>
            </a:r>
          </a:p>
          <a:p>
            <a:r>
              <a:rPr lang="en-US" sz="1800" dirty="0"/>
              <a:t>Used on major global projects (e.g. Olympics, </a:t>
            </a:r>
            <a:r>
              <a:rPr lang="en-US" sz="1800" dirty="0" err="1"/>
              <a:t>Crossrail</a:t>
            </a:r>
            <a:r>
              <a:rPr lang="en-US" sz="1800" dirty="0"/>
              <a:t>, Heathrow)</a:t>
            </a:r>
          </a:p>
          <a:p>
            <a:endParaRPr lang="en-US" sz="1800" dirty="0"/>
          </a:p>
          <a:p>
            <a:r>
              <a:rPr lang="en-US" sz="1800" b="1" dirty="0"/>
              <a:t>Client Benefits:</a:t>
            </a:r>
          </a:p>
          <a:p>
            <a:endParaRPr lang="en-US" sz="1800" b="1" dirty="0"/>
          </a:p>
          <a:p>
            <a:r>
              <a:rPr lang="en-US" sz="1800" dirty="0"/>
              <a:t>Better visibility of risk</a:t>
            </a:r>
          </a:p>
          <a:p>
            <a:r>
              <a:rPr lang="en-US" sz="1800" dirty="0"/>
              <a:t>Stronger </a:t>
            </a:r>
            <a:r>
              <a:rPr lang="en-US" sz="1800" dirty="0" err="1"/>
              <a:t>programme</a:t>
            </a:r>
            <a:r>
              <a:rPr lang="en-US" sz="1800" dirty="0"/>
              <a:t> control</a:t>
            </a:r>
          </a:p>
          <a:p>
            <a:r>
              <a:rPr lang="en-US" sz="1800" dirty="0"/>
              <a:t>Early warning of problems</a:t>
            </a:r>
          </a:p>
          <a:p>
            <a:r>
              <a:rPr lang="en-US" sz="1800" dirty="0"/>
              <a:t>Faster change assessment</a:t>
            </a:r>
          </a:p>
          <a:p>
            <a:r>
              <a:rPr lang="en-US" sz="1800" dirty="0"/>
              <a:t>Fewer surprise claims</a:t>
            </a:r>
          </a:p>
          <a:p>
            <a:r>
              <a:rPr lang="en-US" sz="1800" dirty="0"/>
              <a:t>Clear accountability &amp; alignment</a:t>
            </a:r>
          </a:p>
        </p:txBody>
      </p:sp>
      <p:sp>
        <p:nvSpPr>
          <p:cNvPr id="2" name="Shape 22">
            <a:extLst>
              <a:ext uri="{FF2B5EF4-FFF2-40B4-BE49-F238E27FC236}">
                <a16:creationId xmlns:a16="http://schemas.microsoft.com/office/drawing/2014/main" id="{7F2F5632-66AA-59A6-B6B3-25B6815FD6BA}"/>
              </a:ext>
            </a:extLst>
          </p:cNvPr>
          <p:cNvSpPr/>
          <p:nvPr/>
        </p:nvSpPr>
        <p:spPr>
          <a:xfrm>
            <a:off x="457200" y="6492240"/>
            <a:ext cx="11247120" cy="0"/>
          </a:xfrm>
          <a:prstGeom prst="line">
            <a:avLst/>
          </a:prstGeom>
          <a:noFill/>
          <a:ln w="17780">
            <a:solidFill>
              <a:srgbClr val="A00B2F"/>
            </a:solidFill>
            <a:prstDash val="solid"/>
          </a:ln>
        </p:spPr>
        <p:txBody>
          <a:bodyPr/>
          <a:lstStyle/>
          <a:p>
            <a:endParaRPr lang="en-US"/>
          </a:p>
        </p:txBody>
      </p:sp>
      <p:pic>
        <p:nvPicPr>
          <p:cNvPr id="2050" name="Picture 2">
            <a:extLst>
              <a:ext uri="{FF2B5EF4-FFF2-40B4-BE49-F238E27FC236}">
                <a16:creationId xmlns:a16="http://schemas.microsoft.com/office/drawing/2014/main" id="{02DE8E82-B1D8-2C88-F4CC-07E956C1C290}"/>
              </a:ext>
            </a:extLst>
          </p:cNvPr>
          <p:cNvPicPr>
            <a:picLocks noChangeAspect="1" noChangeArrowheads="1"/>
          </p:cNvPicPr>
          <p:nvPr/>
        </p:nvPicPr>
        <p:blipFill>
          <a:blip r:embed="rId3">
            <a:extLst>
              <a:ext uri="{96DAC541-7B7A-43D3-8B79-37D633B846F1}">
                <asvg:svgBlip xmlns:asvg="http://schemas.microsoft.com/office/drawing/2016/SVG/main" r:embed="rId4"/>
              </a:ext>
              <a:ext uri="{837473B0-CC2E-450A-ABE3-18F120FF3D39}">
                <a1611:picAttrSrcUrl xmlns:a1611="http://schemas.microsoft.com/office/drawing/2016/11/main" r:id="rId5"/>
              </a:ext>
            </a:extLst>
          </a:blip>
          <a:srcRect/>
          <a:stretch/>
        </p:blipFill>
        <p:spPr bwMode="auto">
          <a:xfrm>
            <a:off x="8288505" y="1909044"/>
            <a:ext cx="3516107" cy="2659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83165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2321768" y="365383"/>
            <a:ext cx="6838528" cy="1066800"/>
          </a:xfrm>
        </p:spPr>
        <p:txBody>
          <a:bodyPr/>
          <a:lstStyle/>
          <a:p>
            <a:r>
              <a:rPr lang="en-US" sz="2800" b="1" dirty="0">
                <a:solidFill>
                  <a:srgbClr val="404040"/>
                </a:solidFill>
                <a:latin typeface="Century Gothic" pitchFamily="34" charset="0"/>
                <a:ea typeface="+mn-ea"/>
                <a:cs typeface="+mn-cs"/>
              </a:rPr>
              <a:t>Why NEC Contracts Are Better</a:t>
            </a:r>
          </a:p>
        </p:txBody>
      </p:sp>
      <p:sp>
        <p:nvSpPr>
          <p:cNvPr id="17413" name="Rectangle 3"/>
          <p:cNvSpPr>
            <a:spLocks noGrp="1" noChangeArrowheads="1"/>
          </p:cNvSpPr>
          <p:nvPr>
            <p:ph type="body" idx="1"/>
          </p:nvPr>
        </p:nvSpPr>
        <p:spPr>
          <a:xfrm>
            <a:off x="492967" y="1719943"/>
            <a:ext cx="7772400" cy="4114800"/>
          </a:xfrm>
        </p:spPr>
        <p:txBody>
          <a:bodyPr/>
          <a:lstStyle/>
          <a:p>
            <a:r>
              <a:rPr lang="en-US" sz="1800" dirty="0"/>
              <a:t>Management tool first, legal document second</a:t>
            </a:r>
          </a:p>
          <a:p>
            <a:endParaRPr lang="en-US" sz="1800" dirty="0"/>
          </a:p>
          <a:p>
            <a:r>
              <a:rPr lang="en-US" sz="1800" dirty="0"/>
              <a:t>Proactive approach to:</a:t>
            </a:r>
          </a:p>
          <a:p>
            <a:pPr lvl="1"/>
            <a:r>
              <a:rPr lang="en-US" sz="1800" dirty="0"/>
              <a:t>Risk</a:t>
            </a:r>
          </a:p>
          <a:p>
            <a:pPr lvl="1"/>
            <a:r>
              <a:rPr lang="en-US" sz="1800" dirty="0"/>
              <a:t>Time</a:t>
            </a:r>
          </a:p>
          <a:p>
            <a:pPr lvl="1"/>
            <a:r>
              <a:rPr lang="en-US" sz="1800" dirty="0"/>
              <a:t>Cost</a:t>
            </a:r>
          </a:p>
          <a:p>
            <a:pPr lvl="1"/>
            <a:r>
              <a:rPr lang="en-US" sz="1800" dirty="0"/>
              <a:t>Change</a:t>
            </a:r>
          </a:p>
          <a:p>
            <a:pPr lvl="1"/>
            <a:r>
              <a:rPr lang="en-US" sz="1800" dirty="0"/>
              <a:t>Communication</a:t>
            </a:r>
          </a:p>
          <a:p>
            <a:pPr lvl="1"/>
            <a:endParaRPr lang="en-US" sz="1800" dirty="0"/>
          </a:p>
          <a:p>
            <a:r>
              <a:rPr lang="en-US" sz="1800" dirty="0"/>
              <a:t>Moves away from blame and claims culture</a:t>
            </a:r>
          </a:p>
        </p:txBody>
      </p:sp>
      <p:sp>
        <p:nvSpPr>
          <p:cNvPr id="2" name="Shape 22">
            <a:extLst>
              <a:ext uri="{FF2B5EF4-FFF2-40B4-BE49-F238E27FC236}">
                <a16:creationId xmlns:a16="http://schemas.microsoft.com/office/drawing/2014/main" id="{7F2F5632-66AA-59A6-B6B3-25B6815FD6BA}"/>
              </a:ext>
            </a:extLst>
          </p:cNvPr>
          <p:cNvSpPr/>
          <p:nvPr/>
        </p:nvSpPr>
        <p:spPr>
          <a:xfrm>
            <a:off x="457200" y="6492240"/>
            <a:ext cx="11247120" cy="0"/>
          </a:xfrm>
          <a:prstGeom prst="line">
            <a:avLst/>
          </a:prstGeom>
          <a:noFill/>
          <a:ln w="17780">
            <a:solidFill>
              <a:srgbClr val="A00B2F"/>
            </a:solidFill>
            <a:prstDash val="solid"/>
          </a:ln>
        </p:spPr>
        <p:txBody>
          <a:bodyPr/>
          <a:lstStyle/>
          <a:p>
            <a:endParaRPr lang="en-US"/>
          </a:p>
        </p:txBody>
      </p:sp>
      <p:pic>
        <p:nvPicPr>
          <p:cNvPr id="6" name="Picture 5" descr="A diagram of different colored circles&#10;&#10;Description automatically generated">
            <a:extLst>
              <a:ext uri="{FF2B5EF4-FFF2-40B4-BE49-F238E27FC236}">
                <a16:creationId xmlns:a16="http://schemas.microsoft.com/office/drawing/2014/main" id="{15A8DC88-C96A-C5AD-59C5-B565A2A930C0}"/>
              </a:ext>
            </a:extLst>
          </p:cNvPr>
          <p:cNvPicPr>
            <a:picLocks noChangeAspect="1"/>
          </p:cNvPicPr>
          <p:nvPr/>
        </p:nvPicPr>
        <p:blipFill>
          <a:blip r:embed="rId3"/>
          <a:stretch>
            <a:fillRect/>
          </a:stretch>
        </p:blipFill>
        <p:spPr>
          <a:xfrm>
            <a:off x="7800393" y="1720320"/>
            <a:ext cx="3069295" cy="3417360"/>
          </a:xfrm>
          <a:prstGeom prst="rect">
            <a:avLst/>
          </a:prstGeom>
        </p:spPr>
      </p:pic>
    </p:spTree>
    <p:extLst>
      <p:ext uri="{BB962C8B-B14F-4D97-AF65-F5344CB8AC3E}">
        <p14:creationId xmlns:p14="http://schemas.microsoft.com/office/powerpoint/2010/main" val="11087495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95937-4DD3-0446-C9D8-B55BDB4067B8}"/>
            </a:ext>
          </a:extLst>
        </p:cNvPr>
        <p:cNvGrpSpPr/>
        <p:nvPr/>
      </p:nvGrpSpPr>
      <p:grpSpPr>
        <a:xfrm>
          <a:off x="0" y="0"/>
          <a:ext cx="0" cy="0"/>
          <a:chOff x="0" y="0"/>
          <a:chExt cx="0" cy="0"/>
        </a:xfrm>
      </p:grpSpPr>
      <p:sp>
        <p:nvSpPr>
          <p:cNvPr id="69634" name="Rectangle 2">
            <a:extLst>
              <a:ext uri="{FF2B5EF4-FFF2-40B4-BE49-F238E27FC236}">
                <a16:creationId xmlns:a16="http://schemas.microsoft.com/office/drawing/2014/main" id="{6CFA7A96-AC51-B9A1-8EF0-0044D70DCF5A}"/>
              </a:ext>
            </a:extLst>
          </p:cNvPr>
          <p:cNvSpPr>
            <a:spLocks noGrp="1" noChangeArrowheads="1"/>
          </p:cNvSpPr>
          <p:nvPr>
            <p:ph type="title"/>
          </p:nvPr>
        </p:nvSpPr>
        <p:spPr>
          <a:xfrm>
            <a:off x="1933575" y="142875"/>
            <a:ext cx="7772400" cy="1143000"/>
          </a:xfrm>
        </p:spPr>
        <p:txBody>
          <a:bodyPr/>
          <a:lstStyle/>
          <a:p>
            <a:r>
              <a:rPr lang="en-US" sz="2800" b="1" dirty="0">
                <a:solidFill>
                  <a:srgbClr val="404040"/>
                </a:solidFill>
                <a:latin typeface="Century Gothic" pitchFamily="34" charset="0"/>
                <a:ea typeface="+mn-ea"/>
                <a:cs typeface="+mn-cs"/>
              </a:rPr>
              <a:t>Contracts in NEC4 family</a:t>
            </a:r>
          </a:p>
        </p:txBody>
      </p:sp>
      <p:pic>
        <p:nvPicPr>
          <p:cNvPr id="3" name="Picture 2">
            <a:extLst>
              <a:ext uri="{FF2B5EF4-FFF2-40B4-BE49-F238E27FC236}">
                <a16:creationId xmlns:a16="http://schemas.microsoft.com/office/drawing/2014/main" id="{96B2D394-7F63-9B27-C045-2807B45EE6F0}"/>
              </a:ext>
            </a:extLst>
          </p:cNvPr>
          <p:cNvPicPr>
            <a:picLocks noChangeAspect="1"/>
          </p:cNvPicPr>
          <p:nvPr/>
        </p:nvPicPr>
        <p:blipFill>
          <a:blip r:embed="rId3"/>
          <a:stretch>
            <a:fillRect/>
          </a:stretch>
        </p:blipFill>
        <p:spPr>
          <a:xfrm>
            <a:off x="1257300" y="962482"/>
            <a:ext cx="9175359" cy="5495468"/>
          </a:xfrm>
          <a:prstGeom prst="rect">
            <a:avLst/>
          </a:prstGeom>
        </p:spPr>
      </p:pic>
    </p:spTree>
    <p:extLst>
      <p:ext uri="{BB962C8B-B14F-4D97-AF65-F5344CB8AC3E}">
        <p14:creationId xmlns:p14="http://schemas.microsoft.com/office/powerpoint/2010/main" val="40141495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3330" y="143069"/>
            <a:ext cx="8273143" cy="1358994"/>
          </a:xfrm>
        </p:spPr>
        <p:txBody>
          <a:bodyPr/>
          <a:lstStyle/>
          <a:p>
            <a:r>
              <a:rPr lang="en-US" sz="2800" b="1" dirty="0">
                <a:solidFill>
                  <a:srgbClr val="404040"/>
                </a:solidFill>
                <a:latin typeface="Century Gothic" pitchFamily="34" charset="0"/>
                <a:ea typeface="+mn-ea"/>
                <a:cs typeface="+mn-cs"/>
              </a:rPr>
              <a:t>NEC3 vs. NEC4 Key Changes</a:t>
            </a:r>
          </a:p>
        </p:txBody>
      </p:sp>
      <p:sp>
        <p:nvSpPr>
          <p:cNvPr id="3" name="Content Placeholder 2"/>
          <p:cNvSpPr>
            <a:spLocks noGrp="1"/>
          </p:cNvSpPr>
          <p:nvPr>
            <p:ph idx="1"/>
          </p:nvPr>
        </p:nvSpPr>
        <p:spPr>
          <a:xfrm>
            <a:off x="2003310" y="1026367"/>
            <a:ext cx="7772400" cy="4114800"/>
          </a:xfrm>
        </p:spPr>
        <p:txBody>
          <a:bodyPr/>
          <a:lstStyle/>
          <a:p>
            <a:pPr marL="0" indent="0">
              <a:buNone/>
            </a:pPr>
            <a:r>
              <a:rPr lang="en-US" sz="2800" dirty="0"/>
              <a:t>New Terminology:</a:t>
            </a:r>
          </a:p>
          <a:p>
            <a:pPr marL="0" indent="0">
              <a:buNone/>
            </a:pPr>
            <a:endParaRPr lang="en-US" sz="2800" dirty="0"/>
          </a:p>
        </p:txBody>
      </p:sp>
      <p:graphicFrame>
        <p:nvGraphicFramePr>
          <p:cNvPr id="6" name="Table 5"/>
          <p:cNvGraphicFramePr>
            <a:graphicFrameLocks noGrp="1"/>
          </p:cNvGraphicFramePr>
          <p:nvPr>
            <p:extLst>
              <p:ext uri="{D42A27DB-BD31-4B8C-83A1-F6EECF244321}">
                <p14:modId xmlns:p14="http://schemas.microsoft.com/office/powerpoint/2010/main" val="429207315"/>
              </p:ext>
            </p:extLst>
          </p:nvPr>
        </p:nvGraphicFramePr>
        <p:xfrm>
          <a:off x="2003310" y="1674197"/>
          <a:ext cx="7990656" cy="4338553"/>
        </p:xfrm>
        <a:graphic>
          <a:graphicData uri="http://schemas.openxmlformats.org/drawingml/2006/table">
            <a:tbl>
              <a:tblPr firstRow="1" bandRow="1">
                <a:tableStyleId>{5C22544A-7EE6-4342-B048-85BDC9FD1C3A}</a:tableStyleId>
              </a:tblPr>
              <a:tblGrid>
                <a:gridCol w="3995328">
                  <a:extLst>
                    <a:ext uri="{9D8B030D-6E8A-4147-A177-3AD203B41FA5}">
                      <a16:colId xmlns:a16="http://schemas.microsoft.com/office/drawing/2014/main" val="3952380078"/>
                    </a:ext>
                  </a:extLst>
                </a:gridCol>
                <a:gridCol w="3995328">
                  <a:extLst>
                    <a:ext uri="{9D8B030D-6E8A-4147-A177-3AD203B41FA5}">
                      <a16:colId xmlns:a16="http://schemas.microsoft.com/office/drawing/2014/main" val="534671578"/>
                    </a:ext>
                  </a:extLst>
                </a:gridCol>
              </a:tblGrid>
              <a:tr h="462513">
                <a:tc>
                  <a:txBody>
                    <a:bodyPr/>
                    <a:lstStyle/>
                    <a:p>
                      <a:r>
                        <a:rPr lang="en-US" dirty="0"/>
                        <a:t>NEC3</a:t>
                      </a:r>
                    </a:p>
                  </a:txBody>
                  <a:tcPr>
                    <a:solidFill>
                      <a:srgbClr val="A00B2F"/>
                    </a:solidFill>
                  </a:tcPr>
                </a:tc>
                <a:tc>
                  <a:txBody>
                    <a:bodyPr/>
                    <a:lstStyle/>
                    <a:p>
                      <a:r>
                        <a:rPr lang="en-US" dirty="0"/>
                        <a:t>NEC4</a:t>
                      </a:r>
                    </a:p>
                  </a:txBody>
                  <a:tcPr>
                    <a:solidFill>
                      <a:srgbClr val="A00B2F"/>
                    </a:solidFill>
                  </a:tcPr>
                </a:tc>
                <a:extLst>
                  <a:ext uri="{0D108BD9-81ED-4DB2-BD59-A6C34878D82A}">
                    <a16:rowId xmlns:a16="http://schemas.microsoft.com/office/drawing/2014/main" val="1983680792"/>
                  </a:ext>
                </a:extLst>
              </a:tr>
              <a:tr h="370840">
                <a:tc>
                  <a:txBody>
                    <a:bodyPr/>
                    <a:lstStyle/>
                    <a:p>
                      <a:r>
                        <a:rPr lang="en-US" i="1" dirty="0"/>
                        <a:t>Employer</a:t>
                      </a:r>
                    </a:p>
                  </a:txBody>
                  <a:tcPr>
                    <a:solidFill>
                      <a:srgbClr val="EDCCCD"/>
                    </a:solidFill>
                  </a:tcPr>
                </a:tc>
                <a:tc>
                  <a:txBody>
                    <a:bodyPr/>
                    <a:lstStyle/>
                    <a:p>
                      <a:r>
                        <a:rPr lang="en-US" i="1" dirty="0"/>
                        <a:t>Client</a:t>
                      </a:r>
                    </a:p>
                  </a:txBody>
                  <a:tcPr>
                    <a:solidFill>
                      <a:srgbClr val="EDCCCD"/>
                    </a:solidFill>
                  </a:tcPr>
                </a:tc>
                <a:extLst>
                  <a:ext uri="{0D108BD9-81ED-4DB2-BD59-A6C34878D82A}">
                    <a16:rowId xmlns:a16="http://schemas.microsoft.com/office/drawing/2014/main" val="3961247903"/>
                  </a:ext>
                </a:extLst>
              </a:tr>
              <a:tr h="370840">
                <a:tc>
                  <a:txBody>
                    <a:bodyPr/>
                    <a:lstStyle/>
                    <a:p>
                      <a:r>
                        <a:rPr lang="en-US" dirty="0"/>
                        <a:t>Works</a:t>
                      </a:r>
                      <a:r>
                        <a:rPr lang="en-US" baseline="0" dirty="0"/>
                        <a:t> information</a:t>
                      </a:r>
                      <a:endParaRPr lang="en-US" dirty="0"/>
                    </a:p>
                  </a:txBody>
                  <a:tcPr>
                    <a:solidFill>
                      <a:srgbClr val="F6E7E8"/>
                    </a:solidFill>
                  </a:tcPr>
                </a:tc>
                <a:tc>
                  <a:txBody>
                    <a:bodyPr/>
                    <a:lstStyle/>
                    <a:p>
                      <a:r>
                        <a:rPr lang="en-US" dirty="0"/>
                        <a:t>Scope</a:t>
                      </a:r>
                    </a:p>
                  </a:txBody>
                  <a:tcPr>
                    <a:solidFill>
                      <a:srgbClr val="F6E7E8"/>
                    </a:solidFill>
                  </a:tcPr>
                </a:tc>
                <a:extLst>
                  <a:ext uri="{0D108BD9-81ED-4DB2-BD59-A6C34878D82A}">
                    <a16:rowId xmlns:a16="http://schemas.microsoft.com/office/drawing/2014/main" val="3714261894"/>
                  </a:ext>
                </a:extLst>
              </a:tr>
              <a:tr h="370840">
                <a:tc>
                  <a:txBody>
                    <a:bodyPr/>
                    <a:lstStyle/>
                    <a:p>
                      <a:r>
                        <a:rPr lang="en-US" dirty="0"/>
                        <a:t>Risk Register</a:t>
                      </a:r>
                    </a:p>
                  </a:txBody>
                  <a:tcPr>
                    <a:solidFill>
                      <a:srgbClr val="EDCCCD"/>
                    </a:solidFill>
                  </a:tcPr>
                </a:tc>
                <a:tc>
                  <a:txBody>
                    <a:bodyPr/>
                    <a:lstStyle/>
                    <a:p>
                      <a:r>
                        <a:rPr lang="en-US" dirty="0"/>
                        <a:t>Early Warning Register</a:t>
                      </a:r>
                    </a:p>
                  </a:txBody>
                  <a:tcPr>
                    <a:solidFill>
                      <a:srgbClr val="EDCCCD"/>
                    </a:solidFill>
                  </a:tcPr>
                </a:tc>
                <a:extLst>
                  <a:ext uri="{0D108BD9-81ED-4DB2-BD59-A6C34878D82A}">
                    <a16:rowId xmlns:a16="http://schemas.microsoft.com/office/drawing/2014/main" val="3793284393"/>
                  </a:ext>
                </a:extLst>
              </a:tr>
              <a:tr h="370840">
                <a:tc>
                  <a:txBody>
                    <a:bodyPr/>
                    <a:lstStyle/>
                    <a:p>
                      <a:r>
                        <a:rPr lang="en-US" u="sng" dirty="0"/>
                        <a:t>Two</a:t>
                      </a:r>
                      <a:r>
                        <a:rPr lang="en-US" dirty="0"/>
                        <a:t> </a:t>
                      </a:r>
                      <a:r>
                        <a:rPr lang="en-US" i="1" dirty="0"/>
                        <a:t>fee percentages: </a:t>
                      </a:r>
                    </a:p>
                    <a:p>
                      <a:r>
                        <a:rPr lang="en-US" i="1" dirty="0"/>
                        <a:t>direct and subcontracted</a:t>
                      </a:r>
                    </a:p>
                  </a:txBody>
                  <a:tcPr>
                    <a:solidFill>
                      <a:srgbClr val="F6E7E8"/>
                    </a:solidFill>
                  </a:tcPr>
                </a:tc>
                <a:tc>
                  <a:txBody>
                    <a:bodyPr/>
                    <a:lstStyle/>
                    <a:p>
                      <a:r>
                        <a:rPr lang="en-US" u="sng" dirty="0"/>
                        <a:t>One</a:t>
                      </a:r>
                      <a:r>
                        <a:rPr lang="en-US" dirty="0"/>
                        <a:t> </a:t>
                      </a:r>
                      <a:r>
                        <a:rPr lang="en-US" i="1" dirty="0"/>
                        <a:t>fee percentage</a:t>
                      </a:r>
                    </a:p>
                  </a:txBody>
                  <a:tcPr>
                    <a:solidFill>
                      <a:srgbClr val="F6E7E8"/>
                    </a:solidFill>
                  </a:tcPr>
                </a:tc>
                <a:extLst>
                  <a:ext uri="{0D108BD9-81ED-4DB2-BD59-A6C34878D82A}">
                    <a16:rowId xmlns:a16="http://schemas.microsoft.com/office/drawing/2014/main" val="3525960701"/>
                  </a:ext>
                </a:extLst>
              </a:tr>
              <a:tr h="370840">
                <a:tc>
                  <a:txBody>
                    <a:bodyPr/>
                    <a:lstStyle/>
                    <a:p>
                      <a:r>
                        <a:rPr lang="en-US" dirty="0"/>
                        <a:t>Section 4 (Testing and Defects)</a:t>
                      </a:r>
                    </a:p>
                  </a:txBody>
                  <a:tcPr>
                    <a:solidFill>
                      <a:srgbClr val="EDCCCD"/>
                    </a:solidFill>
                  </a:tcPr>
                </a:tc>
                <a:tc>
                  <a:txBody>
                    <a:bodyPr/>
                    <a:lstStyle/>
                    <a:p>
                      <a:r>
                        <a:rPr lang="en-US" dirty="0"/>
                        <a:t>Section 4 (Quality Management)</a:t>
                      </a:r>
                    </a:p>
                  </a:txBody>
                  <a:tcPr>
                    <a:solidFill>
                      <a:srgbClr val="EDCCCD"/>
                    </a:solidFill>
                  </a:tcPr>
                </a:tc>
                <a:extLst>
                  <a:ext uri="{0D108BD9-81ED-4DB2-BD59-A6C34878D82A}">
                    <a16:rowId xmlns:a16="http://schemas.microsoft.com/office/drawing/2014/main" val="1301858278"/>
                  </a:ext>
                </a:extLst>
              </a:tr>
              <a:tr h="370840">
                <a:tc>
                  <a:txBody>
                    <a:bodyPr/>
                    <a:lstStyle/>
                    <a:p>
                      <a:r>
                        <a:rPr lang="en-US" dirty="0"/>
                        <a:t>Section 8 (Risks and Insurance)</a:t>
                      </a:r>
                    </a:p>
                  </a:txBody>
                  <a:tcPr>
                    <a:solidFill>
                      <a:srgbClr val="F6E7E8"/>
                    </a:solidFill>
                  </a:tcPr>
                </a:tc>
                <a:tc>
                  <a:txBody>
                    <a:bodyPr/>
                    <a:lstStyle/>
                    <a:p>
                      <a:r>
                        <a:rPr lang="en-US" dirty="0"/>
                        <a:t>Section 8 (Liabilities and Insurance)</a:t>
                      </a:r>
                    </a:p>
                  </a:txBody>
                  <a:tcPr>
                    <a:solidFill>
                      <a:srgbClr val="F6E7E8"/>
                    </a:solidFill>
                  </a:tcPr>
                </a:tc>
                <a:extLst>
                  <a:ext uri="{0D108BD9-81ED-4DB2-BD59-A6C34878D82A}">
                    <a16:rowId xmlns:a16="http://schemas.microsoft.com/office/drawing/2014/main" val="3616011603"/>
                  </a:ext>
                </a:extLst>
              </a:tr>
              <a:tr h="370840">
                <a:tc>
                  <a:txBody>
                    <a:bodyPr/>
                    <a:lstStyle/>
                    <a:p>
                      <a:r>
                        <a:rPr lang="en-US" dirty="0"/>
                        <a:t>He/ his</a:t>
                      </a:r>
                    </a:p>
                  </a:txBody>
                  <a:tcPr>
                    <a:solidFill>
                      <a:srgbClr val="EDCCCD"/>
                    </a:solidFill>
                  </a:tcPr>
                </a:tc>
                <a:tc>
                  <a:txBody>
                    <a:bodyPr/>
                    <a:lstStyle/>
                    <a:p>
                      <a:r>
                        <a:rPr lang="en-US" dirty="0"/>
                        <a:t>It/ Its</a:t>
                      </a:r>
                    </a:p>
                  </a:txBody>
                  <a:tcPr>
                    <a:solidFill>
                      <a:srgbClr val="EDCCCD"/>
                    </a:solidFill>
                  </a:tcPr>
                </a:tc>
                <a:extLst>
                  <a:ext uri="{0D108BD9-81ED-4DB2-BD59-A6C34878D82A}">
                    <a16:rowId xmlns:a16="http://schemas.microsoft.com/office/drawing/2014/main" val="1613930726"/>
                  </a:ext>
                </a:extLst>
              </a:tr>
              <a:tr h="370840">
                <a:tc>
                  <a:txBody>
                    <a:bodyPr/>
                    <a:lstStyle/>
                    <a:p>
                      <a:r>
                        <a:rPr lang="en-US" dirty="0"/>
                        <a:t>X4</a:t>
                      </a:r>
                      <a:r>
                        <a:rPr lang="en-US" baseline="0" dirty="0"/>
                        <a:t> – Parent Company Guarantee</a:t>
                      </a:r>
                      <a:endParaRPr lang="en-US" dirty="0"/>
                    </a:p>
                  </a:txBody>
                  <a:tcPr>
                    <a:solidFill>
                      <a:srgbClr val="F6E7E8"/>
                    </a:solidFill>
                  </a:tcPr>
                </a:tc>
                <a:tc>
                  <a:txBody>
                    <a:bodyPr/>
                    <a:lstStyle/>
                    <a:p>
                      <a:r>
                        <a:rPr lang="en-US" dirty="0"/>
                        <a:t>X4 – Ultimate Holding Guarantee</a:t>
                      </a:r>
                    </a:p>
                  </a:txBody>
                  <a:tcPr>
                    <a:solidFill>
                      <a:srgbClr val="F6E7E8"/>
                    </a:solidFill>
                  </a:tcPr>
                </a:tc>
                <a:extLst>
                  <a:ext uri="{0D108BD9-81ED-4DB2-BD59-A6C34878D82A}">
                    <a16:rowId xmlns:a16="http://schemas.microsoft.com/office/drawing/2014/main" val="2822386072"/>
                  </a:ext>
                </a:extLst>
              </a:tr>
              <a:tr h="370840">
                <a:tc>
                  <a:txBody>
                    <a:bodyPr/>
                    <a:lstStyle/>
                    <a:p>
                      <a:r>
                        <a:rPr lang="en-US" dirty="0"/>
                        <a:t>X12 - Partnering</a:t>
                      </a:r>
                    </a:p>
                  </a:txBody>
                  <a:tcPr>
                    <a:solidFill>
                      <a:srgbClr val="EDCCCD"/>
                    </a:solidFill>
                  </a:tcPr>
                </a:tc>
                <a:tc>
                  <a:txBody>
                    <a:bodyPr/>
                    <a:lstStyle/>
                    <a:p>
                      <a:r>
                        <a:rPr lang="en-US" dirty="0"/>
                        <a:t>X12 – Multiparty</a:t>
                      </a:r>
                      <a:r>
                        <a:rPr lang="en-US" baseline="0" dirty="0"/>
                        <a:t> collaboration</a:t>
                      </a:r>
                      <a:endParaRPr lang="en-US" dirty="0"/>
                    </a:p>
                  </a:txBody>
                  <a:tcPr>
                    <a:solidFill>
                      <a:srgbClr val="EDCCCD"/>
                    </a:solidFill>
                  </a:tcPr>
                </a:tc>
                <a:extLst>
                  <a:ext uri="{0D108BD9-81ED-4DB2-BD59-A6C34878D82A}">
                    <a16:rowId xmlns:a16="http://schemas.microsoft.com/office/drawing/2014/main" val="3901267158"/>
                  </a:ext>
                </a:extLst>
              </a:tr>
            </a:tbl>
          </a:graphicData>
        </a:graphic>
      </p:graphicFrame>
      <p:sp>
        <p:nvSpPr>
          <p:cNvPr id="7" name="Shape 22">
            <a:extLst>
              <a:ext uri="{FF2B5EF4-FFF2-40B4-BE49-F238E27FC236}">
                <a16:creationId xmlns:a16="http://schemas.microsoft.com/office/drawing/2014/main" id="{B8FD0B6F-7B1B-EE6B-94D4-80C960A4888B}"/>
              </a:ext>
            </a:extLst>
          </p:cNvPr>
          <p:cNvSpPr/>
          <p:nvPr/>
        </p:nvSpPr>
        <p:spPr>
          <a:xfrm>
            <a:off x="457200" y="6492240"/>
            <a:ext cx="11247120" cy="0"/>
          </a:xfrm>
          <a:prstGeom prst="line">
            <a:avLst/>
          </a:prstGeom>
          <a:noFill/>
          <a:ln w="17780">
            <a:solidFill>
              <a:srgbClr val="A00B2F"/>
            </a:solidFill>
            <a:prstDash val="solid"/>
          </a:ln>
        </p:spPr>
        <p:txBody>
          <a:bodyPr/>
          <a:lstStyle/>
          <a:p>
            <a:endParaRPr lang="en-US"/>
          </a:p>
        </p:txBody>
      </p:sp>
    </p:spTree>
    <p:extLst>
      <p:ext uri="{BB962C8B-B14F-4D97-AF65-F5344CB8AC3E}">
        <p14:creationId xmlns:p14="http://schemas.microsoft.com/office/powerpoint/2010/main" val="12857157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a:lstStyle/>
          <a:p>
            <a:r>
              <a:rPr lang="en-US" sz="2800" b="1" dirty="0">
                <a:solidFill>
                  <a:srgbClr val="404040"/>
                </a:solidFill>
                <a:latin typeface="Century Gothic" pitchFamily="34" charset="0"/>
                <a:ea typeface="+mn-ea"/>
                <a:cs typeface="+mn-cs"/>
              </a:rPr>
              <a:t>Some other changes…</a:t>
            </a:r>
          </a:p>
        </p:txBody>
      </p:sp>
      <p:graphicFrame>
        <p:nvGraphicFramePr>
          <p:cNvPr id="6" name="Table 5"/>
          <p:cNvGraphicFramePr>
            <a:graphicFrameLocks noGrp="1"/>
          </p:cNvGraphicFramePr>
          <p:nvPr>
            <p:extLst>
              <p:ext uri="{D42A27DB-BD31-4B8C-83A1-F6EECF244321}">
                <p14:modId xmlns:p14="http://schemas.microsoft.com/office/powerpoint/2010/main" val="1054339527"/>
              </p:ext>
            </p:extLst>
          </p:nvPr>
        </p:nvGraphicFramePr>
        <p:xfrm>
          <a:off x="2100672" y="1219200"/>
          <a:ext cx="7990656" cy="4419600"/>
        </p:xfrm>
        <a:graphic>
          <a:graphicData uri="http://schemas.openxmlformats.org/drawingml/2006/table">
            <a:tbl>
              <a:tblPr firstRow="1" bandRow="1">
                <a:tableStyleId>{5C22544A-7EE6-4342-B048-85BDC9FD1C3A}</a:tableStyleId>
              </a:tblPr>
              <a:tblGrid>
                <a:gridCol w="3995328">
                  <a:extLst>
                    <a:ext uri="{9D8B030D-6E8A-4147-A177-3AD203B41FA5}">
                      <a16:colId xmlns:a16="http://schemas.microsoft.com/office/drawing/2014/main" val="3952380078"/>
                    </a:ext>
                  </a:extLst>
                </a:gridCol>
                <a:gridCol w="3995328">
                  <a:extLst>
                    <a:ext uri="{9D8B030D-6E8A-4147-A177-3AD203B41FA5}">
                      <a16:colId xmlns:a16="http://schemas.microsoft.com/office/drawing/2014/main" val="534671578"/>
                    </a:ext>
                  </a:extLst>
                </a:gridCol>
              </a:tblGrid>
              <a:tr h="370840">
                <a:tc>
                  <a:txBody>
                    <a:bodyPr/>
                    <a:lstStyle/>
                    <a:p>
                      <a:r>
                        <a:rPr lang="en-US" dirty="0"/>
                        <a:t>NEC3</a:t>
                      </a:r>
                    </a:p>
                  </a:txBody>
                  <a:tcPr>
                    <a:solidFill>
                      <a:srgbClr val="A00B2F"/>
                    </a:solidFill>
                  </a:tcPr>
                </a:tc>
                <a:tc>
                  <a:txBody>
                    <a:bodyPr/>
                    <a:lstStyle/>
                    <a:p>
                      <a:r>
                        <a:rPr lang="en-US" dirty="0"/>
                        <a:t>NEC4</a:t>
                      </a:r>
                    </a:p>
                  </a:txBody>
                  <a:tcPr>
                    <a:solidFill>
                      <a:srgbClr val="A00B2F"/>
                    </a:solidFill>
                  </a:tcPr>
                </a:tc>
                <a:extLst>
                  <a:ext uri="{0D108BD9-81ED-4DB2-BD59-A6C34878D82A}">
                    <a16:rowId xmlns:a16="http://schemas.microsoft.com/office/drawing/2014/main" val="1983680792"/>
                  </a:ext>
                </a:extLst>
              </a:tr>
              <a:tr h="370840">
                <a:tc>
                  <a:txBody>
                    <a:bodyPr/>
                    <a:lstStyle/>
                    <a:p>
                      <a:r>
                        <a:rPr lang="en-US" i="1" dirty="0"/>
                        <a:t>Contractor</a:t>
                      </a:r>
                      <a:r>
                        <a:rPr lang="en-US" dirty="0"/>
                        <a:t>’s</a:t>
                      </a:r>
                    </a:p>
                  </a:txBody>
                  <a:tcPr>
                    <a:solidFill>
                      <a:srgbClr val="EDCCCD"/>
                    </a:solidFill>
                  </a:tcPr>
                </a:tc>
                <a:tc>
                  <a:txBody>
                    <a:bodyPr/>
                    <a:lstStyle/>
                    <a:p>
                      <a:r>
                        <a:rPr lang="en-US" i="1" dirty="0"/>
                        <a:t>Contractor’</a:t>
                      </a:r>
                      <a:r>
                        <a:rPr lang="en-US" i="1" dirty="0">
                          <a:solidFill>
                            <a:srgbClr val="FF0000"/>
                          </a:solidFill>
                        </a:rPr>
                        <a:t>s</a:t>
                      </a:r>
                    </a:p>
                  </a:txBody>
                  <a:tcPr>
                    <a:solidFill>
                      <a:srgbClr val="EDCCCD"/>
                    </a:solidFill>
                  </a:tcPr>
                </a:tc>
                <a:extLst>
                  <a:ext uri="{0D108BD9-81ED-4DB2-BD59-A6C34878D82A}">
                    <a16:rowId xmlns:a16="http://schemas.microsoft.com/office/drawing/2014/main" val="3961247903"/>
                  </a:ext>
                </a:extLst>
              </a:tr>
              <a:tr h="370840">
                <a:tc>
                  <a:txBody>
                    <a:bodyPr/>
                    <a:lstStyle/>
                    <a:p>
                      <a:r>
                        <a:rPr lang="en-US" dirty="0"/>
                        <a:t>Shorter Schedule</a:t>
                      </a:r>
                      <a:r>
                        <a:rPr lang="en-US" baseline="0" dirty="0"/>
                        <a:t> of Cost Components</a:t>
                      </a:r>
                      <a:endParaRPr lang="en-US" dirty="0"/>
                    </a:p>
                  </a:txBody>
                  <a:tcPr>
                    <a:solidFill>
                      <a:srgbClr val="F6E7E8"/>
                    </a:solidFill>
                  </a:tcPr>
                </a:tc>
                <a:tc>
                  <a:txBody>
                    <a:bodyPr/>
                    <a:lstStyle/>
                    <a:p>
                      <a:r>
                        <a:rPr lang="en-US" dirty="0"/>
                        <a:t>Short Schedule of Cost Components</a:t>
                      </a:r>
                    </a:p>
                    <a:p>
                      <a:endParaRPr lang="en-US" dirty="0"/>
                    </a:p>
                  </a:txBody>
                  <a:tcPr>
                    <a:solidFill>
                      <a:srgbClr val="F6E7E8"/>
                    </a:solidFill>
                  </a:tcPr>
                </a:tc>
                <a:extLst>
                  <a:ext uri="{0D108BD9-81ED-4DB2-BD59-A6C34878D82A}">
                    <a16:rowId xmlns:a16="http://schemas.microsoft.com/office/drawing/2014/main" val="3714261894"/>
                  </a:ext>
                </a:extLst>
              </a:tr>
              <a:tr h="370840">
                <a:tc>
                  <a:txBody>
                    <a:bodyPr/>
                    <a:lstStyle/>
                    <a:p>
                      <a:r>
                        <a:rPr lang="en-US" dirty="0"/>
                        <a:t>this</a:t>
                      </a:r>
                      <a:r>
                        <a:rPr lang="en-US" baseline="0" dirty="0"/>
                        <a:t> contract</a:t>
                      </a:r>
                      <a:endParaRPr lang="en-US" dirty="0"/>
                    </a:p>
                  </a:txBody>
                  <a:tcPr>
                    <a:solidFill>
                      <a:srgbClr val="EDCCCD"/>
                    </a:solidFill>
                  </a:tcPr>
                </a:tc>
                <a:tc>
                  <a:txBody>
                    <a:bodyPr/>
                    <a:lstStyle/>
                    <a:p>
                      <a:r>
                        <a:rPr lang="en-US" dirty="0"/>
                        <a:t>the contract</a:t>
                      </a:r>
                    </a:p>
                  </a:txBody>
                  <a:tcPr>
                    <a:solidFill>
                      <a:srgbClr val="EDCCCD"/>
                    </a:solidFill>
                  </a:tcPr>
                </a:tc>
                <a:extLst>
                  <a:ext uri="{0D108BD9-81ED-4DB2-BD59-A6C34878D82A}">
                    <a16:rowId xmlns:a16="http://schemas.microsoft.com/office/drawing/2014/main" val="3793284393"/>
                  </a:ext>
                </a:extLst>
              </a:tr>
              <a:tr h="370840">
                <a:tc>
                  <a:txBody>
                    <a:bodyPr/>
                    <a:lstStyle/>
                    <a:p>
                      <a:r>
                        <a:rPr lang="en-US" dirty="0"/>
                        <a:t>key</a:t>
                      </a:r>
                      <a:r>
                        <a:rPr lang="en-US" baseline="0" dirty="0"/>
                        <a:t> people</a:t>
                      </a:r>
                      <a:endParaRPr lang="en-US" dirty="0"/>
                    </a:p>
                  </a:txBody>
                  <a:tcPr>
                    <a:solidFill>
                      <a:srgbClr val="F6E7E8"/>
                    </a:solidFill>
                  </a:tcPr>
                </a:tc>
                <a:tc>
                  <a:txBody>
                    <a:bodyPr/>
                    <a:lstStyle/>
                    <a:p>
                      <a:r>
                        <a:rPr lang="en-US" i="1" dirty="0"/>
                        <a:t>key persons</a:t>
                      </a:r>
                    </a:p>
                  </a:txBody>
                  <a:tcPr>
                    <a:solidFill>
                      <a:srgbClr val="F6E7E8"/>
                    </a:solidFill>
                  </a:tcPr>
                </a:tc>
                <a:extLst>
                  <a:ext uri="{0D108BD9-81ED-4DB2-BD59-A6C34878D82A}">
                    <a16:rowId xmlns:a16="http://schemas.microsoft.com/office/drawing/2014/main" val="1301858278"/>
                  </a:ext>
                </a:extLst>
              </a:tr>
              <a:tr h="370840">
                <a:tc>
                  <a:txBody>
                    <a:bodyPr/>
                    <a:lstStyle/>
                    <a:p>
                      <a:r>
                        <a:rPr lang="en-US" dirty="0"/>
                        <a:t>Communication</a:t>
                      </a:r>
                      <a:r>
                        <a:rPr lang="en-US" baseline="0" dirty="0"/>
                        <a:t> 13</a:t>
                      </a:r>
                      <a:endParaRPr lang="en-US" dirty="0"/>
                    </a:p>
                  </a:txBody>
                  <a:tcPr>
                    <a:solidFill>
                      <a:srgbClr val="EDCCCD"/>
                    </a:solidFill>
                  </a:tcPr>
                </a:tc>
                <a:tc>
                  <a:txBody>
                    <a:bodyPr/>
                    <a:lstStyle/>
                    <a:p>
                      <a:r>
                        <a:rPr lang="en-US" dirty="0"/>
                        <a:t>Includes</a:t>
                      </a:r>
                      <a:r>
                        <a:rPr lang="en-US" baseline="0" dirty="0"/>
                        <a:t> digital contract management</a:t>
                      </a:r>
                      <a:endParaRPr lang="en-US" dirty="0"/>
                    </a:p>
                  </a:txBody>
                  <a:tcPr>
                    <a:solidFill>
                      <a:srgbClr val="EDCCCD"/>
                    </a:solidFill>
                  </a:tcPr>
                </a:tc>
                <a:extLst>
                  <a:ext uri="{0D108BD9-81ED-4DB2-BD59-A6C34878D82A}">
                    <a16:rowId xmlns:a16="http://schemas.microsoft.com/office/drawing/2014/main" val="3616011603"/>
                  </a:ext>
                </a:extLst>
              </a:tr>
              <a:tr h="370840">
                <a:tc>
                  <a:txBody>
                    <a:bodyPr/>
                    <a:lstStyle/>
                    <a:p>
                      <a:r>
                        <a:rPr lang="en-US" i="1" dirty="0"/>
                        <a:t>PM</a:t>
                      </a:r>
                      <a:r>
                        <a:rPr lang="en-US" dirty="0"/>
                        <a:t> , </a:t>
                      </a:r>
                      <a:r>
                        <a:rPr lang="en-US" i="1" dirty="0"/>
                        <a:t>S, C </a:t>
                      </a:r>
                      <a:r>
                        <a:rPr lang="en-US" dirty="0"/>
                        <a:t>“notifies”</a:t>
                      </a:r>
                    </a:p>
                  </a:txBody>
                  <a:tcPr>
                    <a:solidFill>
                      <a:srgbClr val="F6E7E8"/>
                    </a:solidFill>
                  </a:tcPr>
                </a:tc>
                <a:tc>
                  <a:txBody>
                    <a:bodyPr/>
                    <a:lstStyle/>
                    <a:p>
                      <a:r>
                        <a:rPr lang="en-US" dirty="0"/>
                        <a:t>In some Clauses</a:t>
                      </a:r>
                      <a:r>
                        <a:rPr lang="en-US" baseline="0" dirty="0"/>
                        <a:t> changed to </a:t>
                      </a:r>
                      <a:r>
                        <a:rPr lang="en-US" i="1" baseline="0" dirty="0"/>
                        <a:t>PM</a:t>
                      </a:r>
                      <a:r>
                        <a:rPr lang="en-US" baseline="0" dirty="0"/>
                        <a:t> , </a:t>
                      </a:r>
                      <a:r>
                        <a:rPr lang="en-US" i="1" baseline="0" dirty="0"/>
                        <a:t>S, C</a:t>
                      </a:r>
                      <a:r>
                        <a:rPr lang="en-US" baseline="0" dirty="0"/>
                        <a:t> “informs”</a:t>
                      </a:r>
                      <a:endParaRPr lang="en-US" dirty="0"/>
                    </a:p>
                  </a:txBody>
                  <a:tcPr>
                    <a:solidFill>
                      <a:srgbClr val="F6E7E8"/>
                    </a:solidFill>
                  </a:tcPr>
                </a:tc>
                <a:extLst>
                  <a:ext uri="{0D108BD9-81ED-4DB2-BD59-A6C34878D82A}">
                    <a16:rowId xmlns:a16="http://schemas.microsoft.com/office/drawing/2014/main" val="1613930726"/>
                  </a:ext>
                </a:extLst>
              </a:tr>
              <a:tr h="370840">
                <a:tc>
                  <a:txBody>
                    <a:bodyPr/>
                    <a:lstStyle/>
                    <a:p>
                      <a:r>
                        <a:rPr lang="en-US" dirty="0"/>
                        <a:t>Clause Repairs 82</a:t>
                      </a:r>
                    </a:p>
                  </a:txBody>
                  <a:tcPr>
                    <a:solidFill>
                      <a:srgbClr val="EDCCCD"/>
                    </a:solidFill>
                  </a:tcPr>
                </a:tc>
                <a:tc>
                  <a:txBody>
                    <a:bodyPr/>
                    <a:lstStyle/>
                    <a:p>
                      <a:r>
                        <a:rPr lang="en-US" dirty="0"/>
                        <a:t>deleted</a:t>
                      </a:r>
                    </a:p>
                  </a:txBody>
                  <a:tcPr>
                    <a:solidFill>
                      <a:srgbClr val="EDCCCD"/>
                    </a:solidFill>
                  </a:tcPr>
                </a:tc>
                <a:extLst>
                  <a:ext uri="{0D108BD9-81ED-4DB2-BD59-A6C34878D82A}">
                    <a16:rowId xmlns:a16="http://schemas.microsoft.com/office/drawing/2014/main" val="2822386072"/>
                  </a:ext>
                </a:extLst>
              </a:tr>
              <a:tr h="370840">
                <a:tc>
                  <a:txBody>
                    <a:bodyPr/>
                    <a:lstStyle/>
                    <a:p>
                      <a:r>
                        <a:rPr lang="en-US" dirty="0"/>
                        <a:t>Clause Indemnity 83</a:t>
                      </a:r>
                    </a:p>
                  </a:txBody>
                  <a:tcPr>
                    <a:solidFill>
                      <a:srgbClr val="F6E7E8"/>
                    </a:solidFill>
                  </a:tcPr>
                </a:tc>
                <a:tc>
                  <a:txBody>
                    <a:bodyPr/>
                    <a:lstStyle/>
                    <a:p>
                      <a:r>
                        <a:rPr lang="en-US" dirty="0"/>
                        <a:t>Clause Recovery of costs 82</a:t>
                      </a:r>
                    </a:p>
                  </a:txBody>
                  <a:tcPr>
                    <a:solidFill>
                      <a:srgbClr val="F6E7E8"/>
                    </a:solidFill>
                  </a:tcPr>
                </a:tc>
                <a:extLst>
                  <a:ext uri="{0D108BD9-81ED-4DB2-BD59-A6C34878D82A}">
                    <a16:rowId xmlns:a16="http://schemas.microsoft.com/office/drawing/2014/main" val="3901267158"/>
                  </a:ext>
                </a:extLst>
              </a:tr>
            </a:tbl>
          </a:graphicData>
        </a:graphic>
      </p:graphicFrame>
      <p:sp>
        <p:nvSpPr>
          <p:cNvPr id="3" name="Shape 22">
            <a:extLst>
              <a:ext uri="{FF2B5EF4-FFF2-40B4-BE49-F238E27FC236}">
                <a16:creationId xmlns:a16="http://schemas.microsoft.com/office/drawing/2014/main" id="{16CD4C5B-0225-5914-5B74-5E1B1814D6A5}"/>
              </a:ext>
            </a:extLst>
          </p:cNvPr>
          <p:cNvSpPr/>
          <p:nvPr/>
        </p:nvSpPr>
        <p:spPr>
          <a:xfrm>
            <a:off x="457200" y="6492240"/>
            <a:ext cx="11247120" cy="0"/>
          </a:xfrm>
          <a:prstGeom prst="line">
            <a:avLst/>
          </a:prstGeom>
          <a:noFill/>
          <a:ln w="17780">
            <a:solidFill>
              <a:srgbClr val="A00B2F"/>
            </a:solidFill>
            <a:prstDash val="solid"/>
          </a:ln>
        </p:spPr>
        <p:txBody>
          <a:bodyPr/>
          <a:lstStyle/>
          <a:p>
            <a:endParaRPr lang="en-US"/>
          </a:p>
        </p:txBody>
      </p:sp>
    </p:spTree>
    <p:extLst>
      <p:ext uri="{BB962C8B-B14F-4D97-AF65-F5344CB8AC3E}">
        <p14:creationId xmlns:p14="http://schemas.microsoft.com/office/powerpoint/2010/main" val="6248283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2CFDA-9349-89C2-D781-A7C8C1FCC743}"/>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2AED0657-26AA-903A-3E7E-2DC243FA6087}"/>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4" imgH="345" progId="TCLayout.ActiveDocument.1">
                  <p:embed/>
                </p:oleObj>
              </mc:Choice>
              <mc:Fallback>
                <p:oleObj name="think-cell Slide" r:id="rId4" imgW="344" imgH="345" progId="TCLayout.ActiveDocument.1">
                  <p:embed/>
                  <p:pic>
                    <p:nvPicPr>
                      <p:cNvPr id="8" name="think-cell data - do not delete" hidden="1">
                        <a:extLst>
                          <a:ext uri="{FF2B5EF4-FFF2-40B4-BE49-F238E27FC236}">
                            <a16:creationId xmlns:a16="http://schemas.microsoft.com/office/drawing/2014/main" id="{2AED0657-26AA-903A-3E7E-2DC243FA608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E1995F49-99AE-8A34-8BD3-BD8AF385AF8E}"/>
              </a:ext>
            </a:extLst>
          </p:cNvPr>
          <p:cNvSpPr>
            <a:spLocks noGrp="1"/>
          </p:cNvSpPr>
          <p:nvPr>
            <p:ph type="title"/>
          </p:nvPr>
        </p:nvSpPr>
        <p:spPr/>
        <p:txBody>
          <a:bodyPr vert="horz"/>
          <a:lstStyle/>
          <a:p>
            <a:r>
              <a:rPr lang="en-US" sz="2800" b="1" dirty="0">
                <a:solidFill>
                  <a:srgbClr val="404040"/>
                </a:solidFill>
                <a:latin typeface="Century Gothic" pitchFamily="34" charset="0"/>
                <a:ea typeface="+mn-ea"/>
                <a:cs typeface="+mn-cs"/>
              </a:rPr>
              <a:t>Agents of the Parties</a:t>
            </a:r>
            <a:endParaRPr lang="en-ZA" sz="2800" b="1" dirty="0">
              <a:solidFill>
                <a:srgbClr val="404040"/>
              </a:solidFill>
              <a:latin typeface="Century Gothic" pitchFamily="34" charset="0"/>
              <a:ea typeface="+mn-ea"/>
              <a:cs typeface="+mn-cs"/>
            </a:endParaRPr>
          </a:p>
        </p:txBody>
      </p:sp>
      <p:cxnSp>
        <p:nvCxnSpPr>
          <p:cNvPr id="3" name="Straight Connector 2">
            <a:extLst>
              <a:ext uri="{FF2B5EF4-FFF2-40B4-BE49-F238E27FC236}">
                <a16:creationId xmlns:a16="http://schemas.microsoft.com/office/drawing/2014/main" id="{5A1CC55C-F7D1-9D13-02AB-5A70AFF9C667}"/>
              </a:ext>
            </a:extLst>
          </p:cNvPr>
          <p:cNvCxnSpPr>
            <a:cxnSpLocks/>
          </p:cNvCxnSpPr>
          <p:nvPr/>
        </p:nvCxnSpPr>
        <p:spPr>
          <a:xfrm>
            <a:off x="-30197" y="3307260"/>
            <a:ext cx="12222197"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9FA86FE0-1077-EFFB-DD70-4D74E60979E3}"/>
              </a:ext>
            </a:extLst>
          </p:cNvPr>
          <p:cNvGrpSpPr/>
          <p:nvPr/>
        </p:nvGrpSpPr>
        <p:grpSpPr>
          <a:xfrm>
            <a:off x="547689" y="3609218"/>
            <a:ext cx="2404234" cy="2571037"/>
            <a:chOff x="933461" y="3482081"/>
            <a:chExt cx="2523187" cy="2571037"/>
          </a:xfrm>
        </p:grpSpPr>
        <p:sp>
          <p:nvSpPr>
            <p:cNvPr id="6" name="Freeform: Shape 5">
              <a:extLst>
                <a:ext uri="{FF2B5EF4-FFF2-40B4-BE49-F238E27FC236}">
                  <a16:creationId xmlns:a16="http://schemas.microsoft.com/office/drawing/2014/main" id="{7D227D18-DC7A-A8BD-D5E5-5FB14288A75B}"/>
                </a:ext>
              </a:extLst>
            </p:cNvPr>
            <p:cNvSpPr/>
            <p:nvPr/>
          </p:nvSpPr>
          <p:spPr>
            <a:xfrm flipH="1">
              <a:off x="933461" y="3482081"/>
              <a:ext cx="2523187" cy="1087494"/>
            </a:xfrm>
            <a:custGeom>
              <a:avLst/>
              <a:gdLst>
                <a:gd name="connsiteX0" fmla="*/ 2497524 w 2730996"/>
                <a:gd name="connsiteY0" fmla="*/ 0 h 1177060"/>
                <a:gd name="connsiteX1" fmla="*/ 233472 w 2730996"/>
                <a:gd name="connsiteY1" fmla="*/ 0 h 1177060"/>
                <a:gd name="connsiteX2" fmla="*/ 0 w 2730996"/>
                <a:gd name="connsiteY2" fmla="*/ 233472 h 1177060"/>
                <a:gd name="connsiteX3" fmla="*/ 0 w 2730996"/>
                <a:gd name="connsiteY3" fmla="*/ 554200 h 1177060"/>
                <a:gd name="connsiteX4" fmla="*/ 2730996 w 2730996"/>
                <a:gd name="connsiteY4" fmla="*/ 1177060 h 1177060"/>
                <a:gd name="connsiteX5" fmla="*/ 2730996 w 2730996"/>
                <a:gd name="connsiteY5" fmla="*/ 233472 h 1177060"/>
                <a:gd name="connsiteX6" fmla="*/ 2497524 w 2730996"/>
                <a:gd name="connsiteY6" fmla="*/ 0 h 1177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0996" h="1177060">
                  <a:moveTo>
                    <a:pt x="2497524" y="0"/>
                  </a:moveTo>
                  <a:lnTo>
                    <a:pt x="233472" y="0"/>
                  </a:lnTo>
                  <a:cubicBezTo>
                    <a:pt x="104529" y="0"/>
                    <a:pt x="0" y="104529"/>
                    <a:pt x="0" y="233472"/>
                  </a:cubicBezTo>
                  <a:lnTo>
                    <a:pt x="0" y="554200"/>
                  </a:lnTo>
                  <a:lnTo>
                    <a:pt x="2730996" y="1177060"/>
                  </a:lnTo>
                  <a:lnTo>
                    <a:pt x="2730996" y="233472"/>
                  </a:lnTo>
                  <a:cubicBezTo>
                    <a:pt x="2730996" y="104529"/>
                    <a:pt x="2626467" y="0"/>
                    <a:pt x="2497524" y="0"/>
                  </a:cubicBezTo>
                  <a:close/>
                </a:path>
              </a:pathLst>
            </a:custGeom>
            <a:solidFill>
              <a:srgbClr val="73072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N" sz="1600" b="1" dirty="0"/>
            </a:p>
          </p:txBody>
        </p:sp>
        <p:sp>
          <p:nvSpPr>
            <p:cNvPr id="9" name="Rectangle: Rounded Corners 8">
              <a:extLst>
                <a:ext uri="{FF2B5EF4-FFF2-40B4-BE49-F238E27FC236}">
                  <a16:creationId xmlns:a16="http://schemas.microsoft.com/office/drawing/2014/main" id="{9E286364-799E-9EEE-3BD6-AFDFD068EB88}"/>
                </a:ext>
              </a:extLst>
            </p:cNvPr>
            <p:cNvSpPr/>
            <p:nvPr/>
          </p:nvSpPr>
          <p:spPr>
            <a:xfrm>
              <a:off x="1089298" y="3655387"/>
              <a:ext cx="2211512" cy="2397731"/>
            </a:xfrm>
            <a:prstGeom prst="roundRect">
              <a:avLst>
                <a:gd name="adj" fmla="val 834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b="1" dirty="0"/>
            </a:p>
          </p:txBody>
        </p:sp>
      </p:grpSp>
      <p:sp>
        <p:nvSpPr>
          <p:cNvPr id="10" name="Rectangle 9">
            <a:extLst>
              <a:ext uri="{FF2B5EF4-FFF2-40B4-BE49-F238E27FC236}">
                <a16:creationId xmlns:a16="http://schemas.microsoft.com/office/drawing/2014/main" id="{78084D4D-2DDF-E226-1ED2-3DC45394A3CD}"/>
              </a:ext>
            </a:extLst>
          </p:cNvPr>
          <p:cNvSpPr/>
          <p:nvPr/>
        </p:nvSpPr>
        <p:spPr>
          <a:xfrm>
            <a:off x="855774" y="3822624"/>
            <a:ext cx="1996285" cy="984885"/>
          </a:xfrm>
          <a:prstGeom prst="rect">
            <a:avLst/>
          </a:prstGeom>
        </p:spPr>
        <p:txBody>
          <a:bodyPr wrap="square" lIns="0" tIns="0" rIns="0" bIns="0" anchor="b">
            <a:spAutoFit/>
          </a:bodyPr>
          <a:lstStyle/>
          <a:p>
            <a:pPr marL="180000" indent="-180000">
              <a:buFont typeface="Arial" panose="020B0604020202020204" pitchFamily="34" charset="0"/>
              <a:buChar char="•"/>
            </a:pPr>
            <a:r>
              <a:rPr lang="en-US" sz="1600" dirty="0">
                <a:ea typeface="Open Sans" panose="020B0606030504020204" pitchFamily="34" charset="0"/>
                <a:cs typeface="Open Sans" panose="020B0606030504020204" pitchFamily="34" charset="0"/>
              </a:rPr>
              <a:t>ECC4 has two agents, Project Manager and Supervisor</a:t>
            </a:r>
          </a:p>
        </p:txBody>
      </p:sp>
      <p:sp>
        <p:nvSpPr>
          <p:cNvPr id="11" name="Oval 10">
            <a:extLst>
              <a:ext uri="{FF2B5EF4-FFF2-40B4-BE49-F238E27FC236}">
                <a16:creationId xmlns:a16="http://schemas.microsoft.com/office/drawing/2014/main" id="{C9AE0127-54D6-C0A8-6741-D56808EF53C4}"/>
              </a:ext>
            </a:extLst>
          </p:cNvPr>
          <p:cNvSpPr/>
          <p:nvPr/>
        </p:nvSpPr>
        <p:spPr>
          <a:xfrm>
            <a:off x="1533882" y="3092860"/>
            <a:ext cx="431849" cy="409131"/>
          </a:xfrm>
          <a:prstGeom prst="ellipse">
            <a:avLst/>
          </a:prstGeom>
          <a:solidFill>
            <a:srgbClr val="730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369" dirty="0"/>
          </a:p>
        </p:txBody>
      </p:sp>
      <p:grpSp>
        <p:nvGrpSpPr>
          <p:cNvPr id="18" name="Group 17">
            <a:extLst>
              <a:ext uri="{FF2B5EF4-FFF2-40B4-BE49-F238E27FC236}">
                <a16:creationId xmlns:a16="http://schemas.microsoft.com/office/drawing/2014/main" id="{8B6B7A1C-B2B2-53F8-965E-1256FD95D74A}"/>
              </a:ext>
            </a:extLst>
          </p:cNvPr>
          <p:cNvGrpSpPr/>
          <p:nvPr/>
        </p:nvGrpSpPr>
        <p:grpSpPr>
          <a:xfrm>
            <a:off x="3393593" y="3609218"/>
            <a:ext cx="2404234" cy="2571037"/>
            <a:chOff x="933461" y="3482081"/>
            <a:chExt cx="2523187" cy="2571037"/>
          </a:xfrm>
        </p:grpSpPr>
        <p:sp>
          <p:nvSpPr>
            <p:cNvPr id="20" name="Freeform: Shape 19">
              <a:extLst>
                <a:ext uri="{FF2B5EF4-FFF2-40B4-BE49-F238E27FC236}">
                  <a16:creationId xmlns:a16="http://schemas.microsoft.com/office/drawing/2014/main" id="{F6CD3641-ED73-4DED-6A7F-575F8CD200C4}"/>
                </a:ext>
              </a:extLst>
            </p:cNvPr>
            <p:cNvSpPr/>
            <p:nvPr/>
          </p:nvSpPr>
          <p:spPr>
            <a:xfrm flipH="1">
              <a:off x="933461" y="3482081"/>
              <a:ext cx="2523187" cy="1087494"/>
            </a:xfrm>
            <a:custGeom>
              <a:avLst/>
              <a:gdLst>
                <a:gd name="connsiteX0" fmla="*/ 2497524 w 2730996"/>
                <a:gd name="connsiteY0" fmla="*/ 0 h 1177060"/>
                <a:gd name="connsiteX1" fmla="*/ 233472 w 2730996"/>
                <a:gd name="connsiteY1" fmla="*/ 0 h 1177060"/>
                <a:gd name="connsiteX2" fmla="*/ 0 w 2730996"/>
                <a:gd name="connsiteY2" fmla="*/ 233472 h 1177060"/>
                <a:gd name="connsiteX3" fmla="*/ 0 w 2730996"/>
                <a:gd name="connsiteY3" fmla="*/ 554200 h 1177060"/>
                <a:gd name="connsiteX4" fmla="*/ 2730996 w 2730996"/>
                <a:gd name="connsiteY4" fmla="*/ 1177060 h 1177060"/>
                <a:gd name="connsiteX5" fmla="*/ 2730996 w 2730996"/>
                <a:gd name="connsiteY5" fmla="*/ 233472 h 1177060"/>
                <a:gd name="connsiteX6" fmla="*/ 2497524 w 2730996"/>
                <a:gd name="connsiteY6" fmla="*/ 0 h 1177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0996" h="1177060">
                  <a:moveTo>
                    <a:pt x="2497524" y="0"/>
                  </a:moveTo>
                  <a:lnTo>
                    <a:pt x="233472" y="0"/>
                  </a:lnTo>
                  <a:cubicBezTo>
                    <a:pt x="104529" y="0"/>
                    <a:pt x="0" y="104529"/>
                    <a:pt x="0" y="233472"/>
                  </a:cubicBezTo>
                  <a:lnTo>
                    <a:pt x="0" y="554200"/>
                  </a:lnTo>
                  <a:lnTo>
                    <a:pt x="2730996" y="1177060"/>
                  </a:lnTo>
                  <a:lnTo>
                    <a:pt x="2730996" y="233472"/>
                  </a:lnTo>
                  <a:cubicBezTo>
                    <a:pt x="2730996" y="104529"/>
                    <a:pt x="2626467" y="0"/>
                    <a:pt x="2497524" y="0"/>
                  </a:cubicBezTo>
                  <a:close/>
                </a:path>
              </a:pathLst>
            </a:custGeom>
            <a:solidFill>
              <a:srgbClr val="B39B2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N" sz="1600" b="1" dirty="0"/>
            </a:p>
          </p:txBody>
        </p:sp>
        <p:sp>
          <p:nvSpPr>
            <p:cNvPr id="21" name="Rectangle: Rounded Corners 20">
              <a:extLst>
                <a:ext uri="{FF2B5EF4-FFF2-40B4-BE49-F238E27FC236}">
                  <a16:creationId xmlns:a16="http://schemas.microsoft.com/office/drawing/2014/main" id="{59CFC677-0D6A-34F5-A462-F04EDB822C43}"/>
                </a:ext>
              </a:extLst>
            </p:cNvPr>
            <p:cNvSpPr/>
            <p:nvPr/>
          </p:nvSpPr>
          <p:spPr>
            <a:xfrm>
              <a:off x="1089298" y="3655387"/>
              <a:ext cx="2211512" cy="2397731"/>
            </a:xfrm>
            <a:prstGeom prst="roundRect">
              <a:avLst>
                <a:gd name="adj" fmla="val 834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b="1" dirty="0"/>
            </a:p>
          </p:txBody>
        </p:sp>
      </p:grpSp>
      <p:sp>
        <p:nvSpPr>
          <p:cNvPr id="19" name="Rectangle 18">
            <a:extLst>
              <a:ext uri="{FF2B5EF4-FFF2-40B4-BE49-F238E27FC236}">
                <a16:creationId xmlns:a16="http://schemas.microsoft.com/office/drawing/2014/main" id="{1820D14F-F2CD-94B8-DC7D-B5A767BCA5C5}"/>
              </a:ext>
            </a:extLst>
          </p:cNvPr>
          <p:cNvSpPr/>
          <p:nvPr/>
        </p:nvSpPr>
        <p:spPr>
          <a:xfrm>
            <a:off x="3603550" y="3905063"/>
            <a:ext cx="1996285" cy="738664"/>
          </a:xfrm>
          <a:prstGeom prst="rect">
            <a:avLst/>
          </a:prstGeom>
        </p:spPr>
        <p:txBody>
          <a:bodyPr wrap="square" lIns="0" tIns="0" rIns="0" bIns="0" anchor="b">
            <a:spAutoFit/>
          </a:bodyPr>
          <a:lstStyle/>
          <a:p>
            <a:r>
              <a:rPr lang="en-US" sz="1600" dirty="0">
                <a:ea typeface="Open Sans" panose="020B0606030504020204" pitchFamily="34" charset="0"/>
                <a:cs typeface="Open Sans" panose="020B0606030504020204" pitchFamily="34" charset="0"/>
              </a:rPr>
              <a:t>PSC4 uses an agent if secondary Option X10 is selected</a:t>
            </a:r>
          </a:p>
        </p:txBody>
      </p:sp>
      <p:sp>
        <p:nvSpPr>
          <p:cNvPr id="16" name="Oval 15">
            <a:extLst>
              <a:ext uri="{FF2B5EF4-FFF2-40B4-BE49-F238E27FC236}">
                <a16:creationId xmlns:a16="http://schemas.microsoft.com/office/drawing/2014/main" id="{B46F2ED8-2B00-2D61-281E-35A7C7FDE1B9}"/>
              </a:ext>
            </a:extLst>
          </p:cNvPr>
          <p:cNvSpPr/>
          <p:nvPr/>
        </p:nvSpPr>
        <p:spPr>
          <a:xfrm>
            <a:off x="4379786" y="3092860"/>
            <a:ext cx="431849" cy="409131"/>
          </a:xfrm>
          <a:prstGeom prst="ellipse">
            <a:avLst/>
          </a:prstGeom>
          <a:solidFill>
            <a:srgbClr val="B39B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369" dirty="0"/>
          </a:p>
        </p:txBody>
      </p:sp>
      <p:grpSp>
        <p:nvGrpSpPr>
          <p:cNvPr id="25" name="Group 24">
            <a:extLst>
              <a:ext uri="{FF2B5EF4-FFF2-40B4-BE49-F238E27FC236}">
                <a16:creationId xmlns:a16="http://schemas.microsoft.com/office/drawing/2014/main" id="{9766CF3C-CD34-ED07-3FCE-B4B563F41573}"/>
              </a:ext>
            </a:extLst>
          </p:cNvPr>
          <p:cNvGrpSpPr/>
          <p:nvPr/>
        </p:nvGrpSpPr>
        <p:grpSpPr>
          <a:xfrm>
            <a:off x="6239497" y="3609218"/>
            <a:ext cx="2404234" cy="2571037"/>
            <a:chOff x="933461" y="3482081"/>
            <a:chExt cx="2523187" cy="2571037"/>
          </a:xfrm>
        </p:grpSpPr>
        <p:sp>
          <p:nvSpPr>
            <p:cNvPr id="27" name="Freeform: Shape 26">
              <a:extLst>
                <a:ext uri="{FF2B5EF4-FFF2-40B4-BE49-F238E27FC236}">
                  <a16:creationId xmlns:a16="http://schemas.microsoft.com/office/drawing/2014/main" id="{73736C8F-D96C-4BC1-9369-AB672B1CD2B3}"/>
                </a:ext>
              </a:extLst>
            </p:cNvPr>
            <p:cNvSpPr/>
            <p:nvPr/>
          </p:nvSpPr>
          <p:spPr>
            <a:xfrm flipH="1">
              <a:off x="933461" y="3482081"/>
              <a:ext cx="2523187" cy="1087494"/>
            </a:xfrm>
            <a:custGeom>
              <a:avLst/>
              <a:gdLst>
                <a:gd name="connsiteX0" fmla="*/ 2497524 w 2730996"/>
                <a:gd name="connsiteY0" fmla="*/ 0 h 1177060"/>
                <a:gd name="connsiteX1" fmla="*/ 233472 w 2730996"/>
                <a:gd name="connsiteY1" fmla="*/ 0 h 1177060"/>
                <a:gd name="connsiteX2" fmla="*/ 0 w 2730996"/>
                <a:gd name="connsiteY2" fmla="*/ 233472 h 1177060"/>
                <a:gd name="connsiteX3" fmla="*/ 0 w 2730996"/>
                <a:gd name="connsiteY3" fmla="*/ 554200 h 1177060"/>
                <a:gd name="connsiteX4" fmla="*/ 2730996 w 2730996"/>
                <a:gd name="connsiteY4" fmla="*/ 1177060 h 1177060"/>
                <a:gd name="connsiteX5" fmla="*/ 2730996 w 2730996"/>
                <a:gd name="connsiteY5" fmla="*/ 233472 h 1177060"/>
                <a:gd name="connsiteX6" fmla="*/ 2497524 w 2730996"/>
                <a:gd name="connsiteY6" fmla="*/ 0 h 1177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0996" h="1177060">
                  <a:moveTo>
                    <a:pt x="2497524" y="0"/>
                  </a:moveTo>
                  <a:lnTo>
                    <a:pt x="233472" y="0"/>
                  </a:lnTo>
                  <a:cubicBezTo>
                    <a:pt x="104529" y="0"/>
                    <a:pt x="0" y="104529"/>
                    <a:pt x="0" y="233472"/>
                  </a:cubicBezTo>
                  <a:lnTo>
                    <a:pt x="0" y="554200"/>
                  </a:lnTo>
                  <a:lnTo>
                    <a:pt x="2730996" y="1177060"/>
                  </a:lnTo>
                  <a:lnTo>
                    <a:pt x="2730996" y="233472"/>
                  </a:lnTo>
                  <a:cubicBezTo>
                    <a:pt x="2730996" y="104529"/>
                    <a:pt x="2626467" y="0"/>
                    <a:pt x="2497524"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N" sz="1600" b="1" dirty="0"/>
            </a:p>
          </p:txBody>
        </p:sp>
        <p:sp>
          <p:nvSpPr>
            <p:cNvPr id="28" name="Rectangle: Rounded Corners 27">
              <a:extLst>
                <a:ext uri="{FF2B5EF4-FFF2-40B4-BE49-F238E27FC236}">
                  <a16:creationId xmlns:a16="http://schemas.microsoft.com/office/drawing/2014/main" id="{EC68A21D-9A10-4438-CF7C-99DC44167B35}"/>
                </a:ext>
              </a:extLst>
            </p:cNvPr>
            <p:cNvSpPr/>
            <p:nvPr/>
          </p:nvSpPr>
          <p:spPr>
            <a:xfrm>
              <a:off x="1089298" y="3655387"/>
              <a:ext cx="2211512" cy="2397731"/>
            </a:xfrm>
            <a:prstGeom prst="roundRect">
              <a:avLst>
                <a:gd name="adj" fmla="val 834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b="1" dirty="0"/>
            </a:p>
          </p:txBody>
        </p:sp>
      </p:grpSp>
      <p:sp>
        <p:nvSpPr>
          <p:cNvPr id="26" name="Rectangle 25">
            <a:extLst>
              <a:ext uri="{FF2B5EF4-FFF2-40B4-BE49-F238E27FC236}">
                <a16:creationId xmlns:a16="http://schemas.microsoft.com/office/drawing/2014/main" id="{E9D0F7BC-DBD8-B47B-C642-185DB97890FE}"/>
              </a:ext>
            </a:extLst>
          </p:cNvPr>
          <p:cNvSpPr/>
          <p:nvPr/>
        </p:nvSpPr>
        <p:spPr>
          <a:xfrm>
            <a:off x="2139947" y="5441591"/>
            <a:ext cx="3892672" cy="738664"/>
          </a:xfrm>
          <a:prstGeom prst="rect">
            <a:avLst/>
          </a:prstGeom>
        </p:spPr>
        <p:txBody>
          <a:bodyPr wrap="square" lIns="0" tIns="0" rIns="0" bIns="0" anchor="b">
            <a:spAutoFit/>
          </a:bodyPr>
          <a:lstStyle/>
          <a:p>
            <a:r>
              <a:rPr lang="en-US" sz="1600" dirty="0">
                <a:ea typeface="Open Sans" panose="020B0606030504020204" pitchFamily="34" charset="0"/>
                <a:cs typeface="Open Sans" panose="020B0606030504020204" pitchFamily="34" charset="0"/>
              </a:rPr>
              <a:t>No named agents in the short contracts but main party can delegate to one. No agents in the subcontracts</a:t>
            </a:r>
          </a:p>
        </p:txBody>
      </p:sp>
      <p:sp>
        <p:nvSpPr>
          <p:cNvPr id="24" name="Oval 23">
            <a:extLst>
              <a:ext uri="{FF2B5EF4-FFF2-40B4-BE49-F238E27FC236}">
                <a16:creationId xmlns:a16="http://schemas.microsoft.com/office/drawing/2014/main" id="{BF428FB5-110E-FBF7-6DB3-BEBF20BF1008}"/>
              </a:ext>
            </a:extLst>
          </p:cNvPr>
          <p:cNvSpPr/>
          <p:nvPr/>
        </p:nvSpPr>
        <p:spPr>
          <a:xfrm>
            <a:off x="7225690" y="3092860"/>
            <a:ext cx="431849" cy="40913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369" dirty="0"/>
          </a:p>
        </p:txBody>
      </p:sp>
      <p:grpSp>
        <p:nvGrpSpPr>
          <p:cNvPr id="32" name="Group 31">
            <a:extLst>
              <a:ext uri="{FF2B5EF4-FFF2-40B4-BE49-F238E27FC236}">
                <a16:creationId xmlns:a16="http://schemas.microsoft.com/office/drawing/2014/main" id="{062CA4F5-DB6C-22EB-813C-E75431DF7FD0}"/>
              </a:ext>
            </a:extLst>
          </p:cNvPr>
          <p:cNvGrpSpPr/>
          <p:nvPr/>
        </p:nvGrpSpPr>
        <p:grpSpPr>
          <a:xfrm>
            <a:off x="9085402" y="3609219"/>
            <a:ext cx="2404234" cy="2397732"/>
            <a:chOff x="933461" y="3482081"/>
            <a:chExt cx="2523187" cy="2592461"/>
          </a:xfrm>
        </p:grpSpPr>
        <p:sp>
          <p:nvSpPr>
            <p:cNvPr id="34" name="Freeform: Shape 33">
              <a:extLst>
                <a:ext uri="{FF2B5EF4-FFF2-40B4-BE49-F238E27FC236}">
                  <a16:creationId xmlns:a16="http://schemas.microsoft.com/office/drawing/2014/main" id="{3E6FAC03-176E-7441-FD24-490A25CE9137}"/>
                </a:ext>
              </a:extLst>
            </p:cNvPr>
            <p:cNvSpPr/>
            <p:nvPr/>
          </p:nvSpPr>
          <p:spPr>
            <a:xfrm flipH="1">
              <a:off x="933461" y="3482081"/>
              <a:ext cx="2523187" cy="1087494"/>
            </a:xfrm>
            <a:custGeom>
              <a:avLst/>
              <a:gdLst>
                <a:gd name="connsiteX0" fmla="*/ 2497524 w 2730996"/>
                <a:gd name="connsiteY0" fmla="*/ 0 h 1177060"/>
                <a:gd name="connsiteX1" fmla="*/ 233472 w 2730996"/>
                <a:gd name="connsiteY1" fmla="*/ 0 h 1177060"/>
                <a:gd name="connsiteX2" fmla="*/ 0 w 2730996"/>
                <a:gd name="connsiteY2" fmla="*/ 233472 h 1177060"/>
                <a:gd name="connsiteX3" fmla="*/ 0 w 2730996"/>
                <a:gd name="connsiteY3" fmla="*/ 554200 h 1177060"/>
                <a:gd name="connsiteX4" fmla="*/ 2730996 w 2730996"/>
                <a:gd name="connsiteY4" fmla="*/ 1177060 h 1177060"/>
                <a:gd name="connsiteX5" fmla="*/ 2730996 w 2730996"/>
                <a:gd name="connsiteY5" fmla="*/ 233472 h 1177060"/>
                <a:gd name="connsiteX6" fmla="*/ 2497524 w 2730996"/>
                <a:gd name="connsiteY6" fmla="*/ 0 h 1177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0996" h="1177060">
                  <a:moveTo>
                    <a:pt x="2497524" y="0"/>
                  </a:moveTo>
                  <a:lnTo>
                    <a:pt x="233472" y="0"/>
                  </a:lnTo>
                  <a:cubicBezTo>
                    <a:pt x="104529" y="0"/>
                    <a:pt x="0" y="104529"/>
                    <a:pt x="0" y="233472"/>
                  </a:cubicBezTo>
                  <a:lnTo>
                    <a:pt x="0" y="554200"/>
                  </a:lnTo>
                  <a:lnTo>
                    <a:pt x="2730996" y="1177060"/>
                  </a:lnTo>
                  <a:lnTo>
                    <a:pt x="2730996" y="233472"/>
                  </a:lnTo>
                  <a:cubicBezTo>
                    <a:pt x="2730996" y="104529"/>
                    <a:pt x="2626467" y="0"/>
                    <a:pt x="2497524" y="0"/>
                  </a:cubicBezTo>
                  <a:close/>
                </a:path>
              </a:pathLst>
            </a:custGeom>
            <a:solidFill>
              <a:srgbClr val="991A0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N" sz="1600" b="1" dirty="0"/>
            </a:p>
          </p:txBody>
        </p:sp>
        <p:sp>
          <p:nvSpPr>
            <p:cNvPr id="35" name="Rectangle: Rounded Corners 34">
              <a:extLst>
                <a:ext uri="{FF2B5EF4-FFF2-40B4-BE49-F238E27FC236}">
                  <a16:creationId xmlns:a16="http://schemas.microsoft.com/office/drawing/2014/main" id="{6B074757-668F-06DF-CDFB-3CA502113B18}"/>
                </a:ext>
              </a:extLst>
            </p:cNvPr>
            <p:cNvSpPr/>
            <p:nvPr/>
          </p:nvSpPr>
          <p:spPr>
            <a:xfrm>
              <a:off x="1089297" y="3676811"/>
              <a:ext cx="2211512" cy="2397731"/>
            </a:xfrm>
            <a:prstGeom prst="roundRect">
              <a:avLst>
                <a:gd name="adj" fmla="val 834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b="1" dirty="0"/>
            </a:p>
          </p:txBody>
        </p:sp>
      </p:grpSp>
      <p:sp>
        <p:nvSpPr>
          <p:cNvPr id="31" name="Oval 30">
            <a:extLst>
              <a:ext uri="{FF2B5EF4-FFF2-40B4-BE49-F238E27FC236}">
                <a16:creationId xmlns:a16="http://schemas.microsoft.com/office/drawing/2014/main" id="{F8B75B8E-1626-17A8-DA1E-676F5FF961D5}"/>
              </a:ext>
            </a:extLst>
          </p:cNvPr>
          <p:cNvSpPr/>
          <p:nvPr/>
        </p:nvSpPr>
        <p:spPr>
          <a:xfrm>
            <a:off x="10071595" y="3092860"/>
            <a:ext cx="431849" cy="409131"/>
          </a:xfrm>
          <a:prstGeom prst="ellipse">
            <a:avLst/>
          </a:prstGeom>
          <a:solidFill>
            <a:srgbClr val="991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369" dirty="0"/>
          </a:p>
        </p:txBody>
      </p:sp>
      <p:grpSp>
        <p:nvGrpSpPr>
          <p:cNvPr id="36" name="Group 35">
            <a:extLst>
              <a:ext uri="{FF2B5EF4-FFF2-40B4-BE49-F238E27FC236}">
                <a16:creationId xmlns:a16="http://schemas.microsoft.com/office/drawing/2014/main" id="{34CAAD0E-4E98-D177-6EC8-1A20C2EB6846}"/>
              </a:ext>
            </a:extLst>
          </p:cNvPr>
          <p:cNvGrpSpPr/>
          <p:nvPr/>
        </p:nvGrpSpPr>
        <p:grpSpPr>
          <a:xfrm>
            <a:off x="1192695" y="1312749"/>
            <a:ext cx="878721" cy="1768380"/>
            <a:chOff x="2765426" y="1890713"/>
            <a:chExt cx="647700" cy="1487487"/>
          </a:xfrm>
        </p:grpSpPr>
        <p:sp>
          <p:nvSpPr>
            <p:cNvPr id="37" name="Freeform 35">
              <a:extLst>
                <a:ext uri="{FF2B5EF4-FFF2-40B4-BE49-F238E27FC236}">
                  <a16:creationId xmlns:a16="http://schemas.microsoft.com/office/drawing/2014/main" id="{8D382924-C67E-7B9E-F652-8799F492F9A6}"/>
                </a:ext>
              </a:extLst>
            </p:cNvPr>
            <p:cNvSpPr>
              <a:spLocks/>
            </p:cNvSpPr>
            <p:nvPr/>
          </p:nvSpPr>
          <p:spPr bwMode="auto">
            <a:xfrm>
              <a:off x="2765426" y="1890713"/>
              <a:ext cx="647700" cy="1487487"/>
            </a:xfrm>
            <a:custGeom>
              <a:avLst/>
              <a:gdLst>
                <a:gd name="T0" fmla="*/ 357 w 408"/>
                <a:gd name="T1" fmla="*/ 513 h 937"/>
                <a:gd name="T2" fmla="*/ 362 w 408"/>
                <a:gd name="T3" fmla="*/ 658 h 937"/>
                <a:gd name="T4" fmla="*/ 377 w 408"/>
                <a:gd name="T5" fmla="*/ 804 h 937"/>
                <a:gd name="T6" fmla="*/ 374 w 408"/>
                <a:gd name="T7" fmla="*/ 884 h 937"/>
                <a:gd name="T8" fmla="*/ 374 w 408"/>
                <a:gd name="T9" fmla="*/ 926 h 937"/>
                <a:gd name="T10" fmla="*/ 331 w 408"/>
                <a:gd name="T11" fmla="*/ 935 h 937"/>
                <a:gd name="T12" fmla="*/ 320 w 408"/>
                <a:gd name="T13" fmla="*/ 889 h 937"/>
                <a:gd name="T14" fmla="*/ 308 w 408"/>
                <a:gd name="T15" fmla="*/ 864 h 937"/>
                <a:gd name="T16" fmla="*/ 313 w 408"/>
                <a:gd name="T17" fmla="*/ 846 h 937"/>
                <a:gd name="T18" fmla="*/ 306 w 408"/>
                <a:gd name="T19" fmla="*/ 755 h 937"/>
                <a:gd name="T20" fmla="*/ 285 w 408"/>
                <a:gd name="T21" fmla="*/ 629 h 937"/>
                <a:gd name="T22" fmla="*/ 276 w 408"/>
                <a:gd name="T23" fmla="*/ 656 h 937"/>
                <a:gd name="T24" fmla="*/ 272 w 408"/>
                <a:gd name="T25" fmla="*/ 753 h 937"/>
                <a:gd name="T26" fmla="*/ 276 w 408"/>
                <a:gd name="T27" fmla="*/ 837 h 937"/>
                <a:gd name="T28" fmla="*/ 268 w 408"/>
                <a:gd name="T29" fmla="*/ 868 h 937"/>
                <a:gd name="T30" fmla="*/ 229 w 408"/>
                <a:gd name="T31" fmla="*/ 892 h 937"/>
                <a:gd name="T32" fmla="*/ 191 w 408"/>
                <a:gd name="T33" fmla="*/ 909 h 937"/>
                <a:gd name="T34" fmla="*/ 152 w 408"/>
                <a:gd name="T35" fmla="*/ 897 h 937"/>
                <a:gd name="T36" fmla="*/ 205 w 408"/>
                <a:gd name="T37" fmla="*/ 857 h 937"/>
                <a:gd name="T38" fmla="*/ 209 w 408"/>
                <a:gd name="T39" fmla="*/ 820 h 937"/>
                <a:gd name="T40" fmla="*/ 205 w 408"/>
                <a:gd name="T41" fmla="*/ 735 h 937"/>
                <a:gd name="T42" fmla="*/ 205 w 408"/>
                <a:gd name="T43" fmla="*/ 707 h 937"/>
                <a:gd name="T44" fmla="*/ 203 w 408"/>
                <a:gd name="T45" fmla="*/ 681 h 937"/>
                <a:gd name="T46" fmla="*/ 177 w 408"/>
                <a:gd name="T47" fmla="*/ 528 h 937"/>
                <a:gd name="T48" fmla="*/ 178 w 408"/>
                <a:gd name="T49" fmla="*/ 374 h 937"/>
                <a:gd name="T50" fmla="*/ 75 w 408"/>
                <a:gd name="T51" fmla="*/ 391 h 937"/>
                <a:gd name="T52" fmla="*/ 38 w 408"/>
                <a:gd name="T53" fmla="*/ 387 h 937"/>
                <a:gd name="T54" fmla="*/ 18 w 408"/>
                <a:gd name="T55" fmla="*/ 391 h 937"/>
                <a:gd name="T56" fmla="*/ 15 w 408"/>
                <a:gd name="T57" fmla="*/ 377 h 937"/>
                <a:gd name="T58" fmla="*/ 10 w 408"/>
                <a:gd name="T59" fmla="*/ 368 h 937"/>
                <a:gd name="T60" fmla="*/ 13 w 408"/>
                <a:gd name="T61" fmla="*/ 351 h 937"/>
                <a:gd name="T62" fmla="*/ 4 w 408"/>
                <a:gd name="T63" fmla="*/ 340 h 937"/>
                <a:gd name="T64" fmla="*/ 20 w 408"/>
                <a:gd name="T65" fmla="*/ 325 h 937"/>
                <a:gd name="T66" fmla="*/ 60 w 408"/>
                <a:gd name="T67" fmla="*/ 323 h 937"/>
                <a:gd name="T68" fmla="*/ 118 w 408"/>
                <a:gd name="T69" fmla="*/ 323 h 937"/>
                <a:gd name="T70" fmla="*/ 126 w 408"/>
                <a:gd name="T71" fmla="*/ 300 h 937"/>
                <a:gd name="T72" fmla="*/ 135 w 408"/>
                <a:gd name="T73" fmla="*/ 277 h 937"/>
                <a:gd name="T74" fmla="*/ 140 w 408"/>
                <a:gd name="T75" fmla="*/ 254 h 937"/>
                <a:gd name="T76" fmla="*/ 158 w 408"/>
                <a:gd name="T77" fmla="*/ 185 h 937"/>
                <a:gd name="T78" fmla="*/ 194 w 408"/>
                <a:gd name="T79" fmla="*/ 155 h 937"/>
                <a:gd name="T80" fmla="*/ 189 w 408"/>
                <a:gd name="T81" fmla="*/ 141 h 937"/>
                <a:gd name="T82" fmla="*/ 163 w 408"/>
                <a:gd name="T83" fmla="*/ 129 h 937"/>
                <a:gd name="T84" fmla="*/ 158 w 408"/>
                <a:gd name="T85" fmla="*/ 121 h 937"/>
                <a:gd name="T86" fmla="*/ 152 w 408"/>
                <a:gd name="T87" fmla="*/ 109 h 937"/>
                <a:gd name="T88" fmla="*/ 148 w 408"/>
                <a:gd name="T89" fmla="*/ 86 h 937"/>
                <a:gd name="T90" fmla="*/ 141 w 408"/>
                <a:gd name="T91" fmla="*/ 51 h 937"/>
                <a:gd name="T92" fmla="*/ 140 w 408"/>
                <a:gd name="T93" fmla="*/ 27 h 937"/>
                <a:gd name="T94" fmla="*/ 186 w 408"/>
                <a:gd name="T95" fmla="*/ 1 h 937"/>
                <a:gd name="T96" fmla="*/ 240 w 408"/>
                <a:gd name="T97" fmla="*/ 29 h 937"/>
                <a:gd name="T98" fmla="*/ 246 w 408"/>
                <a:gd name="T99" fmla="*/ 92 h 937"/>
                <a:gd name="T100" fmla="*/ 280 w 408"/>
                <a:gd name="T101" fmla="*/ 123 h 937"/>
                <a:gd name="T102" fmla="*/ 350 w 408"/>
                <a:gd name="T103" fmla="*/ 140 h 937"/>
                <a:gd name="T104" fmla="*/ 388 w 408"/>
                <a:gd name="T105" fmla="*/ 231 h 937"/>
                <a:gd name="T106" fmla="*/ 402 w 408"/>
                <a:gd name="T107" fmla="*/ 317 h 937"/>
                <a:gd name="T108" fmla="*/ 383 w 408"/>
                <a:gd name="T109" fmla="*/ 410 h 937"/>
                <a:gd name="T110" fmla="*/ 399 w 408"/>
                <a:gd name="T111" fmla="*/ 488 h 937"/>
                <a:gd name="T112" fmla="*/ 365 w 408"/>
                <a:gd name="T113" fmla="*/ 484 h 9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8" h="937">
                  <a:moveTo>
                    <a:pt x="365" y="484"/>
                  </a:moveTo>
                  <a:lnTo>
                    <a:pt x="365" y="484"/>
                  </a:lnTo>
                  <a:lnTo>
                    <a:pt x="365" y="488"/>
                  </a:lnTo>
                  <a:lnTo>
                    <a:pt x="365" y="498"/>
                  </a:lnTo>
                  <a:lnTo>
                    <a:pt x="363" y="504"/>
                  </a:lnTo>
                  <a:lnTo>
                    <a:pt x="360" y="508"/>
                  </a:lnTo>
                  <a:lnTo>
                    <a:pt x="357" y="513"/>
                  </a:lnTo>
                  <a:lnTo>
                    <a:pt x="351" y="515"/>
                  </a:lnTo>
                  <a:lnTo>
                    <a:pt x="351" y="515"/>
                  </a:lnTo>
                  <a:lnTo>
                    <a:pt x="357" y="550"/>
                  </a:lnTo>
                  <a:lnTo>
                    <a:pt x="362" y="581"/>
                  </a:lnTo>
                  <a:lnTo>
                    <a:pt x="363" y="609"/>
                  </a:lnTo>
                  <a:lnTo>
                    <a:pt x="363" y="609"/>
                  </a:lnTo>
                  <a:lnTo>
                    <a:pt x="362" y="658"/>
                  </a:lnTo>
                  <a:lnTo>
                    <a:pt x="363" y="679"/>
                  </a:lnTo>
                  <a:lnTo>
                    <a:pt x="365" y="698"/>
                  </a:lnTo>
                  <a:lnTo>
                    <a:pt x="365" y="698"/>
                  </a:lnTo>
                  <a:lnTo>
                    <a:pt x="370" y="718"/>
                  </a:lnTo>
                  <a:lnTo>
                    <a:pt x="374" y="747"/>
                  </a:lnTo>
                  <a:lnTo>
                    <a:pt x="377" y="777"/>
                  </a:lnTo>
                  <a:lnTo>
                    <a:pt x="377" y="804"/>
                  </a:lnTo>
                  <a:lnTo>
                    <a:pt x="377" y="804"/>
                  </a:lnTo>
                  <a:lnTo>
                    <a:pt x="376" y="847"/>
                  </a:lnTo>
                  <a:lnTo>
                    <a:pt x="373" y="868"/>
                  </a:lnTo>
                  <a:lnTo>
                    <a:pt x="368" y="875"/>
                  </a:lnTo>
                  <a:lnTo>
                    <a:pt x="368" y="875"/>
                  </a:lnTo>
                  <a:lnTo>
                    <a:pt x="370" y="878"/>
                  </a:lnTo>
                  <a:lnTo>
                    <a:pt x="374" y="884"/>
                  </a:lnTo>
                  <a:lnTo>
                    <a:pt x="379" y="894"/>
                  </a:lnTo>
                  <a:lnTo>
                    <a:pt x="379" y="898"/>
                  </a:lnTo>
                  <a:lnTo>
                    <a:pt x="379" y="904"/>
                  </a:lnTo>
                  <a:lnTo>
                    <a:pt x="379" y="904"/>
                  </a:lnTo>
                  <a:lnTo>
                    <a:pt x="377" y="915"/>
                  </a:lnTo>
                  <a:lnTo>
                    <a:pt x="377" y="920"/>
                  </a:lnTo>
                  <a:lnTo>
                    <a:pt x="374" y="926"/>
                  </a:lnTo>
                  <a:lnTo>
                    <a:pt x="371" y="931"/>
                  </a:lnTo>
                  <a:lnTo>
                    <a:pt x="363" y="934"/>
                  </a:lnTo>
                  <a:lnTo>
                    <a:pt x="354" y="935"/>
                  </a:lnTo>
                  <a:lnTo>
                    <a:pt x="340" y="937"/>
                  </a:lnTo>
                  <a:lnTo>
                    <a:pt x="340" y="937"/>
                  </a:lnTo>
                  <a:lnTo>
                    <a:pt x="336" y="937"/>
                  </a:lnTo>
                  <a:lnTo>
                    <a:pt x="331" y="935"/>
                  </a:lnTo>
                  <a:lnTo>
                    <a:pt x="326" y="934"/>
                  </a:lnTo>
                  <a:lnTo>
                    <a:pt x="322" y="931"/>
                  </a:lnTo>
                  <a:lnTo>
                    <a:pt x="317" y="926"/>
                  </a:lnTo>
                  <a:lnTo>
                    <a:pt x="316" y="918"/>
                  </a:lnTo>
                  <a:lnTo>
                    <a:pt x="317" y="908"/>
                  </a:lnTo>
                  <a:lnTo>
                    <a:pt x="317" y="908"/>
                  </a:lnTo>
                  <a:lnTo>
                    <a:pt x="320" y="889"/>
                  </a:lnTo>
                  <a:lnTo>
                    <a:pt x="320" y="880"/>
                  </a:lnTo>
                  <a:lnTo>
                    <a:pt x="319" y="878"/>
                  </a:lnTo>
                  <a:lnTo>
                    <a:pt x="317" y="878"/>
                  </a:lnTo>
                  <a:lnTo>
                    <a:pt x="308" y="875"/>
                  </a:lnTo>
                  <a:lnTo>
                    <a:pt x="311" y="866"/>
                  </a:lnTo>
                  <a:lnTo>
                    <a:pt x="311" y="866"/>
                  </a:lnTo>
                  <a:lnTo>
                    <a:pt x="308" y="864"/>
                  </a:lnTo>
                  <a:lnTo>
                    <a:pt x="306" y="861"/>
                  </a:lnTo>
                  <a:lnTo>
                    <a:pt x="308" y="858"/>
                  </a:lnTo>
                  <a:lnTo>
                    <a:pt x="308" y="858"/>
                  </a:lnTo>
                  <a:lnTo>
                    <a:pt x="313" y="852"/>
                  </a:lnTo>
                  <a:lnTo>
                    <a:pt x="314" y="849"/>
                  </a:lnTo>
                  <a:lnTo>
                    <a:pt x="313" y="846"/>
                  </a:lnTo>
                  <a:lnTo>
                    <a:pt x="313" y="846"/>
                  </a:lnTo>
                  <a:lnTo>
                    <a:pt x="311" y="840"/>
                  </a:lnTo>
                  <a:lnTo>
                    <a:pt x="309" y="834"/>
                  </a:lnTo>
                  <a:lnTo>
                    <a:pt x="309" y="834"/>
                  </a:lnTo>
                  <a:lnTo>
                    <a:pt x="309" y="803"/>
                  </a:lnTo>
                  <a:lnTo>
                    <a:pt x="308" y="778"/>
                  </a:lnTo>
                  <a:lnTo>
                    <a:pt x="306" y="755"/>
                  </a:lnTo>
                  <a:lnTo>
                    <a:pt x="306" y="755"/>
                  </a:lnTo>
                  <a:lnTo>
                    <a:pt x="303" y="733"/>
                  </a:lnTo>
                  <a:lnTo>
                    <a:pt x="299" y="709"/>
                  </a:lnTo>
                  <a:lnTo>
                    <a:pt x="296" y="684"/>
                  </a:lnTo>
                  <a:lnTo>
                    <a:pt x="294" y="669"/>
                  </a:lnTo>
                  <a:lnTo>
                    <a:pt x="294" y="669"/>
                  </a:lnTo>
                  <a:lnTo>
                    <a:pt x="291" y="653"/>
                  </a:lnTo>
                  <a:lnTo>
                    <a:pt x="285" y="629"/>
                  </a:lnTo>
                  <a:lnTo>
                    <a:pt x="276" y="599"/>
                  </a:lnTo>
                  <a:lnTo>
                    <a:pt x="276" y="599"/>
                  </a:lnTo>
                  <a:lnTo>
                    <a:pt x="277" y="616"/>
                  </a:lnTo>
                  <a:lnTo>
                    <a:pt x="277" y="632"/>
                  </a:lnTo>
                  <a:lnTo>
                    <a:pt x="277" y="644"/>
                  </a:lnTo>
                  <a:lnTo>
                    <a:pt x="277" y="644"/>
                  </a:lnTo>
                  <a:lnTo>
                    <a:pt x="276" y="656"/>
                  </a:lnTo>
                  <a:lnTo>
                    <a:pt x="276" y="673"/>
                  </a:lnTo>
                  <a:lnTo>
                    <a:pt x="277" y="707"/>
                  </a:lnTo>
                  <a:lnTo>
                    <a:pt x="277" y="707"/>
                  </a:lnTo>
                  <a:lnTo>
                    <a:pt x="276" y="720"/>
                  </a:lnTo>
                  <a:lnTo>
                    <a:pt x="274" y="733"/>
                  </a:lnTo>
                  <a:lnTo>
                    <a:pt x="272" y="747"/>
                  </a:lnTo>
                  <a:lnTo>
                    <a:pt x="272" y="753"/>
                  </a:lnTo>
                  <a:lnTo>
                    <a:pt x="272" y="760"/>
                  </a:lnTo>
                  <a:lnTo>
                    <a:pt x="272" y="760"/>
                  </a:lnTo>
                  <a:lnTo>
                    <a:pt x="274" y="770"/>
                  </a:lnTo>
                  <a:lnTo>
                    <a:pt x="276" y="778"/>
                  </a:lnTo>
                  <a:lnTo>
                    <a:pt x="274" y="797"/>
                  </a:lnTo>
                  <a:lnTo>
                    <a:pt x="274" y="797"/>
                  </a:lnTo>
                  <a:lnTo>
                    <a:pt x="276" y="837"/>
                  </a:lnTo>
                  <a:lnTo>
                    <a:pt x="276" y="847"/>
                  </a:lnTo>
                  <a:lnTo>
                    <a:pt x="274" y="857"/>
                  </a:lnTo>
                  <a:lnTo>
                    <a:pt x="272" y="863"/>
                  </a:lnTo>
                  <a:lnTo>
                    <a:pt x="269" y="864"/>
                  </a:lnTo>
                  <a:lnTo>
                    <a:pt x="268" y="864"/>
                  </a:lnTo>
                  <a:lnTo>
                    <a:pt x="268" y="864"/>
                  </a:lnTo>
                  <a:lnTo>
                    <a:pt x="268" y="868"/>
                  </a:lnTo>
                  <a:lnTo>
                    <a:pt x="268" y="875"/>
                  </a:lnTo>
                  <a:lnTo>
                    <a:pt x="268" y="880"/>
                  </a:lnTo>
                  <a:lnTo>
                    <a:pt x="265" y="884"/>
                  </a:lnTo>
                  <a:lnTo>
                    <a:pt x="262" y="888"/>
                  </a:lnTo>
                  <a:lnTo>
                    <a:pt x="255" y="889"/>
                  </a:lnTo>
                  <a:lnTo>
                    <a:pt x="255" y="889"/>
                  </a:lnTo>
                  <a:lnTo>
                    <a:pt x="229" y="892"/>
                  </a:lnTo>
                  <a:lnTo>
                    <a:pt x="228" y="888"/>
                  </a:lnTo>
                  <a:lnTo>
                    <a:pt x="228" y="888"/>
                  </a:lnTo>
                  <a:lnTo>
                    <a:pt x="225" y="892"/>
                  </a:lnTo>
                  <a:lnTo>
                    <a:pt x="215" y="900"/>
                  </a:lnTo>
                  <a:lnTo>
                    <a:pt x="209" y="903"/>
                  </a:lnTo>
                  <a:lnTo>
                    <a:pt x="200" y="906"/>
                  </a:lnTo>
                  <a:lnTo>
                    <a:pt x="191" y="909"/>
                  </a:lnTo>
                  <a:lnTo>
                    <a:pt x="181" y="911"/>
                  </a:lnTo>
                  <a:lnTo>
                    <a:pt x="181" y="911"/>
                  </a:lnTo>
                  <a:lnTo>
                    <a:pt x="171" y="909"/>
                  </a:lnTo>
                  <a:lnTo>
                    <a:pt x="163" y="908"/>
                  </a:lnTo>
                  <a:lnTo>
                    <a:pt x="157" y="904"/>
                  </a:lnTo>
                  <a:lnTo>
                    <a:pt x="154" y="901"/>
                  </a:lnTo>
                  <a:lnTo>
                    <a:pt x="152" y="897"/>
                  </a:lnTo>
                  <a:lnTo>
                    <a:pt x="154" y="892"/>
                  </a:lnTo>
                  <a:lnTo>
                    <a:pt x="157" y="886"/>
                  </a:lnTo>
                  <a:lnTo>
                    <a:pt x="165" y="880"/>
                  </a:lnTo>
                  <a:lnTo>
                    <a:pt x="165" y="880"/>
                  </a:lnTo>
                  <a:lnTo>
                    <a:pt x="181" y="868"/>
                  </a:lnTo>
                  <a:lnTo>
                    <a:pt x="195" y="860"/>
                  </a:lnTo>
                  <a:lnTo>
                    <a:pt x="205" y="857"/>
                  </a:lnTo>
                  <a:lnTo>
                    <a:pt x="209" y="855"/>
                  </a:lnTo>
                  <a:lnTo>
                    <a:pt x="205" y="852"/>
                  </a:lnTo>
                  <a:lnTo>
                    <a:pt x="205" y="852"/>
                  </a:lnTo>
                  <a:lnTo>
                    <a:pt x="208" y="838"/>
                  </a:lnTo>
                  <a:lnTo>
                    <a:pt x="209" y="827"/>
                  </a:lnTo>
                  <a:lnTo>
                    <a:pt x="209" y="820"/>
                  </a:lnTo>
                  <a:lnTo>
                    <a:pt x="209" y="820"/>
                  </a:lnTo>
                  <a:lnTo>
                    <a:pt x="202" y="789"/>
                  </a:lnTo>
                  <a:lnTo>
                    <a:pt x="197" y="770"/>
                  </a:lnTo>
                  <a:lnTo>
                    <a:pt x="197" y="763"/>
                  </a:lnTo>
                  <a:lnTo>
                    <a:pt x="198" y="757"/>
                  </a:lnTo>
                  <a:lnTo>
                    <a:pt x="198" y="757"/>
                  </a:lnTo>
                  <a:lnTo>
                    <a:pt x="203" y="741"/>
                  </a:lnTo>
                  <a:lnTo>
                    <a:pt x="205" y="735"/>
                  </a:lnTo>
                  <a:lnTo>
                    <a:pt x="205" y="726"/>
                  </a:lnTo>
                  <a:lnTo>
                    <a:pt x="205" y="726"/>
                  </a:lnTo>
                  <a:lnTo>
                    <a:pt x="205" y="720"/>
                  </a:lnTo>
                  <a:lnTo>
                    <a:pt x="205" y="715"/>
                  </a:lnTo>
                  <a:lnTo>
                    <a:pt x="205" y="712"/>
                  </a:lnTo>
                  <a:lnTo>
                    <a:pt x="205" y="707"/>
                  </a:lnTo>
                  <a:lnTo>
                    <a:pt x="205" y="707"/>
                  </a:lnTo>
                  <a:lnTo>
                    <a:pt x="200" y="698"/>
                  </a:lnTo>
                  <a:lnTo>
                    <a:pt x="200" y="695"/>
                  </a:lnTo>
                  <a:lnTo>
                    <a:pt x="200" y="690"/>
                  </a:lnTo>
                  <a:lnTo>
                    <a:pt x="200" y="690"/>
                  </a:lnTo>
                  <a:lnTo>
                    <a:pt x="205" y="686"/>
                  </a:lnTo>
                  <a:lnTo>
                    <a:pt x="205" y="684"/>
                  </a:lnTo>
                  <a:lnTo>
                    <a:pt x="203" y="681"/>
                  </a:lnTo>
                  <a:lnTo>
                    <a:pt x="203" y="681"/>
                  </a:lnTo>
                  <a:lnTo>
                    <a:pt x="202" y="672"/>
                  </a:lnTo>
                  <a:lnTo>
                    <a:pt x="200" y="664"/>
                  </a:lnTo>
                  <a:lnTo>
                    <a:pt x="200" y="664"/>
                  </a:lnTo>
                  <a:lnTo>
                    <a:pt x="189" y="605"/>
                  </a:lnTo>
                  <a:lnTo>
                    <a:pt x="180" y="555"/>
                  </a:lnTo>
                  <a:lnTo>
                    <a:pt x="177" y="528"/>
                  </a:lnTo>
                  <a:lnTo>
                    <a:pt x="175" y="505"/>
                  </a:lnTo>
                  <a:lnTo>
                    <a:pt x="175" y="505"/>
                  </a:lnTo>
                  <a:lnTo>
                    <a:pt x="174" y="484"/>
                  </a:lnTo>
                  <a:lnTo>
                    <a:pt x="174" y="462"/>
                  </a:lnTo>
                  <a:lnTo>
                    <a:pt x="177" y="420"/>
                  </a:lnTo>
                  <a:lnTo>
                    <a:pt x="178" y="387"/>
                  </a:lnTo>
                  <a:lnTo>
                    <a:pt x="178" y="374"/>
                  </a:lnTo>
                  <a:lnTo>
                    <a:pt x="177" y="365"/>
                  </a:lnTo>
                  <a:lnTo>
                    <a:pt x="177" y="365"/>
                  </a:lnTo>
                  <a:lnTo>
                    <a:pt x="129" y="379"/>
                  </a:lnTo>
                  <a:lnTo>
                    <a:pt x="97" y="388"/>
                  </a:lnTo>
                  <a:lnTo>
                    <a:pt x="78" y="391"/>
                  </a:lnTo>
                  <a:lnTo>
                    <a:pt x="78" y="391"/>
                  </a:lnTo>
                  <a:lnTo>
                    <a:pt x="75" y="391"/>
                  </a:lnTo>
                  <a:lnTo>
                    <a:pt x="74" y="388"/>
                  </a:lnTo>
                  <a:lnTo>
                    <a:pt x="69" y="380"/>
                  </a:lnTo>
                  <a:lnTo>
                    <a:pt x="64" y="371"/>
                  </a:lnTo>
                  <a:lnTo>
                    <a:pt x="64" y="371"/>
                  </a:lnTo>
                  <a:lnTo>
                    <a:pt x="44" y="385"/>
                  </a:lnTo>
                  <a:lnTo>
                    <a:pt x="44" y="385"/>
                  </a:lnTo>
                  <a:lnTo>
                    <a:pt x="38" y="387"/>
                  </a:lnTo>
                  <a:lnTo>
                    <a:pt x="33" y="388"/>
                  </a:lnTo>
                  <a:lnTo>
                    <a:pt x="29" y="388"/>
                  </a:lnTo>
                  <a:lnTo>
                    <a:pt x="29" y="387"/>
                  </a:lnTo>
                  <a:lnTo>
                    <a:pt x="29" y="383"/>
                  </a:lnTo>
                  <a:lnTo>
                    <a:pt x="29" y="383"/>
                  </a:lnTo>
                  <a:lnTo>
                    <a:pt x="23" y="390"/>
                  </a:lnTo>
                  <a:lnTo>
                    <a:pt x="18" y="391"/>
                  </a:lnTo>
                  <a:lnTo>
                    <a:pt x="17" y="390"/>
                  </a:lnTo>
                  <a:lnTo>
                    <a:pt x="15" y="388"/>
                  </a:lnTo>
                  <a:lnTo>
                    <a:pt x="15" y="388"/>
                  </a:lnTo>
                  <a:lnTo>
                    <a:pt x="13" y="383"/>
                  </a:lnTo>
                  <a:lnTo>
                    <a:pt x="13" y="380"/>
                  </a:lnTo>
                  <a:lnTo>
                    <a:pt x="15" y="377"/>
                  </a:lnTo>
                  <a:lnTo>
                    <a:pt x="15" y="377"/>
                  </a:lnTo>
                  <a:lnTo>
                    <a:pt x="12" y="379"/>
                  </a:lnTo>
                  <a:lnTo>
                    <a:pt x="9" y="379"/>
                  </a:lnTo>
                  <a:lnTo>
                    <a:pt x="7" y="376"/>
                  </a:lnTo>
                  <a:lnTo>
                    <a:pt x="7" y="376"/>
                  </a:lnTo>
                  <a:lnTo>
                    <a:pt x="6" y="371"/>
                  </a:lnTo>
                  <a:lnTo>
                    <a:pt x="7" y="368"/>
                  </a:lnTo>
                  <a:lnTo>
                    <a:pt x="10" y="368"/>
                  </a:lnTo>
                  <a:lnTo>
                    <a:pt x="10" y="368"/>
                  </a:lnTo>
                  <a:lnTo>
                    <a:pt x="6" y="365"/>
                  </a:lnTo>
                  <a:lnTo>
                    <a:pt x="4" y="362"/>
                  </a:lnTo>
                  <a:lnTo>
                    <a:pt x="4" y="360"/>
                  </a:lnTo>
                  <a:lnTo>
                    <a:pt x="6" y="357"/>
                  </a:lnTo>
                  <a:lnTo>
                    <a:pt x="6" y="357"/>
                  </a:lnTo>
                  <a:lnTo>
                    <a:pt x="13" y="351"/>
                  </a:lnTo>
                  <a:lnTo>
                    <a:pt x="18" y="345"/>
                  </a:lnTo>
                  <a:lnTo>
                    <a:pt x="18" y="345"/>
                  </a:lnTo>
                  <a:lnTo>
                    <a:pt x="21" y="337"/>
                  </a:lnTo>
                  <a:lnTo>
                    <a:pt x="21" y="337"/>
                  </a:lnTo>
                  <a:lnTo>
                    <a:pt x="10" y="340"/>
                  </a:lnTo>
                  <a:lnTo>
                    <a:pt x="10" y="340"/>
                  </a:lnTo>
                  <a:lnTo>
                    <a:pt x="4" y="340"/>
                  </a:lnTo>
                  <a:lnTo>
                    <a:pt x="1" y="337"/>
                  </a:lnTo>
                  <a:lnTo>
                    <a:pt x="0" y="336"/>
                  </a:lnTo>
                  <a:lnTo>
                    <a:pt x="0" y="333"/>
                  </a:lnTo>
                  <a:lnTo>
                    <a:pt x="3" y="331"/>
                  </a:lnTo>
                  <a:lnTo>
                    <a:pt x="6" y="330"/>
                  </a:lnTo>
                  <a:lnTo>
                    <a:pt x="6" y="330"/>
                  </a:lnTo>
                  <a:lnTo>
                    <a:pt x="20" y="325"/>
                  </a:lnTo>
                  <a:lnTo>
                    <a:pt x="29" y="322"/>
                  </a:lnTo>
                  <a:lnTo>
                    <a:pt x="29" y="322"/>
                  </a:lnTo>
                  <a:lnTo>
                    <a:pt x="38" y="319"/>
                  </a:lnTo>
                  <a:lnTo>
                    <a:pt x="43" y="319"/>
                  </a:lnTo>
                  <a:lnTo>
                    <a:pt x="46" y="320"/>
                  </a:lnTo>
                  <a:lnTo>
                    <a:pt x="46" y="320"/>
                  </a:lnTo>
                  <a:lnTo>
                    <a:pt x="60" y="323"/>
                  </a:lnTo>
                  <a:lnTo>
                    <a:pt x="69" y="325"/>
                  </a:lnTo>
                  <a:lnTo>
                    <a:pt x="69" y="325"/>
                  </a:lnTo>
                  <a:lnTo>
                    <a:pt x="74" y="323"/>
                  </a:lnTo>
                  <a:lnTo>
                    <a:pt x="91" y="322"/>
                  </a:lnTo>
                  <a:lnTo>
                    <a:pt x="91" y="322"/>
                  </a:lnTo>
                  <a:lnTo>
                    <a:pt x="114" y="323"/>
                  </a:lnTo>
                  <a:lnTo>
                    <a:pt x="118" y="323"/>
                  </a:lnTo>
                  <a:lnTo>
                    <a:pt x="121" y="322"/>
                  </a:lnTo>
                  <a:lnTo>
                    <a:pt x="124" y="319"/>
                  </a:lnTo>
                  <a:lnTo>
                    <a:pt x="126" y="316"/>
                  </a:lnTo>
                  <a:lnTo>
                    <a:pt x="126" y="316"/>
                  </a:lnTo>
                  <a:lnTo>
                    <a:pt x="126" y="308"/>
                  </a:lnTo>
                  <a:lnTo>
                    <a:pt x="126" y="303"/>
                  </a:lnTo>
                  <a:lnTo>
                    <a:pt x="126" y="300"/>
                  </a:lnTo>
                  <a:lnTo>
                    <a:pt x="128" y="296"/>
                  </a:lnTo>
                  <a:lnTo>
                    <a:pt x="128" y="296"/>
                  </a:lnTo>
                  <a:lnTo>
                    <a:pt x="134" y="291"/>
                  </a:lnTo>
                  <a:lnTo>
                    <a:pt x="135" y="288"/>
                  </a:lnTo>
                  <a:lnTo>
                    <a:pt x="135" y="285"/>
                  </a:lnTo>
                  <a:lnTo>
                    <a:pt x="135" y="285"/>
                  </a:lnTo>
                  <a:lnTo>
                    <a:pt x="135" y="277"/>
                  </a:lnTo>
                  <a:lnTo>
                    <a:pt x="135" y="271"/>
                  </a:lnTo>
                  <a:lnTo>
                    <a:pt x="135" y="271"/>
                  </a:lnTo>
                  <a:lnTo>
                    <a:pt x="137" y="268"/>
                  </a:lnTo>
                  <a:lnTo>
                    <a:pt x="138" y="265"/>
                  </a:lnTo>
                  <a:lnTo>
                    <a:pt x="140" y="260"/>
                  </a:lnTo>
                  <a:lnTo>
                    <a:pt x="140" y="254"/>
                  </a:lnTo>
                  <a:lnTo>
                    <a:pt x="140" y="254"/>
                  </a:lnTo>
                  <a:lnTo>
                    <a:pt x="141" y="242"/>
                  </a:lnTo>
                  <a:lnTo>
                    <a:pt x="146" y="226"/>
                  </a:lnTo>
                  <a:lnTo>
                    <a:pt x="152" y="200"/>
                  </a:lnTo>
                  <a:lnTo>
                    <a:pt x="152" y="200"/>
                  </a:lnTo>
                  <a:lnTo>
                    <a:pt x="152" y="194"/>
                  </a:lnTo>
                  <a:lnTo>
                    <a:pt x="154" y="189"/>
                  </a:lnTo>
                  <a:lnTo>
                    <a:pt x="158" y="185"/>
                  </a:lnTo>
                  <a:lnTo>
                    <a:pt x="165" y="178"/>
                  </a:lnTo>
                  <a:lnTo>
                    <a:pt x="165" y="178"/>
                  </a:lnTo>
                  <a:lnTo>
                    <a:pt x="178" y="169"/>
                  </a:lnTo>
                  <a:lnTo>
                    <a:pt x="185" y="163"/>
                  </a:lnTo>
                  <a:lnTo>
                    <a:pt x="185" y="163"/>
                  </a:lnTo>
                  <a:lnTo>
                    <a:pt x="188" y="158"/>
                  </a:lnTo>
                  <a:lnTo>
                    <a:pt x="194" y="155"/>
                  </a:lnTo>
                  <a:lnTo>
                    <a:pt x="200" y="154"/>
                  </a:lnTo>
                  <a:lnTo>
                    <a:pt x="200" y="154"/>
                  </a:lnTo>
                  <a:lnTo>
                    <a:pt x="202" y="148"/>
                  </a:lnTo>
                  <a:lnTo>
                    <a:pt x="200" y="145"/>
                  </a:lnTo>
                  <a:lnTo>
                    <a:pt x="197" y="141"/>
                  </a:lnTo>
                  <a:lnTo>
                    <a:pt x="197" y="141"/>
                  </a:lnTo>
                  <a:lnTo>
                    <a:pt x="189" y="141"/>
                  </a:lnTo>
                  <a:lnTo>
                    <a:pt x="181" y="143"/>
                  </a:lnTo>
                  <a:lnTo>
                    <a:pt x="174" y="143"/>
                  </a:lnTo>
                  <a:lnTo>
                    <a:pt x="172" y="143"/>
                  </a:lnTo>
                  <a:lnTo>
                    <a:pt x="169" y="141"/>
                  </a:lnTo>
                  <a:lnTo>
                    <a:pt x="169" y="141"/>
                  </a:lnTo>
                  <a:lnTo>
                    <a:pt x="166" y="134"/>
                  </a:lnTo>
                  <a:lnTo>
                    <a:pt x="163" y="129"/>
                  </a:lnTo>
                  <a:lnTo>
                    <a:pt x="163" y="129"/>
                  </a:lnTo>
                  <a:lnTo>
                    <a:pt x="163" y="125"/>
                  </a:lnTo>
                  <a:lnTo>
                    <a:pt x="161" y="123"/>
                  </a:lnTo>
                  <a:lnTo>
                    <a:pt x="163" y="121"/>
                  </a:lnTo>
                  <a:lnTo>
                    <a:pt x="163" y="121"/>
                  </a:lnTo>
                  <a:lnTo>
                    <a:pt x="160" y="123"/>
                  </a:lnTo>
                  <a:lnTo>
                    <a:pt x="158" y="121"/>
                  </a:lnTo>
                  <a:lnTo>
                    <a:pt x="158" y="120"/>
                  </a:lnTo>
                  <a:lnTo>
                    <a:pt x="158" y="120"/>
                  </a:lnTo>
                  <a:lnTo>
                    <a:pt x="158" y="114"/>
                  </a:lnTo>
                  <a:lnTo>
                    <a:pt x="157" y="112"/>
                  </a:lnTo>
                  <a:lnTo>
                    <a:pt x="157" y="112"/>
                  </a:lnTo>
                  <a:lnTo>
                    <a:pt x="154" y="111"/>
                  </a:lnTo>
                  <a:lnTo>
                    <a:pt x="152" y="109"/>
                  </a:lnTo>
                  <a:lnTo>
                    <a:pt x="152" y="103"/>
                  </a:lnTo>
                  <a:lnTo>
                    <a:pt x="152" y="103"/>
                  </a:lnTo>
                  <a:lnTo>
                    <a:pt x="152" y="97"/>
                  </a:lnTo>
                  <a:lnTo>
                    <a:pt x="151" y="91"/>
                  </a:lnTo>
                  <a:lnTo>
                    <a:pt x="151" y="91"/>
                  </a:lnTo>
                  <a:lnTo>
                    <a:pt x="149" y="88"/>
                  </a:lnTo>
                  <a:lnTo>
                    <a:pt x="148" y="86"/>
                  </a:lnTo>
                  <a:lnTo>
                    <a:pt x="146" y="84"/>
                  </a:lnTo>
                  <a:lnTo>
                    <a:pt x="144" y="80"/>
                  </a:lnTo>
                  <a:lnTo>
                    <a:pt x="144" y="80"/>
                  </a:lnTo>
                  <a:lnTo>
                    <a:pt x="146" y="69"/>
                  </a:lnTo>
                  <a:lnTo>
                    <a:pt x="144" y="60"/>
                  </a:lnTo>
                  <a:lnTo>
                    <a:pt x="144" y="60"/>
                  </a:lnTo>
                  <a:lnTo>
                    <a:pt x="141" y="51"/>
                  </a:lnTo>
                  <a:lnTo>
                    <a:pt x="141" y="51"/>
                  </a:lnTo>
                  <a:lnTo>
                    <a:pt x="138" y="49"/>
                  </a:lnTo>
                  <a:lnTo>
                    <a:pt x="137" y="44"/>
                  </a:lnTo>
                  <a:lnTo>
                    <a:pt x="137" y="40"/>
                  </a:lnTo>
                  <a:lnTo>
                    <a:pt x="137" y="40"/>
                  </a:lnTo>
                  <a:lnTo>
                    <a:pt x="138" y="32"/>
                  </a:lnTo>
                  <a:lnTo>
                    <a:pt x="140" y="27"/>
                  </a:lnTo>
                  <a:lnTo>
                    <a:pt x="143" y="23"/>
                  </a:lnTo>
                  <a:lnTo>
                    <a:pt x="148" y="18"/>
                  </a:lnTo>
                  <a:lnTo>
                    <a:pt x="154" y="15"/>
                  </a:lnTo>
                  <a:lnTo>
                    <a:pt x="163" y="9"/>
                  </a:lnTo>
                  <a:lnTo>
                    <a:pt x="174" y="4"/>
                  </a:lnTo>
                  <a:lnTo>
                    <a:pt x="174" y="4"/>
                  </a:lnTo>
                  <a:lnTo>
                    <a:pt x="186" y="1"/>
                  </a:lnTo>
                  <a:lnTo>
                    <a:pt x="198" y="0"/>
                  </a:lnTo>
                  <a:lnTo>
                    <a:pt x="209" y="1"/>
                  </a:lnTo>
                  <a:lnTo>
                    <a:pt x="218" y="3"/>
                  </a:lnTo>
                  <a:lnTo>
                    <a:pt x="226" y="7"/>
                  </a:lnTo>
                  <a:lnTo>
                    <a:pt x="232" y="14"/>
                  </a:lnTo>
                  <a:lnTo>
                    <a:pt x="237" y="21"/>
                  </a:lnTo>
                  <a:lnTo>
                    <a:pt x="240" y="29"/>
                  </a:lnTo>
                  <a:lnTo>
                    <a:pt x="240" y="29"/>
                  </a:lnTo>
                  <a:lnTo>
                    <a:pt x="243" y="38"/>
                  </a:lnTo>
                  <a:lnTo>
                    <a:pt x="243" y="46"/>
                  </a:lnTo>
                  <a:lnTo>
                    <a:pt x="243" y="63"/>
                  </a:lnTo>
                  <a:lnTo>
                    <a:pt x="243" y="80"/>
                  </a:lnTo>
                  <a:lnTo>
                    <a:pt x="245" y="86"/>
                  </a:lnTo>
                  <a:lnTo>
                    <a:pt x="246" y="92"/>
                  </a:lnTo>
                  <a:lnTo>
                    <a:pt x="246" y="92"/>
                  </a:lnTo>
                  <a:lnTo>
                    <a:pt x="252" y="103"/>
                  </a:lnTo>
                  <a:lnTo>
                    <a:pt x="259" y="111"/>
                  </a:lnTo>
                  <a:lnTo>
                    <a:pt x="265" y="117"/>
                  </a:lnTo>
                  <a:lnTo>
                    <a:pt x="269" y="121"/>
                  </a:lnTo>
                  <a:lnTo>
                    <a:pt x="269" y="121"/>
                  </a:lnTo>
                  <a:lnTo>
                    <a:pt x="280" y="123"/>
                  </a:lnTo>
                  <a:lnTo>
                    <a:pt x="297" y="125"/>
                  </a:lnTo>
                  <a:lnTo>
                    <a:pt x="316" y="128"/>
                  </a:lnTo>
                  <a:lnTo>
                    <a:pt x="333" y="131"/>
                  </a:lnTo>
                  <a:lnTo>
                    <a:pt x="333" y="131"/>
                  </a:lnTo>
                  <a:lnTo>
                    <a:pt x="343" y="135"/>
                  </a:lnTo>
                  <a:lnTo>
                    <a:pt x="346" y="137"/>
                  </a:lnTo>
                  <a:lnTo>
                    <a:pt x="350" y="140"/>
                  </a:lnTo>
                  <a:lnTo>
                    <a:pt x="356" y="151"/>
                  </a:lnTo>
                  <a:lnTo>
                    <a:pt x="362" y="168"/>
                  </a:lnTo>
                  <a:lnTo>
                    <a:pt x="362" y="168"/>
                  </a:lnTo>
                  <a:lnTo>
                    <a:pt x="371" y="188"/>
                  </a:lnTo>
                  <a:lnTo>
                    <a:pt x="379" y="205"/>
                  </a:lnTo>
                  <a:lnTo>
                    <a:pt x="386" y="222"/>
                  </a:lnTo>
                  <a:lnTo>
                    <a:pt x="388" y="231"/>
                  </a:lnTo>
                  <a:lnTo>
                    <a:pt x="388" y="240"/>
                  </a:lnTo>
                  <a:lnTo>
                    <a:pt x="388" y="240"/>
                  </a:lnTo>
                  <a:lnTo>
                    <a:pt x="390" y="251"/>
                  </a:lnTo>
                  <a:lnTo>
                    <a:pt x="391" y="262"/>
                  </a:lnTo>
                  <a:lnTo>
                    <a:pt x="396" y="285"/>
                  </a:lnTo>
                  <a:lnTo>
                    <a:pt x="400" y="308"/>
                  </a:lnTo>
                  <a:lnTo>
                    <a:pt x="402" y="317"/>
                  </a:lnTo>
                  <a:lnTo>
                    <a:pt x="402" y="325"/>
                  </a:lnTo>
                  <a:lnTo>
                    <a:pt x="402" y="325"/>
                  </a:lnTo>
                  <a:lnTo>
                    <a:pt x="397" y="343"/>
                  </a:lnTo>
                  <a:lnTo>
                    <a:pt x="391" y="370"/>
                  </a:lnTo>
                  <a:lnTo>
                    <a:pt x="385" y="394"/>
                  </a:lnTo>
                  <a:lnTo>
                    <a:pt x="383" y="404"/>
                  </a:lnTo>
                  <a:lnTo>
                    <a:pt x="383" y="410"/>
                  </a:lnTo>
                  <a:lnTo>
                    <a:pt x="383" y="410"/>
                  </a:lnTo>
                  <a:lnTo>
                    <a:pt x="397" y="448"/>
                  </a:lnTo>
                  <a:lnTo>
                    <a:pt x="408" y="481"/>
                  </a:lnTo>
                  <a:lnTo>
                    <a:pt x="408" y="481"/>
                  </a:lnTo>
                  <a:lnTo>
                    <a:pt x="408" y="484"/>
                  </a:lnTo>
                  <a:lnTo>
                    <a:pt x="403" y="485"/>
                  </a:lnTo>
                  <a:lnTo>
                    <a:pt x="399" y="488"/>
                  </a:lnTo>
                  <a:lnTo>
                    <a:pt x="393" y="488"/>
                  </a:lnTo>
                  <a:lnTo>
                    <a:pt x="393" y="488"/>
                  </a:lnTo>
                  <a:lnTo>
                    <a:pt x="386" y="488"/>
                  </a:lnTo>
                  <a:lnTo>
                    <a:pt x="380" y="485"/>
                  </a:lnTo>
                  <a:lnTo>
                    <a:pt x="373" y="484"/>
                  </a:lnTo>
                  <a:lnTo>
                    <a:pt x="365" y="484"/>
                  </a:lnTo>
                  <a:lnTo>
                    <a:pt x="365" y="48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Freeform 36">
              <a:extLst>
                <a:ext uri="{FF2B5EF4-FFF2-40B4-BE49-F238E27FC236}">
                  <a16:creationId xmlns:a16="http://schemas.microsoft.com/office/drawing/2014/main" id="{875813BD-3B0E-7601-E3B4-282C6F1C0972}"/>
                </a:ext>
              </a:extLst>
            </p:cNvPr>
            <p:cNvSpPr>
              <a:spLocks noEditPoints="1"/>
            </p:cNvSpPr>
            <p:nvPr/>
          </p:nvSpPr>
          <p:spPr bwMode="auto">
            <a:xfrm>
              <a:off x="2874963" y="2062163"/>
              <a:ext cx="365125" cy="498475"/>
            </a:xfrm>
            <a:custGeom>
              <a:avLst/>
              <a:gdLst>
                <a:gd name="T0" fmla="*/ 133 w 230"/>
                <a:gd name="T1" fmla="*/ 41 h 314"/>
                <a:gd name="T2" fmla="*/ 133 w 230"/>
                <a:gd name="T3" fmla="*/ 41 h 314"/>
                <a:gd name="T4" fmla="*/ 133 w 230"/>
                <a:gd name="T5" fmla="*/ 41 h 314"/>
                <a:gd name="T6" fmla="*/ 133 w 230"/>
                <a:gd name="T7" fmla="*/ 41 h 314"/>
                <a:gd name="T8" fmla="*/ 133 w 230"/>
                <a:gd name="T9" fmla="*/ 41 h 314"/>
                <a:gd name="T10" fmla="*/ 196 w 230"/>
                <a:gd name="T11" fmla="*/ 242 h 314"/>
                <a:gd name="T12" fmla="*/ 179 w 230"/>
                <a:gd name="T13" fmla="*/ 200 h 314"/>
                <a:gd name="T14" fmla="*/ 165 w 230"/>
                <a:gd name="T15" fmla="*/ 154 h 314"/>
                <a:gd name="T16" fmla="*/ 165 w 230"/>
                <a:gd name="T17" fmla="*/ 140 h 314"/>
                <a:gd name="T18" fmla="*/ 171 w 230"/>
                <a:gd name="T19" fmla="*/ 92 h 314"/>
                <a:gd name="T20" fmla="*/ 183 w 230"/>
                <a:gd name="T21" fmla="*/ 38 h 314"/>
                <a:gd name="T22" fmla="*/ 190 w 230"/>
                <a:gd name="T23" fmla="*/ 21 h 314"/>
                <a:gd name="T24" fmla="*/ 193 w 230"/>
                <a:gd name="T25" fmla="*/ 7 h 314"/>
                <a:gd name="T26" fmla="*/ 186 w 230"/>
                <a:gd name="T27" fmla="*/ 0 h 314"/>
                <a:gd name="T28" fmla="*/ 177 w 230"/>
                <a:gd name="T29" fmla="*/ 15 h 314"/>
                <a:gd name="T30" fmla="*/ 156 w 230"/>
                <a:gd name="T31" fmla="*/ 40 h 314"/>
                <a:gd name="T32" fmla="*/ 149 w 230"/>
                <a:gd name="T33" fmla="*/ 43 h 314"/>
                <a:gd name="T34" fmla="*/ 133 w 230"/>
                <a:gd name="T35" fmla="*/ 41 h 314"/>
                <a:gd name="T36" fmla="*/ 136 w 230"/>
                <a:gd name="T37" fmla="*/ 47 h 314"/>
                <a:gd name="T38" fmla="*/ 136 w 230"/>
                <a:gd name="T39" fmla="*/ 75 h 314"/>
                <a:gd name="T40" fmla="*/ 134 w 230"/>
                <a:gd name="T41" fmla="*/ 112 h 314"/>
                <a:gd name="T42" fmla="*/ 133 w 230"/>
                <a:gd name="T43" fmla="*/ 141 h 314"/>
                <a:gd name="T44" fmla="*/ 145 w 230"/>
                <a:gd name="T45" fmla="*/ 67 h 314"/>
                <a:gd name="T46" fmla="*/ 143 w 230"/>
                <a:gd name="T47" fmla="*/ 61 h 314"/>
                <a:gd name="T48" fmla="*/ 146 w 230"/>
                <a:gd name="T49" fmla="*/ 52 h 314"/>
                <a:gd name="T50" fmla="*/ 151 w 230"/>
                <a:gd name="T51" fmla="*/ 50 h 314"/>
                <a:gd name="T52" fmla="*/ 154 w 230"/>
                <a:gd name="T53" fmla="*/ 50 h 314"/>
                <a:gd name="T54" fmla="*/ 159 w 230"/>
                <a:gd name="T55" fmla="*/ 57 h 314"/>
                <a:gd name="T56" fmla="*/ 154 w 230"/>
                <a:gd name="T57" fmla="*/ 67 h 314"/>
                <a:gd name="T58" fmla="*/ 156 w 230"/>
                <a:gd name="T59" fmla="*/ 106 h 314"/>
                <a:gd name="T60" fmla="*/ 154 w 230"/>
                <a:gd name="T61" fmla="*/ 168 h 314"/>
                <a:gd name="T62" fmla="*/ 153 w 230"/>
                <a:gd name="T63" fmla="*/ 195 h 314"/>
                <a:gd name="T64" fmla="*/ 156 w 230"/>
                <a:gd name="T65" fmla="*/ 266 h 314"/>
                <a:gd name="T66" fmla="*/ 128 w 230"/>
                <a:gd name="T67" fmla="*/ 260 h 314"/>
                <a:gd name="T68" fmla="*/ 128 w 230"/>
                <a:gd name="T69" fmla="*/ 280 h 314"/>
                <a:gd name="T70" fmla="*/ 128 w 230"/>
                <a:gd name="T71" fmla="*/ 305 h 314"/>
                <a:gd name="T72" fmla="*/ 133 w 230"/>
                <a:gd name="T73" fmla="*/ 309 h 314"/>
                <a:gd name="T74" fmla="*/ 142 w 230"/>
                <a:gd name="T75" fmla="*/ 312 h 314"/>
                <a:gd name="T76" fmla="*/ 148 w 230"/>
                <a:gd name="T77" fmla="*/ 314 h 314"/>
                <a:gd name="T78" fmla="*/ 177 w 230"/>
                <a:gd name="T79" fmla="*/ 308 h 314"/>
                <a:gd name="T80" fmla="*/ 194 w 230"/>
                <a:gd name="T81" fmla="*/ 308 h 314"/>
                <a:gd name="T82" fmla="*/ 230 w 230"/>
                <a:gd name="T83" fmla="*/ 309 h 314"/>
                <a:gd name="T84" fmla="*/ 217 w 230"/>
                <a:gd name="T85" fmla="*/ 283 h 314"/>
                <a:gd name="T86" fmla="*/ 196 w 230"/>
                <a:gd name="T87" fmla="*/ 242 h 314"/>
                <a:gd name="T88" fmla="*/ 0 w 230"/>
                <a:gd name="T89" fmla="*/ 217 h 314"/>
                <a:gd name="T90" fmla="*/ 9 w 230"/>
                <a:gd name="T91" fmla="*/ 237 h 314"/>
                <a:gd name="T92" fmla="*/ 11 w 230"/>
                <a:gd name="T93" fmla="*/ 248 h 314"/>
                <a:gd name="T94" fmla="*/ 5 w 230"/>
                <a:gd name="T95" fmla="*/ 254 h 314"/>
                <a:gd name="T96" fmla="*/ 6 w 230"/>
                <a:gd name="T97" fmla="*/ 255 h 314"/>
                <a:gd name="T98" fmla="*/ 14 w 230"/>
                <a:gd name="T99" fmla="*/ 259 h 314"/>
                <a:gd name="T100" fmla="*/ 18 w 230"/>
                <a:gd name="T101" fmla="*/ 254 h 314"/>
                <a:gd name="T102" fmla="*/ 20 w 230"/>
                <a:gd name="T103" fmla="*/ 246 h 314"/>
                <a:gd name="T104" fmla="*/ 20 w 230"/>
                <a:gd name="T105" fmla="*/ 232 h 314"/>
                <a:gd name="T106" fmla="*/ 15 w 230"/>
                <a:gd name="T107" fmla="*/ 222 h 314"/>
                <a:gd name="T108" fmla="*/ 9 w 230"/>
                <a:gd name="T109" fmla="*/ 215 h 314"/>
                <a:gd name="T110" fmla="*/ 0 w 230"/>
                <a:gd name="T111" fmla="*/ 217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30" h="314">
                  <a:moveTo>
                    <a:pt x="133" y="41"/>
                  </a:moveTo>
                  <a:lnTo>
                    <a:pt x="133" y="41"/>
                  </a:lnTo>
                  <a:lnTo>
                    <a:pt x="133" y="41"/>
                  </a:lnTo>
                  <a:lnTo>
                    <a:pt x="133" y="41"/>
                  </a:lnTo>
                  <a:lnTo>
                    <a:pt x="133" y="41"/>
                  </a:lnTo>
                  <a:lnTo>
                    <a:pt x="133" y="41"/>
                  </a:lnTo>
                  <a:lnTo>
                    <a:pt x="133" y="41"/>
                  </a:lnTo>
                  <a:lnTo>
                    <a:pt x="133" y="41"/>
                  </a:lnTo>
                  <a:lnTo>
                    <a:pt x="133" y="41"/>
                  </a:lnTo>
                  <a:lnTo>
                    <a:pt x="133" y="41"/>
                  </a:lnTo>
                  <a:close/>
                  <a:moveTo>
                    <a:pt x="196" y="242"/>
                  </a:moveTo>
                  <a:lnTo>
                    <a:pt x="196" y="242"/>
                  </a:lnTo>
                  <a:lnTo>
                    <a:pt x="188" y="222"/>
                  </a:lnTo>
                  <a:lnTo>
                    <a:pt x="179" y="200"/>
                  </a:lnTo>
                  <a:lnTo>
                    <a:pt x="171" y="177"/>
                  </a:lnTo>
                  <a:lnTo>
                    <a:pt x="165" y="154"/>
                  </a:lnTo>
                  <a:lnTo>
                    <a:pt x="165" y="154"/>
                  </a:lnTo>
                  <a:lnTo>
                    <a:pt x="165" y="140"/>
                  </a:lnTo>
                  <a:lnTo>
                    <a:pt x="165" y="124"/>
                  </a:lnTo>
                  <a:lnTo>
                    <a:pt x="171" y="92"/>
                  </a:lnTo>
                  <a:lnTo>
                    <a:pt x="177" y="61"/>
                  </a:lnTo>
                  <a:lnTo>
                    <a:pt x="183" y="38"/>
                  </a:lnTo>
                  <a:lnTo>
                    <a:pt x="183" y="38"/>
                  </a:lnTo>
                  <a:lnTo>
                    <a:pt x="190" y="21"/>
                  </a:lnTo>
                  <a:lnTo>
                    <a:pt x="193" y="7"/>
                  </a:lnTo>
                  <a:lnTo>
                    <a:pt x="193" y="7"/>
                  </a:lnTo>
                  <a:lnTo>
                    <a:pt x="186" y="0"/>
                  </a:lnTo>
                  <a:lnTo>
                    <a:pt x="186" y="0"/>
                  </a:lnTo>
                  <a:lnTo>
                    <a:pt x="183" y="9"/>
                  </a:lnTo>
                  <a:lnTo>
                    <a:pt x="177" y="15"/>
                  </a:lnTo>
                  <a:lnTo>
                    <a:pt x="166" y="29"/>
                  </a:lnTo>
                  <a:lnTo>
                    <a:pt x="156" y="40"/>
                  </a:lnTo>
                  <a:lnTo>
                    <a:pt x="149" y="43"/>
                  </a:lnTo>
                  <a:lnTo>
                    <a:pt x="149" y="43"/>
                  </a:lnTo>
                  <a:lnTo>
                    <a:pt x="140" y="43"/>
                  </a:lnTo>
                  <a:lnTo>
                    <a:pt x="133" y="41"/>
                  </a:lnTo>
                  <a:lnTo>
                    <a:pt x="133" y="41"/>
                  </a:lnTo>
                  <a:lnTo>
                    <a:pt x="136" y="47"/>
                  </a:lnTo>
                  <a:lnTo>
                    <a:pt x="136" y="57"/>
                  </a:lnTo>
                  <a:lnTo>
                    <a:pt x="136" y="75"/>
                  </a:lnTo>
                  <a:lnTo>
                    <a:pt x="136" y="75"/>
                  </a:lnTo>
                  <a:lnTo>
                    <a:pt x="134" y="112"/>
                  </a:lnTo>
                  <a:lnTo>
                    <a:pt x="133" y="141"/>
                  </a:lnTo>
                  <a:lnTo>
                    <a:pt x="133" y="141"/>
                  </a:lnTo>
                  <a:lnTo>
                    <a:pt x="140" y="97"/>
                  </a:lnTo>
                  <a:lnTo>
                    <a:pt x="145" y="67"/>
                  </a:lnTo>
                  <a:lnTo>
                    <a:pt x="145" y="67"/>
                  </a:lnTo>
                  <a:lnTo>
                    <a:pt x="143" y="61"/>
                  </a:lnTo>
                  <a:lnTo>
                    <a:pt x="143" y="57"/>
                  </a:lnTo>
                  <a:lnTo>
                    <a:pt x="146" y="52"/>
                  </a:lnTo>
                  <a:lnTo>
                    <a:pt x="148" y="50"/>
                  </a:lnTo>
                  <a:lnTo>
                    <a:pt x="151" y="50"/>
                  </a:lnTo>
                  <a:lnTo>
                    <a:pt x="151" y="50"/>
                  </a:lnTo>
                  <a:lnTo>
                    <a:pt x="154" y="50"/>
                  </a:lnTo>
                  <a:lnTo>
                    <a:pt x="156" y="52"/>
                  </a:lnTo>
                  <a:lnTo>
                    <a:pt x="159" y="57"/>
                  </a:lnTo>
                  <a:lnTo>
                    <a:pt x="160" y="63"/>
                  </a:lnTo>
                  <a:lnTo>
                    <a:pt x="154" y="67"/>
                  </a:lnTo>
                  <a:lnTo>
                    <a:pt x="154" y="67"/>
                  </a:lnTo>
                  <a:lnTo>
                    <a:pt x="156" y="106"/>
                  </a:lnTo>
                  <a:lnTo>
                    <a:pt x="156" y="140"/>
                  </a:lnTo>
                  <a:lnTo>
                    <a:pt x="154" y="168"/>
                  </a:lnTo>
                  <a:lnTo>
                    <a:pt x="154" y="168"/>
                  </a:lnTo>
                  <a:lnTo>
                    <a:pt x="153" y="195"/>
                  </a:lnTo>
                  <a:lnTo>
                    <a:pt x="154" y="229"/>
                  </a:lnTo>
                  <a:lnTo>
                    <a:pt x="156" y="266"/>
                  </a:lnTo>
                  <a:lnTo>
                    <a:pt x="140" y="275"/>
                  </a:lnTo>
                  <a:lnTo>
                    <a:pt x="128" y="260"/>
                  </a:lnTo>
                  <a:lnTo>
                    <a:pt x="128" y="260"/>
                  </a:lnTo>
                  <a:lnTo>
                    <a:pt x="128" y="280"/>
                  </a:lnTo>
                  <a:lnTo>
                    <a:pt x="128" y="305"/>
                  </a:lnTo>
                  <a:lnTo>
                    <a:pt x="128" y="305"/>
                  </a:lnTo>
                  <a:lnTo>
                    <a:pt x="129" y="308"/>
                  </a:lnTo>
                  <a:lnTo>
                    <a:pt x="133" y="309"/>
                  </a:lnTo>
                  <a:lnTo>
                    <a:pt x="137" y="311"/>
                  </a:lnTo>
                  <a:lnTo>
                    <a:pt x="142" y="312"/>
                  </a:lnTo>
                  <a:lnTo>
                    <a:pt x="142" y="312"/>
                  </a:lnTo>
                  <a:lnTo>
                    <a:pt x="148" y="314"/>
                  </a:lnTo>
                  <a:lnTo>
                    <a:pt x="156" y="312"/>
                  </a:lnTo>
                  <a:lnTo>
                    <a:pt x="177" y="308"/>
                  </a:lnTo>
                  <a:lnTo>
                    <a:pt x="177" y="308"/>
                  </a:lnTo>
                  <a:lnTo>
                    <a:pt x="194" y="308"/>
                  </a:lnTo>
                  <a:lnTo>
                    <a:pt x="211" y="308"/>
                  </a:lnTo>
                  <a:lnTo>
                    <a:pt x="230" y="309"/>
                  </a:lnTo>
                  <a:lnTo>
                    <a:pt x="230" y="309"/>
                  </a:lnTo>
                  <a:lnTo>
                    <a:pt x="217" y="283"/>
                  </a:lnTo>
                  <a:lnTo>
                    <a:pt x="196" y="242"/>
                  </a:lnTo>
                  <a:lnTo>
                    <a:pt x="196" y="242"/>
                  </a:lnTo>
                  <a:close/>
                  <a:moveTo>
                    <a:pt x="0" y="217"/>
                  </a:moveTo>
                  <a:lnTo>
                    <a:pt x="0" y="217"/>
                  </a:lnTo>
                  <a:lnTo>
                    <a:pt x="6" y="226"/>
                  </a:lnTo>
                  <a:lnTo>
                    <a:pt x="9" y="237"/>
                  </a:lnTo>
                  <a:lnTo>
                    <a:pt x="11" y="242"/>
                  </a:lnTo>
                  <a:lnTo>
                    <a:pt x="11" y="248"/>
                  </a:lnTo>
                  <a:lnTo>
                    <a:pt x="8" y="251"/>
                  </a:lnTo>
                  <a:lnTo>
                    <a:pt x="5" y="254"/>
                  </a:lnTo>
                  <a:lnTo>
                    <a:pt x="5" y="254"/>
                  </a:lnTo>
                  <a:lnTo>
                    <a:pt x="6" y="255"/>
                  </a:lnTo>
                  <a:lnTo>
                    <a:pt x="9" y="257"/>
                  </a:lnTo>
                  <a:lnTo>
                    <a:pt x="14" y="259"/>
                  </a:lnTo>
                  <a:lnTo>
                    <a:pt x="15" y="257"/>
                  </a:lnTo>
                  <a:lnTo>
                    <a:pt x="18" y="254"/>
                  </a:lnTo>
                  <a:lnTo>
                    <a:pt x="18" y="254"/>
                  </a:lnTo>
                  <a:lnTo>
                    <a:pt x="20" y="246"/>
                  </a:lnTo>
                  <a:lnTo>
                    <a:pt x="22" y="237"/>
                  </a:lnTo>
                  <a:lnTo>
                    <a:pt x="20" y="232"/>
                  </a:lnTo>
                  <a:lnTo>
                    <a:pt x="18" y="228"/>
                  </a:lnTo>
                  <a:lnTo>
                    <a:pt x="15" y="222"/>
                  </a:lnTo>
                  <a:lnTo>
                    <a:pt x="9" y="215"/>
                  </a:lnTo>
                  <a:lnTo>
                    <a:pt x="9" y="215"/>
                  </a:lnTo>
                  <a:lnTo>
                    <a:pt x="0" y="217"/>
                  </a:lnTo>
                  <a:lnTo>
                    <a:pt x="0" y="2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48" name="Group 47">
            <a:extLst>
              <a:ext uri="{FF2B5EF4-FFF2-40B4-BE49-F238E27FC236}">
                <a16:creationId xmlns:a16="http://schemas.microsoft.com/office/drawing/2014/main" id="{5AC5816C-87DE-C822-FE81-97C79D4F2E85}"/>
              </a:ext>
            </a:extLst>
          </p:cNvPr>
          <p:cNvGrpSpPr/>
          <p:nvPr/>
        </p:nvGrpSpPr>
        <p:grpSpPr>
          <a:xfrm>
            <a:off x="3866151" y="1320298"/>
            <a:ext cx="1122094" cy="1760831"/>
            <a:chOff x="5370513" y="4214813"/>
            <a:chExt cx="827088" cy="1481137"/>
          </a:xfrm>
        </p:grpSpPr>
        <p:sp>
          <p:nvSpPr>
            <p:cNvPr id="49" name="Freeform 61">
              <a:extLst>
                <a:ext uri="{FF2B5EF4-FFF2-40B4-BE49-F238E27FC236}">
                  <a16:creationId xmlns:a16="http://schemas.microsoft.com/office/drawing/2014/main" id="{A623B291-2E25-960C-FFC5-A6E6D1DCE33A}"/>
                </a:ext>
              </a:extLst>
            </p:cNvPr>
            <p:cNvSpPr>
              <a:spLocks/>
            </p:cNvSpPr>
            <p:nvPr/>
          </p:nvSpPr>
          <p:spPr bwMode="auto">
            <a:xfrm>
              <a:off x="5370513" y="4214813"/>
              <a:ext cx="715963" cy="1481137"/>
            </a:xfrm>
            <a:custGeom>
              <a:avLst/>
              <a:gdLst>
                <a:gd name="T0" fmla="*/ 438 w 451"/>
                <a:gd name="T1" fmla="*/ 176 h 933"/>
                <a:gd name="T2" fmla="*/ 381 w 451"/>
                <a:gd name="T3" fmla="*/ 133 h 933"/>
                <a:gd name="T4" fmla="*/ 370 w 451"/>
                <a:gd name="T5" fmla="*/ 117 h 933"/>
                <a:gd name="T6" fmla="*/ 393 w 451"/>
                <a:gd name="T7" fmla="*/ 48 h 933"/>
                <a:gd name="T8" fmla="*/ 367 w 451"/>
                <a:gd name="T9" fmla="*/ 8 h 933"/>
                <a:gd name="T10" fmla="*/ 310 w 451"/>
                <a:gd name="T11" fmla="*/ 0 h 933"/>
                <a:gd name="T12" fmla="*/ 295 w 451"/>
                <a:gd name="T13" fmla="*/ 28 h 933"/>
                <a:gd name="T14" fmla="*/ 287 w 451"/>
                <a:gd name="T15" fmla="*/ 52 h 933"/>
                <a:gd name="T16" fmla="*/ 290 w 451"/>
                <a:gd name="T17" fmla="*/ 68 h 933"/>
                <a:gd name="T18" fmla="*/ 287 w 451"/>
                <a:gd name="T19" fmla="*/ 86 h 933"/>
                <a:gd name="T20" fmla="*/ 293 w 451"/>
                <a:gd name="T21" fmla="*/ 113 h 933"/>
                <a:gd name="T22" fmla="*/ 310 w 451"/>
                <a:gd name="T23" fmla="*/ 133 h 933"/>
                <a:gd name="T24" fmla="*/ 301 w 451"/>
                <a:gd name="T25" fmla="*/ 145 h 933"/>
                <a:gd name="T26" fmla="*/ 241 w 451"/>
                <a:gd name="T27" fmla="*/ 171 h 933"/>
                <a:gd name="T28" fmla="*/ 205 w 451"/>
                <a:gd name="T29" fmla="*/ 210 h 933"/>
                <a:gd name="T30" fmla="*/ 188 w 451"/>
                <a:gd name="T31" fmla="*/ 224 h 933"/>
                <a:gd name="T32" fmla="*/ 170 w 451"/>
                <a:gd name="T33" fmla="*/ 244 h 933"/>
                <a:gd name="T34" fmla="*/ 101 w 451"/>
                <a:gd name="T35" fmla="*/ 267 h 933"/>
                <a:gd name="T36" fmla="*/ 60 w 451"/>
                <a:gd name="T37" fmla="*/ 284 h 933"/>
                <a:gd name="T38" fmla="*/ 33 w 451"/>
                <a:gd name="T39" fmla="*/ 288 h 933"/>
                <a:gd name="T40" fmla="*/ 3 w 451"/>
                <a:gd name="T41" fmla="*/ 308 h 933"/>
                <a:gd name="T42" fmla="*/ 11 w 451"/>
                <a:gd name="T43" fmla="*/ 316 h 933"/>
                <a:gd name="T44" fmla="*/ 17 w 451"/>
                <a:gd name="T45" fmla="*/ 325 h 933"/>
                <a:gd name="T46" fmla="*/ 19 w 451"/>
                <a:gd name="T47" fmla="*/ 339 h 933"/>
                <a:gd name="T48" fmla="*/ 22 w 451"/>
                <a:gd name="T49" fmla="*/ 350 h 933"/>
                <a:gd name="T50" fmla="*/ 30 w 451"/>
                <a:gd name="T51" fmla="*/ 356 h 933"/>
                <a:gd name="T52" fmla="*/ 40 w 451"/>
                <a:gd name="T53" fmla="*/ 348 h 933"/>
                <a:gd name="T54" fmla="*/ 53 w 451"/>
                <a:gd name="T55" fmla="*/ 344 h 933"/>
                <a:gd name="T56" fmla="*/ 85 w 451"/>
                <a:gd name="T57" fmla="*/ 341 h 933"/>
                <a:gd name="T58" fmla="*/ 187 w 451"/>
                <a:gd name="T59" fmla="*/ 284 h 933"/>
                <a:gd name="T60" fmla="*/ 241 w 451"/>
                <a:gd name="T61" fmla="*/ 262 h 933"/>
                <a:gd name="T62" fmla="*/ 229 w 451"/>
                <a:gd name="T63" fmla="*/ 415 h 933"/>
                <a:gd name="T64" fmla="*/ 235 w 451"/>
                <a:gd name="T65" fmla="*/ 487 h 933"/>
                <a:gd name="T66" fmla="*/ 239 w 451"/>
                <a:gd name="T67" fmla="*/ 597 h 933"/>
                <a:gd name="T68" fmla="*/ 252 w 451"/>
                <a:gd name="T69" fmla="*/ 803 h 933"/>
                <a:gd name="T70" fmla="*/ 239 w 451"/>
                <a:gd name="T71" fmla="*/ 846 h 933"/>
                <a:gd name="T72" fmla="*/ 238 w 451"/>
                <a:gd name="T73" fmla="*/ 862 h 933"/>
                <a:gd name="T74" fmla="*/ 230 w 451"/>
                <a:gd name="T75" fmla="*/ 880 h 933"/>
                <a:gd name="T76" fmla="*/ 199 w 451"/>
                <a:gd name="T77" fmla="*/ 914 h 933"/>
                <a:gd name="T78" fmla="*/ 235 w 451"/>
                <a:gd name="T79" fmla="*/ 930 h 933"/>
                <a:gd name="T80" fmla="*/ 270 w 451"/>
                <a:gd name="T81" fmla="*/ 903 h 933"/>
                <a:gd name="T82" fmla="*/ 309 w 451"/>
                <a:gd name="T83" fmla="*/ 890 h 933"/>
                <a:gd name="T84" fmla="*/ 316 w 451"/>
                <a:gd name="T85" fmla="*/ 840 h 933"/>
                <a:gd name="T86" fmla="*/ 323 w 451"/>
                <a:gd name="T87" fmla="*/ 720 h 933"/>
                <a:gd name="T88" fmla="*/ 332 w 451"/>
                <a:gd name="T89" fmla="*/ 597 h 933"/>
                <a:gd name="T90" fmla="*/ 378 w 451"/>
                <a:gd name="T91" fmla="*/ 795 h 933"/>
                <a:gd name="T92" fmla="*/ 373 w 451"/>
                <a:gd name="T93" fmla="*/ 846 h 933"/>
                <a:gd name="T94" fmla="*/ 375 w 451"/>
                <a:gd name="T95" fmla="*/ 866 h 933"/>
                <a:gd name="T96" fmla="*/ 383 w 451"/>
                <a:gd name="T97" fmla="*/ 880 h 933"/>
                <a:gd name="T98" fmla="*/ 364 w 451"/>
                <a:gd name="T99" fmla="*/ 900 h 933"/>
                <a:gd name="T100" fmla="*/ 367 w 451"/>
                <a:gd name="T101" fmla="*/ 931 h 933"/>
                <a:gd name="T102" fmla="*/ 404 w 451"/>
                <a:gd name="T103" fmla="*/ 925 h 933"/>
                <a:gd name="T104" fmla="*/ 434 w 451"/>
                <a:gd name="T105" fmla="*/ 910 h 933"/>
                <a:gd name="T106" fmla="*/ 434 w 451"/>
                <a:gd name="T107" fmla="*/ 890 h 933"/>
                <a:gd name="T108" fmla="*/ 447 w 451"/>
                <a:gd name="T109" fmla="*/ 869 h 933"/>
                <a:gd name="T110" fmla="*/ 444 w 451"/>
                <a:gd name="T111" fmla="*/ 829 h 933"/>
                <a:gd name="T112" fmla="*/ 437 w 451"/>
                <a:gd name="T113" fmla="*/ 726 h 933"/>
                <a:gd name="T114" fmla="*/ 418 w 451"/>
                <a:gd name="T115" fmla="*/ 560 h 933"/>
                <a:gd name="T116" fmla="*/ 417 w 451"/>
                <a:gd name="T117" fmla="*/ 456 h 933"/>
                <a:gd name="T118" fmla="*/ 437 w 451"/>
                <a:gd name="T119" fmla="*/ 372 h 933"/>
                <a:gd name="T120" fmla="*/ 451 w 451"/>
                <a:gd name="T121" fmla="*/ 28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51" h="933">
                  <a:moveTo>
                    <a:pt x="449" y="208"/>
                  </a:moveTo>
                  <a:lnTo>
                    <a:pt x="449" y="208"/>
                  </a:lnTo>
                  <a:lnTo>
                    <a:pt x="449" y="197"/>
                  </a:lnTo>
                  <a:lnTo>
                    <a:pt x="446" y="188"/>
                  </a:lnTo>
                  <a:lnTo>
                    <a:pt x="443" y="180"/>
                  </a:lnTo>
                  <a:lnTo>
                    <a:pt x="438" y="176"/>
                  </a:lnTo>
                  <a:lnTo>
                    <a:pt x="438" y="176"/>
                  </a:lnTo>
                  <a:lnTo>
                    <a:pt x="417" y="162"/>
                  </a:lnTo>
                  <a:lnTo>
                    <a:pt x="395" y="148"/>
                  </a:lnTo>
                  <a:lnTo>
                    <a:pt x="395" y="148"/>
                  </a:lnTo>
                  <a:lnTo>
                    <a:pt x="387" y="143"/>
                  </a:lnTo>
                  <a:lnTo>
                    <a:pt x="381" y="133"/>
                  </a:lnTo>
                  <a:lnTo>
                    <a:pt x="381" y="133"/>
                  </a:lnTo>
                  <a:lnTo>
                    <a:pt x="378" y="128"/>
                  </a:lnTo>
                  <a:lnTo>
                    <a:pt x="375" y="126"/>
                  </a:lnTo>
                  <a:lnTo>
                    <a:pt x="372" y="125"/>
                  </a:lnTo>
                  <a:lnTo>
                    <a:pt x="370" y="117"/>
                  </a:lnTo>
                  <a:lnTo>
                    <a:pt x="370" y="117"/>
                  </a:lnTo>
                  <a:lnTo>
                    <a:pt x="372" y="111"/>
                  </a:lnTo>
                  <a:lnTo>
                    <a:pt x="375" y="103"/>
                  </a:lnTo>
                  <a:lnTo>
                    <a:pt x="384" y="85"/>
                  </a:lnTo>
                  <a:lnTo>
                    <a:pt x="389" y="74"/>
                  </a:lnTo>
                  <a:lnTo>
                    <a:pt x="392" y="62"/>
                  </a:lnTo>
                  <a:lnTo>
                    <a:pt x="393" y="48"/>
                  </a:lnTo>
                  <a:lnTo>
                    <a:pt x="390" y="34"/>
                  </a:lnTo>
                  <a:lnTo>
                    <a:pt x="390" y="34"/>
                  </a:lnTo>
                  <a:lnTo>
                    <a:pt x="387" y="28"/>
                  </a:lnTo>
                  <a:lnTo>
                    <a:pt x="384" y="23"/>
                  </a:lnTo>
                  <a:lnTo>
                    <a:pt x="377" y="14"/>
                  </a:lnTo>
                  <a:lnTo>
                    <a:pt x="367" y="8"/>
                  </a:lnTo>
                  <a:lnTo>
                    <a:pt x="356" y="3"/>
                  </a:lnTo>
                  <a:lnTo>
                    <a:pt x="346" y="2"/>
                  </a:lnTo>
                  <a:lnTo>
                    <a:pt x="335" y="0"/>
                  </a:lnTo>
                  <a:lnTo>
                    <a:pt x="316" y="0"/>
                  </a:lnTo>
                  <a:lnTo>
                    <a:pt x="316" y="0"/>
                  </a:lnTo>
                  <a:lnTo>
                    <a:pt x="310" y="0"/>
                  </a:lnTo>
                  <a:lnTo>
                    <a:pt x="304" y="3"/>
                  </a:lnTo>
                  <a:lnTo>
                    <a:pt x="301" y="8"/>
                  </a:lnTo>
                  <a:lnTo>
                    <a:pt x="298" y="12"/>
                  </a:lnTo>
                  <a:lnTo>
                    <a:pt x="295" y="22"/>
                  </a:lnTo>
                  <a:lnTo>
                    <a:pt x="295" y="28"/>
                  </a:lnTo>
                  <a:lnTo>
                    <a:pt x="295" y="28"/>
                  </a:lnTo>
                  <a:lnTo>
                    <a:pt x="293" y="31"/>
                  </a:lnTo>
                  <a:lnTo>
                    <a:pt x="292" y="36"/>
                  </a:lnTo>
                  <a:lnTo>
                    <a:pt x="290" y="43"/>
                  </a:lnTo>
                  <a:lnTo>
                    <a:pt x="290" y="43"/>
                  </a:lnTo>
                  <a:lnTo>
                    <a:pt x="289" y="48"/>
                  </a:lnTo>
                  <a:lnTo>
                    <a:pt x="287" y="52"/>
                  </a:lnTo>
                  <a:lnTo>
                    <a:pt x="287" y="52"/>
                  </a:lnTo>
                  <a:lnTo>
                    <a:pt x="287" y="57"/>
                  </a:lnTo>
                  <a:lnTo>
                    <a:pt x="289" y="60"/>
                  </a:lnTo>
                  <a:lnTo>
                    <a:pt x="289" y="60"/>
                  </a:lnTo>
                  <a:lnTo>
                    <a:pt x="290" y="65"/>
                  </a:lnTo>
                  <a:lnTo>
                    <a:pt x="290" y="68"/>
                  </a:lnTo>
                  <a:lnTo>
                    <a:pt x="290" y="68"/>
                  </a:lnTo>
                  <a:lnTo>
                    <a:pt x="287" y="74"/>
                  </a:lnTo>
                  <a:lnTo>
                    <a:pt x="286" y="77"/>
                  </a:lnTo>
                  <a:lnTo>
                    <a:pt x="287" y="79"/>
                  </a:lnTo>
                  <a:lnTo>
                    <a:pt x="287" y="79"/>
                  </a:lnTo>
                  <a:lnTo>
                    <a:pt x="287" y="86"/>
                  </a:lnTo>
                  <a:lnTo>
                    <a:pt x="287" y="86"/>
                  </a:lnTo>
                  <a:lnTo>
                    <a:pt x="287" y="91"/>
                  </a:lnTo>
                  <a:lnTo>
                    <a:pt x="290" y="100"/>
                  </a:lnTo>
                  <a:lnTo>
                    <a:pt x="290" y="100"/>
                  </a:lnTo>
                  <a:lnTo>
                    <a:pt x="293" y="106"/>
                  </a:lnTo>
                  <a:lnTo>
                    <a:pt x="293" y="113"/>
                  </a:lnTo>
                  <a:lnTo>
                    <a:pt x="293" y="119"/>
                  </a:lnTo>
                  <a:lnTo>
                    <a:pt x="295" y="123"/>
                  </a:lnTo>
                  <a:lnTo>
                    <a:pt x="295" y="123"/>
                  </a:lnTo>
                  <a:lnTo>
                    <a:pt x="299" y="126"/>
                  </a:lnTo>
                  <a:lnTo>
                    <a:pt x="304" y="128"/>
                  </a:lnTo>
                  <a:lnTo>
                    <a:pt x="310" y="133"/>
                  </a:lnTo>
                  <a:lnTo>
                    <a:pt x="310" y="133"/>
                  </a:lnTo>
                  <a:lnTo>
                    <a:pt x="310" y="136"/>
                  </a:lnTo>
                  <a:lnTo>
                    <a:pt x="309" y="139"/>
                  </a:lnTo>
                  <a:lnTo>
                    <a:pt x="304" y="143"/>
                  </a:lnTo>
                  <a:lnTo>
                    <a:pt x="301" y="145"/>
                  </a:lnTo>
                  <a:lnTo>
                    <a:pt x="301" y="145"/>
                  </a:lnTo>
                  <a:lnTo>
                    <a:pt x="279" y="151"/>
                  </a:lnTo>
                  <a:lnTo>
                    <a:pt x="256" y="157"/>
                  </a:lnTo>
                  <a:lnTo>
                    <a:pt x="256" y="157"/>
                  </a:lnTo>
                  <a:lnTo>
                    <a:pt x="253" y="159"/>
                  </a:lnTo>
                  <a:lnTo>
                    <a:pt x="250" y="162"/>
                  </a:lnTo>
                  <a:lnTo>
                    <a:pt x="241" y="171"/>
                  </a:lnTo>
                  <a:lnTo>
                    <a:pt x="229" y="191"/>
                  </a:lnTo>
                  <a:lnTo>
                    <a:pt x="229" y="191"/>
                  </a:lnTo>
                  <a:lnTo>
                    <a:pt x="218" y="202"/>
                  </a:lnTo>
                  <a:lnTo>
                    <a:pt x="212" y="207"/>
                  </a:lnTo>
                  <a:lnTo>
                    <a:pt x="205" y="210"/>
                  </a:lnTo>
                  <a:lnTo>
                    <a:pt x="205" y="210"/>
                  </a:lnTo>
                  <a:lnTo>
                    <a:pt x="199" y="213"/>
                  </a:lnTo>
                  <a:lnTo>
                    <a:pt x="195" y="217"/>
                  </a:lnTo>
                  <a:lnTo>
                    <a:pt x="190" y="224"/>
                  </a:lnTo>
                  <a:lnTo>
                    <a:pt x="190" y="224"/>
                  </a:lnTo>
                  <a:lnTo>
                    <a:pt x="188" y="224"/>
                  </a:lnTo>
                  <a:lnTo>
                    <a:pt x="188" y="224"/>
                  </a:lnTo>
                  <a:lnTo>
                    <a:pt x="188" y="224"/>
                  </a:lnTo>
                  <a:lnTo>
                    <a:pt x="188" y="224"/>
                  </a:lnTo>
                  <a:lnTo>
                    <a:pt x="185" y="225"/>
                  </a:lnTo>
                  <a:lnTo>
                    <a:pt x="182" y="230"/>
                  </a:lnTo>
                  <a:lnTo>
                    <a:pt x="175" y="239"/>
                  </a:lnTo>
                  <a:lnTo>
                    <a:pt x="170" y="244"/>
                  </a:lnTo>
                  <a:lnTo>
                    <a:pt x="162" y="248"/>
                  </a:lnTo>
                  <a:lnTo>
                    <a:pt x="153" y="254"/>
                  </a:lnTo>
                  <a:lnTo>
                    <a:pt x="139" y="259"/>
                  </a:lnTo>
                  <a:lnTo>
                    <a:pt x="139" y="259"/>
                  </a:lnTo>
                  <a:lnTo>
                    <a:pt x="121" y="262"/>
                  </a:lnTo>
                  <a:lnTo>
                    <a:pt x="101" y="267"/>
                  </a:lnTo>
                  <a:lnTo>
                    <a:pt x="101" y="267"/>
                  </a:lnTo>
                  <a:lnTo>
                    <a:pt x="96" y="270"/>
                  </a:lnTo>
                  <a:lnTo>
                    <a:pt x="90" y="273"/>
                  </a:lnTo>
                  <a:lnTo>
                    <a:pt x="74" y="278"/>
                  </a:lnTo>
                  <a:lnTo>
                    <a:pt x="74" y="278"/>
                  </a:lnTo>
                  <a:lnTo>
                    <a:pt x="60" y="284"/>
                  </a:lnTo>
                  <a:lnTo>
                    <a:pt x="56" y="287"/>
                  </a:lnTo>
                  <a:lnTo>
                    <a:pt x="56" y="287"/>
                  </a:lnTo>
                  <a:lnTo>
                    <a:pt x="48" y="287"/>
                  </a:lnTo>
                  <a:lnTo>
                    <a:pt x="36" y="288"/>
                  </a:lnTo>
                  <a:lnTo>
                    <a:pt x="36" y="288"/>
                  </a:lnTo>
                  <a:lnTo>
                    <a:pt x="33" y="288"/>
                  </a:lnTo>
                  <a:lnTo>
                    <a:pt x="28" y="290"/>
                  </a:lnTo>
                  <a:lnTo>
                    <a:pt x="22" y="294"/>
                  </a:lnTo>
                  <a:lnTo>
                    <a:pt x="22" y="294"/>
                  </a:lnTo>
                  <a:lnTo>
                    <a:pt x="16" y="301"/>
                  </a:lnTo>
                  <a:lnTo>
                    <a:pt x="3" y="308"/>
                  </a:lnTo>
                  <a:lnTo>
                    <a:pt x="3" y="308"/>
                  </a:lnTo>
                  <a:lnTo>
                    <a:pt x="2" y="311"/>
                  </a:lnTo>
                  <a:lnTo>
                    <a:pt x="0" y="313"/>
                  </a:lnTo>
                  <a:lnTo>
                    <a:pt x="0" y="316"/>
                  </a:lnTo>
                  <a:lnTo>
                    <a:pt x="2" y="316"/>
                  </a:lnTo>
                  <a:lnTo>
                    <a:pt x="7" y="318"/>
                  </a:lnTo>
                  <a:lnTo>
                    <a:pt x="11" y="316"/>
                  </a:lnTo>
                  <a:lnTo>
                    <a:pt x="11" y="316"/>
                  </a:lnTo>
                  <a:lnTo>
                    <a:pt x="20" y="311"/>
                  </a:lnTo>
                  <a:lnTo>
                    <a:pt x="20" y="311"/>
                  </a:lnTo>
                  <a:lnTo>
                    <a:pt x="19" y="318"/>
                  </a:lnTo>
                  <a:lnTo>
                    <a:pt x="19" y="318"/>
                  </a:lnTo>
                  <a:lnTo>
                    <a:pt x="17" y="325"/>
                  </a:lnTo>
                  <a:lnTo>
                    <a:pt x="13" y="333"/>
                  </a:lnTo>
                  <a:lnTo>
                    <a:pt x="13" y="333"/>
                  </a:lnTo>
                  <a:lnTo>
                    <a:pt x="11" y="335"/>
                  </a:lnTo>
                  <a:lnTo>
                    <a:pt x="13" y="336"/>
                  </a:lnTo>
                  <a:lnTo>
                    <a:pt x="14" y="339"/>
                  </a:lnTo>
                  <a:lnTo>
                    <a:pt x="19" y="339"/>
                  </a:lnTo>
                  <a:lnTo>
                    <a:pt x="19" y="339"/>
                  </a:lnTo>
                  <a:lnTo>
                    <a:pt x="17" y="342"/>
                  </a:lnTo>
                  <a:lnTo>
                    <a:pt x="17" y="344"/>
                  </a:lnTo>
                  <a:lnTo>
                    <a:pt x="19" y="348"/>
                  </a:lnTo>
                  <a:lnTo>
                    <a:pt x="19" y="348"/>
                  </a:lnTo>
                  <a:lnTo>
                    <a:pt x="22" y="350"/>
                  </a:lnTo>
                  <a:lnTo>
                    <a:pt x="23" y="350"/>
                  </a:lnTo>
                  <a:lnTo>
                    <a:pt x="27" y="347"/>
                  </a:lnTo>
                  <a:lnTo>
                    <a:pt x="27" y="347"/>
                  </a:lnTo>
                  <a:lnTo>
                    <a:pt x="27" y="350"/>
                  </a:lnTo>
                  <a:lnTo>
                    <a:pt x="27" y="353"/>
                  </a:lnTo>
                  <a:lnTo>
                    <a:pt x="30" y="356"/>
                  </a:lnTo>
                  <a:lnTo>
                    <a:pt x="30" y="356"/>
                  </a:lnTo>
                  <a:lnTo>
                    <a:pt x="31" y="358"/>
                  </a:lnTo>
                  <a:lnTo>
                    <a:pt x="33" y="358"/>
                  </a:lnTo>
                  <a:lnTo>
                    <a:pt x="37" y="355"/>
                  </a:lnTo>
                  <a:lnTo>
                    <a:pt x="40" y="348"/>
                  </a:lnTo>
                  <a:lnTo>
                    <a:pt x="40" y="348"/>
                  </a:lnTo>
                  <a:lnTo>
                    <a:pt x="40" y="350"/>
                  </a:lnTo>
                  <a:lnTo>
                    <a:pt x="42" y="352"/>
                  </a:lnTo>
                  <a:lnTo>
                    <a:pt x="45" y="352"/>
                  </a:lnTo>
                  <a:lnTo>
                    <a:pt x="50" y="348"/>
                  </a:lnTo>
                  <a:lnTo>
                    <a:pt x="53" y="344"/>
                  </a:lnTo>
                  <a:lnTo>
                    <a:pt x="53" y="344"/>
                  </a:lnTo>
                  <a:lnTo>
                    <a:pt x="67" y="327"/>
                  </a:lnTo>
                  <a:lnTo>
                    <a:pt x="67" y="327"/>
                  </a:lnTo>
                  <a:lnTo>
                    <a:pt x="74" y="335"/>
                  </a:lnTo>
                  <a:lnTo>
                    <a:pt x="79" y="339"/>
                  </a:lnTo>
                  <a:lnTo>
                    <a:pt x="82" y="341"/>
                  </a:lnTo>
                  <a:lnTo>
                    <a:pt x="85" y="341"/>
                  </a:lnTo>
                  <a:lnTo>
                    <a:pt x="85" y="341"/>
                  </a:lnTo>
                  <a:lnTo>
                    <a:pt x="94" y="335"/>
                  </a:lnTo>
                  <a:lnTo>
                    <a:pt x="114" y="321"/>
                  </a:lnTo>
                  <a:lnTo>
                    <a:pt x="153" y="294"/>
                  </a:lnTo>
                  <a:lnTo>
                    <a:pt x="153" y="294"/>
                  </a:lnTo>
                  <a:lnTo>
                    <a:pt x="187" y="284"/>
                  </a:lnTo>
                  <a:lnTo>
                    <a:pt x="187" y="284"/>
                  </a:lnTo>
                  <a:lnTo>
                    <a:pt x="196" y="282"/>
                  </a:lnTo>
                  <a:lnTo>
                    <a:pt x="205" y="279"/>
                  </a:lnTo>
                  <a:lnTo>
                    <a:pt x="224" y="271"/>
                  </a:lnTo>
                  <a:lnTo>
                    <a:pt x="241" y="262"/>
                  </a:lnTo>
                  <a:lnTo>
                    <a:pt x="241" y="262"/>
                  </a:lnTo>
                  <a:lnTo>
                    <a:pt x="242" y="278"/>
                  </a:lnTo>
                  <a:lnTo>
                    <a:pt x="242" y="296"/>
                  </a:lnTo>
                  <a:lnTo>
                    <a:pt x="239" y="333"/>
                  </a:lnTo>
                  <a:lnTo>
                    <a:pt x="235" y="376"/>
                  </a:lnTo>
                  <a:lnTo>
                    <a:pt x="235" y="376"/>
                  </a:lnTo>
                  <a:lnTo>
                    <a:pt x="229" y="415"/>
                  </a:lnTo>
                  <a:lnTo>
                    <a:pt x="225" y="444"/>
                  </a:lnTo>
                  <a:lnTo>
                    <a:pt x="224" y="464"/>
                  </a:lnTo>
                  <a:lnTo>
                    <a:pt x="225" y="476"/>
                  </a:lnTo>
                  <a:lnTo>
                    <a:pt x="229" y="484"/>
                  </a:lnTo>
                  <a:lnTo>
                    <a:pt x="233" y="487"/>
                  </a:lnTo>
                  <a:lnTo>
                    <a:pt x="235" y="487"/>
                  </a:lnTo>
                  <a:lnTo>
                    <a:pt x="236" y="487"/>
                  </a:lnTo>
                  <a:lnTo>
                    <a:pt x="236" y="487"/>
                  </a:lnTo>
                  <a:lnTo>
                    <a:pt x="235" y="506"/>
                  </a:lnTo>
                  <a:lnTo>
                    <a:pt x="235" y="535"/>
                  </a:lnTo>
                  <a:lnTo>
                    <a:pt x="235" y="535"/>
                  </a:lnTo>
                  <a:lnTo>
                    <a:pt x="239" y="597"/>
                  </a:lnTo>
                  <a:lnTo>
                    <a:pt x="244" y="658"/>
                  </a:lnTo>
                  <a:lnTo>
                    <a:pt x="244" y="658"/>
                  </a:lnTo>
                  <a:lnTo>
                    <a:pt x="249" y="726"/>
                  </a:lnTo>
                  <a:lnTo>
                    <a:pt x="253" y="794"/>
                  </a:lnTo>
                  <a:lnTo>
                    <a:pt x="253" y="794"/>
                  </a:lnTo>
                  <a:lnTo>
                    <a:pt x="252" y="803"/>
                  </a:lnTo>
                  <a:lnTo>
                    <a:pt x="250" y="811"/>
                  </a:lnTo>
                  <a:lnTo>
                    <a:pt x="244" y="825"/>
                  </a:lnTo>
                  <a:lnTo>
                    <a:pt x="244" y="825"/>
                  </a:lnTo>
                  <a:lnTo>
                    <a:pt x="239" y="843"/>
                  </a:lnTo>
                  <a:lnTo>
                    <a:pt x="239" y="843"/>
                  </a:lnTo>
                  <a:lnTo>
                    <a:pt x="239" y="846"/>
                  </a:lnTo>
                  <a:lnTo>
                    <a:pt x="239" y="849"/>
                  </a:lnTo>
                  <a:lnTo>
                    <a:pt x="242" y="854"/>
                  </a:lnTo>
                  <a:lnTo>
                    <a:pt x="242" y="854"/>
                  </a:lnTo>
                  <a:lnTo>
                    <a:pt x="242" y="857"/>
                  </a:lnTo>
                  <a:lnTo>
                    <a:pt x="242" y="859"/>
                  </a:lnTo>
                  <a:lnTo>
                    <a:pt x="238" y="862"/>
                  </a:lnTo>
                  <a:lnTo>
                    <a:pt x="238" y="862"/>
                  </a:lnTo>
                  <a:lnTo>
                    <a:pt x="235" y="865"/>
                  </a:lnTo>
                  <a:lnTo>
                    <a:pt x="232" y="868"/>
                  </a:lnTo>
                  <a:lnTo>
                    <a:pt x="232" y="874"/>
                  </a:lnTo>
                  <a:lnTo>
                    <a:pt x="232" y="874"/>
                  </a:lnTo>
                  <a:lnTo>
                    <a:pt x="230" y="880"/>
                  </a:lnTo>
                  <a:lnTo>
                    <a:pt x="229" y="883"/>
                  </a:lnTo>
                  <a:lnTo>
                    <a:pt x="229" y="883"/>
                  </a:lnTo>
                  <a:lnTo>
                    <a:pt x="213" y="891"/>
                  </a:lnTo>
                  <a:lnTo>
                    <a:pt x="204" y="899"/>
                  </a:lnTo>
                  <a:lnTo>
                    <a:pt x="199" y="906"/>
                  </a:lnTo>
                  <a:lnTo>
                    <a:pt x="199" y="914"/>
                  </a:lnTo>
                  <a:lnTo>
                    <a:pt x="201" y="920"/>
                  </a:lnTo>
                  <a:lnTo>
                    <a:pt x="207" y="926"/>
                  </a:lnTo>
                  <a:lnTo>
                    <a:pt x="215" y="930"/>
                  </a:lnTo>
                  <a:lnTo>
                    <a:pt x="224" y="931"/>
                  </a:lnTo>
                  <a:lnTo>
                    <a:pt x="224" y="931"/>
                  </a:lnTo>
                  <a:lnTo>
                    <a:pt x="235" y="930"/>
                  </a:lnTo>
                  <a:lnTo>
                    <a:pt x="242" y="926"/>
                  </a:lnTo>
                  <a:lnTo>
                    <a:pt x="252" y="922"/>
                  </a:lnTo>
                  <a:lnTo>
                    <a:pt x="258" y="917"/>
                  </a:lnTo>
                  <a:lnTo>
                    <a:pt x="267" y="908"/>
                  </a:lnTo>
                  <a:lnTo>
                    <a:pt x="270" y="903"/>
                  </a:lnTo>
                  <a:lnTo>
                    <a:pt x="270" y="903"/>
                  </a:lnTo>
                  <a:lnTo>
                    <a:pt x="298" y="900"/>
                  </a:lnTo>
                  <a:lnTo>
                    <a:pt x="298" y="900"/>
                  </a:lnTo>
                  <a:lnTo>
                    <a:pt x="303" y="899"/>
                  </a:lnTo>
                  <a:lnTo>
                    <a:pt x="306" y="896"/>
                  </a:lnTo>
                  <a:lnTo>
                    <a:pt x="307" y="893"/>
                  </a:lnTo>
                  <a:lnTo>
                    <a:pt x="309" y="890"/>
                  </a:lnTo>
                  <a:lnTo>
                    <a:pt x="309" y="885"/>
                  </a:lnTo>
                  <a:lnTo>
                    <a:pt x="309" y="882"/>
                  </a:lnTo>
                  <a:lnTo>
                    <a:pt x="309" y="882"/>
                  </a:lnTo>
                  <a:lnTo>
                    <a:pt x="315" y="848"/>
                  </a:lnTo>
                  <a:lnTo>
                    <a:pt x="315" y="848"/>
                  </a:lnTo>
                  <a:lnTo>
                    <a:pt x="316" y="840"/>
                  </a:lnTo>
                  <a:lnTo>
                    <a:pt x="316" y="832"/>
                  </a:lnTo>
                  <a:lnTo>
                    <a:pt x="315" y="811"/>
                  </a:lnTo>
                  <a:lnTo>
                    <a:pt x="315" y="811"/>
                  </a:lnTo>
                  <a:lnTo>
                    <a:pt x="316" y="788"/>
                  </a:lnTo>
                  <a:lnTo>
                    <a:pt x="319" y="754"/>
                  </a:lnTo>
                  <a:lnTo>
                    <a:pt x="323" y="720"/>
                  </a:lnTo>
                  <a:lnTo>
                    <a:pt x="324" y="695"/>
                  </a:lnTo>
                  <a:lnTo>
                    <a:pt x="324" y="695"/>
                  </a:lnTo>
                  <a:lnTo>
                    <a:pt x="326" y="672"/>
                  </a:lnTo>
                  <a:lnTo>
                    <a:pt x="329" y="638"/>
                  </a:lnTo>
                  <a:lnTo>
                    <a:pt x="332" y="597"/>
                  </a:lnTo>
                  <a:lnTo>
                    <a:pt x="332" y="597"/>
                  </a:lnTo>
                  <a:lnTo>
                    <a:pt x="338" y="609"/>
                  </a:lnTo>
                  <a:lnTo>
                    <a:pt x="349" y="641"/>
                  </a:lnTo>
                  <a:lnTo>
                    <a:pt x="349" y="641"/>
                  </a:lnTo>
                  <a:lnTo>
                    <a:pt x="356" y="675"/>
                  </a:lnTo>
                  <a:lnTo>
                    <a:pt x="366" y="726"/>
                  </a:lnTo>
                  <a:lnTo>
                    <a:pt x="378" y="795"/>
                  </a:lnTo>
                  <a:lnTo>
                    <a:pt x="378" y="795"/>
                  </a:lnTo>
                  <a:lnTo>
                    <a:pt x="378" y="805"/>
                  </a:lnTo>
                  <a:lnTo>
                    <a:pt x="377" y="819"/>
                  </a:lnTo>
                  <a:lnTo>
                    <a:pt x="373" y="842"/>
                  </a:lnTo>
                  <a:lnTo>
                    <a:pt x="373" y="842"/>
                  </a:lnTo>
                  <a:lnTo>
                    <a:pt x="373" y="846"/>
                  </a:lnTo>
                  <a:lnTo>
                    <a:pt x="373" y="853"/>
                  </a:lnTo>
                  <a:lnTo>
                    <a:pt x="373" y="853"/>
                  </a:lnTo>
                  <a:lnTo>
                    <a:pt x="375" y="857"/>
                  </a:lnTo>
                  <a:lnTo>
                    <a:pt x="375" y="862"/>
                  </a:lnTo>
                  <a:lnTo>
                    <a:pt x="375" y="862"/>
                  </a:lnTo>
                  <a:lnTo>
                    <a:pt x="375" y="866"/>
                  </a:lnTo>
                  <a:lnTo>
                    <a:pt x="377" y="868"/>
                  </a:lnTo>
                  <a:lnTo>
                    <a:pt x="378" y="873"/>
                  </a:lnTo>
                  <a:lnTo>
                    <a:pt x="378" y="873"/>
                  </a:lnTo>
                  <a:lnTo>
                    <a:pt x="381" y="880"/>
                  </a:lnTo>
                  <a:lnTo>
                    <a:pt x="381" y="880"/>
                  </a:lnTo>
                  <a:lnTo>
                    <a:pt x="383" y="880"/>
                  </a:lnTo>
                  <a:lnTo>
                    <a:pt x="383" y="883"/>
                  </a:lnTo>
                  <a:lnTo>
                    <a:pt x="383" y="886"/>
                  </a:lnTo>
                  <a:lnTo>
                    <a:pt x="380" y="890"/>
                  </a:lnTo>
                  <a:lnTo>
                    <a:pt x="370" y="896"/>
                  </a:lnTo>
                  <a:lnTo>
                    <a:pt x="370" y="896"/>
                  </a:lnTo>
                  <a:lnTo>
                    <a:pt x="364" y="900"/>
                  </a:lnTo>
                  <a:lnTo>
                    <a:pt x="361" y="905"/>
                  </a:lnTo>
                  <a:lnTo>
                    <a:pt x="358" y="911"/>
                  </a:lnTo>
                  <a:lnTo>
                    <a:pt x="358" y="917"/>
                  </a:lnTo>
                  <a:lnTo>
                    <a:pt x="360" y="923"/>
                  </a:lnTo>
                  <a:lnTo>
                    <a:pt x="363" y="928"/>
                  </a:lnTo>
                  <a:lnTo>
                    <a:pt x="367" y="931"/>
                  </a:lnTo>
                  <a:lnTo>
                    <a:pt x="375" y="933"/>
                  </a:lnTo>
                  <a:lnTo>
                    <a:pt x="375" y="933"/>
                  </a:lnTo>
                  <a:lnTo>
                    <a:pt x="383" y="933"/>
                  </a:lnTo>
                  <a:lnTo>
                    <a:pt x="390" y="931"/>
                  </a:lnTo>
                  <a:lnTo>
                    <a:pt x="398" y="928"/>
                  </a:lnTo>
                  <a:lnTo>
                    <a:pt x="404" y="925"/>
                  </a:lnTo>
                  <a:lnTo>
                    <a:pt x="414" y="919"/>
                  </a:lnTo>
                  <a:lnTo>
                    <a:pt x="417" y="916"/>
                  </a:lnTo>
                  <a:lnTo>
                    <a:pt x="417" y="916"/>
                  </a:lnTo>
                  <a:lnTo>
                    <a:pt x="421" y="916"/>
                  </a:lnTo>
                  <a:lnTo>
                    <a:pt x="427" y="914"/>
                  </a:lnTo>
                  <a:lnTo>
                    <a:pt x="434" y="910"/>
                  </a:lnTo>
                  <a:lnTo>
                    <a:pt x="434" y="910"/>
                  </a:lnTo>
                  <a:lnTo>
                    <a:pt x="435" y="906"/>
                  </a:lnTo>
                  <a:lnTo>
                    <a:pt x="437" y="903"/>
                  </a:lnTo>
                  <a:lnTo>
                    <a:pt x="437" y="897"/>
                  </a:lnTo>
                  <a:lnTo>
                    <a:pt x="435" y="891"/>
                  </a:lnTo>
                  <a:lnTo>
                    <a:pt x="434" y="890"/>
                  </a:lnTo>
                  <a:lnTo>
                    <a:pt x="434" y="890"/>
                  </a:lnTo>
                  <a:lnTo>
                    <a:pt x="438" y="886"/>
                  </a:lnTo>
                  <a:lnTo>
                    <a:pt x="441" y="882"/>
                  </a:lnTo>
                  <a:lnTo>
                    <a:pt x="446" y="874"/>
                  </a:lnTo>
                  <a:lnTo>
                    <a:pt x="446" y="874"/>
                  </a:lnTo>
                  <a:lnTo>
                    <a:pt x="447" y="869"/>
                  </a:lnTo>
                  <a:lnTo>
                    <a:pt x="447" y="865"/>
                  </a:lnTo>
                  <a:lnTo>
                    <a:pt x="446" y="851"/>
                  </a:lnTo>
                  <a:lnTo>
                    <a:pt x="443" y="839"/>
                  </a:lnTo>
                  <a:lnTo>
                    <a:pt x="443" y="834"/>
                  </a:lnTo>
                  <a:lnTo>
                    <a:pt x="444" y="829"/>
                  </a:lnTo>
                  <a:lnTo>
                    <a:pt x="444" y="829"/>
                  </a:lnTo>
                  <a:lnTo>
                    <a:pt x="444" y="823"/>
                  </a:lnTo>
                  <a:lnTo>
                    <a:pt x="444" y="812"/>
                  </a:lnTo>
                  <a:lnTo>
                    <a:pt x="441" y="782"/>
                  </a:lnTo>
                  <a:lnTo>
                    <a:pt x="438" y="749"/>
                  </a:lnTo>
                  <a:lnTo>
                    <a:pt x="437" y="726"/>
                  </a:lnTo>
                  <a:lnTo>
                    <a:pt x="437" y="726"/>
                  </a:lnTo>
                  <a:lnTo>
                    <a:pt x="435" y="695"/>
                  </a:lnTo>
                  <a:lnTo>
                    <a:pt x="430" y="647"/>
                  </a:lnTo>
                  <a:lnTo>
                    <a:pt x="426" y="600"/>
                  </a:lnTo>
                  <a:lnTo>
                    <a:pt x="421" y="573"/>
                  </a:lnTo>
                  <a:lnTo>
                    <a:pt x="421" y="573"/>
                  </a:lnTo>
                  <a:lnTo>
                    <a:pt x="418" y="560"/>
                  </a:lnTo>
                  <a:lnTo>
                    <a:pt x="417" y="543"/>
                  </a:lnTo>
                  <a:lnTo>
                    <a:pt x="417" y="516"/>
                  </a:lnTo>
                  <a:lnTo>
                    <a:pt x="417" y="516"/>
                  </a:lnTo>
                  <a:lnTo>
                    <a:pt x="417" y="503"/>
                  </a:lnTo>
                  <a:lnTo>
                    <a:pt x="418" y="484"/>
                  </a:lnTo>
                  <a:lnTo>
                    <a:pt x="417" y="456"/>
                  </a:lnTo>
                  <a:lnTo>
                    <a:pt x="417" y="456"/>
                  </a:lnTo>
                  <a:lnTo>
                    <a:pt x="420" y="442"/>
                  </a:lnTo>
                  <a:lnTo>
                    <a:pt x="424" y="422"/>
                  </a:lnTo>
                  <a:lnTo>
                    <a:pt x="435" y="384"/>
                  </a:lnTo>
                  <a:lnTo>
                    <a:pt x="435" y="384"/>
                  </a:lnTo>
                  <a:lnTo>
                    <a:pt x="437" y="372"/>
                  </a:lnTo>
                  <a:lnTo>
                    <a:pt x="437" y="358"/>
                  </a:lnTo>
                  <a:lnTo>
                    <a:pt x="437" y="336"/>
                  </a:lnTo>
                  <a:lnTo>
                    <a:pt x="437" y="336"/>
                  </a:lnTo>
                  <a:lnTo>
                    <a:pt x="438" y="327"/>
                  </a:lnTo>
                  <a:lnTo>
                    <a:pt x="441" y="310"/>
                  </a:lnTo>
                  <a:lnTo>
                    <a:pt x="451" y="281"/>
                  </a:lnTo>
                  <a:lnTo>
                    <a:pt x="451" y="281"/>
                  </a:lnTo>
                  <a:lnTo>
                    <a:pt x="451" y="268"/>
                  </a:lnTo>
                  <a:lnTo>
                    <a:pt x="451" y="247"/>
                  </a:lnTo>
                  <a:lnTo>
                    <a:pt x="449" y="208"/>
                  </a:lnTo>
                  <a:lnTo>
                    <a:pt x="449" y="20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 name="Freeform 62">
              <a:extLst>
                <a:ext uri="{FF2B5EF4-FFF2-40B4-BE49-F238E27FC236}">
                  <a16:creationId xmlns:a16="http://schemas.microsoft.com/office/drawing/2014/main" id="{33599092-ACD9-EB88-C4E1-3DC2EC105020}"/>
                </a:ext>
              </a:extLst>
            </p:cNvPr>
            <p:cNvSpPr>
              <a:spLocks/>
            </p:cNvSpPr>
            <p:nvPr/>
          </p:nvSpPr>
          <p:spPr bwMode="auto">
            <a:xfrm>
              <a:off x="5713413" y="5032375"/>
              <a:ext cx="484188" cy="447675"/>
            </a:xfrm>
            <a:custGeom>
              <a:avLst/>
              <a:gdLst>
                <a:gd name="T0" fmla="*/ 305 w 305"/>
                <a:gd name="T1" fmla="*/ 171 h 282"/>
                <a:gd name="T2" fmla="*/ 305 w 305"/>
                <a:gd name="T3" fmla="*/ 171 h 282"/>
                <a:gd name="T4" fmla="*/ 279 w 305"/>
                <a:gd name="T5" fmla="*/ 6 h 282"/>
                <a:gd name="T6" fmla="*/ 279 w 305"/>
                <a:gd name="T7" fmla="*/ 6 h 282"/>
                <a:gd name="T8" fmla="*/ 278 w 305"/>
                <a:gd name="T9" fmla="*/ 1 h 282"/>
                <a:gd name="T10" fmla="*/ 275 w 305"/>
                <a:gd name="T11" fmla="*/ 0 h 282"/>
                <a:gd name="T12" fmla="*/ 270 w 305"/>
                <a:gd name="T13" fmla="*/ 0 h 282"/>
                <a:gd name="T14" fmla="*/ 270 w 305"/>
                <a:gd name="T15" fmla="*/ 0 h 282"/>
                <a:gd name="T16" fmla="*/ 174 w 305"/>
                <a:gd name="T17" fmla="*/ 31 h 282"/>
                <a:gd name="T18" fmla="*/ 173 w 305"/>
                <a:gd name="T19" fmla="*/ 26 h 282"/>
                <a:gd name="T20" fmla="*/ 173 w 305"/>
                <a:gd name="T21" fmla="*/ 26 h 282"/>
                <a:gd name="T22" fmla="*/ 171 w 305"/>
                <a:gd name="T23" fmla="*/ 28 h 282"/>
                <a:gd name="T24" fmla="*/ 168 w 305"/>
                <a:gd name="T25" fmla="*/ 29 h 282"/>
                <a:gd name="T26" fmla="*/ 165 w 305"/>
                <a:gd name="T27" fmla="*/ 31 h 282"/>
                <a:gd name="T28" fmla="*/ 167 w 305"/>
                <a:gd name="T29" fmla="*/ 34 h 282"/>
                <a:gd name="T30" fmla="*/ 167 w 305"/>
                <a:gd name="T31" fmla="*/ 34 h 282"/>
                <a:gd name="T32" fmla="*/ 133 w 305"/>
                <a:gd name="T33" fmla="*/ 45 h 282"/>
                <a:gd name="T34" fmla="*/ 133 w 305"/>
                <a:gd name="T35" fmla="*/ 37 h 282"/>
                <a:gd name="T36" fmla="*/ 133 w 305"/>
                <a:gd name="T37" fmla="*/ 37 h 282"/>
                <a:gd name="T38" fmla="*/ 131 w 305"/>
                <a:gd name="T39" fmla="*/ 35 h 282"/>
                <a:gd name="T40" fmla="*/ 133 w 305"/>
                <a:gd name="T41" fmla="*/ 31 h 282"/>
                <a:gd name="T42" fmla="*/ 133 w 305"/>
                <a:gd name="T43" fmla="*/ 31 h 282"/>
                <a:gd name="T44" fmla="*/ 134 w 305"/>
                <a:gd name="T45" fmla="*/ 25 h 282"/>
                <a:gd name="T46" fmla="*/ 134 w 305"/>
                <a:gd name="T47" fmla="*/ 25 h 282"/>
                <a:gd name="T48" fmla="*/ 130 w 305"/>
                <a:gd name="T49" fmla="*/ 25 h 282"/>
                <a:gd name="T50" fmla="*/ 127 w 305"/>
                <a:gd name="T51" fmla="*/ 25 h 282"/>
                <a:gd name="T52" fmla="*/ 125 w 305"/>
                <a:gd name="T53" fmla="*/ 26 h 282"/>
                <a:gd name="T54" fmla="*/ 124 w 305"/>
                <a:gd name="T55" fmla="*/ 28 h 282"/>
                <a:gd name="T56" fmla="*/ 124 w 305"/>
                <a:gd name="T57" fmla="*/ 28 h 282"/>
                <a:gd name="T58" fmla="*/ 124 w 305"/>
                <a:gd name="T59" fmla="*/ 37 h 282"/>
                <a:gd name="T60" fmla="*/ 125 w 305"/>
                <a:gd name="T61" fmla="*/ 48 h 282"/>
                <a:gd name="T62" fmla="*/ 125 w 305"/>
                <a:gd name="T63" fmla="*/ 48 h 282"/>
                <a:gd name="T64" fmla="*/ 6 w 305"/>
                <a:gd name="T65" fmla="*/ 86 h 282"/>
                <a:gd name="T66" fmla="*/ 6 w 305"/>
                <a:gd name="T67" fmla="*/ 86 h 282"/>
                <a:gd name="T68" fmla="*/ 3 w 305"/>
                <a:gd name="T69" fmla="*/ 88 h 282"/>
                <a:gd name="T70" fmla="*/ 0 w 305"/>
                <a:gd name="T71" fmla="*/ 91 h 282"/>
                <a:gd name="T72" fmla="*/ 0 w 305"/>
                <a:gd name="T73" fmla="*/ 97 h 282"/>
                <a:gd name="T74" fmla="*/ 3 w 305"/>
                <a:gd name="T75" fmla="*/ 109 h 282"/>
                <a:gd name="T76" fmla="*/ 3 w 305"/>
                <a:gd name="T77" fmla="*/ 109 h 282"/>
                <a:gd name="T78" fmla="*/ 37 w 305"/>
                <a:gd name="T79" fmla="*/ 271 h 282"/>
                <a:gd name="T80" fmla="*/ 37 w 305"/>
                <a:gd name="T81" fmla="*/ 271 h 282"/>
                <a:gd name="T82" fmla="*/ 39 w 305"/>
                <a:gd name="T83" fmla="*/ 277 h 282"/>
                <a:gd name="T84" fmla="*/ 40 w 305"/>
                <a:gd name="T85" fmla="*/ 280 h 282"/>
                <a:gd name="T86" fmla="*/ 42 w 305"/>
                <a:gd name="T87" fmla="*/ 282 h 282"/>
                <a:gd name="T88" fmla="*/ 45 w 305"/>
                <a:gd name="T89" fmla="*/ 282 h 282"/>
                <a:gd name="T90" fmla="*/ 56 w 305"/>
                <a:gd name="T91" fmla="*/ 279 h 282"/>
                <a:gd name="T92" fmla="*/ 56 w 305"/>
                <a:gd name="T93" fmla="*/ 279 h 282"/>
                <a:gd name="T94" fmla="*/ 299 w 305"/>
                <a:gd name="T95" fmla="*/ 180 h 282"/>
                <a:gd name="T96" fmla="*/ 299 w 305"/>
                <a:gd name="T97" fmla="*/ 180 h 282"/>
                <a:gd name="T98" fmla="*/ 302 w 305"/>
                <a:gd name="T99" fmla="*/ 180 h 282"/>
                <a:gd name="T100" fmla="*/ 304 w 305"/>
                <a:gd name="T101" fmla="*/ 179 h 282"/>
                <a:gd name="T102" fmla="*/ 305 w 305"/>
                <a:gd name="T103" fmla="*/ 176 h 282"/>
                <a:gd name="T104" fmla="*/ 305 w 305"/>
                <a:gd name="T105" fmla="*/ 171 h 282"/>
                <a:gd name="T106" fmla="*/ 305 w 305"/>
                <a:gd name="T107" fmla="*/ 17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05" h="282">
                  <a:moveTo>
                    <a:pt x="305" y="171"/>
                  </a:moveTo>
                  <a:lnTo>
                    <a:pt x="305" y="171"/>
                  </a:lnTo>
                  <a:lnTo>
                    <a:pt x="279" y="6"/>
                  </a:lnTo>
                  <a:lnTo>
                    <a:pt x="279" y="6"/>
                  </a:lnTo>
                  <a:lnTo>
                    <a:pt x="278" y="1"/>
                  </a:lnTo>
                  <a:lnTo>
                    <a:pt x="275" y="0"/>
                  </a:lnTo>
                  <a:lnTo>
                    <a:pt x="270" y="0"/>
                  </a:lnTo>
                  <a:lnTo>
                    <a:pt x="270" y="0"/>
                  </a:lnTo>
                  <a:lnTo>
                    <a:pt x="174" y="31"/>
                  </a:lnTo>
                  <a:lnTo>
                    <a:pt x="173" y="26"/>
                  </a:lnTo>
                  <a:lnTo>
                    <a:pt x="173" y="26"/>
                  </a:lnTo>
                  <a:lnTo>
                    <a:pt x="171" y="28"/>
                  </a:lnTo>
                  <a:lnTo>
                    <a:pt x="168" y="29"/>
                  </a:lnTo>
                  <a:lnTo>
                    <a:pt x="165" y="31"/>
                  </a:lnTo>
                  <a:lnTo>
                    <a:pt x="167" y="34"/>
                  </a:lnTo>
                  <a:lnTo>
                    <a:pt x="167" y="34"/>
                  </a:lnTo>
                  <a:lnTo>
                    <a:pt x="133" y="45"/>
                  </a:lnTo>
                  <a:lnTo>
                    <a:pt x="133" y="37"/>
                  </a:lnTo>
                  <a:lnTo>
                    <a:pt x="133" y="37"/>
                  </a:lnTo>
                  <a:lnTo>
                    <a:pt x="131" y="35"/>
                  </a:lnTo>
                  <a:lnTo>
                    <a:pt x="133" y="31"/>
                  </a:lnTo>
                  <a:lnTo>
                    <a:pt x="133" y="31"/>
                  </a:lnTo>
                  <a:lnTo>
                    <a:pt x="134" y="25"/>
                  </a:lnTo>
                  <a:lnTo>
                    <a:pt x="134" y="25"/>
                  </a:lnTo>
                  <a:lnTo>
                    <a:pt x="130" y="25"/>
                  </a:lnTo>
                  <a:lnTo>
                    <a:pt x="127" y="25"/>
                  </a:lnTo>
                  <a:lnTo>
                    <a:pt x="125" y="26"/>
                  </a:lnTo>
                  <a:lnTo>
                    <a:pt x="124" y="28"/>
                  </a:lnTo>
                  <a:lnTo>
                    <a:pt x="124" y="28"/>
                  </a:lnTo>
                  <a:lnTo>
                    <a:pt x="124" y="37"/>
                  </a:lnTo>
                  <a:lnTo>
                    <a:pt x="125" y="48"/>
                  </a:lnTo>
                  <a:lnTo>
                    <a:pt x="125" y="48"/>
                  </a:lnTo>
                  <a:lnTo>
                    <a:pt x="6" y="86"/>
                  </a:lnTo>
                  <a:lnTo>
                    <a:pt x="6" y="86"/>
                  </a:lnTo>
                  <a:lnTo>
                    <a:pt x="3" y="88"/>
                  </a:lnTo>
                  <a:lnTo>
                    <a:pt x="0" y="91"/>
                  </a:lnTo>
                  <a:lnTo>
                    <a:pt x="0" y="97"/>
                  </a:lnTo>
                  <a:lnTo>
                    <a:pt x="3" y="109"/>
                  </a:lnTo>
                  <a:lnTo>
                    <a:pt x="3" y="109"/>
                  </a:lnTo>
                  <a:lnTo>
                    <a:pt x="37" y="271"/>
                  </a:lnTo>
                  <a:lnTo>
                    <a:pt x="37" y="271"/>
                  </a:lnTo>
                  <a:lnTo>
                    <a:pt x="39" y="277"/>
                  </a:lnTo>
                  <a:lnTo>
                    <a:pt x="40" y="280"/>
                  </a:lnTo>
                  <a:lnTo>
                    <a:pt x="42" y="282"/>
                  </a:lnTo>
                  <a:lnTo>
                    <a:pt x="45" y="282"/>
                  </a:lnTo>
                  <a:lnTo>
                    <a:pt x="56" y="279"/>
                  </a:lnTo>
                  <a:lnTo>
                    <a:pt x="56" y="279"/>
                  </a:lnTo>
                  <a:lnTo>
                    <a:pt x="299" y="180"/>
                  </a:lnTo>
                  <a:lnTo>
                    <a:pt x="299" y="180"/>
                  </a:lnTo>
                  <a:lnTo>
                    <a:pt x="302" y="180"/>
                  </a:lnTo>
                  <a:lnTo>
                    <a:pt x="304" y="179"/>
                  </a:lnTo>
                  <a:lnTo>
                    <a:pt x="305" y="176"/>
                  </a:lnTo>
                  <a:lnTo>
                    <a:pt x="305" y="171"/>
                  </a:lnTo>
                  <a:lnTo>
                    <a:pt x="305" y="171"/>
                  </a:lnTo>
                  <a:close/>
                </a:path>
              </a:pathLst>
            </a:custGeom>
            <a:solidFill>
              <a:srgbClr val="8F8F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 name="Freeform 63">
              <a:extLst>
                <a:ext uri="{FF2B5EF4-FFF2-40B4-BE49-F238E27FC236}">
                  <a16:creationId xmlns:a16="http://schemas.microsoft.com/office/drawing/2014/main" id="{8E2B2523-B974-05DF-6188-2A4E937593EE}"/>
                </a:ext>
              </a:extLst>
            </p:cNvPr>
            <p:cNvSpPr>
              <a:spLocks noEditPoints="1"/>
            </p:cNvSpPr>
            <p:nvPr/>
          </p:nvSpPr>
          <p:spPr bwMode="auto">
            <a:xfrm>
              <a:off x="5468938" y="4410075"/>
              <a:ext cx="536575" cy="598487"/>
            </a:xfrm>
            <a:custGeom>
              <a:avLst/>
              <a:gdLst>
                <a:gd name="T0" fmla="*/ 308 w 338"/>
                <a:gd name="T1" fmla="*/ 14 h 377"/>
                <a:gd name="T2" fmla="*/ 313 w 338"/>
                <a:gd name="T3" fmla="*/ 3 h 377"/>
                <a:gd name="T4" fmla="*/ 310 w 338"/>
                <a:gd name="T5" fmla="*/ 2 h 377"/>
                <a:gd name="T6" fmla="*/ 310 w 338"/>
                <a:gd name="T7" fmla="*/ 0 h 377"/>
                <a:gd name="T8" fmla="*/ 305 w 338"/>
                <a:gd name="T9" fmla="*/ 8 h 377"/>
                <a:gd name="T10" fmla="*/ 284 w 338"/>
                <a:gd name="T11" fmla="*/ 17 h 377"/>
                <a:gd name="T12" fmla="*/ 262 w 338"/>
                <a:gd name="T13" fmla="*/ 25 h 377"/>
                <a:gd name="T14" fmla="*/ 254 w 338"/>
                <a:gd name="T15" fmla="*/ 24 h 377"/>
                <a:gd name="T16" fmla="*/ 250 w 338"/>
                <a:gd name="T17" fmla="*/ 19 h 377"/>
                <a:gd name="T18" fmla="*/ 248 w 338"/>
                <a:gd name="T19" fmla="*/ 13 h 377"/>
                <a:gd name="T20" fmla="*/ 247 w 338"/>
                <a:gd name="T21" fmla="*/ 16 h 377"/>
                <a:gd name="T22" fmla="*/ 248 w 338"/>
                <a:gd name="T23" fmla="*/ 17 h 377"/>
                <a:gd name="T24" fmla="*/ 248 w 338"/>
                <a:gd name="T25" fmla="*/ 20 h 377"/>
                <a:gd name="T26" fmla="*/ 245 w 338"/>
                <a:gd name="T27" fmla="*/ 30 h 377"/>
                <a:gd name="T28" fmla="*/ 239 w 338"/>
                <a:gd name="T29" fmla="*/ 53 h 377"/>
                <a:gd name="T30" fmla="*/ 228 w 338"/>
                <a:gd name="T31" fmla="*/ 99 h 377"/>
                <a:gd name="T32" fmla="*/ 247 w 338"/>
                <a:gd name="T33" fmla="*/ 48 h 377"/>
                <a:gd name="T34" fmla="*/ 248 w 338"/>
                <a:gd name="T35" fmla="*/ 42 h 377"/>
                <a:gd name="T36" fmla="*/ 248 w 338"/>
                <a:gd name="T37" fmla="*/ 31 h 377"/>
                <a:gd name="T38" fmla="*/ 251 w 338"/>
                <a:gd name="T39" fmla="*/ 27 h 377"/>
                <a:gd name="T40" fmla="*/ 261 w 338"/>
                <a:gd name="T41" fmla="*/ 40 h 377"/>
                <a:gd name="T42" fmla="*/ 257 w 338"/>
                <a:gd name="T43" fmla="*/ 48 h 377"/>
                <a:gd name="T44" fmla="*/ 250 w 338"/>
                <a:gd name="T45" fmla="*/ 68 h 377"/>
                <a:gd name="T46" fmla="*/ 247 w 338"/>
                <a:gd name="T47" fmla="*/ 76 h 377"/>
                <a:gd name="T48" fmla="*/ 244 w 338"/>
                <a:gd name="T49" fmla="*/ 87 h 377"/>
                <a:gd name="T50" fmla="*/ 261 w 338"/>
                <a:gd name="T51" fmla="*/ 64 h 377"/>
                <a:gd name="T52" fmla="*/ 308 w 338"/>
                <a:gd name="T53" fmla="*/ 14 h 377"/>
                <a:gd name="T54" fmla="*/ 302 w 338"/>
                <a:gd name="T55" fmla="*/ 358 h 377"/>
                <a:gd name="T56" fmla="*/ 336 w 338"/>
                <a:gd name="T57" fmla="*/ 377 h 377"/>
                <a:gd name="T58" fmla="*/ 338 w 338"/>
                <a:gd name="T59" fmla="*/ 369 h 377"/>
                <a:gd name="T60" fmla="*/ 302 w 338"/>
                <a:gd name="T61" fmla="*/ 358 h 377"/>
                <a:gd name="T62" fmla="*/ 6 w 338"/>
                <a:gd name="T63" fmla="*/ 199 h 377"/>
                <a:gd name="T64" fmla="*/ 14 w 338"/>
                <a:gd name="T65" fmla="*/ 196 h 377"/>
                <a:gd name="T66" fmla="*/ 8 w 338"/>
                <a:gd name="T67" fmla="*/ 179 h 377"/>
                <a:gd name="T68" fmla="*/ 0 w 338"/>
                <a:gd name="T69" fmla="*/ 170 h 377"/>
                <a:gd name="T70" fmla="*/ 5 w 338"/>
                <a:gd name="T71" fmla="*/ 187 h 377"/>
                <a:gd name="T72" fmla="*/ 6 w 338"/>
                <a:gd name="T73" fmla="*/ 199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38" h="377">
                  <a:moveTo>
                    <a:pt x="308" y="14"/>
                  </a:moveTo>
                  <a:lnTo>
                    <a:pt x="308" y="14"/>
                  </a:lnTo>
                  <a:lnTo>
                    <a:pt x="311" y="8"/>
                  </a:lnTo>
                  <a:lnTo>
                    <a:pt x="313" y="3"/>
                  </a:lnTo>
                  <a:lnTo>
                    <a:pt x="313" y="3"/>
                  </a:lnTo>
                  <a:lnTo>
                    <a:pt x="310" y="2"/>
                  </a:lnTo>
                  <a:lnTo>
                    <a:pt x="310" y="0"/>
                  </a:lnTo>
                  <a:lnTo>
                    <a:pt x="310" y="0"/>
                  </a:lnTo>
                  <a:lnTo>
                    <a:pt x="308" y="5"/>
                  </a:lnTo>
                  <a:lnTo>
                    <a:pt x="305" y="8"/>
                  </a:lnTo>
                  <a:lnTo>
                    <a:pt x="305" y="8"/>
                  </a:lnTo>
                  <a:lnTo>
                    <a:pt x="284" y="17"/>
                  </a:lnTo>
                  <a:lnTo>
                    <a:pt x="262" y="25"/>
                  </a:lnTo>
                  <a:lnTo>
                    <a:pt x="262" y="25"/>
                  </a:lnTo>
                  <a:lnTo>
                    <a:pt x="257" y="25"/>
                  </a:lnTo>
                  <a:lnTo>
                    <a:pt x="254" y="24"/>
                  </a:lnTo>
                  <a:lnTo>
                    <a:pt x="251" y="22"/>
                  </a:lnTo>
                  <a:lnTo>
                    <a:pt x="250" y="19"/>
                  </a:lnTo>
                  <a:lnTo>
                    <a:pt x="250" y="19"/>
                  </a:lnTo>
                  <a:lnTo>
                    <a:pt x="248" y="13"/>
                  </a:lnTo>
                  <a:lnTo>
                    <a:pt x="248" y="13"/>
                  </a:lnTo>
                  <a:lnTo>
                    <a:pt x="247" y="16"/>
                  </a:lnTo>
                  <a:lnTo>
                    <a:pt x="247" y="16"/>
                  </a:lnTo>
                  <a:lnTo>
                    <a:pt x="248" y="17"/>
                  </a:lnTo>
                  <a:lnTo>
                    <a:pt x="248" y="20"/>
                  </a:lnTo>
                  <a:lnTo>
                    <a:pt x="248" y="20"/>
                  </a:lnTo>
                  <a:lnTo>
                    <a:pt x="247" y="27"/>
                  </a:lnTo>
                  <a:lnTo>
                    <a:pt x="245" y="30"/>
                  </a:lnTo>
                  <a:lnTo>
                    <a:pt x="245" y="30"/>
                  </a:lnTo>
                  <a:lnTo>
                    <a:pt x="239" y="53"/>
                  </a:lnTo>
                  <a:lnTo>
                    <a:pt x="233" y="74"/>
                  </a:lnTo>
                  <a:lnTo>
                    <a:pt x="228" y="99"/>
                  </a:lnTo>
                  <a:lnTo>
                    <a:pt x="228" y="99"/>
                  </a:lnTo>
                  <a:lnTo>
                    <a:pt x="247" y="48"/>
                  </a:lnTo>
                  <a:lnTo>
                    <a:pt x="247" y="48"/>
                  </a:lnTo>
                  <a:lnTo>
                    <a:pt x="248" y="42"/>
                  </a:lnTo>
                  <a:lnTo>
                    <a:pt x="248" y="37"/>
                  </a:lnTo>
                  <a:lnTo>
                    <a:pt x="248" y="31"/>
                  </a:lnTo>
                  <a:lnTo>
                    <a:pt x="251" y="27"/>
                  </a:lnTo>
                  <a:lnTo>
                    <a:pt x="251" y="27"/>
                  </a:lnTo>
                  <a:lnTo>
                    <a:pt x="259" y="30"/>
                  </a:lnTo>
                  <a:lnTo>
                    <a:pt x="261" y="40"/>
                  </a:lnTo>
                  <a:lnTo>
                    <a:pt x="261" y="40"/>
                  </a:lnTo>
                  <a:lnTo>
                    <a:pt x="257" y="48"/>
                  </a:lnTo>
                  <a:lnTo>
                    <a:pt x="254" y="57"/>
                  </a:lnTo>
                  <a:lnTo>
                    <a:pt x="250" y="68"/>
                  </a:lnTo>
                  <a:lnTo>
                    <a:pt x="250" y="68"/>
                  </a:lnTo>
                  <a:lnTo>
                    <a:pt x="247" y="76"/>
                  </a:lnTo>
                  <a:lnTo>
                    <a:pt x="244" y="87"/>
                  </a:lnTo>
                  <a:lnTo>
                    <a:pt x="244" y="87"/>
                  </a:lnTo>
                  <a:lnTo>
                    <a:pt x="251" y="74"/>
                  </a:lnTo>
                  <a:lnTo>
                    <a:pt x="261" y="64"/>
                  </a:lnTo>
                  <a:lnTo>
                    <a:pt x="261" y="64"/>
                  </a:lnTo>
                  <a:lnTo>
                    <a:pt x="308" y="14"/>
                  </a:lnTo>
                  <a:lnTo>
                    <a:pt x="308" y="14"/>
                  </a:lnTo>
                  <a:close/>
                  <a:moveTo>
                    <a:pt x="302" y="358"/>
                  </a:moveTo>
                  <a:lnTo>
                    <a:pt x="299" y="367"/>
                  </a:lnTo>
                  <a:lnTo>
                    <a:pt x="336" y="377"/>
                  </a:lnTo>
                  <a:lnTo>
                    <a:pt x="338" y="369"/>
                  </a:lnTo>
                  <a:lnTo>
                    <a:pt x="338" y="369"/>
                  </a:lnTo>
                  <a:lnTo>
                    <a:pt x="319" y="363"/>
                  </a:lnTo>
                  <a:lnTo>
                    <a:pt x="302" y="358"/>
                  </a:lnTo>
                  <a:lnTo>
                    <a:pt x="302" y="358"/>
                  </a:lnTo>
                  <a:close/>
                  <a:moveTo>
                    <a:pt x="6" y="199"/>
                  </a:moveTo>
                  <a:lnTo>
                    <a:pt x="14" y="196"/>
                  </a:lnTo>
                  <a:lnTo>
                    <a:pt x="14" y="196"/>
                  </a:lnTo>
                  <a:lnTo>
                    <a:pt x="12" y="188"/>
                  </a:lnTo>
                  <a:lnTo>
                    <a:pt x="8" y="179"/>
                  </a:lnTo>
                  <a:lnTo>
                    <a:pt x="0" y="170"/>
                  </a:lnTo>
                  <a:lnTo>
                    <a:pt x="0" y="170"/>
                  </a:lnTo>
                  <a:lnTo>
                    <a:pt x="3" y="178"/>
                  </a:lnTo>
                  <a:lnTo>
                    <a:pt x="5" y="187"/>
                  </a:lnTo>
                  <a:lnTo>
                    <a:pt x="6" y="199"/>
                  </a:lnTo>
                  <a:lnTo>
                    <a:pt x="6" y="19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 name="Rectangle 1">
            <a:extLst>
              <a:ext uri="{FF2B5EF4-FFF2-40B4-BE49-F238E27FC236}">
                <a16:creationId xmlns:a16="http://schemas.microsoft.com/office/drawing/2014/main" id="{1B1616E5-F4B9-1F11-CC7A-C2E69911E48E}"/>
              </a:ext>
            </a:extLst>
          </p:cNvPr>
          <p:cNvSpPr/>
          <p:nvPr/>
        </p:nvSpPr>
        <p:spPr>
          <a:xfrm>
            <a:off x="6487851" y="3853436"/>
            <a:ext cx="1996285" cy="492443"/>
          </a:xfrm>
          <a:prstGeom prst="rect">
            <a:avLst/>
          </a:prstGeom>
        </p:spPr>
        <p:txBody>
          <a:bodyPr wrap="square" lIns="0" tIns="0" rIns="0" bIns="0" anchor="b">
            <a:spAutoFit/>
          </a:bodyPr>
          <a:lstStyle/>
          <a:p>
            <a:r>
              <a:rPr lang="en-US" sz="1600" dirty="0">
                <a:ea typeface="Open Sans" panose="020B0606030504020204" pitchFamily="34" charset="0"/>
                <a:cs typeface="Open Sans" panose="020B0606030504020204" pitchFamily="34" charset="0"/>
              </a:rPr>
              <a:t>TSC4 has a Service Manager</a:t>
            </a:r>
          </a:p>
        </p:txBody>
      </p:sp>
      <p:sp>
        <p:nvSpPr>
          <p:cNvPr id="7" name="Rectangle 6">
            <a:extLst>
              <a:ext uri="{FF2B5EF4-FFF2-40B4-BE49-F238E27FC236}">
                <a16:creationId xmlns:a16="http://schemas.microsoft.com/office/drawing/2014/main" id="{FA0AB987-4BAE-2D14-64F8-64F120C72EC1}"/>
              </a:ext>
            </a:extLst>
          </p:cNvPr>
          <p:cNvSpPr/>
          <p:nvPr/>
        </p:nvSpPr>
        <p:spPr>
          <a:xfrm>
            <a:off x="9382382" y="3853435"/>
            <a:ext cx="1996285" cy="492443"/>
          </a:xfrm>
          <a:prstGeom prst="rect">
            <a:avLst/>
          </a:prstGeom>
        </p:spPr>
        <p:txBody>
          <a:bodyPr wrap="square" lIns="0" tIns="0" rIns="0" bIns="0" anchor="b">
            <a:spAutoFit/>
          </a:bodyPr>
          <a:lstStyle/>
          <a:p>
            <a:r>
              <a:rPr lang="en-US" sz="1600" dirty="0">
                <a:ea typeface="Open Sans" panose="020B0606030504020204" pitchFamily="34" charset="0"/>
                <a:cs typeface="Open Sans" panose="020B0606030504020204" pitchFamily="34" charset="0"/>
              </a:rPr>
              <a:t>SC4 has a Supply Manager</a:t>
            </a:r>
          </a:p>
        </p:txBody>
      </p:sp>
      <p:sp>
        <p:nvSpPr>
          <p:cNvPr id="13" name="Shape 22">
            <a:extLst>
              <a:ext uri="{FF2B5EF4-FFF2-40B4-BE49-F238E27FC236}">
                <a16:creationId xmlns:a16="http://schemas.microsoft.com/office/drawing/2014/main" id="{B77570AA-93DC-D664-D817-BCDEC979BC44}"/>
              </a:ext>
            </a:extLst>
          </p:cNvPr>
          <p:cNvSpPr/>
          <p:nvPr/>
        </p:nvSpPr>
        <p:spPr>
          <a:xfrm>
            <a:off x="457200" y="6492240"/>
            <a:ext cx="11247120" cy="0"/>
          </a:xfrm>
          <a:prstGeom prst="line">
            <a:avLst/>
          </a:prstGeom>
          <a:noFill/>
          <a:ln w="17780">
            <a:solidFill>
              <a:srgbClr val="A00B2F"/>
            </a:solidFill>
            <a:prstDash val="solid"/>
          </a:ln>
        </p:spPr>
        <p:txBody>
          <a:bodyPr/>
          <a:lstStyle/>
          <a:p>
            <a:endParaRPr lang="en-US"/>
          </a:p>
        </p:txBody>
      </p:sp>
      <p:pic>
        <p:nvPicPr>
          <p:cNvPr id="15" name="Graphic 14" descr="Woman wearing a suit">
            <a:extLst>
              <a:ext uri="{FF2B5EF4-FFF2-40B4-BE49-F238E27FC236}">
                <a16:creationId xmlns:a16="http://schemas.microsoft.com/office/drawing/2014/main" id="{55468B6D-645F-5FC8-55B2-C8A0374D00A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79842" y="1264579"/>
            <a:ext cx="878721" cy="1830991"/>
          </a:xfrm>
          <a:prstGeom prst="rect">
            <a:avLst/>
          </a:prstGeom>
        </p:spPr>
      </p:pic>
      <p:pic>
        <p:nvPicPr>
          <p:cNvPr id="22" name="Picture 21" descr="A silhouette of a person carrying a briefcase&#10;&#10;Description automatically generated">
            <a:extLst>
              <a:ext uri="{FF2B5EF4-FFF2-40B4-BE49-F238E27FC236}">
                <a16:creationId xmlns:a16="http://schemas.microsoft.com/office/drawing/2014/main" id="{DA59F2E9-2BC9-90A1-EB2F-3D256F0295B7}"/>
              </a:ext>
            </a:extLst>
          </p:cNvPr>
          <p:cNvPicPr>
            <a:picLocks noChangeAspect="1"/>
          </p:cNvPicPr>
          <p:nvPr/>
        </p:nvPicPr>
        <p:blipFill rotWithShape="1">
          <a:blip r:embed="rId8">
            <a:extLst>
              <a:ext uri="{837473B0-CC2E-450A-ABE3-18F120FF3D39}">
                <a1611:picAttrSrcUrl xmlns:a1611="http://schemas.microsoft.com/office/drawing/2016/11/main" r:id="rId9"/>
              </a:ext>
            </a:extLst>
          </a:blip>
          <a:srcRect l="20389" t="6055" r="13060" b="6655"/>
          <a:stretch/>
        </p:blipFill>
        <p:spPr>
          <a:xfrm>
            <a:off x="9705898" y="1158108"/>
            <a:ext cx="1031463" cy="1923021"/>
          </a:xfrm>
          <a:prstGeom prst="rect">
            <a:avLst/>
          </a:prstGeom>
        </p:spPr>
      </p:pic>
    </p:spTree>
    <p:extLst>
      <p:ext uri="{BB962C8B-B14F-4D97-AF65-F5344CB8AC3E}">
        <p14:creationId xmlns:p14="http://schemas.microsoft.com/office/powerpoint/2010/main" val="3051555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1504188" y="361188"/>
            <a:ext cx="8138160" cy="420624"/>
          </a:xfrm>
          <a:prstGeom prst="rect">
            <a:avLst/>
          </a:prstGeom>
          <a:noFill/>
          <a:ln/>
        </p:spPr>
        <p:txBody>
          <a:bodyPr wrap="square" lIns="0" tIns="0" rIns="0" bIns="0" rtlCol="0" anchor="ctr"/>
          <a:lstStyle/>
          <a:p>
            <a:pPr marL="0" indent="0" algn="ctr">
              <a:buNone/>
            </a:pPr>
            <a:r>
              <a:rPr lang="en-US" sz="2800" b="1">
                <a:solidFill>
                  <a:srgbClr val="404040"/>
                </a:solidFill>
                <a:latin typeface="Century Gothic" pitchFamily="34" charset="0"/>
                <a:ea typeface="Century Gothic" pitchFamily="34" charset="-122"/>
                <a:cs typeface="Century Gothic" pitchFamily="34" charset="-120"/>
              </a:rPr>
              <a:t>Agenda</a:t>
            </a:r>
            <a:endParaRPr lang="en-US" sz="2800"/>
          </a:p>
        </p:txBody>
      </p:sp>
      <p:sp>
        <p:nvSpPr>
          <p:cNvPr id="3" name="Shape 1"/>
          <p:cNvSpPr/>
          <p:nvPr/>
        </p:nvSpPr>
        <p:spPr>
          <a:xfrm>
            <a:off x="594360" y="886968"/>
            <a:ext cx="10972800" cy="0"/>
          </a:xfrm>
          <a:prstGeom prst="line">
            <a:avLst/>
          </a:prstGeom>
          <a:noFill/>
          <a:ln w="12700">
            <a:solidFill>
              <a:srgbClr val="D9D9D9"/>
            </a:solidFill>
            <a:prstDash val="solid"/>
          </a:ln>
        </p:spPr>
        <p:txBody>
          <a:bodyPr/>
          <a:lstStyle/>
          <a:p>
            <a:endParaRPr lang="en-US"/>
          </a:p>
        </p:txBody>
      </p:sp>
      <p:sp>
        <p:nvSpPr>
          <p:cNvPr id="4" name="Shape 2"/>
          <p:cNvSpPr/>
          <p:nvPr/>
        </p:nvSpPr>
        <p:spPr>
          <a:xfrm>
            <a:off x="810736" y="1174490"/>
            <a:ext cx="1417320" cy="457200"/>
          </a:xfrm>
          <a:prstGeom prst="roundRect">
            <a:avLst/>
          </a:prstGeom>
          <a:solidFill>
            <a:srgbClr val="730721"/>
          </a:solidFill>
          <a:ln w="12700">
            <a:solidFill>
              <a:srgbClr val="730721"/>
            </a:solidFill>
            <a:prstDash val="solid"/>
          </a:ln>
        </p:spPr>
        <p:txBody>
          <a:bodyPr/>
          <a:lstStyle/>
          <a:p>
            <a:endParaRPr lang="en-US"/>
          </a:p>
        </p:txBody>
      </p:sp>
      <p:sp>
        <p:nvSpPr>
          <p:cNvPr id="5" name="Text 3"/>
          <p:cNvSpPr/>
          <p:nvPr/>
        </p:nvSpPr>
        <p:spPr>
          <a:xfrm>
            <a:off x="929142" y="1283287"/>
            <a:ext cx="1143000" cy="182880"/>
          </a:xfrm>
          <a:prstGeom prst="rect">
            <a:avLst/>
          </a:prstGeom>
          <a:noFill/>
          <a:ln/>
        </p:spPr>
        <p:txBody>
          <a:bodyPr wrap="square" lIns="0" tIns="0" rIns="0" bIns="0" rtlCol="0" anchor="ctr"/>
          <a:lstStyle/>
          <a:p>
            <a:pPr marL="0" indent="0" algn="ctr">
              <a:buNone/>
            </a:pPr>
            <a:r>
              <a:rPr lang="en-US" sz="1400" b="1" dirty="0">
                <a:solidFill>
                  <a:srgbClr val="FFFFFF"/>
                </a:solidFill>
                <a:latin typeface="Century Gothic" pitchFamily="34" charset="0"/>
                <a:ea typeface="Century Gothic" pitchFamily="34" charset="-122"/>
                <a:cs typeface="Century Gothic" pitchFamily="34" charset="-120"/>
              </a:rPr>
              <a:t>1</a:t>
            </a:r>
            <a:endParaRPr lang="en-US" sz="1400" dirty="0"/>
          </a:p>
        </p:txBody>
      </p:sp>
      <p:sp>
        <p:nvSpPr>
          <p:cNvPr id="6" name="Text 4"/>
          <p:cNvSpPr/>
          <p:nvPr/>
        </p:nvSpPr>
        <p:spPr>
          <a:xfrm>
            <a:off x="2468880" y="1287628"/>
            <a:ext cx="5303520" cy="256032"/>
          </a:xfrm>
          <a:prstGeom prst="rect">
            <a:avLst/>
          </a:prstGeom>
          <a:noFill/>
          <a:ln/>
        </p:spPr>
        <p:txBody>
          <a:bodyPr wrap="square" lIns="0" tIns="0" rIns="0" bIns="0" rtlCol="0" anchor="ctr"/>
          <a:lstStyle/>
          <a:p>
            <a:pPr marL="0" indent="0">
              <a:buNone/>
            </a:pPr>
            <a:r>
              <a:rPr lang="en-US" sz="1800" dirty="0"/>
              <a:t>Contract Law Fundamentals</a:t>
            </a:r>
          </a:p>
        </p:txBody>
      </p:sp>
      <p:sp>
        <p:nvSpPr>
          <p:cNvPr id="7" name="Shape 5"/>
          <p:cNvSpPr/>
          <p:nvPr/>
        </p:nvSpPr>
        <p:spPr>
          <a:xfrm>
            <a:off x="795528" y="1765633"/>
            <a:ext cx="1417320" cy="457200"/>
          </a:xfrm>
          <a:prstGeom prst="roundRect">
            <a:avLst/>
          </a:prstGeom>
          <a:solidFill>
            <a:srgbClr val="730721"/>
          </a:solidFill>
          <a:ln w="12700">
            <a:solidFill>
              <a:srgbClr val="730721"/>
            </a:solidFill>
            <a:prstDash val="solid"/>
          </a:ln>
        </p:spPr>
        <p:txBody>
          <a:bodyPr/>
          <a:lstStyle/>
          <a:p>
            <a:endParaRPr lang="en-US"/>
          </a:p>
        </p:txBody>
      </p:sp>
      <p:sp>
        <p:nvSpPr>
          <p:cNvPr id="8" name="Text 6"/>
          <p:cNvSpPr/>
          <p:nvPr/>
        </p:nvSpPr>
        <p:spPr>
          <a:xfrm>
            <a:off x="905256" y="1866217"/>
            <a:ext cx="1143000" cy="182880"/>
          </a:xfrm>
          <a:prstGeom prst="rect">
            <a:avLst/>
          </a:prstGeom>
          <a:noFill/>
          <a:ln/>
        </p:spPr>
        <p:txBody>
          <a:bodyPr wrap="square" lIns="0" tIns="0" rIns="0" bIns="0" rtlCol="0" anchor="ctr"/>
          <a:lstStyle/>
          <a:p>
            <a:pPr marL="0" indent="0" algn="ctr">
              <a:buNone/>
            </a:pPr>
            <a:r>
              <a:rPr lang="en-US" sz="1400" b="1">
                <a:solidFill>
                  <a:srgbClr val="FFFFFF"/>
                </a:solidFill>
                <a:latin typeface="Century Gothic" pitchFamily="34" charset="0"/>
                <a:ea typeface="Century Gothic" pitchFamily="34" charset="-122"/>
                <a:cs typeface="Century Gothic" pitchFamily="34" charset="-120"/>
              </a:rPr>
              <a:t>2</a:t>
            </a:r>
            <a:endParaRPr lang="en-US" sz="1400"/>
          </a:p>
        </p:txBody>
      </p:sp>
      <p:sp>
        <p:nvSpPr>
          <p:cNvPr id="9" name="Text 7"/>
          <p:cNvSpPr/>
          <p:nvPr/>
        </p:nvSpPr>
        <p:spPr>
          <a:xfrm>
            <a:off x="2468880" y="1830387"/>
            <a:ext cx="5303520" cy="256032"/>
          </a:xfrm>
          <a:prstGeom prst="rect">
            <a:avLst/>
          </a:prstGeom>
          <a:noFill/>
          <a:ln/>
        </p:spPr>
        <p:txBody>
          <a:bodyPr wrap="square" lIns="0" tIns="0" rIns="0" bIns="0" rtlCol="0" anchor="ctr"/>
          <a:lstStyle/>
          <a:p>
            <a:r>
              <a:rPr lang="en-US" sz="1800" dirty="0"/>
              <a:t>Formation of Contracts &amp; Interpretation</a:t>
            </a:r>
          </a:p>
        </p:txBody>
      </p:sp>
      <p:sp>
        <p:nvSpPr>
          <p:cNvPr id="10" name="Shape 8"/>
          <p:cNvSpPr/>
          <p:nvPr/>
        </p:nvSpPr>
        <p:spPr>
          <a:xfrm>
            <a:off x="795528" y="2515441"/>
            <a:ext cx="1417320" cy="457200"/>
          </a:xfrm>
          <a:prstGeom prst="roundRect">
            <a:avLst/>
          </a:prstGeom>
          <a:solidFill>
            <a:srgbClr val="730721"/>
          </a:solidFill>
          <a:ln w="12700">
            <a:solidFill>
              <a:srgbClr val="730721"/>
            </a:solidFill>
            <a:prstDash val="solid"/>
          </a:ln>
        </p:spPr>
        <p:txBody>
          <a:bodyPr/>
          <a:lstStyle/>
          <a:p>
            <a:endParaRPr lang="en-US"/>
          </a:p>
        </p:txBody>
      </p:sp>
      <p:sp>
        <p:nvSpPr>
          <p:cNvPr id="11" name="Text 9"/>
          <p:cNvSpPr/>
          <p:nvPr/>
        </p:nvSpPr>
        <p:spPr>
          <a:xfrm>
            <a:off x="905256" y="2616025"/>
            <a:ext cx="1143000" cy="182880"/>
          </a:xfrm>
          <a:prstGeom prst="rect">
            <a:avLst/>
          </a:prstGeom>
          <a:noFill/>
          <a:ln/>
        </p:spPr>
        <p:txBody>
          <a:bodyPr wrap="square" lIns="0" tIns="0" rIns="0" bIns="0" rtlCol="0" anchor="ctr"/>
          <a:lstStyle/>
          <a:p>
            <a:pPr marL="0" indent="0" algn="ctr">
              <a:buNone/>
            </a:pPr>
            <a:r>
              <a:rPr lang="en-US" sz="1400" b="1">
                <a:solidFill>
                  <a:srgbClr val="FFFFFF"/>
                </a:solidFill>
                <a:latin typeface="Century Gothic" pitchFamily="34" charset="0"/>
                <a:ea typeface="Century Gothic" pitchFamily="34" charset="-122"/>
                <a:cs typeface="Century Gothic" pitchFamily="34" charset="-120"/>
              </a:rPr>
              <a:t>3</a:t>
            </a:r>
            <a:endParaRPr lang="en-US" sz="1400"/>
          </a:p>
        </p:txBody>
      </p:sp>
      <p:sp>
        <p:nvSpPr>
          <p:cNvPr id="12" name="Text 10"/>
          <p:cNvSpPr/>
          <p:nvPr/>
        </p:nvSpPr>
        <p:spPr>
          <a:xfrm>
            <a:off x="2468880" y="2590333"/>
            <a:ext cx="5303520" cy="256032"/>
          </a:xfrm>
          <a:prstGeom prst="rect">
            <a:avLst/>
          </a:prstGeom>
          <a:noFill/>
          <a:ln/>
        </p:spPr>
        <p:txBody>
          <a:bodyPr wrap="square" lIns="0" tIns="0" rIns="0" bIns="0" rtlCol="0" anchor="ctr"/>
          <a:lstStyle/>
          <a:p>
            <a:r>
              <a:rPr lang="en-US" sz="1800" dirty="0"/>
              <a:t>Breach and Remedies</a:t>
            </a:r>
          </a:p>
        </p:txBody>
      </p:sp>
      <p:sp>
        <p:nvSpPr>
          <p:cNvPr id="13" name="Shape 11"/>
          <p:cNvSpPr/>
          <p:nvPr/>
        </p:nvSpPr>
        <p:spPr>
          <a:xfrm>
            <a:off x="795528" y="3432127"/>
            <a:ext cx="1417320" cy="457200"/>
          </a:xfrm>
          <a:prstGeom prst="roundRect">
            <a:avLst/>
          </a:prstGeom>
          <a:solidFill>
            <a:srgbClr val="730721"/>
          </a:solidFill>
          <a:ln w="12700">
            <a:solidFill>
              <a:srgbClr val="A00B2F"/>
            </a:solidFill>
            <a:prstDash val="solid"/>
          </a:ln>
        </p:spPr>
        <p:txBody>
          <a:bodyPr/>
          <a:lstStyle/>
          <a:p>
            <a:endParaRPr lang="en-US"/>
          </a:p>
        </p:txBody>
      </p:sp>
      <p:sp>
        <p:nvSpPr>
          <p:cNvPr id="14" name="Text 12"/>
          <p:cNvSpPr/>
          <p:nvPr/>
        </p:nvSpPr>
        <p:spPr>
          <a:xfrm>
            <a:off x="905256" y="3532711"/>
            <a:ext cx="1143000" cy="182880"/>
          </a:xfrm>
          <a:prstGeom prst="rect">
            <a:avLst/>
          </a:prstGeom>
          <a:noFill/>
          <a:ln/>
        </p:spPr>
        <p:txBody>
          <a:bodyPr wrap="square" lIns="0" tIns="0" rIns="0" bIns="0" rtlCol="0" anchor="ctr"/>
          <a:lstStyle/>
          <a:p>
            <a:pPr marL="0" indent="0" algn="ctr">
              <a:buNone/>
            </a:pPr>
            <a:r>
              <a:rPr lang="en-US" sz="1400" b="1">
                <a:solidFill>
                  <a:srgbClr val="FFFFFF"/>
                </a:solidFill>
                <a:latin typeface="Century Gothic" pitchFamily="34" charset="0"/>
                <a:ea typeface="Century Gothic" pitchFamily="34" charset="-122"/>
                <a:cs typeface="Century Gothic" pitchFamily="34" charset="-120"/>
              </a:rPr>
              <a:t>4</a:t>
            </a:r>
            <a:endParaRPr lang="en-US" sz="1400"/>
          </a:p>
        </p:txBody>
      </p:sp>
      <p:sp>
        <p:nvSpPr>
          <p:cNvPr id="15" name="Text 13"/>
          <p:cNvSpPr/>
          <p:nvPr/>
        </p:nvSpPr>
        <p:spPr>
          <a:xfrm>
            <a:off x="2479806" y="3490538"/>
            <a:ext cx="5303520" cy="256032"/>
          </a:xfrm>
          <a:prstGeom prst="rect">
            <a:avLst/>
          </a:prstGeom>
          <a:noFill/>
          <a:ln/>
        </p:spPr>
        <p:txBody>
          <a:bodyPr wrap="square" lIns="0" tIns="0" rIns="0" bIns="0" rtlCol="0" anchor="ctr"/>
          <a:lstStyle/>
          <a:p>
            <a:pPr marL="0" indent="0">
              <a:buNone/>
            </a:pPr>
            <a:r>
              <a:rPr lang="en-US" sz="1800" dirty="0"/>
              <a:t>NEC4 Overview</a:t>
            </a:r>
          </a:p>
        </p:txBody>
      </p:sp>
      <p:sp>
        <p:nvSpPr>
          <p:cNvPr id="16" name="Shape 14"/>
          <p:cNvSpPr/>
          <p:nvPr/>
        </p:nvSpPr>
        <p:spPr>
          <a:xfrm>
            <a:off x="795528" y="4015057"/>
            <a:ext cx="1417320" cy="457200"/>
          </a:xfrm>
          <a:prstGeom prst="roundRect">
            <a:avLst/>
          </a:prstGeom>
          <a:solidFill>
            <a:srgbClr val="730721"/>
          </a:solidFill>
          <a:ln w="12700">
            <a:solidFill>
              <a:srgbClr val="A00B2F"/>
            </a:solidFill>
            <a:prstDash val="solid"/>
          </a:ln>
        </p:spPr>
        <p:txBody>
          <a:bodyPr/>
          <a:lstStyle/>
          <a:p>
            <a:endParaRPr lang="en-US"/>
          </a:p>
        </p:txBody>
      </p:sp>
      <p:sp>
        <p:nvSpPr>
          <p:cNvPr id="17" name="Text 15"/>
          <p:cNvSpPr/>
          <p:nvPr/>
        </p:nvSpPr>
        <p:spPr>
          <a:xfrm>
            <a:off x="905256" y="4115641"/>
            <a:ext cx="1143000" cy="182880"/>
          </a:xfrm>
          <a:prstGeom prst="rect">
            <a:avLst/>
          </a:prstGeom>
          <a:noFill/>
          <a:ln/>
        </p:spPr>
        <p:txBody>
          <a:bodyPr wrap="square" lIns="0" tIns="0" rIns="0" bIns="0" rtlCol="0" anchor="ctr"/>
          <a:lstStyle/>
          <a:p>
            <a:pPr marL="0" indent="0" algn="ctr">
              <a:buNone/>
            </a:pPr>
            <a:r>
              <a:rPr lang="en-US" sz="1400" b="1">
                <a:solidFill>
                  <a:srgbClr val="FFFFFF"/>
                </a:solidFill>
                <a:latin typeface="Century Gothic" pitchFamily="34" charset="0"/>
                <a:ea typeface="Century Gothic" pitchFamily="34" charset="-122"/>
                <a:cs typeface="Century Gothic" pitchFamily="34" charset="-120"/>
              </a:rPr>
              <a:t>5</a:t>
            </a:r>
            <a:endParaRPr lang="en-US" sz="1400"/>
          </a:p>
        </p:txBody>
      </p:sp>
      <p:sp>
        <p:nvSpPr>
          <p:cNvPr id="18" name="Text 16"/>
          <p:cNvSpPr/>
          <p:nvPr/>
        </p:nvSpPr>
        <p:spPr>
          <a:xfrm>
            <a:off x="2468880" y="4161314"/>
            <a:ext cx="5303520" cy="256032"/>
          </a:xfrm>
          <a:prstGeom prst="rect">
            <a:avLst/>
          </a:prstGeom>
          <a:noFill/>
          <a:ln/>
        </p:spPr>
        <p:txBody>
          <a:bodyPr wrap="square" lIns="0" tIns="0" rIns="0" bIns="0" rtlCol="0" anchor="ctr"/>
          <a:lstStyle/>
          <a:p>
            <a:pPr marL="0" indent="0">
              <a:buNone/>
            </a:pPr>
            <a:r>
              <a:rPr lang="en-US" sz="1800" dirty="0"/>
              <a:t>NEC4 Management (Roles, Early Warnings &amp; </a:t>
            </a:r>
            <a:r>
              <a:rPr lang="en-US" sz="1800" dirty="0" err="1"/>
              <a:t>Programme</a:t>
            </a:r>
            <a:r>
              <a:rPr lang="en-US" sz="1800" dirty="0"/>
              <a:t>)</a:t>
            </a:r>
          </a:p>
        </p:txBody>
      </p:sp>
      <p:sp>
        <p:nvSpPr>
          <p:cNvPr id="19" name="Shape 17"/>
          <p:cNvSpPr/>
          <p:nvPr/>
        </p:nvSpPr>
        <p:spPr>
          <a:xfrm>
            <a:off x="810736" y="4682802"/>
            <a:ext cx="1417320" cy="457200"/>
          </a:xfrm>
          <a:prstGeom prst="roundRect">
            <a:avLst/>
          </a:prstGeom>
          <a:solidFill>
            <a:srgbClr val="730721"/>
          </a:solidFill>
          <a:ln w="12700">
            <a:solidFill>
              <a:srgbClr val="A00B2F"/>
            </a:solidFill>
            <a:prstDash val="solid"/>
          </a:ln>
        </p:spPr>
        <p:txBody>
          <a:bodyPr/>
          <a:lstStyle/>
          <a:p>
            <a:endParaRPr lang="en-US"/>
          </a:p>
        </p:txBody>
      </p:sp>
      <p:sp>
        <p:nvSpPr>
          <p:cNvPr id="20" name="Text 18"/>
          <p:cNvSpPr/>
          <p:nvPr/>
        </p:nvSpPr>
        <p:spPr>
          <a:xfrm>
            <a:off x="905256" y="4818888"/>
            <a:ext cx="1143000" cy="182880"/>
          </a:xfrm>
          <a:prstGeom prst="rect">
            <a:avLst/>
          </a:prstGeom>
          <a:noFill/>
          <a:ln/>
        </p:spPr>
        <p:txBody>
          <a:bodyPr wrap="square" lIns="0" tIns="0" rIns="0" bIns="0" rtlCol="0" anchor="ctr"/>
          <a:lstStyle/>
          <a:p>
            <a:pPr marL="0" indent="0" algn="ctr">
              <a:buNone/>
            </a:pPr>
            <a:r>
              <a:rPr lang="en-US" sz="1400" b="1" dirty="0">
                <a:solidFill>
                  <a:srgbClr val="FFFFFF"/>
                </a:solidFill>
                <a:latin typeface="Century Gothic" pitchFamily="34" charset="0"/>
                <a:ea typeface="Century Gothic" pitchFamily="34" charset="-122"/>
                <a:cs typeface="Century Gothic" pitchFamily="34" charset="-120"/>
              </a:rPr>
              <a:t>6</a:t>
            </a:r>
            <a:endParaRPr lang="en-US" sz="1400" dirty="0"/>
          </a:p>
        </p:txBody>
      </p:sp>
      <p:sp>
        <p:nvSpPr>
          <p:cNvPr id="21" name="Text 19"/>
          <p:cNvSpPr/>
          <p:nvPr/>
        </p:nvSpPr>
        <p:spPr>
          <a:xfrm>
            <a:off x="2479806" y="4806015"/>
            <a:ext cx="5303520" cy="256032"/>
          </a:xfrm>
          <a:prstGeom prst="rect">
            <a:avLst/>
          </a:prstGeom>
          <a:noFill/>
          <a:ln/>
        </p:spPr>
        <p:txBody>
          <a:bodyPr wrap="square" lIns="0" tIns="0" rIns="0" bIns="0" rtlCol="0" anchor="ctr"/>
          <a:lstStyle/>
          <a:p>
            <a:pPr marL="0" indent="0">
              <a:buNone/>
            </a:pPr>
            <a:r>
              <a:rPr lang="en-US" sz="1800" dirty="0">
                <a:latin typeface="Century Gothic" pitchFamily="34" charset="0"/>
                <a:ea typeface="Century Gothic" pitchFamily="34" charset="-122"/>
                <a:cs typeface="Century Gothic" pitchFamily="34" charset="-120"/>
              </a:rPr>
              <a:t>Compensation Events &amp; Risk Allocation</a:t>
            </a:r>
            <a:endParaRPr lang="en-US" sz="1800" dirty="0"/>
          </a:p>
        </p:txBody>
      </p:sp>
      <p:sp>
        <p:nvSpPr>
          <p:cNvPr id="28" name="Shape 25"/>
          <p:cNvSpPr/>
          <p:nvPr/>
        </p:nvSpPr>
        <p:spPr>
          <a:xfrm>
            <a:off x="457200" y="6492240"/>
            <a:ext cx="11247120" cy="0"/>
          </a:xfrm>
          <a:prstGeom prst="line">
            <a:avLst/>
          </a:prstGeom>
          <a:noFill/>
          <a:ln w="17780">
            <a:solidFill>
              <a:srgbClr val="A00B2F"/>
            </a:solidFill>
            <a:prstDash val="solid"/>
          </a:ln>
        </p:spPr>
        <p:txBody>
          <a:bodyPr/>
          <a:lstStyle/>
          <a:p>
            <a:endParaRPr lang="en-US"/>
          </a:p>
        </p:txBody>
      </p:sp>
      <p:sp>
        <p:nvSpPr>
          <p:cNvPr id="22" name="Shape 17">
            <a:extLst>
              <a:ext uri="{FF2B5EF4-FFF2-40B4-BE49-F238E27FC236}">
                <a16:creationId xmlns:a16="http://schemas.microsoft.com/office/drawing/2014/main" id="{9E8F2CF8-5EB2-F8A2-0778-885EE7A160D4}"/>
              </a:ext>
            </a:extLst>
          </p:cNvPr>
          <p:cNvSpPr/>
          <p:nvPr/>
        </p:nvSpPr>
        <p:spPr>
          <a:xfrm>
            <a:off x="795528" y="5308092"/>
            <a:ext cx="1417320" cy="457200"/>
          </a:xfrm>
          <a:prstGeom prst="roundRect">
            <a:avLst/>
          </a:prstGeom>
          <a:solidFill>
            <a:srgbClr val="730721"/>
          </a:solidFill>
          <a:ln w="12700">
            <a:solidFill>
              <a:srgbClr val="A00B2F"/>
            </a:solidFill>
            <a:prstDash val="solid"/>
          </a:ln>
        </p:spPr>
        <p:txBody>
          <a:bodyPr/>
          <a:lstStyle/>
          <a:p>
            <a:endParaRPr lang="en-US"/>
          </a:p>
        </p:txBody>
      </p:sp>
      <p:sp>
        <p:nvSpPr>
          <p:cNvPr id="23" name="Text 18">
            <a:extLst>
              <a:ext uri="{FF2B5EF4-FFF2-40B4-BE49-F238E27FC236}">
                <a16:creationId xmlns:a16="http://schemas.microsoft.com/office/drawing/2014/main" id="{E415CC7D-5D2C-D137-E174-39B75F9DA19E}"/>
              </a:ext>
            </a:extLst>
          </p:cNvPr>
          <p:cNvSpPr/>
          <p:nvPr/>
        </p:nvSpPr>
        <p:spPr>
          <a:xfrm>
            <a:off x="894330" y="5441895"/>
            <a:ext cx="1143000" cy="182880"/>
          </a:xfrm>
          <a:prstGeom prst="rect">
            <a:avLst/>
          </a:prstGeom>
          <a:noFill/>
          <a:ln/>
        </p:spPr>
        <p:txBody>
          <a:bodyPr wrap="square" lIns="0" tIns="0" rIns="0" bIns="0" rtlCol="0" anchor="ctr"/>
          <a:lstStyle/>
          <a:p>
            <a:pPr marL="0" indent="0" algn="ctr">
              <a:buNone/>
            </a:pPr>
            <a:r>
              <a:rPr lang="en-US" sz="1400" b="1" dirty="0">
                <a:solidFill>
                  <a:srgbClr val="FFFFFF"/>
                </a:solidFill>
                <a:latin typeface="Century Gothic" pitchFamily="34" charset="0"/>
              </a:rPr>
              <a:t>7</a:t>
            </a:r>
            <a:endParaRPr lang="en-US" sz="1400" dirty="0"/>
          </a:p>
        </p:txBody>
      </p:sp>
      <p:sp>
        <p:nvSpPr>
          <p:cNvPr id="24" name="Text 19">
            <a:extLst>
              <a:ext uri="{FF2B5EF4-FFF2-40B4-BE49-F238E27FC236}">
                <a16:creationId xmlns:a16="http://schemas.microsoft.com/office/drawing/2014/main" id="{58FF797E-2079-EBBA-441D-A1AC3EE91D1F}"/>
              </a:ext>
            </a:extLst>
          </p:cNvPr>
          <p:cNvSpPr/>
          <p:nvPr/>
        </p:nvSpPr>
        <p:spPr>
          <a:xfrm>
            <a:off x="2468880" y="5386330"/>
            <a:ext cx="5303520" cy="256032"/>
          </a:xfrm>
          <a:prstGeom prst="rect">
            <a:avLst/>
          </a:prstGeom>
          <a:noFill/>
          <a:ln/>
        </p:spPr>
        <p:txBody>
          <a:bodyPr wrap="square" lIns="0" tIns="0" rIns="0" bIns="0" rtlCol="0" anchor="ctr"/>
          <a:lstStyle/>
          <a:p>
            <a:pPr marL="0" indent="0">
              <a:buNone/>
            </a:pPr>
            <a:r>
              <a:rPr lang="en-US" sz="1800" dirty="0"/>
              <a:t>Dispute Resolution</a:t>
            </a:r>
          </a:p>
        </p:txBody>
      </p:sp>
      <p:sp>
        <p:nvSpPr>
          <p:cNvPr id="25" name="Shape 17">
            <a:extLst>
              <a:ext uri="{FF2B5EF4-FFF2-40B4-BE49-F238E27FC236}">
                <a16:creationId xmlns:a16="http://schemas.microsoft.com/office/drawing/2014/main" id="{4C043D4D-AC2B-1D36-ADB6-531B7424078E}"/>
              </a:ext>
            </a:extLst>
          </p:cNvPr>
          <p:cNvSpPr/>
          <p:nvPr/>
        </p:nvSpPr>
        <p:spPr>
          <a:xfrm>
            <a:off x="791982" y="5979291"/>
            <a:ext cx="1417320" cy="457200"/>
          </a:xfrm>
          <a:prstGeom prst="roundRect">
            <a:avLst/>
          </a:prstGeom>
          <a:solidFill>
            <a:srgbClr val="730721"/>
          </a:solidFill>
          <a:ln w="12700">
            <a:solidFill>
              <a:srgbClr val="A00B2F"/>
            </a:solidFill>
            <a:prstDash val="solid"/>
          </a:ln>
        </p:spPr>
        <p:txBody>
          <a:bodyPr/>
          <a:lstStyle/>
          <a:p>
            <a:endParaRPr lang="en-US"/>
          </a:p>
        </p:txBody>
      </p:sp>
      <p:sp>
        <p:nvSpPr>
          <p:cNvPr id="30" name="Text 18">
            <a:extLst>
              <a:ext uri="{FF2B5EF4-FFF2-40B4-BE49-F238E27FC236}">
                <a16:creationId xmlns:a16="http://schemas.microsoft.com/office/drawing/2014/main" id="{EBF27630-B170-1EF9-EAF1-EA7453177138}"/>
              </a:ext>
            </a:extLst>
          </p:cNvPr>
          <p:cNvSpPr/>
          <p:nvPr/>
        </p:nvSpPr>
        <p:spPr>
          <a:xfrm>
            <a:off x="905256" y="6124240"/>
            <a:ext cx="1143000" cy="182880"/>
          </a:xfrm>
          <a:prstGeom prst="rect">
            <a:avLst/>
          </a:prstGeom>
          <a:noFill/>
          <a:ln/>
        </p:spPr>
        <p:txBody>
          <a:bodyPr wrap="square" lIns="0" tIns="0" rIns="0" bIns="0" rtlCol="0" anchor="ctr"/>
          <a:lstStyle/>
          <a:p>
            <a:pPr marL="0" indent="0" algn="ctr">
              <a:buNone/>
            </a:pPr>
            <a:r>
              <a:rPr lang="en-US" sz="1400" b="1" dirty="0">
                <a:solidFill>
                  <a:srgbClr val="FFFFFF"/>
                </a:solidFill>
                <a:latin typeface="Century Gothic" pitchFamily="34" charset="0"/>
              </a:rPr>
              <a:t>8</a:t>
            </a:r>
            <a:endParaRPr lang="en-US" sz="1400" dirty="0"/>
          </a:p>
        </p:txBody>
      </p:sp>
      <p:sp>
        <p:nvSpPr>
          <p:cNvPr id="31" name="Text 19">
            <a:extLst>
              <a:ext uri="{FF2B5EF4-FFF2-40B4-BE49-F238E27FC236}">
                <a16:creationId xmlns:a16="http://schemas.microsoft.com/office/drawing/2014/main" id="{73C17B02-2481-2E28-49A2-DC28D083A96E}"/>
              </a:ext>
            </a:extLst>
          </p:cNvPr>
          <p:cNvSpPr/>
          <p:nvPr/>
        </p:nvSpPr>
        <p:spPr>
          <a:xfrm>
            <a:off x="2479806" y="6021977"/>
            <a:ext cx="5303520" cy="256032"/>
          </a:xfrm>
          <a:prstGeom prst="rect">
            <a:avLst/>
          </a:prstGeom>
          <a:noFill/>
          <a:ln/>
        </p:spPr>
        <p:txBody>
          <a:bodyPr wrap="square" lIns="0" tIns="0" rIns="0" bIns="0" rtlCol="0" anchor="ctr"/>
          <a:lstStyle/>
          <a:p>
            <a:pPr marL="0" indent="0">
              <a:buNone/>
            </a:pPr>
            <a:r>
              <a:rPr lang="en-US" dirty="0"/>
              <a:t>Key Takeaways</a:t>
            </a:r>
          </a:p>
        </p:txBody>
      </p:sp>
      <p:pic>
        <p:nvPicPr>
          <p:cNvPr id="33" name="Picture 32" descr="A close-up of a contract&#10;&#10;Description automatically generated">
            <a:extLst>
              <a:ext uri="{FF2B5EF4-FFF2-40B4-BE49-F238E27FC236}">
                <a16:creationId xmlns:a16="http://schemas.microsoft.com/office/drawing/2014/main" id="{66EEF4A3-DCFC-4CE4-02FF-F1077265F86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203950" y="1013326"/>
            <a:ext cx="3168636" cy="2112424"/>
          </a:xfrm>
          <a:prstGeom prst="rect">
            <a:avLst/>
          </a:prstGeom>
        </p:spPr>
      </p:pic>
      <p:pic>
        <p:nvPicPr>
          <p:cNvPr id="37" name="Picture 36" descr="Two boxes with orange designs&#10;&#10;Description automatically generated with medium confidence">
            <a:extLst>
              <a:ext uri="{FF2B5EF4-FFF2-40B4-BE49-F238E27FC236}">
                <a16:creationId xmlns:a16="http://schemas.microsoft.com/office/drawing/2014/main" id="{6950BB55-4ADA-D872-3F42-508D077FFE75}"/>
              </a:ext>
            </a:extLst>
          </p:cNvPr>
          <p:cNvPicPr>
            <a:picLocks noChangeAspect="1"/>
          </p:cNvPicPr>
          <p:nvPr/>
        </p:nvPicPr>
        <p:blipFill>
          <a:blip r:embed="rId5"/>
          <a:stretch>
            <a:fillRect/>
          </a:stretch>
        </p:blipFill>
        <p:spPr>
          <a:xfrm>
            <a:off x="8203950" y="3446474"/>
            <a:ext cx="2789963" cy="2260223"/>
          </a:xfrm>
          <a:prstGeom prst="rect">
            <a:avLst/>
          </a:prstGeom>
        </p:spPr>
      </p:pic>
      <p:sp>
        <p:nvSpPr>
          <p:cNvPr id="26" name="TextBox 25">
            <a:extLst>
              <a:ext uri="{FF2B5EF4-FFF2-40B4-BE49-F238E27FC236}">
                <a16:creationId xmlns:a16="http://schemas.microsoft.com/office/drawing/2014/main" id="{FC41C972-D4E2-66E3-85CB-4B1F51158FAE}"/>
              </a:ext>
            </a:extLst>
          </p:cNvPr>
          <p:cNvSpPr txBox="1"/>
          <p:nvPr/>
        </p:nvSpPr>
        <p:spPr>
          <a:xfrm>
            <a:off x="3448407" y="902632"/>
            <a:ext cx="1968573" cy="369332"/>
          </a:xfrm>
          <a:prstGeom prst="rect">
            <a:avLst/>
          </a:prstGeom>
          <a:noFill/>
        </p:spPr>
        <p:txBody>
          <a:bodyPr wrap="square" rtlCol="0">
            <a:spAutoFit/>
          </a:bodyPr>
          <a:lstStyle/>
          <a:p>
            <a:r>
              <a:rPr lang="en-US" b="1" dirty="0"/>
              <a:t>Part 1</a:t>
            </a:r>
          </a:p>
        </p:txBody>
      </p:sp>
      <p:sp>
        <p:nvSpPr>
          <p:cNvPr id="27" name="TextBox 26">
            <a:extLst>
              <a:ext uri="{FF2B5EF4-FFF2-40B4-BE49-F238E27FC236}">
                <a16:creationId xmlns:a16="http://schemas.microsoft.com/office/drawing/2014/main" id="{5AA931F5-D8BD-D250-80F7-E231688CD834}"/>
              </a:ext>
            </a:extLst>
          </p:cNvPr>
          <p:cNvSpPr txBox="1"/>
          <p:nvPr/>
        </p:nvSpPr>
        <p:spPr>
          <a:xfrm>
            <a:off x="3448407" y="3088586"/>
            <a:ext cx="1307592" cy="369332"/>
          </a:xfrm>
          <a:prstGeom prst="rect">
            <a:avLst/>
          </a:prstGeom>
          <a:noFill/>
        </p:spPr>
        <p:txBody>
          <a:bodyPr wrap="square" rtlCol="0">
            <a:spAutoFit/>
          </a:bodyPr>
          <a:lstStyle/>
          <a:p>
            <a:r>
              <a:rPr lang="en-US" b="1" dirty="0"/>
              <a:t>Part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F9E40-4A5B-41C8-53A3-D4FC7DBA652C}"/>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CCD817B2-8DE6-8D7F-2E2E-2F3808A65446}"/>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4" imgH="345" progId="TCLayout.ActiveDocument.1">
                  <p:embed/>
                </p:oleObj>
              </mc:Choice>
              <mc:Fallback>
                <p:oleObj name="think-cell Slide" r:id="rId4" imgW="344" imgH="345" progId="TCLayout.ActiveDocument.1">
                  <p:embed/>
                  <p:pic>
                    <p:nvPicPr>
                      <p:cNvPr id="8" name="think-cell data - do not delete" hidden="1">
                        <a:extLst>
                          <a:ext uri="{FF2B5EF4-FFF2-40B4-BE49-F238E27FC236}">
                            <a16:creationId xmlns:a16="http://schemas.microsoft.com/office/drawing/2014/main" id="{CCD817B2-8DE6-8D7F-2E2E-2F3808A6544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0284805F-7867-6F24-8E76-273DD9B7F38A}"/>
              </a:ext>
            </a:extLst>
          </p:cNvPr>
          <p:cNvSpPr>
            <a:spLocks noGrp="1"/>
          </p:cNvSpPr>
          <p:nvPr>
            <p:ph type="title"/>
          </p:nvPr>
        </p:nvSpPr>
        <p:spPr/>
        <p:txBody>
          <a:bodyPr vert="horz"/>
          <a:lstStyle/>
          <a:p>
            <a:r>
              <a:rPr lang="en-US" sz="2800" b="1" dirty="0">
                <a:solidFill>
                  <a:srgbClr val="404040"/>
                </a:solidFill>
                <a:latin typeface="Century Gothic" pitchFamily="34" charset="0"/>
                <a:ea typeface="+mn-ea"/>
                <a:cs typeface="+mn-cs"/>
              </a:rPr>
              <a:t>Roles and responsibilities</a:t>
            </a:r>
            <a:endParaRPr lang="en-ZA" sz="2800" b="1" dirty="0">
              <a:solidFill>
                <a:srgbClr val="404040"/>
              </a:solidFill>
              <a:latin typeface="Century Gothic" pitchFamily="34" charset="0"/>
              <a:ea typeface="+mn-ea"/>
              <a:cs typeface="+mn-cs"/>
            </a:endParaRPr>
          </a:p>
        </p:txBody>
      </p:sp>
      <p:sp>
        <p:nvSpPr>
          <p:cNvPr id="12" name="Freeform 4">
            <a:extLst>
              <a:ext uri="{FF2B5EF4-FFF2-40B4-BE49-F238E27FC236}">
                <a16:creationId xmlns:a16="http://schemas.microsoft.com/office/drawing/2014/main" id="{F7A7EE5D-2989-2FD3-6D9E-B37B445702C4}"/>
              </a:ext>
            </a:extLst>
          </p:cNvPr>
          <p:cNvSpPr>
            <a:spLocks noEditPoints="1"/>
          </p:cNvSpPr>
          <p:nvPr/>
        </p:nvSpPr>
        <p:spPr bwMode="auto">
          <a:xfrm>
            <a:off x="2909349" y="1720534"/>
            <a:ext cx="1976053" cy="1984680"/>
          </a:xfrm>
          <a:custGeom>
            <a:avLst/>
            <a:gdLst>
              <a:gd name="T0" fmla="*/ 5196 w 1276"/>
              <a:gd name="T1" fmla="*/ 2890 h 1279"/>
              <a:gd name="T2" fmla="*/ 5192 w 1276"/>
              <a:gd name="T3" fmla="*/ 2746 h 1279"/>
              <a:gd name="T4" fmla="*/ 5745 w 1276"/>
              <a:gd name="T5" fmla="*/ 2553 h 1279"/>
              <a:gd name="T6" fmla="*/ 5593 w 1276"/>
              <a:gd name="T7" fmla="*/ 1826 h 1279"/>
              <a:gd name="T8" fmla="*/ 4970 w 1276"/>
              <a:gd name="T9" fmla="*/ 1904 h 1279"/>
              <a:gd name="T10" fmla="*/ 4742 w 1276"/>
              <a:gd name="T11" fmla="*/ 1521 h 1279"/>
              <a:gd name="T12" fmla="*/ 5107 w 1276"/>
              <a:gd name="T13" fmla="*/ 1022 h 1279"/>
              <a:gd name="T14" fmla="*/ 4584 w 1276"/>
              <a:gd name="T15" fmla="*/ 499 h 1279"/>
              <a:gd name="T16" fmla="*/ 4093 w 1276"/>
              <a:gd name="T17" fmla="*/ 941 h 1279"/>
              <a:gd name="T18" fmla="*/ 3790 w 1276"/>
              <a:gd name="T19" fmla="*/ 788 h 1279"/>
              <a:gd name="T20" fmla="*/ 3818 w 1276"/>
              <a:gd name="T21" fmla="*/ 167 h 1279"/>
              <a:gd name="T22" fmla="*/ 3131 w 1276"/>
              <a:gd name="T23" fmla="*/ 0 h 1279"/>
              <a:gd name="T24" fmla="*/ 2926 w 1276"/>
              <a:gd name="T25" fmla="*/ 616 h 1279"/>
              <a:gd name="T26" fmla="*/ 2923 w 1276"/>
              <a:gd name="T27" fmla="*/ 616 h 1279"/>
              <a:gd name="T28" fmla="*/ 2467 w 1276"/>
              <a:gd name="T29" fmla="*/ 662 h 1279"/>
              <a:gd name="T30" fmla="*/ 2161 w 1276"/>
              <a:gd name="T31" fmla="*/ 63 h 1279"/>
              <a:gd name="T32" fmla="*/ 1486 w 1276"/>
              <a:gd name="T33" fmla="*/ 317 h 1279"/>
              <a:gd name="T34" fmla="*/ 1658 w 1276"/>
              <a:gd name="T35" fmla="*/ 1001 h 1279"/>
              <a:gd name="T36" fmla="*/ 1301 w 1276"/>
              <a:gd name="T37" fmla="*/ 1293 h 1279"/>
              <a:gd name="T38" fmla="*/ 733 w 1276"/>
              <a:gd name="T39" fmla="*/ 981 h 1279"/>
              <a:gd name="T40" fmla="*/ 284 w 1276"/>
              <a:gd name="T41" fmla="*/ 1554 h 1279"/>
              <a:gd name="T42" fmla="*/ 829 w 1276"/>
              <a:gd name="T43" fmla="*/ 2005 h 1279"/>
              <a:gd name="T44" fmla="*/ 703 w 1276"/>
              <a:gd name="T45" fmla="*/ 2383 h 1279"/>
              <a:gd name="T46" fmla="*/ 50 w 1276"/>
              <a:gd name="T47" fmla="*/ 2441 h 1279"/>
              <a:gd name="T48" fmla="*/ 0 w 1276"/>
              <a:gd name="T49" fmla="*/ 3152 h 1279"/>
              <a:gd name="T50" fmla="*/ 670 w 1276"/>
              <a:gd name="T51" fmla="*/ 3237 h 1279"/>
              <a:gd name="T52" fmla="*/ 670 w 1276"/>
              <a:gd name="T53" fmla="*/ 3220 h 1279"/>
              <a:gd name="T54" fmla="*/ 766 w 1276"/>
              <a:gd name="T55" fmla="*/ 3610 h 1279"/>
              <a:gd name="T56" fmla="*/ 766 w 1276"/>
              <a:gd name="T57" fmla="*/ 3610 h 1279"/>
              <a:gd name="T58" fmla="*/ 251 w 1276"/>
              <a:gd name="T59" fmla="*/ 4024 h 1279"/>
              <a:gd name="T60" fmla="*/ 608 w 1276"/>
              <a:gd name="T61" fmla="*/ 4668 h 1279"/>
              <a:gd name="T62" fmla="*/ 1215 w 1276"/>
              <a:gd name="T63" fmla="*/ 4396 h 1279"/>
              <a:gd name="T64" fmla="*/ 1215 w 1276"/>
              <a:gd name="T65" fmla="*/ 4396 h 1279"/>
              <a:gd name="T66" fmla="*/ 1536 w 1276"/>
              <a:gd name="T67" fmla="*/ 4693 h 1279"/>
              <a:gd name="T68" fmla="*/ 1516 w 1276"/>
              <a:gd name="T69" fmla="*/ 4681 h 1279"/>
              <a:gd name="T70" fmla="*/ 1298 w 1276"/>
              <a:gd name="T71" fmla="*/ 5282 h 1279"/>
              <a:gd name="T72" fmla="*/ 1935 w 1276"/>
              <a:gd name="T73" fmla="*/ 5601 h 1279"/>
              <a:gd name="T74" fmla="*/ 2274 w 1276"/>
              <a:gd name="T75" fmla="*/ 5074 h 1279"/>
              <a:gd name="T76" fmla="*/ 2252 w 1276"/>
              <a:gd name="T77" fmla="*/ 5066 h 1279"/>
              <a:gd name="T78" fmla="*/ 2743 w 1276"/>
              <a:gd name="T79" fmla="*/ 5157 h 1279"/>
              <a:gd name="T80" fmla="*/ 2730 w 1276"/>
              <a:gd name="T81" fmla="*/ 5159 h 1279"/>
              <a:gd name="T82" fmla="*/ 2850 w 1276"/>
              <a:gd name="T83" fmla="*/ 5760 h 1279"/>
              <a:gd name="T84" fmla="*/ 3547 w 1276"/>
              <a:gd name="T85" fmla="*/ 5689 h 1279"/>
              <a:gd name="T86" fmla="*/ 3568 w 1276"/>
              <a:gd name="T87" fmla="*/ 5069 h 1279"/>
              <a:gd name="T88" fmla="*/ 3927 w 1276"/>
              <a:gd name="T89" fmla="*/ 4931 h 1279"/>
              <a:gd name="T90" fmla="*/ 4404 w 1276"/>
              <a:gd name="T91" fmla="*/ 5325 h 1279"/>
              <a:gd name="T92" fmla="*/ 4929 w 1276"/>
              <a:gd name="T93" fmla="*/ 4886 h 1279"/>
              <a:gd name="T94" fmla="*/ 4610 w 1276"/>
              <a:gd name="T95" fmla="*/ 4412 h 1279"/>
              <a:gd name="T96" fmla="*/ 4924 w 1276"/>
              <a:gd name="T97" fmla="*/ 3961 h 1279"/>
              <a:gd name="T98" fmla="*/ 5467 w 1276"/>
              <a:gd name="T99" fmla="*/ 4125 h 1279"/>
              <a:gd name="T100" fmla="*/ 5732 w 1276"/>
              <a:gd name="T101" fmla="*/ 3463 h 1279"/>
              <a:gd name="T102" fmla="*/ 5178 w 1276"/>
              <a:gd name="T103" fmla="*/ 3174 h 1279"/>
              <a:gd name="T104" fmla="*/ 5196 w 1276"/>
              <a:gd name="T105" fmla="*/ 2890 h 1279"/>
              <a:gd name="T106" fmla="*/ 2918 w 1276"/>
              <a:gd name="T107" fmla="*/ 4345 h 1279"/>
              <a:gd name="T108" fmla="*/ 1465 w 1276"/>
              <a:gd name="T109" fmla="*/ 2896 h 1279"/>
              <a:gd name="T110" fmla="*/ 2918 w 1276"/>
              <a:gd name="T111" fmla="*/ 1445 h 1279"/>
              <a:gd name="T112" fmla="*/ 4368 w 1276"/>
              <a:gd name="T113" fmla="*/ 2896 h 1279"/>
              <a:gd name="T114" fmla="*/ 2918 w 1276"/>
              <a:gd name="T115" fmla="*/ 4345 h 127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76"/>
              <a:gd name="T175" fmla="*/ 0 h 1279"/>
              <a:gd name="T176" fmla="*/ 1276 w 1276"/>
              <a:gd name="T177" fmla="*/ 1279 h 127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76" h="1279">
                <a:moveTo>
                  <a:pt x="1154" y="642"/>
                </a:moveTo>
                <a:cubicBezTo>
                  <a:pt x="1154" y="631"/>
                  <a:pt x="1154" y="620"/>
                  <a:pt x="1153" y="610"/>
                </a:cubicBezTo>
                <a:cubicBezTo>
                  <a:pt x="1276" y="567"/>
                  <a:pt x="1276" y="567"/>
                  <a:pt x="1276" y="567"/>
                </a:cubicBezTo>
                <a:cubicBezTo>
                  <a:pt x="1242" y="406"/>
                  <a:pt x="1242" y="406"/>
                  <a:pt x="1242" y="406"/>
                </a:cubicBezTo>
                <a:cubicBezTo>
                  <a:pt x="1104" y="423"/>
                  <a:pt x="1104" y="423"/>
                  <a:pt x="1104" y="423"/>
                </a:cubicBezTo>
                <a:cubicBezTo>
                  <a:pt x="1090" y="393"/>
                  <a:pt x="1073" y="365"/>
                  <a:pt x="1053" y="338"/>
                </a:cubicBezTo>
                <a:cubicBezTo>
                  <a:pt x="1134" y="227"/>
                  <a:pt x="1134" y="227"/>
                  <a:pt x="1134" y="227"/>
                </a:cubicBezTo>
                <a:cubicBezTo>
                  <a:pt x="1018" y="111"/>
                  <a:pt x="1018" y="111"/>
                  <a:pt x="1018" y="111"/>
                </a:cubicBezTo>
                <a:cubicBezTo>
                  <a:pt x="909" y="209"/>
                  <a:pt x="909" y="209"/>
                  <a:pt x="909" y="209"/>
                </a:cubicBezTo>
                <a:cubicBezTo>
                  <a:pt x="888" y="196"/>
                  <a:pt x="865" y="184"/>
                  <a:pt x="842" y="175"/>
                </a:cubicBezTo>
                <a:cubicBezTo>
                  <a:pt x="848" y="37"/>
                  <a:pt x="848" y="37"/>
                  <a:pt x="848" y="37"/>
                </a:cubicBezTo>
                <a:cubicBezTo>
                  <a:pt x="695" y="0"/>
                  <a:pt x="695" y="0"/>
                  <a:pt x="695" y="0"/>
                </a:cubicBezTo>
                <a:cubicBezTo>
                  <a:pt x="650" y="137"/>
                  <a:pt x="650" y="137"/>
                  <a:pt x="650" y="137"/>
                </a:cubicBezTo>
                <a:cubicBezTo>
                  <a:pt x="650" y="137"/>
                  <a:pt x="649" y="137"/>
                  <a:pt x="649" y="137"/>
                </a:cubicBezTo>
                <a:cubicBezTo>
                  <a:pt x="615" y="137"/>
                  <a:pt x="581" y="140"/>
                  <a:pt x="548" y="147"/>
                </a:cubicBezTo>
                <a:cubicBezTo>
                  <a:pt x="480" y="14"/>
                  <a:pt x="480" y="14"/>
                  <a:pt x="480" y="14"/>
                </a:cubicBezTo>
                <a:cubicBezTo>
                  <a:pt x="330" y="70"/>
                  <a:pt x="330" y="70"/>
                  <a:pt x="330" y="70"/>
                </a:cubicBezTo>
                <a:cubicBezTo>
                  <a:pt x="368" y="222"/>
                  <a:pt x="368" y="222"/>
                  <a:pt x="368" y="222"/>
                </a:cubicBezTo>
                <a:cubicBezTo>
                  <a:pt x="339" y="241"/>
                  <a:pt x="313" y="263"/>
                  <a:pt x="289" y="287"/>
                </a:cubicBezTo>
                <a:cubicBezTo>
                  <a:pt x="163" y="218"/>
                  <a:pt x="163" y="218"/>
                  <a:pt x="163" y="218"/>
                </a:cubicBezTo>
                <a:cubicBezTo>
                  <a:pt x="63" y="345"/>
                  <a:pt x="63" y="345"/>
                  <a:pt x="63" y="345"/>
                </a:cubicBezTo>
                <a:cubicBezTo>
                  <a:pt x="184" y="445"/>
                  <a:pt x="184" y="445"/>
                  <a:pt x="184" y="445"/>
                </a:cubicBezTo>
                <a:cubicBezTo>
                  <a:pt x="172" y="472"/>
                  <a:pt x="163" y="500"/>
                  <a:pt x="156" y="529"/>
                </a:cubicBezTo>
                <a:cubicBezTo>
                  <a:pt x="11" y="542"/>
                  <a:pt x="11" y="542"/>
                  <a:pt x="11" y="542"/>
                </a:cubicBezTo>
                <a:cubicBezTo>
                  <a:pt x="0" y="700"/>
                  <a:pt x="0" y="700"/>
                  <a:pt x="0" y="700"/>
                </a:cubicBezTo>
                <a:cubicBezTo>
                  <a:pt x="149" y="719"/>
                  <a:pt x="149" y="719"/>
                  <a:pt x="149" y="719"/>
                </a:cubicBezTo>
                <a:cubicBezTo>
                  <a:pt x="149" y="715"/>
                  <a:pt x="149" y="715"/>
                  <a:pt x="149" y="715"/>
                </a:cubicBezTo>
                <a:cubicBezTo>
                  <a:pt x="154" y="745"/>
                  <a:pt x="161" y="774"/>
                  <a:pt x="170" y="802"/>
                </a:cubicBezTo>
                <a:cubicBezTo>
                  <a:pt x="170" y="802"/>
                  <a:pt x="170" y="802"/>
                  <a:pt x="170" y="802"/>
                </a:cubicBezTo>
                <a:cubicBezTo>
                  <a:pt x="56" y="894"/>
                  <a:pt x="56" y="894"/>
                  <a:pt x="56" y="894"/>
                </a:cubicBezTo>
                <a:cubicBezTo>
                  <a:pt x="135" y="1037"/>
                  <a:pt x="135" y="1037"/>
                  <a:pt x="135" y="1037"/>
                </a:cubicBezTo>
                <a:cubicBezTo>
                  <a:pt x="270" y="976"/>
                  <a:pt x="270" y="976"/>
                  <a:pt x="270" y="976"/>
                </a:cubicBezTo>
                <a:cubicBezTo>
                  <a:pt x="270" y="976"/>
                  <a:pt x="270" y="976"/>
                  <a:pt x="270" y="976"/>
                </a:cubicBezTo>
                <a:cubicBezTo>
                  <a:pt x="292" y="1000"/>
                  <a:pt x="316" y="1022"/>
                  <a:pt x="341" y="1042"/>
                </a:cubicBezTo>
                <a:cubicBezTo>
                  <a:pt x="337" y="1040"/>
                  <a:pt x="337" y="1040"/>
                  <a:pt x="337" y="1040"/>
                </a:cubicBezTo>
                <a:cubicBezTo>
                  <a:pt x="288" y="1173"/>
                  <a:pt x="288" y="1173"/>
                  <a:pt x="288" y="1173"/>
                </a:cubicBezTo>
                <a:cubicBezTo>
                  <a:pt x="430" y="1244"/>
                  <a:pt x="430" y="1244"/>
                  <a:pt x="430" y="1244"/>
                </a:cubicBezTo>
                <a:cubicBezTo>
                  <a:pt x="505" y="1127"/>
                  <a:pt x="505" y="1127"/>
                  <a:pt x="505" y="1127"/>
                </a:cubicBezTo>
                <a:cubicBezTo>
                  <a:pt x="500" y="1125"/>
                  <a:pt x="500" y="1125"/>
                  <a:pt x="500" y="1125"/>
                </a:cubicBezTo>
                <a:cubicBezTo>
                  <a:pt x="535" y="1135"/>
                  <a:pt x="572" y="1142"/>
                  <a:pt x="609" y="1145"/>
                </a:cubicBezTo>
                <a:cubicBezTo>
                  <a:pt x="606" y="1146"/>
                  <a:pt x="606" y="1146"/>
                  <a:pt x="606" y="1146"/>
                </a:cubicBezTo>
                <a:cubicBezTo>
                  <a:pt x="633" y="1279"/>
                  <a:pt x="633" y="1279"/>
                  <a:pt x="633" y="1279"/>
                </a:cubicBezTo>
                <a:cubicBezTo>
                  <a:pt x="788" y="1263"/>
                  <a:pt x="788" y="1263"/>
                  <a:pt x="788" y="1263"/>
                </a:cubicBezTo>
                <a:cubicBezTo>
                  <a:pt x="793" y="1126"/>
                  <a:pt x="793" y="1126"/>
                  <a:pt x="793" y="1126"/>
                </a:cubicBezTo>
                <a:cubicBezTo>
                  <a:pt x="820" y="1118"/>
                  <a:pt x="847" y="1107"/>
                  <a:pt x="872" y="1095"/>
                </a:cubicBezTo>
                <a:cubicBezTo>
                  <a:pt x="978" y="1183"/>
                  <a:pt x="978" y="1183"/>
                  <a:pt x="978" y="1183"/>
                </a:cubicBezTo>
                <a:cubicBezTo>
                  <a:pt x="1095" y="1085"/>
                  <a:pt x="1095" y="1085"/>
                  <a:pt x="1095" y="1085"/>
                </a:cubicBezTo>
                <a:cubicBezTo>
                  <a:pt x="1024" y="980"/>
                  <a:pt x="1024" y="980"/>
                  <a:pt x="1024" y="980"/>
                </a:cubicBezTo>
                <a:cubicBezTo>
                  <a:pt x="1051" y="950"/>
                  <a:pt x="1075" y="916"/>
                  <a:pt x="1094" y="880"/>
                </a:cubicBezTo>
                <a:cubicBezTo>
                  <a:pt x="1214" y="916"/>
                  <a:pt x="1214" y="916"/>
                  <a:pt x="1214" y="916"/>
                </a:cubicBezTo>
                <a:cubicBezTo>
                  <a:pt x="1273" y="769"/>
                  <a:pt x="1273" y="769"/>
                  <a:pt x="1273" y="769"/>
                </a:cubicBezTo>
                <a:cubicBezTo>
                  <a:pt x="1150" y="705"/>
                  <a:pt x="1150" y="705"/>
                  <a:pt x="1150" y="705"/>
                </a:cubicBezTo>
                <a:cubicBezTo>
                  <a:pt x="1153" y="684"/>
                  <a:pt x="1154" y="663"/>
                  <a:pt x="1154" y="642"/>
                </a:cubicBezTo>
                <a:close/>
                <a:moveTo>
                  <a:pt x="648" y="965"/>
                </a:moveTo>
                <a:cubicBezTo>
                  <a:pt x="470" y="965"/>
                  <a:pt x="325" y="821"/>
                  <a:pt x="325" y="643"/>
                </a:cubicBezTo>
                <a:cubicBezTo>
                  <a:pt x="325" y="465"/>
                  <a:pt x="470" y="321"/>
                  <a:pt x="648" y="321"/>
                </a:cubicBezTo>
                <a:cubicBezTo>
                  <a:pt x="826" y="321"/>
                  <a:pt x="970" y="465"/>
                  <a:pt x="970" y="643"/>
                </a:cubicBezTo>
                <a:cubicBezTo>
                  <a:pt x="970" y="821"/>
                  <a:pt x="826" y="965"/>
                  <a:pt x="648" y="965"/>
                </a:cubicBezTo>
                <a:close/>
              </a:path>
            </a:pathLst>
          </a:custGeom>
          <a:solidFill>
            <a:srgbClr val="B39B2E"/>
          </a:solidFill>
          <a:ln w="9525">
            <a:noFill/>
            <a:round/>
            <a:headEnd/>
            <a:tailEnd/>
          </a:ln>
        </p:spPr>
        <p:txBody>
          <a:bodyPr/>
          <a:lstStyle/>
          <a:p>
            <a:endParaRPr lang="en-GB"/>
          </a:p>
        </p:txBody>
      </p:sp>
      <p:sp>
        <p:nvSpPr>
          <p:cNvPr id="13" name="Freeform 5">
            <a:extLst>
              <a:ext uri="{FF2B5EF4-FFF2-40B4-BE49-F238E27FC236}">
                <a16:creationId xmlns:a16="http://schemas.microsoft.com/office/drawing/2014/main" id="{2D5CD41F-9EC1-EFEE-2FAC-54A01DBD3F08}"/>
              </a:ext>
            </a:extLst>
          </p:cNvPr>
          <p:cNvSpPr>
            <a:spLocks noEditPoints="1"/>
          </p:cNvSpPr>
          <p:nvPr/>
        </p:nvSpPr>
        <p:spPr bwMode="auto">
          <a:xfrm>
            <a:off x="761524" y="1721004"/>
            <a:ext cx="1976053" cy="1983740"/>
          </a:xfrm>
          <a:custGeom>
            <a:avLst/>
            <a:gdLst>
              <a:gd name="T0" fmla="*/ 5196 w 1276"/>
              <a:gd name="T1" fmla="*/ 2888 h 1279"/>
              <a:gd name="T2" fmla="*/ 5192 w 1276"/>
              <a:gd name="T3" fmla="*/ 2743 h 1279"/>
              <a:gd name="T4" fmla="*/ 5745 w 1276"/>
              <a:gd name="T5" fmla="*/ 2550 h 1279"/>
              <a:gd name="T6" fmla="*/ 5593 w 1276"/>
              <a:gd name="T7" fmla="*/ 1825 h 1279"/>
              <a:gd name="T8" fmla="*/ 4970 w 1276"/>
              <a:gd name="T9" fmla="*/ 1901 h 1279"/>
              <a:gd name="T10" fmla="*/ 4736 w 1276"/>
              <a:gd name="T11" fmla="*/ 1520 h 1279"/>
              <a:gd name="T12" fmla="*/ 5101 w 1276"/>
              <a:gd name="T13" fmla="*/ 1022 h 1279"/>
              <a:gd name="T14" fmla="*/ 4577 w 1276"/>
              <a:gd name="T15" fmla="*/ 498 h 1279"/>
              <a:gd name="T16" fmla="*/ 4093 w 1276"/>
              <a:gd name="T17" fmla="*/ 939 h 1279"/>
              <a:gd name="T18" fmla="*/ 3788 w 1276"/>
              <a:gd name="T19" fmla="*/ 787 h 1279"/>
              <a:gd name="T20" fmla="*/ 3818 w 1276"/>
              <a:gd name="T21" fmla="*/ 167 h 1279"/>
              <a:gd name="T22" fmla="*/ 3124 w 1276"/>
              <a:gd name="T23" fmla="*/ 0 h 1279"/>
              <a:gd name="T24" fmla="*/ 2926 w 1276"/>
              <a:gd name="T25" fmla="*/ 616 h 1279"/>
              <a:gd name="T26" fmla="*/ 2923 w 1276"/>
              <a:gd name="T27" fmla="*/ 616 h 1279"/>
              <a:gd name="T28" fmla="*/ 2467 w 1276"/>
              <a:gd name="T29" fmla="*/ 662 h 1279"/>
              <a:gd name="T30" fmla="*/ 2161 w 1276"/>
              <a:gd name="T31" fmla="*/ 63 h 1279"/>
              <a:gd name="T32" fmla="*/ 1481 w 1276"/>
              <a:gd name="T33" fmla="*/ 315 h 1279"/>
              <a:gd name="T34" fmla="*/ 1653 w 1276"/>
              <a:gd name="T35" fmla="*/ 997 h 1279"/>
              <a:gd name="T36" fmla="*/ 1301 w 1276"/>
              <a:gd name="T37" fmla="*/ 1291 h 1279"/>
              <a:gd name="T38" fmla="*/ 732 w 1276"/>
              <a:gd name="T39" fmla="*/ 980 h 1279"/>
              <a:gd name="T40" fmla="*/ 284 w 1276"/>
              <a:gd name="T41" fmla="*/ 1550 h 1279"/>
              <a:gd name="T42" fmla="*/ 824 w 1276"/>
              <a:gd name="T43" fmla="*/ 1999 h 1279"/>
              <a:gd name="T44" fmla="*/ 703 w 1276"/>
              <a:gd name="T45" fmla="*/ 2378 h 1279"/>
              <a:gd name="T46" fmla="*/ 46 w 1276"/>
              <a:gd name="T47" fmla="*/ 2438 h 1279"/>
              <a:gd name="T48" fmla="*/ 0 w 1276"/>
              <a:gd name="T49" fmla="*/ 3146 h 1279"/>
              <a:gd name="T50" fmla="*/ 670 w 1276"/>
              <a:gd name="T51" fmla="*/ 3233 h 1279"/>
              <a:gd name="T52" fmla="*/ 670 w 1276"/>
              <a:gd name="T53" fmla="*/ 3215 h 1279"/>
              <a:gd name="T54" fmla="*/ 761 w 1276"/>
              <a:gd name="T55" fmla="*/ 3606 h 1279"/>
              <a:gd name="T56" fmla="*/ 761 w 1276"/>
              <a:gd name="T57" fmla="*/ 3606 h 1279"/>
              <a:gd name="T58" fmla="*/ 251 w 1276"/>
              <a:gd name="T59" fmla="*/ 4021 h 1279"/>
              <a:gd name="T60" fmla="*/ 603 w 1276"/>
              <a:gd name="T61" fmla="*/ 4664 h 1279"/>
              <a:gd name="T62" fmla="*/ 1215 w 1276"/>
              <a:gd name="T63" fmla="*/ 4389 h 1279"/>
              <a:gd name="T64" fmla="*/ 1215 w 1276"/>
              <a:gd name="T65" fmla="*/ 4389 h 1279"/>
              <a:gd name="T66" fmla="*/ 1536 w 1276"/>
              <a:gd name="T67" fmla="*/ 4686 h 1279"/>
              <a:gd name="T68" fmla="*/ 1516 w 1276"/>
              <a:gd name="T69" fmla="*/ 4678 h 1279"/>
              <a:gd name="T70" fmla="*/ 1293 w 1276"/>
              <a:gd name="T71" fmla="*/ 5273 h 1279"/>
              <a:gd name="T72" fmla="*/ 1930 w 1276"/>
              <a:gd name="T73" fmla="*/ 5592 h 1279"/>
              <a:gd name="T74" fmla="*/ 2269 w 1276"/>
              <a:gd name="T75" fmla="*/ 5067 h 1279"/>
              <a:gd name="T76" fmla="*/ 2252 w 1276"/>
              <a:gd name="T77" fmla="*/ 5059 h 1279"/>
              <a:gd name="T78" fmla="*/ 2743 w 1276"/>
              <a:gd name="T79" fmla="*/ 5148 h 1279"/>
              <a:gd name="T80" fmla="*/ 2725 w 1276"/>
              <a:gd name="T81" fmla="*/ 5151 h 1279"/>
              <a:gd name="T82" fmla="*/ 2847 w 1276"/>
              <a:gd name="T83" fmla="*/ 5750 h 1279"/>
              <a:gd name="T84" fmla="*/ 3547 w 1276"/>
              <a:gd name="T85" fmla="*/ 5679 h 1279"/>
              <a:gd name="T86" fmla="*/ 3567 w 1276"/>
              <a:gd name="T87" fmla="*/ 5062 h 1279"/>
              <a:gd name="T88" fmla="*/ 3927 w 1276"/>
              <a:gd name="T89" fmla="*/ 4922 h 1279"/>
              <a:gd name="T90" fmla="*/ 4404 w 1276"/>
              <a:gd name="T91" fmla="*/ 5320 h 1279"/>
              <a:gd name="T92" fmla="*/ 4924 w 1276"/>
              <a:gd name="T93" fmla="*/ 4879 h 1279"/>
              <a:gd name="T94" fmla="*/ 4610 w 1276"/>
              <a:gd name="T95" fmla="*/ 4405 h 1279"/>
              <a:gd name="T96" fmla="*/ 4924 w 1276"/>
              <a:gd name="T97" fmla="*/ 3956 h 1279"/>
              <a:gd name="T98" fmla="*/ 5467 w 1276"/>
              <a:gd name="T99" fmla="*/ 4120 h 1279"/>
              <a:gd name="T100" fmla="*/ 5727 w 1276"/>
              <a:gd name="T101" fmla="*/ 3456 h 1279"/>
              <a:gd name="T102" fmla="*/ 5178 w 1276"/>
              <a:gd name="T103" fmla="*/ 3171 h 1279"/>
              <a:gd name="T104" fmla="*/ 5196 w 1276"/>
              <a:gd name="T105" fmla="*/ 2888 h 1279"/>
              <a:gd name="T106" fmla="*/ 2913 w 1276"/>
              <a:gd name="T107" fmla="*/ 4339 h 1279"/>
              <a:gd name="T108" fmla="*/ 1465 w 1276"/>
              <a:gd name="T109" fmla="*/ 2890 h 1279"/>
              <a:gd name="T110" fmla="*/ 2913 w 1276"/>
              <a:gd name="T111" fmla="*/ 1444 h 1279"/>
              <a:gd name="T112" fmla="*/ 4363 w 1276"/>
              <a:gd name="T113" fmla="*/ 2890 h 1279"/>
              <a:gd name="T114" fmla="*/ 2913 w 1276"/>
              <a:gd name="T115" fmla="*/ 4339 h 127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76"/>
              <a:gd name="T175" fmla="*/ 0 h 1279"/>
              <a:gd name="T176" fmla="*/ 1276 w 1276"/>
              <a:gd name="T177" fmla="*/ 1279 h 127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76" h="1279">
                <a:moveTo>
                  <a:pt x="1154" y="642"/>
                </a:moveTo>
                <a:cubicBezTo>
                  <a:pt x="1154" y="631"/>
                  <a:pt x="1153" y="620"/>
                  <a:pt x="1153" y="610"/>
                </a:cubicBezTo>
                <a:cubicBezTo>
                  <a:pt x="1276" y="567"/>
                  <a:pt x="1276" y="567"/>
                  <a:pt x="1276" y="567"/>
                </a:cubicBezTo>
                <a:cubicBezTo>
                  <a:pt x="1242" y="406"/>
                  <a:pt x="1242" y="406"/>
                  <a:pt x="1242" y="406"/>
                </a:cubicBezTo>
                <a:cubicBezTo>
                  <a:pt x="1104" y="423"/>
                  <a:pt x="1104" y="423"/>
                  <a:pt x="1104" y="423"/>
                </a:cubicBezTo>
                <a:cubicBezTo>
                  <a:pt x="1089" y="393"/>
                  <a:pt x="1072" y="365"/>
                  <a:pt x="1052" y="338"/>
                </a:cubicBezTo>
                <a:cubicBezTo>
                  <a:pt x="1133" y="227"/>
                  <a:pt x="1133" y="227"/>
                  <a:pt x="1133" y="227"/>
                </a:cubicBezTo>
                <a:cubicBezTo>
                  <a:pt x="1017" y="111"/>
                  <a:pt x="1017" y="111"/>
                  <a:pt x="1017" y="111"/>
                </a:cubicBezTo>
                <a:cubicBezTo>
                  <a:pt x="909" y="209"/>
                  <a:pt x="909" y="209"/>
                  <a:pt x="909" y="209"/>
                </a:cubicBezTo>
                <a:cubicBezTo>
                  <a:pt x="887" y="196"/>
                  <a:pt x="865" y="184"/>
                  <a:pt x="841" y="175"/>
                </a:cubicBezTo>
                <a:cubicBezTo>
                  <a:pt x="848" y="37"/>
                  <a:pt x="848" y="37"/>
                  <a:pt x="848" y="37"/>
                </a:cubicBezTo>
                <a:cubicBezTo>
                  <a:pt x="694" y="0"/>
                  <a:pt x="694" y="0"/>
                  <a:pt x="694" y="0"/>
                </a:cubicBezTo>
                <a:cubicBezTo>
                  <a:pt x="650" y="137"/>
                  <a:pt x="650" y="137"/>
                  <a:pt x="650" y="137"/>
                </a:cubicBezTo>
                <a:cubicBezTo>
                  <a:pt x="649" y="137"/>
                  <a:pt x="649" y="137"/>
                  <a:pt x="649" y="137"/>
                </a:cubicBezTo>
                <a:cubicBezTo>
                  <a:pt x="614" y="137"/>
                  <a:pt x="580" y="140"/>
                  <a:pt x="548" y="147"/>
                </a:cubicBezTo>
                <a:cubicBezTo>
                  <a:pt x="480" y="14"/>
                  <a:pt x="480" y="14"/>
                  <a:pt x="480" y="14"/>
                </a:cubicBezTo>
                <a:cubicBezTo>
                  <a:pt x="329" y="70"/>
                  <a:pt x="329" y="70"/>
                  <a:pt x="329" y="70"/>
                </a:cubicBezTo>
                <a:cubicBezTo>
                  <a:pt x="367" y="222"/>
                  <a:pt x="367" y="222"/>
                  <a:pt x="367" y="222"/>
                </a:cubicBezTo>
                <a:cubicBezTo>
                  <a:pt x="339" y="241"/>
                  <a:pt x="313" y="263"/>
                  <a:pt x="289" y="287"/>
                </a:cubicBezTo>
                <a:cubicBezTo>
                  <a:pt x="162" y="218"/>
                  <a:pt x="162" y="218"/>
                  <a:pt x="162" y="218"/>
                </a:cubicBezTo>
                <a:cubicBezTo>
                  <a:pt x="63" y="345"/>
                  <a:pt x="63" y="345"/>
                  <a:pt x="63" y="345"/>
                </a:cubicBezTo>
                <a:cubicBezTo>
                  <a:pt x="183" y="445"/>
                  <a:pt x="183" y="445"/>
                  <a:pt x="183" y="445"/>
                </a:cubicBezTo>
                <a:cubicBezTo>
                  <a:pt x="172" y="472"/>
                  <a:pt x="163" y="500"/>
                  <a:pt x="156" y="529"/>
                </a:cubicBezTo>
                <a:cubicBezTo>
                  <a:pt x="10" y="542"/>
                  <a:pt x="10" y="542"/>
                  <a:pt x="10" y="542"/>
                </a:cubicBezTo>
                <a:cubicBezTo>
                  <a:pt x="0" y="700"/>
                  <a:pt x="0" y="700"/>
                  <a:pt x="0" y="700"/>
                </a:cubicBezTo>
                <a:cubicBezTo>
                  <a:pt x="149" y="719"/>
                  <a:pt x="149" y="719"/>
                  <a:pt x="149" y="719"/>
                </a:cubicBezTo>
                <a:cubicBezTo>
                  <a:pt x="149" y="715"/>
                  <a:pt x="149" y="715"/>
                  <a:pt x="149" y="715"/>
                </a:cubicBezTo>
                <a:cubicBezTo>
                  <a:pt x="153" y="745"/>
                  <a:pt x="160" y="774"/>
                  <a:pt x="169" y="802"/>
                </a:cubicBezTo>
                <a:cubicBezTo>
                  <a:pt x="169" y="802"/>
                  <a:pt x="169" y="802"/>
                  <a:pt x="169" y="802"/>
                </a:cubicBezTo>
                <a:cubicBezTo>
                  <a:pt x="56" y="894"/>
                  <a:pt x="56" y="894"/>
                  <a:pt x="56" y="894"/>
                </a:cubicBezTo>
                <a:cubicBezTo>
                  <a:pt x="134" y="1037"/>
                  <a:pt x="134" y="1037"/>
                  <a:pt x="134" y="1037"/>
                </a:cubicBezTo>
                <a:cubicBezTo>
                  <a:pt x="270" y="976"/>
                  <a:pt x="270" y="976"/>
                  <a:pt x="270" y="976"/>
                </a:cubicBezTo>
                <a:cubicBezTo>
                  <a:pt x="270" y="976"/>
                  <a:pt x="270" y="976"/>
                  <a:pt x="270" y="976"/>
                </a:cubicBezTo>
                <a:cubicBezTo>
                  <a:pt x="291" y="1000"/>
                  <a:pt x="315" y="1022"/>
                  <a:pt x="341" y="1042"/>
                </a:cubicBezTo>
                <a:cubicBezTo>
                  <a:pt x="337" y="1040"/>
                  <a:pt x="337" y="1040"/>
                  <a:pt x="337" y="1040"/>
                </a:cubicBezTo>
                <a:cubicBezTo>
                  <a:pt x="287" y="1173"/>
                  <a:pt x="287" y="1173"/>
                  <a:pt x="287" y="1173"/>
                </a:cubicBezTo>
                <a:cubicBezTo>
                  <a:pt x="429" y="1244"/>
                  <a:pt x="429" y="1244"/>
                  <a:pt x="429" y="1244"/>
                </a:cubicBezTo>
                <a:cubicBezTo>
                  <a:pt x="504" y="1127"/>
                  <a:pt x="504" y="1127"/>
                  <a:pt x="504" y="1127"/>
                </a:cubicBezTo>
                <a:cubicBezTo>
                  <a:pt x="500" y="1125"/>
                  <a:pt x="500" y="1125"/>
                  <a:pt x="500" y="1125"/>
                </a:cubicBezTo>
                <a:cubicBezTo>
                  <a:pt x="535" y="1135"/>
                  <a:pt x="571" y="1142"/>
                  <a:pt x="609" y="1145"/>
                </a:cubicBezTo>
                <a:cubicBezTo>
                  <a:pt x="605" y="1146"/>
                  <a:pt x="605" y="1146"/>
                  <a:pt x="605" y="1146"/>
                </a:cubicBezTo>
                <a:cubicBezTo>
                  <a:pt x="632" y="1279"/>
                  <a:pt x="632" y="1279"/>
                  <a:pt x="632" y="1279"/>
                </a:cubicBezTo>
                <a:cubicBezTo>
                  <a:pt x="788" y="1263"/>
                  <a:pt x="788" y="1263"/>
                  <a:pt x="788" y="1263"/>
                </a:cubicBezTo>
                <a:cubicBezTo>
                  <a:pt x="792" y="1126"/>
                  <a:pt x="792" y="1126"/>
                  <a:pt x="792" y="1126"/>
                </a:cubicBezTo>
                <a:cubicBezTo>
                  <a:pt x="820" y="1118"/>
                  <a:pt x="847" y="1107"/>
                  <a:pt x="872" y="1095"/>
                </a:cubicBezTo>
                <a:cubicBezTo>
                  <a:pt x="978" y="1183"/>
                  <a:pt x="978" y="1183"/>
                  <a:pt x="978" y="1183"/>
                </a:cubicBezTo>
                <a:cubicBezTo>
                  <a:pt x="1094" y="1085"/>
                  <a:pt x="1094" y="1085"/>
                  <a:pt x="1094" y="1085"/>
                </a:cubicBezTo>
                <a:cubicBezTo>
                  <a:pt x="1024" y="980"/>
                  <a:pt x="1024" y="980"/>
                  <a:pt x="1024" y="980"/>
                </a:cubicBezTo>
                <a:cubicBezTo>
                  <a:pt x="1051" y="950"/>
                  <a:pt x="1075" y="916"/>
                  <a:pt x="1094" y="880"/>
                </a:cubicBezTo>
                <a:cubicBezTo>
                  <a:pt x="1214" y="916"/>
                  <a:pt x="1214" y="916"/>
                  <a:pt x="1214" y="916"/>
                </a:cubicBezTo>
                <a:cubicBezTo>
                  <a:pt x="1272" y="769"/>
                  <a:pt x="1272" y="769"/>
                  <a:pt x="1272" y="769"/>
                </a:cubicBezTo>
                <a:cubicBezTo>
                  <a:pt x="1150" y="705"/>
                  <a:pt x="1150" y="705"/>
                  <a:pt x="1150" y="705"/>
                </a:cubicBezTo>
                <a:cubicBezTo>
                  <a:pt x="1152" y="684"/>
                  <a:pt x="1154" y="663"/>
                  <a:pt x="1154" y="642"/>
                </a:cubicBezTo>
                <a:close/>
                <a:moveTo>
                  <a:pt x="647" y="965"/>
                </a:moveTo>
                <a:cubicBezTo>
                  <a:pt x="469" y="965"/>
                  <a:pt x="325" y="821"/>
                  <a:pt x="325" y="643"/>
                </a:cubicBezTo>
                <a:cubicBezTo>
                  <a:pt x="325" y="465"/>
                  <a:pt x="469" y="321"/>
                  <a:pt x="647" y="321"/>
                </a:cubicBezTo>
                <a:cubicBezTo>
                  <a:pt x="825" y="321"/>
                  <a:pt x="969" y="465"/>
                  <a:pt x="969" y="643"/>
                </a:cubicBezTo>
                <a:cubicBezTo>
                  <a:pt x="969" y="821"/>
                  <a:pt x="825" y="965"/>
                  <a:pt x="647" y="965"/>
                </a:cubicBezTo>
                <a:close/>
              </a:path>
            </a:pathLst>
          </a:custGeom>
          <a:solidFill>
            <a:srgbClr val="730721"/>
          </a:solidFill>
          <a:ln w="9525">
            <a:noFill/>
            <a:round/>
            <a:headEnd/>
            <a:tailEnd/>
          </a:ln>
        </p:spPr>
        <p:txBody>
          <a:bodyPr/>
          <a:lstStyle/>
          <a:p>
            <a:endParaRPr lang="en-GB"/>
          </a:p>
        </p:txBody>
      </p:sp>
      <p:sp>
        <p:nvSpPr>
          <p:cNvPr id="14" name="Freeform 4">
            <a:extLst>
              <a:ext uri="{FF2B5EF4-FFF2-40B4-BE49-F238E27FC236}">
                <a16:creationId xmlns:a16="http://schemas.microsoft.com/office/drawing/2014/main" id="{ECD31E01-65E3-E80C-FB62-06EC49257C30}"/>
              </a:ext>
            </a:extLst>
          </p:cNvPr>
          <p:cNvSpPr>
            <a:spLocks noEditPoints="1"/>
          </p:cNvSpPr>
          <p:nvPr/>
        </p:nvSpPr>
        <p:spPr bwMode="auto">
          <a:xfrm>
            <a:off x="7204999" y="1720534"/>
            <a:ext cx="1976053" cy="1984680"/>
          </a:xfrm>
          <a:custGeom>
            <a:avLst/>
            <a:gdLst>
              <a:gd name="T0" fmla="*/ 5196 w 1276"/>
              <a:gd name="T1" fmla="*/ 2890 h 1279"/>
              <a:gd name="T2" fmla="*/ 5192 w 1276"/>
              <a:gd name="T3" fmla="*/ 2746 h 1279"/>
              <a:gd name="T4" fmla="*/ 5745 w 1276"/>
              <a:gd name="T5" fmla="*/ 2553 h 1279"/>
              <a:gd name="T6" fmla="*/ 5593 w 1276"/>
              <a:gd name="T7" fmla="*/ 1826 h 1279"/>
              <a:gd name="T8" fmla="*/ 4970 w 1276"/>
              <a:gd name="T9" fmla="*/ 1904 h 1279"/>
              <a:gd name="T10" fmla="*/ 4742 w 1276"/>
              <a:gd name="T11" fmla="*/ 1521 h 1279"/>
              <a:gd name="T12" fmla="*/ 5107 w 1276"/>
              <a:gd name="T13" fmla="*/ 1022 h 1279"/>
              <a:gd name="T14" fmla="*/ 4584 w 1276"/>
              <a:gd name="T15" fmla="*/ 499 h 1279"/>
              <a:gd name="T16" fmla="*/ 4093 w 1276"/>
              <a:gd name="T17" fmla="*/ 941 h 1279"/>
              <a:gd name="T18" fmla="*/ 3790 w 1276"/>
              <a:gd name="T19" fmla="*/ 788 h 1279"/>
              <a:gd name="T20" fmla="*/ 3818 w 1276"/>
              <a:gd name="T21" fmla="*/ 167 h 1279"/>
              <a:gd name="T22" fmla="*/ 3131 w 1276"/>
              <a:gd name="T23" fmla="*/ 0 h 1279"/>
              <a:gd name="T24" fmla="*/ 2926 w 1276"/>
              <a:gd name="T25" fmla="*/ 616 h 1279"/>
              <a:gd name="T26" fmla="*/ 2923 w 1276"/>
              <a:gd name="T27" fmla="*/ 616 h 1279"/>
              <a:gd name="T28" fmla="*/ 2467 w 1276"/>
              <a:gd name="T29" fmla="*/ 662 h 1279"/>
              <a:gd name="T30" fmla="*/ 2161 w 1276"/>
              <a:gd name="T31" fmla="*/ 63 h 1279"/>
              <a:gd name="T32" fmla="*/ 1486 w 1276"/>
              <a:gd name="T33" fmla="*/ 317 h 1279"/>
              <a:gd name="T34" fmla="*/ 1658 w 1276"/>
              <a:gd name="T35" fmla="*/ 1001 h 1279"/>
              <a:gd name="T36" fmla="*/ 1301 w 1276"/>
              <a:gd name="T37" fmla="*/ 1293 h 1279"/>
              <a:gd name="T38" fmla="*/ 733 w 1276"/>
              <a:gd name="T39" fmla="*/ 981 h 1279"/>
              <a:gd name="T40" fmla="*/ 284 w 1276"/>
              <a:gd name="T41" fmla="*/ 1554 h 1279"/>
              <a:gd name="T42" fmla="*/ 829 w 1276"/>
              <a:gd name="T43" fmla="*/ 2005 h 1279"/>
              <a:gd name="T44" fmla="*/ 703 w 1276"/>
              <a:gd name="T45" fmla="*/ 2383 h 1279"/>
              <a:gd name="T46" fmla="*/ 50 w 1276"/>
              <a:gd name="T47" fmla="*/ 2441 h 1279"/>
              <a:gd name="T48" fmla="*/ 0 w 1276"/>
              <a:gd name="T49" fmla="*/ 3152 h 1279"/>
              <a:gd name="T50" fmla="*/ 670 w 1276"/>
              <a:gd name="T51" fmla="*/ 3237 h 1279"/>
              <a:gd name="T52" fmla="*/ 670 w 1276"/>
              <a:gd name="T53" fmla="*/ 3220 h 1279"/>
              <a:gd name="T54" fmla="*/ 766 w 1276"/>
              <a:gd name="T55" fmla="*/ 3610 h 1279"/>
              <a:gd name="T56" fmla="*/ 766 w 1276"/>
              <a:gd name="T57" fmla="*/ 3610 h 1279"/>
              <a:gd name="T58" fmla="*/ 251 w 1276"/>
              <a:gd name="T59" fmla="*/ 4024 h 1279"/>
              <a:gd name="T60" fmla="*/ 608 w 1276"/>
              <a:gd name="T61" fmla="*/ 4668 h 1279"/>
              <a:gd name="T62" fmla="*/ 1215 w 1276"/>
              <a:gd name="T63" fmla="*/ 4396 h 1279"/>
              <a:gd name="T64" fmla="*/ 1215 w 1276"/>
              <a:gd name="T65" fmla="*/ 4396 h 1279"/>
              <a:gd name="T66" fmla="*/ 1536 w 1276"/>
              <a:gd name="T67" fmla="*/ 4693 h 1279"/>
              <a:gd name="T68" fmla="*/ 1516 w 1276"/>
              <a:gd name="T69" fmla="*/ 4681 h 1279"/>
              <a:gd name="T70" fmla="*/ 1298 w 1276"/>
              <a:gd name="T71" fmla="*/ 5282 h 1279"/>
              <a:gd name="T72" fmla="*/ 1935 w 1276"/>
              <a:gd name="T73" fmla="*/ 5601 h 1279"/>
              <a:gd name="T74" fmla="*/ 2274 w 1276"/>
              <a:gd name="T75" fmla="*/ 5074 h 1279"/>
              <a:gd name="T76" fmla="*/ 2252 w 1276"/>
              <a:gd name="T77" fmla="*/ 5066 h 1279"/>
              <a:gd name="T78" fmla="*/ 2743 w 1276"/>
              <a:gd name="T79" fmla="*/ 5157 h 1279"/>
              <a:gd name="T80" fmla="*/ 2730 w 1276"/>
              <a:gd name="T81" fmla="*/ 5159 h 1279"/>
              <a:gd name="T82" fmla="*/ 2850 w 1276"/>
              <a:gd name="T83" fmla="*/ 5760 h 1279"/>
              <a:gd name="T84" fmla="*/ 3547 w 1276"/>
              <a:gd name="T85" fmla="*/ 5689 h 1279"/>
              <a:gd name="T86" fmla="*/ 3568 w 1276"/>
              <a:gd name="T87" fmla="*/ 5069 h 1279"/>
              <a:gd name="T88" fmla="*/ 3927 w 1276"/>
              <a:gd name="T89" fmla="*/ 4931 h 1279"/>
              <a:gd name="T90" fmla="*/ 4404 w 1276"/>
              <a:gd name="T91" fmla="*/ 5325 h 1279"/>
              <a:gd name="T92" fmla="*/ 4929 w 1276"/>
              <a:gd name="T93" fmla="*/ 4886 h 1279"/>
              <a:gd name="T94" fmla="*/ 4610 w 1276"/>
              <a:gd name="T95" fmla="*/ 4412 h 1279"/>
              <a:gd name="T96" fmla="*/ 4924 w 1276"/>
              <a:gd name="T97" fmla="*/ 3961 h 1279"/>
              <a:gd name="T98" fmla="*/ 5467 w 1276"/>
              <a:gd name="T99" fmla="*/ 4125 h 1279"/>
              <a:gd name="T100" fmla="*/ 5732 w 1276"/>
              <a:gd name="T101" fmla="*/ 3463 h 1279"/>
              <a:gd name="T102" fmla="*/ 5178 w 1276"/>
              <a:gd name="T103" fmla="*/ 3174 h 1279"/>
              <a:gd name="T104" fmla="*/ 5196 w 1276"/>
              <a:gd name="T105" fmla="*/ 2890 h 1279"/>
              <a:gd name="T106" fmla="*/ 2918 w 1276"/>
              <a:gd name="T107" fmla="*/ 4345 h 1279"/>
              <a:gd name="T108" fmla="*/ 1465 w 1276"/>
              <a:gd name="T109" fmla="*/ 2896 h 1279"/>
              <a:gd name="T110" fmla="*/ 2918 w 1276"/>
              <a:gd name="T111" fmla="*/ 1445 h 1279"/>
              <a:gd name="T112" fmla="*/ 4368 w 1276"/>
              <a:gd name="T113" fmla="*/ 2896 h 1279"/>
              <a:gd name="T114" fmla="*/ 2918 w 1276"/>
              <a:gd name="T115" fmla="*/ 4345 h 127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76"/>
              <a:gd name="T175" fmla="*/ 0 h 1279"/>
              <a:gd name="T176" fmla="*/ 1276 w 1276"/>
              <a:gd name="T177" fmla="*/ 1279 h 127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76" h="1279">
                <a:moveTo>
                  <a:pt x="1154" y="642"/>
                </a:moveTo>
                <a:cubicBezTo>
                  <a:pt x="1154" y="631"/>
                  <a:pt x="1154" y="620"/>
                  <a:pt x="1153" y="610"/>
                </a:cubicBezTo>
                <a:cubicBezTo>
                  <a:pt x="1276" y="567"/>
                  <a:pt x="1276" y="567"/>
                  <a:pt x="1276" y="567"/>
                </a:cubicBezTo>
                <a:cubicBezTo>
                  <a:pt x="1242" y="406"/>
                  <a:pt x="1242" y="406"/>
                  <a:pt x="1242" y="406"/>
                </a:cubicBezTo>
                <a:cubicBezTo>
                  <a:pt x="1104" y="423"/>
                  <a:pt x="1104" y="423"/>
                  <a:pt x="1104" y="423"/>
                </a:cubicBezTo>
                <a:cubicBezTo>
                  <a:pt x="1090" y="393"/>
                  <a:pt x="1073" y="365"/>
                  <a:pt x="1053" y="338"/>
                </a:cubicBezTo>
                <a:cubicBezTo>
                  <a:pt x="1134" y="227"/>
                  <a:pt x="1134" y="227"/>
                  <a:pt x="1134" y="227"/>
                </a:cubicBezTo>
                <a:cubicBezTo>
                  <a:pt x="1018" y="111"/>
                  <a:pt x="1018" y="111"/>
                  <a:pt x="1018" y="111"/>
                </a:cubicBezTo>
                <a:cubicBezTo>
                  <a:pt x="909" y="209"/>
                  <a:pt x="909" y="209"/>
                  <a:pt x="909" y="209"/>
                </a:cubicBezTo>
                <a:cubicBezTo>
                  <a:pt x="888" y="196"/>
                  <a:pt x="865" y="184"/>
                  <a:pt x="842" y="175"/>
                </a:cubicBezTo>
                <a:cubicBezTo>
                  <a:pt x="848" y="37"/>
                  <a:pt x="848" y="37"/>
                  <a:pt x="848" y="37"/>
                </a:cubicBezTo>
                <a:cubicBezTo>
                  <a:pt x="695" y="0"/>
                  <a:pt x="695" y="0"/>
                  <a:pt x="695" y="0"/>
                </a:cubicBezTo>
                <a:cubicBezTo>
                  <a:pt x="650" y="137"/>
                  <a:pt x="650" y="137"/>
                  <a:pt x="650" y="137"/>
                </a:cubicBezTo>
                <a:cubicBezTo>
                  <a:pt x="650" y="137"/>
                  <a:pt x="649" y="137"/>
                  <a:pt x="649" y="137"/>
                </a:cubicBezTo>
                <a:cubicBezTo>
                  <a:pt x="615" y="137"/>
                  <a:pt x="581" y="140"/>
                  <a:pt x="548" y="147"/>
                </a:cubicBezTo>
                <a:cubicBezTo>
                  <a:pt x="480" y="14"/>
                  <a:pt x="480" y="14"/>
                  <a:pt x="480" y="14"/>
                </a:cubicBezTo>
                <a:cubicBezTo>
                  <a:pt x="330" y="70"/>
                  <a:pt x="330" y="70"/>
                  <a:pt x="330" y="70"/>
                </a:cubicBezTo>
                <a:cubicBezTo>
                  <a:pt x="368" y="222"/>
                  <a:pt x="368" y="222"/>
                  <a:pt x="368" y="222"/>
                </a:cubicBezTo>
                <a:cubicBezTo>
                  <a:pt x="339" y="241"/>
                  <a:pt x="313" y="263"/>
                  <a:pt x="289" y="287"/>
                </a:cubicBezTo>
                <a:cubicBezTo>
                  <a:pt x="163" y="218"/>
                  <a:pt x="163" y="218"/>
                  <a:pt x="163" y="218"/>
                </a:cubicBezTo>
                <a:cubicBezTo>
                  <a:pt x="63" y="345"/>
                  <a:pt x="63" y="345"/>
                  <a:pt x="63" y="345"/>
                </a:cubicBezTo>
                <a:cubicBezTo>
                  <a:pt x="184" y="445"/>
                  <a:pt x="184" y="445"/>
                  <a:pt x="184" y="445"/>
                </a:cubicBezTo>
                <a:cubicBezTo>
                  <a:pt x="172" y="472"/>
                  <a:pt x="163" y="500"/>
                  <a:pt x="156" y="529"/>
                </a:cubicBezTo>
                <a:cubicBezTo>
                  <a:pt x="11" y="542"/>
                  <a:pt x="11" y="542"/>
                  <a:pt x="11" y="542"/>
                </a:cubicBezTo>
                <a:cubicBezTo>
                  <a:pt x="0" y="700"/>
                  <a:pt x="0" y="700"/>
                  <a:pt x="0" y="700"/>
                </a:cubicBezTo>
                <a:cubicBezTo>
                  <a:pt x="149" y="719"/>
                  <a:pt x="149" y="719"/>
                  <a:pt x="149" y="719"/>
                </a:cubicBezTo>
                <a:cubicBezTo>
                  <a:pt x="149" y="715"/>
                  <a:pt x="149" y="715"/>
                  <a:pt x="149" y="715"/>
                </a:cubicBezTo>
                <a:cubicBezTo>
                  <a:pt x="154" y="745"/>
                  <a:pt x="161" y="774"/>
                  <a:pt x="170" y="802"/>
                </a:cubicBezTo>
                <a:cubicBezTo>
                  <a:pt x="170" y="802"/>
                  <a:pt x="170" y="802"/>
                  <a:pt x="170" y="802"/>
                </a:cubicBezTo>
                <a:cubicBezTo>
                  <a:pt x="56" y="894"/>
                  <a:pt x="56" y="894"/>
                  <a:pt x="56" y="894"/>
                </a:cubicBezTo>
                <a:cubicBezTo>
                  <a:pt x="135" y="1037"/>
                  <a:pt x="135" y="1037"/>
                  <a:pt x="135" y="1037"/>
                </a:cubicBezTo>
                <a:cubicBezTo>
                  <a:pt x="270" y="976"/>
                  <a:pt x="270" y="976"/>
                  <a:pt x="270" y="976"/>
                </a:cubicBezTo>
                <a:cubicBezTo>
                  <a:pt x="270" y="976"/>
                  <a:pt x="270" y="976"/>
                  <a:pt x="270" y="976"/>
                </a:cubicBezTo>
                <a:cubicBezTo>
                  <a:pt x="292" y="1000"/>
                  <a:pt x="316" y="1022"/>
                  <a:pt x="341" y="1042"/>
                </a:cubicBezTo>
                <a:cubicBezTo>
                  <a:pt x="337" y="1040"/>
                  <a:pt x="337" y="1040"/>
                  <a:pt x="337" y="1040"/>
                </a:cubicBezTo>
                <a:cubicBezTo>
                  <a:pt x="288" y="1173"/>
                  <a:pt x="288" y="1173"/>
                  <a:pt x="288" y="1173"/>
                </a:cubicBezTo>
                <a:cubicBezTo>
                  <a:pt x="430" y="1244"/>
                  <a:pt x="430" y="1244"/>
                  <a:pt x="430" y="1244"/>
                </a:cubicBezTo>
                <a:cubicBezTo>
                  <a:pt x="505" y="1127"/>
                  <a:pt x="505" y="1127"/>
                  <a:pt x="505" y="1127"/>
                </a:cubicBezTo>
                <a:cubicBezTo>
                  <a:pt x="500" y="1125"/>
                  <a:pt x="500" y="1125"/>
                  <a:pt x="500" y="1125"/>
                </a:cubicBezTo>
                <a:cubicBezTo>
                  <a:pt x="535" y="1135"/>
                  <a:pt x="572" y="1142"/>
                  <a:pt x="609" y="1145"/>
                </a:cubicBezTo>
                <a:cubicBezTo>
                  <a:pt x="606" y="1146"/>
                  <a:pt x="606" y="1146"/>
                  <a:pt x="606" y="1146"/>
                </a:cubicBezTo>
                <a:cubicBezTo>
                  <a:pt x="633" y="1279"/>
                  <a:pt x="633" y="1279"/>
                  <a:pt x="633" y="1279"/>
                </a:cubicBezTo>
                <a:cubicBezTo>
                  <a:pt x="788" y="1263"/>
                  <a:pt x="788" y="1263"/>
                  <a:pt x="788" y="1263"/>
                </a:cubicBezTo>
                <a:cubicBezTo>
                  <a:pt x="793" y="1126"/>
                  <a:pt x="793" y="1126"/>
                  <a:pt x="793" y="1126"/>
                </a:cubicBezTo>
                <a:cubicBezTo>
                  <a:pt x="820" y="1118"/>
                  <a:pt x="847" y="1107"/>
                  <a:pt x="872" y="1095"/>
                </a:cubicBezTo>
                <a:cubicBezTo>
                  <a:pt x="978" y="1183"/>
                  <a:pt x="978" y="1183"/>
                  <a:pt x="978" y="1183"/>
                </a:cubicBezTo>
                <a:cubicBezTo>
                  <a:pt x="1095" y="1085"/>
                  <a:pt x="1095" y="1085"/>
                  <a:pt x="1095" y="1085"/>
                </a:cubicBezTo>
                <a:cubicBezTo>
                  <a:pt x="1024" y="980"/>
                  <a:pt x="1024" y="980"/>
                  <a:pt x="1024" y="980"/>
                </a:cubicBezTo>
                <a:cubicBezTo>
                  <a:pt x="1051" y="950"/>
                  <a:pt x="1075" y="916"/>
                  <a:pt x="1094" y="880"/>
                </a:cubicBezTo>
                <a:cubicBezTo>
                  <a:pt x="1214" y="916"/>
                  <a:pt x="1214" y="916"/>
                  <a:pt x="1214" y="916"/>
                </a:cubicBezTo>
                <a:cubicBezTo>
                  <a:pt x="1273" y="769"/>
                  <a:pt x="1273" y="769"/>
                  <a:pt x="1273" y="769"/>
                </a:cubicBezTo>
                <a:cubicBezTo>
                  <a:pt x="1150" y="705"/>
                  <a:pt x="1150" y="705"/>
                  <a:pt x="1150" y="705"/>
                </a:cubicBezTo>
                <a:cubicBezTo>
                  <a:pt x="1153" y="684"/>
                  <a:pt x="1154" y="663"/>
                  <a:pt x="1154" y="642"/>
                </a:cubicBezTo>
                <a:close/>
                <a:moveTo>
                  <a:pt x="648" y="965"/>
                </a:moveTo>
                <a:cubicBezTo>
                  <a:pt x="470" y="965"/>
                  <a:pt x="325" y="821"/>
                  <a:pt x="325" y="643"/>
                </a:cubicBezTo>
                <a:cubicBezTo>
                  <a:pt x="325" y="465"/>
                  <a:pt x="470" y="321"/>
                  <a:pt x="648" y="321"/>
                </a:cubicBezTo>
                <a:cubicBezTo>
                  <a:pt x="826" y="321"/>
                  <a:pt x="970" y="465"/>
                  <a:pt x="970" y="643"/>
                </a:cubicBezTo>
                <a:cubicBezTo>
                  <a:pt x="970" y="821"/>
                  <a:pt x="826" y="965"/>
                  <a:pt x="648" y="965"/>
                </a:cubicBezTo>
                <a:close/>
              </a:path>
            </a:pathLst>
          </a:custGeom>
          <a:solidFill>
            <a:srgbClr val="B39B2E"/>
          </a:solidFill>
          <a:ln w="9525">
            <a:noFill/>
            <a:round/>
            <a:headEnd/>
            <a:tailEnd/>
          </a:ln>
        </p:spPr>
        <p:txBody>
          <a:bodyPr/>
          <a:lstStyle/>
          <a:p>
            <a:endParaRPr lang="en-GB"/>
          </a:p>
        </p:txBody>
      </p:sp>
      <p:sp>
        <p:nvSpPr>
          <p:cNvPr id="15" name="Freeform 5">
            <a:extLst>
              <a:ext uri="{FF2B5EF4-FFF2-40B4-BE49-F238E27FC236}">
                <a16:creationId xmlns:a16="http://schemas.microsoft.com/office/drawing/2014/main" id="{3B9ECCA2-ABD4-EC5C-4513-96A9539F6232}"/>
              </a:ext>
            </a:extLst>
          </p:cNvPr>
          <p:cNvSpPr>
            <a:spLocks noEditPoints="1"/>
          </p:cNvSpPr>
          <p:nvPr/>
        </p:nvSpPr>
        <p:spPr bwMode="auto">
          <a:xfrm>
            <a:off x="5057174" y="1721004"/>
            <a:ext cx="1976053" cy="1983740"/>
          </a:xfrm>
          <a:custGeom>
            <a:avLst/>
            <a:gdLst>
              <a:gd name="T0" fmla="*/ 5196 w 1276"/>
              <a:gd name="T1" fmla="*/ 2888 h 1279"/>
              <a:gd name="T2" fmla="*/ 5192 w 1276"/>
              <a:gd name="T3" fmla="*/ 2743 h 1279"/>
              <a:gd name="T4" fmla="*/ 5745 w 1276"/>
              <a:gd name="T5" fmla="*/ 2550 h 1279"/>
              <a:gd name="T6" fmla="*/ 5593 w 1276"/>
              <a:gd name="T7" fmla="*/ 1825 h 1279"/>
              <a:gd name="T8" fmla="*/ 4970 w 1276"/>
              <a:gd name="T9" fmla="*/ 1901 h 1279"/>
              <a:gd name="T10" fmla="*/ 4736 w 1276"/>
              <a:gd name="T11" fmla="*/ 1520 h 1279"/>
              <a:gd name="T12" fmla="*/ 5101 w 1276"/>
              <a:gd name="T13" fmla="*/ 1022 h 1279"/>
              <a:gd name="T14" fmla="*/ 4577 w 1276"/>
              <a:gd name="T15" fmla="*/ 498 h 1279"/>
              <a:gd name="T16" fmla="*/ 4093 w 1276"/>
              <a:gd name="T17" fmla="*/ 939 h 1279"/>
              <a:gd name="T18" fmla="*/ 3788 w 1276"/>
              <a:gd name="T19" fmla="*/ 787 h 1279"/>
              <a:gd name="T20" fmla="*/ 3818 w 1276"/>
              <a:gd name="T21" fmla="*/ 167 h 1279"/>
              <a:gd name="T22" fmla="*/ 3124 w 1276"/>
              <a:gd name="T23" fmla="*/ 0 h 1279"/>
              <a:gd name="T24" fmla="*/ 2926 w 1276"/>
              <a:gd name="T25" fmla="*/ 616 h 1279"/>
              <a:gd name="T26" fmla="*/ 2923 w 1276"/>
              <a:gd name="T27" fmla="*/ 616 h 1279"/>
              <a:gd name="T28" fmla="*/ 2467 w 1276"/>
              <a:gd name="T29" fmla="*/ 662 h 1279"/>
              <a:gd name="T30" fmla="*/ 2161 w 1276"/>
              <a:gd name="T31" fmla="*/ 63 h 1279"/>
              <a:gd name="T32" fmla="*/ 1481 w 1276"/>
              <a:gd name="T33" fmla="*/ 315 h 1279"/>
              <a:gd name="T34" fmla="*/ 1653 w 1276"/>
              <a:gd name="T35" fmla="*/ 997 h 1279"/>
              <a:gd name="T36" fmla="*/ 1301 w 1276"/>
              <a:gd name="T37" fmla="*/ 1291 h 1279"/>
              <a:gd name="T38" fmla="*/ 732 w 1276"/>
              <a:gd name="T39" fmla="*/ 980 h 1279"/>
              <a:gd name="T40" fmla="*/ 284 w 1276"/>
              <a:gd name="T41" fmla="*/ 1550 h 1279"/>
              <a:gd name="T42" fmla="*/ 824 w 1276"/>
              <a:gd name="T43" fmla="*/ 1999 h 1279"/>
              <a:gd name="T44" fmla="*/ 703 w 1276"/>
              <a:gd name="T45" fmla="*/ 2378 h 1279"/>
              <a:gd name="T46" fmla="*/ 46 w 1276"/>
              <a:gd name="T47" fmla="*/ 2438 h 1279"/>
              <a:gd name="T48" fmla="*/ 0 w 1276"/>
              <a:gd name="T49" fmla="*/ 3146 h 1279"/>
              <a:gd name="T50" fmla="*/ 670 w 1276"/>
              <a:gd name="T51" fmla="*/ 3233 h 1279"/>
              <a:gd name="T52" fmla="*/ 670 w 1276"/>
              <a:gd name="T53" fmla="*/ 3215 h 1279"/>
              <a:gd name="T54" fmla="*/ 761 w 1276"/>
              <a:gd name="T55" fmla="*/ 3606 h 1279"/>
              <a:gd name="T56" fmla="*/ 761 w 1276"/>
              <a:gd name="T57" fmla="*/ 3606 h 1279"/>
              <a:gd name="T58" fmla="*/ 251 w 1276"/>
              <a:gd name="T59" fmla="*/ 4021 h 1279"/>
              <a:gd name="T60" fmla="*/ 603 w 1276"/>
              <a:gd name="T61" fmla="*/ 4664 h 1279"/>
              <a:gd name="T62" fmla="*/ 1215 w 1276"/>
              <a:gd name="T63" fmla="*/ 4389 h 1279"/>
              <a:gd name="T64" fmla="*/ 1215 w 1276"/>
              <a:gd name="T65" fmla="*/ 4389 h 1279"/>
              <a:gd name="T66" fmla="*/ 1536 w 1276"/>
              <a:gd name="T67" fmla="*/ 4686 h 1279"/>
              <a:gd name="T68" fmla="*/ 1516 w 1276"/>
              <a:gd name="T69" fmla="*/ 4678 h 1279"/>
              <a:gd name="T70" fmla="*/ 1293 w 1276"/>
              <a:gd name="T71" fmla="*/ 5273 h 1279"/>
              <a:gd name="T72" fmla="*/ 1930 w 1276"/>
              <a:gd name="T73" fmla="*/ 5592 h 1279"/>
              <a:gd name="T74" fmla="*/ 2269 w 1276"/>
              <a:gd name="T75" fmla="*/ 5067 h 1279"/>
              <a:gd name="T76" fmla="*/ 2252 w 1276"/>
              <a:gd name="T77" fmla="*/ 5059 h 1279"/>
              <a:gd name="T78" fmla="*/ 2743 w 1276"/>
              <a:gd name="T79" fmla="*/ 5148 h 1279"/>
              <a:gd name="T80" fmla="*/ 2725 w 1276"/>
              <a:gd name="T81" fmla="*/ 5151 h 1279"/>
              <a:gd name="T82" fmla="*/ 2847 w 1276"/>
              <a:gd name="T83" fmla="*/ 5750 h 1279"/>
              <a:gd name="T84" fmla="*/ 3547 w 1276"/>
              <a:gd name="T85" fmla="*/ 5679 h 1279"/>
              <a:gd name="T86" fmla="*/ 3567 w 1276"/>
              <a:gd name="T87" fmla="*/ 5062 h 1279"/>
              <a:gd name="T88" fmla="*/ 3927 w 1276"/>
              <a:gd name="T89" fmla="*/ 4922 h 1279"/>
              <a:gd name="T90" fmla="*/ 4404 w 1276"/>
              <a:gd name="T91" fmla="*/ 5320 h 1279"/>
              <a:gd name="T92" fmla="*/ 4924 w 1276"/>
              <a:gd name="T93" fmla="*/ 4879 h 1279"/>
              <a:gd name="T94" fmla="*/ 4610 w 1276"/>
              <a:gd name="T95" fmla="*/ 4405 h 1279"/>
              <a:gd name="T96" fmla="*/ 4924 w 1276"/>
              <a:gd name="T97" fmla="*/ 3956 h 1279"/>
              <a:gd name="T98" fmla="*/ 5467 w 1276"/>
              <a:gd name="T99" fmla="*/ 4120 h 1279"/>
              <a:gd name="T100" fmla="*/ 5727 w 1276"/>
              <a:gd name="T101" fmla="*/ 3456 h 1279"/>
              <a:gd name="T102" fmla="*/ 5178 w 1276"/>
              <a:gd name="T103" fmla="*/ 3171 h 1279"/>
              <a:gd name="T104" fmla="*/ 5196 w 1276"/>
              <a:gd name="T105" fmla="*/ 2888 h 1279"/>
              <a:gd name="T106" fmla="*/ 2913 w 1276"/>
              <a:gd name="T107" fmla="*/ 4339 h 1279"/>
              <a:gd name="T108" fmla="*/ 1465 w 1276"/>
              <a:gd name="T109" fmla="*/ 2890 h 1279"/>
              <a:gd name="T110" fmla="*/ 2913 w 1276"/>
              <a:gd name="T111" fmla="*/ 1444 h 1279"/>
              <a:gd name="T112" fmla="*/ 4363 w 1276"/>
              <a:gd name="T113" fmla="*/ 2890 h 1279"/>
              <a:gd name="T114" fmla="*/ 2913 w 1276"/>
              <a:gd name="T115" fmla="*/ 4339 h 127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76"/>
              <a:gd name="T175" fmla="*/ 0 h 1279"/>
              <a:gd name="T176" fmla="*/ 1276 w 1276"/>
              <a:gd name="T177" fmla="*/ 1279 h 127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76" h="1279">
                <a:moveTo>
                  <a:pt x="1154" y="642"/>
                </a:moveTo>
                <a:cubicBezTo>
                  <a:pt x="1154" y="631"/>
                  <a:pt x="1153" y="620"/>
                  <a:pt x="1153" y="610"/>
                </a:cubicBezTo>
                <a:cubicBezTo>
                  <a:pt x="1276" y="567"/>
                  <a:pt x="1276" y="567"/>
                  <a:pt x="1276" y="567"/>
                </a:cubicBezTo>
                <a:cubicBezTo>
                  <a:pt x="1242" y="406"/>
                  <a:pt x="1242" y="406"/>
                  <a:pt x="1242" y="406"/>
                </a:cubicBezTo>
                <a:cubicBezTo>
                  <a:pt x="1104" y="423"/>
                  <a:pt x="1104" y="423"/>
                  <a:pt x="1104" y="423"/>
                </a:cubicBezTo>
                <a:cubicBezTo>
                  <a:pt x="1089" y="393"/>
                  <a:pt x="1072" y="365"/>
                  <a:pt x="1052" y="338"/>
                </a:cubicBezTo>
                <a:cubicBezTo>
                  <a:pt x="1133" y="227"/>
                  <a:pt x="1133" y="227"/>
                  <a:pt x="1133" y="227"/>
                </a:cubicBezTo>
                <a:cubicBezTo>
                  <a:pt x="1017" y="111"/>
                  <a:pt x="1017" y="111"/>
                  <a:pt x="1017" y="111"/>
                </a:cubicBezTo>
                <a:cubicBezTo>
                  <a:pt x="909" y="209"/>
                  <a:pt x="909" y="209"/>
                  <a:pt x="909" y="209"/>
                </a:cubicBezTo>
                <a:cubicBezTo>
                  <a:pt x="887" y="196"/>
                  <a:pt x="865" y="184"/>
                  <a:pt x="841" y="175"/>
                </a:cubicBezTo>
                <a:cubicBezTo>
                  <a:pt x="848" y="37"/>
                  <a:pt x="848" y="37"/>
                  <a:pt x="848" y="37"/>
                </a:cubicBezTo>
                <a:cubicBezTo>
                  <a:pt x="694" y="0"/>
                  <a:pt x="694" y="0"/>
                  <a:pt x="694" y="0"/>
                </a:cubicBezTo>
                <a:cubicBezTo>
                  <a:pt x="650" y="137"/>
                  <a:pt x="650" y="137"/>
                  <a:pt x="650" y="137"/>
                </a:cubicBezTo>
                <a:cubicBezTo>
                  <a:pt x="649" y="137"/>
                  <a:pt x="649" y="137"/>
                  <a:pt x="649" y="137"/>
                </a:cubicBezTo>
                <a:cubicBezTo>
                  <a:pt x="614" y="137"/>
                  <a:pt x="580" y="140"/>
                  <a:pt x="548" y="147"/>
                </a:cubicBezTo>
                <a:cubicBezTo>
                  <a:pt x="480" y="14"/>
                  <a:pt x="480" y="14"/>
                  <a:pt x="480" y="14"/>
                </a:cubicBezTo>
                <a:cubicBezTo>
                  <a:pt x="329" y="70"/>
                  <a:pt x="329" y="70"/>
                  <a:pt x="329" y="70"/>
                </a:cubicBezTo>
                <a:cubicBezTo>
                  <a:pt x="367" y="222"/>
                  <a:pt x="367" y="222"/>
                  <a:pt x="367" y="222"/>
                </a:cubicBezTo>
                <a:cubicBezTo>
                  <a:pt x="339" y="241"/>
                  <a:pt x="313" y="263"/>
                  <a:pt x="289" y="287"/>
                </a:cubicBezTo>
                <a:cubicBezTo>
                  <a:pt x="162" y="218"/>
                  <a:pt x="162" y="218"/>
                  <a:pt x="162" y="218"/>
                </a:cubicBezTo>
                <a:cubicBezTo>
                  <a:pt x="63" y="345"/>
                  <a:pt x="63" y="345"/>
                  <a:pt x="63" y="345"/>
                </a:cubicBezTo>
                <a:cubicBezTo>
                  <a:pt x="183" y="445"/>
                  <a:pt x="183" y="445"/>
                  <a:pt x="183" y="445"/>
                </a:cubicBezTo>
                <a:cubicBezTo>
                  <a:pt x="172" y="472"/>
                  <a:pt x="163" y="500"/>
                  <a:pt x="156" y="529"/>
                </a:cubicBezTo>
                <a:cubicBezTo>
                  <a:pt x="10" y="542"/>
                  <a:pt x="10" y="542"/>
                  <a:pt x="10" y="542"/>
                </a:cubicBezTo>
                <a:cubicBezTo>
                  <a:pt x="0" y="700"/>
                  <a:pt x="0" y="700"/>
                  <a:pt x="0" y="700"/>
                </a:cubicBezTo>
                <a:cubicBezTo>
                  <a:pt x="149" y="719"/>
                  <a:pt x="149" y="719"/>
                  <a:pt x="149" y="719"/>
                </a:cubicBezTo>
                <a:cubicBezTo>
                  <a:pt x="149" y="715"/>
                  <a:pt x="149" y="715"/>
                  <a:pt x="149" y="715"/>
                </a:cubicBezTo>
                <a:cubicBezTo>
                  <a:pt x="153" y="745"/>
                  <a:pt x="160" y="774"/>
                  <a:pt x="169" y="802"/>
                </a:cubicBezTo>
                <a:cubicBezTo>
                  <a:pt x="169" y="802"/>
                  <a:pt x="169" y="802"/>
                  <a:pt x="169" y="802"/>
                </a:cubicBezTo>
                <a:cubicBezTo>
                  <a:pt x="56" y="894"/>
                  <a:pt x="56" y="894"/>
                  <a:pt x="56" y="894"/>
                </a:cubicBezTo>
                <a:cubicBezTo>
                  <a:pt x="134" y="1037"/>
                  <a:pt x="134" y="1037"/>
                  <a:pt x="134" y="1037"/>
                </a:cubicBezTo>
                <a:cubicBezTo>
                  <a:pt x="270" y="976"/>
                  <a:pt x="270" y="976"/>
                  <a:pt x="270" y="976"/>
                </a:cubicBezTo>
                <a:cubicBezTo>
                  <a:pt x="270" y="976"/>
                  <a:pt x="270" y="976"/>
                  <a:pt x="270" y="976"/>
                </a:cubicBezTo>
                <a:cubicBezTo>
                  <a:pt x="291" y="1000"/>
                  <a:pt x="315" y="1022"/>
                  <a:pt x="341" y="1042"/>
                </a:cubicBezTo>
                <a:cubicBezTo>
                  <a:pt x="337" y="1040"/>
                  <a:pt x="337" y="1040"/>
                  <a:pt x="337" y="1040"/>
                </a:cubicBezTo>
                <a:cubicBezTo>
                  <a:pt x="287" y="1173"/>
                  <a:pt x="287" y="1173"/>
                  <a:pt x="287" y="1173"/>
                </a:cubicBezTo>
                <a:cubicBezTo>
                  <a:pt x="429" y="1244"/>
                  <a:pt x="429" y="1244"/>
                  <a:pt x="429" y="1244"/>
                </a:cubicBezTo>
                <a:cubicBezTo>
                  <a:pt x="504" y="1127"/>
                  <a:pt x="504" y="1127"/>
                  <a:pt x="504" y="1127"/>
                </a:cubicBezTo>
                <a:cubicBezTo>
                  <a:pt x="500" y="1125"/>
                  <a:pt x="500" y="1125"/>
                  <a:pt x="500" y="1125"/>
                </a:cubicBezTo>
                <a:cubicBezTo>
                  <a:pt x="535" y="1135"/>
                  <a:pt x="571" y="1142"/>
                  <a:pt x="609" y="1145"/>
                </a:cubicBezTo>
                <a:cubicBezTo>
                  <a:pt x="605" y="1146"/>
                  <a:pt x="605" y="1146"/>
                  <a:pt x="605" y="1146"/>
                </a:cubicBezTo>
                <a:cubicBezTo>
                  <a:pt x="632" y="1279"/>
                  <a:pt x="632" y="1279"/>
                  <a:pt x="632" y="1279"/>
                </a:cubicBezTo>
                <a:cubicBezTo>
                  <a:pt x="788" y="1263"/>
                  <a:pt x="788" y="1263"/>
                  <a:pt x="788" y="1263"/>
                </a:cubicBezTo>
                <a:cubicBezTo>
                  <a:pt x="792" y="1126"/>
                  <a:pt x="792" y="1126"/>
                  <a:pt x="792" y="1126"/>
                </a:cubicBezTo>
                <a:cubicBezTo>
                  <a:pt x="820" y="1118"/>
                  <a:pt x="847" y="1107"/>
                  <a:pt x="872" y="1095"/>
                </a:cubicBezTo>
                <a:cubicBezTo>
                  <a:pt x="978" y="1183"/>
                  <a:pt x="978" y="1183"/>
                  <a:pt x="978" y="1183"/>
                </a:cubicBezTo>
                <a:cubicBezTo>
                  <a:pt x="1094" y="1085"/>
                  <a:pt x="1094" y="1085"/>
                  <a:pt x="1094" y="1085"/>
                </a:cubicBezTo>
                <a:cubicBezTo>
                  <a:pt x="1024" y="980"/>
                  <a:pt x="1024" y="980"/>
                  <a:pt x="1024" y="980"/>
                </a:cubicBezTo>
                <a:cubicBezTo>
                  <a:pt x="1051" y="950"/>
                  <a:pt x="1075" y="916"/>
                  <a:pt x="1094" y="880"/>
                </a:cubicBezTo>
                <a:cubicBezTo>
                  <a:pt x="1214" y="916"/>
                  <a:pt x="1214" y="916"/>
                  <a:pt x="1214" y="916"/>
                </a:cubicBezTo>
                <a:cubicBezTo>
                  <a:pt x="1272" y="769"/>
                  <a:pt x="1272" y="769"/>
                  <a:pt x="1272" y="769"/>
                </a:cubicBezTo>
                <a:cubicBezTo>
                  <a:pt x="1150" y="705"/>
                  <a:pt x="1150" y="705"/>
                  <a:pt x="1150" y="705"/>
                </a:cubicBezTo>
                <a:cubicBezTo>
                  <a:pt x="1152" y="684"/>
                  <a:pt x="1154" y="663"/>
                  <a:pt x="1154" y="642"/>
                </a:cubicBezTo>
                <a:close/>
                <a:moveTo>
                  <a:pt x="647" y="965"/>
                </a:moveTo>
                <a:cubicBezTo>
                  <a:pt x="469" y="965"/>
                  <a:pt x="325" y="821"/>
                  <a:pt x="325" y="643"/>
                </a:cubicBezTo>
                <a:cubicBezTo>
                  <a:pt x="325" y="465"/>
                  <a:pt x="469" y="321"/>
                  <a:pt x="647" y="321"/>
                </a:cubicBezTo>
                <a:cubicBezTo>
                  <a:pt x="825" y="321"/>
                  <a:pt x="969" y="465"/>
                  <a:pt x="969" y="643"/>
                </a:cubicBezTo>
                <a:cubicBezTo>
                  <a:pt x="969" y="821"/>
                  <a:pt x="825" y="965"/>
                  <a:pt x="647" y="965"/>
                </a:cubicBezTo>
                <a:close/>
              </a:path>
            </a:pathLst>
          </a:custGeom>
          <a:solidFill>
            <a:srgbClr val="730721"/>
          </a:solidFill>
          <a:ln w="9525">
            <a:noFill/>
            <a:round/>
            <a:headEnd/>
            <a:tailEnd/>
          </a:ln>
        </p:spPr>
        <p:txBody>
          <a:bodyPr/>
          <a:lstStyle/>
          <a:p>
            <a:endParaRPr lang="en-GB"/>
          </a:p>
        </p:txBody>
      </p:sp>
      <p:sp>
        <p:nvSpPr>
          <p:cNvPr id="17" name="Freeform 5">
            <a:extLst>
              <a:ext uri="{FF2B5EF4-FFF2-40B4-BE49-F238E27FC236}">
                <a16:creationId xmlns:a16="http://schemas.microsoft.com/office/drawing/2014/main" id="{A0D0F1B9-2A35-E6E5-4190-436429B557B8}"/>
              </a:ext>
            </a:extLst>
          </p:cNvPr>
          <p:cNvSpPr>
            <a:spLocks noEditPoints="1"/>
          </p:cNvSpPr>
          <p:nvPr/>
        </p:nvSpPr>
        <p:spPr bwMode="auto">
          <a:xfrm>
            <a:off x="9352823" y="1721004"/>
            <a:ext cx="1976053" cy="1983740"/>
          </a:xfrm>
          <a:custGeom>
            <a:avLst/>
            <a:gdLst>
              <a:gd name="T0" fmla="*/ 5196 w 1276"/>
              <a:gd name="T1" fmla="*/ 2888 h 1279"/>
              <a:gd name="T2" fmla="*/ 5192 w 1276"/>
              <a:gd name="T3" fmla="*/ 2743 h 1279"/>
              <a:gd name="T4" fmla="*/ 5745 w 1276"/>
              <a:gd name="T5" fmla="*/ 2550 h 1279"/>
              <a:gd name="T6" fmla="*/ 5593 w 1276"/>
              <a:gd name="T7" fmla="*/ 1825 h 1279"/>
              <a:gd name="T8" fmla="*/ 4970 w 1276"/>
              <a:gd name="T9" fmla="*/ 1901 h 1279"/>
              <a:gd name="T10" fmla="*/ 4736 w 1276"/>
              <a:gd name="T11" fmla="*/ 1520 h 1279"/>
              <a:gd name="T12" fmla="*/ 5101 w 1276"/>
              <a:gd name="T13" fmla="*/ 1022 h 1279"/>
              <a:gd name="T14" fmla="*/ 4577 w 1276"/>
              <a:gd name="T15" fmla="*/ 498 h 1279"/>
              <a:gd name="T16" fmla="*/ 4093 w 1276"/>
              <a:gd name="T17" fmla="*/ 939 h 1279"/>
              <a:gd name="T18" fmla="*/ 3788 w 1276"/>
              <a:gd name="T19" fmla="*/ 787 h 1279"/>
              <a:gd name="T20" fmla="*/ 3818 w 1276"/>
              <a:gd name="T21" fmla="*/ 167 h 1279"/>
              <a:gd name="T22" fmla="*/ 3124 w 1276"/>
              <a:gd name="T23" fmla="*/ 0 h 1279"/>
              <a:gd name="T24" fmla="*/ 2926 w 1276"/>
              <a:gd name="T25" fmla="*/ 616 h 1279"/>
              <a:gd name="T26" fmla="*/ 2923 w 1276"/>
              <a:gd name="T27" fmla="*/ 616 h 1279"/>
              <a:gd name="T28" fmla="*/ 2467 w 1276"/>
              <a:gd name="T29" fmla="*/ 662 h 1279"/>
              <a:gd name="T30" fmla="*/ 2161 w 1276"/>
              <a:gd name="T31" fmla="*/ 63 h 1279"/>
              <a:gd name="T32" fmla="*/ 1481 w 1276"/>
              <a:gd name="T33" fmla="*/ 315 h 1279"/>
              <a:gd name="T34" fmla="*/ 1653 w 1276"/>
              <a:gd name="T35" fmla="*/ 997 h 1279"/>
              <a:gd name="T36" fmla="*/ 1301 w 1276"/>
              <a:gd name="T37" fmla="*/ 1291 h 1279"/>
              <a:gd name="T38" fmla="*/ 732 w 1276"/>
              <a:gd name="T39" fmla="*/ 980 h 1279"/>
              <a:gd name="T40" fmla="*/ 284 w 1276"/>
              <a:gd name="T41" fmla="*/ 1550 h 1279"/>
              <a:gd name="T42" fmla="*/ 824 w 1276"/>
              <a:gd name="T43" fmla="*/ 1999 h 1279"/>
              <a:gd name="T44" fmla="*/ 703 w 1276"/>
              <a:gd name="T45" fmla="*/ 2378 h 1279"/>
              <a:gd name="T46" fmla="*/ 46 w 1276"/>
              <a:gd name="T47" fmla="*/ 2438 h 1279"/>
              <a:gd name="T48" fmla="*/ 0 w 1276"/>
              <a:gd name="T49" fmla="*/ 3146 h 1279"/>
              <a:gd name="T50" fmla="*/ 670 w 1276"/>
              <a:gd name="T51" fmla="*/ 3233 h 1279"/>
              <a:gd name="T52" fmla="*/ 670 w 1276"/>
              <a:gd name="T53" fmla="*/ 3215 h 1279"/>
              <a:gd name="T54" fmla="*/ 761 w 1276"/>
              <a:gd name="T55" fmla="*/ 3606 h 1279"/>
              <a:gd name="T56" fmla="*/ 761 w 1276"/>
              <a:gd name="T57" fmla="*/ 3606 h 1279"/>
              <a:gd name="T58" fmla="*/ 251 w 1276"/>
              <a:gd name="T59" fmla="*/ 4021 h 1279"/>
              <a:gd name="T60" fmla="*/ 603 w 1276"/>
              <a:gd name="T61" fmla="*/ 4664 h 1279"/>
              <a:gd name="T62" fmla="*/ 1215 w 1276"/>
              <a:gd name="T63" fmla="*/ 4389 h 1279"/>
              <a:gd name="T64" fmla="*/ 1215 w 1276"/>
              <a:gd name="T65" fmla="*/ 4389 h 1279"/>
              <a:gd name="T66" fmla="*/ 1536 w 1276"/>
              <a:gd name="T67" fmla="*/ 4686 h 1279"/>
              <a:gd name="T68" fmla="*/ 1516 w 1276"/>
              <a:gd name="T69" fmla="*/ 4678 h 1279"/>
              <a:gd name="T70" fmla="*/ 1293 w 1276"/>
              <a:gd name="T71" fmla="*/ 5273 h 1279"/>
              <a:gd name="T72" fmla="*/ 1930 w 1276"/>
              <a:gd name="T73" fmla="*/ 5592 h 1279"/>
              <a:gd name="T74" fmla="*/ 2269 w 1276"/>
              <a:gd name="T75" fmla="*/ 5067 h 1279"/>
              <a:gd name="T76" fmla="*/ 2252 w 1276"/>
              <a:gd name="T77" fmla="*/ 5059 h 1279"/>
              <a:gd name="T78" fmla="*/ 2743 w 1276"/>
              <a:gd name="T79" fmla="*/ 5148 h 1279"/>
              <a:gd name="T80" fmla="*/ 2725 w 1276"/>
              <a:gd name="T81" fmla="*/ 5151 h 1279"/>
              <a:gd name="T82" fmla="*/ 2847 w 1276"/>
              <a:gd name="T83" fmla="*/ 5750 h 1279"/>
              <a:gd name="T84" fmla="*/ 3547 w 1276"/>
              <a:gd name="T85" fmla="*/ 5679 h 1279"/>
              <a:gd name="T86" fmla="*/ 3567 w 1276"/>
              <a:gd name="T87" fmla="*/ 5062 h 1279"/>
              <a:gd name="T88" fmla="*/ 3927 w 1276"/>
              <a:gd name="T89" fmla="*/ 4922 h 1279"/>
              <a:gd name="T90" fmla="*/ 4404 w 1276"/>
              <a:gd name="T91" fmla="*/ 5320 h 1279"/>
              <a:gd name="T92" fmla="*/ 4924 w 1276"/>
              <a:gd name="T93" fmla="*/ 4879 h 1279"/>
              <a:gd name="T94" fmla="*/ 4610 w 1276"/>
              <a:gd name="T95" fmla="*/ 4405 h 1279"/>
              <a:gd name="T96" fmla="*/ 4924 w 1276"/>
              <a:gd name="T97" fmla="*/ 3956 h 1279"/>
              <a:gd name="T98" fmla="*/ 5467 w 1276"/>
              <a:gd name="T99" fmla="*/ 4120 h 1279"/>
              <a:gd name="T100" fmla="*/ 5727 w 1276"/>
              <a:gd name="T101" fmla="*/ 3456 h 1279"/>
              <a:gd name="T102" fmla="*/ 5178 w 1276"/>
              <a:gd name="T103" fmla="*/ 3171 h 1279"/>
              <a:gd name="T104" fmla="*/ 5196 w 1276"/>
              <a:gd name="T105" fmla="*/ 2888 h 1279"/>
              <a:gd name="T106" fmla="*/ 2913 w 1276"/>
              <a:gd name="T107" fmla="*/ 4339 h 1279"/>
              <a:gd name="T108" fmla="*/ 1465 w 1276"/>
              <a:gd name="T109" fmla="*/ 2890 h 1279"/>
              <a:gd name="T110" fmla="*/ 2913 w 1276"/>
              <a:gd name="T111" fmla="*/ 1444 h 1279"/>
              <a:gd name="T112" fmla="*/ 4363 w 1276"/>
              <a:gd name="T113" fmla="*/ 2890 h 1279"/>
              <a:gd name="T114" fmla="*/ 2913 w 1276"/>
              <a:gd name="T115" fmla="*/ 4339 h 127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76"/>
              <a:gd name="T175" fmla="*/ 0 h 1279"/>
              <a:gd name="T176" fmla="*/ 1276 w 1276"/>
              <a:gd name="T177" fmla="*/ 1279 h 127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76" h="1279">
                <a:moveTo>
                  <a:pt x="1154" y="642"/>
                </a:moveTo>
                <a:cubicBezTo>
                  <a:pt x="1154" y="631"/>
                  <a:pt x="1153" y="620"/>
                  <a:pt x="1153" y="610"/>
                </a:cubicBezTo>
                <a:cubicBezTo>
                  <a:pt x="1276" y="567"/>
                  <a:pt x="1276" y="567"/>
                  <a:pt x="1276" y="567"/>
                </a:cubicBezTo>
                <a:cubicBezTo>
                  <a:pt x="1242" y="406"/>
                  <a:pt x="1242" y="406"/>
                  <a:pt x="1242" y="406"/>
                </a:cubicBezTo>
                <a:cubicBezTo>
                  <a:pt x="1104" y="423"/>
                  <a:pt x="1104" y="423"/>
                  <a:pt x="1104" y="423"/>
                </a:cubicBezTo>
                <a:cubicBezTo>
                  <a:pt x="1089" y="393"/>
                  <a:pt x="1072" y="365"/>
                  <a:pt x="1052" y="338"/>
                </a:cubicBezTo>
                <a:cubicBezTo>
                  <a:pt x="1133" y="227"/>
                  <a:pt x="1133" y="227"/>
                  <a:pt x="1133" y="227"/>
                </a:cubicBezTo>
                <a:cubicBezTo>
                  <a:pt x="1017" y="111"/>
                  <a:pt x="1017" y="111"/>
                  <a:pt x="1017" y="111"/>
                </a:cubicBezTo>
                <a:cubicBezTo>
                  <a:pt x="909" y="209"/>
                  <a:pt x="909" y="209"/>
                  <a:pt x="909" y="209"/>
                </a:cubicBezTo>
                <a:cubicBezTo>
                  <a:pt x="887" y="196"/>
                  <a:pt x="865" y="184"/>
                  <a:pt x="841" y="175"/>
                </a:cubicBezTo>
                <a:cubicBezTo>
                  <a:pt x="848" y="37"/>
                  <a:pt x="848" y="37"/>
                  <a:pt x="848" y="37"/>
                </a:cubicBezTo>
                <a:cubicBezTo>
                  <a:pt x="694" y="0"/>
                  <a:pt x="694" y="0"/>
                  <a:pt x="694" y="0"/>
                </a:cubicBezTo>
                <a:cubicBezTo>
                  <a:pt x="650" y="137"/>
                  <a:pt x="650" y="137"/>
                  <a:pt x="650" y="137"/>
                </a:cubicBezTo>
                <a:cubicBezTo>
                  <a:pt x="649" y="137"/>
                  <a:pt x="649" y="137"/>
                  <a:pt x="649" y="137"/>
                </a:cubicBezTo>
                <a:cubicBezTo>
                  <a:pt x="614" y="137"/>
                  <a:pt x="580" y="140"/>
                  <a:pt x="548" y="147"/>
                </a:cubicBezTo>
                <a:cubicBezTo>
                  <a:pt x="480" y="14"/>
                  <a:pt x="480" y="14"/>
                  <a:pt x="480" y="14"/>
                </a:cubicBezTo>
                <a:cubicBezTo>
                  <a:pt x="329" y="70"/>
                  <a:pt x="329" y="70"/>
                  <a:pt x="329" y="70"/>
                </a:cubicBezTo>
                <a:cubicBezTo>
                  <a:pt x="367" y="222"/>
                  <a:pt x="367" y="222"/>
                  <a:pt x="367" y="222"/>
                </a:cubicBezTo>
                <a:cubicBezTo>
                  <a:pt x="339" y="241"/>
                  <a:pt x="313" y="263"/>
                  <a:pt x="289" y="287"/>
                </a:cubicBezTo>
                <a:cubicBezTo>
                  <a:pt x="162" y="218"/>
                  <a:pt x="162" y="218"/>
                  <a:pt x="162" y="218"/>
                </a:cubicBezTo>
                <a:cubicBezTo>
                  <a:pt x="63" y="345"/>
                  <a:pt x="63" y="345"/>
                  <a:pt x="63" y="345"/>
                </a:cubicBezTo>
                <a:cubicBezTo>
                  <a:pt x="183" y="445"/>
                  <a:pt x="183" y="445"/>
                  <a:pt x="183" y="445"/>
                </a:cubicBezTo>
                <a:cubicBezTo>
                  <a:pt x="172" y="472"/>
                  <a:pt x="163" y="500"/>
                  <a:pt x="156" y="529"/>
                </a:cubicBezTo>
                <a:cubicBezTo>
                  <a:pt x="10" y="542"/>
                  <a:pt x="10" y="542"/>
                  <a:pt x="10" y="542"/>
                </a:cubicBezTo>
                <a:cubicBezTo>
                  <a:pt x="0" y="700"/>
                  <a:pt x="0" y="700"/>
                  <a:pt x="0" y="700"/>
                </a:cubicBezTo>
                <a:cubicBezTo>
                  <a:pt x="149" y="719"/>
                  <a:pt x="149" y="719"/>
                  <a:pt x="149" y="719"/>
                </a:cubicBezTo>
                <a:cubicBezTo>
                  <a:pt x="149" y="715"/>
                  <a:pt x="149" y="715"/>
                  <a:pt x="149" y="715"/>
                </a:cubicBezTo>
                <a:cubicBezTo>
                  <a:pt x="153" y="745"/>
                  <a:pt x="160" y="774"/>
                  <a:pt x="169" y="802"/>
                </a:cubicBezTo>
                <a:cubicBezTo>
                  <a:pt x="169" y="802"/>
                  <a:pt x="169" y="802"/>
                  <a:pt x="169" y="802"/>
                </a:cubicBezTo>
                <a:cubicBezTo>
                  <a:pt x="56" y="894"/>
                  <a:pt x="56" y="894"/>
                  <a:pt x="56" y="894"/>
                </a:cubicBezTo>
                <a:cubicBezTo>
                  <a:pt x="134" y="1037"/>
                  <a:pt x="134" y="1037"/>
                  <a:pt x="134" y="1037"/>
                </a:cubicBezTo>
                <a:cubicBezTo>
                  <a:pt x="270" y="976"/>
                  <a:pt x="270" y="976"/>
                  <a:pt x="270" y="976"/>
                </a:cubicBezTo>
                <a:cubicBezTo>
                  <a:pt x="270" y="976"/>
                  <a:pt x="270" y="976"/>
                  <a:pt x="270" y="976"/>
                </a:cubicBezTo>
                <a:cubicBezTo>
                  <a:pt x="291" y="1000"/>
                  <a:pt x="315" y="1022"/>
                  <a:pt x="341" y="1042"/>
                </a:cubicBezTo>
                <a:cubicBezTo>
                  <a:pt x="337" y="1040"/>
                  <a:pt x="337" y="1040"/>
                  <a:pt x="337" y="1040"/>
                </a:cubicBezTo>
                <a:cubicBezTo>
                  <a:pt x="287" y="1173"/>
                  <a:pt x="287" y="1173"/>
                  <a:pt x="287" y="1173"/>
                </a:cubicBezTo>
                <a:cubicBezTo>
                  <a:pt x="429" y="1244"/>
                  <a:pt x="429" y="1244"/>
                  <a:pt x="429" y="1244"/>
                </a:cubicBezTo>
                <a:cubicBezTo>
                  <a:pt x="504" y="1127"/>
                  <a:pt x="504" y="1127"/>
                  <a:pt x="504" y="1127"/>
                </a:cubicBezTo>
                <a:cubicBezTo>
                  <a:pt x="500" y="1125"/>
                  <a:pt x="500" y="1125"/>
                  <a:pt x="500" y="1125"/>
                </a:cubicBezTo>
                <a:cubicBezTo>
                  <a:pt x="535" y="1135"/>
                  <a:pt x="571" y="1142"/>
                  <a:pt x="609" y="1145"/>
                </a:cubicBezTo>
                <a:cubicBezTo>
                  <a:pt x="605" y="1146"/>
                  <a:pt x="605" y="1146"/>
                  <a:pt x="605" y="1146"/>
                </a:cubicBezTo>
                <a:cubicBezTo>
                  <a:pt x="632" y="1279"/>
                  <a:pt x="632" y="1279"/>
                  <a:pt x="632" y="1279"/>
                </a:cubicBezTo>
                <a:cubicBezTo>
                  <a:pt x="788" y="1263"/>
                  <a:pt x="788" y="1263"/>
                  <a:pt x="788" y="1263"/>
                </a:cubicBezTo>
                <a:cubicBezTo>
                  <a:pt x="792" y="1126"/>
                  <a:pt x="792" y="1126"/>
                  <a:pt x="792" y="1126"/>
                </a:cubicBezTo>
                <a:cubicBezTo>
                  <a:pt x="820" y="1118"/>
                  <a:pt x="847" y="1107"/>
                  <a:pt x="872" y="1095"/>
                </a:cubicBezTo>
                <a:cubicBezTo>
                  <a:pt x="978" y="1183"/>
                  <a:pt x="978" y="1183"/>
                  <a:pt x="978" y="1183"/>
                </a:cubicBezTo>
                <a:cubicBezTo>
                  <a:pt x="1094" y="1085"/>
                  <a:pt x="1094" y="1085"/>
                  <a:pt x="1094" y="1085"/>
                </a:cubicBezTo>
                <a:cubicBezTo>
                  <a:pt x="1024" y="980"/>
                  <a:pt x="1024" y="980"/>
                  <a:pt x="1024" y="980"/>
                </a:cubicBezTo>
                <a:cubicBezTo>
                  <a:pt x="1051" y="950"/>
                  <a:pt x="1075" y="916"/>
                  <a:pt x="1094" y="880"/>
                </a:cubicBezTo>
                <a:cubicBezTo>
                  <a:pt x="1214" y="916"/>
                  <a:pt x="1214" y="916"/>
                  <a:pt x="1214" y="916"/>
                </a:cubicBezTo>
                <a:cubicBezTo>
                  <a:pt x="1272" y="769"/>
                  <a:pt x="1272" y="769"/>
                  <a:pt x="1272" y="769"/>
                </a:cubicBezTo>
                <a:cubicBezTo>
                  <a:pt x="1150" y="705"/>
                  <a:pt x="1150" y="705"/>
                  <a:pt x="1150" y="705"/>
                </a:cubicBezTo>
                <a:cubicBezTo>
                  <a:pt x="1152" y="684"/>
                  <a:pt x="1154" y="663"/>
                  <a:pt x="1154" y="642"/>
                </a:cubicBezTo>
                <a:close/>
                <a:moveTo>
                  <a:pt x="647" y="965"/>
                </a:moveTo>
                <a:cubicBezTo>
                  <a:pt x="469" y="965"/>
                  <a:pt x="325" y="821"/>
                  <a:pt x="325" y="643"/>
                </a:cubicBezTo>
                <a:cubicBezTo>
                  <a:pt x="325" y="465"/>
                  <a:pt x="469" y="321"/>
                  <a:pt x="647" y="321"/>
                </a:cubicBezTo>
                <a:cubicBezTo>
                  <a:pt x="825" y="321"/>
                  <a:pt x="969" y="465"/>
                  <a:pt x="969" y="643"/>
                </a:cubicBezTo>
                <a:cubicBezTo>
                  <a:pt x="969" y="821"/>
                  <a:pt x="825" y="965"/>
                  <a:pt x="647" y="965"/>
                </a:cubicBezTo>
                <a:close/>
              </a:path>
            </a:pathLst>
          </a:custGeom>
          <a:solidFill>
            <a:srgbClr val="730721"/>
          </a:solidFill>
          <a:ln w="9525">
            <a:noFill/>
            <a:round/>
            <a:headEnd/>
            <a:tailEnd/>
          </a:ln>
        </p:spPr>
        <p:txBody>
          <a:bodyPr/>
          <a:lstStyle/>
          <a:p>
            <a:endParaRPr lang="en-GB"/>
          </a:p>
        </p:txBody>
      </p:sp>
      <p:sp>
        <p:nvSpPr>
          <p:cNvPr id="22" name="Chevron 3">
            <a:extLst>
              <a:ext uri="{FF2B5EF4-FFF2-40B4-BE49-F238E27FC236}">
                <a16:creationId xmlns:a16="http://schemas.microsoft.com/office/drawing/2014/main" id="{DD7FF29E-FAB1-94A4-5236-06F11ACBBAA7}"/>
              </a:ext>
            </a:extLst>
          </p:cNvPr>
          <p:cNvSpPr/>
          <p:nvPr/>
        </p:nvSpPr>
        <p:spPr bwMode="ltGray">
          <a:xfrm>
            <a:off x="2926343" y="3843528"/>
            <a:ext cx="1896012" cy="992632"/>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nchorCtr="0"/>
          <a:lstStyle/>
          <a:p>
            <a:r>
              <a:rPr lang="en-US" sz="2000" dirty="0">
                <a:solidFill>
                  <a:schemeClr val="tx1"/>
                </a:solidFill>
              </a:rPr>
              <a:t>Role defined by the actions which the contract says they take</a:t>
            </a:r>
          </a:p>
        </p:txBody>
      </p:sp>
      <p:sp>
        <p:nvSpPr>
          <p:cNvPr id="23" name="Pentagon 4">
            <a:extLst>
              <a:ext uri="{FF2B5EF4-FFF2-40B4-BE49-F238E27FC236}">
                <a16:creationId xmlns:a16="http://schemas.microsoft.com/office/drawing/2014/main" id="{492E290A-BA91-83C4-FD83-A46DA8020238}"/>
              </a:ext>
            </a:extLst>
          </p:cNvPr>
          <p:cNvSpPr/>
          <p:nvPr/>
        </p:nvSpPr>
        <p:spPr bwMode="ltGray">
          <a:xfrm>
            <a:off x="761048" y="3843528"/>
            <a:ext cx="1789112" cy="992632"/>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nchorCtr="0"/>
          <a:lstStyle/>
          <a:p>
            <a:r>
              <a:rPr lang="en-US" sz="2000" dirty="0">
                <a:solidFill>
                  <a:schemeClr val="tx1"/>
                </a:solidFill>
              </a:rPr>
              <a:t>Agents have considerable authority</a:t>
            </a:r>
          </a:p>
        </p:txBody>
      </p:sp>
      <p:sp>
        <p:nvSpPr>
          <p:cNvPr id="29" name="Chevron 5">
            <a:extLst>
              <a:ext uri="{FF2B5EF4-FFF2-40B4-BE49-F238E27FC236}">
                <a16:creationId xmlns:a16="http://schemas.microsoft.com/office/drawing/2014/main" id="{3B330AB7-65BB-B96F-F32B-0F7734A6F584}"/>
              </a:ext>
            </a:extLst>
          </p:cNvPr>
          <p:cNvSpPr/>
          <p:nvPr/>
        </p:nvSpPr>
        <p:spPr bwMode="ltGray">
          <a:xfrm>
            <a:off x="5091638" y="3843528"/>
            <a:ext cx="1835936" cy="992632"/>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nchorCtr="0"/>
          <a:lstStyle/>
          <a:p>
            <a:r>
              <a:rPr lang="en-US" sz="2000" dirty="0">
                <a:solidFill>
                  <a:schemeClr val="tx1"/>
                </a:solidFill>
              </a:rPr>
              <a:t>Act on behalf of the employing party</a:t>
            </a:r>
          </a:p>
          <a:p>
            <a:pPr marL="180000" indent="-180000">
              <a:buFont typeface="Arial" panose="020B0604020202020204" pitchFamily="34" charset="0"/>
              <a:buChar char="•"/>
            </a:pPr>
            <a:r>
              <a:rPr lang="en-US" sz="2000" dirty="0">
                <a:solidFill>
                  <a:schemeClr val="tx1"/>
                </a:solidFill>
              </a:rPr>
              <a:t>Assumed they are not constrained</a:t>
            </a:r>
          </a:p>
        </p:txBody>
      </p:sp>
      <p:sp>
        <p:nvSpPr>
          <p:cNvPr id="30" name="Chevron 6">
            <a:extLst>
              <a:ext uri="{FF2B5EF4-FFF2-40B4-BE49-F238E27FC236}">
                <a16:creationId xmlns:a16="http://schemas.microsoft.com/office/drawing/2014/main" id="{8BFC761F-824B-1DAC-B3FF-D9C35BA8DDFD}"/>
              </a:ext>
            </a:extLst>
          </p:cNvPr>
          <p:cNvSpPr/>
          <p:nvPr/>
        </p:nvSpPr>
        <p:spPr bwMode="ltGray">
          <a:xfrm>
            <a:off x="7256933" y="3843528"/>
            <a:ext cx="1805787" cy="992632"/>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nchorCtr="0"/>
          <a:lstStyle/>
          <a:p>
            <a:r>
              <a:rPr lang="en-US" sz="2000" dirty="0">
                <a:solidFill>
                  <a:schemeClr val="tx1"/>
                </a:solidFill>
              </a:rPr>
              <a:t>May delegate their actions; not advised</a:t>
            </a:r>
          </a:p>
        </p:txBody>
      </p:sp>
      <p:sp>
        <p:nvSpPr>
          <p:cNvPr id="59" name="Chevron 7">
            <a:extLst>
              <a:ext uri="{FF2B5EF4-FFF2-40B4-BE49-F238E27FC236}">
                <a16:creationId xmlns:a16="http://schemas.microsoft.com/office/drawing/2014/main" id="{E3818B2F-FFF7-BA17-604E-88278ECD98C9}"/>
              </a:ext>
            </a:extLst>
          </p:cNvPr>
          <p:cNvSpPr/>
          <p:nvPr/>
        </p:nvSpPr>
        <p:spPr bwMode="ltGray">
          <a:xfrm>
            <a:off x="9422228" y="3843528"/>
            <a:ext cx="1896012" cy="992632"/>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nchorCtr="0"/>
          <a:lstStyle/>
          <a:p>
            <a:r>
              <a:rPr lang="en-US" sz="2000" dirty="0">
                <a:solidFill>
                  <a:schemeClr val="tx1"/>
                </a:solidFill>
              </a:rPr>
              <a:t>Motivated to act reasonably by presence of the Adjudicator</a:t>
            </a:r>
          </a:p>
        </p:txBody>
      </p:sp>
      <p:pic>
        <p:nvPicPr>
          <p:cNvPr id="66" name="Graphic 65" descr="Clipboard Checked outline">
            <a:extLst>
              <a:ext uri="{FF2B5EF4-FFF2-40B4-BE49-F238E27FC236}">
                <a16:creationId xmlns:a16="http://schemas.microsoft.com/office/drawing/2014/main" id="{C76D6E4E-1D78-C30C-9963-CB95A7C897F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936827" y="2303569"/>
            <a:ext cx="808044" cy="808044"/>
          </a:xfrm>
          <a:prstGeom prst="rect">
            <a:avLst/>
          </a:prstGeom>
        </p:spPr>
      </p:pic>
      <p:pic>
        <p:nvPicPr>
          <p:cNvPr id="68" name="Graphic 67" descr="Management outline">
            <a:extLst>
              <a:ext uri="{FF2B5EF4-FFF2-40B4-BE49-F238E27FC236}">
                <a16:creationId xmlns:a16="http://schemas.microsoft.com/office/drawing/2014/main" id="{076E048E-FF22-1455-7B78-A7ADC1C88ED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789003" y="2303569"/>
            <a:ext cx="808044" cy="808044"/>
          </a:xfrm>
          <a:prstGeom prst="rect">
            <a:avLst/>
          </a:prstGeom>
        </p:spPr>
      </p:pic>
      <p:pic>
        <p:nvPicPr>
          <p:cNvPr id="70" name="Graphic 69" descr="Hierarchy outline">
            <a:extLst>
              <a:ext uri="{FF2B5EF4-FFF2-40B4-BE49-F238E27FC236}">
                <a16:creationId xmlns:a16="http://schemas.microsoft.com/office/drawing/2014/main" id="{37A1E319-1A35-229F-4120-54D338D6466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641178" y="2303569"/>
            <a:ext cx="808044" cy="808044"/>
          </a:xfrm>
          <a:prstGeom prst="rect">
            <a:avLst/>
          </a:prstGeom>
        </p:spPr>
      </p:pic>
      <p:pic>
        <p:nvPicPr>
          <p:cNvPr id="72" name="Graphic 71" descr="Contract outline">
            <a:extLst>
              <a:ext uri="{FF2B5EF4-FFF2-40B4-BE49-F238E27FC236}">
                <a16:creationId xmlns:a16="http://schemas.microsoft.com/office/drawing/2014/main" id="{3F27D2E1-05CC-E22E-8AE7-E729B8D68AF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93353" y="2303569"/>
            <a:ext cx="808044" cy="808044"/>
          </a:xfrm>
          <a:prstGeom prst="rect">
            <a:avLst/>
          </a:prstGeom>
        </p:spPr>
      </p:pic>
      <p:pic>
        <p:nvPicPr>
          <p:cNvPr id="74" name="Graphic 73" descr="Inbox Check outline">
            <a:extLst>
              <a:ext uri="{FF2B5EF4-FFF2-40B4-BE49-F238E27FC236}">
                <a16:creationId xmlns:a16="http://schemas.microsoft.com/office/drawing/2014/main" id="{32424077-E42A-95A3-C6F1-1EB32F1F17A2}"/>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345528" y="2303569"/>
            <a:ext cx="808044" cy="808044"/>
          </a:xfrm>
          <a:prstGeom prst="rect">
            <a:avLst/>
          </a:prstGeom>
        </p:spPr>
      </p:pic>
      <p:sp>
        <p:nvSpPr>
          <p:cNvPr id="2" name="Shape 22">
            <a:extLst>
              <a:ext uri="{FF2B5EF4-FFF2-40B4-BE49-F238E27FC236}">
                <a16:creationId xmlns:a16="http://schemas.microsoft.com/office/drawing/2014/main" id="{10F63154-356F-7A69-699E-151D2E76A637}"/>
              </a:ext>
            </a:extLst>
          </p:cNvPr>
          <p:cNvSpPr/>
          <p:nvPr/>
        </p:nvSpPr>
        <p:spPr>
          <a:xfrm>
            <a:off x="457200" y="6492240"/>
            <a:ext cx="11247120" cy="0"/>
          </a:xfrm>
          <a:prstGeom prst="line">
            <a:avLst/>
          </a:prstGeom>
          <a:noFill/>
          <a:ln w="17780">
            <a:solidFill>
              <a:srgbClr val="A00B2F"/>
            </a:solidFill>
            <a:prstDash val="solid"/>
          </a:ln>
        </p:spPr>
        <p:txBody>
          <a:bodyPr/>
          <a:lstStyle/>
          <a:p>
            <a:endParaRPr lang="en-US"/>
          </a:p>
        </p:txBody>
      </p:sp>
    </p:spTree>
    <p:extLst>
      <p:ext uri="{BB962C8B-B14F-4D97-AF65-F5344CB8AC3E}">
        <p14:creationId xmlns:p14="http://schemas.microsoft.com/office/powerpoint/2010/main" val="17612512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76C7A-6800-40DE-154F-4372DD68D4A9}"/>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E96B8677-E4F5-921C-9A19-576179AC6CDC}"/>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4" imgH="345" progId="TCLayout.ActiveDocument.1">
                  <p:embed/>
                </p:oleObj>
              </mc:Choice>
              <mc:Fallback>
                <p:oleObj name="think-cell Slide" r:id="rId4" imgW="344" imgH="345" progId="TCLayout.ActiveDocument.1">
                  <p:embed/>
                  <p:pic>
                    <p:nvPicPr>
                      <p:cNvPr id="8" name="think-cell data - do not delete" hidden="1">
                        <a:extLst>
                          <a:ext uri="{FF2B5EF4-FFF2-40B4-BE49-F238E27FC236}">
                            <a16:creationId xmlns:a16="http://schemas.microsoft.com/office/drawing/2014/main" id="{E96B8677-E4F5-921C-9A19-576179AC6CD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A4830043-8E0F-CE7F-783A-479DA55162F3}"/>
              </a:ext>
            </a:extLst>
          </p:cNvPr>
          <p:cNvSpPr>
            <a:spLocks noGrp="1"/>
          </p:cNvSpPr>
          <p:nvPr>
            <p:ph type="title"/>
          </p:nvPr>
        </p:nvSpPr>
        <p:spPr/>
        <p:txBody>
          <a:bodyPr vert="horz"/>
          <a:lstStyle/>
          <a:p>
            <a:r>
              <a:rPr lang="en-US" sz="2800" b="1" dirty="0">
                <a:solidFill>
                  <a:srgbClr val="404040"/>
                </a:solidFill>
                <a:latin typeface="Century Gothic" pitchFamily="34" charset="0"/>
                <a:ea typeface="+mn-ea"/>
                <a:cs typeface="+mn-cs"/>
              </a:rPr>
              <a:t>Adjudicator</a:t>
            </a:r>
            <a:endParaRPr lang="en-ZA" sz="2800" b="1" dirty="0">
              <a:solidFill>
                <a:srgbClr val="404040"/>
              </a:solidFill>
              <a:latin typeface="Century Gothic" pitchFamily="34" charset="0"/>
              <a:ea typeface="+mn-ea"/>
              <a:cs typeface="+mn-cs"/>
            </a:endParaRPr>
          </a:p>
        </p:txBody>
      </p:sp>
      <p:grpSp>
        <p:nvGrpSpPr>
          <p:cNvPr id="2" name="Group 48">
            <a:extLst>
              <a:ext uri="{FF2B5EF4-FFF2-40B4-BE49-F238E27FC236}">
                <a16:creationId xmlns:a16="http://schemas.microsoft.com/office/drawing/2014/main" id="{3901AD08-C9F8-CEEC-B1F8-71142C92E260}"/>
              </a:ext>
            </a:extLst>
          </p:cNvPr>
          <p:cNvGrpSpPr>
            <a:grpSpLocks/>
          </p:cNvGrpSpPr>
          <p:nvPr/>
        </p:nvGrpSpPr>
        <p:grpSpPr bwMode="auto">
          <a:xfrm>
            <a:off x="3822476" y="1131742"/>
            <a:ext cx="4387245" cy="4960462"/>
            <a:chOff x="4812" y="1905"/>
            <a:chExt cx="919" cy="972"/>
          </a:xfrm>
        </p:grpSpPr>
        <p:sp>
          <p:nvSpPr>
            <p:cNvPr id="3" name="Freeform 28">
              <a:extLst>
                <a:ext uri="{FF2B5EF4-FFF2-40B4-BE49-F238E27FC236}">
                  <a16:creationId xmlns:a16="http://schemas.microsoft.com/office/drawing/2014/main" id="{4DDB28CC-8127-9AF8-EFBF-D29BEE29DD3D}"/>
                </a:ext>
              </a:extLst>
            </p:cNvPr>
            <p:cNvSpPr>
              <a:spLocks/>
            </p:cNvSpPr>
            <p:nvPr/>
          </p:nvSpPr>
          <p:spPr bwMode="gray">
            <a:xfrm>
              <a:off x="4917" y="1905"/>
              <a:ext cx="467" cy="302"/>
            </a:xfrm>
            <a:custGeom>
              <a:avLst/>
              <a:gdLst>
                <a:gd name="T0" fmla="*/ 732 w 298"/>
                <a:gd name="T1" fmla="*/ 202 h 208"/>
                <a:gd name="T2" fmla="*/ 536 w 298"/>
                <a:gd name="T3" fmla="*/ 0 h 208"/>
                <a:gd name="T4" fmla="*/ 536 w 298"/>
                <a:gd name="T5" fmla="*/ 90 h 208"/>
                <a:gd name="T6" fmla="*/ 0 w 298"/>
                <a:gd name="T7" fmla="*/ 312 h 208"/>
                <a:gd name="T8" fmla="*/ 157 w 298"/>
                <a:gd name="T9" fmla="*/ 289 h 208"/>
                <a:gd name="T10" fmla="*/ 221 w 298"/>
                <a:gd name="T11" fmla="*/ 438 h 208"/>
                <a:gd name="T12" fmla="*/ 536 w 298"/>
                <a:gd name="T13" fmla="*/ 314 h 208"/>
                <a:gd name="T14" fmla="*/ 536 w 298"/>
                <a:gd name="T15" fmla="*/ 402 h 208"/>
                <a:gd name="T16" fmla="*/ 732 w 298"/>
                <a:gd name="T17" fmla="*/ 202 h 20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8"/>
                <a:gd name="T28" fmla="*/ 0 h 208"/>
                <a:gd name="T29" fmla="*/ 298 w 298"/>
                <a:gd name="T30" fmla="*/ 208 h 20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8" h="208">
                  <a:moveTo>
                    <a:pt x="298" y="96"/>
                  </a:moveTo>
                  <a:cubicBezTo>
                    <a:pt x="218" y="0"/>
                    <a:pt x="218" y="0"/>
                    <a:pt x="218" y="0"/>
                  </a:cubicBezTo>
                  <a:cubicBezTo>
                    <a:pt x="218" y="43"/>
                    <a:pt x="218" y="43"/>
                    <a:pt x="218" y="43"/>
                  </a:cubicBezTo>
                  <a:cubicBezTo>
                    <a:pt x="131" y="45"/>
                    <a:pt x="53" y="85"/>
                    <a:pt x="0" y="148"/>
                  </a:cubicBezTo>
                  <a:cubicBezTo>
                    <a:pt x="64" y="137"/>
                    <a:pt x="64" y="137"/>
                    <a:pt x="64" y="137"/>
                  </a:cubicBezTo>
                  <a:cubicBezTo>
                    <a:pt x="90" y="208"/>
                    <a:pt x="90" y="208"/>
                    <a:pt x="90" y="208"/>
                  </a:cubicBezTo>
                  <a:cubicBezTo>
                    <a:pt x="124" y="172"/>
                    <a:pt x="170" y="151"/>
                    <a:pt x="218" y="149"/>
                  </a:cubicBezTo>
                  <a:cubicBezTo>
                    <a:pt x="218" y="191"/>
                    <a:pt x="218" y="191"/>
                    <a:pt x="218" y="191"/>
                  </a:cubicBezTo>
                  <a:lnTo>
                    <a:pt x="298" y="96"/>
                  </a:lnTo>
                  <a:close/>
                </a:path>
              </a:pathLst>
            </a:custGeom>
            <a:solidFill>
              <a:srgbClr val="730721"/>
            </a:solidFill>
            <a:ln w="3175" cap="flat" cmpd="sng">
              <a:noFill/>
              <a:prstDash val="solid"/>
              <a:round/>
              <a:headEnd type="none" w="med" len="med"/>
              <a:tailEnd type="none" w="med" len="med"/>
            </a:ln>
          </p:spPr>
          <p:txBody>
            <a:bodyPr/>
            <a:lstStyle/>
            <a:p>
              <a:endParaRPr lang="en-GB"/>
            </a:p>
          </p:txBody>
        </p:sp>
        <p:sp>
          <p:nvSpPr>
            <p:cNvPr id="4" name="Freeform 29">
              <a:extLst>
                <a:ext uri="{FF2B5EF4-FFF2-40B4-BE49-F238E27FC236}">
                  <a16:creationId xmlns:a16="http://schemas.microsoft.com/office/drawing/2014/main" id="{90D57CB3-AC70-CB71-5E50-8CB46C5E8048}"/>
                </a:ext>
              </a:extLst>
            </p:cNvPr>
            <p:cNvSpPr>
              <a:spLocks/>
            </p:cNvSpPr>
            <p:nvPr/>
          </p:nvSpPr>
          <p:spPr bwMode="gray">
            <a:xfrm>
              <a:off x="4812" y="2127"/>
              <a:ext cx="259" cy="413"/>
            </a:xfrm>
            <a:custGeom>
              <a:avLst/>
              <a:gdLst>
                <a:gd name="T0" fmla="*/ 316 w 165"/>
                <a:gd name="T1" fmla="*/ 200 h 285"/>
                <a:gd name="T2" fmla="*/ 407 w 165"/>
                <a:gd name="T3" fmla="*/ 243 h 285"/>
                <a:gd name="T4" fmla="*/ 301 w 165"/>
                <a:gd name="T5" fmla="*/ 0 h 285"/>
                <a:gd name="T6" fmla="*/ 0 w 165"/>
                <a:gd name="T7" fmla="*/ 43 h 285"/>
                <a:gd name="T8" fmla="*/ 89 w 165"/>
                <a:gd name="T9" fmla="*/ 88 h 285"/>
                <a:gd name="T10" fmla="*/ 0 w 165"/>
                <a:gd name="T11" fmla="*/ 383 h 285"/>
                <a:gd name="T12" fmla="*/ 44 w 165"/>
                <a:gd name="T13" fmla="*/ 598 h 285"/>
                <a:gd name="T14" fmla="*/ 100 w 165"/>
                <a:gd name="T15" fmla="*/ 471 h 285"/>
                <a:gd name="T16" fmla="*/ 284 w 165"/>
                <a:gd name="T17" fmla="*/ 497 h 285"/>
                <a:gd name="T18" fmla="*/ 316 w 165"/>
                <a:gd name="T19" fmla="*/ 200 h 28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5"/>
                <a:gd name="T31" fmla="*/ 0 h 285"/>
                <a:gd name="T32" fmla="*/ 165 w 165"/>
                <a:gd name="T33" fmla="*/ 285 h 28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5" h="285">
                  <a:moveTo>
                    <a:pt x="128" y="95"/>
                  </a:moveTo>
                  <a:cubicBezTo>
                    <a:pt x="165" y="116"/>
                    <a:pt x="165" y="116"/>
                    <a:pt x="165" y="116"/>
                  </a:cubicBezTo>
                  <a:cubicBezTo>
                    <a:pt x="122" y="0"/>
                    <a:pt x="122" y="0"/>
                    <a:pt x="122" y="0"/>
                  </a:cubicBezTo>
                  <a:cubicBezTo>
                    <a:pt x="0" y="21"/>
                    <a:pt x="0" y="21"/>
                    <a:pt x="0" y="21"/>
                  </a:cubicBezTo>
                  <a:cubicBezTo>
                    <a:pt x="36" y="42"/>
                    <a:pt x="36" y="42"/>
                    <a:pt x="36" y="42"/>
                  </a:cubicBezTo>
                  <a:cubicBezTo>
                    <a:pt x="13" y="83"/>
                    <a:pt x="0" y="131"/>
                    <a:pt x="0" y="182"/>
                  </a:cubicBezTo>
                  <a:cubicBezTo>
                    <a:pt x="0" y="218"/>
                    <a:pt x="6" y="253"/>
                    <a:pt x="18" y="285"/>
                  </a:cubicBezTo>
                  <a:cubicBezTo>
                    <a:pt x="41" y="224"/>
                    <a:pt x="41" y="224"/>
                    <a:pt x="41" y="224"/>
                  </a:cubicBezTo>
                  <a:cubicBezTo>
                    <a:pt x="115" y="237"/>
                    <a:pt x="115" y="237"/>
                    <a:pt x="115" y="237"/>
                  </a:cubicBezTo>
                  <a:cubicBezTo>
                    <a:pt x="101" y="191"/>
                    <a:pt x="104" y="140"/>
                    <a:pt x="128" y="95"/>
                  </a:cubicBezTo>
                  <a:close/>
                </a:path>
              </a:pathLst>
            </a:custGeom>
            <a:solidFill>
              <a:schemeClr val="accent4">
                <a:lumMod val="50000"/>
              </a:schemeClr>
            </a:solidFill>
            <a:ln w="3175" cap="flat" cmpd="sng">
              <a:noFill/>
              <a:prstDash val="solid"/>
              <a:round/>
              <a:headEnd type="none" w="med" len="med"/>
              <a:tailEnd type="none" w="med" len="med"/>
            </a:ln>
          </p:spPr>
          <p:txBody>
            <a:bodyPr/>
            <a:lstStyle/>
            <a:p>
              <a:endParaRPr lang="en-GB"/>
            </a:p>
          </p:txBody>
        </p:sp>
        <p:sp>
          <p:nvSpPr>
            <p:cNvPr id="6" name="Freeform 30">
              <a:extLst>
                <a:ext uri="{FF2B5EF4-FFF2-40B4-BE49-F238E27FC236}">
                  <a16:creationId xmlns:a16="http://schemas.microsoft.com/office/drawing/2014/main" id="{F843B77C-AC26-4670-3F4E-631670DF2676}"/>
                </a:ext>
              </a:extLst>
            </p:cNvPr>
            <p:cNvSpPr>
              <a:spLocks/>
            </p:cNvSpPr>
            <p:nvPr/>
          </p:nvSpPr>
          <p:spPr bwMode="gray">
            <a:xfrm>
              <a:off x="4823" y="2475"/>
              <a:ext cx="382" cy="336"/>
            </a:xfrm>
            <a:custGeom>
              <a:avLst/>
              <a:gdLst>
                <a:gd name="T0" fmla="*/ 598 w 244"/>
                <a:gd name="T1" fmla="*/ 260 h 231"/>
                <a:gd name="T2" fmla="*/ 473 w 244"/>
                <a:gd name="T3" fmla="*/ 218 h 231"/>
                <a:gd name="T4" fmla="*/ 313 w 244"/>
                <a:gd name="T5" fmla="*/ 87 h 231"/>
                <a:gd name="T6" fmla="*/ 404 w 244"/>
                <a:gd name="T7" fmla="*/ 45 h 231"/>
                <a:gd name="T8" fmla="*/ 105 w 244"/>
                <a:gd name="T9" fmla="*/ 0 h 231"/>
                <a:gd name="T10" fmla="*/ 0 w 244"/>
                <a:gd name="T11" fmla="*/ 246 h 231"/>
                <a:gd name="T12" fmla="*/ 88 w 244"/>
                <a:gd name="T13" fmla="*/ 201 h 231"/>
                <a:gd name="T14" fmla="*/ 578 w 244"/>
                <a:gd name="T15" fmla="*/ 489 h 231"/>
                <a:gd name="T16" fmla="*/ 478 w 244"/>
                <a:gd name="T17" fmla="*/ 385 h 231"/>
                <a:gd name="T18" fmla="*/ 598 w 244"/>
                <a:gd name="T19" fmla="*/ 260 h 2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4"/>
                <a:gd name="T31" fmla="*/ 0 h 231"/>
                <a:gd name="T32" fmla="*/ 244 w 244"/>
                <a:gd name="T33" fmla="*/ 231 h 23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4" h="231">
                  <a:moveTo>
                    <a:pt x="244" y="123"/>
                  </a:moveTo>
                  <a:cubicBezTo>
                    <a:pt x="226" y="119"/>
                    <a:pt x="209" y="113"/>
                    <a:pt x="193" y="103"/>
                  </a:cubicBezTo>
                  <a:cubicBezTo>
                    <a:pt x="166" y="88"/>
                    <a:pt x="144" y="66"/>
                    <a:pt x="128" y="41"/>
                  </a:cubicBezTo>
                  <a:cubicBezTo>
                    <a:pt x="165" y="21"/>
                    <a:pt x="165" y="21"/>
                    <a:pt x="165" y="21"/>
                  </a:cubicBezTo>
                  <a:cubicBezTo>
                    <a:pt x="43" y="0"/>
                    <a:pt x="43" y="0"/>
                    <a:pt x="43" y="0"/>
                  </a:cubicBezTo>
                  <a:cubicBezTo>
                    <a:pt x="0" y="116"/>
                    <a:pt x="0" y="116"/>
                    <a:pt x="0" y="116"/>
                  </a:cubicBezTo>
                  <a:cubicBezTo>
                    <a:pt x="36" y="95"/>
                    <a:pt x="36" y="95"/>
                    <a:pt x="36" y="95"/>
                  </a:cubicBezTo>
                  <a:cubicBezTo>
                    <a:pt x="79" y="166"/>
                    <a:pt x="151" y="216"/>
                    <a:pt x="236" y="231"/>
                  </a:cubicBezTo>
                  <a:cubicBezTo>
                    <a:pt x="195" y="182"/>
                    <a:pt x="195" y="182"/>
                    <a:pt x="195" y="182"/>
                  </a:cubicBezTo>
                  <a:lnTo>
                    <a:pt x="244" y="123"/>
                  </a:lnTo>
                  <a:close/>
                </a:path>
              </a:pathLst>
            </a:custGeom>
            <a:solidFill>
              <a:schemeClr val="bg2">
                <a:lumMod val="25000"/>
              </a:schemeClr>
            </a:solidFill>
            <a:ln w="3175" cap="flat" cmpd="sng">
              <a:noFill/>
              <a:prstDash val="solid"/>
              <a:round/>
              <a:headEnd type="none" w="med" len="med"/>
              <a:tailEnd type="none" w="med" len="med"/>
            </a:ln>
          </p:spPr>
          <p:txBody>
            <a:bodyPr/>
            <a:lstStyle/>
            <a:p>
              <a:endParaRPr lang="en-GB"/>
            </a:p>
          </p:txBody>
        </p:sp>
        <p:sp>
          <p:nvSpPr>
            <p:cNvPr id="9" name="Freeform 31">
              <a:extLst>
                <a:ext uri="{FF2B5EF4-FFF2-40B4-BE49-F238E27FC236}">
                  <a16:creationId xmlns:a16="http://schemas.microsoft.com/office/drawing/2014/main" id="{03E0A358-83A1-D535-EADA-EF7FD8D24ED4}"/>
                </a:ext>
              </a:extLst>
            </p:cNvPr>
            <p:cNvSpPr>
              <a:spLocks/>
            </p:cNvSpPr>
            <p:nvPr/>
          </p:nvSpPr>
          <p:spPr bwMode="gray">
            <a:xfrm>
              <a:off x="5157" y="2575"/>
              <a:ext cx="468" cy="302"/>
            </a:xfrm>
            <a:custGeom>
              <a:avLst/>
              <a:gdLst>
                <a:gd name="T0" fmla="*/ 735 w 298"/>
                <a:gd name="T1" fmla="*/ 126 h 208"/>
                <a:gd name="T2" fmla="*/ 580 w 298"/>
                <a:gd name="T3" fmla="*/ 150 h 208"/>
                <a:gd name="T4" fmla="*/ 515 w 298"/>
                <a:gd name="T5" fmla="*/ 0 h 208"/>
                <a:gd name="T6" fmla="*/ 198 w 298"/>
                <a:gd name="T7" fmla="*/ 125 h 208"/>
                <a:gd name="T8" fmla="*/ 198 w 298"/>
                <a:gd name="T9" fmla="*/ 38 h 208"/>
                <a:gd name="T10" fmla="*/ 0 w 298"/>
                <a:gd name="T11" fmla="*/ 238 h 208"/>
                <a:gd name="T12" fmla="*/ 198 w 298"/>
                <a:gd name="T13" fmla="*/ 438 h 208"/>
                <a:gd name="T14" fmla="*/ 198 w 298"/>
                <a:gd name="T15" fmla="*/ 350 h 208"/>
                <a:gd name="T16" fmla="*/ 735 w 298"/>
                <a:gd name="T17" fmla="*/ 126 h 20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8"/>
                <a:gd name="T28" fmla="*/ 0 h 208"/>
                <a:gd name="T29" fmla="*/ 298 w 298"/>
                <a:gd name="T30" fmla="*/ 208 h 20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8" h="208">
                  <a:moveTo>
                    <a:pt x="298" y="60"/>
                  </a:moveTo>
                  <a:cubicBezTo>
                    <a:pt x="235" y="71"/>
                    <a:pt x="235" y="71"/>
                    <a:pt x="235" y="71"/>
                  </a:cubicBezTo>
                  <a:cubicBezTo>
                    <a:pt x="209" y="0"/>
                    <a:pt x="209" y="0"/>
                    <a:pt x="209" y="0"/>
                  </a:cubicBezTo>
                  <a:cubicBezTo>
                    <a:pt x="175" y="37"/>
                    <a:pt x="128" y="57"/>
                    <a:pt x="80" y="59"/>
                  </a:cubicBezTo>
                  <a:cubicBezTo>
                    <a:pt x="80" y="18"/>
                    <a:pt x="80" y="18"/>
                    <a:pt x="80" y="18"/>
                  </a:cubicBezTo>
                  <a:cubicBezTo>
                    <a:pt x="0" y="113"/>
                    <a:pt x="0" y="113"/>
                    <a:pt x="0" y="113"/>
                  </a:cubicBezTo>
                  <a:cubicBezTo>
                    <a:pt x="80" y="208"/>
                    <a:pt x="80" y="208"/>
                    <a:pt x="80" y="208"/>
                  </a:cubicBezTo>
                  <a:cubicBezTo>
                    <a:pt x="80" y="166"/>
                    <a:pt x="80" y="166"/>
                    <a:pt x="80" y="166"/>
                  </a:cubicBezTo>
                  <a:cubicBezTo>
                    <a:pt x="167" y="164"/>
                    <a:pt x="246" y="123"/>
                    <a:pt x="298" y="60"/>
                  </a:cubicBezTo>
                  <a:close/>
                </a:path>
              </a:pathLst>
            </a:custGeom>
            <a:solidFill>
              <a:srgbClr val="A00B2F"/>
            </a:solidFill>
            <a:ln w="3175" cap="flat" cmpd="sng">
              <a:noFill/>
              <a:prstDash val="solid"/>
              <a:round/>
              <a:headEnd type="none" w="med" len="med"/>
              <a:tailEnd type="none" w="med" len="med"/>
            </a:ln>
          </p:spPr>
          <p:txBody>
            <a:bodyPr/>
            <a:lstStyle/>
            <a:p>
              <a:endParaRPr lang="en-GB"/>
            </a:p>
          </p:txBody>
        </p:sp>
        <p:sp>
          <p:nvSpPr>
            <p:cNvPr id="10" name="Freeform 32">
              <a:extLst>
                <a:ext uri="{FF2B5EF4-FFF2-40B4-BE49-F238E27FC236}">
                  <a16:creationId xmlns:a16="http://schemas.microsoft.com/office/drawing/2014/main" id="{5DC351D0-F9B0-ED9A-F11F-5F37F2854D78}"/>
                </a:ext>
              </a:extLst>
            </p:cNvPr>
            <p:cNvSpPr>
              <a:spLocks/>
            </p:cNvSpPr>
            <p:nvPr/>
          </p:nvSpPr>
          <p:spPr bwMode="gray">
            <a:xfrm>
              <a:off x="5472" y="2244"/>
              <a:ext cx="259" cy="411"/>
            </a:xfrm>
            <a:custGeom>
              <a:avLst/>
              <a:gdLst>
                <a:gd name="T0" fmla="*/ 317 w 165"/>
                <a:gd name="T1" fmla="*/ 508 h 283"/>
                <a:gd name="T2" fmla="*/ 403 w 165"/>
                <a:gd name="T3" fmla="*/ 213 h 283"/>
                <a:gd name="T4" fmla="*/ 359 w 165"/>
                <a:gd name="T5" fmla="*/ 0 h 283"/>
                <a:gd name="T6" fmla="*/ 306 w 165"/>
                <a:gd name="T7" fmla="*/ 126 h 283"/>
                <a:gd name="T8" fmla="*/ 121 w 165"/>
                <a:gd name="T9" fmla="*/ 99 h 283"/>
                <a:gd name="T10" fmla="*/ 89 w 165"/>
                <a:gd name="T11" fmla="*/ 396 h 283"/>
                <a:gd name="T12" fmla="*/ 0 w 165"/>
                <a:gd name="T13" fmla="*/ 353 h 283"/>
                <a:gd name="T14" fmla="*/ 105 w 165"/>
                <a:gd name="T15" fmla="*/ 597 h 283"/>
                <a:gd name="T16" fmla="*/ 407 w 165"/>
                <a:gd name="T17" fmla="*/ 553 h 283"/>
                <a:gd name="T18" fmla="*/ 317 w 165"/>
                <a:gd name="T19" fmla="*/ 508 h 28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5"/>
                <a:gd name="T31" fmla="*/ 0 h 283"/>
                <a:gd name="T32" fmla="*/ 165 w 165"/>
                <a:gd name="T33" fmla="*/ 283 h 28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5" h="283">
                  <a:moveTo>
                    <a:pt x="129" y="241"/>
                  </a:moveTo>
                  <a:cubicBezTo>
                    <a:pt x="151" y="200"/>
                    <a:pt x="164" y="152"/>
                    <a:pt x="164" y="101"/>
                  </a:cubicBezTo>
                  <a:cubicBezTo>
                    <a:pt x="164" y="66"/>
                    <a:pt x="158" y="31"/>
                    <a:pt x="146" y="0"/>
                  </a:cubicBezTo>
                  <a:cubicBezTo>
                    <a:pt x="124" y="60"/>
                    <a:pt x="124" y="60"/>
                    <a:pt x="124" y="60"/>
                  </a:cubicBezTo>
                  <a:cubicBezTo>
                    <a:pt x="49" y="47"/>
                    <a:pt x="49" y="47"/>
                    <a:pt x="49" y="47"/>
                  </a:cubicBezTo>
                  <a:cubicBezTo>
                    <a:pt x="63" y="92"/>
                    <a:pt x="60" y="143"/>
                    <a:pt x="36" y="188"/>
                  </a:cubicBezTo>
                  <a:cubicBezTo>
                    <a:pt x="0" y="167"/>
                    <a:pt x="0" y="167"/>
                    <a:pt x="0" y="167"/>
                  </a:cubicBezTo>
                  <a:cubicBezTo>
                    <a:pt x="43" y="283"/>
                    <a:pt x="43" y="283"/>
                    <a:pt x="43" y="283"/>
                  </a:cubicBezTo>
                  <a:cubicBezTo>
                    <a:pt x="165" y="262"/>
                    <a:pt x="165" y="262"/>
                    <a:pt x="165" y="262"/>
                  </a:cubicBezTo>
                  <a:lnTo>
                    <a:pt x="129" y="241"/>
                  </a:lnTo>
                  <a:close/>
                </a:path>
              </a:pathLst>
            </a:custGeom>
            <a:solidFill>
              <a:schemeClr val="accent3"/>
            </a:solidFill>
            <a:ln w="3175" cap="flat" cmpd="sng">
              <a:noFill/>
              <a:prstDash val="solid"/>
              <a:round/>
              <a:headEnd type="none" w="med" len="med"/>
              <a:tailEnd type="none" w="med" len="med"/>
            </a:ln>
          </p:spPr>
          <p:txBody>
            <a:bodyPr/>
            <a:lstStyle/>
            <a:p>
              <a:endParaRPr lang="en-GB"/>
            </a:p>
          </p:txBody>
        </p:sp>
        <p:sp>
          <p:nvSpPr>
            <p:cNvPr id="11" name="Freeform 33">
              <a:extLst>
                <a:ext uri="{FF2B5EF4-FFF2-40B4-BE49-F238E27FC236}">
                  <a16:creationId xmlns:a16="http://schemas.microsoft.com/office/drawing/2014/main" id="{57EF9620-4D61-337E-3297-0E98A5F7EE24}"/>
                </a:ext>
              </a:extLst>
            </p:cNvPr>
            <p:cNvSpPr>
              <a:spLocks/>
            </p:cNvSpPr>
            <p:nvPr/>
          </p:nvSpPr>
          <p:spPr bwMode="gray">
            <a:xfrm>
              <a:off x="5335" y="1974"/>
              <a:ext cx="385" cy="335"/>
            </a:xfrm>
            <a:custGeom>
              <a:avLst/>
              <a:gdLst>
                <a:gd name="T0" fmla="*/ 515 w 245"/>
                <a:gd name="T1" fmla="*/ 286 h 231"/>
                <a:gd name="T2" fmla="*/ 20 w 245"/>
                <a:gd name="T3" fmla="*/ 0 h 231"/>
                <a:gd name="T4" fmla="*/ 121 w 245"/>
                <a:gd name="T5" fmla="*/ 103 h 231"/>
                <a:gd name="T6" fmla="*/ 0 w 245"/>
                <a:gd name="T7" fmla="*/ 225 h 231"/>
                <a:gd name="T8" fmla="*/ 129 w 245"/>
                <a:gd name="T9" fmla="*/ 267 h 231"/>
                <a:gd name="T10" fmla="*/ 286 w 245"/>
                <a:gd name="T11" fmla="*/ 397 h 231"/>
                <a:gd name="T12" fmla="*/ 198 w 245"/>
                <a:gd name="T13" fmla="*/ 442 h 231"/>
                <a:gd name="T14" fmla="*/ 498 w 245"/>
                <a:gd name="T15" fmla="*/ 486 h 231"/>
                <a:gd name="T16" fmla="*/ 605 w 245"/>
                <a:gd name="T17" fmla="*/ 242 h 231"/>
                <a:gd name="T18" fmla="*/ 515 w 245"/>
                <a:gd name="T19" fmla="*/ 286 h 2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5"/>
                <a:gd name="T31" fmla="*/ 0 h 231"/>
                <a:gd name="T32" fmla="*/ 245 w 245"/>
                <a:gd name="T33" fmla="*/ 231 h 23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5" h="231">
                  <a:moveTo>
                    <a:pt x="209" y="136"/>
                  </a:moveTo>
                  <a:cubicBezTo>
                    <a:pt x="165" y="65"/>
                    <a:pt x="93" y="14"/>
                    <a:pt x="8" y="0"/>
                  </a:cubicBezTo>
                  <a:cubicBezTo>
                    <a:pt x="49" y="49"/>
                    <a:pt x="49" y="49"/>
                    <a:pt x="49" y="49"/>
                  </a:cubicBezTo>
                  <a:cubicBezTo>
                    <a:pt x="0" y="107"/>
                    <a:pt x="0" y="107"/>
                    <a:pt x="0" y="107"/>
                  </a:cubicBezTo>
                  <a:cubicBezTo>
                    <a:pt x="18" y="111"/>
                    <a:pt x="35" y="118"/>
                    <a:pt x="52" y="127"/>
                  </a:cubicBezTo>
                  <a:cubicBezTo>
                    <a:pt x="79" y="143"/>
                    <a:pt x="100" y="164"/>
                    <a:pt x="116" y="189"/>
                  </a:cubicBezTo>
                  <a:cubicBezTo>
                    <a:pt x="80" y="210"/>
                    <a:pt x="80" y="210"/>
                    <a:pt x="80" y="210"/>
                  </a:cubicBezTo>
                  <a:cubicBezTo>
                    <a:pt x="202" y="231"/>
                    <a:pt x="202" y="231"/>
                    <a:pt x="202" y="231"/>
                  </a:cubicBezTo>
                  <a:cubicBezTo>
                    <a:pt x="245" y="115"/>
                    <a:pt x="245" y="115"/>
                    <a:pt x="245" y="115"/>
                  </a:cubicBezTo>
                  <a:lnTo>
                    <a:pt x="209" y="136"/>
                  </a:lnTo>
                  <a:close/>
                </a:path>
              </a:pathLst>
            </a:custGeom>
            <a:solidFill>
              <a:srgbClr val="B39B2E"/>
            </a:solidFill>
            <a:ln w="9525" cap="flat" cmpd="sng">
              <a:noFill/>
              <a:prstDash val="solid"/>
              <a:round/>
              <a:headEnd type="none" w="med" len="med"/>
              <a:tailEnd type="none" w="med" len="med"/>
            </a:ln>
          </p:spPr>
          <p:txBody>
            <a:bodyPr/>
            <a:lstStyle/>
            <a:p>
              <a:endParaRPr lang="en-GB"/>
            </a:p>
          </p:txBody>
        </p:sp>
      </p:grpSp>
      <p:sp>
        <p:nvSpPr>
          <p:cNvPr id="16" name="Rectangle: Rounded Corners 15">
            <a:extLst>
              <a:ext uri="{FF2B5EF4-FFF2-40B4-BE49-F238E27FC236}">
                <a16:creationId xmlns:a16="http://schemas.microsoft.com/office/drawing/2014/main" id="{256F4A46-CFBA-E927-B754-ED40B2C2BA5A}"/>
              </a:ext>
            </a:extLst>
          </p:cNvPr>
          <p:cNvSpPr/>
          <p:nvPr/>
        </p:nvSpPr>
        <p:spPr>
          <a:xfrm>
            <a:off x="547688" y="1502797"/>
            <a:ext cx="3109912" cy="883920"/>
          </a:xfrm>
          <a:prstGeom prst="roundRect">
            <a:avLst/>
          </a:prstGeom>
          <a:solidFill>
            <a:schemeClr val="bg1"/>
          </a:solidFill>
          <a:ln w="28575" cap="sq">
            <a:solidFill>
              <a:srgbClr val="73072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Bef>
                <a:spcPts val="300"/>
              </a:spcBef>
              <a:spcAft>
                <a:spcPts val="300"/>
              </a:spcAft>
            </a:pPr>
            <a:r>
              <a:rPr lang="en-US" dirty="0">
                <a:solidFill>
                  <a:schemeClr val="tx1"/>
                </a:solidFill>
              </a:rPr>
              <a:t>Appointed jointly by Parties when forming contract</a:t>
            </a:r>
          </a:p>
        </p:txBody>
      </p:sp>
      <p:sp>
        <p:nvSpPr>
          <p:cNvPr id="18" name="Rectangle: Rounded Corners 17">
            <a:extLst>
              <a:ext uri="{FF2B5EF4-FFF2-40B4-BE49-F238E27FC236}">
                <a16:creationId xmlns:a16="http://schemas.microsoft.com/office/drawing/2014/main" id="{067DAF9F-08D5-674D-CB5C-938601ED6244}"/>
              </a:ext>
            </a:extLst>
          </p:cNvPr>
          <p:cNvSpPr/>
          <p:nvPr/>
        </p:nvSpPr>
        <p:spPr>
          <a:xfrm>
            <a:off x="547688" y="3205867"/>
            <a:ext cx="3109912" cy="883920"/>
          </a:xfrm>
          <a:prstGeom prst="roundRect">
            <a:avLst/>
          </a:prstGeom>
          <a:solidFill>
            <a:schemeClr val="bg1"/>
          </a:solidFill>
          <a:ln w="28575" cap="sq">
            <a:solidFill>
              <a:schemeClr val="accent4">
                <a:lumMod val="7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Bef>
                <a:spcPts val="300"/>
              </a:spcBef>
              <a:spcAft>
                <a:spcPts val="300"/>
              </a:spcAft>
            </a:pPr>
            <a:r>
              <a:rPr lang="en-US" dirty="0">
                <a:solidFill>
                  <a:schemeClr val="tx1"/>
                </a:solidFill>
              </a:rPr>
              <a:t>Party 1 proposes in enquiry</a:t>
            </a:r>
          </a:p>
        </p:txBody>
      </p:sp>
      <p:sp>
        <p:nvSpPr>
          <p:cNvPr id="19" name="Rectangle: Rounded Corners 18">
            <a:extLst>
              <a:ext uri="{FF2B5EF4-FFF2-40B4-BE49-F238E27FC236}">
                <a16:creationId xmlns:a16="http://schemas.microsoft.com/office/drawing/2014/main" id="{E6E5CF09-FAC5-C2FD-FD80-D943BF0047BC}"/>
              </a:ext>
            </a:extLst>
          </p:cNvPr>
          <p:cNvSpPr/>
          <p:nvPr/>
        </p:nvSpPr>
        <p:spPr>
          <a:xfrm>
            <a:off x="547688" y="4908937"/>
            <a:ext cx="3109912" cy="883920"/>
          </a:xfrm>
          <a:prstGeom prst="roundRect">
            <a:avLst/>
          </a:prstGeom>
          <a:solidFill>
            <a:schemeClr val="bg1"/>
          </a:solidFill>
          <a:ln w="28575" cap="sq">
            <a:solidFill>
              <a:schemeClr val="bg2">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Bef>
                <a:spcPts val="300"/>
              </a:spcBef>
              <a:spcAft>
                <a:spcPts val="300"/>
              </a:spcAft>
            </a:pPr>
            <a:r>
              <a:rPr lang="en-US" dirty="0">
                <a:solidFill>
                  <a:schemeClr val="tx1"/>
                </a:solidFill>
              </a:rPr>
              <a:t>Party 2 accepts or proposes other</a:t>
            </a:r>
          </a:p>
        </p:txBody>
      </p:sp>
      <p:sp>
        <p:nvSpPr>
          <p:cNvPr id="24" name="Rectangle: Rounded Corners 23">
            <a:extLst>
              <a:ext uri="{FF2B5EF4-FFF2-40B4-BE49-F238E27FC236}">
                <a16:creationId xmlns:a16="http://schemas.microsoft.com/office/drawing/2014/main" id="{E058236F-28F7-027D-CA1B-5DDA4252BB31}"/>
              </a:ext>
            </a:extLst>
          </p:cNvPr>
          <p:cNvSpPr/>
          <p:nvPr/>
        </p:nvSpPr>
        <p:spPr>
          <a:xfrm>
            <a:off x="8524876" y="1502797"/>
            <a:ext cx="3109912" cy="883920"/>
          </a:xfrm>
          <a:prstGeom prst="roundRect">
            <a:avLst/>
          </a:prstGeom>
          <a:solidFill>
            <a:schemeClr val="bg1"/>
          </a:solidFill>
          <a:ln w="28575" cap="sq">
            <a:solidFill>
              <a:srgbClr val="B39B2E"/>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Bef>
                <a:spcPts val="300"/>
              </a:spcBef>
              <a:spcAft>
                <a:spcPts val="300"/>
              </a:spcAft>
            </a:pPr>
            <a:r>
              <a:rPr lang="en-US" dirty="0">
                <a:solidFill>
                  <a:schemeClr val="tx1"/>
                </a:solidFill>
              </a:rPr>
              <a:t>Only used when dispute arises</a:t>
            </a:r>
          </a:p>
        </p:txBody>
      </p:sp>
      <p:sp>
        <p:nvSpPr>
          <p:cNvPr id="25" name="Rectangle: Rounded Corners 24">
            <a:extLst>
              <a:ext uri="{FF2B5EF4-FFF2-40B4-BE49-F238E27FC236}">
                <a16:creationId xmlns:a16="http://schemas.microsoft.com/office/drawing/2014/main" id="{FD0C485F-01AE-277B-60CB-E4379A8FD840}"/>
              </a:ext>
            </a:extLst>
          </p:cNvPr>
          <p:cNvSpPr/>
          <p:nvPr/>
        </p:nvSpPr>
        <p:spPr>
          <a:xfrm>
            <a:off x="8524876" y="3205867"/>
            <a:ext cx="3109912" cy="883920"/>
          </a:xfrm>
          <a:prstGeom prst="roundRect">
            <a:avLst/>
          </a:prstGeom>
          <a:solidFill>
            <a:schemeClr val="bg1"/>
          </a:solidFill>
          <a:ln w="28575" cap="sq">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Bef>
                <a:spcPts val="300"/>
              </a:spcBef>
              <a:spcAft>
                <a:spcPts val="300"/>
              </a:spcAft>
            </a:pPr>
            <a:r>
              <a:rPr lang="en-US" dirty="0">
                <a:solidFill>
                  <a:schemeClr val="tx1"/>
                </a:solidFill>
              </a:rPr>
              <a:t>Fees paid 50/50 by Parties</a:t>
            </a:r>
          </a:p>
        </p:txBody>
      </p:sp>
      <p:sp>
        <p:nvSpPr>
          <p:cNvPr id="26" name="Rectangle: Rounded Corners 25">
            <a:extLst>
              <a:ext uri="{FF2B5EF4-FFF2-40B4-BE49-F238E27FC236}">
                <a16:creationId xmlns:a16="http://schemas.microsoft.com/office/drawing/2014/main" id="{1049BC28-130A-1F9D-5381-7DCB7E90F215}"/>
              </a:ext>
            </a:extLst>
          </p:cNvPr>
          <p:cNvSpPr/>
          <p:nvPr/>
        </p:nvSpPr>
        <p:spPr>
          <a:xfrm>
            <a:off x="8524876" y="4908937"/>
            <a:ext cx="3109912" cy="883920"/>
          </a:xfrm>
          <a:prstGeom prst="roundRect">
            <a:avLst/>
          </a:prstGeom>
          <a:solidFill>
            <a:schemeClr val="bg1"/>
          </a:solidFill>
          <a:ln w="28575" cap="sq">
            <a:solidFill>
              <a:srgbClr val="A00B2F"/>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Bef>
                <a:spcPts val="300"/>
              </a:spcBef>
              <a:spcAft>
                <a:spcPts val="300"/>
              </a:spcAft>
            </a:pPr>
            <a:r>
              <a:rPr lang="en-US" dirty="0">
                <a:solidFill>
                  <a:schemeClr val="tx1"/>
                </a:solidFill>
              </a:rPr>
              <a:t>Must be impartial and VERY knowledgeable of NEC contracts</a:t>
            </a:r>
          </a:p>
        </p:txBody>
      </p:sp>
      <p:sp>
        <p:nvSpPr>
          <p:cNvPr id="7" name="Shape 22">
            <a:extLst>
              <a:ext uri="{FF2B5EF4-FFF2-40B4-BE49-F238E27FC236}">
                <a16:creationId xmlns:a16="http://schemas.microsoft.com/office/drawing/2014/main" id="{EEAD3A0D-2F92-D445-6C5D-AA16DC709F3E}"/>
              </a:ext>
            </a:extLst>
          </p:cNvPr>
          <p:cNvSpPr/>
          <p:nvPr/>
        </p:nvSpPr>
        <p:spPr>
          <a:xfrm>
            <a:off x="457200" y="6492240"/>
            <a:ext cx="11247120" cy="0"/>
          </a:xfrm>
          <a:prstGeom prst="line">
            <a:avLst/>
          </a:prstGeom>
          <a:noFill/>
          <a:ln w="17780">
            <a:solidFill>
              <a:srgbClr val="A00B2F"/>
            </a:solidFill>
            <a:prstDash val="solid"/>
          </a:ln>
        </p:spPr>
        <p:txBody>
          <a:bodyPr/>
          <a:lstStyle/>
          <a:p>
            <a:endParaRPr lang="en-US"/>
          </a:p>
        </p:txBody>
      </p:sp>
    </p:spTree>
    <p:extLst>
      <p:ext uri="{BB962C8B-B14F-4D97-AF65-F5344CB8AC3E}">
        <p14:creationId xmlns:p14="http://schemas.microsoft.com/office/powerpoint/2010/main" val="20067127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
          <p:cNvSpPr/>
          <p:nvPr/>
        </p:nvSpPr>
        <p:spPr>
          <a:xfrm>
            <a:off x="594360" y="886968"/>
            <a:ext cx="10972800" cy="0"/>
          </a:xfrm>
          <a:prstGeom prst="line">
            <a:avLst/>
          </a:prstGeom>
          <a:noFill/>
          <a:ln w="12700">
            <a:solidFill>
              <a:srgbClr val="D9D9D9"/>
            </a:solidFill>
            <a:prstDash val="solid"/>
          </a:ln>
        </p:spPr>
        <p:txBody>
          <a:bodyPr/>
          <a:lstStyle/>
          <a:p>
            <a:endParaRPr lang="en-US"/>
          </a:p>
        </p:txBody>
      </p:sp>
      <p:sp>
        <p:nvSpPr>
          <p:cNvPr id="4" name="Shape 2"/>
          <p:cNvSpPr/>
          <p:nvPr/>
        </p:nvSpPr>
        <p:spPr>
          <a:xfrm>
            <a:off x="914400" y="1600200"/>
            <a:ext cx="4754880" cy="658368"/>
          </a:xfrm>
          <a:prstGeom prst="roundRect">
            <a:avLst/>
          </a:prstGeom>
          <a:solidFill>
            <a:srgbClr val="FBFBFB"/>
          </a:solidFill>
          <a:ln w="12700">
            <a:solidFill>
              <a:srgbClr val="D9D9D9"/>
            </a:solidFill>
            <a:prstDash val="solid"/>
          </a:ln>
        </p:spPr>
        <p:txBody>
          <a:bodyPr/>
          <a:lstStyle/>
          <a:p>
            <a:endParaRPr lang="en-US"/>
          </a:p>
        </p:txBody>
      </p:sp>
      <p:sp>
        <p:nvSpPr>
          <p:cNvPr id="5" name="Shape 3"/>
          <p:cNvSpPr/>
          <p:nvPr/>
        </p:nvSpPr>
        <p:spPr>
          <a:xfrm>
            <a:off x="1060704" y="1764792"/>
            <a:ext cx="256032" cy="256032"/>
          </a:xfrm>
          <a:prstGeom prst="ellipse">
            <a:avLst/>
          </a:prstGeom>
          <a:solidFill>
            <a:srgbClr val="A00B2F"/>
          </a:solidFill>
          <a:ln w="12700">
            <a:solidFill>
              <a:srgbClr val="A00B2F"/>
            </a:solidFill>
            <a:prstDash val="solid"/>
          </a:ln>
        </p:spPr>
        <p:txBody>
          <a:bodyPr/>
          <a:lstStyle/>
          <a:p>
            <a:endParaRPr lang="en-US"/>
          </a:p>
        </p:txBody>
      </p:sp>
      <p:sp>
        <p:nvSpPr>
          <p:cNvPr id="6" name="Text 4"/>
          <p:cNvSpPr/>
          <p:nvPr/>
        </p:nvSpPr>
        <p:spPr>
          <a:xfrm>
            <a:off x="1444752" y="1746504"/>
            <a:ext cx="3977640" cy="219456"/>
          </a:xfrm>
          <a:prstGeom prst="rect">
            <a:avLst/>
          </a:prstGeom>
          <a:noFill/>
          <a:ln/>
        </p:spPr>
        <p:txBody>
          <a:bodyPr wrap="square" lIns="0" tIns="0" rIns="0" bIns="0" rtlCol="0" anchor="ctr"/>
          <a:lstStyle/>
          <a:p>
            <a:pPr marL="0" indent="0">
              <a:buNone/>
            </a:pPr>
            <a:r>
              <a:rPr lang="en-US" sz="1550" dirty="0">
                <a:solidFill>
                  <a:srgbClr val="404040"/>
                </a:solidFill>
                <a:latin typeface="Century Gothic" pitchFamily="34" charset="0"/>
                <a:ea typeface="Century Gothic" pitchFamily="34" charset="-122"/>
                <a:cs typeface="Century Gothic" pitchFamily="34" charset="-120"/>
              </a:rPr>
              <a:t>Minimum number of words; everyday English</a:t>
            </a:r>
          </a:p>
        </p:txBody>
      </p:sp>
      <p:sp>
        <p:nvSpPr>
          <p:cNvPr id="7" name="Shape 5"/>
          <p:cNvSpPr/>
          <p:nvPr/>
        </p:nvSpPr>
        <p:spPr>
          <a:xfrm>
            <a:off x="6309360" y="1600200"/>
            <a:ext cx="4754880" cy="658368"/>
          </a:xfrm>
          <a:prstGeom prst="roundRect">
            <a:avLst/>
          </a:prstGeom>
          <a:solidFill>
            <a:srgbClr val="F7F1E4"/>
          </a:solidFill>
          <a:ln w="12700">
            <a:solidFill>
              <a:srgbClr val="A59137"/>
            </a:solidFill>
            <a:prstDash val="solid"/>
          </a:ln>
        </p:spPr>
        <p:txBody>
          <a:bodyPr/>
          <a:lstStyle/>
          <a:p>
            <a:endParaRPr lang="en-US"/>
          </a:p>
        </p:txBody>
      </p:sp>
      <p:sp>
        <p:nvSpPr>
          <p:cNvPr id="8" name="Shape 6"/>
          <p:cNvSpPr/>
          <p:nvPr/>
        </p:nvSpPr>
        <p:spPr>
          <a:xfrm>
            <a:off x="6455664" y="1764792"/>
            <a:ext cx="256032" cy="256032"/>
          </a:xfrm>
          <a:prstGeom prst="ellipse">
            <a:avLst/>
          </a:prstGeom>
          <a:solidFill>
            <a:srgbClr val="A00B2F"/>
          </a:solidFill>
          <a:ln w="12700">
            <a:solidFill>
              <a:srgbClr val="A00B2F"/>
            </a:solidFill>
            <a:prstDash val="solid"/>
          </a:ln>
        </p:spPr>
        <p:txBody>
          <a:bodyPr/>
          <a:lstStyle/>
          <a:p>
            <a:endParaRPr lang="en-US"/>
          </a:p>
        </p:txBody>
      </p:sp>
      <p:sp>
        <p:nvSpPr>
          <p:cNvPr id="9" name="Text 7"/>
          <p:cNvSpPr/>
          <p:nvPr/>
        </p:nvSpPr>
        <p:spPr>
          <a:xfrm>
            <a:off x="6839712" y="1746504"/>
            <a:ext cx="3977640" cy="219456"/>
          </a:xfrm>
          <a:prstGeom prst="rect">
            <a:avLst/>
          </a:prstGeom>
          <a:noFill/>
          <a:ln/>
        </p:spPr>
        <p:txBody>
          <a:bodyPr wrap="square" lIns="0" tIns="0" rIns="0" bIns="0" rtlCol="0" anchor="ctr"/>
          <a:lstStyle/>
          <a:p>
            <a:pPr marL="0" indent="0">
              <a:buNone/>
            </a:pPr>
            <a:r>
              <a:rPr lang="en-US" sz="1550" b="1" dirty="0">
                <a:solidFill>
                  <a:srgbClr val="404040"/>
                </a:solidFill>
                <a:latin typeface="Century Gothic" pitchFamily="34" charset="0"/>
                <a:ea typeface="Century Gothic" pitchFamily="34" charset="-122"/>
                <a:cs typeface="Century Gothic" pitchFamily="34" charset="-120"/>
              </a:rPr>
              <a:t>Early warning </a:t>
            </a:r>
            <a:r>
              <a:rPr lang="en-US" sz="1550" dirty="0">
                <a:solidFill>
                  <a:srgbClr val="404040"/>
                </a:solidFill>
                <a:latin typeface="Century Gothic" pitchFamily="34" charset="0"/>
                <a:ea typeface="Century Gothic" pitchFamily="34" charset="-122"/>
                <a:cs typeface="Century Gothic" pitchFamily="34" charset="-120"/>
              </a:rPr>
              <a:t>of possible change </a:t>
            </a:r>
          </a:p>
        </p:txBody>
      </p:sp>
      <p:sp>
        <p:nvSpPr>
          <p:cNvPr id="10" name="Shape 8"/>
          <p:cNvSpPr/>
          <p:nvPr/>
        </p:nvSpPr>
        <p:spPr>
          <a:xfrm>
            <a:off x="914400" y="2532888"/>
            <a:ext cx="4754880" cy="658368"/>
          </a:xfrm>
          <a:prstGeom prst="roundRect">
            <a:avLst/>
          </a:prstGeom>
          <a:solidFill>
            <a:srgbClr val="FBFBFB"/>
          </a:solidFill>
          <a:ln w="12700">
            <a:solidFill>
              <a:srgbClr val="D9D9D9"/>
            </a:solidFill>
            <a:prstDash val="solid"/>
          </a:ln>
        </p:spPr>
        <p:txBody>
          <a:bodyPr/>
          <a:lstStyle/>
          <a:p>
            <a:endParaRPr lang="en-US"/>
          </a:p>
        </p:txBody>
      </p:sp>
      <p:sp>
        <p:nvSpPr>
          <p:cNvPr id="11" name="Shape 9"/>
          <p:cNvSpPr/>
          <p:nvPr/>
        </p:nvSpPr>
        <p:spPr>
          <a:xfrm>
            <a:off x="1060704" y="2697480"/>
            <a:ext cx="256032" cy="256032"/>
          </a:xfrm>
          <a:prstGeom prst="ellipse">
            <a:avLst/>
          </a:prstGeom>
          <a:solidFill>
            <a:srgbClr val="A00B2F"/>
          </a:solidFill>
          <a:ln w="12700">
            <a:solidFill>
              <a:srgbClr val="A00B2F"/>
            </a:solidFill>
            <a:prstDash val="solid"/>
          </a:ln>
        </p:spPr>
        <p:txBody>
          <a:bodyPr/>
          <a:lstStyle/>
          <a:p>
            <a:endParaRPr lang="en-US"/>
          </a:p>
        </p:txBody>
      </p:sp>
      <p:sp>
        <p:nvSpPr>
          <p:cNvPr id="12" name="Text 10"/>
          <p:cNvSpPr/>
          <p:nvPr/>
        </p:nvSpPr>
        <p:spPr>
          <a:xfrm>
            <a:off x="1444752" y="2679192"/>
            <a:ext cx="3977640" cy="219456"/>
          </a:xfrm>
          <a:prstGeom prst="rect">
            <a:avLst/>
          </a:prstGeom>
          <a:noFill/>
          <a:ln/>
        </p:spPr>
        <p:txBody>
          <a:bodyPr wrap="square" lIns="0" tIns="0" rIns="0" bIns="0" rtlCol="0" anchor="ctr"/>
          <a:lstStyle/>
          <a:p>
            <a:pPr marL="0" indent="0">
              <a:buNone/>
            </a:pPr>
            <a:r>
              <a:rPr lang="en-US" sz="1550" dirty="0">
                <a:solidFill>
                  <a:srgbClr val="404040"/>
                </a:solidFill>
                <a:latin typeface="Century Gothic" pitchFamily="34" charset="0"/>
                <a:ea typeface="Century Gothic" pitchFamily="34" charset="-122"/>
                <a:cs typeface="Century Gothic" pitchFamily="34" charset="-120"/>
              </a:rPr>
              <a:t>Clear division of function and responsibility</a:t>
            </a:r>
          </a:p>
        </p:txBody>
      </p:sp>
      <p:sp>
        <p:nvSpPr>
          <p:cNvPr id="13" name="Shape 11"/>
          <p:cNvSpPr/>
          <p:nvPr/>
        </p:nvSpPr>
        <p:spPr>
          <a:xfrm>
            <a:off x="6309360" y="2532888"/>
            <a:ext cx="4754880" cy="658368"/>
          </a:xfrm>
          <a:prstGeom prst="roundRect">
            <a:avLst/>
          </a:prstGeom>
          <a:solidFill>
            <a:srgbClr val="F7F1E4"/>
          </a:solidFill>
          <a:ln w="12700">
            <a:solidFill>
              <a:srgbClr val="A59137"/>
            </a:solidFill>
            <a:prstDash val="solid"/>
          </a:ln>
        </p:spPr>
        <p:txBody>
          <a:bodyPr/>
          <a:lstStyle/>
          <a:p>
            <a:endParaRPr lang="en-US"/>
          </a:p>
        </p:txBody>
      </p:sp>
      <p:sp>
        <p:nvSpPr>
          <p:cNvPr id="14" name="Shape 12"/>
          <p:cNvSpPr/>
          <p:nvPr/>
        </p:nvSpPr>
        <p:spPr>
          <a:xfrm>
            <a:off x="6455664" y="2697480"/>
            <a:ext cx="256032" cy="256032"/>
          </a:xfrm>
          <a:prstGeom prst="ellipse">
            <a:avLst/>
          </a:prstGeom>
          <a:solidFill>
            <a:srgbClr val="A00B2F"/>
          </a:solidFill>
          <a:ln w="12700">
            <a:solidFill>
              <a:srgbClr val="A00B2F"/>
            </a:solidFill>
            <a:prstDash val="solid"/>
          </a:ln>
        </p:spPr>
        <p:txBody>
          <a:bodyPr/>
          <a:lstStyle/>
          <a:p>
            <a:endParaRPr lang="en-US"/>
          </a:p>
        </p:txBody>
      </p:sp>
      <p:sp>
        <p:nvSpPr>
          <p:cNvPr id="15" name="Text 13"/>
          <p:cNvSpPr/>
          <p:nvPr/>
        </p:nvSpPr>
        <p:spPr>
          <a:xfrm>
            <a:off x="6839712" y="2679192"/>
            <a:ext cx="3977640" cy="219456"/>
          </a:xfrm>
          <a:prstGeom prst="rect">
            <a:avLst/>
          </a:prstGeom>
          <a:noFill/>
          <a:ln/>
        </p:spPr>
        <p:txBody>
          <a:bodyPr wrap="square" lIns="0" tIns="0" rIns="0" bIns="0" rtlCol="0" anchor="ctr"/>
          <a:lstStyle/>
          <a:p>
            <a:pPr marL="0" indent="0">
              <a:buNone/>
            </a:pPr>
            <a:r>
              <a:rPr lang="en-US" sz="1550" dirty="0">
                <a:solidFill>
                  <a:srgbClr val="404040"/>
                </a:solidFill>
                <a:latin typeface="Century Gothic" pitchFamily="34" charset="0"/>
                <a:ea typeface="Century Gothic" pitchFamily="34" charset="-122"/>
                <a:cs typeface="Century Gothic" pitchFamily="34" charset="-120"/>
              </a:rPr>
              <a:t>Always an up to date and realistic </a:t>
            </a:r>
            <a:r>
              <a:rPr lang="en-US" sz="1550" dirty="0" err="1">
                <a:solidFill>
                  <a:srgbClr val="404040"/>
                </a:solidFill>
                <a:latin typeface="Century Gothic" pitchFamily="34" charset="0"/>
                <a:ea typeface="Century Gothic" pitchFamily="34" charset="-122"/>
                <a:cs typeface="Century Gothic" pitchFamily="34" charset="-120"/>
              </a:rPr>
              <a:t>programme</a:t>
            </a:r>
            <a:r>
              <a:rPr lang="en-US" sz="1550" dirty="0">
                <a:solidFill>
                  <a:srgbClr val="404040"/>
                </a:solidFill>
                <a:latin typeface="Century Gothic" pitchFamily="34" charset="0"/>
                <a:ea typeface="Century Gothic" pitchFamily="34" charset="-122"/>
                <a:cs typeface="Century Gothic" pitchFamily="34" charset="-120"/>
              </a:rPr>
              <a:t> of work not yet done</a:t>
            </a:r>
            <a:endParaRPr lang="en-US" sz="1550" dirty="0"/>
          </a:p>
        </p:txBody>
      </p:sp>
      <p:sp>
        <p:nvSpPr>
          <p:cNvPr id="16" name="Shape 14"/>
          <p:cNvSpPr/>
          <p:nvPr/>
        </p:nvSpPr>
        <p:spPr>
          <a:xfrm>
            <a:off x="914400" y="3429000"/>
            <a:ext cx="4754880" cy="658368"/>
          </a:xfrm>
          <a:prstGeom prst="roundRect">
            <a:avLst/>
          </a:prstGeom>
          <a:solidFill>
            <a:srgbClr val="FBFBFB"/>
          </a:solidFill>
          <a:ln w="12700">
            <a:solidFill>
              <a:srgbClr val="D9D9D9"/>
            </a:solidFill>
            <a:prstDash val="solid"/>
          </a:ln>
        </p:spPr>
        <p:txBody>
          <a:bodyPr/>
          <a:lstStyle/>
          <a:p>
            <a:endParaRPr lang="en-US"/>
          </a:p>
        </p:txBody>
      </p:sp>
      <p:sp>
        <p:nvSpPr>
          <p:cNvPr id="17" name="Shape 15"/>
          <p:cNvSpPr/>
          <p:nvPr/>
        </p:nvSpPr>
        <p:spPr>
          <a:xfrm>
            <a:off x="1060704" y="3630168"/>
            <a:ext cx="256032" cy="256032"/>
          </a:xfrm>
          <a:prstGeom prst="ellipse">
            <a:avLst/>
          </a:prstGeom>
          <a:solidFill>
            <a:srgbClr val="A00B2F"/>
          </a:solidFill>
          <a:ln w="12700">
            <a:solidFill>
              <a:srgbClr val="A00B2F"/>
            </a:solidFill>
            <a:prstDash val="solid"/>
          </a:ln>
        </p:spPr>
        <p:txBody>
          <a:bodyPr/>
          <a:lstStyle/>
          <a:p>
            <a:endParaRPr lang="en-US"/>
          </a:p>
        </p:txBody>
      </p:sp>
      <p:sp>
        <p:nvSpPr>
          <p:cNvPr id="18" name="Text 16"/>
          <p:cNvSpPr/>
          <p:nvPr/>
        </p:nvSpPr>
        <p:spPr>
          <a:xfrm>
            <a:off x="1444752" y="3611880"/>
            <a:ext cx="3977640" cy="219456"/>
          </a:xfrm>
          <a:prstGeom prst="rect">
            <a:avLst/>
          </a:prstGeom>
          <a:noFill/>
          <a:ln/>
        </p:spPr>
        <p:txBody>
          <a:bodyPr wrap="square" lIns="0" tIns="0" rIns="0" bIns="0" rtlCol="0" anchor="ctr"/>
          <a:lstStyle/>
          <a:p>
            <a:pPr marL="0" indent="0">
              <a:buNone/>
            </a:pPr>
            <a:r>
              <a:rPr lang="en-US" sz="1550" dirty="0">
                <a:solidFill>
                  <a:srgbClr val="404040"/>
                </a:solidFill>
                <a:latin typeface="Century Gothic" pitchFamily="34" charset="0"/>
                <a:ea typeface="Century Gothic" pitchFamily="34" charset="-122"/>
                <a:cs typeface="Century Gothic" pitchFamily="34" charset="-120"/>
              </a:rPr>
              <a:t>No provision for nominated subcontractors</a:t>
            </a:r>
          </a:p>
        </p:txBody>
      </p:sp>
      <p:sp>
        <p:nvSpPr>
          <p:cNvPr id="19" name="Shape 17"/>
          <p:cNvSpPr/>
          <p:nvPr/>
        </p:nvSpPr>
        <p:spPr>
          <a:xfrm>
            <a:off x="6309360" y="3465576"/>
            <a:ext cx="4754880" cy="658368"/>
          </a:xfrm>
          <a:prstGeom prst="roundRect">
            <a:avLst/>
          </a:prstGeom>
          <a:solidFill>
            <a:srgbClr val="F7F1E4"/>
          </a:solidFill>
          <a:ln w="12700">
            <a:solidFill>
              <a:srgbClr val="A59137"/>
            </a:solidFill>
            <a:prstDash val="solid"/>
          </a:ln>
        </p:spPr>
        <p:txBody>
          <a:bodyPr/>
          <a:lstStyle/>
          <a:p>
            <a:endParaRPr lang="en-US"/>
          </a:p>
        </p:txBody>
      </p:sp>
      <p:sp>
        <p:nvSpPr>
          <p:cNvPr id="20" name="Shape 18"/>
          <p:cNvSpPr/>
          <p:nvPr/>
        </p:nvSpPr>
        <p:spPr>
          <a:xfrm>
            <a:off x="6455664" y="3630168"/>
            <a:ext cx="256032" cy="256032"/>
          </a:xfrm>
          <a:prstGeom prst="ellipse">
            <a:avLst/>
          </a:prstGeom>
          <a:solidFill>
            <a:srgbClr val="A00B2F"/>
          </a:solidFill>
          <a:ln w="12700">
            <a:solidFill>
              <a:srgbClr val="A00B2F"/>
            </a:solidFill>
            <a:prstDash val="solid"/>
          </a:ln>
        </p:spPr>
        <p:txBody>
          <a:bodyPr/>
          <a:lstStyle/>
          <a:p>
            <a:endParaRPr lang="en-US"/>
          </a:p>
        </p:txBody>
      </p:sp>
      <p:sp>
        <p:nvSpPr>
          <p:cNvPr id="21" name="Text 19"/>
          <p:cNvSpPr/>
          <p:nvPr/>
        </p:nvSpPr>
        <p:spPr>
          <a:xfrm>
            <a:off x="6839712" y="3611880"/>
            <a:ext cx="3977640" cy="219456"/>
          </a:xfrm>
          <a:prstGeom prst="rect">
            <a:avLst/>
          </a:prstGeom>
          <a:noFill/>
          <a:ln/>
        </p:spPr>
        <p:txBody>
          <a:bodyPr wrap="square" lIns="0" tIns="0" rIns="0" bIns="0" rtlCol="0" anchor="ctr"/>
          <a:lstStyle/>
          <a:p>
            <a:pPr marL="0" indent="0">
              <a:buNone/>
            </a:pPr>
            <a:r>
              <a:rPr lang="en-US" sz="1550" dirty="0">
                <a:solidFill>
                  <a:srgbClr val="404040"/>
                </a:solidFill>
                <a:latin typeface="Century Gothic" pitchFamily="34" charset="0"/>
                <a:ea typeface="Century Gothic" pitchFamily="34" charset="-122"/>
                <a:cs typeface="Century Gothic" pitchFamily="34" charset="-120"/>
              </a:rPr>
              <a:t>Each Party stands by information it provides (Scope &amp; Site Information)</a:t>
            </a:r>
            <a:endParaRPr lang="en-US" sz="1550" dirty="0"/>
          </a:p>
        </p:txBody>
      </p:sp>
      <p:sp>
        <p:nvSpPr>
          <p:cNvPr id="22" name="Shape 20"/>
          <p:cNvSpPr/>
          <p:nvPr/>
        </p:nvSpPr>
        <p:spPr>
          <a:xfrm>
            <a:off x="914400" y="4398264"/>
            <a:ext cx="4754880" cy="658368"/>
          </a:xfrm>
          <a:prstGeom prst="roundRect">
            <a:avLst/>
          </a:prstGeom>
          <a:solidFill>
            <a:srgbClr val="FBFBFB"/>
          </a:solidFill>
          <a:ln w="12700">
            <a:solidFill>
              <a:srgbClr val="D9D9D9"/>
            </a:solidFill>
            <a:prstDash val="solid"/>
          </a:ln>
        </p:spPr>
        <p:txBody>
          <a:bodyPr/>
          <a:lstStyle/>
          <a:p>
            <a:endParaRPr lang="en-US"/>
          </a:p>
        </p:txBody>
      </p:sp>
      <p:sp>
        <p:nvSpPr>
          <p:cNvPr id="23" name="Shape 21"/>
          <p:cNvSpPr/>
          <p:nvPr/>
        </p:nvSpPr>
        <p:spPr>
          <a:xfrm>
            <a:off x="1060704" y="4562856"/>
            <a:ext cx="256032" cy="256032"/>
          </a:xfrm>
          <a:prstGeom prst="ellipse">
            <a:avLst/>
          </a:prstGeom>
          <a:solidFill>
            <a:srgbClr val="A00B2F"/>
          </a:solidFill>
          <a:ln w="12700">
            <a:solidFill>
              <a:srgbClr val="A00B2F"/>
            </a:solidFill>
            <a:prstDash val="solid"/>
          </a:ln>
        </p:spPr>
        <p:txBody>
          <a:bodyPr/>
          <a:lstStyle/>
          <a:p>
            <a:endParaRPr lang="en-US"/>
          </a:p>
        </p:txBody>
      </p:sp>
      <p:sp>
        <p:nvSpPr>
          <p:cNvPr id="24" name="Text 22"/>
          <p:cNvSpPr/>
          <p:nvPr/>
        </p:nvSpPr>
        <p:spPr>
          <a:xfrm>
            <a:off x="1444752" y="4544568"/>
            <a:ext cx="3977640" cy="219456"/>
          </a:xfrm>
          <a:prstGeom prst="rect">
            <a:avLst/>
          </a:prstGeom>
          <a:noFill/>
          <a:ln/>
        </p:spPr>
        <p:txBody>
          <a:bodyPr wrap="square" lIns="0" tIns="0" rIns="0" bIns="0" rtlCol="0" anchor="ctr"/>
          <a:lstStyle/>
          <a:p>
            <a:pPr marL="0" indent="0">
              <a:buNone/>
            </a:pPr>
            <a:r>
              <a:rPr lang="en-US" sz="1550" dirty="0">
                <a:solidFill>
                  <a:srgbClr val="404040"/>
                </a:solidFill>
                <a:latin typeface="Century Gothic" pitchFamily="34" charset="0"/>
                <a:ea typeface="Century Gothic" pitchFamily="34" charset="-122"/>
                <a:cs typeface="Century Gothic" pitchFamily="34" charset="-120"/>
              </a:rPr>
              <a:t>Risk allocated in different ways by selection of options</a:t>
            </a:r>
          </a:p>
        </p:txBody>
      </p:sp>
      <p:sp>
        <p:nvSpPr>
          <p:cNvPr id="25" name="Shape 23"/>
          <p:cNvSpPr/>
          <p:nvPr/>
        </p:nvSpPr>
        <p:spPr>
          <a:xfrm>
            <a:off x="6309360" y="4398264"/>
            <a:ext cx="4754880" cy="658368"/>
          </a:xfrm>
          <a:prstGeom prst="roundRect">
            <a:avLst/>
          </a:prstGeom>
          <a:solidFill>
            <a:srgbClr val="F7F1E4"/>
          </a:solidFill>
          <a:ln w="12700">
            <a:solidFill>
              <a:srgbClr val="A59137"/>
            </a:solidFill>
            <a:prstDash val="solid"/>
          </a:ln>
        </p:spPr>
        <p:txBody>
          <a:bodyPr/>
          <a:lstStyle/>
          <a:p>
            <a:endParaRPr lang="en-US"/>
          </a:p>
        </p:txBody>
      </p:sp>
      <p:sp>
        <p:nvSpPr>
          <p:cNvPr id="26" name="Shape 24"/>
          <p:cNvSpPr/>
          <p:nvPr/>
        </p:nvSpPr>
        <p:spPr>
          <a:xfrm>
            <a:off x="6455664" y="4562856"/>
            <a:ext cx="256032" cy="256032"/>
          </a:xfrm>
          <a:prstGeom prst="ellipse">
            <a:avLst/>
          </a:prstGeom>
          <a:solidFill>
            <a:srgbClr val="A00B2F"/>
          </a:solidFill>
          <a:ln w="12700">
            <a:solidFill>
              <a:srgbClr val="A00B2F"/>
            </a:solidFill>
            <a:prstDash val="solid"/>
          </a:ln>
        </p:spPr>
        <p:txBody>
          <a:bodyPr/>
          <a:lstStyle/>
          <a:p>
            <a:endParaRPr lang="en-US"/>
          </a:p>
        </p:txBody>
      </p:sp>
      <p:sp>
        <p:nvSpPr>
          <p:cNvPr id="27" name="Text 25"/>
          <p:cNvSpPr/>
          <p:nvPr/>
        </p:nvSpPr>
        <p:spPr>
          <a:xfrm>
            <a:off x="6839712" y="4544568"/>
            <a:ext cx="3977640" cy="219456"/>
          </a:xfrm>
          <a:prstGeom prst="rect">
            <a:avLst/>
          </a:prstGeom>
          <a:noFill/>
          <a:ln/>
        </p:spPr>
        <p:txBody>
          <a:bodyPr wrap="square" lIns="0" tIns="0" rIns="0" bIns="0" rtlCol="0" anchor="ctr"/>
          <a:lstStyle/>
          <a:p>
            <a:pPr marL="0" indent="0">
              <a:buNone/>
            </a:pPr>
            <a:r>
              <a:rPr lang="en-US" sz="1550" dirty="0">
                <a:solidFill>
                  <a:srgbClr val="404040"/>
                </a:solidFill>
                <a:latin typeface="Century Gothic" pitchFamily="34" charset="0"/>
                <a:ea typeface="Century Gothic" pitchFamily="34" charset="-122"/>
                <a:cs typeface="Century Gothic" pitchFamily="34" charset="-120"/>
              </a:rPr>
              <a:t>Defects only arise from non-compliance with information provided (Scope)</a:t>
            </a:r>
          </a:p>
        </p:txBody>
      </p:sp>
      <p:sp>
        <p:nvSpPr>
          <p:cNvPr id="29" name="Shape 26"/>
          <p:cNvSpPr/>
          <p:nvPr/>
        </p:nvSpPr>
        <p:spPr>
          <a:xfrm>
            <a:off x="457200" y="6492240"/>
            <a:ext cx="11247120" cy="0"/>
          </a:xfrm>
          <a:prstGeom prst="line">
            <a:avLst/>
          </a:prstGeom>
          <a:noFill/>
          <a:ln w="17780">
            <a:solidFill>
              <a:srgbClr val="A00B2F"/>
            </a:solidFill>
            <a:prstDash val="solid"/>
          </a:ln>
        </p:spPr>
        <p:txBody>
          <a:bodyPr/>
          <a:lstStyle/>
          <a:p>
            <a:endParaRPr lang="en-US"/>
          </a:p>
        </p:txBody>
      </p:sp>
      <p:sp>
        <p:nvSpPr>
          <p:cNvPr id="28" name="Shape 20">
            <a:extLst>
              <a:ext uri="{FF2B5EF4-FFF2-40B4-BE49-F238E27FC236}">
                <a16:creationId xmlns:a16="http://schemas.microsoft.com/office/drawing/2014/main" id="{BD8B8DD3-DEE0-E241-425F-A386B9492FE8}"/>
              </a:ext>
            </a:extLst>
          </p:cNvPr>
          <p:cNvSpPr/>
          <p:nvPr/>
        </p:nvSpPr>
        <p:spPr>
          <a:xfrm>
            <a:off x="914400" y="5267504"/>
            <a:ext cx="4754880" cy="658368"/>
          </a:xfrm>
          <a:prstGeom prst="roundRect">
            <a:avLst/>
          </a:prstGeom>
          <a:solidFill>
            <a:srgbClr val="FBFBFB"/>
          </a:solidFill>
          <a:ln w="12700">
            <a:solidFill>
              <a:srgbClr val="D9D9D9"/>
            </a:solidFill>
            <a:prstDash val="solid"/>
          </a:ln>
        </p:spPr>
        <p:txBody>
          <a:bodyPr/>
          <a:lstStyle/>
          <a:p>
            <a:endParaRPr lang="en-US"/>
          </a:p>
        </p:txBody>
      </p:sp>
      <p:sp>
        <p:nvSpPr>
          <p:cNvPr id="31" name="Shape 21">
            <a:extLst>
              <a:ext uri="{FF2B5EF4-FFF2-40B4-BE49-F238E27FC236}">
                <a16:creationId xmlns:a16="http://schemas.microsoft.com/office/drawing/2014/main" id="{4CCDBEE5-ED0F-8E25-BD6E-254054120B5F}"/>
              </a:ext>
            </a:extLst>
          </p:cNvPr>
          <p:cNvSpPr/>
          <p:nvPr/>
        </p:nvSpPr>
        <p:spPr>
          <a:xfrm>
            <a:off x="1060704" y="5432096"/>
            <a:ext cx="256032" cy="256032"/>
          </a:xfrm>
          <a:prstGeom prst="ellipse">
            <a:avLst/>
          </a:prstGeom>
          <a:solidFill>
            <a:srgbClr val="A00B2F"/>
          </a:solidFill>
          <a:ln w="12700">
            <a:solidFill>
              <a:srgbClr val="A00B2F"/>
            </a:solidFill>
            <a:prstDash val="solid"/>
          </a:ln>
        </p:spPr>
        <p:txBody>
          <a:bodyPr/>
          <a:lstStyle/>
          <a:p>
            <a:endParaRPr lang="en-US"/>
          </a:p>
        </p:txBody>
      </p:sp>
      <p:sp>
        <p:nvSpPr>
          <p:cNvPr id="32" name="Text 22">
            <a:extLst>
              <a:ext uri="{FF2B5EF4-FFF2-40B4-BE49-F238E27FC236}">
                <a16:creationId xmlns:a16="http://schemas.microsoft.com/office/drawing/2014/main" id="{A1A5834E-6FA0-4908-AFBC-05D8CB2D763F}"/>
              </a:ext>
            </a:extLst>
          </p:cNvPr>
          <p:cNvSpPr/>
          <p:nvPr/>
        </p:nvSpPr>
        <p:spPr>
          <a:xfrm>
            <a:off x="1444752" y="5413808"/>
            <a:ext cx="3977640" cy="219456"/>
          </a:xfrm>
          <a:prstGeom prst="rect">
            <a:avLst/>
          </a:prstGeom>
          <a:noFill/>
          <a:ln/>
        </p:spPr>
        <p:txBody>
          <a:bodyPr wrap="square" lIns="0" tIns="0" rIns="0" bIns="0" rtlCol="0" anchor="ctr"/>
          <a:lstStyle/>
          <a:p>
            <a:pPr marL="0" indent="0">
              <a:buNone/>
            </a:pPr>
            <a:r>
              <a:rPr lang="en-US" sz="1550" dirty="0">
                <a:solidFill>
                  <a:srgbClr val="404040"/>
                </a:solidFill>
                <a:latin typeface="Century Gothic" pitchFamily="34" charset="0"/>
                <a:ea typeface="Century Gothic" pitchFamily="34" charset="-122"/>
                <a:cs typeface="Century Gothic" pitchFamily="34" charset="-120"/>
              </a:rPr>
              <a:t>Communications all flow charted with no open ends</a:t>
            </a:r>
          </a:p>
        </p:txBody>
      </p:sp>
      <p:sp>
        <p:nvSpPr>
          <p:cNvPr id="33" name="Shape 23">
            <a:extLst>
              <a:ext uri="{FF2B5EF4-FFF2-40B4-BE49-F238E27FC236}">
                <a16:creationId xmlns:a16="http://schemas.microsoft.com/office/drawing/2014/main" id="{B5E3B7AA-EA97-30F0-79A3-64E2ED42817E}"/>
              </a:ext>
            </a:extLst>
          </p:cNvPr>
          <p:cNvSpPr/>
          <p:nvPr/>
        </p:nvSpPr>
        <p:spPr>
          <a:xfrm>
            <a:off x="6309360" y="5304080"/>
            <a:ext cx="4754880" cy="658368"/>
          </a:xfrm>
          <a:prstGeom prst="roundRect">
            <a:avLst/>
          </a:prstGeom>
          <a:solidFill>
            <a:srgbClr val="F7F1E4"/>
          </a:solidFill>
          <a:ln w="12700">
            <a:solidFill>
              <a:srgbClr val="A59137"/>
            </a:solidFill>
            <a:prstDash val="solid"/>
          </a:ln>
        </p:spPr>
        <p:txBody>
          <a:bodyPr/>
          <a:lstStyle/>
          <a:p>
            <a:endParaRPr lang="en-US"/>
          </a:p>
        </p:txBody>
      </p:sp>
      <p:sp>
        <p:nvSpPr>
          <p:cNvPr id="34" name="Shape 24">
            <a:extLst>
              <a:ext uri="{FF2B5EF4-FFF2-40B4-BE49-F238E27FC236}">
                <a16:creationId xmlns:a16="http://schemas.microsoft.com/office/drawing/2014/main" id="{4BE1145F-80F5-B63C-1380-8119E224A58B}"/>
              </a:ext>
            </a:extLst>
          </p:cNvPr>
          <p:cNvSpPr/>
          <p:nvPr/>
        </p:nvSpPr>
        <p:spPr>
          <a:xfrm>
            <a:off x="6455664" y="5468672"/>
            <a:ext cx="256032" cy="256032"/>
          </a:xfrm>
          <a:prstGeom prst="ellipse">
            <a:avLst/>
          </a:prstGeom>
          <a:solidFill>
            <a:srgbClr val="A00B2F"/>
          </a:solidFill>
          <a:ln w="12700">
            <a:solidFill>
              <a:srgbClr val="A00B2F"/>
            </a:solidFill>
            <a:prstDash val="solid"/>
          </a:ln>
        </p:spPr>
        <p:txBody>
          <a:bodyPr/>
          <a:lstStyle/>
          <a:p>
            <a:endParaRPr lang="en-US"/>
          </a:p>
        </p:txBody>
      </p:sp>
      <p:sp>
        <p:nvSpPr>
          <p:cNvPr id="35" name="Text 25">
            <a:extLst>
              <a:ext uri="{FF2B5EF4-FFF2-40B4-BE49-F238E27FC236}">
                <a16:creationId xmlns:a16="http://schemas.microsoft.com/office/drawing/2014/main" id="{A4E294F8-6CEA-2BCA-21F7-84319666B58C}"/>
              </a:ext>
            </a:extLst>
          </p:cNvPr>
          <p:cNvSpPr/>
          <p:nvPr/>
        </p:nvSpPr>
        <p:spPr>
          <a:xfrm>
            <a:off x="6839712" y="5450384"/>
            <a:ext cx="3977640" cy="219456"/>
          </a:xfrm>
          <a:prstGeom prst="rect">
            <a:avLst/>
          </a:prstGeom>
          <a:noFill/>
          <a:ln/>
        </p:spPr>
        <p:txBody>
          <a:bodyPr wrap="square" lIns="0" tIns="0" rIns="0" bIns="0" rtlCol="0" anchor="ctr"/>
          <a:lstStyle/>
          <a:p>
            <a:pPr marL="0" indent="0">
              <a:buNone/>
            </a:pPr>
            <a:r>
              <a:rPr lang="en-US" sz="1550" dirty="0">
                <a:solidFill>
                  <a:srgbClr val="404040"/>
                </a:solidFill>
                <a:latin typeface="Century Gothic" pitchFamily="34" charset="0"/>
                <a:ea typeface="Century Gothic" pitchFamily="34" charset="-122"/>
                <a:cs typeface="Century Gothic" pitchFamily="34" charset="-120"/>
              </a:rPr>
              <a:t>Short payment periods to ease cash flow down the supply chain</a:t>
            </a:r>
          </a:p>
        </p:txBody>
      </p:sp>
      <p:sp>
        <p:nvSpPr>
          <p:cNvPr id="37" name="Text 0">
            <a:extLst>
              <a:ext uri="{FF2B5EF4-FFF2-40B4-BE49-F238E27FC236}">
                <a16:creationId xmlns:a16="http://schemas.microsoft.com/office/drawing/2014/main" id="{BC38D667-1229-8807-BCAD-00DF0889D604}"/>
              </a:ext>
            </a:extLst>
          </p:cNvPr>
          <p:cNvSpPr/>
          <p:nvPr/>
        </p:nvSpPr>
        <p:spPr>
          <a:xfrm>
            <a:off x="1569720" y="376210"/>
            <a:ext cx="8138160" cy="420624"/>
          </a:xfrm>
          <a:prstGeom prst="rect">
            <a:avLst/>
          </a:prstGeom>
          <a:noFill/>
          <a:ln/>
        </p:spPr>
        <p:txBody>
          <a:bodyPr wrap="square" lIns="0" tIns="0" rIns="0" bIns="0" rtlCol="0" anchor="ctr"/>
          <a:lstStyle/>
          <a:p>
            <a:pPr marL="0" indent="0" algn="ctr">
              <a:buNone/>
            </a:pPr>
            <a:r>
              <a:rPr lang="en-US" sz="2800" b="1" dirty="0">
                <a:solidFill>
                  <a:srgbClr val="404040"/>
                </a:solidFill>
                <a:latin typeface="Century Gothic" pitchFamily="34" charset="0"/>
              </a:rPr>
              <a:t>Main drafting principles of NEC4 </a:t>
            </a:r>
            <a:endParaRPr lang="en-US" sz="2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
          <p:cNvSpPr/>
          <p:nvPr/>
        </p:nvSpPr>
        <p:spPr>
          <a:xfrm>
            <a:off x="594360" y="886968"/>
            <a:ext cx="10972800" cy="0"/>
          </a:xfrm>
          <a:prstGeom prst="line">
            <a:avLst/>
          </a:prstGeom>
          <a:noFill/>
          <a:ln w="12700">
            <a:solidFill>
              <a:srgbClr val="D9D9D9"/>
            </a:solidFill>
            <a:prstDash val="solid"/>
          </a:ln>
        </p:spPr>
        <p:txBody>
          <a:bodyPr/>
          <a:lstStyle/>
          <a:p>
            <a:endParaRPr lang="en-US"/>
          </a:p>
        </p:txBody>
      </p:sp>
      <p:sp>
        <p:nvSpPr>
          <p:cNvPr id="4" name="Shape 2"/>
          <p:cNvSpPr/>
          <p:nvPr/>
        </p:nvSpPr>
        <p:spPr>
          <a:xfrm>
            <a:off x="914400" y="1600200"/>
            <a:ext cx="4754880" cy="658368"/>
          </a:xfrm>
          <a:prstGeom prst="roundRect">
            <a:avLst/>
          </a:prstGeom>
          <a:solidFill>
            <a:srgbClr val="FBFBFB"/>
          </a:solidFill>
          <a:ln w="12700">
            <a:solidFill>
              <a:srgbClr val="D9D9D9"/>
            </a:solidFill>
            <a:prstDash val="solid"/>
          </a:ln>
        </p:spPr>
        <p:txBody>
          <a:bodyPr/>
          <a:lstStyle/>
          <a:p>
            <a:endParaRPr lang="en-US"/>
          </a:p>
        </p:txBody>
      </p:sp>
      <p:sp>
        <p:nvSpPr>
          <p:cNvPr id="5" name="Shape 3"/>
          <p:cNvSpPr/>
          <p:nvPr/>
        </p:nvSpPr>
        <p:spPr>
          <a:xfrm>
            <a:off x="1060704" y="1764792"/>
            <a:ext cx="256032" cy="256032"/>
          </a:xfrm>
          <a:prstGeom prst="ellipse">
            <a:avLst/>
          </a:prstGeom>
          <a:solidFill>
            <a:srgbClr val="A00B2F"/>
          </a:solidFill>
          <a:ln w="12700">
            <a:solidFill>
              <a:srgbClr val="A00B2F"/>
            </a:solidFill>
            <a:prstDash val="solid"/>
          </a:ln>
        </p:spPr>
        <p:txBody>
          <a:bodyPr/>
          <a:lstStyle/>
          <a:p>
            <a:endParaRPr lang="en-US"/>
          </a:p>
        </p:txBody>
      </p:sp>
      <p:sp>
        <p:nvSpPr>
          <p:cNvPr id="6" name="Text 4"/>
          <p:cNvSpPr/>
          <p:nvPr/>
        </p:nvSpPr>
        <p:spPr>
          <a:xfrm>
            <a:off x="1444752" y="1746504"/>
            <a:ext cx="3977640" cy="219456"/>
          </a:xfrm>
          <a:prstGeom prst="rect">
            <a:avLst/>
          </a:prstGeom>
          <a:noFill/>
          <a:ln/>
        </p:spPr>
        <p:txBody>
          <a:bodyPr wrap="square" lIns="0" tIns="0" rIns="0" bIns="0" rtlCol="0" anchor="ctr"/>
          <a:lstStyle/>
          <a:p>
            <a:pPr marL="0" indent="0">
              <a:buNone/>
            </a:pPr>
            <a:r>
              <a:rPr lang="en-US" sz="1550" b="1" dirty="0">
                <a:solidFill>
                  <a:srgbClr val="404040"/>
                </a:solidFill>
                <a:latin typeface="Century Gothic" pitchFamily="34" charset="0"/>
                <a:ea typeface="Century Gothic" pitchFamily="34" charset="-122"/>
                <a:cs typeface="Century Gothic" pitchFamily="34" charset="-120"/>
              </a:rPr>
              <a:t>Early Warnings </a:t>
            </a:r>
            <a:r>
              <a:rPr lang="en-US" sz="1550" dirty="0">
                <a:solidFill>
                  <a:srgbClr val="404040"/>
                </a:solidFill>
                <a:latin typeface="Century Gothic" pitchFamily="34" charset="0"/>
                <a:ea typeface="Century Gothic" pitchFamily="34" charset="-122"/>
                <a:cs typeface="Century Gothic" pitchFamily="34" charset="-120"/>
              </a:rPr>
              <a:t>→ proactive risk management</a:t>
            </a:r>
          </a:p>
        </p:txBody>
      </p:sp>
      <p:sp>
        <p:nvSpPr>
          <p:cNvPr id="10" name="Shape 8"/>
          <p:cNvSpPr/>
          <p:nvPr/>
        </p:nvSpPr>
        <p:spPr>
          <a:xfrm>
            <a:off x="914400" y="2532888"/>
            <a:ext cx="4754880" cy="658368"/>
          </a:xfrm>
          <a:prstGeom prst="roundRect">
            <a:avLst/>
          </a:prstGeom>
          <a:solidFill>
            <a:srgbClr val="FBFBFB"/>
          </a:solidFill>
          <a:ln w="12700">
            <a:solidFill>
              <a:srgbClr val="D9D9D9"/>
            </a:solidFill>
            <a:prstDash val="solid"/>
          </a:ln>
        </p:spPr>
        <p:txBody>
          <a:bodyPr/>
          <a:lstStyle/>
          <a:p>
            <a:endParaRPr lang="en-US"/>
          </a:p>
        </p:txBody>
      </p:sp>
      <p:sp>
        <p:nvSpPr>
          <p:cNvPr id="11" name="Shape 9"/>
          <p:cNvSpPr/>
          <p:nvPr/>
        </p:nvSpPr>
        <p:spPr>
          <a:xfrm>
            <a:off x="1060704" y="2697480"/>
            <a:ext cx="256032" cy="256032"/>
          </a:xfrm>
          <a:prstGeom prst="ellipse">
            <a:avLst/>
          </a:prstGeom>
          <a:solidFill>
            <a:srgbClr val="A00B2F"/>
          </a:solidFill>
          <a:ln w="12700">
            <a:solidFill>
              <a:srgbClr val="A00B2F"/>
            </a:solidFill>
            <a:prstDash val="solid"/>
          </a:ln>
        </p:spPr>
        <p:txBody>
          <a:bodyPr/>
          <a:lstStyle/>
          <a:p>
            <a:endParaRPr lang="en-US"/>
          </a:p>
        </p:txBody>
      </p:sp>
      <p:sp>
        <p:nvSpPr>
          <p:cNvPr id="12" name="Text 10"/>
          <p:cNvSpPr/>
          <p:nvPr/>
        </p:nvSpPr>
        <p:spPr>
          <a:xfrm>
            <a:off x="1444752" y="2679192"/>
            <a:ext cx="3977640" cy="219456"/>
          </a:xfrm>
          <a:prstGeom prst="rect">
            <a:avLst/>
          </a:prstGeom>
          <a:noFill/>
          <a:ln/>
        </p:spPr>
        <p:txBody>
          <a:bodyPr wrap="square" lIns="0" tIns="0" rIns="0" bIns="0" rtlCol="0" anchor="ctr"/>
          <a:lstStyle/>
          <a:p>
            <a:pPr marL="0" indent="0">
              <a:buNone/>
            </a:pPr>
            <a:r>
              <a:rPr lang="en-US" sz="1550" b="1" dirty="0" err="1">
                <a:solidFill>
                  <a:srgbClr val="404040"/>
                </a:solidFill>
                <a:latin typeface="Century Gothic" pitchFamily="34" charset="0"/>
                <a:ea typeface="Century Gothic" pitchFamily="34" charset="-122"/>
                <a:cs typeface="Century Gothic" pitchFamily="34" charset="-120"/>
              </a:rPr>
              <a:t>Programme</a:t>
            </a:r>
            <a:r>
              <a:rPr lang="en-US" sz="1550" dirty="0">
                <a:solidFill>
                  <a:srgbClr val="404040"/>
                </a:solidFill>
                <a:latin typeface="Century Gothic" pitchFamily="34" charset="0"/>
                <a:ea typeface="Century Gothic" pitchFamily="34" charset="-122"/>
                <a:cs typeface="Century Gothic" pitchFamily="34" charset="-120"/>
              </a:rPr>
              <a:t> → central management tool</a:t>
            </a:r>
          </a:p>
        </p:txBody>
      </p:sp>
      <p:sp>
        <p:nvSpPr>
          <p:cNvPr id="16" name="Shape 14"/>
          <p:cNvSpPr/>
          <p:nvPr/>
        </p:nvSpPr>
        <p:spPr>
          <a:xfrm>
            <a:off x="914400" y="3429000"/>
            <a:ext cx="4754880" cy="658368"/>
          </a:xfrm>
          <a:prstGeom prst="roundRect">
            <a:avLst/>
          </a:prstGeom>
          <a:solidFill>
            <a:srgbClr val="FBFBFB"/>
          </a:solidFill>
          <a:ln w="12700">
            <a:solidFill>
              <a:srgbClr val="D9D9D9"/>
            </a:solidFill>
            <a:prstDash val="solid"/>
          </a:ln>
        </p:spPr>
        <p:txBody>
          <a:bodyPr/>
          <a:lstStyle/>
          <a:p>
            <a:endParaRPr lang="en-US"/>
          </a:p>
        </p:txBody>
      </p:sp>
      <p:sp>
        <p:nvSpPr>
          <p:cNvPr id="17" name="Shape 15"/>
          <p:cNvSpPr/>
          <p:nvPr/>
        </p:nvSpPr>
        <p:spPr>
          <a:xfrm>
            <a:off x="1060704" y="3630168"/>
            <a:ext cx="256032" cy="256032"/>
          </a:xfrm>
          <a:prstGeom prst="ellipse">
            <a:avLst/>
          </a:prstGeom>
          <a:solidFill>
            <a:srgbClr val="A00B2F"/>
          </a:solidFill>
          <a:ln w="12700">
            <a:solidFill>
              <a:srgbClr val="A00B2F"/>
            </a:solidFill>
            <a:prstDash val="solid"/>
          </a:ln>
        </p:spPr>
        <p:txBody>
          <a:bodyPr/>
          <a:lstStyle/>
          <a:p>
            <a:endParaRPr lang="en-US"/>
          </a:p>
        </p:txBody>
      </p:sp>
      <p:sp>
        <p:nvSpPr>
          <p:cNvPr id="18" name="Text 16"/>
          <p:cNvSpPr/>
          <p:nvPr/>
        </p:nvSpPr>
        <p:spPr>
          <a:xfrm>
            <a:off x="1444752" y="3611880"/>
            <a:ext cx="3977640" cy="219456"/>
          </a:xfrm>
          <a:prstGeom prst="rect">
            <a:avLst/>
          </a:prstGeom>
          <a:noFill/>
          <a:ln/>
        </p:spPr>
        <p:txBody>
          <a:bodyPr wrap="square" lIns="0" tIns="0" rIns="0" bIns="0" rtlCol="0" anchor="ctr"/>
          <a:lstStyle/>
          <a:p>
            <a:pPr marL="0" indent="0">
              <a:buNone/>
            </a:pPr>
            <a:r>
              <a:rPr lang="en-US" sz="1550" b="1" dirty="0">
                <a:solidFill>
                  <a:srgbClr val="404040"/>
                </a:solidFill>
                <a:latin typeface="Century Gothic" pitchFamily="34" charset="0"/>
                <a:ea typeface="Century Gothic" pitchFamily="34" charset="-122"/>
                <a:cs typeface="Century Gothic" pitchFamily="34" charset="-120"/>
              </a:rPr>
              <a:t>Compensation Events </a:t>
            </a:r>
            <a:r>
              <a:rPr lang="en-US" sz="1550" dirty="0">
                <a:solidFill>
                  <a:srgbClr val="404040"/>
                </a:solidFill>
                <a:latin typeface="Century Gothic" pitchFamily="34" charset="0"/>
                <a:ea typeface="Century Gothic" pitchFamily="34" charset="-122"/>
                <a:cs typeface="Century Gothic" pitchFamily="34" charset="-120"/>
              </a:rPr>
              <a:t>→ real-time change control</a:t>
            </a:r>
          </a:p>
        </p:txBody>
      </p:sp>
      <p:sp>
        <p:nvSpPr>
          <p:cNvPr id="22" name="Shape 20"/>
          <p:cNvSpPr/>
          <p:nvPr/>
        </p:nvSpPr>
        <p:spPr>
          <a:xfrm>
            <a:off x="914400" y="4398264"/>
            <a:ext cx="4754880" cy="658368"/>
          </a:xfrm>
          <a:prstGeom prst="roundRect">
            <a:avLst/>
          </a:prstGeom>
          <a:solidFill>
            <a:srgbClr val="FBFBFB"/>
          </a:solidFill>
          <a:ln w="12700">
            <a:solidFill>
              <a:srgbClr val="D9D9D9"/>
            </a:solidFill>
            <a:prstDash val="solid"/>
          </a:ln>
        </p:spPr>
        <p:txBody>
          <a:bodyPr/>
          <a:lstStyle/>
          <a:p>
            <a:endParaRPr lang="en-US"/>
          </a:p>
        </p:txBody>
      </p:sp>
      <p:sp>
        <p:nvSpPr>
          <p:cNvPr id="23" name="Shape 21"/>
          <p:cNvSpPr/>
          <p:nvPr/>
        </p:nvSpPr>
        <p:spPr>
          <a:xfrm>
            <a:off x="1060704" y="4562856"/>
            <a:ext cx="256032" cy="256032"/>
          </a:xfrm>
          <a:prstGeom prst="ellipse">
            <a:avLst/>
          </a:prstGeom>
          <a:solidFill>
            <a:srgbClr val="A00B2F"/>
          </a:solidFill>
          <a:ln w="12700">
            <a:solidFill>
              <a:srgbClr val="A00B2F"/>
            </a:solidFill>
            <a:prstDash val="solid"/>
          </a:ln>
        </p:spPr>
        <p:txBody>
          <a:bodyPr/>
          <a:lstStyle/>
          <a:p>
            <a:endParaRPr lang="en-US"/>
          </a:p>
        </p:txBody>
      </p:sp>
      <p:sp>
        <p:nvSpPr>
          <p:cNvPr id="24" name="Text 22"/>
          <p:cNvSpPr/>
          <p:nvPr/>
        </p:nvSpPr>
        <p:spPr>
          <a:xfrm>
            <a:off x="1444752" y="4544568"/>
            <a:ext cx="3977640" cy="219456"/>
          </a:xfrm>
          <a:prstGeom prst="rect">
            <a:avLst/>
          </a:prstGeom>
          <a:noFill/>
          <a:ln/>
        </p:spPr>
        <p:txBody>
          <a:bodyPr wrap="square" lIns="0" tIns="0" rIns="0" bIns="0" rtlCol="0" anchor="ctr"/>
          <a:lstStyle/>
          <a:p>
            <a:pPr marL="0" indent="0">
              <a:buNone/>
            </a:pPr>
            <a:r>
              <a:rPr lang="en-US" sz="1550" b="1" dirty="0">
                <a:solidFill>
                  <a:srgbClr val="404040"/>
                </a:solidFill>
                <a:latin typeface="Century Gothic" pitchFamily="34" charset="0"/>
                <a:ea typeface="Century Gothic" pitchFamily="34" charset="-122"/>
                <a:cs typeface="Century Gothic" pitchFamily="34" charset="-120"/>
              </a:rPr>
              <a:t>Clear roles &amp; deadlines </a:t>
            </a:r>
            <a:r>
              <a:rPr lang="en-US" sz="1550" dirty="0">
                <a:solidFill>
                  <a:srgbClr val="404040"/>
                </a:solidFill>
                <a:latin typeface="Century Gothic" pitchFamily="34" charset="0"/>
                <a:ea typeface="Century Gothic" pitchFamily="34" charset="-122"/>
                <a:cs typeface="Century Gothic" pitchFamily="34" charset="-120"/>
              </a:rPr>
              <a:t>→ faster decisions</a:t>
            </a:r>
          </a:p>
        </p:txBody>
      </p:sp>
      <p:sp>
        <p:nvSpPr>
          <p:cNvPr id="29" name="Shape 26"/>
          <p:cNvSpPr/>
          <p:nvPr/>
        </p:nvSpPr>
        <p:spPr>
          <a:xfrm>
            <a:off x="457200" y="6492240"/>
            <a:ext cx="11247120" cy="0"/>
          </a:xfrm>
          <a:prstGeom prst="line">
            <a:avLst/>
          </a:prstGeom>
          <a:noFill/>
          <a:ln w="17780">
            <a:solidFill>
              <a:srgbClr val="A00B2F"/>
            </a:solidFill>
            <a:prstDash val="solid"/>
          </a:ln>
        </p:spPr>
        <p:txBody>
          <a:bodyPr/>
          <a:lstStyle/>
          <a:p>
            <a:endParaRPr lang="en-US"/>
          </a:p>
        </p:txBody>
      </p:sp>
      <p:sp>
        <p:nvSpPr>
          <p:cNvPr id="28" name="Shape 20">
            <a:extLst>
              <a:ext uri="{FF2B5EF4-FFF2-40B4-BE49-F238E27FC236}">
                <a16:creationId xmlns:a16="http://schemas.microsoft.com/office/drawing/2014/main" id="{BD8B8DD3-DEE0-E241-425F-A386B9492FE8}"/>
              </a:ext>
            </a:extLst>
          </p:cNvPr>
          <p:cNvSpPr/>
          <p:nvPr/>
        </p:nvSpPr>
        <p:spPr>
          <a:xfrm>
            <a:off x="914400" y="5267504"/>
            <a:ext cx="4754880" cy="658368"/>
          </a:xfrm>
          <a:prstGeom prst="roundRect">
            <a:avLst/>
          </a:prstGeom>
          <a:solidFill>
            <a:srgbClr val="FBFBFB"/>
          </a:solidFill>
          <a:ln w="12700">
            <a:solidFill>
              <a:srgbClr val="D9D9D9"/>
            </a:solidFill>
            <a:prstDash val="solid"/>
          </a:ln>
        </p:spPr>
        <p:txBody>
          <a:bodyPr/>
          <a:lstStyle/>
          <a:p>
            <a:endParaRPr lang="en-US"/>
          </a:p>
        </p:txBody>
      </p:sp>
      <p:sp>
        <p:nvSpPr>
          <p:cNvPr id="31" name="Shape 21">
            <a:extLst>
              <a:ext uri="{FF2B5EF4-FFF2-40B4-BE49-F238E27FC236}">
                <a16:creationId xmlns:a16="http://schemas.microsoft.com/office/drawing/2014/main" id="{4CCDBEE5-ED0F-8E25-BD6E-254054120B5F}"/>
              </a:ext>
            </a:extLst>
          </p:cNvPr>
          <p:cNvSpPr/>
          <p:nvPr/>
        </p:nvSpPr>
        <p:spPr>
          <a:xfrm>
            <a:off x="1060704" y="5432096"/>
            <a:ext cx="256032" cy="256032"/>
          </a:xfrm>
          <a:prstGeom prst="ellipse">
            <a:avLst/>
          </a:prstGeom>
          <a:solidFill>
            <a:srgbClr val="A00B2F"/>
          </a:solidFill>
          <a:ln w="12700">
            <a:solidFill>
              <a:srgbClr val="A00B2F"/>
            </a:solidFill>
            <a:prstDash val="solid"/>
          </a:ln>
        </p:spPr>
        <p:txBody>
          <a:bodyPr/>
          <a:lstStyle/>
          <a:p>
            <a:endParaRPr lang="en-US"/>
          </a:p>
        </p:txBody>
      </p:sp>
      <p:sp>
        <p:nvSpPr>
          <p:cNvPr id="32" name="Text 22">
            <a:extLst>
              <a:ext uri="{FF2B5EF4-FFF2-40B4-BE49-F238E27FC236}">
                <a16:creationId xmlns:a16="http://schemas.microsoft.com/office/drawing/2014/main" id="{A1A5834E-6FA0-4908-AFBC-05D8CB2D763F}"/>
              </a:ext>
            </a:extLst>
          </p:cNvPr>
          <p:cNvSpPr/>
          <p:nvPr/>
        </p:nvSpPr>
        <p:spPr>
          <a:xfrm>
            <a:off x="1444752" y="5413808"/>
            <a:ext cx="3977640" cy="219456"/>
          </a:xfrm>
          <a:prstGeom prst="rect">
            <a:avLst/>
          </a:prstGeom>
          <a:noFill/>
          <a:ln/>
        </p:spPr>
        <p:txBody>
          <a:bodyPr wrap="square" lIns="0" tIns="0" rIns="0" bIns="0" rtlCol="0" anchor="ctr"/>
          <a:lstStyle/>
          <a:p>
            <a:pPr marL="0" indent="0">
              <a:buNone/>
            </a:pPr>
            <a:r>
              <a:rPr lang="en-US" sz="1550" dirty="0">
                <a:solidFill>
                  <a:srgbClr val="404040"/>
                </a:solidFill>
                <a:latin typeface="Century Gothic" pitchFamily="34" charset="0"/>
                <a:ea typeface="Century Gothic" pitchFamily="34" charset="-122"/>
                <a:cs typeface="Century Gothic" pitchFamily="34" charset="-120"/>
              </a:rPr>
              <a:t>Collaboration + commercial discipline</a:t>
            </a:r>
          </a:p>
        </p:txBody>
      </p:sp>
      <p:sp>
        <p:nvSpPr>
          <p:cNvPr id="37" name="Text 0">
            <a:extLst>
              <a:ext uri="{FF2B5EF4-FFF2-40B4-BE49-F238E27FC236}">
                <a16:creationId xmlns:a16="http://schemas.microsoft.com/office/drawing/2014/main" id="{BC38D667-1229-8807-BCAD-00DF0889D604}"/>
              </a:ext>
            </a:extLst>
          </p:cNvPr>
          <p:cNvSpPr/>
          <p:nvPr/>
        </p:nvSpPr>
        <p:spPr>
          <a:xfrm>
            <a:off x="1569720" y="376210"/>
            <a:ext cx="8138160" cy="420624"/>
          </a:xfrm>
          <a:prstGeom prst="rect">
            <a:avLst/>
          </a:prstGeom>
          <a:noFill/>
          <a:ln/>
        </p:spPr>
        <p:txBody>
          <a:bodyPr wrap="square" lIns="0" tIns="0" rIns="0" bIns="0" rtlCol="0" anchor="ctr"/>
          <a:lstStyle/>
          <a:p>
            <a:pPr marL="0" indent="0" algn="ctr">
              <a:buNone/>
            </a:pPr>
            <a:r>
              <a:rPr lang="en-US" sz="2800" b="1" dirty="0">
                <a:solidFill>
                  <a:srgbClr val="404040"/>
                </a:solidFill>
                <a:latin typeface="Century Gothic" pitchFamily="34" charset="0"/>
              </a:rPr>
              <a:t>NEC4 Key Features</a:t>
            </a:r>
            <a:endParaRPr lang="en-US" sz="2800" dirty="0"/>
          </a:p>
        </p:txBody>
      </p:sp>
      <p:sp>
        <p:nvSpPr>
          <p:cNvPr id="2" name="TextBox 1">
            <a:extLst>
              <a:ext uri="{FF2B5EF4-FFF2-40B4-BE49-F238E27FC236}">
                <a16:creationId xmlns:a16="http://schemas.microsoft.com/office/drawing/2014/main" id="{8756ED7C-3A05-B8A6-2932-DAF74201DD6A}"/>
              </a:ext>
            </a:extLst>
          </p:cNvPr>
          <p:cNvSpPr txBox="1"/>
          <p:nvPr/>
        </p:nvSpPr>
        <p:spPr>
          <a:xfrm>
            <a:off x="6867206" y="2231136"/>
            <a:ext cx="4264090" cy="2585323"/>
          </a:xfrm>
          <a:prstGeom prst="rect">
            <a:avLst/>
          </a:prstGeom>
          <a:noFill/>
          <a:ln w="57150">
            <a:solidFill>
              <a:srgbClr val="730721"/>
            </a:solidFill>
          </a:ln>
        </p:spPr>
        <p:txBody>
          <a:bodyPr wrap="square" rtlCol="0">
            <a:spAutoFit/>
          </a:bodyPr>
          <a:lstStyle/>
          <a:p>
            <a:r>
              <a:rPr lang="en-US" b="1" dirty="0"/>
              <a:t>Important Qualification</a:t>
            </a:r>
          </a:p>
          <a:p>
            <a:endParaRPr lang="en-US" b="1" dirty="0"/>
          </a:p>
          <a:p>
            <a:r>
              <a:rPr lang="en-US" dirty="0"/>
              <a:t>NEC only works if properly managed</a:t>
            </a:r>
          </a:p>
          <a:p>
            <a:r>
              <a:rPr lang="en-US" dirty="0"/>
              <a:t>Requires:</a:t>
            </a:r>
          </a:p>
          <a:p>
            <a:endParaRPr lang="en-US" dirty="0"/>
          </a:p>
          <a:p>
            <a:pPr marL="285750" indent="-285750">
              <a:buFont typeface="Arial" panose="020B0604020202020204" pitchFamily="34" charset="0"/>
              <a:buChar char="•"/>
            </a:pPr>
            <a:r>
              <a:rPr lang="en-US" dirty="0"/>
              <a:t>Timely responses</a:t>
            </a:r>
          </a:p>
          <a:p>
            <a:pPr marL="285750" indent="-285750">
              <a:buFont typeface="Arial" panose="020B0604020202020204" pitchFamily="34" charset="0"/>
              <a:buChar char="•"/>
            </a:pPr>
            <a:r>
              <a:rPr lang="en-US" dirty="0"/>
              <a:t>Strong </a:t>
            </a:r>
            <a:r>
              <a:rPr lang="en-US" dirty="0" err="1"/>
              <a:t>programmes</a:t>
            </a:r>
            <a:endParaRPr lang="en-US" dirty="0"/>
          </a:p>
          <a:p>
            <a:pPr marL="285750" indent="-285750">
              <a:buFont typeface="Arial" panose="020B0604020202020204" pitchFamily="34" charset="0"/>
              <a:buChar char="•"/>
            </a:pPr>
            <a:r>
              <a:rPr lang="en-US" dirty="0"/>
              <a:t>Correct use of processes</a:t>
            </a:r>
          </a:p>
          <a:p>
            <a:pPr marL="285750" indent="-285750">
              <a:buFont typeface="Arial" panose="020B0604020202020204" pitchFamily="34" charset="0"/>
              <a:buChar char="•"/>
            </a:pPr>
            <a:r>
              <a:rPr lang="en-US" dirty="0"/>
              <a:t>Poor use = administrative burden</a:t>
            </a:r>
          </a:p>
        </p:txBody>
      </p:sp>
    </p:spTree>
    <p:extLst>
      <p:ext uri="{BB962C8B-B14F-4D97-AF65-F5344CB8AC3E}">
        <p14:creationId xmlns:p14="http://schemas.microsoft.com/office/powerpoint/2010/main" val="40808526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0A85F-052B-FC3C-5C8F-4E86682B2029}"/>
              </a:ext>
            </a:extLst>
          </p:cNvPr>
          <p:cNvSpPr>
            <a:spLocks noGrp="1"/>
          </p:cNvSpPr>
          <p:nvPr>
            <p:ph type="title" idx="4294967295"/>
          </p:nvPr>
        </p:nvSpPr>
        <p:spPr>
          <a:xfrm>
            <a:off x="0" y="0"/>
            <a:ext cx="11582400" cy="1066800"/>
          </a:xfrm>
          <a:noFill/>
          <a:ln/>
        </p:spPr>
        <p:txBody>
          <a:bodyPr wrap="square" lIns="0" tIns="0" rIns="0" bIns="0" rtlCol="0" anchor="ctr"/>
          <a:lstStyle/>
          <a:p>
            <a:r>
              <a:rPr lang="en-US" sz="2800" b="1" dirty="0">
                <a:solidFill>
                  <a:srgbClr val="404040"/>
                </a:solidFill>
                <a:latin typeface="Century Gothic" pitchFamily="34" charset="0"/>
                <a:ea typeface="+mn-ea"/>
                <a:cs typeface="+mn-cs"/>
              </a:rPr>
              <a:t>The NEC Contract Structure</a:t>
            </a:r>
          </a:p>
        </p:txBody>
      </p:sp>
      <p:pic>
        <p:nvPicPr>
          <p:cNvPr id="11" name="Picture 10">
            <a:extLst>
              <a:ext uri="{FF2B5EF4-FFF2-40B4-BE49-F238E27FC236}">
                <a16:creationId xmlns:a16="http://schemas.microsoft.com/office/drawing/2014/main" id="{CFA65BC0-2B3A-E81E-1451-6A1E5585FADA}"/>
              </a:ext>
            </a:extLst>
          </p:cNvPr>
          <p:cNvPicPr>
            <a:picLocks noChangeAspect="1"/>
          </p:cNvPicPr>
          <p:nvPr/>
        </p:nvPicPr>
        <p:blipFill>
          <a:blip r:embed="rId2"/>
          <a:stretch>
            <a:fillRect/>
          </a:stretch>
        </p:blipFill>
        <p:spPr>
          <a:xfrm>
            <a:off x="2559142" y="1609313"/>
            <a:ext cx="8038615" cy="4341946"/>
          </a:xfrm>
          <a:prstGeom prst="rect">
            <a:avLst/>
          </a:prstGeom>
        </p:spPr>
      </p:pic>
      <p:sp>
        <p:nvSpPr>
          <p:cNvPr id="12" name="TextBox 11">
            <a:extLst>
              <a:ext uri="{FF2B5EF4-FFF2-40B4-BE49-F238E27FC236}">
                <a16:creationId xmlns:a16="http://schemas.microsoft.com/office/drawing/2014/main" id="{63AC01A1-0295-72BD-0333-2CF49120DDCE}"/>
              </a:ext>
            </a:extLst>
          </p:cNvPr>
          <p:cNvSpPr txBox="1"/>
          <p:nvPr/>
        </p:nvSpPr>
        <p:spPr>
          <a:xfrm>
            <a:off x="3434504" y="1099670"/>
            <a:ext cx="1143262" cy="276999"/>
          </a:xfrm>
          <a:prstGeom prst="rect">
            <a:avLst/>
          </a:prstGeom>
          <a:noFill/>
          <a:ln>
            <a:solidFill>
              <a:srgbClr val="280049"/>
            </a:solidFill>
          </a:ln>
        </p:spPr>
        <p:txBody>
          <a:bodyPr wrap="non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ZA" sz="1200" b="1" i="0" u="none" strike="noStrike" kern="0" cap="none" spc="0" normalizeH="0" baseline="0" noProof="0" dirty="0">
                <a:ln>
                  <a:noFill/>
                </a:ln>
                <a:effectLst/>
                <a:uLnTx/>
                <a:uFillTx/>
              </a:rPr>
              <a:t>Main options</a:t>
            </a:r>
          </a:p>
        </p:txBody>
      </p:sp>
      <p:sp>
        <p:nvSpPr>
          <p:cNvPr id="13" name="TextBox 12">
            <a:extLst>
              <a:ext uri="{FF2B5EF4-FFF2-40B4-BE49-F238E27FC236}">
                <a16:creationId xmlns:a16="http://schemas.microsoft.com/office/drawing/2014/main" id="{EC270BA1-440C-E42B-8B8F-9BDE5532419C}"/>
              </a:ext>
            </a:extLst>
          </p:cNvPr>
          <p:cNvSpPr txBox="1"/>
          <p:nvPr/>
        </p:nvSpPr>
        <p:spPr>
          <a:xfrm>
            <a:off x="4755170" y="963265"/>
            <a:ext cx="741740" cy="646331"/>
          </a:xfrm>
          <a:prstGeom prst="rect">
            <a:avLst/>
          </a:prstGeom>
          <a:noFill/>
          <a:ln>
            <a:solidFill>
              <a:srgbClr val="280049"/>
            </a:solidFill>
          </a:ln>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ZA" sz="1200" b="1" i="0" u="none" strike="noStrike" kern="0" cap="none" spc="0" normalizeH="0" baseline="0" noProof="0" dirty="0">
                <a:ln>
                  <a:noFill/>
                </a:ln>
                <a:effectLst/>
                <a:uLnTx/>
                <a:uFillTx/>
              </a:rPr>
              <a:t>Dispute resolution</a:t>
            </a:r>
          </a:p>
        </p:txBody>
      </p:sp>
      <p:sp>
        <p:nvSpPr>
          <p:cNvPr id="14" name="TextBox 13">
            <a:extLst>
              <a:ext uri="{FF2B5EF4-FFF2-40B4-BE49-F238E27FC236}">
                <a16:creationId xmlns:a16="http://schemas.microsoft.com/office/drawing/2014/main" id="{1383BC65-EED3-DCB7-ED49-D512D0F3FC1E}"/>
              </a:ext>
            </a:extLst>
          </p:cNvPr>
          <p:cNvSpPr txBox="1"/>
          <p:nvPr/>
        </p:nvSpPr>
        <p:spPr>
          <a:xfrm>
            <a:off x="5630532" y="1023103"/>
            <a:ext cx="4967225" cy="369332"/>
          </a:xfrm>
          <a:prstGeom prst="rect">
            <a:avLst/>
          </a:prstGeom>
          <a:noFill/>
          <a:ln>
            <a:solidFill>
              <a:srgbClr val="280049"/>
            </a:solidFill>
          </a:ln>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ZA" sz="1200" b="1" i="0" u="none" strike="noStrike" kern="0" cap="none" spc="0" normalizeH="0" baseline="0" noProof="0" dirty="0">
                <a:ln>
                  <a:noFill/>
                </a:ln>
                <a:effectLst/>
                <a:uLnTx/>
                <a:uFillTx/>
              </a:rPr>
              <a:t>Secondary Options (new for NEC4: </a:t>
            </a:r>
            <a:r>
              <a:rPr kumimoji="0" lang="en-ZA" b="1" i="0" u="none" strike="noStrike" kern="0" cap="none" spc="0" normalizeH="0" baseline="0" noProof="0" dirty="0">
                <a:ln>
                  <a:noFill/>
                </a:ln>
                <a:effectLst/>
                <a:uLnTx/>
                <a:uFillTx/>
              </a:rPr>
              <a:t>X21, X22 and X29</a:t>
            </a:r>
          </a:p>
        </p:txBody>
      </p:sp>
      <p:sp>
        <p:nvSpPr>
          <p:cNvPr id="15" name="TextBox 14">
            <a:extLst>
              <a:ext uri="{FF2B5EF4-FFF2-40B4-BE49-F238E27FC236}">
                <a16:creationId xmlns:a16="http://schemas.microsoft.com/office/drawing/2014/main" id="{5A3AE3AD-9AED-7F6C-1405-1906904B90DD}"/>
              </a:ext>
            </a:extLst>
          </p:cNvPr>
          <p:cNvSpPr txBox="1"/>
          <p:nvPr/>
        </p:nvSpPr>
        <p:spPr>
          <a:xfrm>
            <a:off x="1789909" y="1099670"/>
            <a:ext cx="591829" cy="276999"/>
          </a:xfrm>
          <a:prstGeom prst="rect">
            <a:avLst/>
          </a:prstGeom>
          <a:noFill/>
          <a:ln>
            <a:solidFill>
              <a:srgbClr val="280049"/>
            </a:solidFill>
          </a:ln>
        </p:spPr>
        <p:txBody>
          <a:bodyPr wrap="non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ZA" sz="1200" b="1" i="0" u="none" strike="noStrike" kern="0" cap="none" spc="0" normalizeH="0" baseline="0" noProof="0" dirty="0">
                <a:ln>
                  <a:noFill/>
                </a:ln>
                <a:effectLst/>
                <a:uLnTx/>
                <a:uFillTx/>
              </a:rPr>
              <a:t>TYPES</a:t>
            </a:r>
          </a:p>
        </p:txBody>
      </p:sp>
      <p:sp>
        <p:nvSpPr>
          <p:cNvPr id="16" name="TextBox 15">
            <a:extLst>
              <a:ext uri="{FF2B5EF4-FFF2-40B4-BE49-F238E27FC236}">
                <a16:creationId xmlns:a16="http://schemas.microsoft.com/office/drawing/2014/main" id="{F297F73D-B801-9AE9-A90B-25DAC286738A}"/>
              </a:ext>
            </a:extLst>
          </p:cNvPr>
          <p:cNvSpPr txBox="1"/>
          <p:nvPr/>
        </p:nvSpPr>
        <p:spPr>
          <a:xfrm>
            <a:off x="1445693" y="1617571"/>
            <a:ext cx="929022" cy="4456235"/>
          </a:xfrm>
          <a:prstGeom prst="rect">
            <a:avLst/>
          </a:prstGeom>
          <a:noFill/>
          <a:ln>
            <a:solidFill>
              <a:srgbClr val="280049"/>
            </a:solidFill>
          </a:ln>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ZA" sz="1200" b="1" i="0" u="none" strike="noStrike" kern="0" cap="none" spc="0" normalizeH="0" baseline="0" noProof="0" dirty="0">
                <a:ln>
                  <a:noFill/>
                </a:ln>
                <a:effectLst/>
                <a:uLnTx/>
                <a:uFillTx/>
              </a:rPr>
              <a:t>Works</a:t>
            </a:r>
          </a:p>
          <a:p>
            <a:pPr marL="0" marR="0" lvl="0" indent="0" defTabSz="914400" eaLnBrk="0" fontAlgn="base" latinLnBrk="0" hangingPunct="0">
              <a:lnSpc>
                <a:spcPct val="100000"/>
              </a:lnSpc>
              <a:spcBef>
                <a:spcPct val="0"/>
              </a:spcBef>
              <a:spcAft>
                <a:spcPct val="0"/>
              </a:spcAft>
              <a:buClrTx/>
              <a:buSzTx/>
              <a:buFontTx/>
              <a:buNone/>
              <a:tabLst/>
              <a:defRPr/>
            </a:pPr>
            <a:endParaRPr kumimoji="0" lang="en-ZA" sz="1200" b="1" i="0" u="none" strike="noStrike" kern="0" cap="none" spc="0" normalizeH="0" baseline="0" noProof="0" dirty="0">
              <a:ln>
                <a:noFill/>
              </a:ln>
              <a:effectLst/>
              <a:uLnTx/>
              <a:uFillTx/>
            </a:endParaRPr>
          </a:p>
          <a:p>
            <a:pPr marL="0" marR="0" lvl="0" indent="0" defTabSz="914400" eaLnBrk="0" fontAlgn="base" latinLnBrk="0" hangingPunct="0">
              <a:lnSpc>
                <a:spcPct val="100000"/>
              </a:lnSpc>
              <a:spcBef>
                <a:spcPct val="0"/>
              </a:spcBef>
              <a:spcAft>
                <a:spcPct val="0"/>
              </a:spcAft>
              <a:buClrTx/>
              <a:buSzTx/>
              <a:buFontTx/>
              <a:buNone/>
              <a:tabLst/>
              <a:defRPr/>
            </a:pPr>
            <a:endParaRPr kumimoji="0" lang="en-ZA" sz="1200" b="1" i="0" u="none" strike="noStrike" kern="0" cap="none" spc="0" normalizeH="0" baseline="0" noProof="0" dirty="0">
              <a:ln>
                <a:noFill/>
              </a:ln>
              <a:effectLst/>
              <a:uLnTx/>
              <a:uFillTx/>
            </a:endParaRPr>
          </a:p>
          <a:p>
            <a:pPr marL="0" marR="0" lvl="0" indent="0" defTabSz="914400" eaLnBrk="0" fontAlgn="base" latinLnBrk="0" hangingPunct="0">
              <a:lnSpc>
                <a:spcPct val="100000"/>
              </a:lnSpc>
              <a:spcBef>
                <a:spcPct val="0"/>
              </a:spcBef>
              <a:spcAft>
                <a:spcPct val="0"/>
              </a:spcAft>
              <a:buClrTx/>
              <a:buSzTx/>
              <a:buFontTx/>
              <a:buNone/>
              <a:tabLst/>
              <a:defRPr/>
            </a:pPr>
            <a:endParaRPr kumimoji="0" lang="en-ZA" sz="1200" b="1" i="0" u="none" strike="noStrike" kern="0" cap="none" spc="0" normalizeH="0" baseline="0" noProof="0" dirty="0">
              <a:ln>
                <a:noFill/>
              </a:ln>
              <a:effectLst/>
              <a:uLnTx/>
              <a:uFillTx/>
            </a:endParaRPr>
          </a:p>
          <a:p>
            <a:pPr marL="0" marR="0" lvl="0" indent="0" defTabSz="914400" eaLnBrk="0" fontAlgn="base" latinLnBrk="0" hangingPunct="0">
              <a:lnSpc>
                <a:spcPct val="100000"/>
              </a:lnSpc>
              <a:spcBef>
                <a:spcPct val="0"/>
              </a:spcBef>
              <a:spcAft>
                <a:spcPct val="0"/>
              </a:spcAft>
              <a:buClrTx/>
              <a:buSzTx/>
              <a:buFontTx/>
              <a:buNone/>
              <a:tabLst/>
              <a:defRPr/>
            </a:pPr>
            <a:endParaRPr kumimoji="0" lang="en-ZA" sz="1200" b="1" i="0" u="none" strike="noStrike" kern="0" cap="none" spc="0" normalizeH="0" baseline="0" noProof="0" dirty="0">
              <a:ln>
                <a:noFill/>
              </a:ln>
              <a:effectLst/>
              <a:uLnTx/>
              <a:uFillTx/>
            </a:endParaRPr>
          </a:p>
          <a:p>
            <a:pPr marL="0" marR="0" lvl="0" indent="0" defTabSz="914400" eaLnBrk="0" fontAlgn="base" latinLnBrk="0" hangingPunct="0">
              <a:lnSpc>
                <a:spcPct val="100000"/>
              </a:lnSpc>
              <a:spcBef>
                <a:spcPct val="0"/>
              </a:spcBef>
              <a:spcAft>
                <a:spcPct val="0"/>
              </a:spcAft>
              <a:buClrTx/>
              <a:buSzTx/>
              <a:buFontTx/>
              <a:buNone/>
              <a:tabLst/>
              <a:defRPr/>
            </a:pPr>
            <a:endParaRPr kumimoji="0" lang="en-ZA" sz="1200" b="1" i="0" u="none" strike="noStrike" kern="0" cap="none" spc="0" normalizeH="0" baseline="0" noProof="0" dirty="0">
              <a:ln>
                <a:noFill/>
              </a:ln>
              <a:effectLst/>
              <a:uLnTx/>
              <a:uFillTx/>
            </a:endParaRPr>
          </a:p>
          <a:p>
            <a:pPr marL="0" marR="0" lvl="0" indent="0" defTabSz="914400" eaLnBrk="0" fontAlgn="base" latinLnBrk="0" hangingPunct="0">
              <a:lnSpc>
                <a:spcPct val="100000"/>
              </a:lnSpc>
              <a:spcBef>
                <a:spcPct val="0"/>
              </a:spcBef>
              <a:spcAft>
                <a:spcPct val="0"/>
              </a:spcAft>
              <a:buClrTx/>
              <a:buSzTx/>
              <a:buFontTx/>
              <a:buNone/>
              <a:tabLst/>
              <a:defRPr/>
            </a:pPr>
            <a:endParaRPr kumimoji="0" lang="en-ZA" sz="1200" b="1" i="0" u="none" strike="noStrike" kern="0" cap="none" spc="0" normalizeH="0" baseline="0" noProof="0" dirty="0">
              <a:ln>
                <a:noFill/>
              </a:ln>
              <a:effectLst/>
              <a:uLnTx/>
              <a:uFillTx/>
            </a:endParaRPr>
          </a:p>
          <a:p>
            <a:pPr marL="0" marR="0" lvl="0" indent="0" defTabSz="914400" eaLnBrk="0" fontAlgn="base" latinLnBrk="0" hangingPunct="0">
              <a:lnSpc>
                <a:spcPct val="100000"/>
              </a:lnSpc>
              <a:spcBef>
                <a:spcPct val="0"/>
              </a:spcBef>
              <a:spcAft>
                <a:spcPct val="0"/>
              </a:spcAft>
              <a:buClrTx/>
              <a:buSzTx/>
              <a:buFontTx/>
              <a:buNone/>
              <a:tabLst/>
              <a:defRPr/>
            </a:pPr>
            <a:endParaRPr kumimoji="0" lang="en-ZA" sz="1200" b="1" i="0" u="none" strike="noStrike" kern="0" cap="none" spc="0" normalizeH="0" baseline="0" noProof="0" dirty="0">
              <a:ln>
                <a:noFill/>
              </a:ln>
              <a:effectLst/>
              <a:uLnTx/>
              <a:uFillTx/>
            </a:endParaRPr>
          </a:p>
          <a:p>
            <a:pPr marL="0" marR="0" lvl="0" indent="0" defTabSz="914400" eaLnBrk="0" fontAlgn="base" latinLnBrk="0" hangingPunct="0">
              <a:lnSpc>
                <a:spcPct val="100000"/>
              </a:lnSpc>
              <a:spcBef>
                <a:spcPct val="0"/>
              </a:spcBef>
              <a:spcAft>
                <a:spcPct val="0"/>
              </a:spcAft>
              <a:buClrTx/>
              <a:buSzTx/>
              <a:buFontTx/>
              <a:buNone/>
              <a:tabLst/>
              <a:defRPr/>
            </a:pPr>
            <a:endParaRPr kumimoji="0" lang="en-ZA" sz="1200" b="1" i="0" u="none" strike="noStrike" kern="0" cap="none" spc="0" normalizeH="0" baseline="0" noProof="0" dirty="0">
              <a:ln>
                <a:noFill/>
              </a:ln>
              <a:effectLst/>
              <a:uLnTx/>
              <a:uFillTx/>
            </a:endParaRPr>
          </a:p>
          <a:p>
            <a:pPr marL="0" marR="0" lvl="0" indent="0" defTabSz="914400" eaLnBrk="0" fontAlgn="base" latinLnBrk="0" hangingPunct="0">
              <a:lnSpc>
                <a:spcPct val="100000"/>
              </a:lnSpc>
              <a:spcBef>
                <a:spcPct val="0"/>
              </a:spcBef>
              <a:spcAft>
                <a:spcPct val="0"/>
              </a:spcAft>
              <a:buClrTx/>
              <a:buSzTx/>
              <a:buFontTx/>
              <a:buNone/>
              <a:tabLst/>
              <a:defRPr/>
            </a:pPr>
            <a:endParaRPr kumimoji="0" lang="en-ZA" sz="1200" b="1" i="0" u="none" strike="noStrike" kern="0" cap="none" spc="0" normalizeH="0" baseline="0" noProof="0" dirty="0">
              <a:ln>
                <a:noFill/>
              </a:ln>
              <a:effectLst/>
              <a:uLnTx/>
              <a:uFillTx/>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en-ZA" sz="1200" b="1" i="0" u="none" strike="noStrike" kern="0" cap="none" spc="0" normalizeH="0" baseline="0" noProof="0" dirty="0">
                <a:ln>
                  <a:noFill/>
                </a:ln>
                <a:effectLst/>
                <a:uLnTx/>
                <a:uFillTx/>
              </a:rPr>
              <a:t>Services</a:t>
            </a:r>
          </a:p>
          <a:p>
            <a:pPr marL="0" marR="0" lvl="0" indent="0" defTabSz="914400" eaLnBrk="0" fontAlgn="base" latinLnBrk="0" hangingPunct="0">
              <a:lnSpc>
                <a:spcPct val="100000"/>
              </a:lnSpc>
              <a:spcBef>
                <a:spcPct val="0"/>
              </a:spcBef>
              <a:spcAft>
                <a:spcPct val="0"/>
              </a:spcAft>
              <a:buClrTx/>
              <a:buSzTx/>
              <a:buFontTx/>
              <a:buNone/>
              <a:tabLst/>
              <a:defRPr/>
            </a:pPr>
            <a:endParaRPr kumimoji="0" lang="en-ZA" sz="1200" b="1" i="0" u="none" strike="noStrike" kern="0" cap="none" spc="0" normalizeH="0" baseline="0" noProof="0" dirty="0">
              <a:ln>
                <a:noFill/>
              </a:ln>
              <a:effectLst/>
              <a:uLnTx/>
              <a:uFillTx/>
            </a:endParaRPr>
          </a:p>
          <a:p>
            <a:pPr marL="0" marR="0" lvl="0" indent="0" defTabSz="914400" eaLnBrk="0" fontAlgn="base" latinLnBrk="0" hangingPunct="0">
              <a:lnSpc>
                <a:spcPct val="100000"/>
              </a:lnSpc>
              <a:spcBef>
                <a:spcPct val="0"/>
              </a:spcBef>
              <a:spcAft>
                <a:spcPct val="0"/>
              </a:spcAft>
              <a:buClrTx/>
              <a:buSzTx/>
              <a:buFontTx/>
              <a:buNone/>
              <a:tabLst/>
              <a:defRPr/>
            </a:pPr>
            <a:endParaRPr kumimoji="0" lang="en-ZA" sz="1200" b="1" i="0" u="none" strike="noStrike" kern="0" cap="none" spc="0" normalizeH="0" baseline="0" noProof="0" dirty="0">
              <a:ln>
                <a:noFill/>
              </a:ln>
              <a:effectLst/>
              <a:uLnTx/>
              <a:uFillTx/>
            </a:endParaRPr>
          </a:p>
          <a:p>
            <a:pPr marL="0" marR="0" lvl="0" indent="0" defTabSz="914400" eaLnBrk="0" fontAlgn="base" latinLnBrk="0" hangingPunct="0">
              <a:lnSpc>
                <a:spcPct val="100000"/>
              </a:lnSpc>
              <a:spcBef>
                <a:spcPct val="0"/>
              </a:spcBef>
              <a:spcAft>
                <a:spcPct val="0"/>
              </a:spcAft>
              <a:buClrTx/>
              <a:buSzTx/>
              <a:buFontTx/>
              <a:buNone/>
              <a:tabLst/>
              <a:defRPr/>
            </a:pPr>
            <a:endParaRPr kumimoji="0" lang="en-ZA" sz="1200" b="1" i="0" u="none" strike="noStrike" kern="0" cap="none" spc="0" normalizeH="0" baseline="0" noProof="0" dirty="0">
              <a:ln>
                <a:noFill/>
              </a:ln>
              <a:effectLst/>
              <a:uLnTx/>
              <a:uFillTx/>
            </a:endParaRPr>
          </a:p>
          <a:p>
            <a:pPr marL="0" marR="0" lvl="0" indent="0" defTabSz="914400" eaLnBrk="0" fontAlgn="base" latinLnBrk="0" hangingPunct="0">
              <a:lnSpc>
                <a:spcPct val="100000"/>
              </a:lnSpc>
              <a:spcBef>
                <a:spcPct val="0"/>
              </a:spcBef>
              <a:spcAft>
                <a:spcPct val="0"/>
              </a:spcAft>
              <a:buClrTx/>
              <a:buSzTx/>
              <a:buFontTx/>
              <a:buNone/>
              <a:tabLst/>
              <a:defRPr/>
            </a:pPr>
            <a:endParaRPr kumimoji="0" lang="en-ZA" sz="1200" b="1" i="0" u="none" strike="noStrike" kern="0" cap="none" spc="0" normalizeH="0" baseline="0" noProof="0" dirty="0">
              <a:ln>
                <a:noFill/>
              </a:ln>
              <a:effectLst/>
              <a:uLnTx/>
              <a:uFillTx/>
            </a:endParaRPr>
          </a:p>
          <a:p>
            <a:pPr marL="0" marR="0" lvl="0" indent="0" defTabSz="914400" eaLnBrk="0" fontAlgn="base" latinLnBrk="0" hangingPunct="0">
              <a:lnSpc>
                <a:spcPct val="100000"/>
              </a:lnSpc>
              <a:spcBef>
                <a:spcPct val="0"/>
              </a:spcBef>
              <a:spcAft>
                <a:spcPct val="0"/>
              </a:spcAft>
              <a:buClrTx/>
              <a:buSzTx/>
              <a:buFontTx/>
              <a:buNone/>
              <a:tabLst/>
              <a:defRPr/>
            </a:pPr>
            <a:endParaRPr kumimoji="0" lang="en-ZA" sz="1200" b="1" i="0" u="none" strike="noStrike" kern="0" cap="none" spc="0" normalizeH="0" baseline="0" noProof="0" dirty="0">
              <a:ln>
                <a:noFill/>
              </a:ln>
              <a:effectLst/>
              <a:uLnTx/>
              <a:uFillTx/>
            </a:endParaRPr>
          </a:p>
          <a:p>
            <a:pPr marL="0" marR="0" lvl="0" indent="0" defTabSz="914400" eaLnBrk="0" fontAlgn="base" latinLnBrk="0" hangingPunct="0">
              <a:lnSpc>
                <a:spcPct val="100000"/>
              </a:lnSpc>
              <a:spcBef>
                <a:spcPct val="0"/>
              </a:spcBef>
              <a:spcAft>
                <a:spcPct val="0"/>
              </a:spcAft>
              <a:buClrTx/>
              <a:buSzTx/>
              <a:buFontTx/>
              <a:buNone/>
              <a:tabLst/>
              <a:defRPr/>
            </a:pPr>
            <a:endParaRPr kumimoji="0" lang="en-ZA" sz="1200" b="1" i="0" u="none" strike="noStrike" kern="0" cap="none" spc="0" normalizeH="0" baseline="0" noProof="0" dirty="0">
              <a:ln>
                <a:noFill/>
              </a:ln>
              <a:effectLst/>
              <a:uLnTx/>
              <a:uFillTx/>
            </a:endParaRPr>
          </a:p>
          <a:p>
            <a:pPr marL="0" marR="0" lvl="0" indent="0" defTabSz="914400" eaLnBrk="0" fontAlgn="base" latinLnBrk="0" hangingPunct="0">
              <a:lnSpc>
                <a:spcPct val="100000"/>
              </a:lnSpc>
              <a:spcBef>
                <a:spcPct val="0"/>
              </a:spcBef>
              <a:spcAft>
                <a:spcPct val="0"/>
              </a:spcAft>
              <a:buClrTx/>
              <a:buSzTx/>
              <a:buFontTx/>
              <a:buNone/>
              <a:tabLst/>
              <a:defRPr/>
            </a:pPr>
            <a:endParaRPr kumimoji="0" lang="en-ZA" sz="1200" b="1" i="0" u="none" strike="noStrike" kern="0" cap="none" spc="0" normalizeH="0" baseline="0" noProof="0" dirty="0">
              <a:ln>
                <a:noFill/>
              </a:ln>
              <a:effectLst/>
              <a:uLnTx/>
              <a:uFillTx/>
            </a:endParaRPr>
          </a:p>
          <a:p>
            <a:pPr marL="0" marR="0" lvl="0" indent="0" defTabSz="914400" eaLnBrk="0" fontAlgn="base" latinLnBrk="0" hangingPunct="0">
              <a:lnSpc>
                <a:spcPct val="100000"/>
              </a:lnSpc>
              <a:spcBef>
                <a:spcPct val="0"/>
              </a:spcBef>
              <a:spcAft>
                <a:spcPct val="0"/>
              </a:spcAft>
              <a:buClrTx/>
              <a:buSzTx/>
              <a:buFontTx/>
              <a:buNone/>
              <a:tabLst/>
              <a:defRPr/>
            </a:pPr>
            <a:endParaRPr kumimoji="0" lang="en-ZA" sz="1200" b="1" i="0" u="none" strike="noStrike" kern="0" cap="none" spc="0" normalizeH="0" baseline="0" noProof="0" dirty="0">
              <a:ln>
                <a:noFill/>
              </a:ln>
              <a:effectLst/>
              <a:uLnTx/>
              <a:uFillTx/>
            </a:endParaRPr>
          </a:p>
          <a:p>
            <a:pPr marL="0" marR="0" lvl="0" indent="0" defTabSz="914400" eaLnBrk="0" fontAlgn="base" latinLnBrk="0" hangingPunct="0">
              <a:lnSpc>
                <a:spcPct val="100000"/>
              </a:lnSpc>
              <a:spcBef>
                <a:spcPct val="0"/>
              </a:spcBef>
              <a:spcAft>
                <a:spcPct val="0"/>
              </a:spcAft>
              <a:buClrTx/>
              <a:buSzTx/>
              <a:buFontTx/>
              <a:buNone/>
              <a:tabLst/>
              <a:defRPr/>
            </a:pPr>
            <a:endParaRPr kumimoji="0" lang="en-ZA" sz="1200" b="1" i="0" u="none" strike="noStrike" kern="0" cap="none" spc="0" normalizeH="0" baseline="0" noProof="0" dirty="0">
              <a:ln>
                <a:noFill/>
              </a:ln>
              <a:effectLst/>
              <a:uLnTx/>
              <a:uFillTx/>
            </a:endParaRPr>
          </a:p>
          <a:p>
            <a:pPr marL="0" marR="0" lvl="0" indent="0" defTabSz="914400" eaLnBrk="0" fontAlgn="base" latinLnBrk="0" hangingPunct="0">
              <a:lnSpc>
                <a:spcPct val="100000"/>
              </a:lnSpc>
              <a:spcBef>
                <a:spcPct val="0"/>
              </a:spcBef>
              <a:spcAft>
                <a:spcPct val="0"/>
              </a:spcAft>
              <a:buClrTx/>
              <a:buSzTx/>
              <a:buFontTx/>
              <a:buNone/>
              <a:tabLst/>
              <a:defRPr/>
            </a:pPr>
            <a:endParaRPr kumimoji="0" lang="en-ZA" sz="1200" b="1" i="0" u="none" strike="noStrike" kern="0" cap="none" spc="0" normalizeH="0" baseline="0" noProof="0" dirty="0">
              <a:ln>
                <a:noFill/>
              </a:ln>
              <a:effectLst/>
              <a:uLnTx/>
              <a:uFillTx/>
            </a:endParaRPr>
          </a:p>
          <a:p>
            <a:pPr marL="0" marR="0" lvl="0" indent="0" defTabSz="914400" eaLnBrk="0" fontAlgn="base" latinLnBrk="0" hangingPunct="0">
              <a:lnSpc>
                <a:spcPct val="100000"/>
              </a:lnSpc>
              <a:spcBef>
                <a:spcPct val="0"/>
              </a:spcBef>
              <a:spcAft>
                <a:spcPct val="0"/>
              </a:spcAft>
              <a:buClrTx/>
              <a:buSzTx/>
              <a:buFontTx/>
              <a:buNone/>
              <a:tabLst/>
              <a:defRPr/>
            </a:pPr>
            <a:endParaRPr kumimoji="0" lang="en-ZA" sz="1200" b="1" i="0" u="none" strike="noStrike" kern="0" cap="none" spc="0" normalizeH="0" baseline="0" noProof="0" dirty="0">
              <a:ln>
                <a:noFill/>
              </a:ln>
              <a:effectLst/>
              <a:uLnTx/>
              <a:uFillTx/>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en-ZA" sz="1200" b="1" i="0" u="none" strike="noStrike" kern="0" cap="none" spc="0" normalizeH="0" baseline="0" noProof="0" dirty="0">
                <a:ln>
                  <a:noFill/>
                </a:ln>
                <a:effectLst/>
                <a:uLnTx/>
                <a:uFillTx/>
              </a:rPr>
              <a:t>Supply</a:t>
            </a:r>
          </a:p>
        </p:txBody>
      </p:sp>
      <p:sp>
        <p:nvSpPr>
          <p:cNvPr id="17" name="TextBox 16">
            <a:extLst>
              <a:ext uri="{FF2B5EF4-FFF2-40B4-BE49-F238E27FC236}">
                <a16:creationId xmlns:a16="http://schemas.microsoft.com/office/drawing/2014/main" id="{96DC2845-14AE-96F2-4493-314331E53036}"/>
              </a:ext>
            </a:extLst>
          </p:cNvPr>
          <p:cNvSpPr txBox="1"/>
          <p:nvPr/>
        </p:nvSpPr>
        <p:spPr>
          <a:xfrm>
            <a:off x="1980274" y="6183903"/>
            <a:ext cx="8231452" cy="261610"/>
          </a:xfrm>
          <a:prstGeom prst="rect">
            <a:avLst/>
          </a:prstGeom>
          <a:noFill/>
          <a:ln>
            <a:solidFill>
              <a:srgbClr val="280049"/>
            </a:solidFill>
          </a:ln>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ZA" sz="1100" b="0" i="0" u="none" strike="noStrike" kern="0" cap="none" spc="0" normalizeH="0" baseline="0" noProof="0" dirty="0">
                <a:ln>
                  <a:noFill/>
                </a:ln>
                <a:effectLst/>
                <a:uLnTx/>
                <a:uFillTx/>
                <a:latin typeface="Times New Roman" pitchFamily="18" charset="0"/>
              </a:rPr>
              <a:t>Add: Contract Data, Schedule of Cost Components, Scope, Site Information (as appropriate)</a:t>
            </a:r>
          </a:p>
        </p:txBody>
      </p:sp>
      <p:sp>
        <p:nvSpPr>
          <p:cNvPr id="19" name="TextBox 18">
            <a:extLst>
              <a:ext uri="{FF2B5EF4-FFF2-40B4-BE49-F238E27FC236}">
                <a16:creationId xmlns:a16="http://schemas.microsoft.com/office/drawing/2014/main" id="{A0BB0E38-479E-F135-428D-E8815B6AEAA6}"/>
              </a:ext>
            </a:extLst>
          </p:cNvPr>
          <p:cNvSpPr txBox="1"/>
          <p:nvPr/>
        </p:nvSpPr>
        <p:spPr>
          <a:xfrm>
            <a:off x="3048000" y="3183899"/>
            <a:ext cx="6096000" cy="369332"/>
          </a:xfrm>
          <a:prstGeom prst="rect">
            <a:avLst/>
          </a:prstGeom>
          <a:noFill/>
        </p:spPr>
        <p:txBody>
          <a:bodyPr wrap="square">
            <a:spAutoFit/>
          </a:bodyPr>
          <a:lstStyle/>
          <a:p>
            <a:endParaRPr lang="en-US" dirty="0"/>
          </a:p>
        </p:txBody>
      </p:sp>
      <p:sp>
        <p:nvSpPr>
          <p:cNvPr id="4" name="Shape 22">
            <a:extLst>
              <a:ext uri="{FF2B5EF4-FFF2-40B4-BE49-F238E27FC236}">
                <a16:creationId xmlns:a16="http://schemas.microsoft.com/office/drawing/2014/main" id="{BF4A9FE8-789A-DF45-2EDF-A0EB6C5DB16B}"/>
              </a:ext>
            </a:extLst>
          </p:cNvPr>
          <p:cNvSpPr/>
          <p:nvPr/>
        </p:nvSpPr>
        <p:spPr>
          <a:xfrm>
            <a:off x="457200" y="6492240"/>
            <a:ext cx="11247120" cy="0"/>
          </a:xfrm>
          <a:prstGeom prst="line">
            <a:avLst/>
          </a:prstGeom>
          <a:noFill/>
          <a:ln w="17780">
            <a:solidFill>
              <a:srgbClr val="A00B2F"/>
            </a:solidFill>
            <a:prstDash val="solid"/>
          </a:ln>
        </p:spPr>
        <p:txBody>
          <a:bodyPr/>
          <a:lstStyle/>
          <a:p>
            <a:endParaRPr lang="en-US"/>
          </a:p>
        </p:txBody>
      </p:sp>
    </p:spTree>
    <p:extLst>
      <p:ext uri="{BB962C8B-B14F-4D97-AF65-F5344CB8AC3E}">
        <p14:creationId xmlns:p14="http://schemas.microsoft.com/office/powerpoint/2010/main" val="16305437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16979782-FBBE-4A65-96AE-11D24594491E}"/>
              </a:ext>
            </a:extLst>
          </p:cNvPr>
          <p:cNvGraphicFramePr>
            <a:graphicFrameLocks noChangeAspect="1"/>
          </p:cNvGraphicFramePr>
          <p:nvPr>
            <p:custDataLst>
              <p:tags r:id="rId1"/>
            </p:custDataLst>
          </p:nvPr>
        </p:nvGraphicFramePr>
        <p:xfrm>
          <a:off x="1525192" y="858442"/>
          <a:ext cx="1191" cy="1191"/>
        </p:xfrm>
        <a:graphic>
          <a:graphicData uri="http://schemas.openxmlformats.org/presentationml/2006/ole">
            <mc:AlternateContent xmlns:mc="http://schemas.openxmlformats.org/markup-compatibility/2006">
              <mc:Choice xmlns:v="urn:schemas-microsoft-com:vml" Requires="v">
                <p:oleObj name="think-cell Slide" r:id="rId36" imgW="395" imgH="394" progId="TCLayout.ActiveDocument.1">
                  <p:embed/>
                </p:oleObj>
              </mc:Choice>
              <mc:Fallback>
                <p:oleObj name="think-cell Slide" r:id="rId36" imgW="395" imgH="394" progId="TCLayout.ActiveDocument.1">
                  <p:embed/>
                  <p:pic>
                    <p:nvPicPr>
                      <p:cNvPr id="12" name="Object 11" hidden="1">
                        <a:extLst>
                          <a:ext uri="{FF2B5EF4-FFF2-40B4-BE49-F238E27FC236}">
                            <a16:creationId xmlns:a16="http://schemas.microsoft.com/office/drawing/2014/main" id="{16979782-FBBE-4A65-96AE-11D24594491E}"/>
                          </a:ext>
                        </a:extLst>
                      </p:cNvPr>
                      <p:cNvPicPr/>
                      <p:nvPr/>
                    </p:nvPicPr>
                    <p:blipFill>
                      <a:blip r:embed="rId37"/>
                      <a:stretch>
                        <a:fillRect/>
                      </a:stretch>
                    </p:blipFill>
                    <p:spPr>
                      <a:xfrm>
                        <a:off x="1525192" y="858442"/>
                        <a:ext cx="1191" cy="1191"/>
                      </a:xfrm>
                      <a:prstGeom prst="rect">
                        <a:avLst/>
                      </a:prstGeom>
                    </p:spPr>
                  </p:pic>
                </p:oleObj>
              </mc:Fallback>
            </mc:AlternateContent>
          </a:graphicData>
        </a:graphic>
      </p:graphicFrame>
      <p:sp>
        <p:nvSpPr>
          <p:cNvPr id="6" name="Title 1"/>
          <p:cNvSpPr txBox="1">
            <a:spLocks/>
          </p:cNvSpPr>
          <p:nvPr/>
        </p:nvSpPr>
        <p:spPr>
          <a:xfrm>
            <a:off x="2070551" y="1206052"/>
            <a:ext cx="7886700" cy="546310"/>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lvl="1" algn="ctr" defTabSz="685800">
              <a:lnSpc>
                <a:spcPct val="115000"/>
              </a:lnSpc>
              <a:spcBef>
                <a:spcPts val="750"/>
              </a:spcBef>
            </a:pPr>
            <a:endParaRPr lang="en-US" b="1">
              <a:solidFill>
                <a:srgbClr val="000000"/>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F13D0B25-5933-75B3-B207-D047202669C1}"/>
              </a:ext>
            </a:extLst>
          </p:cNvPr>
          <p:cNvSpPr txBox="1"/>
          <p:nvPr/>
        </p:nvSpPr>
        <p:spPr>
          <a:xfrm>
            <a:off x="2901836" y="1218854"/>
            <a:ext cx="5137265" cy="455122"/>
          </a:xfrm>
          <a:prstGeom prst="rect">
            <a:avLst/>
          </a:prstGeom>
          <a:ln w="6350">
            <a:noFill/>
            <a:miter lim="800000"/>
          </a:ln>
        </p:spPr>
        <p:txBody>
          <a:bodyPr vert="horz" wrap="square" lIns="0" tIns="0" rIns="0" bIns="0" rtlCol="0">
            <a:noAutofit/>
          </a:bodyPr>
          <a:lstStyle/>
          <a:p>
            <a:pPr defTabSz="685800">
              <a:spcBef>
                <a:spcPts val="225"/>
              </a:spcBef>
              <a:spcAft>
                <a:spcPts val="225"/>
              </a:spcAft>
            </a:pPr>
            <a:endParaRPr lang="en-ZA" sz="1200">
              <a:solidFill>
                <a:srgbClr val="000000"/>
              </a:solidFill>
              <a:latin typeface="Arial"/>
            </a:endParaRPr>
          </a:p>
        </p:txBody>
      </p:sp>
      <p:sp>
        <p:nvSpPr>
          <p:cNvPr id="13" name="Title 12">
            <a:extLst>
              <a:ext uri="{FF2B5EF4-FFF2-40B4-BE49-F238E27FC236}">
                <a16:creationId xmlns:a16="http://schemas.microsoft.com/office/drawing/2014/main" id="{5EFF9812-FED6-43E3-8A8E-9BD9D65EAE52}"/>
              </a:ext>
            </a:extLst>
          </p:cNvPr>
          <p:cNvSpPr>
            <a:spLocks noGrp="1"/>
          </p:cNvSpPr>
          <p:nvPr>
            <p:ph type="title"/>
          </p:nvPr>
        </p:nvSpPr>
        <p:spPr>
          <a:xfrm>
            <a:off x="1857429" y="247780"/>
            <a:ext cx="8312944" cy="288541"/>
          </a:xfrm>
          <a:noFill/>
          <a:ln/>
        </p:spPr>
        <p:txBody>
          <a:bodyPr wrap="square" lIns="0" tIns="0" rIns="0" bIns="0" rtlCol="0" anchor="ctr"/>
          <a:lstStyle/>
          <a:p>
            <a:r>
              <a:rPr lang="en-US" sz="2800" b="1" dirty="0">
                <a:solidFill>
                  <a:srgbClr val="404040"/>
                </a:solidFill>
                <a:latin typeface="Century Gothic" pitchFamily="34" charset="0"/>
                <a:ea typeface="+mn-ea"/>
                <a:cs typeface="+mn-cs"/>
              </a:rPr>
              <a:t>Why projects fail</a:t>
            </a:r>
          </a:p>
        </p:txBody>
      </p:sp>
      <p:sp>
        <p:nvSpPr>
          <p:cNvPr id="18" name="Subtitle 17">
            <a:extLst>
              <a:ext uri="{FF2B5EF4-FFF2-40B4-BE49-F238E27FC236}">
                <a16:creationId xmlns:a16="http://schemas.microsoft.com/office/drawing/2014/main" id="{12FC3CD0-8273-41A3-B444-1BFC64A0D779}"/>
              </a:ext>
            </a:extLst>
          </p:cNvPr>
          <p:cNvSpPr>
            <a:spLocks noGrp="1"/>
          </p:cNvSpPr>
          <p:nvPr>
            <p:ph type="subTitle" idx="1"/>
          </p:nvPr>
        </p:nvSpPr>
        <p:spPr>
          <a:xfrm>
            <a:off x="1940052" y="1546689"/>
            <a:ext cx="8620444" cy="71941"/>
          </a:xfrm>
        </p:spPr>
        <p:txBody>
          <a:bodyPr>
            <a:noAutofit/>
          </a:bodyPr>
          <a:lstStyle/>
          <a:p>
            <a:pPr marL="0" indent="0">
              <a:buNone/>
            </a:pPr>
            <a:r>
              <a:rPr lang="en-US" sz="1800" dirty="0"/>
              <a:t>Global top causes of claims and disputes for engineering construction projects</a:t>
            </a:r>
          </a:p>
        </p:txBody>
      </p:sp>
      <p:graphicFrame>
        <p:nvGraphicFramePr>
          <p:cNvPr id="226" name="Chart 225">
            <a:extLst>
              <a:ext uri="{FF2B5EF4-FFF2-40B4-BE49-F238E27FC236}">
                <a16:creationId xmlns:a16="http://schemas.microsoft.com/office/drawing/2014/main" id="{7101174E-2CD4-4B19-B064-8D61BE3E6FD8}"/>
              </a:ext>
            </a:extLst>
          </p:cNvPr>
          <p:cNvGraphicFramePr/>
          <p:nvPr>
            <p:custDataLst>
              <p:tags r:id="rId2"/>
            </p:custDataLst>
            <p:extLst>
              <p:ext uri="{D42A27DB-BD31-4B8C-83A1-F6EECF244321}">
                <p14:modId xmlns:p14="http://schemas.microsoft.com/office/powerpoint/2010/main" val="1899433882"/>
              </p:ext>
            </p:extLst>
          </p:nvPr>
        </p:nvGraphicFramePr>
        <p:xfrm>
          <a:off x="5544743" y="2169616"/>
          <a:ext cx="4460081" cy="3851672"/>
        </p:xfrm>
        <a:graphic>
          <a:graphicData uri="http://schemas.openxmlformats.org/drawingml/2006/chart">
            <c:chart xmlns:c="http://schemas.openxmlformats.org/drawingml/2006/chart" xmlns:r="http://schemas.openxmlformats.org/officeDocument/2006/relationships" r:id="rId38"/>
          </a:graphicData>
        </a:graphic>
      </p:graphicFrame>
      <p:sp>
        <p:nvSpPr>
          <p:cNvPr id="57" name="Text Placeholder 4">
            <a:extLst>
              <a:ext uri="{FF2B5EF4-FFF2-40B4-BE49-F238E27FC236}">
                <a16:creationId xmlns:a16="http://schemas.microsoft.com/office/drawing/2014/main" id="{7170EFB1-D50B-4249-9B9A-F7423A02A48E}"/>
              </a:ext>
            </a:extLst>
          </p:cNvPr>
          <p:cNvSpPr>
            <a:spLocks noGrp="1"/>
          </p:cNvSpPr>
          <p:nvPr>
            <p:custDataLst>
              <p:tags r:id="rId3"/>
            </p:custDataLst>
          </p:nvPr>
        </p:nvSpPr>
        <p:spPr bwMode="auto">
          <a:xfrm>
            <a:off x="1933575" y="4026991"/>
            <a:ext cx="1847850" cy="136922"/>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30396" indent="-226796"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793" indent="-215997"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7590" indent="-1511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187" indent="-1475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defTabSz="685800">
              <a:spcBef>
                <a:spcPct val="0"/>
              </a:spcBef>
              <a:spcAft>
                <a:spcPct val="0"/>
              </a:spcAft>
              <a:buClr>
                <a:srgbClr val="000000"/>
              </a:buClr>
            </a:pPr>
            <a:fld id="{5A2EF8D1-FCD2-43BE-AD3B-258DE538C72E}" type="datetime'''''Physi''''cal co''nditi''''''ons were u''''nfo''res''ee''n'">
              <a:rPr lang="en-US" altLang="en-US" sz="900">
                <a:solidFill>
                  <a:srgbClr val="000000"/>
                </a:solidFill>
                <a:latin typeface="Arial"/>
              </a:rPr>
              <a:pPr defTabSz="685800">
                <a:spcBef>
                  <a:spcPct val="0"/>
                </a:spcBef>
                <a:spcAft>
                  <a:spcPct val="0"/>
                </a:spcAft>
                <a:buClr>
                  <a:srgbClr val="000000"/>
                </a:buClr>
              </a:pPr>
              <a:t>Physical conditions were unforeseen</a:t>
            </a:fld>
            <a:endParaRPr lang="en-US" sz="900">
              <a:solidFill>
                <a:srgbClr val="000000"/>
              </a:solidFill>
              <a:latin typeface="Arial"/>
            </a:endParaRPr>
          </a:p>
        </p:txBody>
      </p:sp>
      <p:sp>
        <p:nvSpPr>
          <p:cNvPr id="54" name="Text Placeholder 4">
            <a:extLst>
              <a:ext uri="{FF2B5EF4-FFF2-40B4-BE49-F238E27FC236}">
                <a16:creationId xmlns:a16="http://schemas.microsoft.com/office/drawing/2014/main" id="{85685094-0009-42C0-801E-C52343A8073E}"/>
              </a:ext>
            </a:extLst>
          </p:cNvPr>
          <p:cNvSpPr>
            <a:spLocks noGrp="1"/>
          </p:cNvSpPr>
          <p:nvPr>
            <p:custDataLst>
              <p:tags r:id="rId4"/>
            </p:custDataLst>
          </p:nvPr>
        </p:nvSpPr>
        <p:spPr bwMode="auto">
          <a:xfrm>
            <a:off x="1933576" y="3778151"/>
            <a:ext cx="1057275" cy="136922"/>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30396" indent="-226796"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793" indent="-215997"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7590" indent="-1511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187" indent="-1475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defTabSz="685800">
              <a:spcBef>
                <a:spcPct val="0"/>
              </a:spcBef>
              <a:spcAft>
                <a:spcPct val="0"/>
              </a:spcAft>
              <a:buClr>
                <a:srgbClr val="000000"/>
              </a:buClr>
            </a:pPr>
            <a:fld id="{91B1C2BB-D042-47AC-9BB5-FF44A11DB0B9}" type="datetime'D''esi''''''g''''n'' wa''s'''''''''''' ''in''co''rre''ct'''''">
              <a:rPr lang="en-US" altLang="en-US" sz="900">
                <a:solidFill>
                  <a:srgbClr val="000000"/>
                </a:solidFill>
                <a:latin typeface="Arial"/>
              </a:rPr>
              <a:pPr defTabSz="685800">
                <a:spcBef>
                  <a:spcPct val="0"/>
                </a:spcBef>
                <a:spcAft>
                  <a:spcPct val="0"/>
                </a:spcAft>
                <a:buClr>
                  <a:srgbClr val="000000"/>
                </a:buClr>
              </a:pPr>
              <a:t>Design was incorrect</a:t>
            </a:fld>
            <a:endParaRPr lang="en-US" sz="900">
              <a:solidFill>
                <a:srgbClr val="000000"/>
              </a:solidFill>
              <a:latin typeface="Arial"/>
            </a:endParaRPr>
          </a:p>
        </p:txBody>
      </p:sp>
      <p:sp>
        <p:nvSpPr>
          <p:cNvPr id="51" name="Text Placeholder 4">
            <a:extLst>
              <a:ext uri="{FF2B5EF4-FFF2-40B4-BE49-F238E27FC236}">
                <a16:creationId xmlns:a16="http://schemas.microsoft.com/office/drawing/2014/main" id="{E2228714-FBD3-4B79-ADE8-917480A1D8AA}"/>
              </a:ext>
            </a:extLst>
          </p:cNvPr>
          <p:cNvSpPr>
            <a:spLocks noGrp="1"/>
          </p:cNvSpPr>
          <p:nvPr>
            <p:custDataLst>
              <p:tags r:id="rId5"/>
            </p:custDataLst>
          </p:nvPr>
        </p:nvSpPr>
        <p:spPr bwMode="auto">
          <a:xfrm>
            <a:off x="1933575" y="3529310"/>
            <a:ext cx="3389710" cy="136922"/>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30396" indent="-226796"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793" indent="-215997"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7590" indent="-1511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187" indent="-1475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defTabSz="685800">
              <a:spcBef>
                <a:spcPct val="0"/>
              </a:spcBef>
              <a:spcAft>
                <a:spcPct val="0"/>
              </a:spcAft>
              <a:buClr>
                <a:srgbClr val="000000"/>
              </a:buClr>
            </a:pPr>
            <a:fld id="{F75FB1BF-CD29-4412-A84F-F1F015116054}" type="thinkcell&lt;?xml version=&quot;1.0&quot; encoding=&quot;UTF-16&quot; standalone=&quot;yes&quot;?&gt;&lt;root reqver=&quot;27037&quot;&gt;&lt;version val=&quot;32862&quot;/&gt;&lt;PersistentType&gt;&lt;m_guid val=&quot;beb17c0c-4071-4de6-9d2b-78110b5c5f1d&quot;/&gt;&lt;m_prec&gt;&lt;m_yearfmt&gt;&lt;begin val=&quot;0&quot;/&gt;&lt;end val=&quot;4&quot;/&gt;&lt;/m_yearfmt&gt;&lt;/m_prec&gt;&lt;/PersistentType&gt;&lt;/root&gt;">
              <a:rPr lang="en-ZA" altLang="en-US" sz="900">
                <a:solidFill>
                  <a:srgbClr val="000000"/>
                </a:solidFill>
                <a:latin typeface="Arial"/>
              </a:rPr>
              <a:pPr defTabSz="685800">
                <a:spcBef>
                  <a:spcPct val="0"/>
                </a:spcBef>
                <a:spcAft>
                  <a:spcPct val="0"/>
                </a:spcAft>
                <a:buClr>
                  <a:srgbClr val="000000"/>
                </a:buClr>
              </a:pPr>
              <a:t>Poor management of sub-contractor/supplier and/or their interfaces</a:t>
            </a:fld>
            <a:endParaRPr lang="en-US" sz="900">
              <a:solidFill>
                <a:srgbClr val="000000"/>
              </a:solidFill>
              <a:latin typeface="Arial"/>
            </a:endParaRPr>
          </a:p>
        </p:txBody>
      </p:sp>
      <p:sp>
        <p:nvSpPr>
          <p:cNvPr id="20" name="Text Placeholder 4">
            <a:extLst>
              <a:ext uri="{FF2B5EF4-FFF2-40B4-BE49-F238E27FC236}">
                <a16:creationId xmlns:a16="http://schemas.microsoft.com/office/drawing/2014/main" id="{4C1F3293-4EFE-461D-940D-7EE66BAE31C5}"/>
              </a:ext>
            </a:extLst>
          </p:cNvPr>
          <p:cNvSpPr>
            <a:spLocks noGrp="1"/>
          </p:cNvSpPr>
          <p:nvPr>
            <p:custDataLst>
              <p:tags r:id="rId6"/>
            </p:custDataLst>
          </p:nvPr>
        </p:nvSpPr>
        <p:spPr bwMode="auto">
          <a:xfrm>
            <a:off x="1933576" y="2287489"/>
            <a:ext cx="853679" cy="136922"/>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30396" indent="-226796"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793" indent="-215997"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7590" indent="-1511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187" indent="-1475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defTabSz="685800">
              <a:spcBef>
                <a:spcPct val="0"/>
              </a:spcBef>
              <a:spcAft>
                <a:spcPct val="0"/>
              </a:spcAft>
              <a:buClr>
                <a:srgbClr val="000000"/>
              </a:buClr>
            </a:pPr>
            <a:fld id="{68A0E893-EDD8-4DE0-AB7D-66850B967A6D}" type="datetime'C''''h''a''''''ng''e'' ''i''''n sc''''o''''p''e'''''''''">
              <a:rPr lang="en-US" altLang="en-US" sz="900">
                <a:solidFill>
                  <a:srgbClr val="000000"/>
                </a:solidFill>
                <a:latin typeface="Arial"/>
              </a:rPr>
              <a:pPr defTabSz="685800">
                <a:spcBef>
                  <a:spcPct val="0"/>
                </a:spcBef>
                <a:spcAft>
                  <a:spcPct val="0"/>
                </a:spcAft>
                <a:buClr>
                  <a:srgbClr val="000000"/>
                </a:buClr>
              </a:pPr>
              <a:t>Change in scope</a:t>
            </a:fld>
            <a:endParaRPr lang="en-US" sz="900">
              <a:solidFill>
                <a:srgbClr val="000000"/>
              </a:solidFill>
              <a:latin typeface="Arial"/>
            </a:endParaRPr>
          </a:p>
        </p:txBody>
      </p:sp>
      <p:sp>
        <p:nvSpPr>
          <p:cNvPr id="48" name="Text Placeholder 4">
            <a:extLst>
              <a:ext uri="{FF2B5EF4-FFF2-40B4-BE49-F238E27FC236}">
                <a16:creationId xmlns:a16="http://schemas.microsoft.com/office/drawing/2014/main" id="{ACBCC574-DBCD-4A12-AC6D-55DAC3B631A7}"/>
              </a:ext>
            </a:extLst>
          </p:cNvPr>
          <p:cNvSpPr>
            <a:spLocks noGrp="1"/>
          </p:cNvSpPr>
          <p:nvPr>
            <p:custDataLst>
              <p:tags r:id="rId7"/>
            </p:custDataLst>
          </p:nvPr>
        </p:nvSpPr>
        <p:spPr bwMode="auto">
          <a:xfrm>
            <a:off x="1933576" y="3281660"/>
            <a:ext cx="1170385" cy="136922"/>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30396" indent="-226796"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793" indent="-215997"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7590" indent="-1511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187" indent="-1475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defTabSz="685800">
              <a:spcBef>
                <a:spcPct val="0"/>
              </a:spcBef>
              <a:spcAft>
                <a:spcPct val="0"/>
              </a:spcAft>
              <a:buClr>
                <a:srgbClr val="000000"/>
              </a:buClr>
            </a:pPr>
            <a:fld id="{44BAB78A-3C3C-4D3E-B0C4-40962C2645C5}" type="datetime'D''e''sig''''n'''' ''wa''''s ''''i''''nco''''mp''l''''ete'''">
              <a:rPr lang="en-US" altLang="en-US" sz="900">
                <a:solidFill>
                  <a:srgbClr val="000000"/>
                </a:solidFill>
                <a:latin typeface="Arial"/>
              </a:rPr>
              <a:pPr defTabSz="685800">
                <a:spcBef>
                  <a:spcPct val="0"/>
                </a:spcBef>
                <a:spcAft>
                  <a:spcPct val="0"/>
                </a:spcAft>
                <a:buClr>
                  <a:srgbClr val="000000"/>
                </a:buClr>
              </a:pPr>
              <a:t>Design was incomplete</a:t>
            </a:fld>
            <a:endParaRPr lang="en-US" sz="900">
              <a:solidFill>
                <a:srgbClr val="000000"/>
              </a:solidFill>
              <a:latin typeface="Arial"/>
            </a:endParaRPr>
          </a:p>
        </p:txBody>
      </p:sp>
      <p:sp>
        <p:nvSpPr>
          <p:cNvPr id="22" name="Text Placeholder 4">
            <a:extLst>
              <a:ext uri="{FF2B5EF4-FFF2-40B4-BE49-F238E27FC236}">
                <a16:creationId xmlns:a16="http://schemas.microsoft.com/office/drawing/2014/main" id="{4C1F3293-4EFE-461D-940D-7EE66BAE31C5}"/>
              </a:ext>
            </a:extLst>
          </p:cNvPr>
          <p:cNvSpPr>
            <a:spLocks noGrp="1"/>
          </p:cNvSpPr>
          <p:nvPr>
            <p:custDataLst>
              <p:tags r:id="rId8"/>
            </p:custDataLst>
          </p:nvPr>
        </p:nvSpPr>
        <p:spPr bwMode="auto">
          <a:xfrm>
            <a:off x="1933576" y="2535139"/>
            <a:ext cx="1482329" cy="136922"/>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30396" indent="-226796"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793" indent="-215997"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7590" indent="-1511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187" indent="-1475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defTabSz="685800">
              <a:spcBef>
                <a:spcPct val="0"/>
              </a:spcBef>
              <a:spcAft>
                <a:spcPct val="0"/>
              </a:spcAft>
              <a:buClr>
                <a:srgbClr val="000000"/>
              </a:buClr>
            </a:pPr>
            <a:fld id="{2E8C8B6B-6BBE-46D2-A7CD-7BD0092DA99E}" type="datetime'''Cont''rac''t in''ter''p''r''e''tati''o''n'''' ''issues'''''">
              <a:rPr lang="en-US" altLang="en-US" sz="900">
                <a:solidFill>
                  <a:srgbClr val="000000"/>
                </a:solidFill>
                <a:latin typeface="Arial"/>
              </a:rPr>
              <a:pPr defTabSz="685800">
                <a:spcBef>
                  <a:spcPct val="0"/>
                </a:spcBef>
                <a:spcAft>
                  <a:spcPct val="0"/>
                </a:spcAft>
                <a:buClr>
                  <a:srgbClr val="000000"/>
                </a:buClr>
              </a:pPr>
              <a:t>Contract interpretation issues</a:t>
            </a:fld>
            <a:endParaRPr lang="en-US" sz="900">
              <a:solidFill>
                <a:srgbClr val="000000"/>
              </a:solidFill>
              <a:latin typeface="Arial"/>
            </a:endParaRPr>
          </a:p>
        </p:txBody>
      </p:sp>
      <p:sp>
        <p:nvSpPr>
          <p:cNvPr id="23" name="Text Placeholder 4">
            <a:extLst>
              <a:ext uri="{FF2B5EF4-FFF2-40B4-BE49-F238E27FC236}">
                <a16:creationId xmlns:a16="http://schemas.microsoft.com/office/drawing/2014/main" id="{4C1F3293-4EFE-461D-940D-7EE66BAE31C5}"/>
              </a:ext>
            </a:extLst>
          </p:cNvPr>
          <p:cNvSpPr>
            <a:spLocks noGrp="1"/>
          </p:cNvSpPr>
          <p:nvPr>
            <p:custDataLst>
              <p:tags r:id="rId9"/>
            </p:custDataLst>
          </p:nvPr>
        </p:nvSpPr>
        <p:spPr bwMode="auto">
          <a:xfrm>
            <a:off x="1933576" y="2783979"/>
            <a:ext cx="2564606" cy="136922"/>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30396" indent="-226796"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793" indent="-215997"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7590" indent="-1511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187" indent="-1475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defTabSz="685800">
              <a:spcBef>
                <a:spcPct val="0"/>
              </a:spcBef>
              <a:spcAft>
                <a:spcPct val="0"/>
              </a:spcAft>
              <a:buClr>
                <a:srgbClr val="000000"/>
              </a:buClr>
            </a:pPr>
            <a:fld id="{58C91CCF-4893-4855-988B-4DCBD8985A8C}" type="datetime'Contract manag''eme''n''t and''/or admin''istration fail''ure'">
              <a:rPr lang="en-ZA" altLang="en-US" sz="900">
                <a:solidFill>
                  <a:srgbClr val="000000"/>
                </a:solidFill>
                <a:latin typeface="Arial"/>
              </a:rPr>
              <a:pPr defTabSz="685800">
                <a:spcBef>
                  <a:spcPct val="0"/>
                </a:spcBef>
                <a:spcAft>
                  <a:spcPct val="0"/>
                </a:spcAft>
                <a:buClr>
                  <a:srgbClr val="000000"/>
                </a:buClr>
              </a:pPr>
              <a:t>Contract management and/or administration failure</a:t>
            </a:fld>
            <a:endParaRPr lang="en-US" sz="900">
              <a:solidFill>
                <a:srgbClr val="000000"/>
              </a:solidFill>
              <a:latin typeface="Arial"/>
            </a:endParaRPr>
          </a:p>
        </p:txBody>
      </p:sp>
      <p:sp>
        <p:nvSpPr>
          <p:cNvPr id="45" name="Text Placeholder 4">
            <a:extLst>
              <a:ext uri="{FF2B5EF4-FFF2-40B4-BE49-F238E27FC236}">
                <a16:creationId xmlns:a16="http://schemas.microsoft.com/office/drawing/2014/main" id="{74BC05FA-FF53-4671-94FE-98FD9D2DF74C}"/>
              </a:ext>
            </a:extLst>
          </p:cNvPr>
          <p:cNvSpPr>
            <a:spLocks noGrp="1"/>
          </p:cNvSpPr>
          <p:nvPr>
            <p:custDataLst>
              <p:tags r:id="rId10"/>
            </p:custDataLst>
          </p:nvPr>
        </p:nvSpPr>
        <p:spPr bwMode="auto">
          <a:xfrm>
            <a:off x="1933575" y="3032820"/>
            <a:ext cx="1759744" cy="136922"/>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30396" indent="-226796"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793" indent="-215997"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7590" indent="-1511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187" indent="-1475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defTabSz="685800">
              <a:spcBef>
                <a:spcPct val="0"/>
              </a:spcBef>
              <a:spcAft>
                <a:spcPct val="0"/>
              </a:spcAft>
              <a:buClr>
                <a:srgbClr val="000000"/>
              </a:buClr>
            </a:pPr>
            <a:fld id="{604048F4-8BDA-4FE6-A51C-D99EFB0179D5}" type="datetime'Desi''g''n ''''i''nf''o''rmation was'''' issue''''d'''' late'">
              <a:rPr lang="en-ZA" altLang="en-US" sz="900">
                <a:solidFill>
                  <a:srgbClr val="000000"/>
                </a:solidFill>
                <a:latin typeface="Arial"/>
              </a:rPr>
              <a:pPr defTabSz="685800">
                <a:spcBef>
                  <a:spcPct val="0"/>
                </a:spcBef>
                <a:spcAft>
                  <a:spcPct val="0"/>
                </a:spcAft>
                <a:buClr>
                  <a:srgbClr val="000000"/>
                </a:buClr>
              </a:pPr>
              <a:t>Design information was issued late</a:t>
            </a:fld>
            <a:endParaRPr lang="en-US" sz="900">
              <a:solidFill>
                <a:srgbClr val="000000"/>
              </a:solidFill>
              <a:latin typeface="Arial"/>
            </a:endParaRPr>
          </a:p>
        </p:txBody>
      </p:sp>
      <p:sp>
        <p:nvSpPr>
          <p:cNvPr id="60" name="Text Placeholder 4">
            <a:extLst>
              <a:ext uri="{FF2B5EF4-FFF2-40B4-BE49-F238E27FC236}">
                <a16:creationId xmlns:a16="http://schemas.microsoft.com/office/drawing/2014/main" id="{4A4434AB-57F0-4772-84B8-D1410C2EED62}"/>
              </a:ext>
            </a:extLst>
          </p:cNvPr>
          <p:cNvSpPr>
            <a:spLocks noGrp="1"/>
          </p:cNvSpPr>
          <p:nvPr>
            <p:custDataLst>
              <p:tags r:id="rId11"/>
            </p:custDataLst>
          </p:nvPr>
        </p:nvSpPr>
        <p:spPr bwMode="auto">
          <a:xfrm>
            <a:off x="1933576" y="4275832"/>
            <a:ext cx="2499122" cy="136922"/>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30396" indent="-226796"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793" indent="-215997"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7590" indent="-1511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187" indent="-1475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defTabSz="685800">
              <a:spcBef>
                <a:spcPct val="0"/>
              </a:spcBef>
              <a:spcAft>
                <a:spcPct val="0"/>
              </a:spcAft>
              <a:buClr>
                <a:srgbClr val="000000"/>
              </a:buClr>
            </a:pPr>
            <a:fld id="{5C4832EE-5003-4A22-93DE-DCFDA12CE3A5}" type="datetime'Acce''ss to site/wo''rkfa''ce was ''restric''ted and/or late'">
              <a:rPr lang="en-ZA" altLang="en-US" sz="900">
                <a:solidFill>
                  <a:srgbClr val="000000"/>
                </a:solidFill>
                <a:latin typeface="Arial"/>
              </a:rPr>
              <a:pPr defTabSz="685800">
                <a:spcBef>
                  <a:spcPct val="0"/>
                </a:spcBef>
                <a:spcAft>
                  <a:spcPct val="0"/>
                </a:spcAft>
                <a:buClr>
                  <a:srgbClr val="000000"/>
                </a:buClr>
              </a:pPr>
              <a:t>Access to site/workface was restricted and/or late</a:t>
            </a:fld>
            <a:endParaRPr lang="en-US" sz="900">
              <a:solidFill>
                <a:srgbClr val="000000"/>
              </a:solidFill>
              <a:latin typeface="Arial"/>
            </a:endParaRPr>
          </a:p>
        </p:txBody>
      </p:sp>
      <p:sp>
        <p:nvSpPr>
          <p:cNvPr id="63" name="Text Placeholder 4">
            <a:extLst>
              <a:ext uri="{FF2B5EF4-FFF2-40B4-BE49-F238E27FC236}">
                <a16:creationId xmlns:a16="http://schemas.microsoft.com/office/drawing/2014/main" id="{EAEF6591-D827-4B6D-AD72-337B71099F2C}"/>
              </a:ext>
            </a:extLst>
          </p:cNvPr>
          <p:cNvSpPr>
            <a:spLocks noGrp="1"/>
          </p:cNvSpPr>
          <p:nvPr>
            <p:custDataLst>
              <p:tags r:id="rId12"/>
            </p:custDataLst>
          </p:nvPr>
        </p:nvSpPr>
        <p:spPr bwMode="auto">
          <a:xfrm>
            <a:off x="1933576" y="4523482"/>
            <a:ext cx="1563291" cy="136922"/>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30396" indent="-226796"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793" indent="-215997"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7590" indent="-1511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187" indent="-1475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defTabSz="685800">
              <a:spcBef>
                <a:spcPct val="0"/>
              </a:spcBef>
              <a:spcAft>
                <a:spcPct val="0"/>
              </a:spcAft>
              <a:buClr>
                <a:srgbClr val="000000"/>
              </a:buClr>
            </a:pPr>
            <a:fld id="{137EE83A-216B-4E7C-8BAC-A7B7ADAA2F3C}" type="datetime'Le''ve''l of'''' ski''ll'' and''/''''or e''''''xperien''ce'">
              <a:rPr lang="en-ZA" altLang="en-US" sz="900">
                <a:solidFill>
                  <a:srgbClr val="000000"/>
                </a:solidFill>
                <a:latin typeface="Arial"/>
              </a:rPr>
              <a:pPr defTabSz="685800">
                <a:spcBef>
                  <a:spcPct val="0"/>
                </a:spcBef>
                <a:spcAft>
                  <a:spcPct val="0"/>
                </a:spcAft>
                <a:buClr>
                  <a:srgbClr val="000000"/>
                </a:buClr>
              </a:pPr>
              <a:t>Level of skill and/or experience</a:t>
            </a:fld>
            <a:endParaRPr lang="en-US" sz="900">
              <a:solidFill>
                <a:srgbClr val="000000"/>
              </a:solidFill>
              <a:latin typeface="Arial"/>
            </a:endParaRPr>
          </a:p>
        </p:txBody>
      </p:sp>
      <p:sp>
        <p:nvSpPr>
          <p:cNvPr id="136" name="Text Placeholder 4">
            <a:extLst>
              <a:ext uri="{FF2B5EF4-FFF2-40B4-BE49-F238E27FC236}">
                <a16:creationId xmlns:a16="http://schemas.microsoft.com/office/drawing/2014/main" id="{4C1F3293-4EFE-461D-940D-7EE66BAE31C5}"/>
              </a:ext>
            </a:extLst>
          </p:cNvPr>
          <p:cNvSpPr>
            <a:spLocks noGrp="1"/>
          </p:cNvSpPr>
          <p:nvPr>
            <p:custDataLst>
              <p:tags r:id="rId13"/>
            </p:custDataLst>
          </p:nvPr>
        </p:nvSpPr>
        <p:spPr bwMode="gray">
          <a:xfrm>
            <a:off x="7433073" y="4772323"/>
            <a:ext cx="197644" cy="136922"/>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16669" tIns="0" rIns="16669" bIns="0" numCol="1" spcCol="0" rtlCol="0" anchor="ctr" anchorCtr="0">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30396" indent="-226796"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793" indent="-215997"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7590" indent="-1511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187" indent="-1475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defTabSz="685800">
              <a:spcBef>
                <a:spcPct val="0"/>
              </a:spcBef>
              <a:spcAft>
                <a:spcPct val="0"/>
              </a:spcAft>
              <a:buClr>
                <a:srgbClr val="000000"/>
              </a:buClr>
            </a:pPr>
            <a:fld id="{C9A3AC45-358B-4E59-A029-B31013EA728A}" type="datetime'''''''5'''''''''''''''''''''''''''''''''''''">
              <a:rPr lang="en-US" altLang="en-US" sz="900">
                <a:solidFill>
                  <a:srgbClr val="000000"/>
                </a:solidFill>
                <a:latin typeface="Arial"/>
              </a:rPr>
              <a:pPr defTabSz="685800">
                <a:spcBef>
                  <a:spcPct val="0"/>
                </a:spcBef>
                <a:spcAft>
                  <a:spcPct val="0"/>
                </a:spcAft>
                <a:buClr>
                  <a:srgbClr val="000000"/>
                </a:buClr>
              </a:pPr>
              <a:t>5</a:t>
            </a:fld>
            <a:r>
              <a:rPr lang="en-US" altLang="en-US" sz="900">
                <a:solidFill>
                  <a:srgbClr val="000000"/>
                </a:solidFill>
                <a:latin typeface="Arial"/>
              </a:rPr>
              <a:t>%</a:t>
            </a:r>
            <a:endParaRPr lang="en-US" sz="900">
              <a:solidFill>
                <a:srgbClr val="000000"/>
              </a:solidFill>
              <a:latin typeface="Arial"/>
            </a:endParaRPr>
          </a:p>
        </p:txBody>
      </p:sp>
      <p:sp>
        <p:nvSpPr>
          <p:cNvPr id="135" name="Text Placeholder 4">
            <a:extLst>
              <a:ext uri="{FF2B5EF4-FFF2-40B4-BE49-F238E27FC236}">
                <a16:creationId xmlns:a16="http://schemas.microsoft.com/office/drawing/2014/main" id="{4C1F3293-4EFE-461D-940D-7EE66BAE31C5}"/>
              </a:ext>
            </a:extLst>
          </p:cNvPr>
          <p:cNvSpPr>
            <a:spLocks noGrp="1"/>
          </p:cNvSpPr>
          <p:nvPr>
            <p:custDataLst>
              <p:tags r:id="rId14"/>
            </p:custDataLst>
          </p:nvPr>
        </p:nvSpPr>
        <p:spPr bwMode="gray">
          <a:xfrm>
            <a:off x="7793832" y="4523482"/>
            <a:ext cx="197644" cy="136922"/>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16669" tIns="0" rIns="16669" bIns="0" numCol="1" spcCol="0" rtlCol="0" anchor="ctr" anchorCtr="0">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30396" indent="-226796"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793" indent="-215997"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7590" indent="-1511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187" indent="-1475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defTabSz="685800">
              <a:spcBef>
                <a:spcPct val="0"/>
              </a:spcBef>
              <a:spcAft>
                <a:spcPct val="0"/>
              </a:spcAft>
              <a:buClr>
                <a:srgbClr val="000000"/>
              </a:buClr>
            </a:pPr>
            <a:fld id="{19D27719-7C38-41C2-ADF5-A5E999F0B401}" type="datetime'''''''''''''''''''''''''''''''''''''''''''''''''''''''''6'">
              <a:rPr lang="en-US" altLang="en-US" sz="900">
                <a:solidFill>
                  <a:srgbClr val="000000"/>
                </a:solidFill>
                <a:latin typeface="Arial"/>
              </a:rPr>
              <a:pPr defTabSz="685800">
                <a:spcBef>
                  <a:spcPct val="0"/>
                </a:spcBef>
                <a:spcAft>
                  <a:spcPct val="0"/>
                </a:spcAft>
                <a:buClr>
                  <a:srgbClr val="000000"/>
                </a:buClr>
              </a:pPr>
              <a:t>6</a:t>
            </a:fld>
            <a:r>
              <a:rPr lang="en-US" altLang="en-US" sz="900">
                <a:solidFill>
                  <a:srgbClr val="000000"/>
                </a:solidFill>
                <a:latin typeface="Arial"/>
              </a:rPr>
              <a:t>%</a:t>
            </a:r>
            <a:endParaRPr lang="en-US" sz="900">
              <a:solidFill>
                <a:srgbClr val="000000"/>
              </a:solidFill>
              <a:latin typeface="Arial"/>
            </a:endParaRPr>
          </a:p>
        </p:txBody>
      </p:sp>
      <p:sp>
        <p:nvSpPr>
          <p:cNvPr id="66" name="Text Placeholder 4">
            <a:extLst>
              <a:ext uri="{FF2B5EF4-FFF2-40B4-BE49-F238E27FC236}">
                <a16:creationId xmlns:a16="http://schemas.microsoft.com/office/drawing/2014/main" id="{1AB47542-4BB3-4427-8A82-8BBFFF511A45}"/>
              </a:ext>
            </a:extLst>
          </p:cNvPr>
          <p:cNvSpPr>
            <a:spLocks noGrp="1"/>
          </p:cNvSpPr>
          <p:nvPr>
            <p:custDataLst>
              <p:tags r:id="rId15"/>
            </p:custDataLst>
          </p:nvPr>
        </p:nvSpPr>
        <p:spPr bwMode="auto">
          <a:xfrm>
            <a:off x="1933576" y="4772323"/>
            <a:ext cx="3596879" cy="136922"/>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30396" indent="-226796"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793" indent="-215997"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7590" indent="-1511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187" indent="-1475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defTabSz="685800">
              <a:spcBef>
                <a:spcPct val="0"/>
              </a:spcBef>
              <a:spcAft>
                <a:spcPct val="0"/>
              </a:spcAft>
              <a:buClr>
                <a:srgbClr val="000000"/>
              </a:buClr>
            </a:pPr>
            <a:fld id="{495FB40F-2264-48ED-A5FE-91E6552C1AC1}" type="thinkcell&lt;?xml version=&quot;1.0&quot; encoding=&quot;UTF-16&quot; standalone=&quot;yes&quot;?&gt;&lt;root reqver=&quot;27037&quot;&gt;&lt;version val=&quot;32862&quot;/&gt;&lt;PersistentType&gt;&lt;m_guid val=&quot;9858c1f5-c8fd-42e7-b12f-44465025b48a&quot;/&gt;&lt;m_prec&gt;&lt;m_yearfmt&gt;&lt;begin val=&quot;0&quot;/&gt;&lt;end val=&quot;4&quot;/&gt;&lt;/m_yearfmt&gt;&lt;/m_prec&gt;&lt;/PersistentType&gt;&lt;/root&gt;">
              <a:rPr lang="en-ZA" altLang="en-US" sz="900">
                <a:solidFill>
                  <a:srgbClr val="000000"/>
                </a:solidFill>
                <a:latin typeface="Arial"/>
              </a:rPr>
              <a:pPr defTabSz="685800">
                <a:spcBef>
                  <a:spcPct val="0"/>
                </a:spcBef>
                <a:spcAft>
                  <a:spcPct val="0"/>
                </a:spcAft>
                <a:buClr>
                  <a:srgbClr val="000000"/>
                </a:buClr>
              </a:pPr>
              <a:t>Claims ere spurious, over-inflated, opportunistic and/or unsubstantiated</a:t>
            </a:fld>
            <a:endParaRPr lang="en-US" sz="900">
              <a:solidFill>
                <a:srgbClr val="000000"/>
              </a:solidFill>
              <a:latin typeface="Arial"/>
            </a:endParaRPr>
          </a:p>
        </p:txBody>
      </p:sp>
      <p:sp>
        <p:nvSpPr>
          <p:cNvPr id="69" name="Text Placeholder 4">
            <a:extLst>
              <a:ext uri="{FF2B5EF4-FFF2-40B4-BE49-F238E27FC236}">
                <a16:creationId xmlns:a16="http://schemas.microsoft.com/office/drawing/2014/main" id="{A0E80D5C-9C89-4F3E-B69D-A0D43DF5FD47}"/>
              </a:ext>
            </a:extLst>
          </p:cNvPr>
          <p:cNvSpPr>
            <a:spLocks noGrp="1"/>
          </p:cNvSpPr>
          <p:nvPr>
            <p:custDataLst>
              <p:tags r:id="rId16"/>
            </p:custDataLst>
          </p:nvPr>
        </p:nvSpPr>
        <p:spPr bwMode="auto">
          <a:xfrm>
            <a:off x="1933576" y="5021164"/>
            <a:ext cx="1000125" cy="136922"/>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30396" indent="-226796"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793" indent="-215997"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7590" indent="-1511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187" indent="-1475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defTabSz="685800">
              <a:spcBef>
                <a:spcPct val="0"/>
              </a:spcBef>
              <a:spcAft>
                <a:spcPct val="0"/>
              </a:spcAft>
              <a:buClr>
                <a:srgbClr val="000000"/>
              </a:buClr>
            </a:pPr>
            <a:fld id="{905951A1-48FA-4375-A2F8-3945389234FB}" type="datetime'''''A''p''''p''r''oval''''''''''''s ''w''e''r''e la''t''''e'''">
              <a:rPr lang="en-US" altLang="en-US" sz="900">
                <a:solidFill>
                  <a:srgbClr val="000000"/>
                </a:solidFill>
                <a:latin typeface="Arial"/>
              </a:rPr>
              <a:pPr defTabSz="685800">
                <a:spcBef>
                  <a:spcPct val="0"/>
                </a:spcBef>
                <a:spcAft>
                  <a:spcPct val="0"/>
                </a:spcAft>
                <a:buClr>
                  <a:srgbClr val="000000"/>
                </a:buClr>
              </a:pPr>
              <a:t>Approvals were late</a:t>
            </a:fld>
            <a:endParaRPr lang="en-US" sz="900">
              <a:solidFill>
                <a:srgbClr val="000000"/>
              </a:solidFill>
              <a:latin typeface="Arial"/>
            </a:endParaRPr>
          </a:p>
        </p:txBody>
      </p:sp>
      <p:sp>
        <p:nvSpPr>
          <p:cNvPr id="72" name="Text Placeholder 4">
            <a:extLst>
              <a:ext uri="{FF2B5EF4-FFF2-40B4-BE49-F238E27FC236}">
                <a16:creationId xmlns:a16="http://schemas.microsoft.com/office/drawing/2014/main" id="{4189B398-D3DE-405B-B248-4C3B1AE22B96}"/>
              </a:ext>
            </a:extLst>
          </p:cNvPr>
          <p:cNvSpPr>
            <a:spLocks noGrp="1"/>
          </p:cNvSpPr>
          <p:nvPr>
            <p:custDataLst>
              <p:tags r:id="rId17"/>
            </p:custDataLst>
          </p:nvPr>
        </p:nvSpPr>
        <p:spPr bwMode="auto">
          <a:xfrm>
            <a:off x="1933577" y="5270004"/>
            <a:ext cx="1545431" cy="136922"/>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30396" indent="-226796"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793" indent="-215997"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7590" indent="-1511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187" indent="-1475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defTabSz="685800">
              <a:spcBef>
                <a:spcPct val="0"/>
              </a:spcBef>
              <a:spcAft>
                <a:spcPct val="0"/>
              </a:spcAft>
              <a:buClr>
                <a:srgbClr val="000000"/>
              </a:buClr>
            </a:pPr>
            <a:fld id="{5D57A491-6048-4144-832D-044168FBEAA0}" type="datetime'''C''a''''''''s''h ''''''flow ''and pay''''m''ent'' issues'">
              <a:rPr lang="en-ZA" altLang="en-US" sz="900">
                <a:solidFill>
                  <a:srgbClr val="000000"/>
                </a:solidFill>
                <a:latin typeface="Arial"/>
              </a:rPr>
              <a:pPr defTabSz="685800">
                <a:spcBef>
                  <a:spcPct val="0"/>
                </a:spcBef>
                <a:spcAft>
                  <a:spcPct val="0"/>
                </a:spcAft>
                <a:buClr>
                  <a:srgbClr val="000000"/>
                </a:buClr>
              </a:pPr>
              <a:t>Cash flow and payment issues</a:t>
            </a:fld>
            <a:endParaRPr lang="en-US" sz="900">
              <a:solidFill>
                <a:srgbClr val="000000"/>
              </a:solidFill>
              <a:latin typeface="Arial"/>
            </a:endParaRPr>
          </a:p>
        </p:txBody>
      </p:sp>
      <p:sp>
        <p:nvSpPr>
          <p:cNvPr id="75" name="Text Placeholder 4">
            <a:extLst>
              <a:ext uri="{FF2B5EF4-FFF2-40B4-BE49-F238E27FC236}">
                <a16:creationId xmlns:a16="http://schemas.microsoft.com/office/drawing/2014/main" id="{A07C4FDB-48CE-49D9-BDEF-5DE216D62661}"/>
              </a:ext>
            </a:extLst>
          </p:cNvPr>
          <p:cNvSpPr>
            <a:spLocks noGrp="1"/>
          </p:cNvSpPr>
          <p:nvPr>
            <p:custDataLst>
              <p:tags r:id="rId18"/>
            </p:custDataLst>
          </p:nvPr>
        </p:nvSpPr>
        <p:spPr bwMode="auto">
          <a:xfrm>
            <a:off x="1933575" y="5517654"/>
            <a:ext cx="1320404" cy="136922"/>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30396" indent="-226796"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793" indent="-215997"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7590" indent="-1511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187" indent="-1475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defTabSz="685800">
              <a:spcBef>
                <a:spcPct val="0"/>
              </a:spcBef>
              <a:spcAft>
                <a:spcPct val="0"/>
              </a:spcAft>
              <a:buClr>
                <a:srgbClr val="000000"/>
              </a:buClr>
            </a:pPr>
            <a:fld id="{5EA2A230-7585-421C-8061-E7F994F40946}" type="datetime'W''ork''''mansh''''ip'' ''''''''''''''d''efi''cienc''ie''s'">
              <a:rPr lang="en-US" altLang="en-US" sz="900">
                <a:solidFill>
                  <a:srgbClr val="000000"/>
                </a:solidFill>
                <a:latin typeface="Arial"/>
              </a:rPr>
              <a:pPr defTabSz="685800">
                <a:spcBef>
                  <a:spcPct val="0"/>
                </a:spcBef>
                <a:spcAft>
                  <a:spcPct val="0"/>
                </a:spcAft>
                <a:buClr>
                  <a:srgbClr val="000000"/>
                </a:buClr>
              </a:pPr>
              <a:t>Workmanship deficiencies</a:t>
            </a:fld>
            <a:endParaRPr lang="en-US" sz="900">
              <a:solidFill>
                <a:srgbClr val="000000"/>
              </a:solidFill>
              <a:latin typeface="Arial"/>
            </a:endParaRPr>
          </a:p>
        </p:txBody>
      </p:sp>
      <p:sp>
        <p:nvSpPr>
          <p:cNvPr id="78" name="Text Placeholder 4">
            <a:extLst>
              <a:ext uri="{FF2B5EF4-FFF2-40B4-BE49-F238E27FC236}">
                <a16:creationId xmlns:a16="http://schemas.microsoft.com/office/drawing/2014/main" id="{5EB9BF71-9A4F-446B-BB88-D573291D40A1}"/>
              </a:ext>
            </a:extLst>
          </p:cNvPr>
          <p:cNvSpPr>
            <a:spLocks noGrp="1"/>
          </p:cNvSpPr>
          <p:nvPr>
            <p:custDataLst>
              <p:tags r:id="rId19"/>
            </p:custDataLst>
          </p:nvPr>
        </p:nvSpPr>
        <p:spPr bwMode="auto">
          <a:xfrm>
            <a:off x="1933577" y="5766495"/>
            <a:ext cx="1259681" cy="136922"/>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30396" indent="-226796"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793" indent="-215997"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7590" indent="-1511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187" indent="-1475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defTabSz="685800">
              <a:spcBef>
                <a:spcPct val="0"/>
              </a:spcBef>
              <a:spcAft>
                <a:spcPct val="0"/>
              </a:spcAft>
              <a:buClr>
                <a:srgbClr val="000000"/>
              </a:buClr>
            </a:pPr>
            <a:fld id="{DA091EA6-663A-45AE-A98E-3EA5D1018FEF}" type="datetime'''O''perati''''on''''''al ''p''''''e''rform''''''''an''''ce'''">
              <a:rPr lang="en-US" altLang="en-US" sz="900">
                <a:solidFill>
                  <a:srgbClr val="000000"/>
                </a:solidFill>
                <a:latin typeface="Arial"/>
              </a:rPr>
              <a:pPr defTabSz="685800">
                <a:spcBef>
                  <a:spcPct val="0"/>
                </a:spcBef>
                <a:spcAft>
                  <a:spcPct val="0"/>
                </a:spcAft>
                <a:buClr>
                  <a:srgbClr val="000000"/>
                </a:buClr>
              </a:pPr>
              <a:t>Operational performance</a:t>
            </a:fld>
            <a:endParaRPr lang="en-US" sz="900">
              <a:solidFill>
                <a:srgbClr val="000000"/>
              </a:solidFill>
              <a:latin typeface="Arial"/>
            </a:endParaRPr>
          </a:p>
        </p:txBody>
      </p:sp>
      <p:sp>
        <p:nvSpPr>
          <p:cNvPr id="126" name="Text Placeholder 4">
            <a:extLst>
              <a:ext uri="{FF2B5EF4-FFF2-40B4-BE49-F238E27FC236}">
                <a16:creationId xmlns:a16="http://schemas.microsoft.com/office/drawing/2014/main" id="{4C1F3293-4EFE-461D-940D-7EE66BAE31C5}"/>
              </a:ext>
            </a:extLst>
          </p:cNvPr>
          <p:cNvSpPr>
            <a:spLocks noGrp="1"/>
          </p:cNvSpPr>
          <p:nvPr>
            <p:custDataLst>
              <p:tags r:id="rId20"/>
            </p:custDataLst>
          </p:nvPr>
        </p:nvSpPr>
        <p:spPr bwMode="gray">
          <a:xfrm>
            <a:off x="9961961" y="2287489"/>
            <a:ext cx="260747" cy="136922"/>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16669" tIns="0" rIns="16669" bIns="0" numCol="1" spcCol="0" rtlCol="0" anchor="ctr" anchorCtr="0">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30396" indent="-226796"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793" indent="-215997"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7590" indent="-1511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187" indent="-1475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defTabSz="685800">
              <a:spcBef>
                <a:spcPct val="0"/>
              </a:spcBef>
              <a:spcAft>
                <a:spcPct val="0"/>
              </a:spcAft>
              <a:buClr>
                <a:srgbClr val="000000"/>
              </a:buClr>
            </a:pPr>
            <a:fld id="{FA89FEE0-728E-4ADE-9BD1-884B83F25CBC}" type="datetime'''1''''''''''''''2'''''''''''''''''''''">
              <a:rPr lang="en-US" altLang="en-US" sz="900">
                <a:solidFill>
                  <a:srgbClr val="000000"/>
                </a:solidFill>
                <a:latin typeface="Arial"/>
              </a:rPr>
              <a:pPr defTabSz="685800">
                <a:spcBef>
                  <a:spcPct val="0"/>
                </a:spcBef>
                <a:spcAft>
                  <a:spcPct val="0"/>
                </a:spcAft>
                <a:buClr>
                  <a:srgbClr val="000000"/>
                </a:buClr>
              </a:pPr>
              <a:t>12</a:t>
            </a:fld>
            <a:r>
              <a:rPr lang="en-US" altLang="en-US" sz="900">
                <a:solidFill>
                  <a:srgbClr val="000000"/>
                </a:solidFill>
                <a:latin typeface="Arial"/>
              </a:rPr>
              <a:t>%</a:t>
            </a:r>
            <a:endParaRPr lang="en-US" sz="900">
              <a:solidFill>
                <a:srgbClr val="000000"/>
              </a:solidFill>
              <a:latin typeface="Arial"/>
            </a:endParaRPr>
          </a:p>
        </p:txBody>
      </p:sp>
      <p:sp>
        <p:nvSpPr>
          <p:cNvPr id="127" name="Text Placeholder 4">
            <a:extLst>
              <a:ext uri="{FF2B5EF4-FFF2-40B4-BE49-F238E27FC236}">
                <a16:creationId xmlns:a16="http://schemas.microsoft.com/office/drawing/2014/main" id="{4C1F3293-4EFE-461D-940D-7EE66BAE31C5}"/>
              </a:ext>
            </a:extLst>
          </p:cNvPr>
          <p:cNvSpPr>
            <a:spLocks noGrp="1"/>
          </p:cNvSpPr>
          <p:nvPr>
            <p:custDataLst>
              <p:tags r:id="rId21"/>
            </p:custDataLst>
          </p:nvPr>
        </p:nvSpPr>
        <p:spPr bwMode="gray">
          <a:xfrm>
            <a:off x="8878491" y="2535139"/>
            <a:ext cx="197644" cy="136922"/>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16669" tIns="0" rIns="16669" bIns="0" numCol="1" spcCol="0" rtlCol="0" anchor="ctr" anchorCtr="0">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30396" indent="-226796"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793" indent="-215997"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7590" indent="-1511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187" indent="-1475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defTabSz="685800">
              <a:spcBef>
                <a:spcPct val="0"/>
              </a:spcBef>
              <a:spcAft>
                <a:spcPct val="0"/>
              </a:spcAft>
              <a:buClr>
                <a:srgbClr val="000000"/>
              </a:buClr>
            </a:pPr>
            <a:fld id="{E82A53B9-6F55-4090-A351-FE8CAB130CB7}" type="datetime'''''9'''''''''">
              <a:rPr lang="en-US" altLang="en-US" sz="900">
                <a:solidFill>
                  <a:srgbClr val="000000"/>
                </a:solidFill>
                <a:latin typeface="Arial"/>
              </a:rPr>
              <a:pPr defTabSz="685800">
                <a:spcBef>
                  <a:spcPct val="0"/>
                </a:spcBef>
                <a:spcAft>
                  <a:spcPct val="0"/>
                </a:spcAft>
                <a:buClr>
                  <a:srgbClr val="000000"/>
                </a:buClr>
              </a:pPr>
              <a:t>9</a:t>
            </a:fld>
            <a:r>
              <a:rPr lang="en-US" altLang="en-US" sz="900">
                <a:solidFill>
                  <a:srgbClr val="000000"/>
                </a:solidFill>
                <a:latin typeface="Arial"/>
              </a:rPr>
              <a:t>%</a:t>
            </a:r>
            <a:endParaRPr lang="en-US" sz="900">
              <a:solidFill>
                <a:srgbClr val="000000"/>
              </a:solidFill>
              <a:latin typeface="Arial"/>
            </a:endParaRPr>
          </a:p>
        </p:txBody>
      </p:sp>
      <p:sp>
        <p:nvSpPr>
          <p:cNvPr id="128" name="Text Placeholder 4">
            <a:extLst>
              <a:ext uri="{FF2B5EF4-FFF2-40B4-BE49-F238E27FC236}">
                <a16:creationId xmlns:a16="http://schemas.microsoft.com/office/drawing/2014/main" id="{4C1F3293-4EFE-461D-940D-7EE66BAE31C5}"/>
              </a:ext>
            </a:extLst>
          </p:cNvPr>
          <p:cNvSpPr>
            <a:spLocks noGrp="1"/>
          </p:cNvSpPr>
          <p:nvPr>
            <p:custDataLst>
              <p:tags r:id="rId22"/>
            </p:custDataLst>
          </p:nvPr>
        </p:nvSpPr>
        <p:spPr bwMode="gray">
          <a:xfrm>
            <a:off x="8516541" y="2783979"/>
            <a:ext cx="197644" cy="136922"/>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16669" tIns="0" rIns="16669" bIns="0" numCol="1" spcCol="0" rtlCol="0" anchor="ctr" anchorCtr="0">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30396" indent="-226796"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793" indent="-215997"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7590" indent="-1511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187" indent="-1475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defTabSz="685800">
              <a:spcBef>
                <a:spcPct val="0"/>
              </a:spcBef>
              <a:spcAft>
                <a:spcPct val="0"/>
              </a:spcAft>
              <a:buClr>
                <a:srgbClr val="000000"/>
              </a:buClr>
            </a:pPr>
            <a:fld id="{79C0AD86-86C6-4111-94B5-0CD07C6FBBA3}" type="datetime'''''''''''8'''''''''''''''''">
              <a:rPr lang="en-US" altLang="en-US" sz="900">
                <a:solidFill>
                  <a:srgbClr val="000000"/>
                </a:solidFill>
                <a:latin typeface="Arial"/>
              </a:rPr>
              <a:pPr defTabSz="685800">
                <a:spcBef>
                  <a:spcPct val="0"/>
                </a:spcBef>
                <a:spcAft>
                  <a:spcPct val="0"/>
                </a:spcAft>
                <a:buClr>
                  <a:srgbClr val="000000"/>
                </a:buClr>
              </a:pPr>
              <a:t>8</a:t>
            </a:fld>
            <a:r>
              <a:rPr lang="en-US" altLang="en-US" sz="900">
                <a:solidFill>
                  <a:srgbClr val="000000"/>
                </a:solidFill>
                <a:latin typeface="Arial"/>
              </a:rPr>
              <a:t>%</a:t>
            </a:r>
            <a:endParaRPr lang="en-US" sz="900">
              <a:solidFill>
                <a:srgbClr val="000000"/>
              </a:solidFill>
              <a:latin typeface="Arial"/>
            </a:endParaRPr>
          </a:p>
        </p:txBody>
      </p:sp>
      <p:sp>
        <p:nvSpPr>
          <p:cNvPr id="129" name="Text Placeholder 4">
            <a:extLst>
              <a:ext uri="{FF2B5EF4-FFF2-40B4-BE49-F238E27FC236}">
                <a16:creationId xmlns:a16="http://schemas.microsoft.com/office/drawing/2014/main" id="{4C1F3293-4EFE-461D-940D-7EE66BAE31C5}"/>
              </a:ext>
            </a:extLst>
          </p:cNvPr>
          <p:cNvSpPr>
            <a:spLocks noGrp="1"/>
          </p:cNvSpPr>
          <p:nvPr>
            <p:custDataLst>
              <p:tags r:id="rId23"/>
            </p:custDataLst>
          </p:nvPr>
        </p:nvSpPr>
        <p:spPr bwMode="gray">
          <a:xfrm>
            <a:off x="8516542" y="3032820"/>
            <a:ext cx="96441" cy="136922"/>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16669" tIns="0" rIns="16669" bIns="0" numCol="1" spcCol="0" rtlCol="0" anchor="ctr" anchorCtr="0">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30396" indent="-226796"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793" indent="-215997"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7590" indent="-1511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187" indent="-1475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defTabSz="685800">
              <a:spcBef>
                <a:spcPct val="0"/>
              </a:spcBef>
              <a:spcAft>
                <a:spcPct val="0"/>
              </a:spcAft>
              <a:buClr>
                <a:srgbClr val="000000"/>
              </a:buClr>
            </a:pPr>
            <a:fld id="{6E8712B6-2859-4B66-A5FE-87521E9E86C8}" type="datetime'''''''8'''''''''''''''''''">
              <a:rPr lang="en-US" altLang="en-US" sz="900">
                <a:solidFill>
                  <a:srgbClr val="000000"/>
                </a:solidFill>
                <a:latin typeface="Arial"/>
              </a:rPr>
              <a:pPr defTabSz="685800">
                <a:spcBef>
                  <a:spcPct val="0"/>
                </a:spcBef>
                <a:spcAft>
                  <a:spcPct val="0"/>
                </a:spcAft>
                <a:buClr>
                  <a:srgbClr val="000000"/>
                </a:buClr>
              </a:pPr>
              <a:t>8</a:t>
            </a:fld>
            <a:r>
              <a:rPr lang="en-US" altLang="en-US" sz="900" dirty="0">
                <a:solidFill>
                  <a:srgbClr val="000000"/>
                </a:solidFill>
                <a:latin typeface="Arial"/>
              </a:rPr>
              <a:t>%</a:t>
            </a:r>
            <a:endParaRPr lang="en-US" sz="900" dirty="0">
              <a:solidFill>
                <a:srgbClr val="000000"/>
              </a:solidFill>
              <a:latin typeface="Arial"/>
            </a:endParaRPr>
          </a:p>
        </p:txBody>
      </p:sp>
      <p:sp>
        <p:nvSpPr>
          <p:cNvPr id="132" name="Text Placeholder 4">
            <a:extLst>
              <a:ext uri="{FF2B5EF4-FFF2-40B4-BE49-F238E27FC236}">
                <a16:creationId xmlns:a16="http://schemas.microsoft.com/office/drawing/2014/main" id="{4C1F3293-4EFE-461D-940D-7EE66BAE31C5}"/>
              </a:ext>
            </a:extLst>
          </p:cNvPr>
          <p:cNvSpPr>
            <a:spLocks noGrp="1"/>
          </p:cNvSpPr>
          <p:nvPr>
            <p:custDataLst>
              <p:tags r:id="rId24"/>
            </p:custDataLst>
          </p:nvPr>
        </p:nvSpPr>
        <p:spPr bwMode="gray">
          <a:xfrm>
            <a:off x="8155782" y="3778151"/>
            <a:ext cx="197644" cy="136922"/>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16669" tIns="0" rIns="16669" bIns="0" numCol="1" spcCol="0" rtlCol="0" anchor="ctr" anchorCtr="0">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30396" indent="-226796"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793" indent="-215997"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7590" indent="-1511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187" indent="-1475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defTabSz="685800">
              <a:spcBef>
                <a:spcPct val="0"/>
              </a:spcBef>
              <a:spcAft>
                <a:spcPct val="0"/>
              </a:spcAft>
              <a:buClr>
                <a:srgbClr val="000000"/>
              </a:buClr>
            </a:pPr>
            <a:fld id="{0DF9B954-4EFC-4C32-BDA1-54B7B2F1A26F}" type="datetime'''''''''''''''''''''''''''''''''''''''7'''''''">
              <a:rPr lang="en-US" altLang="en-US" sz="900">
                <a:solidFill>
                  <a:srgbClr val="000000"/>
                </a:solidFill>
                <a:latin typeface="Arial"/>
              </a:rPr>
              <a:pPr defTabSz="685800">
                <a:spcBef>
                  <a:spcPct val="0"/>
                </a:spcBef>
                <a:spcAft>
                  <a:spcPct val="0"/>
                </a:spcAft>
                <a:buClr>
                  <a:srgbClr val="000000"/>
                </a:buClr>
              </a:pPr>
              <a:t>7</a:t>
            </a:fld>
            <a:r>
              <a:rPr lang="en-US" altLang="en-US" sz="900" dirty="0">
                <a:solidFill>
                  <a:srgbClr val="000000"/>
                </a:solidFill>
                <a:latin typeface="Arial"/>
              </a:rPr>
              <a:t>%</a:t>
            </a:r>
            <a:endParaRPr lang="en-US" sz="900" dirty="0">
              <a:solidFill>
                <a:srgbClr val="000000"/>
              </a:solidFill>
              <a:latin typeface="Arial"/>
            </a:endParaRPr>
          </a:p>
        </p:txBody>
      </p:sp>
      <p:sp>
        <p:nvSpPr>
          <p:cNvPr id="130" name="Text Placeholder 4">
            <a:extLst>
              <a:ext uri="{FF2B5EF4-FFF2-40B4-BE49-F238E27FC236}">
                <a16:creationId xmlns:a16="http://schemas.microsoft.com/office/drawing/2014/main" id="{4C1F3293-4EFE-461D-940D-7EE66BAE31C5}"/>
              </a:ext>
            </a:extLst>
          </p:cNvPr>
          <p:cNvSpPr>
            <a:spLocks noGrp="1"/>
          </p:cNvSpPr>
          <p:nvPr>
            <p:custDataLst>
              <p:tags r:id="rId25"/>
            </p:custDataLst>
          </p:nvPr>
        </p:nvSpPr>
        <p:spPr bwMode="gray">
          <a:xfrm>
            <a:off x="8155782" y="3281660"/>
            <a:ext cx="197644" cy="136922"/>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16669" tIns="0" rIns="16669" bIns="0" numCol="1" spcCol="0" rtlCol="0" anchor="ctr" anchorCtr="0">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30396" indent="-226796"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793" indent="-215997"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7590" indent="-1511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187" indent="-1475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defTabSz="685800">
              <a:spcBef>
                <a:spcPct val="0"/>
              </a:spcBef>
              <a:spcAft>
                <a:spcPct val="0"/>
              </a:spcAft>
              <a:buClr>
                <a:srgbClr val="000000"/>
              </a:buClr>
            </a:pPr>
            <a:fld id="{C80664FC-AFD3-415E-9A5C-8AC79E3BFFF1}" type="datetime'''''''''7'''''''''''''''''''''''''''''''''''''''''">
              <a:rPr lang="en-US" altLang="en-US" sz="900">
                <a:solidFill>
                  <a:srgbClr val="000000"/>
                </a:solidFill>
                <a:latin typeface="Arial"/>
              </a:rPr>
              <a:pPr defTabSz="685800">
                <a:spcBef>
                  <a:spcPct val="0"/>
                </a:spcBef>
                <a:spcAft>
                  <a:spcPct val="0"/>
                </a:spcAft>
                <a:buClr>
                  <a:srgbClr val="000000"/>
                </a:buClr>
              </a:pPr>
              <a:t>7</a:t>
            </a:fld>
            <a:r>
              <a:rPr lang="en-US" altLang="en-US" sz="900">
                <a:solidFill>
                  <a:srgbClr val="000000"/>
                </a:solidFill>
                <a:latin typeface="Arial"/>
              </a:rPr>
              <a:t>%</a:t>
            </a:r>
            <a:endParaRPr lang="en-US" sz="900">
              <a:solidFill>
                <a:srgbClr val="000000"/>
              </a:solidFill>
              <a:latin typeface="Arial"/>
            </a:endParaRPr>
          </a:p>
        </p:txBody>
      </p:sp>
      <p:sp>
        <p:nvSpPr>
          <p:cNvPr id="131" name="Text Placeholder 4">
            <a:extLst>
              <a:ext uri="{FF2B5EF4-FFF2-40B4-BE49-F238E27FC236}">
                <a16:creationId xmlns:a16="http://schemas.microsoft.com/office/drawing/2014/main" id="{4C1F3293-4EFE-461D-940D-7EE66BAE31C5}"/>
              </a:ext>
            </a:extLst>
          </p:cNvPr>
          <p:cNvSpPr>
            <a:spLocks noGrp="1"/>
          </p:cNvSpPr>
          <p:nvPr>
            <p:custDataLst>
              <p:tags r:id="rId26"/>
            </p:custDataLst>
          </p:nvPr>
        </p:nvSpPr>
        <p:spPr bwMode="gray">
          <a:xfrm>
            <a:off x="8155782" y="3529310"/>
            <a:ext cx="197644" cy="136922"/>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16669" tIns="0" rIns="16669" bIns="0" numCol="1" spcCol="0" rtlCol="0" anchor="ctr" anchorCtr="0">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30396" indent="-226796"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793" indent="-215997"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7590" indent="-1511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187" indent="-1475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defTabSz="685800">
              <a:spcBef>
                <a:spcPct val="0"/>
              </a:spcBef>
              <a:spcAft>
                <a:spcPct val="0"/>
              </a:spcAft>
              <a:buClr>
                <a:srgbClr val="000000"/>
              </a:buClr>
            </a:pPr>
            <a:fld id="{2B12C4F3-F1FC-4F6D-8590-2F9123B36BC7}" type="datetime'''7'''''''''''''''''''''''''''''''''''''''''''''''''''">
              <a:rPr lang="en-US" altLang="en-US" sz="900">
                <a:solidFill>
                  <a:srgbClr val="000000"/>
                </a:solidFill>
                <a:latin typeface="Arial"/>
              </a:rPr>
              <a:pPr defTabSz="685800">
                <a:spcBef>
                  <a:spcPct val="0"/>
                </a:spcBef>
                <a:spcAft>
                  <a:spcPct val="0"/>
                </a:spcAft>
                <a:buClr>
                  <a:srgbClr val="000000"/>
                </a:buClr>
              </a:pPr>
              <a:t>7</a:t>
            </a:fld>
            <a:r>
              <a:rPr lang="en-US" altLang="en-US" sz="900">
                <a:solidFill>
                  <a:srgbClr val="000000"/>
                </a:solidFill>
                <a:latin typeface="Arial"/>
              </a:rPr>
              <a:t>%</a:t>
            </a:r>
            <a:endParaRPr lang="en-US" sz="900">
              <a:solidFill>
                <a:srgbClr val="000000"/>
              </a:solidFill>
              <a:latin typeface="Arial"/>
            </a:endParaRPr>
          </a:p>
        </p:txBody>
      </p:sp>
      <p:sp>
        <p:nvSpPr>
          <p:cNvPr id="133" name="Text Placeholder 4">
            <a:extLst>
              <a:ext uri="{FF2B5EF4-FFF2-40B4-BE49-F238E27FC236}">
                <a16:creationId xmlns:a16="http://schemas.microsoft.com/office/drawing/2014/main" id="{4C1F3293-4EFE-461D-940D-7EE66BAE31C5}"/>
              </a:ext>
            </a:extLst>
          </p:cNvPr>
          <p:cNvSpPr>
            <a:spLocks noGrp="1"/>
          </p:cNvSpPr>
          <p:nvPr>
            <p:custDataLst>
              <p:tags r:id="rId27"/>
            </p:custDataLst>
          </p:nvPr>
        </p:nvSpPr>
        <p:spPr bwMode="gray">
          <a:xfrm>
            <a:off x="7793832" y="4026991"/>
            <a:ext cx="197644" cy="136922"/>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16669" tIns="0" rIns="16669" bIns="0" numCol="1" spcCol="0" rtlCol="0" anchor="ctr" anchorCtr="0">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30396" indent="-226796"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793" indent="-215997"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7590" indent="-1511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187" indent="-1475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defTabSz="685800">
              <a:spcBef>
                <a:spcPct val="0"/>
              </a:spcBef>
              <a:spcAft>
                <a:spcPct val="0"/>
              </a:spcAft>
              <a:buClr>
                <a:srgbClr val="000000"/>
              </a:buClr>
            </a:pPr>
            <a:fld id="{AB8FEBBA-0CD6-4943-B4D5-AEFD3D4A8A71}" type="datetime'''''''''''''''''''''''''''''''''6'''''''''''">
              <a:rPr lang="en-US" altLang="en-US" sz="900">
                <a:solidFill>
                  <a:srgbClr val="000000"/>
                </a:solidFill>
                <a:latin typeface="Arial"/>
              </a:rPr>
              <a:pPr defTabSz="685800">
                <a:spcBef>
                  <a:spcPct val="0"/>
                </a:spcBef>
                <a:spcAft>
                  <a:spcPct val="0"/>
                </a:spcAft>
                <a:buClr>
                  <a:srgbClr val="000000"/>
                </a:buClr>
              </a:pPr>
              <a:t>6</a:t>
            </a:fld>
            <a:r>
              <a:rPr lang="en-US" altLang="en-US" sz="900">
                <a:solidFill>
                  <a:srgbClr val="000000"/>
                </a:solidFill>
                <a:latin typeface="Arial"/>
              </a:rPr>
              <a:t>%</a:t>
            </a:r>
            <a:endParaRPr lang="en-US" sz="900">
              <a:solidFill>
                <a:srgbClr val="000000"/>
              </a:solidFill>
              <a:latin typeface="Arial"/>
            </a:endParaRPr>
          </a:p>
        </p:txBody>
      </p:sp>
      <p:sp>
        <p:nvSpPr>
          <p:cNvPr id="134" name="Text Placeholder 4">
            <a:extLst>
              <a:ext uri="{FF2B5EF4-FFF2-40B4-BE49-F238E27FC236}">
                <a16:creationId xmlns:a16="http://schemas.microsoft.com/office/drawing/2014/main" id="{4C1F3293-4EFE-461D-940D-7EE66BAE31C5}"/>
              </a:ext>
            </a:extLst>
          </p:cNvPr>
          <p:cNvSpPr>
            <a:spLocks noGrp="1"/>
          </p:cNvSpPr>
          <p:nvPr>
            <p:custDataLst>
              <p:tags r:id="rId28"/>
            </p:custDataLst>
          </p:nvPr>
        </p:nvSpPr>
        <p:spPr bwMode="gray">
          <a:xfrm>
            <a:off x="7793832" y="4275832"/>
            <a:ext cx="197644" cy="136922"/>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16669" tIns="0" rIns="16669" bIns="0" numCol="1" spcCol="0" rtlCol="0" anchor="ctr" anchorCtr="0">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30396" indent="-226796"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793" indent="-215997"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7590" indent="-1511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187" indent="-1475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defTabSz="685800">
              <a:spcBef>
                <a:spcPct val="0"/>
              </a:spcBef>
              <a:spcAft>
                <a:spcPct val="0"/>
              </a:spcAft>
              <a:buClr>
                <a:srgbClr val="000000"/>
              </a:buClr>
            </a:pPr>
            <a:fld id="{FBF79D31-A399-45D0-985F-4C681122B6A8}" type="datetime'''''''''''''''''6'''''''''''''''''''''''''''''''''''">
              <a:rPr lang="en-US" altLang="en-US" sz="900">
                <a:solidFill>
                  <a:srgbClr val="000000"/>
                </a:solidFill>
                <a:latin typeface="Arial"/>
              </a:rPr>
              <a:pPr defTabSz="685800">
                <a:spcBef>
                  <a:spcPct val="0"/>
                </a:spcBef>
                <a:spcAft>
                  <a:spcPct val="0"/>
                </a:spcAft>
                <a:buClr>
                  <a:srgbClr val="000000"/>
                </a:buClr>
              </a:pPr>
              <a:t>6</a:t>
            </a:fld>
            <a:r>
              <a:rPr lang="en-US" altLang="en-US" sz="900">
                <a:solidFill>
                  <a:srgbClr val="000000"/>
                </a:solidFill>
                <a:latin typeface="Arial"/>
              </a:rPr>
              <a:t>%</a:t>
            </a:r>
            <a:endParaRPr lang="en-US" sz="900">
              <a:solidFill>
                <a:srgbClr val="000000"/>
              </a:solidFill>
              <a:latin typeface="Arial"/>
            </a:endParaRPr>
          </a:p>
        </p:txBody>
      </p:sp>
      <p:sp>
        <p:nvSpPr>
          <p:cNvPr id="137" name="Text Placeholder 4">
            <a:extLst>
              <a:ext uri="{FF2B5EF4-FFF2-40B4-BE49-F238E27FC236}">
                <a16:creationId xmlns:a16="http://schemas.microsoft.com/office/drawing/2014/main" id="{4C1F3293-4EFE-461D-940D-7EE66BAE31C5}"/>
              </a:ext>
            </a:extLst>
          </p:cNvPr>
          <p:cNvSpPr>
            <a:spLocks noGrp="1"/>
          </p:cNvSpPr>
          <p:nvPr>
            <p:custDataLst>
              <p:tags r:id="rId29"/>
            </p:custDataLst>
          </p:nvPr>
        </p:nvSpPr>
        <p:spPr bwMode="gray">
          <a:xfrm>
            <a:off x="7433073" y="5021164"/>
            <a:ext cx="197644" cy="136922"/>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16669" tIns="0" rIns="16669" bIns="0" numCol="1" spcCol="0" rtlCol="0" anchor="ctr" anchorCtr="0">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30396" indent="-226796"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793" indent="-215997"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7590" indent="-1511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187" indent="-1475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defTabSz="685800">
              <a:spcBef>
                <a:spcPct val="0"/>
              </a:spcBef>
              <a:spcAft>
                <a:spcPct val="0"/>
              </a:spcAft>
              <a:buClr>
                <a:srgbClr val="000000"/>
              </a:buClr>
            </a:pPr>
            <a:fld id="{0A581C9A-84FE-4707-B4A4-2F45691677F2}" type="datetime'''''''''''''''''''5'''''''''''''''''''''''''">
              <a:rPr lang="en-US" altLang="en-US" sz="900">
                <a:solidFill>
                  <a:srgbClr val="000000"/>
                </a:solidFill>
                <a:latin typeface="Arial"/>
              </a:rPr>
              <a:pPr defTabSz="685800">
                <a:spcBef>
                  <a:spcPct val="0"/>
                </a:spcBef>
                <a:spcAft>
                  <a:spcPct val="0"/>
                </a:spcAft>
                <a:buClr>
                  <a:srgbClr val="000000"/>
                </a:buClr>
              </a:pPr>
              <a:t>5</a:t>
            </a:fld>
            <a:r>
              <a:rPr lang="en-US" altLang="en-US" sz="900">
                <a:solidFill>
                  <a:srgbClr val="000000"/>
                </a:solidFill>
                <a:latin typeface="Arial"/>
              </a:rPr>
              <a:t>%</a:t>
            </a:r>
            <a:endParaRPr lang="en-US" sz="900">
              <a:solidFill>
                <a:srgbClr val="000000"/>
              </a:solidFill>
              <a:latin typeface="Arial"/>
            </a:endParaRPr>
          </a:p>
        </p:txBody>
      </p:sp>
      <p:sp>
        <p:nvSpPr>
          <p:cNvPr id="138" name="Text Placeholder 4">
            <a:extLst>
              <a:ext uri="{FF2B5EF4-FFF2-40B4-BE49-F238E27FC236}">
                <a16:creationId xmlns:a16="http://schemas.microsoft.com/office/drawing/2014/main" id="{4C1F3293-4EFE-461D-940D-7EE66BAE31C5}"/>
              </a:ext>
            </a:extLst>
          </p:cNvPr>
          <p:cNvSpPr>
            <a:spLocks noGrp="1"/>
          </p:cNvSpPr>
          <p:nvPr>
            <p:custDataLst>
              <p:tags r:id="rId30"/>
            </p:custDataLst>
          </p:nvPr>
        </p:nvSpPr>
        <p:spPr bwMode="gray">
          <a:xfrm>
            <a:off x="7433073" y="5270004"/>
            <a:ext cx="197644" cy="136922"/>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16669" tIns="0" rIns="16669" bIns="0" numCol="1" spcCol="0" rtlCol="0" anchor="ctr" anchorCtr="0">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30396" indent="-226796"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793" indent="-215997"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7590" indent="-1511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187" indent="-1475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defTabSz="685800">
              <a:spcBef>
                <a:spcPct val="0"/>
              </a:spcBef>
              <a:spcAft>
                <a:spcPct val="0"/>
              </a:spcAft>
              <a:buClr>
                <a:srgbClr val="000000"/>
              </a:buClr>
            </a:pPr>
            <a:fld id="{E2EF76DA-07A8-4A28-9D6E-E9C4E1CF6E49}" type="datetime'''''''''''''''''''''''''''''''''''''5'''''''''''''''''''''''''">
              <a:rPr lang="en-US" altLang="en-US" sz="900">
                <a:solidFill>
                  <a:srgbClr val="000000"/>
                </a:solidFill>
                <a:latin typeface="Arial"/>
              </a:rPr>
              <a:pPr defTabSz="685800">
                <a:spcBef>
                  <a:spcPct val="0"/>
                </a:spcBef>
                <a:spcAft>
                  <a:spcPct val="0"/>
                </a:spcAft>
                <a:buClr>
                  <a:srgbClr val="000000"/>
                </a:buClr>
              </a:pPr>
              <a:t>5</a:t>
            </a:fld>
            <a:r>
              <a:rPr lang="en-US" altLang="en-US" sz="900">
                <a:solidFill>
                  <a:srgbClr val="000000"/>
                </a:solidFill>
                <a:latin typeface="Arial"/>
              </a:rPr>
              <a:t>%</a:t>
            </a:r>
            <a:endParaRPr lang="en-US" sz="900">
              <a:solidFill>
                <a:srgbClr val="000000"/>
              </a:solidFill>
              <a:latin typeface="Arial"/>
            </a:endParaRPr>
          </a:p>
        </p:txBody>
      </p:sp>
      <p:sp>
        <p:nvSpPr>
          <p:cNvPr id="139" name="Text Placeholder 4">
            <a:extLst>
              <a:ext uri="{FF2B5EF4-FFF2-40B4-BE49-F238E27FC236}">
                <a16:creationId xmlns:a16="http://schemas.microsoft.com/office/drawing/2014/main" id="{4C1F3293-4EFE-461D-940D-7EE66BAE31C5}"/>
              </a:ext>
            </a:extLst>
          </p:cNvPr>
          <p:cNvSpPr>
            <a:spLocks noGrp="1"/>
          </p:cNvSpPr>
          <p:nvPr>
            <p:custDataLst>
              <p:tags r:id="rId31"/>
            </p:custDataLst>
          </p:nvPr>
        </p:nvSpPr>
        <p:spPr bwMode="gray">
          <a:xfrm>
            <a:off x="7433073" y="5517654"/>
            <a:ext cx="197644" cy="136922"/>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16669" tIns="0" rIns="16669" bIns="0" numCol="1" spcCol="0" rtlCol="0" anchor="ctr" anchorCtr="0">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30396" indent="-226796"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793" indent="-215997"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7590" indent="-1511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187" indent="-1475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defTabSz="685800">
              <a:spcBef>
                <a:spcPct val="0"/>
              </a:spcBef>
              <a:spcAft>
                <a:spcPct val="0"/>
              </a:spcAft>
              <a:buClr>
                <a:srgbClr val="000000"/>
              </a:buClr>
            </a:pPr>
            <a:fld id="{4A0B269C-4504-48BA-8A66-791F5C30632F}" type="datetime'''''''''''''''''5'''''''''''''''''''''''''''''''''''''''''">
              <a:rPr lang="en-US" altLang="en-US" sz="900">
                <a:solidFill>
                  <a:srgbClr val="000000"/>
                </a:solidFill>
                <a:latin typeface="Arial"/>
              </a:rPr>
              <a:pPr defTabSz="685800">
                <a:spcBef>
                  <a:spcPct val="0"/>
                </a:spcBef>
                <a:spcAft>
                  <a:spcPct val="0"/>
                </a:spcAft>
                <a:buClr>
                  <a:srgbClr val="000000"/>
                </a:buClr>
              </a:pPr>
              <a:t>5</a:t>
            </a:fld>
            <a:r>
              <a:rPr lang="en-US" altLang="en-US" sz="900">
                <a:solidFill>
                  <a:srgbClr val="000000"/>
                </a:solidFill>
                <a:latin typeface="Arial"/>
              </a:rPr>
              <a:t>%</a:t>
            </a:r>
            <a:endParaRPr lang="en-US" sz="900">
              <a:solidFill>
                <a:srgbClr val="000000"/>
              </a:solidFill>
              <a:latin typeface="Arial"/>
            </a:endParaRPr>
          </a:p>
        </p:txBody>
      </p:sp>
      <p:sp>
        <p:nvSpPr>
          <p:cNvPr id="140" name="Text Placeholder 4">
            <a:extLst>
              <a:ext uri="{FF2B5EF4-FFF2-40B4-BE49-F238E27FC236}">
                <a16:creationId xmlns:a16="http://schemas.microsoft.com/office/drawing/2014/main" id="{4C1F3293-4EFE-461D-940D-7EE66BAE31C5}"/>
              </a:ext>
            </a:extLst>
          </p:cNvPr>
          <p:cNvSpPr>
            <a:spLocks noGrp="1"/>
          </p:cNvSpPr>
          <p:nvPr>
            <p:custDataLst>
              <p:tags r:id="rId32"/>
            </p:custDataLst>
          </p:nvPr>
        </p:nvSpPr>
        <p:spPr bwMode="gray">
          <a:xfrm>
            <a:off x="7071123" y="5766495"/>
            <a:ext cx="197644" cy="136922"/>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16669" tIns="0" rIns="16669" bIns="0" numCol="1" spcCol="0" rtlCol="0" anchor="ctr" anchorCtr="0">
            <a:noAutofit/>
          </a:bodyPr>
          <a:lst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30396" indent="-226796"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42793" indent="-215997"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7590" indent="-1511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7187" indent="-14759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defTabSz="685800">
              <a:spcBef>
                <a:spcPct val="0"/>
              </a:spcBef>
              <a:spcAft>
                <a:spcPct val="0"/>
              </a:spcAft>
              <a:buClr>
                <a:srgbClr val="000000"/>
              </a:buClr>
            </a:pPr>
            <a:fld id="{229F283B-C144-4812-A25E-C62F29CB0257}" type="datetime'''''''4'''''''''''''''''''''''''''''''''''''''''''''''''''''''">
              <a:rPr lang="en-US" altLang="en-US" sz="900">
                <a:solidFill>
                  <a:srgbClr val="000000"/>
                </a:solidFill>
                <a:latin typeface="Arial"/>
              </a:rPr>
              <a:pPr defTabSz="685800">
                <a:spcBef>
                  <a:spcPct val="0"/>
                </a:spcBef>
                <a:spcAft>
                  <a:spcPct val="0"/>
                </a:spcAft>
                <a:buClr>
                  <a:srgbClr val="000000"/>
                </a:buClr>
              </a:pPr>
              <a:t>4</a:t>
            </a:fld>
            <a:r>
              <a:rPr lang="en-US" altLang="en-US" sz="900">
                <a:solidFill>
                  <a:srgbClr val="000000"/>
                </a:solidFill>
                <a:latin typeface="Arial"/>
              </a:rPr>
              <a:t>%</a:t>
            </a:r>
            <a:endParaRPr lang="en-US" sz="900">
              <a:solidFill>
                <a:srgbClr val="000000"/>
              </a:solidFill>
              <a:latin typeface="Arial"/>
            </a:endParaRPr>
          </a:p>
        </p:txBody>
      </p:sp>
      <p:sp>
        <p:nvSpPr>
          <p:cNvPr id="217" name="TextBox 216">
            <a:extLst>
              <a:ext uri="{FF2B5EF4-FFF2-40B4-BE49-F238E27FC236}">
                <a16:creationId xmlns:a16="http://schemas.microsoft.com/office/drawing/2014/main" id="{2FACD682-9FFB-4BDA-B97D-21F43FF49801}"/>
              </a:ext>
            </a:extLst>
          </p:cNvPr>
          <p:cNvSpPr txBox="1"/>
          <p:nvPr/>
        </p:nvSpPr>
        <p:spPr>
          <a:xfrm>
            <a:off x="1940052" y="2023151"/>
            <a:ext cx="3048000" cy="161583"/>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30396" lvl="1" indent="-226796">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793" lvl="2" indent="-215997">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7590" lvl="3" indent="-15119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187" lvl="4" indent="-14759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defTabSz="685800">
              <a:spcBef>
                <a:spcPts val="225"/>
              </a:spcBef>
              <a:spcAft>
                <a:spcPts val="225"/>
              </a:spcAft>
              <a:buClr>
                <a:srgbClr val="000000"/>
              </a:buClr>
            </a:pPr>
            <a:r>
              <a:rPr lang="en-US" sz="1050" b="1">
                <a:solidFill>
                  <a:srgbClr val="000000"/>
                </a:solidFill>
                <a:latin typeface="Arial"/>
              </a:rPr>
              <a:t>Causes of claims and disputes</a:t>
            </a:r>
          </a:p>
        </p:txBody>
      </p:sp>
      <p:sp>
        <p:nvSpPr>
          <p:cNvPr id="219" name="TextBox 218">
            <a:extLst>
              <a:ext uri="{FF2B5EF4-FFF2-40B4-BE49-F238E27FC236}">
                <a16:creationId xmlns:a16="http://schemas.microsoft.com/office/drawing/2014/main" id="{684650A8-DAB7-41CE-B133-7F9A301B5F59}"/>
              </a:ext>
            </a:extLst>
          </p:cNvPr>
          <p:cNvSpPr txBox="1"/>
          <p:nvPr/>
        </p:nvSpPr>
        <p:spPr>
          <a:xfrm>
            <a:off x="5606654" y="2023151"/>
            <a:ext cx="3048000" cy="161583"/>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30396" lvl="1" indent="-226796">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42793" lvl="2" indent="-215997">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7590" lvl="3" indent="-15119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7187" lvl="4" indent="-147598">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defTabSz="685800">
              <a:spcBef>
                <a:spcPts val="225"/>
              </a:spcBef>
              <a:spcAft>
                <a:spcPts val="225"/>
              </a:spcAft>
              <a:buClr>
                <a:srgbClr val="000000"/>
              </a:buClr>
            </a:pPr>
            <a:r>
              <a:rPr lang="en-US" sz="1050" b="1">
                <a:solidFill>
                  <a:srgbClr val="000000"/>
                </a:solidFill>
                <a:latin typeface="Arial"/>
              </a:rPr>
              <a:t>% weight</a:t>
            </a:r>
          </a:p>
        </p:txBody>
      </p:sp>
      <p:cxnSp>
        <p:nvCxnSpPr>
          <p:cNvPr id="220" name="LineBasicStrong 220">
            <a:extLst>
              <a:ext uri="{FF2B5EF4-FFF2-40B4-BE49-F238E27FC236}">
                <a16:creationId xmlns:a16="http://schemas.microsoft.com/office/drawing/2014/main" id="{F1503C68-CDB3-4D37-B18C-578967BA6447}"/>
              </a:ext>
            </a:extLst>
          </p:cNvPr>
          <p:cNvCxnSpPr>
            <a:cxnSpLocks/>
          </p:cNvCxnSpPr>
          <p:nvPr>
            <p:custDataLst>
              <p:tags r:id="rId33"/>
            </p:custDataLst>
          </p:nvPr>
        </p:nvCxnSpPr>
        <p:spPr>
          <a:xfrm>
            <a:off x="1940052" y="2197570"/>
            <a:ext cx="8311896" cy="0"/>
          </a:xfrm>
          <a:prstGeom prst="straightConnector1">
            <a:avLst/>
          </a:prstGeom>
          <a:ln w="1270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2" name="Shape 22">
            <a:extLst>
              <a:ext uri="{FF2B5EF4-FFF2-40B4-BE49-F238E27FC236}">
                <a16:creationId xmlns:a16="http://schemas.microsoft.com/office/drawing/2014/main" id="{38A6DA53-55A7-B62D-69E5-E153F6C4EA44}"/>
              </a:ext>
            </a:extLst>
          </p:cNvPr>
          <p:cNvSpPr/>
          <p:nvPr/>
        </p:nvSpPr>
        <p:spPr>
          <a:xfrm>
            <a:off x="457200" y="6492240"/>
            <a:ext cx="11247120" cy="0"/>
          </a:xfrm>
          <a:prstGeom prst="line">
            <a:avLst/>
          </a:prstGeom>
          <a:noFill/>
          <a:ln w="17780">
            <a:solidFill>
              <a:srgbClr val="A00B2F"/>
            </a:solidFill>
            <a:prstDash val="solid"/>
          </a:ln>
        </p:spPr>
        <p:txBody>
          <a:bodyPr/>
          <a:lstStyle/>
          <a:p>
            <a:endParaRPr lang="en-US"/>
          </a:p>
        </p:txBody>
      </p:sp>
    </p:spTree>
    <p:extLst>
      <p:ext uri="{BB962C8B-B14F-4D97-AF65-F5344CB8AC3E}">
        <p14:creationId xmlns:p14="http://schemas.microsoft.com/office/powerpoint/2010/main" val="32185072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CF52C68-3E8C-1DE3-A149-D0145EF4815E}"/>
              </a:ext>
            </a:extLst>
          </p:cNvPr>
          <p:cNvSpPr>
            <a:spLocks noGrp="1"/>
          </p:cNvSpPr>
          <p:nvPr>
            <p:ph type="title"/>
          </p:nvPr>
        </p:nvSpPr>
        <p:spPr>
          <a:noFill/>
          <a:ln/>
        </p:spPr>
        <p:txBody>
          <a:bodyPr wrap="square" lIns="0" tIns="0" rIns="0" bIns="0" rtlCol="0" anchor="ctr"/>
          <a:lstStyle/>
          <a:p>
            <a:r>
              <a:rPr lang="en-US" sz="2800" b="1" dirty="0">
                <a:solidFill>
                  <a:srgbClr val="404040"/>
                </a:solidFill>
                <a:latin typeface="Century Gothic" pitchFamily="34" charset="0"/>
                <a:ea typeface="+mn-ea"/>
                <a:cs typeface="+mn-cs"/>
              </a:rPr>
              <a:t>Key Takeaways</a:t>
            </a:r>
          </a:p>
        </p:txBody>
      </p:sp>
      <p:sp>
        <p:nvSpPr>
          <p:cNvPr id="6" name="Text Placeholder 5">
            <a:extLst>
              <a:ext uri="{FF2B5EF4-FFF2-40B4-BE49-F238E27FC236}">
                <a16:creationId xmlns:a16="http://schemas.microsoft.com/office/drawing/2014/main" id="{680921C9-BD21-4C0B-142B-83AB84C8BCC6}"/>
              </a:ext>
            </a:extLst>
          </p:cNvPr>
          <p:cNvSpPr>
            <a:spLocks noGrp="1"/>
          </p:cNvSpPr>
          <p:nvPr>
            <p:ph type="body" sz="quarter" idx="17"/>
          </p:nvPr>
        </p:nvSpPr>
        <p:spPr/>
        <p:txBody>
          <a:bodyPr/>
          <a:lstStyle/>
          <a:p>
            <a:endParaRPr lang="en-US" dirty="0"/>
          </a:p>
        </p:txBody>
      </p:sp>
      <p:sp>
        <p:nvSpPr>
          <p:cNvPr id="5" name="Subtitle 4">
            <a:extLst>
              <a:ext uri="{FF2B5EF4-FFF2-40B4-BE49-F238E27FC236}">
                <a16:creationId xmlns:a16="http://schemas.microsoft.com/office/drawing/2014/main" id="{F711B9BC-06D7-48DC-90BC-F04375DAFF56}"/>
              </a:ext>
            </a:extLst>
          </p:cNvPr>
          <p:cNvSpPr>
            <a:spLocks noGrp="1"/>
          </p:cNvSpPr>
          <p:nvPr>
            <p:ph type="subTitle" idx="1"/>
          </p:nvPr>
        </p:nvSpPr>
        <p:spPr>
          <a:xfrm>
            <a:off x="554736" y="2509167"/>
            <a:ext cx="6340512" cy="2425924"/>
          </a:xfrm>
        </p:spPr>
        <p:txBody>
          <a:bodyPr/>
          <a:lstStyle/>
          <a:p>
            <a:r>
              <a:rPr lang="en-US" sz="1600" dirty="0"/>
              <a:t>Contract Law and NEC4 work together to provide both the legal foundation and the practical management framework for successful project delivery.</a:t>
            </a:r>
          </a:p>
          <a:p>
            <a:endParaRPr lang="en-US" sz="1600" dirty="0"/>
          </a:p>
          <a:p>
            <a:r>
              <a:rPr lang="en-US" sz="1600" dirty="0"/>
              <a:t>A contract is legally enforceable when there is agreement, capacity, legality, certainty, and the possibility of performance, creating rights and obligations that bind the parties.</a:t>
            </a:r>
          </a:p>
          <a:p>
            <a:endParaRPr lang="en-US" sz="1600" dirty="0"/>
          </a:p>
          <a:p>
            <a:r>
              <a:rPr lang="en-US" sz="1600" dirty="0"/>
              <a:t>NEC4 promotes proactive contract management, collaboration, and the principle of mutual trust and cooperation to achieve better project outcomes.</a:t>
            </a:r>
          </a:p>
          <a:p>
            <a:endParaRPr lang="en-US" sz="1600" dirty="0"/>
          </a:p>
          <a:p>
            <a:r>
              <a:rPr lang="en-US" sz="1600" dirty="0"/>
              <a:t>Effective contract administration depends on clear communication, accurate records, timely notices, and compliance with contractual procedures.</a:t>
            </a:r>
          </a:p>
          <a:p>
            <a:pPr marL="0" indent="0">
              <a:buNone/>
            </a:pPr>
            <a:endParaRPr lang="en-US" sz="1600" dirty="0"/>
          </a:p>
        </p:txBody>
      </p:sp>
      <p:pic>
        <p:nvPicPr>
          <p:cNvPr id="8" name="Picture 7" descr="A paper clip with a pen and glasses&#10;&#10;Description automatically generated">
            <a:extLst>
              <a:ext uri="{FF2B5EF4-FFF2-40B4-BE49-F238E27FC236}">
                <a16:creationId xmlns:a16="http://schemas.microsoft.com/office/drawing/2014/main" id="{2B8B342A-8A05-001C-453A-E4E2FBD32FCB}"/>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18792" t="1" b="1305"/>
          <a:stretch/>
        </p:blipFill>
        <p:spPr>
          <a:xfrm>
            <a:off x="8296275" y="1950947"/>
            <a:ext cx="3457575" cy="2621054"/>
          </a:xfrm>
          <a:prstGeom prst="rect">
            <a:avLst/>
          </a:prstGeom>
        </p:spPr>
      </p:pic>
      <p:sp>
        <p:nvSpPr>
          <p:cNvPr id="2" name="Shape 22">
            <a:extLst>
              <a:ext uri="{FF2B5EF4-FFF2-40B4-BE49-F238E27FC236}">
                <a16:creationId xmlns:a16="http://schemas.microsoft.com/office/drawing/2014/main" id="{85BD0E56-29C4-C9F1-728E-A8807CB5AB18}"/>
              </a:ext>
            </a:extLst>
          </p:cNvPr>
          <p:cNvSpPr/>
          <p:nvPr/>
        </p:nvSpPr>
        <p:spPr>
          <a:xfrm>
            <a:off x="457200" y="6492240"/>
            <a:ext cx="11247120" cy="0"/>
          </a:xfrm>
          <a:prstGeom prst="line">
            <a:avLst/>
          </a:prstGeom>
          <a:noFill/>
          <a:ln w="17780">
            <a:solidFill>
              <a:srgbClr val="A00B2F"/>
            </a:solidFill>
            <a:prstDash val="solid"/>
          </a:ln>
        </p:spPr>
        <p:txBody>
          <a:bodyPr/>
          <a:lstStyle/>
          <a:p>
            <a:endParaRPr lang="en-US"/>
          </a:p>
        </p:txBody>
      </p:sp>
    </p:spTree>
    <p:extLst>
      <p:ext uri="{BB962C8B-B14F-4D97-AF65-F5344CB8AC3E}">
        <p14:creationId xmlns:p14="http://schemas.microsoft.com/office/powerpoint/2010/main" val="7662102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CF52C68-3E8C-1DE3-A149-D0145EF4815E}"/>
              </a:ext>
            </a:extLst>
          </p:cNvPr>
          <p:cNvSpPr>
            <a:spLocks noGrp="1"/>
          </p:cNvSpPr>
          <p:nvPr>
            <p:ph type="title"/>
          </p:nvPr>
        </p:nvSpPr>
        <p:spPr>
          <a:noFill/>
          <a:ln/>
        </p:spPr>
        <p:txBody>
          <a:bodyPr wrap="square" lIns="0" tIns="0" rIns="0" bIns="0" rtlCol="0" anchor="ctr"/>
          <a:lstStyle/>
          <a:p>
            <a:r>
              <a:rPr lang="en-US" sz="2800" b="1" dirty="0">
                <a:solidFill>
                  <a:srgbClr val="404040"/>
                </a:solidFill>
                <a:latin typeface="Century Gothic" pitchFamily="34" charset="0"/>
                <a:ea typeface="+mn-ea"/>
                <a:cs typeface="+mn-cs"/>
              </a:rPr>
              <a:t>Key Takeaways</a:t>
            </a:r>
          </a:p>
        </p:txBody>
      </p:sp>
      <p:sp>
        <p:nvSpPr>
          <p:cNvPr id="6" name="Text Placeholder 5">
            <a:extLst>
              <a:ext uri="{FF2B5EF4-FFF2-40B4-BE49-F238E27FC236}">
                <a16:creationId xmlns:a16="http://schemas.microsoft.com/office/drawing/2014/main" id="{680921C9-BD21-4C0B-142B-83AB84C8BCC6}"/>
              </a:ext>
            </a:extLst>
          </p:cNvPr>
          <p:cNvSpPr>
            <a:spLocks noGrp="1"/>
          </p:cNvSpPr>
          <p:nvPr>
            <p:ph type="body" sz="quarter" idx="17"/>
          </p:nvPr>
        </p:nvSpPr>
        <p:spPr/>
        <p:txBody>
          <a:bodyPr/>
          <a:lstStyle/>
          <a:p>
            <a:endParaRPr lang="en-US" dirty="0"/>
          </a:p>
        </p:txBody>
      </p:sp>
      <p:sp>
        <p:nvSpPr>
          <p:cNvPr id="5" name="Subtitle 4">
            <a:extLst>
              <a:ext uri="{FF2B5EF4-FFF2-40B4-BE49-F238E27FC236}">
                <a16:creationId xmlns:a16="http://schemas.microsoft.com/office/drawing/2014/main" id="{F711B9BC-06D7-48DC-90BC-F04375DAFF56}"/>
              </a:ext>
            </a:extLst>
          </p:cNvPr>
          <p:cNvSpPr>
            <a:spLocks noGrp="1"/>
          </p:cNvSpPr>
          <p:nvPr>
            <p:ph type="subTitle" idx="1"/>
          </p:nvPr>
        </p:nvSpPr>
        <p:spPr>
          <a:xfrm>
            <a:off x="642137" y="2469255"/>
            <a:ext cx="6264581" cy="1919490"/>
          </a:xfrm>
        </p:spPr>
        <p:txBody>
          <a:bodyPr/>
          <a:lstStyle/>
          <a:p>
            <a:endParaRPr lang="en-US" sz="1600" dirty="0"/>
          </a:p>
          <a:p>
            <a:r>
              <a:rPr lang="en-US" sz="1600" dirty="0"/>
              <a:t>Early Warnings help identify and manage risks before they affect time, cost, quality, or performance.</a:t>
            </a:r>
          </a:p>
          <a:p>
            <a:endParaRPr lang="en-US" sz="1600" dirty="0"/>
          </a:p>
          <a:p>
            <a:r>
              <a:rPr lang="en-US" sz="1600" dirty="0"/>
              <a:t>Compensation Events are NEC4's primary mechanism for managing change and adjusting the Prices and Completion Date fairly and transparently.</a:t>
            </a:r>
          </a:p>
          <a:p>
            <a:endParaRPr lang="en-US" sz="1600" dirty="0"/>
          </a:p>
          <a:p>
            <a:r>
              <a:rPr lang="en-US" sz="1600" dirty="0"/>
              <a:t>Failure to comply with contractual requirements, notice periods, and time bars can result in the loss of contractual rights and increased dispute risk.</a:t>
            </a:r>
          </a:p>
          <a:p>
            <a:endParaRPr lang="en-US" sz="1600" dirty="0"/>
          </a:p>
          <a:p>
            <a:r>
              <a:rPr lang="en-US" sz="1600" dirty="0"/>
              <a:t>Successful projects require parties to understand both their legal obligations under contract law and their contractual responsibilities under NEC4.</a:t>
            </a:r>
          </a:p>
        </p:txBody>
      </p:sp>
      <p:pic>
        <p:nvPicPr>
          <p:cNvPr id="8" name="Picture 7" descr="A paper clip with a pen and glasses&#10;&#10;Description automatically generated">
            <a:extLst>
              <a:ext uri="{FF2B5EF4-FFF2-40B4-BE49-F238E27FC236}">
                <a16:creationId xmlns:a16="http://schemas.microsoft.com/office/drawing/2014/main" id="{2B8B342A-8A05-001C-453A-E4E2FBD32FCB}"/>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18792" t="1" b="1305"/>
          <a:stretch/>
        </p:blipFill>
        <p:spPr>
          <a:xfrm>
            <a:off x="8296275" y="1950947"/>
            <a:ext cx="3457575" cy="2621054"/>
          </a:xfrm>
          <a:prstGeom prst="rect">
            <a:avLst/>
          </a:prstGeom>
        </p:spPr>
      </p:pic>
      <p:sp>
        <p:nvSpPr>
          <p:cNvPr id="2" name="Shape 22">
            <a:extLst>
              <a:ext uri="{FF2B5EF4-FFF2-40B4-BE49-F238E27FC236}">
                <a16:creationId xmlns:a16="http://schemas.microsoft.com/office/drawing/2014/main" id="{85BD0E56-29C4-C9F1-728E-A8807CB5AB18}"/>
              </a:ext>
            </a:extLst>
          </p:cNvPr>
          <p:cNvSpPr/>
          <p:nvPr/>
        </p:nvSpPr>
        <p:spPr>
          <a:xfrm>
            <a:off x="457200" y="6492240"/>
            <a:ext cx="11247120" cy="0"/>
          </a:xfrm>
          <a:prstGeom prst="line">
            <a:avLst/>
          </a:prstGeom>
          <a:noFill/>
          <a:ln w="17780">
            <a:solidFill>
              <a:srgbClr val="A00B2F"/>
            </a:solidFill>
            <a:prstDash val="solid"/>
          </a:ln>
        </p:spPr>
        <p:txBody>
          <a:bodyPr/>
          <a:lstStyle/>
          <a:p>
            <a:endParaRPr lang="en-US"/>
          </a:p>
        </p:txBody>
      </p:sp>
    </p:spTree>
    <p:extLst>
      <p:ext uri="{BB962C8B-B14F-4D97-AF65-F5344CB8AC3E}">
        <p14:creationId xmlns:p14="http://schemas.microsoft.com/office/powerpoint/2010/main" val="33048432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hape 26"/>
          <p:cNvSpPr/>
          <p:nvPr/>
        </p:nvSpPr>
        <p:spPr>
          <a:xfrm>
            <a:off x="457200" y="6492240"/>
            <a:ext cx="11247120" cy="0"/>
          </a:xfrm>
          <a:prstGeom prst="line">
            <a:avLst/>
          </a:prstGeom>
          <a:noFill/>
          <a:ln w="17780">
            <a:solidFill>
              <a:srgbClr val="A00B2F"/>
            </a:solidFill>
            <a:prstDash val="solid"/>
          </a:ln>
        </p:spPr>
        <p:txBody>
          <a:bodyPr/>
          <a:lstStyle/>
          <a:p>
            <a:endParaRPr lang="en-US"/>
          </a:p>
        </p:txBody>
      </p:sp>
      <p:sp>
        <p:nvSpPr>
          <p:cNvPr id="31" name="TextBox 30">
            <a:extLst>
              <a:ext uri="{FF2B5EF4-FFF2-40B4-BE49-F238E27FC236}">
                <a16:creationId xmlns:a16="http://schemas.microsoft.com/office/drawing/2014/main" id="{4DF68317-DCB2-A99A-F99F-C79E8165EF9E}"/>
              </a:ext>
            </a:extLst>
          </p:cNvPr>
          <p:cNvSpPr txBox="1"/>
          <p:nvPr/>
        </p:nvSpPr>
        <p:spPr>
          <a:xfrm>
            <a:off x="2126655" y="774461"/>
            <a:ext cx="7573527" cy="3539430"/>
          </a:xfrm>
          <a:prstGeom prst="rect">
            <a:avLst/>
          </a:prstGeom>
          <a:noFill/>
        </p:spPr>
        <p:txBody>
          <a:bodyPr wrap="square" rtlCol="0">
            <a:spAutoFit/>
          </a:bodyPr>
          <a:lstStyle/>
          <a:p>
            <a:pPr algn="ctr"/>
            <a:r>
              <a:rPr lang="en-US" sz="3200" b="1" dirty="0"/>
              <a:t>Thank You</a:t>
            </a:r>
          </a:p>
          <a:p>
            <a:endParaRPr lang="en-US" sz="3200" b="1" dirty="0"/>
          </a:p>
          <a:p>
            <a:pPr algn="ctr"/>
            <a:r>
              <a:rPr lang="en-US" sz="3200" b="1" dirty="0"/>
              <a:t>We appreciate your engagement and feedback </a:t>
            </a:r>
          </a:p>
          <a:p>
            <a:pPr algn="ctr"/>
            <a:r>
              <a:rPr lang="en-US" sz="3200" b="1" dirty="0">
                <a:solidFill>
                  <a:srgbClr val="B39B2E"/>
                </a:solidFill>
                <a:hlinkClick r:id="rId3"/>
              </a:rPr>
              <a:t>www.ecs.co.za</a:t>
            </a:r>
            <a:endParaRPr lang="en-US" sz="3200" b="1" dirty="0">
              <a:solidFill>
                <a:srgbClr val="B39B2E"/>
              </a:solidFill>
            </a:endParaRPr>
          </a:p>
          <a:p>
            <a:endParaRPr lang="en-US" sz="3200" b="1" dirty="0"/>
          </a:p>
          <a:p>
            <a:endParaRPr lang="en-US" sz="3200" b="1" dirty="0"/>
          </a:p>
        </p:txBody>
      </p:sp>
      <p:pic>
        <p:nvPicPr>
          <p:cNvPr id="3" name="Picture 2" descr="A green field with white text&#10;&#10;Description automatically generated">
            <a:extLst>
              <a:ext uri="{FF2B5EF4-FFF2-40B4-BE49-F238E27FC236}">
                <a16:creationId xmlns:a16="http://schemas.microsoft.com/office/drawing/2014/main" id="{C28C9AA9-012A-3669-CC65-E518114D66AF}"/>
              </a:ext>
            </a:extLst>
          </p:cNvPr>
          <p:cNvPicPr>
            <a:picLocks noChangeAspect="1"/>
          </p:cNvPicPr>
          <p:nvPr/>
        </p:nvPicPr>
        <p:blipFill rotWithShape="1">
          <a:blip r:embed="rId4"/>
          <a:srcRect l="2357" b="11778"/>
          <a:stretch/>
        </p:blipFill>
        <p:spPr>
          <a:xfrm>
            <a:off x="3482328" y="3594741"/>
            <a:ext cx="4862179" cy="2420645"/>
          </a:xfrm>
          <a:prstGeom prst="rect">
            <a:avLst/>
          </a:prstGeom>
        </p:spPr>
      </p:pic>
    </p:spTree>
    <p:extLst>
      <p:ext uri="{BB962C8B-B14F-4D97-AF65-F5344CB8AC3E}">
        <p14:creationId xmlns:p14="http://schemas.microsoft.com/office/powerpoint/2010/main" val="20572720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hape 0"/>
          <p:cNvSpPr/>
          <p:nvPr/>
        </p:nvSpPr>
        <p:spPr>
          <a:xfrm>
            <a:off x="10561320" y="256032"/>
            <a:ext cx="1024128" cy="228600"/>
          </a:xfrm>
          <a:prstGeom prst="ellipse">
            <a:avLst/>
          </a:prstGeom>
          <a:solidFill>
            <a:srgbClr val="A00B2F">
              <a:alpha val="95000"/>
            </a:srgbClr>
          </a:solidFill>
          <a:ln w="12700">
            <a:solidFill>
              <a:srgbClr val="A00B2F">
                <a:alpha val="0"/>
              </a:srgbClr>
            </a:solidFill>
            <a:prstDash val="solid"/>
          </a:ln>
        </p:spPr>
        <p:txBody>
          <a:bodyPr/>
          <a:lstStyle/>
          <a:p>
            <a:endParaRPr lang="en-US"/>
          </a:p>
        </p:txBody>
      </p:sp>
      <p:sp>
        <p:nvSpPr>
          <p:cNvPr id="3" name="Shape 1"/>
          <p:cNvSpPr/>
          <p:nvPr/>
        </p:nvSpPr>
        <p:spPr>
          <a:xfrm>
            <a:off x="9802368" y="576072"/>
            <a:ext cx="1371600" cy="329184"/>
          </a:xfrm>
          <a:prstGeom prst="ellipse">
            <a:avLst/>
          </a:prstGeom>
          <a:solidFill>
            <a:srgbClr val="A00B2F"/>
          </a:solidFill>
          <a:ln w="12700">
            <a:solidFill>
              <a:srgbClr val="A00B2F">
                <a:alpha val="0"/>
              </a:srgbClr>
            </a:solidFill>
            <a:prstDash val="solid"/>
          </a:ln>
        </p:spPr>
        <p:txBody>
          <a:bodyPr/>
          <a:lstStyle/>
          <a:p>
            <a:endParaRPr lang="en-US"/>
          </a:p>
        </p:txBody>
      </p:sp>
      <p:sp>
        <p:nvSpPr>
          <p:cNvPr id="4" name="Shape 2"/>
          <p:cNvSpPr/>
          <p:nvPr/>
        </p:nvSpPr>
        <p:spPr>
          <a:xfrm>
            <a:off x="8942832" y="987552"/>
            <a:ext cx="1965960" cy="475488"/>
          </a:xfrm>
          <a:prstGeom prst="ellipse">
            <a:avLst/>
          </a:prstGeom>
          <a:solidFill>
            <a:srgbClr val="A00B2F"/>
          </a:solidFill>
          <a:ln w="12700">
            <a:solidFill>
              <a:srgbClr val="A00B2F">
                <a:alpha val="0"/>
              </a:srgbClr>
            </a:solidFill>
            <a:prstDash val="solid"/>
          </a:ln>
        </p:spPr>
        <p:txBody>
          <a:bodyPr/>
          <a:lstStyle/>
          <a:p>
            <a:endParaRPr lang="en-US"/>
          </a:p>
        </p:txBody>
      </p:sp>
      <p:sp>
        <p:nvSpPr>
          <p:cNvPr id="5" name="Text 3"/>
          <p:cNvSpPr/>
          <p:nvPr/>
        </p:nvSpPr>
        <p:spPr>
          <a:xfrm>
            <a:off x="777240" y="868680"/>
            <a:ext cx="1463040" cy="640080"/>
          </a:xfrm>
          <a:prstGeom prst="rect">
            <a:avLst/>
          </a:prstGeom>
          <a:noFill/>
          <a:ln/>
        </p:spPr>
        <p:txBody>
          <a:bodyPr wrap="square" lIns="0" tIns="0" rIns="0" bIns="0" rtlCol="0" anchor="ctr"/>
          <a:lstStyle/>
          <a:p>
            <a:pPr marL="0" indent="0">
              <a:buNone/>
            </a:pPr>
            <a:r>
              <a:rPr lang="en-US" sz="3000" b="1" dirty="0">
                <a:solidFill>
                  <a:srgbClr val="A59137"/>
                </a:solidFill>
                <a:latin typeface="Century Gothic" pitchFamily="34" charset="0"/>
                <a:ea typeface="Century Gothic" pitchFamily="34" charset="-122"/>
                <a:cs typeface="Century Gothic" pitchFamily="34" charset="-120"/>
              </a:rPr>
              <a:t>01</a:t>
            </a:r>
            <a:endParaRPr lang="en-US" sz="3000" dirty="0"/>
          </a:p>
        </p:txBody>
      </p:sp>
      <p:sp>
        <p:nvSpPr>
          <p:cNvPr id="6" name="Text 4"/>
          <p:cNvSpPr/>
          <p:nvPr/>
        </p:nvSpPr>
        <p:spPr>
          <a:xfrm>
            <a:off x="777240" y="1645920"/>
            <a:ext cx="8869680" cy="1005840"/>
          </a:xfrm>
          <a:prstGeom prst="rect">
            <a:avLst/>
          </a:prstGeom>
          <a:noFill/>
          <a:ln/>
        </p:spPr>
        <p:txBody>
          <a:bodyPr wrap="square" lIns="0" tIns="0" rIns="0" bIns="0" rtlCol="0" anchor="ctr"/>
          <a:lstStyle/>
          <a:p>
            <a:pPr marL="0" indent="0">
              <a:buNone/>
            </a:pPr>
            <a:r>
              <a:rPr lang="en-US" sz="2700" b="1" dirty="0">
                <a:latin typeface="Century Gothic" pitchFamily="34" charset="0"/>
                <a:ea typeface="Century Gothic" pitchFamily="34" charset="-122"/>
                <a:cs typeface="Century Gothic" pitchFamily="34" charset="-120"/>
              </a:rPr>
              <a:t>Part 1 – Contract</a:t>
            </a:r>
            <a:endParaRPr lang="en-US" sz="2700" dirty="0"/>
          </a:p>
        </p:txBody>
      </p:sp>
      <p:sp>
        <p:nvSpPr>
          <p:cNvPr id="7" name="Text 5"/>
          <p:cNvSpPr/>
          <p:nvPr/>
        </p:nvSpPr>
        <p:spPr>
          <a:xfrm>
            <a:off x="804672" y="2743200"/>
            <a:ext cx="7132320" cy="914400"/>
          </a:xfrm>
          <a:prstGeom prst="rect">
            <a:avLst/>
          </a:prstGeom>
          <a:noFill/>
          <a:ln/>
        </p:spPr>
        <p:txBody>
          <a:bodyPr wrap="square" lIns="0" tIns="0" rIns="0" bIns="0" rtlCol="0" anchor="ctr"/>
          <a:lstStyle/>
          <a:p>
            <a:pPr marL="0" indent="0">
              <a:buNone/>
            </a:pPr>
            <a:r>
              <a:rPr lang="en-US" sz="2000" b="1" dirty="0">
                <a:latin typeface="Century Gothic" pitchFamily="34" charset="0"/>
                <a:ea typeface="Century Gothic" pitchFamily="34" charset="-122"/>
                <a:cs typeface="Century Gothic" pitchFamily="34" charset="-120"/>
              </a:rPr>
              <a:t>Basic Contract overview.</a:t>
            </a:r>
            <a:endParaRPr lang="en-US" sz="2000" b="1" dirty="0"/>
          </a:p>
        </p:txBody>
      </p:sp>
      <p:sp>
        <p:nvSpPr>
          <p:cNvPr id="8" name="Shape 6"/>
          <p:cNvSpPr/>
          <p:nvPr/>
        </p:nvSpPr>
        <p:spPr>
          <a:xfrm>
            <a:off x="777240" y="3977640"/>
            <a:ext cx="2834640" cy="73152"/>
          </a:xfrm>
          <a:prstGeom prst="rect">
            <a:avLst/>
          </a:prstGeom>
          <a:solidFill>
            <a:srgbClr val="A00B2F"/>
          </a:solidFill>
          <a:ln w="12700">
            <a:solidFill>
              <a:srgbClr val="A00B2F"/>
            </a:solidFill>
            <a:prstDash val="solid"/>
          </a:ln>
        </p:spPr>
        <p:txBody>
          <a:bodyPr/>
          <a:lstStyle/>
          <a:p>
            <a:endParaRPr lang="en-US"/>
          </a:p>
        </p:txBody>
      </p:sp>
      <p:pic>
        <p:nvPicPr>
          <p:cNvPr id="13" name="Picture 12">
            <a:extLst>
              <a:ext uri="{FF2B5EF4-FFF2-40B4-BE49-F238E27FC236}">
                <a16:creationId xmlns:a16="http://schemas.microsoft.com/office/drawing/2014/main" id="{4CE428C5-99FB-2D58-3A93-E5784EDF9D32}"/>
              </a:ext>
            </a:extLst>
          </p:cNvPr>
          <p:cNvPicPr>
            <a:picLocks noChangeAspect="1"/>
          </p:cNvPicPr>
          <p:nvPr/>
        </p:nvPicPr>
        <p:blipFill>
          <a:blip r:embed="rId3">
            <a:extLst>
              <a:ext uri="{837473B0-CC2E-450A-ABE3-18F120FF3D39}">
                <a1611:picAttrSrcUrl xmlns:a1611="http://schemas.microsoft.com/office/drawing/2016/11/main" r:id="rId4"/>
              </a:ext>
            </a:extLst>
          </a:blip>
          <a:srcRect/>
          <a:stretch/>
        </p:blipFill>
        <p:spPr>
          <a:xfrm>
            <a:off x="5174193" y="2026763"/>
            <a:ext cx="5304819" cy="3487917"/>
          </a:xfrm>
          <a:prstGeom prst="rect">
            <a:avLst/>
          </a:prstGeom>
        </p:spPr>
      </p:pic>
    </p:spTree>
    <p:extLst>
      <p:ext uri="{BB962C8B-B14F-4D97-AF65-F5344CB8AC3E}">
        <p14:creationId xmlns:p14="http://schemas.microsoft.com/office/powerpoint/2010/main" val="1438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1554480" y="347472"/>
            <a:ext cx="8138160" cy="420624"/>
          </a:xfrm>
          <a:prstGeom prst="rect">
            <a:avLst/>
          </a:prstGeom>
          <a:noFill/>
          <a:ln/>
        </p:spPr>
        <p:txBody>
          <a:bodyPr wrap="square" lIns="0" tIns="0" rIns="0" bIns="0" rtlCol="0" anchor="ctr"/>
          <a:lstStyle/>
          <a:p>
            <a:pPr marL="0" indent="0" algn="ctr">
              <a:buNone/>
            </a:pPr>
            <a:r>
              <a:rPr lang="en-US" sz="2800" b="1" dirty="0">
                <a:solidFill>
                  <a:srgbClr val="404040"/>
                </a:solidFill>
                <a:latin typeface="Century Gothic" pitchFamily="34" charset="0"/>
                <a:ea typeface="Century Gothic" pitchFamily="34" charset="-122"/>
                <a:cs typeface="Century Gothic" pitchFamily="34" charset="-120"/>
              </a:rPr>
              <a:t>What is a Contract?</a:t>
            </a:r>
            <a:endParaRPr lang="en-US" sz="2800" dirty="0"/>
          </a:p>
        </p:txBody>
      </p:sp>
      <p:sp>
        <p:nvSpPr>
          <p:cNvPr id="3" name="Shape 1"/>
          <p:cNvSpPr/>
          <p:nvPr/>
        </p:nvSpPr>
        <p:spPr>
          <a:xfrm>
            <a:off x="594360" y="886968"/>
            <a:ext cx="10972800" cy="0"/>
          </a:xfrm>
          <a:prstGeom prst="line">
            <a:avLst/>
          </a:prstGeom>
          <a:noFill/>
          <a:ln w="12700">
            <a:solidFill>
              <a:srgbClr val="D9D9D9"/>
            </a:solidFill>
            <a:prstDash val="solid"/>
          </a:ln>
        </p:spPr>
        <p:txBody>
          <a:bodyPr/>
          <a:lstStyle/>
          <a:p>
            <a:endParaRPr lang="en-US"/>
          </a:p>
        </p:txBody>
      </p:sp>
      <p:sp>
        <p:nvSpPr>
          <p:cNvPr id="22" name="Text 20"/>
          <p:cNvSpPr/>
          <p:nvPr/>
        </p:nvSpPr>
        <p:spPr>
          <a:xfrm>
            <a:off x="891540" y="1663088"/>
            <a:ext cx="6812280" cy="1472184"/>
          </a:xfrm>
          <a:prstGeom prst="rect">
            <a:avLst/>
          </a:prstGeom>
          <a:noFill/>
          <a:ln/>
        </p:spPr>
        <p:txBody>
          <a:bodyPr wrap="square" lIns="254" tIns="254" rIns="254" bIns="254" rtlCol="0" anchor="t"/>
          <a:lstStyle/>
          <a:p>
            <a:pPr marL="177800" indent="-177800">
              <a:buSzPct val="100000"/>
              <a:buChar char="•"/>
            </a:pPr>
            <a:r>
              <a:rPr lang="en-US" sz="1600" dirty="0">
                <a:solidFill>
                  <a:srgbClr val="404040"/>
                </a:solidFill>
                <a:latin typeface="Century Gothic" pitchFamily="34" charset="0"/>
                <a:ea typeface="Century Gothic" pitchFamily="34" charset="-122"/>
                <a:cs typeface="Century Gothic" pitchFamily="34" charset="-120"/>
              </a:rPr>
              <a:t>A contract is a binding agreement between two or more parties (natural persons or juristic persons) which confers rights and establishes obligations/duties.</a:t>
            </a:r>
          </a:p>
          <a:p>
            <a:pPr marL="635000" lvl="1" indent="-177800">
              <a:buSzPct val="100000"/>
              <a:buChar char="•"/>
            </a:pPr>
            <a:r>
              <a:rPr lang="en-US" sz="1600" dirty="0">
                <a:solidFill>
                  <a:srgbClr val="404040"/>
                </a:solidFill>
                <a:latin typeface="Century Gothic" pitchFamily="34" charset="0"/>
                <a:ea typeface="Century Gothic" pitchFamily="34" charset="-122"/>
                <a:cs typeface="Century Gothic" pitchFamily="34" charset="-120"/>
              </a:rPr>
              <a:t>Natural person= individual</a:t>
            </a:r>
          </a:p>
          <a:p>
            <a:pPr marL="635000" lvl="1" indent="-177800">
              <a:buSzPct val="100000"/>
              <a:buChar char="•"/>
            </a:pPr>
            <a:r>
              <a:rPr lang="en-US" sz="1600" dirty="0">
                <a:solidFill>
                  <a:srgbClr val="404040"/>
                </a:solidFill>
                <a:latin typeface="Century Gothic" pitchFamily="34" charset="0"/>
                <a:ea typeface="Century Gothic" pitchFamily="34" charset="-122"/>
                <a:cs typeface="Century Gothic" pitchFamily="34" charset="-120"/>
              </a:rPr>
              <a:t>Juristic person= Legal entity/ company</a:t>
            </a:r>
          </a:p>
          <a:p>
            <a:pPr marL="177800" indent="-177800">
              <a:buSzPct val="100000"/>
              <a:buChar char="•"/>
            </a:pPr>
            <a:endParaRPr lang="en-US" sz="1600" dirty="0">
              <a:solidFill>
                <a:srgbClr val="404040"/>
              </a:solidFill>
              <a:latin typeface="Century Gothic" pitchFamily="34" charset="0"/>
              <a:ea typeface="Century Gothic" pitchFamily="34" charset="-122"/>
              <a:cs typeface="Century Gothic" pitchFamily="34" charset="-120"/>
            </a:endParaRPr>
          </a:p>
          <a:p>
            <a:pPr marL="177800" indent="-177800">
              <a:buSzPct val="100000"/>
              <a:buChar char="•"/>
            </a:pPr>
            <a:r>
              <a:rPr lang="en-US" sz="1600" dirty="0">
                <a:solidFill>
                  <a:srgbClr val="404040"/>
                </a:solidFill>
                <a:latin typeface="Century Gothic" pitchFamily="34" charset="0"/>
                <a:ea typeface="Century Gothic" pitchFamily="34" charset="-122"/>
                <a:cs typeface="Century Gothic" pitchFamily="34" charset="-120"/>
              </a:rPr>
              <a:t>A contract identifies and regulates the parties’ relationship</a:t>
            </a:r>
          </a:p>
          <a:p>
            <a:pPr marL="177800" indent="-177800">
              <a:buSzPct val="100000"/>
              <a:buChar char="•"/>
            </a:pPr>
            <a:endParaRPr lang="en-US" sz="1600" dirty="0">
              <a:solidFill>
                <a:srgbClr val="404040"/>
              </a:solidFill>
              <a:latin typeface="Century Gothic" pitchFamily="34" charset="0"/>
              <a:ea typeface="Century Gothic" pitchFamily="34" charset="-122"/>
              <a:cs typeface="Century Gothic" pitchFamily="34" charset="-120"/>
            </a:endParaRPr>
          </a:p>
          <a:p>
            <a:pPr marL="177800" indent="-177800">
              <a:buSzPct val="100000"/>
              <a:buChar char="•"/>
            </a:pPr>
            <a:r>
              <a:rPr lang="en-US" sz="1600" dirty="0">
                <a:solidFill>
                  <a:srgbClr val="404040"/>
                </a:solidFill>
                <a:latin typeface="Century Gothic" pitchFamily="34" charset="0"/>
                <a:ea typeface="Century Gothic" pitchFamily="34" charset="-122"/>
                <a:cs typeface="Century Gothic" pitchFamily="34" charset="-120"/>
              </a:rPr>
              <a:t>It requires the doing of something in exchange of something.</a:t>
            </a:r>
          </a:p>
          <a:p>
            <a:pPr marL="177800" indent="-177800">
              <a:buSzPct val="100000"/>
              <a:buChar char="•"/>
            </a:pPr>
            <a:endParaRPr lang="en-US" sz="1600" dirty="0">
              <a:solidFill>
                <a:srgbClr val="404040"/>
              </a:solidFill>
              <a:latin typeface="Century Gothic" pitchFamily="34" charset="0"/>
              <a:ea typeface="Century Gothic" pitchFamily="34" charset="-122"/>
              <a:cs typeface="Century Gothic" pitchFamily="34" charset="-120"/>
            </a:endParaRPr>
          </a:p>
          <a:p>
            <a:pPr marL="177800" indent="-177800">
              <a:buSzPct val="100000"/>
              <a:buChar char="•"/>
            </a:pPr>
            <a:r>
              <a:rPr lang="en-US" sz="1600" b="1" dirty="0">
                <a:solidFill>
                  <a:srgbClr val="404040"/>
                </a:solidFill>
                <a:latin typeface="Century Gothic" pitchFamily="34" charset="0"/>
                <a:ea typeface="Century Gothic" pitchFamily="34" charset="-122"/>
                <a:cs typeface="Century Gothic" pitchFamily="34" charset="-120"/>
              </a:rPr>
              <a:t>Two types: </a:t>
            </a:r>
            <a:r>
              <a:rPr lang="en-US" sz="1600" dirty="0">
                <a:solidFill>
                  <a:srgbClr val="404040"/>
                </a:solidFill>
                <a:latin typeface="Century Gothic" pitchFamily="34" charset="0"/>
                <a:ea typeface="Century Gothic" pitchFamily="34" charset="-122"/>
                <a:cs typeface="Century Gothic" pitchFamily="34" charset="-120"/>
              </a:rPr>
              <a:t>Oral agreements and Written agreements.</a:t>
            </a:r>
          </a:p>
          <a:p>
            <a:pPr marL="177800" indent="-177800">
              <a:buSzPct val="100000"/>
              <a:buChar char="•"/>
            </a:pPr>
            <a:endParaRPr lang="en-US" sz="1600" dirty="0"/>
          </a:p>
        </p:txBody>
      </p:sp>
      <p:sp>
        <p:nvSpPr>
          <p:cNvPr id="23" name="Shape 21"/>
          <p:cNvSpPr/>
          <p:nvPr/>
        </p:nvSpPr>
        <p:spPr>
          <a:xfrm>
            <a:off x="8092440" y="1554480"/>
            <a:ext cx="3200400" cy="2560320"/>
          </a:xfrm>
          <a:prstGeom prst="roundRect">
            <a:avLst>
              <a:gd name="adj" fmla="val 2857"/>
            </a:avLst>
          </a:prstGeom>
          <a:solidFill>
            <a:srgbClr val="FFFFFF"/>
          </a:solidFill>
          <a:ln w="12700">
            <a:solidFill>
              <a:srgbClr val="D9D9D9"/>
            </a:solidFill>
            <a:prstDash val="solid"/>
          </a:ln>
          <a:effectLst>
            <a:outerShdw blurRad="19050" dist="12700" dir="2700000" algn="bl" rotWithShape="0">
              <a:srgbClr val="000000">
                <a:alpha val="12000"/>
              </a:srgbClr>
            </a:outerShdw>
          </a:effectLst>
        </p:spPr>
        <p:txBody>
          <a:bodyPr/>
          <a:lstStyle/>
          <a:p>
            <a:endParaRPr lang="en-US" dirty="0"/>
          </a:p>
        </p:txBody>
      </p:sp>
      <p:sp>
        <p:nvSpPr>
          <p:cNvPr id="24" name="Shape 22"/>
          <p:cNvSpPr/>
          <p:nvPr/>
        </p:nvSpPr>
        <p:spPr>
          <a:xfrm>
            <a:off x="8110728" y="1572768"/>
            <a:ext cx="109728" cy="2523744"/>
          </a:xfrm>
          <a:prstGeom prst="rect">
            <a:avLst/>
          </a:prstGeom>
          <a:solidFill>
            <a:srgbClr val="A00B2F"/>
          </a:solidFill>
          <a:ln w="12700">
            <a:solidFill>
              <a:srgbClr val="A00B2F"/>
            </a:solidFill>
            <a:prstDash val="solid"/>
          </a:ln>
        </p:spPr>
        <p:txBody>
          <a:bodyPr/>
          <a:lstStyle/>
          <a:p>
            <a:endParaRPr lang="en-US"/>
          </a:p>
        </p:txBody>
      </p:sp>
      <p:sp>
        <p:nvSpPr>
          <p:cNvPr id="25" name="Text 23"/>
          <p:cNvSpPr/>
          <p:nvPr/>
        </p:nvSpPr>
        <p:spPr>
          <a:xfrm>
            <a:off x="8348472" y="1719072"/>
            <a:ext cx="2834640" cy="256032"/>
          </a:xfrm>
          <a:prstGeom prst="rect">
            <a:avLst/>
          </a:prstGeom>
          <a:noFill/>
          <a:ln/>
        </p:spPr>
        <p:txBody>
          <a:bodyPr wrap="square" lIns="0" tIns="0" rIns="0" bIns="0" rtlCol="0" anchor="ctr"/>
          <a:lstStyle/>
          <a:p>
            <a:pPr marL="0" indent="0">
              <a:buNone/>
            </a:pPr>
            <a:r>
              <a:rPr lang="en-US" sz="1800" b="1" dirty="0"/>
              <a:t>ORAL AND WRITTEN CONTRACTS</a:t>
            </a:r>
          </a:p>
        </p:txBody>
      </p:sp>
      <p:sp>
        <p:nvSpPr>
          <p:cNvPr id="26" name="Text 24"/>
          <p:cNvSpPr/>
          <p:nvPr/>
        </p:nvSpPr>
        <p:spPr>
          <a:xfrm>
            <a:off x="8284464" y="2262688"/>
            <a:ext cx="2944368" cy="1463040"/>
          </a:xfrm>
          <a:prstGeom prst="rect">
            <a:avLst/>
          </a:prstGeom>
          <a:noFill/>
          <a:ln/>
        </p:spPr>
        <p:txBody>
          <a:bodyPr wrap="square" lIns="381" tIns="381" rIns="381" bIns="381" rtlCol="0" anchor="t"/>
          <a:lstStyle/>
          <a:p>
            <a:pPr marL="285750" indent="-285750">
              <a:buFont typeface="Arial" panose="020B0604020202020204" pitchFamily="34" charset="0"/>
              <a:buChar char="•"/>
            </a:pPr>
            <a:r>
              <a:rPr lang="en-ZA" sz="1400" b="1" dirty="0"/>
              <a:t>Best Evidence Rule</a:t>
            </a:r>
            <a:r>
              <a:rPr lang="en-ZA" sz="1400" dirty="0"/>
              <a:t>: produce the written original contract.</a:t>
            </a:r>
          </a:p>
          <a:p>
            <a:pPr marL="285750" indent="-285750">
              <a:buFont typeface="Arial" panose="020B0604020202020204" pitchFamily="34" charset="0"/>
              <a:buChar char="•"/>
            </a:pPr>
            <a:endParaRPr lang="en-ZA" sz="1400" dirty="0"/>
          </a:p>
          <a:p>
            <a:pPr marL="285750" indent="-285750">
              <a:buFont typeface="Arial" panose="020B0604020202020204" pitchFamily="34" charset="0"/>
              <a:buChar char="•"/>
            </a:pPr>
            <a:r>
              <a:rPr lang="en-ZA" sz="1400" dirty="0"/>
              <a:t>Easier to prove a written agreement – difficult to prove an oral agreement (he said, she said- </a:t>
            </a:r>
            <a:r>
              <a:rPr lang="en-ZA" sz="1400" b="1" dirty="0"/>
              <a:t>Hearsay evidence</a:t>
            </a:r>
            <a:r>
              <a:rPr lang="en-ZA" sz="1400" dirty="0"/>
              <a:t>)</a:t>
            </a:r>
          </a:p>
          <a:p>
            <a:pPr marL="285750" indent="-285750">
              <a:buFont typeface="Arial" panose="020B0604020202020204" pitchFamily="34" charset="0"/>
              <a:buChar char="•"/>
            </a:pPr>
            <a:endParaRPr lang="en-ZA" sz="1400" dirty="0"/>
          </a:p>
          <a:p>
            <a:pPr marL="285750" indent="-285750">
              <a:buFont typeface="Arial" panose="020B0604020202020204" pitchFamily="34" charset="0"/>
              <a:buChar char="•"/>
            </a:pPr>
            <a:endParaRPr lang="en-ZA" sz="1400" dirty="0"/>
          </a:p>
          <a:p>
            <a:endParaRPr lang="en-ZA" sz="1400" dirty="0"/>
          </a:p>
          <a:p>
            <a:endParaRPr lang="en-ZA" sz="1400" dirty="0"/>
          </a:p>
          <a:p>
            <a:endParaRPr lang="en-ZA" sz="1400" dirty="0"/>
          </a:p>
          <a:p>
            <a:pPr marL="285750" indent="-285750">
              <a:buFont typeface="Arial" panose="020B0604020202020204" pitchFamily="34" charset="0"/>
              <a:buChar char="•"/>
            </a:pPr>
            <a:endParaRPr lang="en-ZA" sz="1400" dirty="0"/>
          </a:p>
          <a:p>
            <a:pPr marL="285750" indent="-285750">
              <a:buFont typeface="Arial" panose="020B0604020202020204" pitchFamily="34" charset="0"/>
              <a:buChar char="•"/>
            </a:pPr>
            <a:endParaRPr lang="en-ZA" sz="1400" dirty="0"/>
          </a:p>
          <a:p>
            <a:pPr marL="0" indent="0">
              <a:buNone/>
            </a:pPr>
            <a:endParaRPr lang="en-US" sz="1250" dirty="0"/>
          </a:p>
        </p:txBody>
      </p:sp>
      <p:sp>
        <p:nvSpPr>
          <p:cNvPr id="27" name="Shape 25"/>
          <p:cNvSpPr/>
          <p:nvPr/>
        </p:nvSpPr>
        <p:spPr>
          <a:xfrm>
            <a:off x="457200" y="6492240"/>
            <a:ext cx="11247120" cy="0"/>
          </a:xfrm>
          <a:prstGeom prst="line">
            <a:avLst/>
          </a:prstGeom>
          <a:noFill/>
          <a:ln w="17780">
            <a:solidFill>
              <a:srgbClr val="A00B2F"/>
            </a:solidFill>
            <a:prstDash val="solid"/>
          </a:ln>
        </p:spPr>
        <p:txBody>
          <a:bodyPr/>
          <a:lstStyle/>
          <a:p>
            <a:endParaRPr lang="en-US"/>
          </a:p>
        </p:txBody>
      </p:sp>
      <p:sp>
        <p:nvSpPr>
          <p:cNvPr id="4" name="TextBox 3">
            <a:extLst>
              <a:ext uri="{FF2B5EF4-FFF2-40B4-BE49-F238E27FC236}">
                <a16:creationId xmlns:a16="http://schemas.microsoft.com/office/drawing/2014/main" id="{EB86AD55-2852-3D71-3CC0-20EFE8C88852}"/>
              </a:ext>
            </a:extLst>
          </p:cNvPr>
          <p:cNvSpPr txBox="1"/>
          <p:nvPr/>
        </p:nvSpPr>
        <p:spPr>
          <a:xfrm>
            <a:off x="1968759" y="4727882"/>
            <a:ext cx="7723881" cy="1384995"/>
          </a:xfrm>
          <a:prstGeom prst="rect">
            <a:avLst/>
          </a:prstGeom>
          <a:noFill/>
        </p:spPr>
        <p:txBody>
          <a:bodyPr wrap="square" rtlCol="0">
            <a:spAutoFit/>
          </a:bodyPr>
          <a:lstStyle/>
          <a:p>
            <a:r>
              <a:rPr lang="en-US" sz="1400" i="1" dirty="0"/>
              <a:t>“A contract is an ask game, and if it asks for an hour, and I submit to an hour, then it's an hour. When I look at a contract, I look at the obligation - where, when, how long, the compensation. If I agree to it, that's the way it is. I have an obligation. They have an obligation.”</a:t>
            </a:r>
          </a:p>
          <a:p>
            <a:endParaRPr lang="en-US" sz="1400" i="1" dirty="0"/>
          </a:p>
          <a:p>
            <a:r>
              <a:rPr lang="en-US" sz="1400" b="1" i="1" dirty="0"/>
              <a:t>Chuck Berry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554480" y="347472"/>
            <a:ext cx="8138160" cy="420624"/>
          </a:xfrm>
          <a:prstGeom prst="rect">
            <a:avLst/>
          </a:prstGeom>
          <a:noFill/>
          <a:ln/>
        </p:spPr>
        <p:txBody>
          <a:bodyPr wrap="square" lIns="0" tIns="0" rIns="0" bIns="0" rtlCol="0" anchor="ctr"/>
          <a:lstStyle/>
          <a:p>
            <a:pPr marL="0" indent="0" algn="ctr">
              <a:buNone/>
            </a:pPr>
            <a:r>
              <a:rPr lang="en-US" sz="2800" b="1" dirty="0">
                <a:solidFill>
                  <a:srgbClr val="404040"/>
                </a:solidFill>
                <a:latin typeface="Century Gothic" pitchFamily="34" charset="0"/>
                <a:ea typeface="Century Gothic" pitchFamily="34" charset="-122"/>
                <a:cs typeface="Century Gothic" pitchFamily="34" charset="-120"/>
              </a:rPr>
              <a:t>Requirements for a valid contract?</a:t>
            </a:r>
            <a:endParaRPr lang="en-US" sz="2800" dirty="0"/>
          </a:p>
        </p:txBody>
      </p:sp>
      <p:sp>
        <p:nvSpPr>
          <p:cNvPr id="3" name="Shape 1"/>
          <p:cNvSpPr/>
          <p:nvPr/>
        </p:nvSpPr>
        <p:spPr>
          <a:xfrm>
            <a:off x="594360" y="886968"/>
            <a:ext cx="10972800" cy="0"/>
          </a:xfrm>
          <a:prstGeom prst="line">
            <a:avLst/>
          </a:prstGeom>
          <a:noFill/>
          <a:ln w="12700">
            <a:solidFill>
              <a:srgbClr val="D9D9D9"/>
            </a:solidFill>
            <a:prstDash val="solid"/>
          </a:ln>
        </p:spPr>
        <p:txBody>
          <a:bodyPr/>
          <a:lstStyle/>
          <a:p>
            <a:endParaRPr lang="en-US"/>
          </a:p>
        </p:txBody>
      </p:sp>
      <p:sp>
        <p:nvSpPr>
          <p:cNvPr id="4" name="Shape 2"/>
          <p:cNvSpPr/>
          <p:nvPr/>
        </p:nvSpPr>
        <p:spPr>
          <a:xfrm>
            <a:off x="841248" y="1463040"/>
            <a:ext cx="2057400" cy="914400"/>
          </a:xfrm>
          <a:prstGeom prst="roundRect">
            <a:avLst/>
          </a:prstGeom>
          <a:solidFill>
            <a:srgbClr val="F6F6F6"/>
          </a:solidFill>
          <a:ln w="15240">
            <a:solidFill>
              <a:srgbClr val="D9D9D9"/>
            </a:solidFill>
            <a:prstDash val="solid"/>
          </a:ln>
        </p:spPr>
        <p:txBody>
          <a:bodyPr/>
          <a:lstStyle/>
          <a:p>
            <a:endParaRPr lang="en-US"/>
          </a:p>
        </p:txBody>
      </p:sp>
      <p:sp>
        <p:nvSpPr>
          <p:cNvPr id="5" name="Text 3"/>
          <p:cNvSpPr/>
          <p:nvPr/>
        </p:nvSpPr>
        <p:spPr>
          <a:xfrm>
            <a:off x="1165580" y="1833652"/>
            <a:ext cx="1664208" cy="128016"/>
          </a:xfrm>
          <a:prstGeom prst="rect">
            <a:avLst/>
          </a:prstGeom>
          <a:noFill/>
          <a:ln/>
        </p:spPr>
        <p:txBody>
          <a:bodyPr wrap="square" lIns="0" tIns="0" rIns="0" bIns="0" rtlCol="0" anchor="ctr"/>
          <a:lstStyle/>
          <a:p>
            <a:pPr marL="0" indent="0">
              <a:buNone/>
            </a:pPr>
            <a:r>
              <a:rPr lang="en-US" sz="2000" b="1" dirty="0">
                <a:solidFill>
                  <a:srgbClr val="404040"/>
                </a:solidFill>
                <a:latin typeface="Century Gothic" pitchFamily="34" charset="0"/>
              </a:rPr>
              <a:t>Consensus</a:t>
            </a:r>
            <a:endParaRPr lang="en-US" sz="2000" dirty="0"/>
          </a:p>
        </p:txBody>
      </p:sp>
      <p:sp>
        <p:nvSpPr>
          <p:cNvPr id="7" name="Shape 5"/>
          <p:cNvSpPr/>
          <p:nvPr/>
        </p:nvSpPr>
        <p:spPr>
          <a:xfrm>
            <a:off x="3264408" y="1463040"/>
            <a:ext cx="2057400" cy="914400"/>
          </a:xfrm>
          <a:prstGeom prst="roundRect">
            <a:avLst/>
          </a:prstGeom>
          <a:solidFill>
            <a:srgbClr val="F6F6F6"/>
          </a:solidFill>
          <a:ln w="15240">
            <a:solidFill>
              <a:srgbClr val="D9D9D9"/>
            </a:solidFill>
            <a:prstDash val="solid"/>
          </a:ln>
        </p:spPr>
        <p:txBody>
          <a:bodyPr/>
          <a:lstStyle/>
          <a:p>
            <a:endParaRPr lang="en-US"/>
          </a:p>
        </p:txBody>
      </p:sp>
      <p:sp>
        <p:nvSpPr>
          <p:cNvPr id="8" name="Text 6"/>
          <p:cNvSpPr/>
          <p:nvPr/>
        </p:nvSpPr>
        <p:spPr>
          <a:xfrm>
            <a:off x="3651909" y="1770450"/>
            <a:ext cx="1235186" cy="200922"/>
          </a:xfrm>
          <a:prstGeom prst="rect">
            <a:avLst/>
          </a:prstGeom>
          <a:noFill/>
          <a:ln/>
        </p:spPr>
        <p:txBody>
          <a:bodyPr wrap="square" lIns="0" tIns="0" rIns="0" bIns="0" rtlCol="0" anchor="ctr"/>
          <a:lstStyle/>
          <a:p>
            <a:pPr marL="0" indent="0">
              <a:buNone/>
            </a:pPr>
            <a:r>
              <a:rPr lang="en-US" sz="2000" b="1" dirty="0">
                <a:solidFill>
                  <a:srgbClr val="404040"/>
                </a:solidFill>
                <a:latin typeface="Century Gothic" pitchFamily="34" charset="0"/>
              </a:rPr>
              <a:t>Capacity</a:t>
            </a:r>
            <a:endParaRPr lang="en-US" sz="2000" dirty="0"/>
          </a:p>
        </p:txBody>
      </p:sp>
      <p:sp>
        <p:nvSpPr>
          <p:cNvPr id="10" name="Shape 8"/>
          <p:cNvSpPr/>
          <p:nvPr/>
        </p:nvSpPr>
        <p:spPr>
          <a:xfrm>
            <a:off x="5687568" y="1463040"/>
            <a:ext cx="2057400" cy="914400"/>
          </a:xfrm>
          <a:prstGeom prst="roundRect">
            <a:avLst/>
          </a:prstGeom>
          <a:solidFill>
            <a:srgbClr val="F6F6F6"/>
          </a:solidFill>
          <a:ln w="15240">
            <a:solidFill>
              <a:srgbClr val="D9D9D9"/>
            </a:solidFill>
            <a:prstDash val="solid"/>
          </a:ln>
        </p:spPr>
        <p:txBody>
          <a:bodyPr/>
          <a:lstStyle/>
          <a:p>
            <a:endParaRPr lang="en-US"/>
          </a:p>
        </p:txBody>
      </p:sp>
      <p:sp>
        <p:nvSpPr>
          <p:cNvPr id="11" name="Text 9"/>
          <p:cNvSpPr/>
          <p:nvPr/>
        </p:nvSpPr>
        <p:spPr>
          <a:xfrm>
            <a:off x="6066671" y="1806795"/>
            <a:ext cx="1582658" cy="181729"/>
          </a:xfrm>
          <a:prstGeom prst="rect">
            <a:avLst/>
          </a:prstGeom>
          <a:noFill/>
          <a:ln/>
        </p:spPr>
        <p:txBody>
          <a:bodyPr wrap="square" lIns="0" tIns="0" rIns="0" bIns="0" rtlCol="0" anchor="ctr"/>
          <a:lstStyle/>
          <a:p>
            <a:pPr marL="0" indent="0">
              <a:buNone/>
            </a:pPr>
            <a:r>
              <a:rPr lang="en-US" sz="2000" b="1" dirty="0">
                <a:solidFill>
                  <a:srgbClr val="404040"/>
                </a:solidFill>
                <a:latin typeface="Century Gothic" pitchFamily="34" charset="0"/>
                <a:ea typeface="Century Gothic" pitchFamily="34" charset="-122"/>
                <a:cs typeface="Century Gothic" pitchFamily="34" charset="-120"/>
              </a:rPr>
              <a:t>Formalities</a:t>
            </a:r>
            <a:endParaRPr lang="en-US" sz="2000" dirty="0"/>
          </a:p>
        </p:txBody>
      </p:sp>
      <p:sp>
        <p:nvSpPr>
          <p:cNvPr id="13" name="Shape 11"/>
          <p:cNvSpPr/>
          <p:nvPr/>
        </p:nvSpPr>
        <p:spPr>
          <a:xfrm>
            <a:off x="841248" y="2697480"/>
            <a:ext cx="2057400" cy="914400"/>
          </a:xfrm>
          <a:prstGeom prst="roundRect">
            <a:avLst/>
          </a:prstGeom>
          <a:solidFill>
            <a:srgbClr val="F6F6F6"/>
          </a:solidFill>
          <a:ln w="15240">
            <a:solidFill>
              <a:srgbClr val="D9D9D9"/>
            </a:solidFill>
            <a:prstDash val="solid"/>
          </a:ln>
        </p:spPr>
        <p:txBody>
          <a:bodyPr/>
          <a:lstStyle/>
          <a:p>
            <a:endParaRPr lang="en-US"/>
          </a:p>
        </p:txBody>
      </p:sp>
      <p:sp>
        <p:nvSpPr>
          <p:cNvPr id="14" name="Text 12"/>
          <p:cNvSpPr/>
          <p:nvPr/>
        </p:nvSpPr>
        <p:spPr>
          <a:xfrm>
            <a:off x="1232853" y="3090671"/>
            <a:ext cx="1101759" cy="237744"/>
          </a:xfrm>
          <a:prstGeom prst="rect">
            <a:avLst/>
          </a:prstGeom>
          <a:noFill/>
          <a:ln/>
        </p:spPr>
        <p:txBody>
          <a:bodyPr wrap="square" lIns="0" tIns="0" rIns="0" bIns="0" rtlCol="0" anchor="ctr"/>
          <a:lstStyle/>
          <a:p>
            <a:pPr marL="0" indent="0">
              <a:buNone/>
            </a:pPr>
            <a:r>
              <a:rPr lang="en-US" sz="2000" b="1" dirty="0">
                <a:latin typeface="Century Gothic" pitchFamily="34" charset="0"/>
              </a:rPr>
              <a:t>Legality</a:t>
            </a:r>
            <a:endParaRPr lang="en-US" sz="2000" dirty="0"/>
          </a:p>
        </p:txBody>
      </p:sp>
      <p:sp>
        <p:nvSpPr>
          <p:cNvPr id="16" name="Shape 14"/>
          <p:cNvSpPr/>
          <p:nvPr/>
        </p:nvSpPr>
        <p:spPr>
          <a:xfrm>
            <a:off x="3264408" y="2697480"/>
            <a:ext cx="2057400" cy="914400"/>
          </a:xfrm>
          <a:prstGeom prst="roundRect">
            <a:avLst/>
          </a:prstGeom>
          <a:solidFill>
            <a:srgbClr val="F6F6F6"/>
          </a:solidFill>
          <a:ln w="15240">
            <a:solidFill>
              <a:srgbClr val="D9D9D9"/>
            </a:solidFill>
            <a:prstDash val="solid"/>
          </a:ln>
        </p:spPr>
        <p:txBody>
          <a:bodyPr/>
          <a:lstStyle/>
          <a:p>
            <a:endParaRPr lang="en-US"/>
          </a:p>
        </p:txBody>
      </p:sp>
      <p:sp>
        <p:nvSpPr>
          <p:cNvPr id="17" name="Text 15"/>
          <p:cNvSpPr/>
          <p:nvPr/>
        </p:nvSpPr>
        <p:spPr>
          <a:xfrm>
            <a:off x="3675515" y="3088992"/>
            <a:ext cx="1235186" cy="237744"/>
          </a:xfrm>
          <a:prstGeom prst="rect">
            <a:avLst/>
          </a:prstGeom>
          <a:noFill/>
          <a:ln/>
        </p:spPr>
        <p:txBody>
          <a:bodyPr wrap="square" lIns="0" tIns="0" rIns="0" bIns="0" rtlCol="0" anchor="ctr"/>
          <a:lstStyle/>
          <a:p>
            <a:pPr marL="0" indent="0">
              <a:buNone/>
            </a:pPr>
            <a:r>
              <a:rPr lang="en-US" sz="2000" b="1" dirty="0">
                <a:solidFill>
                  <a:srgbClr val="404040"/>
                </a:solidFill>
                <a:latin typeface="Century Gothic" pitchFamily="34" charset="0"/>
              </a:rPr>
              <a:t>Possibility</a:t>
            </a:r>
            <a:endParaRPr lang="en-US" sz="2000" dirty="0"/>
          </a:p>
        </p:txBody>
      </p:sp>
      <p:sp>
        <p:nvSpPr>
          <p:cNvPr id="19" name="Shape 17"/>
          <p:cNvSpPr/>
          <p:nvPr/>
        </p:nvSpPr>
        <p:spPr>
          <a:xfrm>
            <a:off x="5687568" y="2697480"/>
            <a:ext cx="2057400" cy="914400"/>
          </a:xfrm>
          <a:prstGeom prst="roundRect">
            <a:avLst/>
          </a:prstGeom>
          <a:solidFill>
            <a:srgbClr val="F6F6F6"/>
          </a:solidFill>
          <a:ln w="15240">
            <a:solidFill>
              <a:srgbClr val="D9D9D9"/>
            </a:solidFill>
            <a:prstDash val="solid"/>
          </a:ln>
        </p:spPr>
        <p:txBody>
          <a:bodyPr/>
          <a:lstStyle/>
          <a:p>
            <a:endParaRPr lang="en-US"/>
          </a:p>
        </p:txBody>
      </p:sp>
      <p:sp>
        <p:nvSpPr>
          <p:cNvPr id="20" name="Text 18"/>
          <p:cNvSpPr/>
          <p:nvPr/>
        </p:nvSpPr>
        <p:spPr>
          <a:xfrm>
            <a:off x="6066671" y="3061560"/>
            <a:ext cx="1582658" cy="146304"/>
          </a:xfrm>
          <a:prstGeom prst="rect">
            <a:avLst/>
          </a:prstGeom>
          <a:noFill/>
          <a:ln/>
        </p:spPr>
        <p:txBody>
          <a:bodyPr wrap="square" lIns="0" tIns="0" rIns="0" bIns="0" rtlCol="0" anchor="ctr"/>
          <a:lstStyle/>
          <a:p>
            <a:pPr marL="0" indent="0">
              <a:buNone/>
            </a:pPr>
            <a:r>
              <a:rPr lang="en-US" sz="2000" b="1" dirty="0">
                <a:solidFill>
                  <a:srgbClr val="404040"/>
                </a:solidFill>
                <a:latin typeface="Century Gothic" pitchFamily="34" charset="0"/>
              </a:rPr>
              <a:t>Certainty</a:t>
            </a:r>
            <a:endParaRPr lang="en-US" sz="2000" dirty="0"/>
          </a:p>
        </p:txBody>
      </p:sp>
      <p:sp>
        <p:nvSpPr>
          <p:cNvPr id="23" name="Shape 21"/>
          <p:cNvSpPr/>
          <p:nvPr/>
        </p:nvSpPr>
        <p:spPr>
          <a:xfrm>
            <a:off x="8092440" y="1536192"/>
            <a:ext cx="3200400" cy="2560320"/>
          </a:xfrm>
          <a:prstGeom prst="roundRect">
            <a:avLst>
              <a:gd name="adj" fmla="val 2857"/>
            </a:avLst>
          </a:prstGeom>
          <a:solidFill>
            <a:srgbClr val="FFFFFF"/>
          </a:solidFill>
          <a:ln w="12700">
            <a:solidFill>
              <a:srgbClr val="D9D9D9"/>
            </a:solidFill>
            <a:prstDash val="solid"/>
          </a:ln>
          <a:effectLst>
            <a:outerShdw blurRad="19050" dist="12700" dir="2700000" algn="bl" rotWithShape="0">
              <a:srgbClr val="000000">
                <a:alpha val="12000"/>
              </a:srgbClr>
            </a:outerShdw>
          </a:effectLst>
        </p:spPr>
        <p:txBody>
          <a:bodyPr/>
          <a:lstStyle/>
          <a:p>
            <a:endParaRPr lang="en-US"/>
          </a:p>
        </p:txBody>
      </p:sp>
      <p:sp>
        <p:nvSpPr>
          <p:cNvPr id="24" name="Shape 22"/>
          <p:cNvSpPr/>
          <p:nvPr/>
        </p:nvSpPr>
        <p:spPr>
          <a:xfrm>
            <a:off x="8110728" y="1572768"/>
            <a:ext cx="109728" cy="2523744"/>
          </a:xfrm>
          <a:prstGeom prst="rect">
            <a:avLst/>
          </a:prstGeom>
          <a:solidFill>
            <a:srgbClr val="A00B2F"/>
          </a:solidFill>
          <a:ln w="12700">
            <a:solidFill>
              <a:srgbClr val="A00B2F"/>
            </a:solidFill>
            <a:prstDash val="solid"/>
          </a:ln>
        </p:spPr>
        <p:txBody>
          <a:bodyPr/>
          <a:lstStyle/>
          <a:p>
            <a:endParaRPr lang="en-US"/>
          </a:p>
        </p:txBody>
      </p:sp>
      <p:sp>
        <p:nvSpPr>
          <p:cNvPr id="25" name="Text 23"/>
          <p:cNvSpPr/>
          <p:nvPr/>
        </p:nvSpPr>
        <p:spPr>
          <a:xfrm>
            <a:off x="8362950" y="1770450"/>
            <a:ext cx="2820162" cy="204654"/>
          </a:xfrm>
          <a:prstGeom prst="rect">
            <a:avLst/>
          </a:prstGeom>
          <a:noFill/>
          <a:ln/>
        </p:spPr>
        <p:txBody>
          <a:bodyPr wrap="square" lIns="0" tIns="0" rIns="0" bIns="0" rtlCol="0" anchor="ctr"/>
          <a:lstStyle/>
          <a:p>
            <a:pPr marL="0" indent="0">
              <a:buNone/>
            </a:pPr>
            <a:r>
              <a:rPr lang="en-US" sz="1800" b="1" dirty="0">
                <a:solidFill>
                  <a:srgbClr val="404040"/>
                </a:solidFill>
                <a:latin typeface="Century Gothic" pitchFamily="34" charset="0"/>
                <a:ea typeface="Century Gothic" pitchFamily="34" charset="-122"/>
                <a:cs typeface="Century Gothic" pitchFamily="34" charset="-120"/>
              </a:rPr>
              <a:t>Cornerstones of a Contract</a:t>
            </a:r>
            <a:endParaRPr lang="en-US" sz="1800" dirty="0"/>
          </a:p>
        </p:txBody>
      </p:sp>
      <p:sp>
        <p:nvSpPr>
          <p:cNvPr id="26" name="Text 24"/>
          <p:cNvSpPr/>
          <p:nvPr/>
        </p:nvSpPr>
        <p:spPr>
          <a:xfrm>
            <a:off x="8348472" y="2368296"/>
            <a:ext cx="2944368" cy="1463040"/>
          </a:xfrm>
          <a:prstGeom prst="rect">
            <a:avLst/>
          </a:prstGeom>
          <a:noFill/>
          <a:ln/>
        </p:spPr>
        <p:txBody>
          <a:bodyPr wrap="square" lIns="381" tIns="381" rIns="381" bIns="381" rtlCol="0" anchor="t"/>
          <a:lstStyle/>
          <a:p>
            <a:pPr marL="285750" indent="-285750">
              <a:buFont typeface="Arial" panose="020B0604020202020204" pitchFamily="34" charset="0"/>
              <a:buChar char="•"/>
            </a:pPr>
            <a:r>
              <a:rPr lang="en-US" sz="1400" dirty="0">
                <a:solidFill>
                  <a:srgbClr val="404040"/>
                </a:solidFill>
                <a:latin typeface="Century Gothic" pitchFamily="34" charset="0"/>
                <a:ea typeface="Century Gothic" pitchFamily="34" charset="-122"/>
                <a:cs typeface="Century Gothic" pitchFamily="34" charset="-120"/>
              </a:rPr>
              <a:t>Freedom of Contract</a:t>
            </a:r>
          </a:p>
          <a:p>
            <a:pPr marL="285750" indent="-285750">
              <a:buFont typeface="Arial" panose="020B0604020202020204" pitchFamily="34" charset="0"/>
              <a:buChar char="•"/>
            </a:pPr>
            <a:endParaRPr lang="en-US" sz="1400" dirty="0">
              <a:solidFill>
                <a:srgbClr val="404040"/>
              </a:solidFill>
              <a:latin typeface="Century Gothic" pitchFamily="34" charset="0"/>
              <a:ea typeface="Century Gothic" pitchFamily="34" charset="-122"/>
              <a:cs typeface="Century Gothic" pitchFamily="34" charset="-120"/>
            </a:endParaRPr>
          </a:p>
          <a:p>
            <a:pPr marL="285750" indent="-285750">
              <a:buFont typeface="Arial" panose="020B0604020202020204" pitchFamily="34" charset="0"/>
              <a:buChar char="•"/>
            </a:pPr>
            <a:r>
              <a:rPr lang="en-US" sz="1400" dirty="0">
                <a:solidFill>
                  <a:srgbClr val="404040"/>
                </a:solidFill>
                <a:latin typeface="Century Gothic" pitchFamily="34" charset="0"/>
              </a:rPr>
              <a:t>Sanctity of contract</a:t>
            </a:r>
          </a:p>
          <a:p>
            <a:pPr marL="285750" indent="-285750">
              <a:buFont typeface="Arial" panose="020B0604020202020204" pitchFamily="34" charset="0"/>
              <a:buChar char="•"/>
            </a:pPr>
            <a:endParaRPr lang="en-US" sz="1400" dirty="0">
              <a:solidFill>
                <a:srgbClr val="404040"/>
              </a:solidFill>
              <a:latin typeface="Century Gothic" pitchFamily="34" charset="0"/>
            </a:endParaRPr>
          </a:p>
          <a:p>
            <a:pPr marL="285750" indent="-285750">
              <a:buFont typeface="Arial" panose="020B0604020202020204" pitchFamily="34" charset="0"/>
              <a:buChar char="•"/>
            </a:pPr>
            <a:r>
              <a:rPr lang="en-US" sz="1400" dirty="0">
                <a:solidFill>
                  <a:srgbClr val="404040"/>
                </a:solidFill>
                <a:latin typeface="Century Gothic" pitchFamily="34" charset="0"/>
              </a:rPr>
              <a:t>Good Faith- </a:t>
            </a:r>
            <a:r>
              <a:rPr lang="en-US" sz="1400" b="1" dirty="0">
                <a:solidFill>
                  <a:srgbClr val="404040"/>
                </a:solidFill>
                <a:latin typeface="Century Gothic" pitchFamily="34" charset="0"/>
              </a:rPr>
              <a:t>Clause 10.1</a:t>
            </a:r>
          </a:p>
          <a:p>
            <a:pPr marL="285750" indent="-285750">
              <a:buFont typeface="Arial" panose="020B0604020202020204" pitchFamily="34" charset="0"/>
              <a:buChar char="•"/>
            </a:pPr>
            <a:endParaRPr lang="en-US" sz="1400" dirty="0">
              <a:solidFill>
                <a:srgbClr val="404040"/>
              </a:solidFill>
              <a:latin typeface="Century Gothic" pitchFamily="34" charset="0"/>
            </a:endParaRPr>
          </a:p>
          <a:p>
            <a:pPr marL="285750" indent="-285750">
              <a:buFont typeface="Arial" panose="020B0604020202020204" pitchFamily="34" charset="0"/>
              <a:buChar char="•"/>
            </a:pPr>
            <a:r>
              <a:rPr lang="en-US" sz="1400" dirty="0">
                <a:solidFill>
                  <a:srgbClr val="404040"/>
                </a:solidFill>
                <a:latin typeface="Century Gothic" pitchFamily="34" charset="0"/>
              </a:rPr>
              <a:t>Privity of Contract</a:t>
            </a:r>
            <a:endParaRPr lang="en-US" sz="1400" dirty="0"/>
          </a:p>
        </p:txBody>
      </p:sp>
      <p:sp>
        <p:nvSpPr>
          <p:cNvPr id="27" name="Shape 25"/>
          <p:cNvSpPr/>
          <p:nvPr/>
        </p:nvSpPr>
        <p:spPr>
          <a:xfrm>
            <a:off x="457200" y="6492240"/>
            <a:ext cx="11247120" cy="0"/>
          </a:xfrm>
          <a:prstGeom prst="line">
            <a:avLst/>
          </a:prstGeom>
          <a:noFill/>
          <a:ln w="17780">
            <a:solidFill>
              <a:srgbClr val="A00B2F"/>
            </a:solidFill>
            <a:prstDash val="solid"/>
          </a:ln>
        </p:spPr>
        <p:txBody>
          <a:bodyPr/>
          <a:lstStyle/>
          <a:p>
            <a:endParaRPr lang="en-US"/>
          </a:p>
        </p:txBody>
      </p:sp>
      <p:sp>
        <p:nvSpPr>
          <p:cNvPr id="6" name="TextBox 5">
            <a:extLst>
              <a:ext uri="{FF2B5EF4-FFF2-40B4-BE49-F238E27FC236}">
                <a16:creationId xmlns:a16="http://schemas.microsoft.com/office/drawing/2014/main" id="{A3AA8437-5379-0F81-B854-B23486B8CA9B}"/>
              </a:ext>
            </a:extLst>
          </p:cNvPr>
          <p:cNvSpPr txBox="1"/>
          <p:nvPr/>
        </p:nvSpPr>
        <p:spPr>
          <a:xfrm>
            <a:off x="3537328" y="3971495"/>
            <a:ext cx="6403599" cy="923330"/>
          </a:xfrm>
          <a:prstGeom prst="rect">
            <a:avLst/>
          </a:prstGeom>
          <a:noFill/>
        </p:spPr>
        <p:txBody>
          <a:bodyPr wrap="square" rtlCol="0">
            <a:spAutoFit/>
          </a:bodyPr>
          <a:lstStyle/>
          <a:p>
            <a:r>
              <a:rPr lang="en-US" b="1" dirty="0"/>
              <a:t>Steps for formation of a contract</a:t>
            </a:r>
          </a:p>
          <a:p>
            <a:endParaRPr lang="en-US" dirty="0"/>
          </a:p>
          <a:p>
            <a:endParaRPr lang="en-US" dirty="0"/>
          </a:p>
        </p:txBody>
      </p:sp>
      <p:sp>
        <p:nvSpPr>
          <p:cNvPr id="9" name="Shape 2">
            <a:extLst>
              <a:ext uri="{FF2B5EF4-FFF2-40B4-BE49-F238E27FC236}">
                <a16:creationId xmlns:a16="http://schemas.microsoft.com/office/drawing/2014/main" id="{785C4CD4-FA48-65C8-D1AF-0C6C8F7504C8}"/>
              </a:ext>
            </a:extLst>
          </p:cNvPr>
          <p:cNvSpPr/>
          <p:nvPr/>
        </p:nvSpPr>
        <p:spPr>
          <a:xfrm>
            <a:off x="1024128" y="4597752"/>
            <a:ext cx="1691640" cy="1005840"/>
          </a:xfrm>
          <a:prstGeom prst="ellipse">
            <a:avLst/>
          </a:prstGeom>
          <a:solidFill>
            <a:srgbClr val="FBECEF"/>
          </a:solidFill>
          <a:ln w="15240">
            <a:solidFill>
              <a:srgbClr val="A00B2F"/>
            </a:solidFill>
            <a:prstDash val="solid"/>
          </a:ln>
        </p:spPr>
        <p:txBody>
          <a:bodyPr/>
          <a:lstStyle/>
          <a:p>
            <a:endParaRPr lang="en-US"/>
          </a:p>
        </p:txBody>
      </p:sp>
      <p:sp>
        <p:nvSpPr>
          <p:cNvPr id="12" name="Text 3">
            <a:extLst>
              <a:ext uri="{FF2B5EF4-FFF2-40B4-BE49-F238E27FC236}">
                <a16:creationId xmlns:a16="http://schemas.microsoft.com/office/drawing/2014/main" id="{9D712199-57CF-9423-8A63-605AA9CCDD16}"/>
              </a:ext>
            </a:extLst>
          </p:cNvPr>
          <p:cNvSpPr/>
          <p:nvPr/>
        </p:nvSpPr>
        <p:spPr>
          <a:xfrm>
            <a:off x="1161288" y="4853784"/>
            <a:ext cx="1417320" cy="411480"/>
          </a:xfrm>
          <a:prstGeom prst="rect">
            <a:avLst/>
          </a:prstGeom>
          <a:noFill/>
          <a:ln/>
        </p:spPr>
        <p:txBody>
          <a:bodyPr wrap="square" lIns="0" tIns="0" rIns="0" bIns="0" rtlCol="0" anchor="ctr"/>
          <a:lstStyle/>
          <a:p>
            <a:pPr marL="0" indent="0" algn="ctr">
              <a:buNone/>
            </a:pPr>
            <a:r>
              <a:rPr lang="en-US" sz="1800" b="1" dirty="0">
                <a:latin typeface="Century Gothic" pitchFamily="34" charset="0"/>
              </a:rPr>
              <a:t>Offer</a:t>
            </a:r>
            <a:endParaRPr lang="en-US" sz="1800" dirty="0"/>
          </a:p>
        </p:txBody>
      </p:sp>
      <p:sp>
        <p:nvSpPr>
          <p:cNvPr id="15" name="Shape 4">
            <a:extLst>
              <a:ext uri="{FF2B5EF4-FFF2-40B4-BE49-F238E27FC236}">
                <a16:creationId xmlns:a16="http://schemas.microsoft.com/office/drawing/2014/main" id="{F94EA866-91D5-D5E2-41DA-5E772B4764DD}"/>
              </a:ext>
            </a:extLst>
          </p:cNvPr>
          <p:cNvSpPr/>
          <p:nvPr/>
        </p:nvSpPr>
        <p:spPr>
          <a:xfrm>
            <a:off x="2852928" y="4917792"/>
            <a:ext cx="475488" cy="310896"/>
          </a:xfrm>
          <a:prstGeom prst="chevron">
            <a:avLst/>
          </a:prstGeom>
          <a:solidFill>
            <a:srgbClr val="A00B2F"/>
          </a:solidFill>
          <a:ln w="12700">
            <a:solidFill>
              <a:srgbClr val="A00B2F"/>
            </a:solidFill>
            <a:prstDash val="solid"/>
          </a:ln>
        </p:spPr>
        <p:txBody>
          <a:bodyPr/>
          <a:lstStyle/>
          <a:p>
            <a:endParaRPr lang="en-US"/>
          </a:p>
        </p:txBody>
      </p:sp>
      <p:sp>
        <p:nvSpPr>
          <p:cNvPr id="18" name="Shape 5">
            <a:extLst>
              <a:ext uri="{FF2B5EF4-FFF2-40B4-BE49-F238E27FC236}">
                <a16:creationId xmlns:a16="http://schemas.microsoft.com/office/drawing/2014/main" id="{A09DF099-A384-947E-AB13-901C12309032}"/>
              </a:ext>
            </a:extLst>
          </p:cNvPr>
          <p:cNvSpPr/>
          <p:nvPr/>
        </p:nvSpPr>
        <p:spPr>
          <a:xfrm>
            <a:off x="3447288" y="4597752"/>
            <a:ext cx="1691640" cy="1005840"/>
          </a:xfrm>
          <a:prstGeom prst="ellipse">
            <a:avLst/>
          </a:prstGeom>
          <a:solidFill>
            <a:srgbClr val="FBFBFB"/>
          </a:solidFill>
          <a:ln w="15240">
            <a:solidFill>
              <a:srgbClr val="D9D9D9"/>
            </a:solidFill>
            <a:prstDash val="solid"/>
          </a:ln>
        </p:spPr>
        <p:txBody>
          <a:bodyPr/>
          <a:lstStyle/>
          <a:p>
            <a:endParaRPr lang="en-US"/>
          </a:p>
        </p:txBody>
      </p:sp>
      <p:sp>
        <p:nvSpPr>
          <p:cNvPr id="21" name="Text 6">
            <a:extLst>
              <a:ext uri="{FF2B5EF4-FFF2-40B4-BE49-F238E27FC236}">
                <a16:creationId xmlns:a16="http://schemas.microsoft.com/office/drawing/2014/main" id="{833D9D5F-A84D-60E7-3AE7-F70F29C6334D}"/>
              </a:ext>
            </a:extLst>
          </p:cNvPr>
          <p:cNvSpPr/>
          <p:nvPr/>
        </p:nvSpPr>
        <p:spPr>
          <a:xfrm>
            <a:off x="3606934" y="4832604"/>
            <a:ext cx="1413121" cy="425196"/>
          </a:xfrm>
          <a:prstGeom prst="rect">
            <a:avLst/>
          </a:prstGeom>
          <a:noFill/>
          <a:ln/>
        </p:spPr>
        <p:txBody>
          <a:bodyPr wrap="square" lIns="0" tIns="0" rIns="0" bIns="0" rtlCol="0" anchor="ctr"/>
          <a:lstStyle/>
          <a:p>
            <a:pPr marL="0" indent="0" algn="ctr">
              <a:buNone/>
            </a:pPr>
            <a:r>
              <a:rPr lang="en-US" sz="1800" b="1" dirty="0">
                <a:solidFill>
                  <a:srgbClr val="404040"/>
                </a:solidFill>
                <a:latin typeface="Century Gothic" pitchFamily="34" charset="0"/>
                <a:ea typeface="Century Gothic" pitchFamily="34" charset="-122"/>
                <a:cs typeface="Century Gothic" pitchFamily="34" charset="-120"/>
              </a:rPr>
              <a:t>Acceptance</a:t>
            </a:r>
            <a:endParaRPr lang="en-US" sz="1800" dirty="0"/>
          </a:p>
        </p:txBody>
      </p:sp>
      <p:sp>
        <p:nvSpPr>
          <p:cNvPr id="22" name="Shape 7">
            <a:extLst>
              <a:ext uri="{FF2B5EF4-FFF2-40B4-BE49-F238E27FC236}">
                <a16:creationId xmlns:a16="http://schemas.microsoft.com/office/drawing/2014/main" id="{E1370A90-FDF5-C40F-C106-44B6D9106B2C}"/>
              </a:ext>
            </a:extLst>
          </p:cNvPr>
          <p:cNvSpPr/>
          <p:nvPr/>
        </p:nvSpPr>
        <p:spPr>
          <a:xfrm>
            <a:off x="5276088" y="4917792"/>
            <a:ext cx="475488" cy="310896"/>
          </a:xfrm>
          <a:prstGeom prst="chevron">
            <a:avLst/>
          </a:prstGeom>
          <a:solidFill>
            <a:srgbClr val="A00B2F"/>
          </a:solidFill>
          <a:ln w="12700">
            <a:solidFill>
              <a:srgbClr val="A00B2F"/>
            </a:solidFill>
            <a:prstDash val="solid"/>
          </a:ln>
        </p:spPr>
        <p:txBody>
          <a:bodyPr/>
          <a:lstStyle/>
          <a:p>
            <a:endParaRPr lang="en-US"/>
          </a:p>
        </p:txBody>
      </p:sp>
      <p:sp>
        <p:nvSpPr>
          <p:cNvPr id="31" name="Shape 8">
            <a:extLst>
              <a:ext uri="{FF2B5EF4-FFF2-40B4-BE49-F238E27FC236}">
                <a16:creationId xmlns:a16="http://schemas.microsoft.com/office/drawing/2014/main" id="{674F356C-9187-1D7E-F155-A5AB0FCFB4B6}"/>
              </a:ext>
            </a:extLst>
          </p:cNvPr>
          <p:cNvSpPr/>
          <p:nvPr/>
        </p:nvSpPr>
        <p:spPr>
          <a:xfrm>
            <a:off x="5870448" y="4597752"/>
            <a:ext cx="1737360" cy="1005840"/>
          </a:xfrm>
          <a:prstGeom prst="ellipse">
            <a:avLst/>
          </a:prstGeom>
          <a:solidFill>
            <a:srgbClr val="FBFBFB"/>
          </a:solidFill>
          <a:ln w="15240">
            <a:solidFill>
              <a:srgbClr val="D9D9D9"/>
            </a:solidFill>
            <a:prstDash val="solid"/>
          </a:ln>
        </p:spPr>
        <p:txBody>
          <a:bodyPr/>
          <a:lstStyle/>
          <a:p>
            <a:endParaRPr lang="en-US"/>
          </a:p>
        </p:txBody>
      </p:sp>
      <p:sp>
        <p:nvSpPr>
          <p:cNvPr id="32" name="Text 9">
            <a:extLst>
              <a:ext uri="{FF2B5EF4-FFF2-40B4-BE49-F238E27FC236}">
                <a16:creationId xmlns:a16="http://schemas.microsoft.com/office/drawing/2014/main" id="{C28FC5E4-BA6E-E61A-E2CD-68BA72725462}"/>
              </a:ext>
            </a:extLst>
          </p:cNvPr>
          <p:cNvSpPr/>
          <p:nvPr/>
        </p:nvSpPr>
        <p:spPr>
          <a:xfrm>
            <a:off x="6099048" y="4853784"/>
            <a:ext cx="1280160" cy="411480"/>
          </a:xfrm>
          <a:prstGeom prst="rect">
            <a:avLst/>
          </a:prstGeom>
          <a:noFill/>
          <a:ln/>
        </p:spPr>
        <p:txBody>
          <a:bodyPr wrap="square" lIns="0" tIns="0" rIns="0" bIns="0" rtlCol="0" anchor="ctr"/>
          <a:lstStyle/>
          <a:p>
            <a:pPr marL="0" indent="0" algn="ctr">
              <a:buNone/>
            </a:pPr>
            <a:r>
              <a:rPr lang="en-US" sz="1800" b="1" dirty="0">
                <a:solidFill>
                  <a:srgbClr val="404040"/>
                </a:solidFill>
                <a:latin typeface="Century Gothic" pitchFamily="34" charset="0"/>
              </a:rPr>
              <a:t>Agreement</a:t>
            </a:r>
            <a:endParaRPr lang="en-US" sz="1800" dirty="0"/>
          </a:p>
        </p:txBody>
      </p:sp>
      <p:sp>
        <p:nvSpPr>
          <p:cNvPr id="33" name="Shape 10">
            <a:extLst>
              <a:ext uri="{FF2B5EF4-FFF2-40B4-BE49-F238E27FC236}">
                <a16:creationId xmlns:a16="http://schemas.microsoft.com/office/drawing/2014/main" id="{3A1AF0D6-412D-AFD0-019F-A22B27D9E109}"/>
              </a:ext>
            </a:extLst>
          </p:cNvPr>
          <p:cNvSpPr/>
          <p:nvPr/>
        </p:nvSpPr>
        <p:spPr>
          <a:xfrm>
            <a:off x="7763256" y="4917792"/>
            <a:ext cx="475488" cy="310896"/>
          </a:xfrm>
          <a:prstGeom prst="chevron">
            <a:avLst/>
          </a:prstGeom>
          <a:solidFill>
            <a:srgbClr val="A00B2F"/>
          </a:solidFill>
          <a:ln w="12700">
            <a:solidFill>
              <a:srgbClr val="A00B2F"/>
            </a:solidFill>
            <a:prstDash val="solid"/>
          </a:ln>
        </p:spPr>
        <p:txBody>
          <a:bodyPr/>
          <a:lstStyle/>
          <a:p>
            <a:endParaRPr lang="en-US"/>
          </a:p>
        </p:txBody>
      </p:sp>
      <p:sp>
        <p:nvSpPr>
          <p:cNvPr id="34" name="Shape 11">
            <a:extLst>
              <a:ext uri="{FF2B5EF4-FFF2-40B4-BE49-F238E27FC236}">
                <a16:creationId xmlns:a16="http://schemas.microsoft.com/office/drawing/2014/main" id="{C233FDE6-05BA-147D-38BD-143CE5D931DD}"/>
              </a:ext>
            </a:extLst>
          </p:cNvPr>
          <p:cNvSpPr/>
          <p:nvPr/>
        </p:nvSpPr>
        <p:spPr>
          <a:xfrm>
            <a:off x="8366760" y="4597752"/>
            <a:ext cx="2057400" cy="1005840"/>
          </a:xfrm>
          <a:prstGeom prst="ellipse">
            <a:avLst/>
          </a:prstGeom>
          <a:solidFill>
            <a:srgbClr val="F4EFD9"/>
          </a:solidFill>
          <a:ln w="15240">
            <a:solidFill>
              <a:srgbClr val="A59137"/>
            </a:solidFill>
            <a:prstDash val="solid"/>
          </a:ln>
        </p:spPr>
        <p:txBody>
          <a:bodyPr/>
          <a:lstStyle/>
          <a:p>
            <a:endParaRPr lang="en-US"/>
          </a:p>
        </p:txBody>
      </p:sp>
      <p:sp>
        <p:nvSpPr>
          <p:cNvPr id="35" name="Text 12">
            <a:extLst>
              <a:ext uri="{FF2B5EF4-FFF2-40B4-BE49-F238E27FC236}">
                <a16:creationId xmlns:a16="http://schemas.microsoft.com/office/drawing/2014/main" id="{0C873E98-3445-E1C8-34BE-D16C201C087E}"/>
              </a:ext>
            </a:extLst>
          </p:cNvPr>
          <p:cNvSpPr/>
          <p:nvPr/>
        </p:nvSpPr>
        <p:spPr>
          <a:xfrm>
            <a:off x="8659368" y="4853784"/>
            <a:ext cx="1508760" cy="411480"/>
          </a:xfrm>
          <a:prstGeom prst="rect">
            <a:avLst/>
          </a:prstGeom>
          <a:noFill/>
          <a:ln/>
        </p:spPr>
        <p:txBody>
          <a:bodyPr wrap="square" lIns="0" tIns="0" rIns="0" bIns="0" rtlCol="0" anchor="ctr"/>
          <a:lstStyle/>
          <a:p>
            <a:pPr marL="0" indent="0" algn="ctr">
              <a:buNone/>
            </a:pPr>
            <a:r>
              <a:rPr lang="en-US" b="1" dirty="0">
                <a:solidFill>
                  <a:srgbClr val="404040"/>
                </a:solidFill>
                <a:latin typeface="Century Gothic" pitchFamily="34" charset="0"/>
              </a:rPr>
              <a:t>Contract </a:t>
            </a:r>
            <a:endParaRPr lang="en-US" sz="1800" dirty="0"/>
          </a:p>
        </p:txBody>
      </p:sp>
    </p:spTree>
    <p:extLst>
      <p:ext uri="{BB962C8B-B14F-4D97-AF65-F5344CB8AC3E}">
        <p14:creationId xmlns:p14="http://schemas.microsoft.com/office/powerpoint/2010/main" val="3417103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1641348" y="461771"/>
            <a:ext cx="8138160" cy="420624"/>
          </a:xfrm>
          <a:prstGeom prst="rect">
            <a:avLst/>
          </a:prstGeom>
          <a:noFill/>
          <a:ln/>
        </p:spPr>
        <p:txBody>
          <a:bodyPr wrap="square" lIns="0" tIns="0" rIns="0" bIns="0" rtlCol="0" anchor="ctr"/>
          <a:lstStyle/>
          <a:p>
            <a:pPr marL="0" indent="0" algn="ctr">
              <a:buNone/>
            </a:pPr>
            <a:r>
              <a:rPr lang="en-US" sz="2800" b="1" dirty="0"/>
              <a:t>Contract Interpretation</a:t>
            </a:r>
          </a:p>
        </p:txBody>
      </p:sp>
      <p:sp>
        <p:nvSpPr>
          <p:cNvPr id="4" name="Shape 2"/>
          <p:cNvSpPr/>
          <p:nvPr/>
        </p:nvSpPr>
        <p:spPr>
          <a:xfrm>
            <a:off x="749808" y="1444752"/>
            <a:ext cx="3246120" cy="2331720"/>
          </a:xfrm>
          <a:prstGeom prst="roundRect">
            <a:avLst>
              <a:gd name="adj" fmla="val 3137"/>
            </a:avLst>
          </a:prstGeom>
          <a:solidFill>
            <a:srgbClr val="FFFFFF"/>
          </a:solidFill>
          <a:ln w="12700">
            <a:solidFill>
              <a:srgbClr val="D9D9D9"/>
            </a:solidFill>
            <a:prstDash val="solid"/>
          </a:ln>
          <a:effectLst>
            <a:outerShdw blurRad="19050" dist="12700" dir="2700000" algn="bl" rotWithShape="0">
              <a:srgbClr val="000000">
                <a:alpha val="12000"/>
              </a:srgbClr>
            </a:outerShdw>
          </a:effectLst>
        </p:spPr>
        <p:txBody>
          <a:bodyPr/>
          <a:lstStyle/>
          <a:p>
            <a:endParaRPr lang="en-US"/>
          </a:p>
        </p:txBody>
      </p:sp>
      <p:sp>
        <p:nvSpPr>
          <p:cNvPr id="5" name="Shape 3"/>
          <p:cNvSpPr/>
          <p:nvPr/>
        </p:nvSpPr>
        <p:spPr>
          <a:xfrm>
            <a:off x="768096" y="1463040"/>
            <a:ext cx="109728" cy="2295144"/>
          </a:xfrm>
          <a:prstGeom prst="rect">
            <a:avLst/>
          </a:prstGeom>
          <a:solidFill>
            <a:srgbClr val="A00B2F"/>
          </a:solidFill>
          <a:ln w="12700">
            <a:solidFill>
              <a:srgbClr val="A00B2F"/>
            </a:solidFill>
            <a:prstDash val="solid"/>
          </a:ln>
        </p:spPr>
        <p:txBody>
          <a:bodyPr/>
          <a:lstStyle/>
          <a:p>
            <a:endParaRPr lang="en-US"/>
          </a:p>
        </p:txBody>
      </p:sp>
      <p:sp>
        <p:nvSpPr>
          <p:cNvPr id="6" name="Text 4"/>
          <p:cNvSpPr/>
          <p:nvPr/>
        </p:nvSpPr>
        <p:spPr>
          <a:xfrm>
            <a:off x="1005840" y="1609344"/>
            <a:ext cx="2880360" cy="256032"/>
          </a:xfrm>
          <a:prstGeom prst="rect">
            <a:avLst/>
          </a:prstGeom>
          <a:noFill/>
          <a:ln/>
        </p:spPr>
        <p:txBody>
          <a:bodyPr wrap="square" lIns="0" tIns="0" rIns="0" bIns="0" rtlCol="0" anchor="ctr"/>
          <a:lstStyle/>
          <a:p>
            <a:pPr marL="0" indent="0">
              <a:buNone/>
            </a:pPr>
            <a:r>
              <a:rPr lang="en-US" sz="1800" b="1" dirty="0">
                <a:solidFill>
                  <a:srgbClr val="404040"/>
                </a:solidFill>
                <a:latin typeface="Century Gothic" pitchFamily="34" charset="0"/>
                <a:ea typeface="Century Gothic" pitchFamily="34" charset="-122"/>
                <a:cs typeface="Century Gothic" pitchFamily="34" charset="-120"/>
              </a:rPr>
              <a:t>Intention of the Parties</a:t>
            </a:r>
            <a:endParaRPr lang="en-US" sz="1800" dirty="0"/>
          </a:p>
        </p:txBody>
      </p:sp>
      <p:sp>
        <p:nvSpPr>
          <p:cNvPr id="7" name="Text 5"/>
          <p:cNvSpPr/>
          <p:nvPr/>
        </p:nvSpPr>
        <p:spPr>
          <a:xfrm>
            <a:off x="1005840" y="1947672"/>
            <a:ext cx="2862072" cy="1691640"/>
          </a:xfrm>
          <a:prstGeom prst="rect">
            <a:avLst/>
          </a:prstGeom>
          <a:noFill/>
          <a:ln/>
        </p:spPr>
        <p:txBody>
          <a:bodyPr wrap="square" lIns="381" tIns="381" rIns="381" bIns="381" rtlCol="0" anchor="t"/>
          <a:lstStyle/>
          <a:p>
            <a:pPr marL="285750" indent="-285750">
              <a:buFont typeface="Arial" panose="020B0604020202020204" pitchFamily="34" charset="0"/>
              <a:buChar char="•"/>
            </a:pPr>
            <a:r>
              <a:rPr lang="en-US" sz="1250" i="1" dirty="0">
                <a:solidFill>
                  <a:srgbClr val="404040"/>
                </a:solidFill>
                <a:latin typeface="Century Gothic" pitchFamily="34" charset="0"/>
                <a:ea typeface="Century Gothic" pitchFamily="34" charset="-122"/>
                <a:cs typeface="Century Gothic" pitchFamily="34" charset="-120"/>
              </a:rPr>
              <a:t>What did the parties intend when they entered into the contract?</a:t>
            </a:r>
          </a:p>
          <a:p>
            <a:pPr marL="285750" indent="-285750">
              <a:buFont typeface="Arial" panose="020B0604020202020204" pitchFamily="34" charset="0"/>
              <a:buChar char="•"/>
            </a:pPr>
            <a:endParaRPr lang="en-US" sz="1250" i="1" dirty="0">
              <a:solidFill>
                <a:srgbClr val="404040"/>
              </a:solidFill>
              <a:latin typeface="Century Gothic" pitchFamily="34" charset="0"/>
            </a:endParaRPr>
          </a:p>
          <a:p>
            <a:pPr marL="285750" indent="-285750">
              <a:buFont typeface="Arial" panose="020B0604020202020204" pitchFamily="34" charset="0"/>
              <a:buChar char="•"/>
            </a:pPr>
            <a:r>
              <a:rPr lang="en-US" sz="1250" dirty="0">
                <a:solidFill>
                  <a:srgbClr val="404040"/>
                </a:solidFill>
                <a:latin typeface="Century Gothic" pitchFamily="34" charset="0"/>
              </a:rPr>
              <a:t>The contract is read as a whole, considering the wording, context, and purpose of the agreement.</a:t>
            </a:r>
          </a:p>
        </p:txBody>
      </p:sp>
      <p:sp>
        <p:nvSpPr>
          <p:cNvPr id="8" name="Shape 6"/>
          <p:cNvSpPr/>
          <p:nvPr/>
        </p:nvSpPr>
        <p:spPr>
          <a:xfrm>
            <a:off x="4178808" y="1444752"/>
            <a:ext cx="3566160" cy="2331720"/>
          </a:xfrm>
          <a:prstGeom prst="roundRect">
            <a:avLst>
              <a:gd name="adj" fmla="val 3137"/>
            </a:avLst>
          </a:prstGeom>
          <a:solidFill>
            <a:srgbClr val="FFFFFF"/>
          </a:solidFill>
          <a:ln w="12700">
            <a:solidFill>
              <a:srgbClr val="D9D9D9"/>
            </a:solidFill>
            <a:prstDash val="solid"/>
          </a:ln>
          <a:effectLst>
            <a:outerShdw blurRad="19050" dist="12700" dir="2700000" algn="bl" rotWithShape="0">
              <a:srgbClr val="000000">
                <a:alpha val="12000"/>
              </a:srgbClr>
            </a:outerShdw>
          </a:effectLst>
        </p:spPr>
        <p:txBody>
          <a:bodyPr/>
          <a:lstStyle/>
          <a:p>
            <a:endParaRPr lang="en-US"/>
          </a:p>
        </p:txBody>
      </p:sp>
      <p:sp>
        <p:nvSpPr>
          <p:cNvPr id="9" name="Shape 7"/>
          <p:cNvSpPr/>
          <p:nvPr/>
        </p:nvSpPr>
        <p:spPr>
          <a:xfrm>
            <a:off x="4197096" y="1463040"/>
            <a:ext cx="109728" cy="2295144"/>
          </a:xfrm>
          <a:prstGeom prst="rect">
            <a:avLst/>
          </a:prstGeom>
          <a:solidFill>
            <a:srgbClr val="A59137"/>
          </a:solidFill>
          <a:ln w="12700">
            <a:solidFill>
              <a:srgbClr val="A59137"/>
            </a:solidFill>
            <a:prstDash val="solid"/>
          </a:ln>
        </p:spPr>
        <p:txBody>
          <a:bodyPr/>
          <a:lstStyle/>
          <a:p>
            <a:endParaRPr lang="en-US"/>
          </a:p>
        </p:txBody>
      </p:sp>
      <p:sp>
        <p:nvSpPr>
          <p:cNvPr id="10" name="Text 8"/>
          <p:cNvSpPr/>
          <p:nvPr/>
        </p:nvSpPr>
        <p:spPr>
          <a:xfrm>
            <a:off x="4434840" y="1609344"/>
            <a:ext cx="3200400" cy="256032"/>
          </a:xfrm>
          <a:prstGeom prst="rect">
            <a:avLst/>
          </a:prstGeom>
          <a:noFill/>
          <a:ln/>
        </p:spPr>
        <p:txBody>
          <a:bodyPr wrap="square" lIns="0" tIns="0" rIns="0" bIns="0" rtlCol="0" anchor="ctr"/>
          <a:lstStyle/>
          <a:p>
            <a:pPr marL="0" indent="0">
              <a:buNone/>
            </a:pPr>
            <a:r>
              <a:rPr lang="en-US" sz="1800" b="1" dirty="0">
                <a:solidFill>
                  <a:srgbClr val="404040"/>
                </a:solidFill>
                <a:latin typeface="Century Gothic" pitchFamily="34" charset="0"/>
                <a:ea typeface="Century Gothic" pitchFamily="34" charset="-122"/>
                <a:cs typeface="Century Gothic" pitchFamily="34" charset="-120"/>
              </a:rPr>
              <a:t>Ordinary and Grammatical meaning of words</a:t>
            </a:r>
            <a:endParaRPr lang="en-US" sz="1800" dirty="0"/>
          </a:p>
        </p:txBody>
      </p:sp>
      <p:sp>
        <p:nvSpPr>
          <p:cNvPr id="11" name="Text 9"/>
          <p:cNvSpPr/>
          <p:nvPr/>
        </p:nvSpPr>
        <p:spPr>
          <a:xfrm>
            <a:off x="4434840" y="1947672"/>
            <a:ext cx="3182112" cy="1691640"/>
          </a:xfrm>
          <a:prstGeom prst="rect">
            <a:avLst/>
          </a:prstGeom>
          <a:noFill/>
          <a:ln/>
        </p:spPr>
        <p:txBody>
          <a:bodyPr wrap="square" lIns="381" tIns="381" rIns="381" bIns="381" rtlCol="0" anchor="t"/>
          <a:lstStyle/>
          <a:p>
            <a:pPr marL="0" indent="0">
              <a:buNone/>
            </a:pPr>
            <a:endParaRPr lang="en-US" sz="1250" dirty="0"/>
          </a:p>
          <a:p>
            <a:pPr marL="285750" indent="-285750">
              <a:buFont typeface="Arial" panose="020B0604020202020204" pitchFamily="34" charset="0"/>
              <a:buChar char="•"/>
            </a:pPr>
            <a:r>
              <a:rPr lang="en-US" sz="1250" dirty="0">
                <a:solidFill>
                  <a:srgbClr val="404040"/>
                </a:solidFill>
                <a:latin typeface="Century Gothic" pitchFamily="34" charset="0"/>
                <a:ea typeface="Century Gothic" pitchFamily="34" charset="-122"/>
                <a:cs typeface="Century Gothic" pitchFamily="34" charset="-120"/>
              </a:rPr>
              <a:t>Words can mean different things. </a:t>
            </a:r>
          </a:p>
          <a:p>
            <a:pPr marL="285750" indent="-285750">
              <a:buFont typeface="Arial" panose="020B0604020202020204" pitchFamily="34" charset="0"/>
              <a:buChar char="•"/>
            </a:pPr>
            <a:endParaRPr lang="en-US" sz="1250" dirty="0">
              <a:solidFill>
                <a:srgbClr val="404040"/>
              </a:solidFill>
              <a:latin typeface="Century Gothic" pitchFamily="34" charset="0"/>
              <a:ea typeface="Century Gothic" pitchFamily="34" charset="-122"/>
              <a:cs typeface="Century Gothic" pitchFamily="34" charset="-120"/>
            </a:endParaRPr>
          </a:p>
          <a:p>
            <a:pPr marL="285750" indent="-285750">
              <a:buFont typeface="Arial" panose="020B0604020202020204" pitchFamily="34" charset="0"/>
              <a:buChar char="•"/>
            </a:pPr>
            <a:r>
              <a:rPr lang="en-US" sz="1250" dirty="0">
                <a:solidFill>
                  <a:srgbClr val="404040"/>
                </a:solidFill>
                <a:latin typeface="Century Gothic" pitchFamily="34" charset="0"/>
                <a:ea typeface="Century Gothic" pitchFamily="34" charset="-122"/>
                <a:cs typeface="Century Gothic" pitchFamily="34" charset="-120"/>
              </a:rPr>
              <a:t>This is why contracts have definitions, to avoid having to interpret what is meant by the use of word in context of the contract.</a:t>
            </a:r>
          </a:p>
        </p:txBody>
      </p:sp>
      <p:sp>
        <p:nvSpPr>
          <p:cNvPr id="12" name="Shape 10"/>
          <p:cNvSpPr/>
          <p:nvPr/>
        </p:nvSpPr>
        <p:spPr>
          <a:xfrm>
            <a:off x="7982712" y="1444752"/>
            <a:ext cx="3447288" cy="2331720"/>
          </a:xfrm>
          <a:prstGeom prst="roundRect">
            <a:avLst>
              <a:gd name="adj" fmla="val 3137"/>
            </a:avLst>
          </a:prstGeom>
          <a:solidFill>
            <a:srgbClr val="FFFFFF"/>
          </a:solidFill>
          <a:ln w="12700">
            <a:solidFill>
              <a:srgbClr val="D9D9D9"/>
            </a:solidFill>
            <a:prstDash val="solid"/>
          </a:ln>
          <a:effectLst>
            <a:outerShdw blurRad="19050" dist="12700" dir="2700000" algn="bl" rotWithShape="0">
              <a:srgbClr val="000000">
                <a:alpha val="12000"/>
              </a:srgbClr>
            </a:outerShdw>
          </a:effectLst>
        </p:spPr>
        <p:txBody>
          <a:bodyPr/>
          <a:lstStyle/>
          <a:p>
            <a:endParaRPr lang="en-US"/>
          </a:p>
        </p:txBody>
      </p:sp>
      <p:sp>
        <p:nvSpPr>
          <p:cNvPr id="13" name="Shape 11"/>
          <p:cNvSpPr/>
          <p:nvPr/>
        </p:nvSpPr>
        <p:spPr>
          <a:xfrm>
            <a:off x="8001000" y="1463040"/>
            <a:ext cx="109728" cy="2295144"/>
          </a:xfrm>
          <a:prstGeom prst="rect">
            <a:avLst/>
          </a:prstGeom>
          <a:solidFill>
            <a:srgbClr val="404040"/>
          </a:solidFill>
          <a:ln w="12700">
            <a:solidFill>
              <a:srgbClr val="404040"/>
            </a:solidFill>
            <a:prstDash val="solid"/>
          </a:ln>
        </p:spPr>
        <p:txBody>
          <a:bodyPr/>
          <a:lstStyle/>
          <a:p>
            <a:endParaRPr lang="en-US"/>
          </a:p>
        </p:txBody>
      </p:sp>
      <p:sp>
        <p:nvSpPr>
          <p:cNvPr id="14" name="Text 12"/>
          <p:cNvSpPr/>
          <p:nvPr/>
        </p:nvSpPr>
        <p:spPr>
          <a:xfrm>
            <a:off x="8238744" y="1538478"/>
            <a:ext cx="3081528" cy="256032"/>
          </a:xfrm>
          <a:prstGeom prst="rect">
            <a:avLst/>
          </a:prstGeom>
          <a:noFill/>
          <a:ln/>
        </p:spPr>
        <p:txBody>
          <a:bodyPr wrap="square" lIns="0" tIns="0" rIns="0" bIns="0" rtlCol="0" anchor="ctr"/>
          <a:lstStyle/>
          <a:p>
            <a:pPr marL="0" indent="0">
              <a:buNone/>
            </a:pPr>
            <a:r>
              <a:rPr lang="en-US" sz="1800" b="1" dirty="0">
                <a:solidFill>
                  <a:srgbClr val="404040"/>
                </a:solidFill>
                <a:latin typeface="Century Gothic" pitchFamily="34" charset="0"/>
                <a:ea typeface="Century Gothic" pitchFamily="34" charset="-122"/>
                <a:cs typeface="Century Gothic" pitchFamily="34" charset="-120"/>
              </a:rPr>
              <a:t>Context</a:t>
            </a:r>
            <a:endParaRPr lang="en-US" sz="1800" dirty="0"/>
          </a:p>
        </p:txBody>
      </p:sp>
      <p:sp>
        <p:nvSpPr>
          <p:cNvPr id="15" name="Text 13"/>
          <p:cNvSpPr/>
          <p:nvPr/>
        </p:nvSpPr>
        <p:spPr>
          <a:xfrm>
            <a:off x="8238744" y="1872281"/>
            <a:ext cx="3185160" cy="1481328"/>
          </a:xfrm>
          <a:prstGeom prst="rect">
            <a:avLst/>
          </a:prstGeom>
          <a:noFill/>
          <a:ln/>
        </p:spPr>
        <p:txBody>
          <a:bodyPr wrap="square" lIns="381" tIns="381" rIns="381" bIns="381" rtlCol="0" anchor="t"/>
          <a:lstStyle/>
          <a:p>
            <a:pPr marL="285750" indent="-285750">
              <a:buFont typeface="Arial" panose="020B0604020202020204" pitchFamily="34" charset="0"/>
              <a:buChar char="•"/>
            </a:pPr>
            <a:r>
              <a:rPr lang="en-ZA" sz="1250" dirty="0"/>
              <a:t>Most contracts will contain the following “</a:t>
            </a:r>
            <a:r>
              <a:rPr lang="en-ZA" sz="1250" b="1" dirty="0"/>
              <a:t>Headings are used for convenience only and shall not be taken into consideration in interpreting a word or phrase</a:t>
            </a:r>
            <a:r>
              <a:rPr lang="en-ZA" sz="1250" dirty="0"/>
              <a:t>”</a:t>
            </a:r>
          </a:p>
          <a:p>
            <a:pPr marL="0" indent="0">
              <a:buNone/>
            </a:pPr>
            <a:endParaRPr lang="en-ZA" sz="1250" dirty="0"/>
          </a:p>
          <a:p>
            <a:pPr marL="285750" indent="-285750">
              <a:buFont typeface="Arial" panose="020B0604020202020204" pitchFamily="34" charset="0"/>
              <a:buChar char="•"/>
            </a:pPr>
            <a:r>
              <a:rPr lang="en-ZA" sz="1250" dirty="0"/>
              <a:t>This is to eliminate that a word cannot be interpreted in context of the heading.</a:t>
            </a:r>
            <a:endParaRPr lang="en-US" sz="1250" dirty="0"/>
          </a:p>
        </p:txBody>
      </p:sp>
      <p:sp>
        <p:nvSpPr>
          <p:cNvPr id="17" name="Text 14"/>
          <p:cNvSpPr/>
          <p:nvPr/>
        </p:nvSpPr>
        <p:spPr>
          <a:xfrm>
            <a:off x="2446020" y="4021026"/>
            <a:ext cx="6537960" cy="1472184"/>
          </a:xfrm>
          <a:prstGeom prst="rect">
            <a:avLst/>
          </a:prstGeom>
          <a:noFill/>
          <a:ln/>
        </p:spPr>
        <p:txBody>
          <a:bodyPr wrap="square" lIns="254" tIns="254" rIns="254" bIns="254" rtlCol="0" anchor="t"/>
          <a:lstStyle/>
          <a:p>
            <a:pPr marL="285750" indent="-285750" algn="just">
              <a:buFont typeface="Arial" panose="020B0604020202020204" pitchFamily="34" charset="0"/>
              <a:buChar char="•"/>
            </a:pPr>
            <a:r>
              <a:rPr lang="en-ZA" sz="1600" dirty="0"/>
              <a:t>Apart from contracts containing lists of defined terms and excluding headings for purposes of interpretation, many contracts will include provisions on how to deal with matters of interpretation, especially when it comes to inconsistencies or ambiguities</a:t>
            </a:r>
          </a:p>
          <a:p>
            <a:pPr marL="285750" indent="-285750" algn="just">
              <a:buFont typeface="Arial" panose="020B0604020202020204" pitchFamily="34" charset="0"/>
              <a:buChar char="•"/>
            </a:pPr>
            <a:endParaRPr lang="en-ZA" sz="1600" dirty="0"/>
          </a:p>
          <a:p>
            <a:pPr marL="285750" indent="-285750" algn="just">
              <a:buFont typeface="Arial" panose="020B0604020202020204" pitchFamily="34" charset="0"/>
              <a:buChar char="•"/>
            </a:pPr>
            <a:r>
              <a:rPr lang="en-ZA" sz="1600" b="1" dirty="0"/>
              <a:t>For example: </a:t>
            </a:r>
            <a:r>
              <a:rPr lang="en-ZA" sz="1600" dirty="0"/>
              <a:t>Clause 17:</a:t>
            </a:r>
            <a:r>
              <a:rPr lang="en-US" sz="1600" dirty="0"/>
              <a:t>The Project Manager or the Contractor notifies the other as soon as either becomes aware of an ambiguity or inconsistency in or between the documents which are part of the contract.</a:t>
            </a:r>
          </a:p>
        </p:txBody>
      </p:sp>
      <p:sp>
        <p:nvSpPr>
          <p:cNvPr id="18" name="Shape 15"/>
          <p:cNvSpPr/>
          <p:nvPr/>
        </p:nvSpPr>
        <p:spPr>
          <a:xfrm>
            <a:off x="457200" y="6492240"/>
            <a:ext cx="11247120" cy="0"/>
          </a:xfrm>
          <a:prstGeom prst="line">
            <a:avLst/>
          </a:prstGeom>
          <a:noFill/>
          <a:ln w="17780">
            <a:solidFill>
              <a:srgbClr val="A00B2F"/>
            </a:solidFill>
            <a:prstDash val="solid"/>
          </a:ln>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1510938" y="352044"/>
            <a:ext cx="8138160" cy="420624"/>
          </a:xfrm>
          <a:prstGeom prst="rect">
            <a:avLst/>
          </a:prstGeom>
          <a:noFill/>
          <a:ln/>
        </p:spPr>
        <p:txBody>
          <a:bodyPr wrap="square" lIns="0" tIns="0" rIns="0" bIns="0" rtlCol="0" anchor="ctr"/>
          <a:lstStyle/>
          <a:p>
            <a:pPr marL="0" indent="0" algn="ctr">
              <a:buNone/>
            </a:pPr>
            <a:r>
              <a:rPr lang="en-US" sz="2800" b="1" dirty="0">
                <a:solidFill>
                  <a:srgbClr val="404040"/>
                </a:solidFill>
                <a:latin typeface="Century Gothic" pitchFamily="34" charset="0"/>
                <a:ea typeface="Century Gothic" pitchFamily="34" charset="-122"/>
                <a:cs typeface="Century Gothic" pitchFamily="34" charset="-120"/>
              </a:rPr>
              <a:t>Breaches of Contract</a:t>
            </a:r>
            <a:endParaRPr lang="en-US" sz="2800" dirty="0"/>
          </a:p>
        </p:txBody>
      </p:sp>
      <p:sp>
        <p:nvSpPr>
          <p:cNvPr id="3" name="Shape 1"/>
          <p:cNvSpPr/>
          <p:nvPr/>
        </p:nvSpPr>
        <p:spPr>
          <a:xfrm>
            <a:off x="594360" y="886968"/>
            <a:ext cx="10972800" cy="0"/>
          </a:xfrm>
          <a:prstGeom prst="line">
            <a:avLst/>
          </a:prstGeom>
          <a:noFill/>
          <a:ln w="12700">
            <a:solidFill>
              <a:srgbClr val="D9D9D9"/>
            </a:solidFill>
            <a:prstDash val="solid"/>
          </a:ln>
        </p:spPr>
        <p:txBody>
          <a:bodyPr/>
          <a:lstStyle/>
          <a:p>
            <a:endParaRPr lang="en-US"/>
          </a:p>
        </p:txBody>
      </p:sp>
      <p:sp>
        <p:nvSpPr>
          <p:cNvPr id="4" name="Shape 2"/>
          <p:cNvSpPr/>
          <p:nvPr/>
        </p:nvSpPr>
        <p:spPr>
          <a:xfrm>
            <a:off x="777240" y="1600200"/>
            <a:ext cx="2743200" cy="2926080"/>
          </a:xfrm>
          <a:prstGeom prst="roundRect">
            <a:avLst/>
          </a:prstGeom>
          <a:solidFill>
            <a:srgbClr val="FBFBFB"/>
          </a:solidFill>
          <a:ln w="13970">
            <a:solidFill>
              <a:srgbClr val="D9D9D9"/>
            </a:solidFill>
            <a:prstDash val="solid"/>
          </a:ln>
        </p:spPr>
        <p:txBody>
          <a:bodyPr/>
          <a:lstStyle/>
          <a:p>
            <a:endParaRPr lang="en-US"/>
          </a:p>
        </p:txBody>
      </p:sp>
      <p:sp>
        <p:nvSpPr>
          <p:cNvPr id="5" name="Text 3"/>
          <p:cNvSpPr/>
          <p:nvPr/>
        </p:nvSpPr>
        <p:spPr>
          <a:xfrm>
            <a:off x="1197864" y="1771420"/>
            <a:ext cx="2468880" cy="274320"/>
          </a:xfrm>
          <a:prstGeom prst="rect">
            <a:avLst/>
          </a:prstGeom>
          <a:noFill/>
          <a:ln/>
        </p:spPr>
        <p:txBody>
          <a:bodyPr wrap="square" lIns="0" tIns="0" rIns="0" bIns="0" rtlCol="0" anchor="ctr"/>
          <a:lstStyle/>
          <a:p>
            <a:pPr marL="0" indent="0">
              <a:buNone/>
            </a:pPr>
            <a:r>
              <a:rPr lang="en-US" sz="2000" b="1" i="1" dirty="0">
                <a:solidFill>
                  <a:srgbClr val="A00B2F"/>
                </a:solidFill>
                <a:latin typeface="Century Gothic" pitchFamily="34" charset="0"/>
                <a:ea typeface="Century Gothic" pitchFamily="34" charset="-122"/>
                <a:cs typeface="Century Gothic" pitchFamily="34" charset="-120"/>
              </a:rPr>
              <a:t>Positive Malperformance</a:t>
            </a:r>
            <a:endParaRPr lang="en-US" sz="2000" i="1" dirty="0"/>
          </a:p>
        </p:txBody>
      </p:sp>
      <p:sp>
        <p:nvSpPr>
          <p:cNvPr id="6" name="Text 4"/>
          <p:cNvSpPr/>
          <p:nvPr/>
        </p:nvSpPr>
        <p:spPr>
          <a:xfrm>
            <a:off x="777240" y="2338345"/>
            <a:ext cx="2487168" cy="1472184"/>
          </a:xfrm>
          <a:prstGeom prst="rect">
            <a:avLst/>
          </a:prstGeom>
          <a:noFill/>
          <a:ln/>
        </p:spPr>
        <p:txBody>
          <a:bodyPr wrap="square" lIns="254" tIns="254" rIns="254" bIns="254" rtlCol="0" anchor="t"/>
          <a:lstStyle/>
          <a:p>
            <a:pPr marL="285750" indent="-285750" algn="just">
              <a:buFont typeface="Arial" panose="020B0604020202020204" pitchFamily="34" charset="0"/>
              <a:buChar char="•"/>
            </a:pPr>
            <a:r>
              <a:rPr lang="en-ZA" sz="1300" dirty="0">
                <a:solidFill>
                  <a:srgbClr val="404040"/>
                </a:solidFill>
                <a:latin typeface="Century Gothic" pitchFamily="34" charset="0"/>
              </a:rPr>
              <a:t>Positive malperformance relates to the content of the performance made.</a:t>
            </a:r>
          </a:p>
          <a:p>
            <a:pPr marL="285750" indent="-285750" algn="just">
              <a:buFont typeface="Arial" panose="020B0604020202020204" pitchFamily="34" charset="0"/>
              <a:buChar char="•"/>
            </a:pPr>
            <a:endParaRPr lang="en-ZA" sz="1300" dirty="0">
              <a:solidFill>
                <a:srgbClr val="404040"/>
              </a:solidFill>
              <a:latin typeface="Century Gothic" pitchFamily="34" charset="0"/>
            </a:endParaRPr>
          </a:p>
          <a:p>
            <a:pPr marL="285750" indent="-285750">
              <a:buFont typeface="Arial" panose="020B0604020202020204" pitchFamily="34" charset="0"/>
              <a:buChar char="•"/>
            </a:pPr>
            <a:r>
              <a:rPr lang="en-ZA" sz="1300" dirty="0">
                <a:solidFill>
                  <a:srgbClr val="404040"/>
                </a:solidFill>
                <a:latin typeface="Century Gothic" pitchFamily="34" charset="0"/>
              </a:rPr>
              <a:t>Where the debtor duly performs but in an incomplete or defective manner.</a:t>
            </a:r>
            <a:endParaRPr lang="en-ZA" sz="1400" dirty="0"/>
          </a:p>
        </p:txBody>
      </p:sp>
      <p:sp>
        <p:nvSpPr>
          <p:cNvPr id="7" name="Shape 5"/>
          <p:cNvSpPr/>
          <p:nvPr/>
        </p:nvSpPr>
        <p:spPr>
          <a:xfrm>
            <a:off x="4069080" y="1600200"/>
            <a:ext cx="2743200" cy="2926080"/>
          </a:xfrm>
          <a:prstGeom prst="roundRect">
            <a:avLst/>
          </a:prstGeom>
          <a:solidFill>
            <a:srgbClr val="FBFBFB"/>
          </a:solidFill>
          <a:ln w="13970">
            <a:solidFill>
              <a:srgbClr val="D9D9D9"/>
            </a:solidFill>
            <a:prstDash val="solid"/>
          </a:ln>
        </p:spPr>
        <p:txBody>
          <a:bodyPr/>
          <a:lstStyle/>
          <a:p>
            <a:endParaRPr lang="en-US"/>
          </a:p>
        </p:txBody>
      </p:sp>
      <p:sp>
        <p:nvSpPr>
          <p:cNvPr id="8" name="Text 6"/>
          <p:cNvSpPr/>
          <p:nvPr/>
        </p:nvSpPr>
        <p:spPr>
          <a:xfrm>
            <a:off x="4490016" y="1728216"/>
            <a:ext cx="2468880" cy="274320"/>
          </a:xfrm>
          <a:prstGeom prst="rect">
            <a:avLst/>
          </a:prstGeom>
          <a:noFill/>
          <a:ln/>
        </p:spPr>
        <p:txBody>
          <a:bodyPr wrap="square" lIns="0" tIns="0" rIns="0" bIns="0" rtlCol="0" anchor="ctr"/>
          <a:lstStyle/>
          <a:p>
            <a:pPr marL="0" indent="0">
              <a:buNone/>
            </a:pPr>
            <a:r>
              <a:rPr lang="en-US" sz="2000" b="1" i="1" dirty="0">
                <a:solidFill>
                  <a:srgbClr val="A00B2F"/>
                </a:solidFill>
                <a:latin typeface="Century Gothic" pitchFamily="34" charset="0"/>
                <a:ea typeface="Century Gothic" pitchFamily="34" charset="-122"/>
                <a:cs typeface="Century Gothic" pitchFamily="34" charset="-120"/>
              </a:rPr>
              <a:t>Repudiation</a:t>
            </a:r>
            <a:endParaRPr lang="en-US" sz="2000" i="1" dirty="0"/>
          </a:p>
        </p:txBody>
      </p:sp>
      <p:sp>
        <p:nvSpPr>
          <p:cNvPr id="9" name="Text 7"/>
          <p:cNvSpPr/>
          <p:nvPr/>
        </p:nvSpPr>
        <p:spPr>
          <a:xfrm>
            <a:off x="4178808" y="2130552"/>
            <a:ext cx="2487168" cy="1472184"/>
          </a:xfrm>
          <a:prstGeom prst="rect">
            <a:avLst/>
          </a:prstGeom>
          <a:noFill/>
          <a:ln/>
        </p:spPr>
        <p:txBody>
          <a:bodyPr wrap="square" lIns="254" tIns="254" rIns="254" bIns="254" rtlCol="0" anchor="t"/>
          <a:lstStyle/>
          <a:p>
            <a:pPr marL="177800" indent="-177800">
              <a:buSzPct val="100000"/>
              <a:buChar char="•"/>
            </a:pPr>
            <a:r>
              <a:rPr lang="en-US" sz="1300" dirty="0">
                <a:solidFill>
                  <a:srgbClr val="404040"/>
                </a:solidFill>
                <a:latin typeface="Century Gothic" pitchFamily="34" charset="0"/>
                <a:ea typeface="Century Gothic" pitchFamily="34" charset="-122"/>
                <a:cs typeface="Century Gothic" pitchFamily="34" charset="-120"/>
              </a:rPr>
              <a:t>Repudiation is where one party through words or conduct express the intention to no longer be bound by the contract.</a:t>
            </a:r>
          </a:p>
          <a:p>
            <a:pPr marL="177800" indent="-177800">
              <a:buSzPct val="100000"/>
              <a:buChar char="•"/>
            </a:pPr>
            <a:endParaRPr lang="en-US" sz="1300" dirty="0">
              <a:solidFill>
                <a:srgbClr val="404040"/>
              </a:solidFill>
              <a:latin typeface="Century Gothic" pitchFamily="34" charset="0"/>
              <a:ea typeface="Century Gothic" pitchFamily="34" charset="-122"/>
              <a:cs typeface="Century Gothic" pitchFamily="34" charset="-120"/>
            </a:endParaRPr>
          </a:p>
          <a:p>
            <a:pPr marL="177800" indent="-177800">
              <a:buSzPct val="100000"/>
              <a:buFontTx/>
              <a:buChar char="•"/>
            </a:pPr>
            <a:r>
              <a:rPr lang="en-ZA" sz="1300" dirty="0">
                <a:solidFill>
                  <a:srgbClr val="404040"/>
                </a:solidFill>
                <a:latin typeface="Century Gothic" pitchFamily="34" charset="0"/>
              </a:rPr>
              <a:t>Unlawful termination is also a form of repudiation – where a party does not have the right to terminate, but terminates in any event</a:t>
            </a:r>
          </a:p>
          <a:p>
            <a:pPr>
              <a:buSzPct val="100000"/>
            </a:pPr>
            <a:endParaRPr lang="en-US" sz="1300" dirty="0">
              <a:solidFill>
                <a:srgbClr val="404040"/>
              </a:solidFill>
              <a:latin typeface="Century Gothic" pitchFamily="34" charset="0"/>
              <a:ea typeface="Century Gothic" pitchFamily="34" charset="-122"/>
              <a:cs typeface="Century Gothic" pitchFamily="34" charset="-120"/>
            </a:endParaRPr>
          </a:p>
          <a:p>
            <a:pPr>
              <a:buSzPct val="100000"/>
            </a:pPr>
            <a:endParaRPr lang="en-US" sz="1300" dirty="0"/>
          </a:p>
        </p:txBody>
      </p:sp>
      <p:sp>
        <p:nvSpPr>
          <p:cNvPr id="10" name="Shape 8"/>
          <p:cNvSpPr/>
          <p:nvPr/>
        </p:nvSpPr>
        <p:spPr>
          <a:xfrm>
            <a:off x="7360920" y="1600200"/>
            <a:ext cx="2743200" cy="2926080"/>
          </a:xfrm>
          <a:prstGeom prst="roundRect">
            <a:avLst/>
          </a:prstGeom>
          <a:solidFill>
            <a:srgbClr val="FBFBFB"/>
          </a:solidFill>
          <a:ln w="13970">
            <a:solidFill>
              <a:srgbClr val="D9D9D9"/>
            </a:solidFill>
            <a:prstDash val="solid"/>
          </a:ln>
        </p:spPr>
        <p:txBody>
          <a:bodyPr/>
          <a:lstStyle/>
          <a:p>
            <a:endParaRPr lang="en-US"/>
          </a:p>
        </p:txBody>
      </p:sp>
      <p:sp>
        <p:nvSpPr>
          <p:cNvPr id="11" name="Text 9"/>
          <p:cNvSpPr/>
          <p:nvPr/>
        </p:nvSpPr>
        <p:spPr>
          <a:xfrm>
            <a:off x="7799832" y="1764142"/>
            <a:ext cx="2468880" cy="274320"/>
          </a:xfrm>
          <a:prstGeom prst="rect">
            <a:avLst/>
          </a:prstGeom>
          <a:noFill/>
          <a:ln/>
        </p:spPr>
        <p:txBody>
          <a:bodyPr wrap="square" lIns="0" tIns="0" rIns="0" bIns="0" rtlCol="0" anchor="ctr"/>
          <a:lstStyle/>
          <a:p>
            <a:pPr marL="0" indent="0">
              <a:buNone/>
            </a:pPr>
            <a:r>
              <a:rPr lang="en-US" sz="2000" b="1" i="1" dirty="0">
                <a:solidFill>
                  <a:srgbClr val="A00B2F"/>
                </a:solidFill>
                <a:latin typeface="Century Gothic" pitchFamily="34" charset="0"/>
              </a:rPr>
              <a:t>Prevention of Performance</a:t>
            </a:r>
            <a:endParaRPr lang="en-US" sz="2000" i="1" dirty="0"/>
          </a:p>
        </p:txBody>
      </p:sp>
      <p:sp>
        <p:nvSpPr>
          <p:cNvPr id="12" name="Text 10"/>
          <p:cNvSpPr/>
          <p:nvPr/>
        </p:nvSpPr>
        <p:spPr>
          <a:xfrm>
            <a:off x="7488936" y="2276855"/>
            <a:ext cx="2487168" cy="1472184"/>
          </a:xfrm>
          <a:prstGeom prst="rect">
            <a:avLst/>
          </a:prstGeom>
          <a:noFill/>
          <a:ln/>
        </p:spPr>
        <p:txBody>
          <a:bodyPr wrap="square" lIns="254" tIns="254" rIns="254" bIns="254" rtlCol="0" anchor="t"/>
          <a:lstStyle/>
          <a:p>
            <a:pPr marL="285750" indent="-285750" algn="just">
              <a:buFont typeface="Arial" panose="020B0604020202020204" pitchFamily="34" charset="0"/>
              <a:buChar char="•"/>
            </a:pPr>
            <a:r>
              <a:rPr lang="en-ZA" sz="1300" dirty="0">
                <a:solidFill>
                  <a:srgbClr val="404040"/>
                </a:solidFill>
                <a:latin typeface="Century Gothic" pitchFamily="34" charset="0"/>
              </a:rPr>
              <a:t>Prevention of performance is where one of the parties prevents the other party from performing</a:t>
            </a:r>
          </a:p>
          <a:p>
            <a:pPr marL="285750" indent="-285750" algn="just">
              <a:buFont typeface="Arial" panose="020B0604020202020204" pitchFamily="34" charset="0"/>
              <a:buChar char="•"/>
            </a:pPr>
            <a:endParaRPr lang="en-ZA" sz="1300" dirty="0">
              <a:solidFill>
                <a:srgbClr val="404040"/>
              </a:solidFill>
              <a:latin typeface="Century Gothic" pitchFamily="34" charset="0"/>
            </a:endParaRPr>
          </a:p>
          <a:p>
            <a:pPr marL="285750" indent="-285750" algn="just">
              <a:buFont typeface="Arial" panose="020B0604020202020204" pitchFamily="34" charset="0"/>
              <a:buChar char="•"/>
            </a:pPr>
            <a:r>
              <a:rPr lang="en-ZA" sz="1300" dirty="0">
                <a:solidFill>
                  <a:srgbClr val="404040"/>
                </a:solidFill>
                <a:latin typeface="Century Gothic" pitchFamily="34" charset="0"/>
              </a:rPr>
              <a:t>This is after the contract has been concluded and generally during the course of the contract</a:t>
            </a:r>
          </a:p>
        </p:txBody>
      </p:sp>
      <p:sp>
        <p:nvSpPr>
          <p:cNvPr id="13" name="Shape 11"/>
          <p:cNvSpPr/>
          <p:nvPr/>
        </p:nvSpPr>
        <p:spPr>
          <a:xfrm>
            <a:off x="960120" y="4892039"/>
            <a:ext cx="4489704" cy="1078989"/>
          </a:xfrm>
          <a:prstGeom prst="roundRect">
            <a:avLst>
              <a:gd name="adj" fmla="val 7619"/>
            </a:avLst>
          </a:prstGeom>
          <a:solidFill>
            <a:srgbClr val="FFFFFF"/>
          </a:solidFill>
          <a:ln w="12700">
            <a:solidFill>
              <a:srgbClr val="D9D9D9"/>
            </a:solidFill>
            <a:prstDash val="solid"/>
          </a:ln>
          <a:effectLst>
            <a:outerShdw blurRad="19050" dist="12700" dir="2700000" algn="bl" rotWithShape="0">
              <a:srgbClr val="000000">
                <a:alpha val="12000"/>
              </a:srgbClr>
            </a:outerShdw>
          </a:effectLst>
        </p:spPr>
        <p:txBody>
          <a:bodyPr/>
          <a:lstStyle/>
          <a:p>
            <a:endParaRPr lang="en-US"/>
          </a:p>
        </p:txBody>
      </p:sp>
      <p:sp>
        <p:nvSpPr>
          <p:cNvPr id="14" name="Shape 12"/>
          <p:cNvSpPr/>
          <p:nvPr/>
        </p:nvSpPr>
        <p:spPr>
          <a:xfrm>
            <a:off x="978408" y="4910327"/>
            <a:ext cx="118872" cy="1060699"/>
          </a:xfrm>
          <a:prstGeom prst="rect">
            <a:avLst/>
          </a:prstGeom>
          <a:solidFill>
            <a:srgbClr val="A59137"/>
          </a:solidFill>
          <a:ln w="12700">
            <a:solidFill>
              <a:srgbClr val="A59137"/>
            </a:solidFill>
            <a:prstDash val="solid"/>
          </a:ln>
        </p:spPr>
        <p:txBody>
          <a:bodyPr/>
          <a:lstStyle/>
          <a:p>
            <a:endParaRPr lang="en-US"/>
          </a:p>
        </p:txBody>
      </p:sp>
      <p:sp>
        <p:nvSpPr>
          <p:cNvPr id="15" name="Text 13"/>
          <p:cNvSpPr/>
          <p:nvPr/>
        </p:nvSpPr>
        <p:spPr>
          <a:xfrm>
            <a:off x="1216152" y="5056632"/>
            <a:ext cx="4206240" cy="256032"/>
          </a:xfrm>
          <a:prstGeom prst="rect">
            <a:avLst/>
          </a:prstGeom>
          <a:noFill/>
          <a:ln/>
        </p:spPr>
        <p:txBody>
          <a:bodyPr wrap="square" lIns="0" tIns="0" rIns="0" bIns="0" rtlCol="0" anchor="ctr"/>
          <a:lstStyle/>
          <a:p>
            <a:pPr marL="0" indent="0">
              <a:buNone/>
            </a:pPr>
            <a:r>
              <a:rPr lang="en-US" sz="1800" b="1" dirty="0">
                <a:solidFill>
                  <a:srgbClr val="404040"/>
                </a:solidFill>
                <a:latin typeface="Century Gothic" pitchFamily="34" charset="0"/>
                <a:ea typeface="Century Gothic" pitchFamily="34" charset="-122"/>
                <a:cs typeface="Century Gothic" pitchFamily="34" charset="-120"/>
              </a:rPr>
              <a:t>Mora </a:t>
            </a:r>
            <a:r>
              <a:rPr lang="en-US" sz="1800" b="1" dirty="0" err="1">
                <a:solidFill>
                  <a:srgbClr val="404040"/>
                </a:solidFill>
                <a:latin typeface="Century Gothic" pitchFamily="34" charset="0"/>
                <a:ea typeface="Century Gothic" pitchFamily="34" charset="-122"/>
                <a:cs typeface="Century Gothic" pitchFamily="34" charset="-120"/>
              </a:rPr>
              <a:t>Debitoris</a:t>
            </a:r>
            <a:endParaRPr lang="en-US" sz="1800" dirty="0"/>
          </a:p>
        </p:txBody>
      </p:sp>
      <p:sp>
        <p:nvSpPr>
          <p:cNvPr id="16" name="Text 14"/>
          <p:cNvSpPr/>
          <p:nvPr/>
        </p:nvSpPr>
        <p:spPr>
          <a:xfrm>
            <a:off x="1261872" y="5358383"/>
            <a:ext cx="4187952" cy="320040"/>
          </a:xfrm>
          <a:prstGeom prst="rect">
            <a:avLst/>
          </a:prstGeom>
          <a:noFill/>
          <a:ln/>
        </p:spPr>
        <p:txBody>
          <a:bodyPr wrap="square" lIns="381" tIns="381" rIns="381" bIns="381" rtlCol="0" anchor="t"/>
          <a:lstStyle/>
          <a:p>
            <a:pPr algn="just"/>
            <a:r>
              <a:rPr lang="en-ZA" sz="1300" dirty="0"/>
              <a:t>Relates to time for performance (</a:t>
            </a:r>
            <a:r>
              <a:rPr lang="en-ZA" sz="1300" dirty="0" err="1"/>
              <a:t>i.e</a:t>
            </a:r>
            <a:r>
              <a:rPr lang="en-ZA" sz="1300" dirty="0"/>
              <a:t> failing to complete the works by the completion date/Time for Completion).</a:t>
            </a:r>
          </a:p>
        </p:txBody>
      </p:sp>
      <p:sp>
        <p:nvSpPr>
          <p:cNvPr id="17" name="Shape 15"/>
          <p:cNvSpPr/>
          <p:nvPr/>
        </p:nvSpPr>
        <p:spPr>
          <a:xfrm>
            <a:off x="5806440" y="4892039"/>
            <a:ext cx="4572000" cy="1078981"/>
          </a:xfrm>
          <a:prstGeom prst="roundRect">
            <a:avLst>
              <a:gd name="adj" fmla="val 7619"/>
            </a:avLst>
          </a:prstGeom>
          <a:solidFill>
            <a:srgbClr val="FFFFFF"/>
          </a:solidFill>
          <a:ln w="12700">
            <a:solidFill>
              <a:srgbClr val="D9D9D9"/>
            </a:solidFill>
            <a:prstDash val="solid"/>
          </a:ln>
          <a:effectLst>
            <a:outerShdw blurRad="19050" dist="12700" dir="2700000" algn="bl" rotWithShape="0">
              <a:srgbClr val="000000">
                <a:alpha val="12000"/>
              </a:srgbClr>
            </a:outerShdw>
          </a:effectLst>
        </p:spPr>
        <p:txBody>
          <a:bodyPr/>
          <a:lstStyle/>
          <a:p>
            <a:endParaRPr lang="en-US"/>
          </a:p>
        </p:txBody>
      </p:sp>
      <p:sp>
        <p:nvSpPr>
          <p:cNvPr id="18" name="Shape 16"/>
          <p:cNvSpPr/>
          <p:nvPr/>
        </p:nvSpPr>
        <p:spPr>
          <a:xfrm>
            <a:off x="5824728" y="4910327"/>
            <a:ext cx="109728" cy="1060691"/>
          </a:xfrm>
          <a:prstGeom prst="rect">
            <a:avLst/>
          </a:prstGeom>
          <a:solidFill>
            <a:srgbClr val="730721"/>
          </a:solidFill>
          <a:ln w="12700">
            <a:solidFill>
              <a:srgbClr val="730721"/>
            </a:solidFill>
            <a:prstDash val="solid"/>
          </a:ln>
        </p:spPr>
        <p:txBody>
          <a:bodyPr/>
          <a:lstStyle/>
          <a:p>
            <a:endParaRPr lang="en-US"/>
          </a:p>
        </p:txBody>
      </p:sp>
      <p:sp>
        <p:nvSpPr>
          <p:cNvPr id="19" name="Text 17"/>
          <p:cNvSpPr/>
          <p:nvPr/>
        </p:nvSpPr>
        <p:spPr>
          <a:xfrm>
            <a:off x="6062472" y="4946904"/>
            <a:ext cx="4206240" cy="256032"/>
          </a:xfrm>
          <a:prstGeom prst="rect">
            <a:avLst/>
          </a:prstGeom>
          <a:noFill/>
          <a:ln/>
        </p:spPr>
        <p:txBody>
          <a:bodyPr wrap="square" lIns="0" tIns="0" rIns="0" bIns="0" rtlCol="0" anchor="ctr"/>
          <a:lstStyle/>
          <a:p>
            <a:pPr marL="0" indent="0">
              <a:buNone/>
            </a:pPr>
            <a:r>
              <a:rPr lang="en-US" sz="1800" b="1" dirty="0">
                <a:solidFill>
                  <a:srgbClr val="404040"/>
                </a:solidFill>
                <a:latin typeface="Century Gothic" pitchFamily="34" charset="0"/>
                <a:ea typeface="Century Gothic" pitchFamily="34" charset="-122"/>
                <a:cs typeface="Century Gothic" pitchFamily="34" charset="-120"/>
              </a:rPr>
              <a:t>Mora </a:t>
            </a:r>
            <a:r>
              <a:rPr lang="en-US" sz="1800" b="1" dirty="0" err="1">
                <a:solidFill>
                  <a:srgbClr val="404040"/>
                </a:solidFill>
                <a:latin typeface="Century Gothic" pitchFamily="34" charset="0"/>
                <a:ea typeface="Century Gothic" pitchFamily="34" charset="-122"/>
                <a:cs typeface="Century Gothic" pitchFamily="34" charset="-120"/>
              </a:rPr>
              <a:t>Creditoris</a:t>
            </a:r>
            <a:endParaRPr lang="en-US" sz="1800" dirty="0"/>
          </a:p>
        </p:txBody>
      </p:sp>
      <p:sp>
        <p:nvSpPr>
          <p:cNvPr id="20" name="Text 18"/>
          <p:cNvSpPr/>
          <p:nvPr/>
        </p:nvSpPr>
        <p:spPr>
          <a:xfrm>
            <a:off x="6062472" y="5257924"/>
            <a:ext cx="4187952" cy="320040"/>
          </a:xfrm>
          <a:prstGeom prst="rect">
            <a:avLst/>
          </a:prstGeom>
          <a:noFill/>
          <a:ln/>
        </p:spPr>
        <p:txBody>
          <a:bodyPr wrap="square" lIns="381" tIns="381" rIns="381" bIns="381" rtlCol="0" anchor="t"/>
          <a:lstStyle/>
          <a:p>
            <a:pPr algn="just"/>
            <a:r>
              <a:rPr lang="en-ZA" sz="1400" i="1" dirty="0"/>
              <a:t>Mora </a:t>
            </a:r>
            <a:r>
              <a:rPr lang="en-ZA" sz="1400" i="1" dirty="0" err="1"/>
              <a:t>creditoris</a:t>
            </a:r>
            <a:r>
              <a:rPr lang="en-ZA" sz="1400" i="1" dirty="0"/>
              <a:t> </a:t>
            </a:r>
            <a:r>
              <a:rPr lang="en-ZA" sz="1400" dirty="0"/>
              <a:t>refers to Creditor’s (</a:t>
            </a:r>
            <a:r>
              <a:rPr lang="en-ZA" sz="1400" dirty="0" err="1"/>
              <a:t>i.e</a:t>
            </a:r>
            <a:r>
              <a:rPr lang="en-ZA" sz="1400" dirty="0"/>
              <a:t> employer’s) failure to co-operate timeously with the Debtor in order for the Debtor to perform.</a:t>
            </a:r>
          </a:p>
        </p:txBody>
      </p:sp>
      <p:sp>
        <p:nvSpPr>
          <p:cNvPr id="21" name="Shape 19"/>
          <p:cNvSpPr/>
          <p:nvPr/>
        </p:nvSpPr>
        <p:spPr>
          <a:xfrm>
            <a:off x="457200" y="6492240"/>
            <a:ext cx="11247120" cy="0"/>
          </a:xfrm>
          <a:prstGeom prst="line">
            <a:avLst/>
          </a:prstGeom>
          <a:noFill/>
          <a:ln w="17780">
            <a:solidFill>
              <a:srgbClr val="A00B2F"/>
            </a:solidFill>
            <a:prstDash val="solid"/>
          </a:ln>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1569720" y="376210"/>
            <a:ext cx="8138160" cy="420624"/>
          </a:xfrm>
          <a:prstGeom prst="rect">
            <a:avLst/>
          </a:prstGeom>
          <a:noFill/>
          <a:ln/>
        </p:spPr>
        <p:txBody>
          <a:bodyPr wrap="square" lIns="0" tIns="0" rIns="0" bIns="0" rtlCol="0" anchor="ctr"/>
          <a:lstStyle/>
          <a:p>
            <a:pPr marL="0" indent="0" algn="ctr">
              <a:buNone/>
            </a:pPr>
            <a:r>
              <a:rPr lang="en-US" sz="2800" b="1" dirty="0">
                <a:solidFill>
                  <a:srgbClr val="404040"/>
                </a:solidFill>
                <a:latin typeface="Century Gothic" pitchFamily="34" charset="0"/>
              </a:rPr>
              <a:t>Contract Remedies for breach</a:t>
            </a:r>
            <a:endParaRPr lang="en-US" sz="2800" dirty="0"/>
          </a:p>
        </p:txBody>
      </p:sp>
      <p:sp>
        <p:nvSpPr>
          <p:cNvPr id="3" name="Shape 1"/>
          <p:cNvSpPr/>
          <p:nvPr/>
        </p:nvSpPr>
        <p:spPr>
          <a:xfrm>
            <a:off x="594360" y="886968"/>
            <a:ext cx="10972800" cy="0"/>
          </a:xfrm>
          <a:prstGeom prst="line">
            <a:avLst/>
          </a:prstGeom>
          <a:noFill/>
          <a:ln w="12700">
            <a:solidFill>
              <a:srgbClr val="D9D9D9"/>
            </a:solidFill>
            <a:prstDash val="solid"/>
          </a:ln>
        </p:spPr>
        <p:txBody>
          <a:bodyPr/>
          <a:lstStyle/>
          <a:p>
            <a:endParaRPr lang="en-US"/>
          </a:p>
        </p:txBody>
      </p:sp>
      <p:sp>
        <p:nvSpPr>
          <p:cNvPr id="5" name="Shape 2"/>
          <p:cNvSpPr/>
          <p:nvPr/>
        </p:nvSpPr>
        <p:spPr>
          <a:xfrm>
            <a:off x="868679" y="1353312"/>
            <a:ext cx="3238901" cy="2084458"/>
          </a:xfrm>
          <a:prstGeom prst="roundRect">
            <a:avLst>
              <a:gd name="adj" fmla="val 5517"/>
            </a:avLst>
          </a:prstGeom>
          <a:solidFill>
            <a:srgbClr val="FFFFFF"/>
          </a:solidFill>
          <a:ln w="12700">
            <a:solidFill>
              <a:srgbClr val="D9D9D9"/>
            </a:solidFill>
            <a:prstDash val="solid"/>
          </a:ln>
          <a:effectLst>
            <a:outerShdw blurRad="19050" dist="12700" dir="2700000" algn="bl" rotWithShape="0">
              <a:srgbClr val="000000">
                <a:alpha val="12000"/>
              </a:srgbClr>
            </a:outerShdw>
          </a:effectLst>
        </p:spPr>
        <p:txBody>
          <a:bodyPr/>
          <a:lstStyle/>
          <a:p>
            <a:endParaRPr lang="en-US" sz="1400"/>
          </a:p>
        </p:txBody>
      </p:sp>
      <p:sp>
        <p:nvSpPr>
          <p:cNvPr id="6" name="Shape 3"/>
          <p:cNvSpPr/>
          <p:nvPr/>
        </p:nvSpPr>
        <p:spPr>
          <a:xfrm>
            <a:off x="886967" y="1371600"/>
            <a:ext cx="151161" cy="1894114"/>
          </a:xfrm>
          <a:prstGeom prst="rect">
            <a:avLst/>
          </a:prstGeom>
          <a:solidFill>
            <a:srgbClr val="A00B2F"/>
          </a:solidFill>
          <a:ln w="12700">
            <a:solidFill>
              <a:srgbClr val="A00B2F"/>
            </a:solidFill>
            <a:prstDash val="solid"/>
          </a:ln>
        </p:spPr>
        <p:txBody>
          <a:bodyPr/>
          <a:lstStyle/>
          <a:p>
            <a:endParaRPr lang="en-US"/>
          </a:p>
        </p:txBody>
      </p:sp>
      <p:sp>
        <p:nvSpPr>
          <p:cNvPr id="7" name="Text 4"/>
          <p:cNvSpPr/>
          <p:nvPr/>
        </p:nvSpPr>
        <p:spPr>
          <a:xfrm>
            <a:off x="1151102" y="1450258"/>
            <a:ext cx="2788920" cy="256032"/>
          </a:xfrm>
          <a:prstGeom prst="rect">
            <a:avLst/>
          </a:prstGeom>
          <a:noFill/>
          <a:ln/>
        </p:spPr>
        <p:txBody>
          <a:bodyPr wrap="square" lIns="0" tIns="0" rIns="0" bIns="0" rtlCol="0" anchor="ctr"/>
          <a:lstStyle/>
          <a:p>
            <a:pPr marL="0" indent="0">
              <a:buNone/>
            </a:pPr>
            <a:r>
              <a:rPr lang="en-US" sz="1800" b="1" dirty="0">
                <a:solidFill>
                  <a:srgbClr val="404040"/>
                </a:solidFill>
                <a:latin typeface="Century Gothic" pitchFamily="34" charset="0"/>
                <a:ea typeface="Century Gothic" pitchFamily="34" charset="-122"/>
                <a:cs typeface="Century Gothic" pitchFamily="34" charset="-120"/>
              </a:rPr>
              <a:t>Keeping Contract Alive</a:t>
            </a:r>
            <a:endParaRPr lang="en-US" sz="1800" dirty="0"/>
          </a:p>
        </p:txBody>
      </p:sp>
      <p:sp>
        <p:nvSpPr>
          <p:cNvPr id="8" name="Text 5"/>
          <p:cNvSpPr/>
          <p:nvPr/>
        </p:nvSpPr>
        <p:spPr>
          <a:xfrm>
            <a:off x="1124712" y="1801368"/>
            <a:ext cx="2770632" cy="685800"/>
          </a:xfrm>
          <a:prstGeom prst="rect">
            <a:avLst/>
          </a:prstGeom>
          <a:noFill/>
          <a:ln/>
        </p:spPr>
        <p:txBody>
          <a:bodyPr wrap="square" lIns="381" tIns="381" rIns="381" bIns="381" rtlCol="0" anchor="t"/>
          <a:lstStyle/>
          <a:p>
            <a:pPr marL="285750" indent="-285750">
              <a:buFont typeface="Arial" panose="020B0604020202020204" pitchFamily="34" charset="0"/>
              <a:buChar char="•"/>
            </a:pPr>
            <a:r>
              <a:rPr lang="en-US" sz="1250" dirty="0">
                <a:solidFill>
                  <a:srgbClr val="404040"/>
                </a:solidFill>
                <a:latin typeface="Century Gothic" pitchFamily="34" charset="0"/>
                <a:ea typeface="Century Gothic" pitchFamily="34" charset="-122"/>
                <a:cs typeface="Century Gothic" pitchFamily="34" charset="-120"/>
              </a:rPr>
              <a:t>Exception of non-performance</a:t>
            </a:r>
          </a:p>
          <a:p>
            <a:pPr marL="285750" indent="-285750">
              <a:buFont typeface="Arial" panose="020B0604020202020204" pitchFamily="34" charset="0"/>
              <a:buChar char="•"/>
            </a:pPr>
            <a:endParaRPr lang="en-US" sz="1250" dirty="0">
              <a:solidFill>
                <a:srgbClr val="404040"/>
              </a:solidFill>
              <a:latin typeface="Century Gothic" pitchFamily="34" charset="0"/>
              <a:ea typeface="Century Gothic" pitchFamily="34" charset="-122"/>
              <a:cs typeface="Century Gothic" pitchFamily="34" charset="-120"/>
            </a:endParaRPr>
          </a:p>
          <a:p>
            <a:pPr marL="285750" indent="-285750">
              <a:buFont typeface="Arial" panose="020B0604020202020204" pitchFamily="34" charset="0"/>
              <a:buChar char="•"/>
            </a:pPr>
            <a:r>
              <a:rPr lang="en-US" sz="1250" dirty="0">
                <a:solidFill>
                  <a:srgbClr val="404040"/>
                </a:solidFill>
                <a:latin typeface="Century Gothic" pitchFamily="34" charset="0"/>
                <a:ea typeface="Century Gothic" pitchFamily="34" charset="-122"/>
                <a:cs typeface="Century Gothic" pitchFamily="34" charset="-120"/>
              </a:rPr>
              <a:t>A claim for specific performance</a:t>
            </a:r>
          </a:p>
          <a:p>
            <a:pPr marL="285750" indent="-285750">
              <a:buFont typeface="Arial" panose="020B0604020202020204" pitchFamily="34" charset="0"/>
              <a:buChar char="•"/>
            </a:pPr>
            <a:endParaRPr lang="en-US" sz="1250" dirty="0">
              <a:solidFill>
                <a:srgbClr val="404040"/>
              </a:solidFill>
              <a:latin typeface="Century Gothic" pitchFamily="34" charset="0"/>
              <a:ea typeface="Century Gothic" pitchFamily="34" charset="-122"/>
              <a:cs typeface="Century Gothic" pitchFamily="34" charset="-120"/>
            </a:endParaRPr>
          </a:p>
          <a:p>
            <a:pPr marL="285750" indent="-285750">
              <a:buFont typeface="Arial" panose="020B0604020202020204" pitchFamily="34" charset="0"/>
              <a:buChar char="•"/>
            </a:pPr>
            <a:r>
              <a:rPr lang="en-US" sz="1250" dirty="0">
                <a:solidFill>
                  <a:srgbClr val="404040"/>
                </a:solidFill>
                <a:latin typeface="Century Gothic" pitchFamily="34" charset="0"/>
                <a:ea typeface="Century Gothic" pitchFamily="34" charset="-122"/>
                <a:cs typeface="Century Gothic" pitchFamily="34" charset="-120"/>
              </a:rPr>
              <a:t>An interdict.</a:t>
            </a:r>
          </a:p>
        </p:txBody>
      </p:sp>
      <p:sp>
        <p:nvSpPr>
          <p:cNvPr id="9" name="Shape 6"/>
          <p:cNvSpPr/>
          <p:nvPr/>
        </p:nvSpPr>
        <p:spPr>
          <a:xfrm>
            <a:off x="4254321" y="1344542"/>
            <a:ext cx="2928576" cy="2084458"/>
          </a:xfrm>
          <a:prstGeom prst="roundRect">
            <a:avLst>
              <a:gd name="adj" fmla="val 5517"/>
            </a:avLst>
          </a:prstGeom>
          <a:solidFill>
            <a:srgbClr val="FFFFFF"/>
          </a:solidFill>
          <a:ln w="12700">
            <a:solidFill>
              <a:srgbClr val="D9D9D9"/>
            </a:solidFill>
            <a:prstDash val="solid"/>
          </a:ln>
          <a:effectLst>
            <a:outerShdw blurRad="19050" dist="12700" dir="2700000" algn="bl" rotWithShape="0">
              <a:srgbClr val="000000">
                <a:alpha val="12000"/>
              </a:srgbClr>
            </a:outerShdw>
          </a:effectLst>
        </p:spPr>
        <p:txBody>
          <a:bodyPr/>
          <a:lstStyle/>
          <a:p>
            <a:endParaRPr lang="en-US"/>
          </a:p>
        </p:txBody>
      </p:sp>
      <p:sp>
        <p:nvSpPr>
          <p:cNvPr id="10" name="Shape 7"/>
          <p:cNvSpPr/>
          <p:nvPr/>
        </p:nvSpPr>
        <p:spPr>
          <a:xfrm>
            <a:off x="4242816" y="1371599"/>
            <a:ext cx="120797" cy="1894115"/>
          </a:xfrm>
          <a:prstGeom prst="rect">
            <a:avLst/>
          </a:prstGeom>
          <a:solidFill>
            <a:srgbClr val="A59137"/>
          </a:solidFill>
          <a:ln w="12700">
            <a:solidFill>
              <a:srgbClr val="A59137"/>
            </a:solidFill>
            <a:prstDash val="solid"/>
          </a:ln>
        </p:spPr>
        <p:txBody>
          <a:bodyPr/>
          <a:lstStyle/>
          <a:p>
            <a:endParaRPr lang="en-US"/>
          </a:p>
        </p:txBody>
      </p:sp>
      <p:sp>
        <p:nvSpPr>
          <p:cNvPr id="11" name="Text 8"/>
          <p:cNvSpPr/>
          <p:nvPr/>
        </p:nvSpPr>
        <p:spPr>
          <a:xfrm>
            <a:off x="4480560" y="1517904"/>
            <a:ext cx="2788920" cy="256032"/>
          </a:xfrm>
          <a:prstGeom prst="rect">
            <a:avLst/>
          </a:prstGeom>
          <a:noFill/>
          <a:ln/>
        </p:spPr>
        <p:txBody>
          <a:bodyPr wrap="square" lIns="0" tIns="0" rIns="0" bIns="0" rtlCol="0" anchor="ctr"/>
          <a:lstStyle/>
          <a:p>
            <a:pPr marL="0" indent="0">
              <a:buNone/>
            </a:pPr>
            <a:r>
              <a:rPr lang="en-US" sz="1800" b="1" dirty="0">
                <a:solidFill>
                  <a:srgbClr val="404040"/>
                </a:solidFill>
                <a:latin typeface="Century Gothic" pitchFamily="34" charset="0"/>
                <a:ea typeface="Century Gothic" pitchFamily="34" charset="-122"/>
                <a:cs typeface="Century Gothic" pitchFamily="34" charset="-120"/>
              </a:rPr>
              <a:t>Compensating the Innocent Party</a:t>
            </a:r>
            <a:endParaRPr lang="en-US" sz="1800" dirty="0"/>
          </a:p>
        </p:txBody>
      </p:sp>
      <p:sp>
        <p:nvSpPr>
          <p:cNvPr id="12" name="Text 9"/>
          <p:cNvSpPr/>
          <p:nvPr/>
        </p:nvSpPr>
        <p:spPr>
          <a:xfrm>
            <a:off x="4423770" y="1965960"/>
            <a:ext cx="2770632" cy="685800"/>
          </a:xfrm>
          <a:prstGeom prst="rect">
            <a:avLst/>
          </a:prstGeom>
          <a:noFill/>
          <a:ln/>
        </p:spPr>
        <p:txBody>
          <a:bodyPr wrap="square" lIns="381" tIns="381" rIns="381" bIns="381" rtlCol="0" anchor="t"/>
          <a:lstStyle/>
          <a:p>
            <a:pPr marL="285750" indent="-285750">
              <a:buFont typeface="Arial" panose="020B0604020202020204" pitchFamily="34" charset="0"/>
              <a:buChar char="•"/>
            </a:pPr>
            <a:r>
              <a:rPr lang="en-US" sz="1250" dirty="0">
                <a:solidFill>
                  <a:srgbClr val="404040"/>
                </a:solidFill>
                <a:latin typeface="Century Gothic" pitchFamily="34" charset="0"/>
                <a:ea typeface="Century Gothic" pitchFamily="34" charset="-122"/>
                <a:cs typeface="Century Gothic" pitchFamily="34" charset="-120"/>
              </a:rPr>
              <a:t>A claim for contractual damages</a:t>
            </a:r>
          </a:p>
          <a:p>
            <a:pPr marL="285750" indent="-285750">
              <a:buFont typeface="Arial" panose="020B0604020202020204" pitchFamily="34" charset="0"/>
              <a:buChar char="•"/>
            </a:pPr>
            <a:endParaRPr lang="en-US" sz="1250" dirty="0">
              <a:solidFill>
                <a:srgbClr val="404040"/>
              </a:solidFill>
              <a:latin typeface="Century Gothic" pitchFamily="34" charset="0"/>
            </a:endParaRPr>
          </a:p>
          <a:p>
            <a:pPr marL="285750" indent="-285750">
              <a:buFont typeface="Arial" panose="020B0604020202020204" pitchFamily="34" charset="0"/>
              <a:buChar char="•"/>
            </a:pPr>
            <a:r>
              <a:rPr lang="en-US" sz="1250" dirty="0">
                <a:solidFill>
                  <a:srgbClr val="404040"/>
                </a:solidFill>
                <a:latin typeface="Century Gothic" pitchFamily="34" charset="0"/>
              </a:rPr>
              <a:t>A claim for penalties</a:t>
            </a:r>
          </a:p>
          <a:p>
            <a:pPr marL="285750" indent="-285750">
              <a:buFont typeface="Arial" panose="020B0604020202020204" pitchFamily="34" charset="0"/>
              <a:buChar char="•"/>
            </a:pPr>
            <a:endParaRPr lang="en-US" sz="1250" dirty="0">
              <a:solidFill>
                <a:srgbClr val="404040"/>
              </a:solidFill>
              <a:latin typeface="Century Gothic" pitchFamily="34" charset="0"/>
            </a:endParaRPr>
          </a:p>
          <a:p>
            <a:pPr marL="285750" indent="-285750">
              <a:buFont typeface="Arial" panose="020B0604020202020204" pitchFamily="34" charset="0"/>
              <a:buChar char="•"/>
            </a:pPr>
            <a:r>
              <a:rPr lang="en-US" sz="1250" dirty="0">
                <a:solidFill>
                  <a:srgbClr val="404040"/>
                </a:solidFill>
                <a:latin typeface="Century Gothic" pitchFamily="34" charset="0"/>
              </a:rPr>
              <a:t>A claim for interest on amounts owing</a:t>
            </a:r>
            <a:endParaRPr lang="en-US" sz="1250" dirty="0"/>
          </a:p>
        </p:txBody>
      </p:sp>
      <p:sp>
        <p:nvSpPr>
          <p:cNvPr id="21" name="Shape 18"/>
          <p:cNvSpPr/>
          <p:nvPr/>
        </p:nvSpPr>
        <p:spPr>
          <a:xfrm>
            <a:off x="868680" y="4498848"/>
            <a:ext cx="6510528" cy="914400"/>
          </a:xfrm>
          <a:prstGeom prst="roundRect">
            <a:avLst>
              <a:gd name="adj" fmla="val 8000"/>
            </a:avLst>
          </a:prstGeom>
          <a:solidFill>
            <a:srgbClr val="FFFFFF"/>
          </a:solidFill>
          <a:ln w="12700">
            <a:solidFill>
              <a:srgbClr val="D9D9D9"/>
            </a:solidFill>
            <a:prstDash val="solid"/>
          </a:ln>
          <a:effectLst>
            <a:outerShdw blurRad="19050" dist="12700" dir="2700000" algn="bl" rotWithShape="0">
              <a:srgbClr val="000000">
                <a:alpha val="12000"/>
              </a:srgbClr>
            </a:outerShdw>
          </a:effectLst>
        </p:spPr>
        <p:txBody>
          <a:bodyPr/>
          <a:lstStyle/>
          <a:p>
            <a:endParaRPr lang="en-US"/>
          </a:p>
        </p:txBody>
      </p:sp>
      <p:sp>
        <p:nvSpPr>
          <p:cNvPr id="22" name="Shape 19"/>
          <p:cNvSpPr/>
          <p:nvPr/>
        </p:nvSpPr>
        <p:spPr>
          <a:xfrm>
            <a:off x="886968" y="4517136"/>
            <a:ext cx="109728" cy="877824"/>
          </a:xfrm>
          <a:prstGeom prst="rect">
            <a:avLst/>
          </a:prstGeom>
          <a:solidFill>
            <a:srgbClr val="A59137"/>
          </a:solidFill>
          <a:ln w="12700">
            <a:solidFill>
              <a:srgbClr val="A59137"/>
            </a:solidFill>
            <a:prstDash val="solid"/>
          </a:ln>
        </p:spPr>
        <p:txBody>
          <a:bodyPr/>
          <a:lstStyle/>
          <a:p>
            <a:endParaRPr lang="en-US"/>
          </a:p>
        </p:txBody>
      </p:sp>
      <p:sp>
        <p:nvSpPr>
          <p:cNvPr id="23" name="Text 20"/>
          <p:cNvSpPr/>
          <p:nvPr/>
        </p:nvSpPr>
        <p:spPr>
          <a:xfrm>
            <a:off x="1106424" y="4544568"/>
            <a:ext cx="6144768" cy="256032"/>
          </a:xfrm>
          <a:prstGeom prst="rect">
            <a:avLst/>
          </a:prstGeom>
          <a:noFill/>
          <a:ln/>
        </p:spPr>
        <p:txBody>
          <a:bodyPr wrap="square" lIns="0" tIns="0" rIns="0" bIns="0" rtlCol="0" anchor="ctr"/>
          <a:lstStyle/>
          <a:p>
            <a:pPr marL="0" indent="0">
              <a:buNone/>
            </a:pPr>
            <a:r>
              <a:rPr lang="en-US" sz="1800" b="1" dirty="0">
                <a:solidFill>
                  <a:srgbClr val="404040"/>
                </a:solidFill>
                <a:latin typeface="Century Gothic" pitchFamily="34" charset="0"/>
                <a:ea typeface="Century Gothic" pitchFamily="34" charset="-122"/>
                <a:cs typeface="Century Gothic" pitchFamily="34" charset="-120"/>
              </a:rPr>
              <a:t>NOTES- LAST RESORT</a:t>
            </a:r>
            <a:endParaRPr lang="en-US" sz="1800" dirty="0"/>
          </a:p>
        </p:txBody>
      </p:sp>
      <p:sp>
        <p:nvSpPr>
          <p:cNvPr id="24" name="Text 21"/>
          <p:cNvSpPr/>
          <p:nvPr/>
        </p:nvSpPr>
        <p:spPr>
          <a:xfrm>
            <a:off x="1159302" y="4818888"/>
            <a:ext cx="6126480" cy="274320"/>
          </a:xfrm>
          <a:prstGeom prst="rect">
            <a:avLst/>
          </a:prstGeom>
          <a:noFill/>
          <a:ln/>
        </p:spPr>
        <p:txBody>
          <a:bodyPr wrap="square" lIns="381" tIns="381" rIns="381" bIns="381" rtlCol="0" anchor="t"/>
          <a:lstStyle/>
          <a:p>
            <a:pPr marL="0" indent="0">
              <a:buNone/>
            </a:pPr>
            <a:r>
              <a:rPr lang="en-US" sz="1250" dirty="0">
                <a:solidFill>
                  <a:srgbClr val="404040"/>
                </a:solidFill>
                <a:latin typeface="Century Gothic" pitchFamily="34" charset="0"/>
                <a:ea typeface="Century Gothic" pitchFamily="34" charset="-122"/>
                <a:cs typeface="Century Gothic" pitchFamily="34" charset="-120"/>
              </a:rPr>
              <a:t>Cancelation is a remedy only available in certain circumstances. The breach must be material – serious enough to justify cancellation.</a:t>
            </a:r>
          </a:p>
          <a:p>
            <a:pPr marL="0" indent="0">
              <a:buNone/>
            </a:pPr>
            <a:endParaRPr lang="en-US" sz="1250" dirty="0"/>
          </a:p>
        </p:txBody>
      </p:sp>
      <p:sp>
        <p:nvSpPr>
          <p:cNvPr id="25" name="Shape 22"/>
          <p:cNvSpPr/>
          <p:nvPr/>
        </p:nvSpPr>
        <p:spPr>
          <a:xfrm>
            <a:off x="457200" y="6492240"/>
            <a:ext cx="11247120" cy="0"/>
          </a:xfrm>
          <a:prstGeom prst="line">
            <a:avLst/>
          </a:prstGeom>
          <a:noFill/>
          <a:ln w="17780">
            <a:solidFill>
              <a:srgbClr val="A00B2F"/>
            </a:solidFill>
            <a:prstDash val="solid"/>
          </a:ln>
        </p:spPr>
        <p:txBody>
          <a:bodyPr/>
          <a:lstStyle/>
          <a:p>
            <a:endParaRPr lang="en-US"/>
          </a:p>
        </p:txBody>
      </p:sp>
      <p:pic>
        <p:nvPicPr>
          <p:cNvPr id="31" name="Picture 30" descr="A sign with a sign pointing to contract agreement&#10;&#10;Description automatically generated">
            <a:extLst>
              <a:ext uri="{FF2B5EF4-FFF2-40B4-BE49-F238E27FC236}">
                <a16:creationId xmlns:a16="http://schemas.microsoft.com/office/drawing/2014/main" id="{0AE347ED-6D1D-D3E8-BA95-522E731EFA2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714567" y="1450258"/>
            <a:ext cx="4198886" cy="279750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chemeClr val="bg1"/>
        </a:solidFill>
        <a:effectLst/>
      </p:bgPr>
    </p:bg>
    <p:spTree>
      <p:nvGrpSpPr>
        <p:cNvPr id="1" name=""/>
        <p:cNvGrpSpPr/>
        <p:nvPr/>
      </p:nvGrpSpPr>
      <p:grpSpPr>
        <a:xfrm>
          <a:off x="0" y="0"/>
          <a:ext cx="0" cy="0"/>
          <a:chOff x="0" y="0"/>
          <a:chExt cx="0" cy="0"/>
        </a:xfrm>
      </p:grpSpPr>
      <p:sp>
        <p:nvSpPr>
          <p:cNvPr id="2" name="Shape 0"/>
          <p:cNvSpPr/>
          <p:nvPr/>
        </p:nvSpPr>
        <p:spPr>
          <a:xfrm>
            <a:off x="10561320" y="256032"/>
            <a:ext cx="1024128" cy="228600"/>
          </a:xfrm>
          <a:prstGeom prst="ellipse">
            <a:avLst/>
          </a:prstGeom>
          <a:solidFill>
            <a:srgbClr val="A00B2F">
              <a:alpha val="95000"/>
            </a:srgbClr>
          </a:solidFill>
          <a:ln w="12700">
            <a:solidFill>
              <a:srgbClr val="A00B2F">
                <a:alpha val="0"/>
              </a:srgbClr>
            </a:solidFill>
            <a:prstDash val="solid"/>
          </a:ln>
        </p:spPr>
        <p:txBody>
          <a:bodyPr/>
          <a:lstStyle/>
          <a:p>
            <a:endParaRPr lang="en-US"/>
          </a:p>
        </p:txBody>
      </p:sp>
      <p:sp>
        <p:nvSpPr>
          <p:cNvPr id="3" name="Shape 1"/>
          <p:cNvSpPr/>
          <p:nvPr/>
        </p:nvSpPr>
        <p:spPr>
          <a:xfrm>
            <a:off x="9802368" y="576072"/>
            <a:ext cx="1371600" cy="329184"/>
          </a:xfrm>
          <a:prstGeom prst="ellipse">
            <a:avLst/>
          </a:prstGeom>
          <a:solidFill>
            <a:srgbClr val="A00B2F"/>
          </a:solidFill>
          <a:ln w="12700">
            <a:solidFill>
              <a:srgbClr val="A00B2F">
                <a:alpha val="0"/>
              </a:srgbClr>
            </a:solidFill>
            <a:prstDash val="solid"/>
          </a:ln>
        </p:spPr>
        <p:txBody>
          <a:bodyPr/>
          <a:lstStyle/>
          <a:p>
            <a:endParaRPr lang="en-US"/>
          </a:p>
        </p:txBody>
      </p:sp>
      <p:sp>
        <p:nvSpPr>
          <p:cNvPr id="4" name="Shape 2"/>
          <p:cNvSpPr/>
          <p:nvPr/>
        </p:nvSpPr>
        <p:spPr>
          <a:xfrm>
            <a:off x="8942832" y="987552"/>
            <a:ext cx="1965960" cy="475488"/>
          </a:xfrm>
          <a:prstGeom prst="ellipse">
            <a:avLst/>
          </a:prstGeom>
          <a:solidFill>
            <a:srgbClr val="A00B2F"/>
          </a:solidFill>
          <a:ln w="12700">
            <a:solidFill>
              <a:srgbClr val="A00B2F">
                <a:alpha val="0"/>
              </a:srgbClr>
            </a:solidFill>
            <a:prstDash val="solid"/>
          </a:ln>
        </p:spPr>
        <p:txBody>
          <a:bodyPr/>
          <a:lstStyle/>
          <a:p>
            <a:endParaRPr lang="en-US"/>
          </a:p>
        </p:txBody>
      </p:sp>
      <p:sp>
        <p:nvSpPr>
          <p:cNvPr id="5" name="Text 3"/>
          <p:cNvSpPr/>
          <p:nvPr/>
        </p:nvSpPr>
        <p:spPr>
          <a:xfrm>
            <a:off x="777240" y="868680"/>
            <a:ext cx="1463040" cy="640080"/>
          </a:xfrm>
          <a:prstGeom prst="rect">
            <a:avLst/>
          </a:prstGeom>
          <a:noFill/>
          <a:ln/>
        </p:spPr>
        <p:txBody>
          <a:bodyPr wrap="square" lIns="0" tIns="0" rIns="0" bIns="0" rtlCol="0" anchor="ctr"/>
          <a:lstStyle/>
          <a:p>
            <a:pPr marL="0" indent="0">
              <a:buNone/>
            </a:pPr>
            <a:r>
              <a:rPr lang="en-US" sz="3000" b="1" dirty="0">
                <a:solidFill>
                  <a:srgbClr val="A59137"/>
                </a:solidFill>
                <a:latin typeface="Century Gothic" pitchFamily="34" charset="0"/>
                <a:ea typeface="Century Gothic" pitchFamily="34" charset="-122"/>
                <a:cs typeface="Century Gothic" pitchFamily="34" charset="-120"/>
              </a:rPr>
              <a:t>02</a:t>
            </a:r>
            <a:endParaRPr lang="en-US" sz="3000" dirty="0"/>
          </a:p>
        </p:txBody>
      </p:sp>
      <p:sp>
        <p:nvSpPr>
          <p:cNvPr id="6" name="Text 4"/>
          <p:cNvSpPr/>
          <p:nvPr/>
        </p:nvSpPr>
        <p:spPr>
          <a:xfrm>
            <a:off x="777240" y="1645920"/>
            <a:ext cx="8869680" cy="1005840"/>
          </a:xfrm>
          <a:prstGeom prst="rect">
            <a:avLst/>
          </a:prstGeom>
          <a:noFill/>
          <a:ln/>
        </p:spPr>
        <p:txBody>
          <a:bodyPr wrap="square" lIns="0" tIns="0" rIns="0" bIns="0" rtlCol="0" anchor="ctr"/>
          <a:lstStyle/>
          <a:p>
            <a:pPr marL="0" indent="0">
              <a:buNone/>
            </a:pPr>
            <a:r>
              <a:rPr lang="en-US" sz="2700" b="1" dirty="0">
                <a:latin typeface="Century Gothic" pitchFamily="34" charset="0"/>
                <a:ea typeface="Century Gothic" pitchFamily="34" charset="-122"/>
                <a:cs typeface="Century Gothic" pitchFamily="34" charset="-120"/>
              </a:rPr>
              <a:t>Part 2 – NEC4</a:t>
            </a:r>
            <a:endParaRPr lang="en-US" sz="2700" dirty="0"/>
          </a:p>
        </p:txBody>
      </p:sp>
      <p:sp>
        <p:nvSpPr>
          <p:cNvPr id="7" name="Text 5"/>
          <p:cNvSpPr/>
          <p:nvPr/>
        </p:nvSpPr>
        <p:spPr>
          <a:xfrm>
            <a:off x="804672" y="2743200"/>
            <a:ext cx="7132320" cy="914400"/>
          </a:xfrm>
          <a:prstGeom prst="rect">
            <a:avLst/>
          </a:prstGeom>
          <a:noFill/>
          <a:ln/>
        </p:spPr>
        <p:txBody>
          <a:bodyPr wrap="square" lIns="0" tIns="0" rIns="0" bIns="0" rtlCol="0" anchor="ctr"/>
          <a:lstStyle/>
          <a:p>
            <a:pPr marL="0" indent="0">
              <a:buNone/>
            </a:pPr>
            <a:r>
              <a:rPr lang="en-US" sz="2000" b="1" dirty="0">
                <a:latin typeface="Century Gothic" pitchFamily="34" charset="0"/>
                <a:ea typeface="Century Gothic" pitchFamily="34" charset="-122"/>
                <a:cs typeface="Century Gothic" pitchFamily="34" charset="-120"/>
              </a:rPr>
              <a:t>NEC4 Overview.</a:t>
            </a:r>
            <a:endParaRPr lang="en-US" sz="2000" b="1" dirty="0"/>
          </a:p>
        </p:txBody>
      </p:sp>
      <p:sp>
        <p:nvSpPr>
          <p:cNvPr id="8" name="Shape 6"/>
          <p:cNvSpPr/>
          <p:nvPr/>
        </p:nvSpPr>
        <p:spPr>
          <a:xfrm>
            <a:off x="777240" y="3977640"/>
            <a:ext cx="2834640" cy="73152"/>
          </a:xfrm>
          <a:prstGeom prst="rect">
            <a:avLst/>
          </a:prstGeom>
          <a:solidFill>
            <a:srgbClr val="A00B2F"/>
          </a:solidFill>
          <a:ln w="12700">
            <a:solidFill>
              <a:srgbClr val="A00B2F"/>
            </a:solidFill>
            <a:prstDash val="solid"/>
          </a:ln>
        </p:spPr>
        <p:txBody>
          <a:bodyPr/>
          <a:lstStyle/>
          <a:p>
            <a:endParaRPr lang="en-US"/>
          </a:p>
        </p:txBody>
      </p:sp>
      <p:pic>
        <p:nvPicPr>
          <p:cNvPr id="13" name="Picture 12" descr="Two boxes with orange designs&#10;&#10;Description automatically generated with medium confidence">
            <a:extLst>
              <a:ext uri="{FF2B5EF4-FFF2-40B4-BE49-F238E27FC236}">
                <a16:creationId xmlns:a16="http://schemas.microsoft.com/office/drawing/2014/main" id="{4CE428C5-99FB-2D58-3A93-E5784EDF9D32}"/>
              </a:ext>
            </a:extLst>
          </p:cNvPr>
          <p:cNvPicPr>
            <a:picLocks noChangeAspect="1"/>
          </p:cNvPicPr>
          <p:nvPr/>
        </p:nvPicPr>
        <p:blipFill>
          <a:blip r:embed="rId3"/>
          <a:stretch>
            <a:fillRect/>
          </a:stretch>
        </p:blipFill>
        <p:spPr>
          <a:xfrm>
            <a:off x="5212080" y="1915352"/>
            <a:ext cx="4882073" cy="3955096"/>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OepZ5dqCUqbwJPa62Sh6i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UPTV_tIwiIdo1MtxYho9O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lLLW7_5O5ivDFB8H.SJNK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8Y4e7Vq1iON7XTX.JYhU2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uuotHZ5wCVjJFxvuJafZ3g"/>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YH1C.HpKk4iKigggZx5Egw"/>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02YkZQ_vaz6ojxB34Qa7K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fTcU5CWQ2YsvcDMzze4hhQ"/>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rstOX.MT0J0YTXndx.nG3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5tNN_OdVRnC_8Tatiiw6bA"/>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ImosP7cGz8jpBXfJVj4nI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UnHVP62anKEOFGxXrsg9T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WeuPz39X50uKKOCe3ulpBA"/>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6mk0kwKubyHt1aglBDxGYg"/>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lAxqpAaJdwjmH_qjViuwPg"/>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AdSuCE8K7_cFTdvM91o3Cg"/>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Td9HDlpcuD2.WYul97VISA"/>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0P.R0woGvT2k4dgF0Bhf_g"/>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mTgE9ZXU9qhkf8a98uV1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pX0fTiLvS7UzfMkfbnM6cw"/>
</p:tagLst>
</file>

<file path=ppt/tags/tag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eP6SvgxFopyTGJenuItm_A"/>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tE6Gt2QtPOpW3xUlGcswBg"/>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AzKrZuB3TRxz.an5px0ar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UmjHacuKw3zEeDwYt7dje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YMyYdEMihHIEh3tsBclJvA"/>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M7BS3jAlauliCI..J0FW5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Y0qITj3ViRi9ll99VneBAQ"/>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xGQLYs1bvVJz9ja5ujFMJ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27yKt7zjXUMZ2.oZQ5rJTQ"/>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Iqj0SGwp1GDHbdAspA2O0g"/>
</p:tagLst>
</file>

<file path=ppt/tags/tag4.xml><?xml version="1.0" encoding="utf-8"?>
<p:tagLst xmlns:a="http://schemas.openxmlformats.org/drawingml/2006/main" xmlns:r="http://schemas.openxmlformats.org/officeDocument/2006/relationships" xmlns:p="http://schemas.openxmlformats.org/presentationml/2006/main">
  <p:tag name="SHAPENAME" val="5. Sourc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IUbIo2WVFqkrkX5ATYnwfw"/>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WSC7fnmjXYqK7hDuLuuTQw"/>
</p:tagLst>
</file>

<file path=ppt/tags/tag42.xml><?xml version="1.0" encoding="utf-8"?>
<p:tagLst xmlns:a="http://schemas.openxmlformats.org/drawingml/2006/main" xmlns:r="http://schemas.openxmlformats.org/officeDocument/2006/relationships" xmlns:p="http://schemas.openxmlformats.org/presentationml/2006/main">
  <p:tag name="NAME" val="LineBasicStrong"/>
</p:tagLst>
</file>

<file path=ppt/tags/tag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xml><?xml version="1.0" encoding="utf-8"?>
<p:tagLst xmlns:a="http://schemas.openxmlformats.org/drawingml/2006/main" xmlns:r="http://schemas.openxmlformats.org/officeDocument/2006/relationships" xmlns:p="http://schemas.openxmlformats.org/presentationml/2006/main">
  <p:tag name="SHAPENAME" val="3. Subtitl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entury Gothic"/>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entury Gothic"/>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20869ABD952EC45B4463E96B2C4DD89" ma:contentTypeVersion="16" ma:contentTypeDescription="Create a new document." ma:contentTypeScope="" ma:versionID="4857cc5973b5711bc7fd7387a42e898d">
  <xsd:schema xmlns:xsd="http://www.w3.org/2001/XMLSchema" xmlns:xs="http://www.w3.org/2001/XMLSchema" xmlns:p="http://schemas.microsoft.com/office/2006/metadata/properties" xmlns:ns2="bf8e3bd6-7340-44ab-8c5e-ea4915b6bc5e" xmlns:ns3="ef007da4-f455-4bfc-bd9f-948e9cb6a3f3" targetNamespace="http://schemas.microsoft.com/office/2006/metadata/properties" ma:root="true" ma:fieldsID="8a16fad611af15e9fe3d37da6b4caea6" ns2:_="" ns3:_="">
    <xsd:import namespace="bf8e3bd6-7340-44ab-8c5e-ea4915b6bc5e"/>
    <xsd:import namespace="ef007da4-f455-4bfc-bd9f-948e9cb6a3f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3:SharedWithUsers" minOccurs="0"/>
                <xsd:element ref="ns3:SharedWithDetail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8e3bd6-7340-44ab-8c5e-ea4915b6bc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5116861-d941-4ea6-8edc-781e6166fa0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f007da4-f455-4bfc-bd9f-948e9cb6a3f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2adac98-d955-4b74-a352-e7d7fce039f3}" ma:internalName="TaxCatchAll" ma:showField="CatchAllData" ma:web="ef007da4-f455-4bfc-bd9f-948e9cb6a3f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f007da4-f455-4bfc-bd9f-948e9cb6a3f3" xsi:nil="true"/>
    <lcf76f155ced4ddcb4097134ff3c332f xmlns="bf8e3bd6-7340-44ab-8c5e-ea4915b6bc5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1A94947-F1A6-41FD-9022-2C9A43FC13D6}">
  <ds:schemaRefs>
    <ds:schemaRef ds:uri="bf8e3bd6-7340-44ab-8c5e-ea4915b6bc5e"/>
    <ds:schemaRef ds:uri="ef007da4-f455-4bfc-bd9f-948e9cb6a3f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9B85848-C497-48EC-A334-742B0190A71C}">
  <ds:schemaRefs>
    <ds:schemaRef ds:uri="http://schemas.microsoft.com/sharepoint/v3/contenttype/forms"/>
  </ds:schemaRefs>
</ds:datastoreItem>
</file>

<file path=customXml/itemProps3.xml><?xml version="1.0" encoding="utf-8"?>
<ds:datastoreItem xmlns:ds="http://schemas.openxmlformats.org/officeDocument/2006/customXml" ds:itemID="{B085FD4E-27C3-495E-94A7-4D3517213445}">
  <ds:schemaRefs>
    <ds:schemaRef ds:uri="bf8e3bd6-7340-44ab-8c5e-ea4915b6bc5e"/>
    <ds:schemaRef ds:uri="ef007da4-f455-4bfc-bd9f-948e9cb6a3f3"/>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1619</TotalTime>
  <Words>2310</Words>
  <Application>Microsoft Office PowerPoint</Application>
  <PresentationFormat>Widescreen</PresentationFormat>
  <Paragraphs>390</Paragraphs>
  <Slides>28</Slides>
  <Notes>23</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6" baseType="lpstr">
      <vt:lpstr>Aptos</vt:lpstr>
      <vt:lpstr>Arial</vt:lpstr>
      <vt:lpstr>Century Gothic</vt:lpstr>
      <vt:lpstr>Georgia</vt:lpstr>
      <vt:lpstr>Segoe UI</vt:lpstr>
      <vt:lpstr>Times New Roman</vt:lpstr>
      <vt:lpstr>Office Theme</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NEC origin</vt:lpstr>
      <vt:lpstr>NEC origin</vt:lpstr>
      <vt:lpstr>NEC objectives</vt:lpstr>
      <vt:lpstr>Stimulus to effective management</vt:lpstr>
      <vt:lpstr>Why are NEC better contract?</vt:lpstr>
      <vt:lpstr>Why NEC Contracts Are Better</vt:lpstr>
      <vt:lpstr>Contracts in NEC4 family</vt:lpstr>
      <vt:lpstr>NEC3 vs. NEC4 Key Changes</vt:lpstr>
      <vt:lpstr>Some other changes…</vt:lpstr>
      <vt:lpstr>Agents of the Parties</vt:lpstr>
      <vt:lpstr>Roles and responsibilities</vt:lpstr>
      <vt:lpstr>Adjudicator</vt:lpstr>
      <vt:lpstr>PowerPoint Presentation</vt:lpstr>
      <vt:lpstr>PowerPoint Presentation</vt:lpstr>
      <vt:lpstr>The NEC Contract Structure</vt:lpstr>
      <vt:lpstr>Why projects fail</vt:lpstr>
      <vt:lpstr>Key Takeaways</vt:lpstr>
      <vt:lpstr>Key Takeaways</vt:lpstr>
      <vt:lpstr>PowerPoint Presentation</vt:lpstr>
    </vt:vector>
  </TitlesOfParts>
  <Company>ECS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NEC4 Supply Contract - 90 Minute Training</dc:title>
  <dc:subject>NEC4 Supply Contract training</dc:subject>
  <dc:creator>OpenAI</dc:creator>
  <cp:lastModifiedBy>Jacqualine Mthethwa</cp:lastModifiedBy>
  <cp:revision>5</cp:revision>
  <dcterms:created xsi:type="dcterms:W3CDTF">2026-04-13T08:57:46Z</dcterms:created>
  <dcterms:modified xsi:type="dcterms:W3CDTF">2026-06-09T15:15:57Z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0x010100320869ABD952EC45B4463E96B2C4DD89</vt:lpwstr>
  </property>
  <property fmtid="{D5CDD505-2E9C-101B-9397-08002B2CF9AE}" pid="3" name="MediaServiceImageTags">
    <vt:lpwstr/>
  </property>
</Properties>
</file>