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FD5BC-1B21-4FAC-9211-66B9F116D4DE}" type="datetimeFigureOut">
              <a:rPr lang="nl-NL" smtClean="0"/>
              <a:t>7-10-2025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1E50D-CC84-4523-8466-7455E8CAB1D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156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nvero27.com?subject=Contact%20from%20Invero27%20Presentati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vero27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ISO 27001 Roadmap for Non-Tech Leaders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Full 12-Phase Guide for Project Managers &amp; Middle Management</a:t>
            </a:r>
          </a:p>
        </p:txBody>
      </p:sp>
      <p:pic>
        <p:nvPicPr>
          <p:cNvPr id="6" name="Afbeelding 5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7AA3687C-76F1-0971-9BB0-B9B969D3B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7: Implementation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Goal: Build and operationalize the ISMS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Implement controls, processes, policies</a:t>
            </a:r>
          </a:p>
          <a:p>
            <a:pPr lvl="1"/>
            <a:r>
              <a:rPr dirty="0"/>
              <a:t>Train and </a:t>
            </a:r>
            <a:r>
              <a:rPr lang="nl-NL" dirty="0" err="1"/>
              <a:t>involve</a:t>
            </a:r>
            <a:r>
              <a:rPr lang="nl-NL" dirty="0"/>
              <a:t> </a:t>
            </a:r>
            <a:r>
              <a:rPr dirty="0"/>
              <a:t>staff</a:t>
            </a:r>
          </a:p>
          <a:p>
            <a:pPr lvl="1"/>
            <a:r>
              <a:rPr dirty="0"/>
              <a:t>Align with existing business </a:t>
            </a:r>
            <a:r>
              <a:rPr lang="nl-NL" dirty="0" err="1"/>
              <a:t>processes</a:t>
            </a:r>
            <a:endParaRPr lang="en-US" dirty="0"/>
          </a:p>
          <a:p>
            <a:r>
              <a:rPr lang="en-US" dirty="0"/>
              <a:t>Pitfalls: Gaps between documentation and reality</a:t>
            </a:r>
          </a:p>
          <a:p>
            <a:r>
              <a:rPr dirty="0"/>
              <a:t>Bias: Proximity Bias — only fixing visible issues</a:t>
            </a:r>
          </a:p>
        </p:txBody>
      </p:sp>
      <p:pic>
        <p:nvPicPr>
          <p:cNvPr id="6" name="Afbeelding 5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0D83EDE4-FF5B-B182-EDA7-22E630C8B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8: Internal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Goal: Identify and fix problems before the real audit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Conduct systematic internal audit</a:t>
            </a:r>
          </a:p>
          <a:p>
            <a:pPr lvl="1"/>
            <a:r>
              <a:rPr dirty="0"/>
              <a:t>Track and close non-conformities</a:t>
            </a:r>
          </a:p>
          <a:p>
            <a:r>
              <a:rPr dirty="0"/>
              <a:t>Pitfalls: Biased auditors, checklist-only approach</a:t>
            </a:r>
          </a:p>
          <a:p>
            <a:r>
              <a:rPr dirty="0"/>
              <a:t>Bias: Self-serving Bias — overstating success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C8051394-4B0A-E5F9-3C22-E1E9541FA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9: Management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Goal: Ensure ISMS is working and improving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Conduct formal management review</a:t>
            </a:r>
          </a:p>
          <a:p>
            <a:pPr lvl="1"/>
            <a:r>
              <a:rPr dirty="0"/>
              <a:t>Align with audit, training, and incident results</a:t>
            </a:r>
          </a:p>
          <a:p>
            <a:r>
              <a:rPr dirty="0"/>
              <a:t>Pitfalls: Treating it as a checkbox activity</a:t>
            </a:r>
          </a:p>
          <a:p>
            <a:r>
              <a:rPr dirty="0"/>
              <a:t>Bias: Recency Bias — ignoring long-term trends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1076EE4F-A167-BA60-C815-DE2BF3EC6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Phase 10: Pre-Assessment Audit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Goal: Dry run before the formal audit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Simulate certification audit</a:t>
            </a:r>
          </a:p>
          <a:p>
            <a:pPr lvl="1"/>
            <a:r>
              <a:rPr dirty="0"/>
              <a:t>Resolve remaining issues</a:t>
            </a:r>
          </a:p>
          <a:p>
            <a:r>
              <a:rPr dirty="0"/>
              <a:t>Pitfalls: False confidence from passing internal pre-check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306923A4-A7C4-86BB-B439-7E7E020D54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Phase 11: Certification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Goal: Earn ISO 27001 Certification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Undergo Stage 1 &amp; Stage 2 audits</a:t>
            </a:r>
          </a:p>
          <a:p>
            <a:pPr lvl="1"/>
            <a:r>
              <a:rPr dirty="0"/>
              <a:t>Respond to auditor findings</a:t>
            </a:r>
          </a:p>
          <a:p>
            <a:r>
              <a:rPr dirty="0"/>
              <a:t>Pitfalls: Performing for the audit vs. real operational maturity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229C5873-DB83-954D-08AB-B8DF4DB13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Phase 12: Surveillance &amp; Recertification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Goal: Maintain and extend your certification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Pass annual surveillance audits</a:t>
            </a:r>
          </a:p>
          <a:p>
            <a:pPr lvl="1"/>
            <a:r>
              <a:rPr dirty="0"/>
              <a:t>Prepare for 3-year recertification</a:t>
            </a:r>
          </a:p>
          <a:p>
            <a:r>
              <a:rPr dirty="0"/>
              <a:t>Pitfalls: Complacency and lack of continuous improvement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Ready to Lead Your ISO 27001 Journey?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This roadmap gives you:</a:t>
            </a:r>
          </a:p>
          <a:p>
            <a:pPr lvl="1"/>
            <a:r>
              <a:rPr dirty="0"/>
              <a:t>A plan you can act on</a:t>
            </a:r>
          </a:p>
          <a:p>
            <a:pPr lvl="1"/>
            <a:r>
              <a:rPr dirty="0"/>
              <a:t>A framework to get leadership on board</a:t>
            </a:r>
          </a:p>
          <a:p>
            <a:pPr lvl="1"/>
            <a:r>
              <a:rPr dirty="0"/>
              <a:t>Tools to avoid common traps</a:t>
            </a:r>
          </a:p>
          <a:p>
            <a:endParaRPr dirty="0"/>
          </a:p>
          <a:p>
            <a:r>
              <a:rPr dirty="0"/>
              <a:t>Use this deck to kickstart or reboot your ISO project with clarity and confidence.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2713CCD1-19BB-DD3B-B09B-6BBA0419D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Get ISO 27001 Certified with Confidence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1600" dirty="0"/>
              <a:t>ISO 27001 is no longer optional in a world of evolving cyber threats.</a:t>
            </a:r>
          </a:p>
          <a:p>
            <a:endParaRPr sz="1600" dirty="0"/>
          </a:p>
          <a:p>
            <a:r>
              <a:rPr sz="1600" dirty="0"/>
              <a:t>Invero27 helps you certify efficiently and confidently:</a:t>
            </a:r>
          </a:p>
          <a:p>
            <a:pPr lvl="1"/>
            <a:r>
              <a:rPr sz="1200" dirty="0"/>
              <a:t>Cross-industry expertise: IT &amp; OT | Private &amp; Public</a:t>
            </a:r>
          </a:p>
          <a:p>
            <a:pPr lvl="1"/>
            <a:r>
              <a:rPr sz="1200" dirty="0"/>
              <a:t>Aligned with your goals, culture, and sector realities</a:t>
            </a:r>
          </a:p>
          <a:p>
            <a:pPr lvl="1"/>
            <a:r>
              <a:rPr sz="1200" dirty="0"/>
              <a:t>Full project lifecycle: Gap → Implement → Certify</a:t>
            </a:r>
          </a:p>
          <a:p>
            <a:pPr lvl="1"/>
            <a:r>
              <a:rPr sz="1200" dirty="0"/>
              <a:t>Expertise across standards: ISO 27001 · IEC 62443 · GDPR · NIS2 · DORA</a:t>
            </a:r>
          </a:p>
          <a:p>
            <a:endParaRPr sz="1600" dirty="0"/>
          </a:p>
          <a:p>
            <a:r>
              <a:rPr sz="1600" dirty="0"/>
              <a:t>What Clients Say:</a:t>
            </a:r>
          </a:p>
          <a:p>
            <a:pPr lvl="1"/>
            <a:r>
              <a:rPr sz="1200" dirty="0"/>
              <a:t>“Their insight into GDPR and compliance was sharp and actionable.”</a:t>
            </a:r>
          </a:p>
          <a:p>
            <a:pPr lvl="1"/>
            <a:r>
              <a:rPr sz="1200" dirty="0"/>
              <a:t>“Invero27 united 60+ specialists and led us to success.”</a:t>
            </a:r>
          </a:p>
          <a:p>
            <a:pPr lvl="1"/>
            <a:r>
              <a:rPr sz="1200" dirty="0"/>
              <a:t>“Their approach gave us confidence throughout the project.”</a:t>
            </a:r>
          </a:p>
          <a:p>
            <a:endParaRPr sz="1600" dirty="0"/>
          </a:p>
          <a:p>
            <a:r>
              <a:rPr sz="1600" dirty="0"/>
              <a:t>Schedule Your Introductory Call Today</a:t>
            </a:r>
            <a:endParaRPr lang="nl-NL" sz="1600" dirty="0"/>
          </a:p>
          <a:p>
            <a:pPr marL="0" indent="0">
              <a:buNone/>
            </a:pPr>
            <a:endParaRPr sz="1600" dirty="0"/>
          </a:p>
          <a:p>
            <a:r>
              <a:rPr sz="1600" dirty="0"/>
              <a:t>Download the Free Roadmap – Your First Step Toward Certification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D93BC7B1-D2C9-4E65-1E89-D9ACC22BD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810E65D0-E329-003C-C76A-1B29AFDB1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6C7E335-2601-3A60-018D-BE05BF70C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nl-NL" sz="4000" dirty="0"/>
              <a:t>Contact </a:t>
            </a:r>
            <a:r>
              <a:rPr lang="nl-NL" sz="4000" dirty="0" err="1"/>
              <a:t>us</a:t>
            </a:r>
            <a:r>
              <a:rPr lang="nl-NL" sz="4000" dirty="0"/>
              <a:t>:</a:t>
            </a:r>
            <a:endParaRPr sz="4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C94578-B085-F675-F01A-0E4372EA6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800" dirty="0"/>
          </a:p>
          <a:p>
            <a:pPr marL="0" indent="0" algn="ctr">
              <a:buNone/>
            </a:pPr>
            <a:endParaRPr lang="en-US" sz="3800" dirty="0"/>
          </a:p>
          <a:p>
            <a:pPr marL="0" indent="0" algn="ctr">
              <a:buNone/>
            </a:pPr>
            <a:endParaRPr lang="en-US" sz="3800" dirty="0"/>
          </a:p>
          <a:p>
            <a:pPr marL="0" indent="0" algn="ctr">
              <a:buNone/>
            </a:pPr>
            <a:endParaRPr lang="en-US" sz="9800" dirty="0"/>
          </a:p>
          <a:p>
            <a:pPr marL="0" indent="0" algn="ctr">
              <a:buNone/>
            </a:pPr>
            <a:r>
              <a:rPr lang="en-US" sz="9800" dirty="0"/>
              <a:t>If you have any questions, feedback, or need assistance, please feel free to reach out to us via email.</a:t>
            </a:r>
          </a:p>
          <a:p>
            <a:pPr marL="0" indent="0" algn="ctr">
              <a:buNone/>
            </a:pPr>
            <a:endParaRPr lang="en-US" sz="9800" dirty="0"/>
          </a:p>
          <a:p>
            <a:pPr marL="0" indent="0" algn="ctr">
              <a:buNone/>
            </a:pPr>
            <a:r>
              <a:rPr lang="nl-NL" sz="9800" dirty="0">
                <a:hlinkClick r:id="rId3"/>
              </a:rPr>
              <a:t>info@invero27.com</a:t>
            </a:r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en-US" sz="12800" dirty="0"/>
              <a:t>Get ISO 27001 Certified</a:t>
            </a:r>
          </a:p>
          <a:p>
            <a:pPr marL="0" indent="0" algn="ctr">
              <a:buNone/>
            </a:pPr>
            <a:r>
              <a:rPr lang="en-US" sz="12800" dirty="0"/>
              <a:t>With Confidence</a:t>
            </a:r>
          </a:p>
          <a:p>
            <a:pPr marL="457200" lvl="1" indent="0">
              <a:buNone/>
            </a:pPr>
            <a:endParaRPr dirty="0"/>
          </a:p>
        </p:txBody>
      </p:sp>
      <p:pic>
        <p:nvPicPr>
          <p:cNvPr id="7" name="Afbeelding 6" descr="Afbeelding met tekst, Lettertype, Graphics, logo&#10;&#10;Door AI gegenereerde inhoud is mogelijk onjuist.">
            <a:hlinkClick r:id="rId4"/>
            <a:extLst>
              <a:ext uri="{FF2B5EF4-FFF2-40B4-BE49-F238E27FC236}">
                <a16:creationId xmlns:a16="http://schemas.microsoft.com/office/drawing/2014/main" id="{87737DD9-0FC5-BC3E-6B7C-AC554D24C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1793" y="1807464"/>
            <a:ext cx="1131415" cy="93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80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You 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Full 12-phase roadmap to ISO 27001 certification</a:t>
            </a:r>
          </a:p>
          <a:p>
            <a:r>
              <a:rPr dirty="0"/>
              <a:t>Pitfalls and risks to avoid at each step</a:t>
            </a:r>
          </a:p>
          <a:p>
            <a:r>
              <a:rPr dirty="0"/>
              <a:t>Biases that undermine decisions and how to prevent them</a:t>
            </a:r>
          </a:p>
          <a:p>
            <a:r>
              <a:rPr dirty="0"/>
              <a:t>Clear executive framing to gain top-level support</a:t>
            </a:r>
          </a:p>
          <a:p>
            <a:r>
              <a:rPr dirty="0"/>
              <a:t>Tools and tips to stay certified beyond the audit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9C007E30-E7FF-9F65-30BA-857267502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ISO 27001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Win RFPs and attract high-trust clients</a:t>
            </a:r>
          </a:p>
          <a:p>
            <a:r>
              <a:rPr dirty="0"/>
              <a:t>Prove cyber maturity to partners and regulators</a:t>
            </a:r>
          </a:p>
          <a:p>
            <a:r>
              <a:rPr dirty="0"/>
              <a:t>Reduce legal, operational, and reputational risk</a:t>
            </a:r>
          </a:p>
          <a:p>
            <a:r>
              <a:rPr dirty="0"/>
              <a:t>Align teams around secure, disciplined processes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5CA4FA8D-F289-5761-17EF-D484176D1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1: Leadership Buy-In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Goal: Build the case and secure resources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Develop business case</a:t>
            </a:r>
          </a:p>
          <a:p>
            <a:pPr lvl="1"/>
            <a:r>
              <a:rPr dirty="0"/>
              <a:t>Define scope and objectives</a:t>
            </a:r>
          </a:p>
          <a:p>
            <a:pPr lvl="1"/>
            <a:r>
              <a:rPr dirty="0"/>
              <a:t>Assess current maturity (CMMI)</a:t>
            </a:r>
          </a:p>
          <a:p>
            <a:r>
              <a:rPr dirty="0"/>
              <a:t>Pitfalls: Lack of sponsor commitment, vague ownership</a:t>
            </a:r>
          </a:p>
          <a:p>
            <a:r>
              <a:rPr dirty="0"/>
              <a:t>Bias: Optimism Bias — assuming readiness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8C0031CA-9E11-7C8D-8A45-62DE48A5D9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Phase 2: Scope, Boundaries &amp;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Goal: Set the ISMS boundaries and high-level policy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Define physical, </a:t>
            </a:r>
            <a:r>
              <a:rPr lang="nl-NL" dirty="0" err="1"/>
              <a:t>organisational</a:t>
            </a:r>
            <a:r>
              <a:rPr dirty="0"/>
              <a:t>, and IT</a:t>
            </a:r>
            <a:r>
              <a:rPr lang="nl-NL" dirty="0"/>
              <a:t>/OT/Cyber</a:t>
            </a:r>
            <a:r>
              <a:rPr dirty="0"/>
              <a:t> scope</a:t>
            </a:r>
          </a:p>
          <a:p>
            <a:pPr lvl="1"/>
            <a:r>
              <a:rPr dirty="0"/>
              <a:t>Build Statement of Applicability (</a:t>
            </a:r>
            <a:r>
              <a:rPr dirty="0" err="1"/>
              <a:t>SoA</a:t>
            </a:r>
            <a:r>
              <a:rPr dirty="0"/>
              <a:t>)</a:t>
            </a:r>
          </a:p>
          <a:p>
            <a:pPr lvl="1"/>
            <a:r>
              <a:rPr dirty="0"/>
              <a:t>Draft preliminary policy</a:t>
            </a:r>
          </a:p>
          <a:p>
            <a:r>
              <a:rPr dirty="0"/>
              <a:t>Pitfalls: Scope creep, lack of clarity</a:t>
            </a:r>
          </a:p>
          <a:p>
            <a:r>
              <a:rPr dirty="0"/>
              <a:t>Bias: Status Quo Bias — avoiding necessary changes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64E43A3E-9B54-BB36-AB3D-1B638A3D5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3: Requirements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Goal: Understand what's needed to succeed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Identify assets, stakeholders, obligations</a:t>
            </a:r>
          </a:p>
          <a:p>
            <a:pPr lvl="1"/>
            <a:r>
              <a:rPr dirty="0"/>
              <a:t>Assess legal and operational </a:t>
            </a:r>
            <a:r>
              <a:rPr lang="nl-NL" dirty="0" err="1"/>
              <a:t>requirements</a:t>
            </a:r>
            <a:endParaRPr dirty="0"/>
          </a:p>
          <a:p>
            <a:r>
              <a:rPr dirty="0"/>
              <a:t>Pitfalls: Ignoring readiness gaps in non-IT teams</a:t>
            </a:r>
          </a:p>
          <a:p>
            <a:r>
              <a:rPr dirty="0"/>
              <a:t>Bias: Groupthink — failing to surface dissent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EB1FF52B-8393-07E5-65D0-610B5DFA2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Phase 4: Risk Assessment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Goal: Identify threats, gaps, and responses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Use risk methodology (ISO 27005)</a:t>
            </a:r>
          </a:p>
          <a:p>
            <a:pPr lvl="1"/>
            <a:r>
              <a:rPr dirty="0"/>
              <a:t>Run </a:t>
            </a:r>
            <a:r>
              <a:rPr lang="nl-NL" dirty="0"/>
              <a:t>gap </a:t>
            </a:r>
            <a:r>
              <a:rPr dirty="0"/>
              <a:t>assessment and </a:t>
            </a:r>
            <a:r>
              <a:rPr lang="nl-NL" dirty="0"/>
              <a:t>risk assessment</a:t>
            </a:r>
            <a:endParaRPr dirty="0"/>
          </a:p>
          <a:p>
            <a:pPr lvl="1"/>
            <a:r>
              <a:rPr dirty="0"/>
              <a:t>Build risk register and treatment plan</a:t>
            </a:r>
          </a:p>
          <a:p>
            <a:r>
              <a:rPr dirty="0"/>
              <a:t>Pitfalls: Superficial risk mapping, unclear mitigation</a:t>
            </a:r>
          </a:p>
          <a:p>
            <a:r>
              <a:rPr dirty="0"/>
              <a:t>Bias: Availability Bias — reacting to what's recent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457B907B-4062-E1C4-D4FA-B4B6700C6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Phase 5: Executive Review &amp; Approval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Goal: Secure go/no-go to move to implementation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Present status, findings, and readiness</a:t>
            </a:r>
          </a:p>
          <a:p>
            <a:pPr lvl="1"/>
            <a:r>
              <a:rPr dirty="0"/>
              <a:t>Reconfirm scope, budget, and </a:t>
            </a:r>
            <a:r>
              <a:rPr dirty="0" err="1"/>
              <a:t>SoA</a:t>
            </a:r>
            <a:endParaRPr dirty="0"/>
          </a:p>
          <a:p>
            <a:r>
              <a:rPr dirty="0"/>
              <a:t>Pitfalls: Misaligned leadership expectations</a:t>
            </a:r>
          </a:p>
          <a:p>
            <a:r>
              <a:rPr dirty="0"/>
              <a:t>Bias: Sunk Cost Fallacy — pushing forward unnecessarily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9343915D-A452-9B02-B5CC-C1A4B36E9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Phase 6: Design &amp; Project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Goal: Translate plans into execution-ready design</a:t>
            </a:r>
          </a:p>
          <a:p>
            <a:r>
              <a:rPr dirty="0"/>
              <a:t>Actions:</a:t>
            </a:r>
          </a:p>
          <a:p>
            <a:pPr lvl="1"/>
            <a:r>
              <a:rPr dirty="0"/>
              <a:t>Choose methodology (agile, waterfall)</a:t>
            </a:r>
          </a:p>
          <a:p>
            <a:pPr lvl="1"/>
            <a:r>
              <a:rPr dirty="0"/>
              <a:t>Build implementation plan</a:t>
            </a:r>
          </a:p>
          <a:p>
            <a:pPr lvl="1"/>
            <a:r>
              <a:rPr dirty="0"/>
              <a:t>Reuse past deliverables</a:t>
            </a:r>
            <a:r>
              <a:rPr lang="nl-NL" dirty="0"/>
              <a:t>/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existing</a:t>
            </a:r>
            <a:endParaRPr dirty="0"/>
          </a:p>
          <a:p>
            <a:r>
              <a:rPr dirty="0"/>
              <a:t>Pitfalls: Overplanning without action</a:t>
            </a:r>
          </a:p>
          <a:p>
            <a:r>
              <a:rPr dirty="0"/>
              <a:t>Bias: Overconfidence Bias — assuming no need to adapt</a:t>
            </a:r>
          </a:p>
        </p:txBody>
      </p:sp>
      <p:pic>
        <p:nvPicPr>
          <p:cNvPr id="4" name="Afbeelding 3" descr="Afbeelding met tekst, Lettertype, Graphics, logo&#10;&#10;Door AI gegenereerde inhoud is mogelijk onjuist.">
            <a:extLst>
              <a:ext uri="{FF2B5EF4-FFF2-40B4-BE49-F238E27FC236}">
                <a16:creationId xmlns:a16="http://schemas.microsoft.com/office/drawing/2014/main" id="{F527C010-B220-9586-9196-21363DDCF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85" y="6295644"/>
            <a:ext cx="453303" cy="3749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9B77C34088F34598DB9C597A1EBBA3" ma:contentTypeVersion="19" ma:contentTypeDescription="Create a new document." ma:contentTypeScope="" ma:versionID="4a078452a2b817daf1794864e51b4bda">
  <xsd:schema xmlns:xsd="http://www.w3.org/2001/XMLSchema" xmlns:xs="http://www.w3.org/2001/XMLSchema" xmlns:p="http://schemas.microsoft.com/office/2006/metadata/properties" xmlns:ns2="7ab017f8-7613-4c4a-9fd9-5a201388820e" xmlns:ns3="f14ae092-9e46-4d40-8f9b-0be61267808e" xmlns:ns4="http://schemas.microsoft.com/sharepoint/v4" targetNamespace="http://schemas.microsoft.com/office/2006/metadata/properties" ma:root="true" ma:fieldsID="1ae5943f2ce5ad0d6d29170fed9a497e" ns2:_="" ns3:_="" ns4:_="">
    <xsd:import namespace="7ab017f8-7613-4c4a-9fd9-5a201388820e"/>
    <xsd:import namespace="f14ae092-9e46-4d40-8f9b-0be61267808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4:IconOverlay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b017f8-7613-4c4a-9fd9-5a20138882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54a1636-21e3-4661-80f0-2faf0473c7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ae092-9e46-4d40-8f9b-0be61267808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e2ffce4-c272-400e-8934-eaa90947682d}" ma:internalName="TaxCatchAll" ma:showField="CatchAllData" ma:web="f14ae092-9e46-4d40-8f9b-0be6126780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0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lcf76f155ced4ddcb4097134ff3c332f xmlns="7ab017f8-7613-4c4a-9fd9-5a201388820e">
      <Terms xmlns="http://schemas.microsoft.com/office/infopath/2007/PartnerControls"/>
    </lcf76f155ced4ddcb4097134ff3c332f>
    <TaxCatchAll xmlns="f14ae092-9e46-4d40-8f9b-0be61267808e" xsi:nil="true"/>
  </documentManagement>
</p:properties>
</file>

<file path=customXml/itemProps1.xml><?xml version="1.0" encoding="utf-8"?>
<ds:datastoreItem xmlns:ds="http://schemas.openxmlformats.org/officeDocument/2006/customXml" ds:itemID="{257EFDC1-6B67-4165-9C43-1AB190366A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00EE6A-35EF-44BC-A4BA-C743FFE793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b017f8-7613-4c4a-9fd9-5a201388820e"/>
    <ds:schemaRef ds:uri="f14ae092-9e46-4d40-8f9b-0be61267808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DD8F64-6419-4F42-A48D-060A147E4127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7ab017f8-7613-4c4a-9fd9-5a201388820e"/>
    <ds:schemaRef ds:uri="f14ae092-9e46-4d40-8f9b-0be61267808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815</Words>
  <Application>Microsoft Office PowerPoint</Application>
  <PresentationFormat>Diavoorstelling (4:3)</PresentationFormat>
  <Paragraphs>144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Aptos</vt:lpstr>
      <vt:lpstr>Arial</vt:lpstr>
      <vt:lpstr>Calibri</vt:lpstr>
      <vt:lpstr>Office Theme</vt:lpstr>
      <vt:lpstr>ISO 27001 Roadmap for Non-Tech Leaders</vt:lpstr>
      <vt:lpstr>What You Get</vt:lpstr>
      <vt:lpstr>Why ISO 27001 Matters</vt:lpstr>
      <vt:lpstr>Phase 1: Leadership Buy-In</vt:lpstr>
      <vt:lpstr>Phase 2: Scope, Boundaries &amp; Policy</vt:lpstr>
      <vt:lpstr>Phase 3: Requirements Analysis</vt:lpstr>
      <vt:lpstr>Phase 4: Risk Assessment &amp; Treatment</vt:lpstr>
      <vt:lpstr>Phase 5: Executive Review &amp; Approval</vt:lpstr>
      <vt:lpstr>Phase 6: Design &amp; Project Planning</vt:lpstr>
      <vt:lpstr>Phase 7: Implementation Execution</vt:lpstr>
      <vt:lpstr>Phase 8: Internal Audit</vt:lpstr>
      <vt:lpstr>Phase 9: Management Review</vt:lpstr>
      <vt:lpstr>Phase 10: Pre-Assessment Audit (Optional)</vt:lpstr>
      <vt:lpstr>Phase 11: Certification Audit</vt:lpstr>
      <vt:lpstr>Phase 12: Surveillance &amp; Recertification</vt:lpstr>
      <vt:lpstr>Ready to Lead Your ISO 27001 Journey?</vt:lpstr>
      <vt:lpstr>Get ISO 27001 Certified with Confidence</vt:lpstr>
      <vt:lpstr>Contact us: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johan ruymen</cp:lastModifiedBy>
  <cp:revision>8</cp:revision>
  <dcterms:created xsi:type="dcterms:W3CDTF">2013-01-27T09:14:16Z</dcterms:created>
  <dcterms:modified xsi:type="dcterms:W3CDTF">2025-10-07T07:04:28Z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0x010100FA9B77C34088F34598DB9C597A1EBBA3</vt:lpwstr>
  </property>
</Properties>
</file>