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257" r:id="rId3"/>
    <p:sldId id="258" r:id="rId4"/>
    <p:sldId id="259" r:id="rId5"/>
    <p:sldId id="260" r:id="rId6"/>
    <p:sldId id="261"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69" autoAdjust="0"/>
    <p:restoredTop sz="94660"/>
  </p:normalViewPr>
  <p:slideViewPr>
    <p:cSldViewPr snapToGrid="0">
      <p:cViewPr>
        <p:scale>
          <a:sx n="71" d="100"/>
          <a:sy n="71" d="100"/>
        </p:scale>
        <p:origin x="804" y="-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B011D3C-3834-4268-BED2-E4054B9F507C}" type="datetimeFigureOut">
              <a:rPr lang="en-US" smtClean="0"/>
              <a:t>5/28/2026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225B50-09D5-43BD-8B3D-FF3F16BE6A01}" type="slidenum">
              <a:rPr lang="en-US" smtClean="0"/>
              <a:t>‹#›</a:t>
            </a:fld>
            <a:endParaRPr lang="en-US"/>
          </a:p>
        </p:txBody>
      </p:sp>
    </p:spTree>
    <p:extLst>
      <p:ext uri="{BB962C8B-B14F-4D97-AF65-F5344CB8AC3E}">
        <p14:creationId xmlns:p14="http://schemas.microsoft.com/office/powerpoint/2010/main" val="19760211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Slide 1 Resolving And Preventing Payment Problems In Solo Cleaning Businesses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One of the most uncomfortable and emotionally draining situations in solo cleaning business is dealing with payment problems professionally.</a:t>
            </a:r>
          </a:p>
          <a:p>
            <a:r>
              <a:rPr lang="en-US" sz="1200" kern="1200" dirty="0">
                <a:solidFill>
                  <a:schemeClr val="tx1"/>
                </a:solidFill>
                <a:effectLst/>
                <a:latin typeface="+mn-lt"/>
                <a:ea typeface="+mn-ea"/>
                <a:cs typeface="+mn-cs"/>
              </a:rPr>
              <a:t>Most cleaners are physically prepared for difficult appointments, long workdays, demanding homes, and heavy schedules. But many cleaners are not emotionally prepared for the awkwardness that happens when the work is already completed and the payment still has not arrived.</a:t>
            </a:r>
          </a:p>
          <a:p>
            <a:r>
              <a:rPr lang="en-US" sz="1200" kern="1200" dirty="0">
                <a:solidFill>
                  <a:schemeClr val="tx1"/>
                </a:solidFill>
                <a:effectLst/>
                <a:latin typeface="+mn-lt"/>
                <a:ea typeface="+mn-ea"/>
                <a:cs typeface="+mn-cs"/>
              </a:rPr>
              <a:t>A lot of solo cleaners experience situations where:</a:t>
            </a:r>
          </a:p>
          <a:p>
            <a:pPr lvl="0"/>
            <a:r>
              <a:rPr lang="en-US" sz="1200" kern="1200" dirty="0">
                <a:solidFill>
                  <a:schemeClr val="tx1"/>
                </a:solidFill>
                <a:effectLst/>
                <a:latin typeface="+mn-lt"/>
                <a:ea typeface="+mn-ea"/>
                <a:cs typeface="+mn-cs"/>
              </a:rPr>
              <a:t>clients delay payments,</a:t>
            </a:r>
          </a:p>
          <a:p>
            <a:pPr lvl="0"/>
            <a:r>
              <a:rPr lang="en-US" sz="1200" kern="1200" dirty="0">
                <a:solidFill>
                  <a:schemeClr val="tx1"/>
                </a:solidFill>
                <a:effectLst/>
                <a:latin typeface="+mn-lt"/>
                <a:ea typeface="+mn-ea"/>
                <a:cs typeface="+mn-cs"/>
              </a:rPr>
              <a:t>“forget” to send payment,</a:t>
            </a:r>
          </a:p>
          <a:p>
            <a:pPr lvl="0"/>
            <a:r>
              <a:rPr lang="en-US" sz="1200" kern="1200" dirty="0">
                <a:solidFill>
                  <a:schemeClr val="tx1"/>
                </a:solidFill>
                <a:effectLst/>
                <a:latin typeface="+mn-lt"/>
                <a:ea typeface="+mn-ea"/>
                <a:cs typeface="+mn-cs"/>
              </a:rPr>
              <a:t>repeatedly promise to pay later,</a:t>
            </a:r>
          </a:p>
          <a:p>
            <a:pPr lvl="0"/>
            <a:r>
              <a:rPr lang="en-US" sz="1200" kern="1200" dirty="0">
                <a:solidFill>
                  <a:schemeClr val="tx1"/>
                </a:solidFill>
                <a:effectLst/>
                <a:latin typeface="+mn-lt"/>
                <a:ea typeface="+mn-ea"/>
                <a:cs typeface="+mn-cs"/>
              </a:rPr>
              <a:t>avoid communication after the appointment,</a:t>
            </a:r>
          </a:p>
          <a:p>
            <a:pPr lvl="0"/>
            <a:r>
              <a:rPr lang="en-US" sz="1200" kern="1200" dirty="0">
                <a:solidFill>
                  <a:schemeClr val="tx1"/>
                </a:solidFill>
                <a:effectLst/>
                <a:latin typeface="+mn-lt"/>
                <a:ea typeface="+mn-ea"/>
                <a:cs typeface="+mn-cs"/>
              </a:rPr>
              <a:t>or slowly create unstable payment habits over time.</a:t>
            </a:r>
          </a:p>
          <a:p>
            <a:r>
              <a:rPr lang="en-US" sz="1200" kern="1200" dirty="0">
                <a:solidFill>
                  <a:schemeClr val="tx1"/>
                </a:solidFill>
                <a:effectLst/>
                <a:latin typeface="+mn-lt"/>
                <a:ea typeface="+mn-ea"/>
                <a:cs typeface="+mn-cs"/>
              </a:rPr>
              <a:t>And what makes these situations especially difficult is that many cleaners naturally want to maintain good client relationships. We do not want to sound aggressive, pushy, or uncomfortable discussing money. Many cleaners begin emotionally accommodating the situation instead of professionally resolving it.</a:t>
            </a:r>
          </a:p>
          <a:p>
            <a:r>
              <a:rPr lang="en-US" sz="1200" kern="1200" dirty="0">
                <a:solidFill>
                  <a:schemeClr val="tx1"/>
                </a:solidFill>
                <a:effectLst/>
                <a:latin typeface="+mn-lt"/>
                <a:ea typeface="+mn-ea"/>
                <a:cs typeface="+mn-cs"/>
              </a:rPr>
              <a:t>Unfortunately, over time, payment instability can slowly create:</a:t>
            </a:r>
          </a:p>
          <a:p>
            <a:pPr lvl="0"/>
            <a:r>
              <a:rPr lang="en-US" sz="1200" kern="1200" dirty="0">
                <a:solidFill>
                  <a:schemeClr val="tx1"/>
                </a:solidFill>
                <a:effectLst/>
                <a:latin typeface="+mn-lt"/>
                <a:ea typeface="+mn-ea"/>
                <a:cs typeface="+mn-cs"/>
              </a:rPr>
              <a:t>resentment,</a:t>
            </a:r>
          </a:p>
          <a:p>
            <a:pPr lvl="0"/>
            <a:r>
              <a:rPr lang="en-US" sz="1200" kern="1200" dirty="0">
                <a:solidFill>
                  <a:schemeClr val="tx1"/>
                </a:solidFill>
                <a:effectLst/>
                <a:latin typeface="+mn-lt"/>
                <a:ea typeface="+mn-ea"/>
                <a:cs typeface="+mn-cs"/>
              </a:rPr>
              <a:t>stress,</a:t>
            </a:r>
          </a:p>
          <a:p>
            <a:pPr lvl="0"/>
            <a:r>
              <a:rPr lang="en-US" sz="1200" kern="1200" dirty="0">
                <a:solidFill>
                  <a:schemeClr val="tx1"/>
                </a:solidFill>
                <a:effectLst/>
                <a:latin typeface="+mn-lt"/>
                <a:ea typeface="+mn-ea"/>
                <a:cs typeface="+mn-cs"/>
              </a:rPr>
              <a:t>anxiety around appointments,</a:t>
            </a:r>
          </a:p>
          <a:p>
            <a:pPr lvl="0"/>
            <a:r>
              <a:rPr lang="en-US" sz="1200" kern="1200" dirty="0">
                <a:solidFill>
                  <a:schemeClr val="tx1"/>
                </a:solidFill>
                <a:effectLst/>
                <a:latin typeface="+mn-lt"/>
                <a:ea typeface="+mn-ea"/>
                <a:cs typeface="+mn-cs"/>
              </a:rPr>
              <a:t>unstable income,</a:t>
            </a:r>
          </a:p>
          <a:p>
            <a:pPr lvl="0"/>
            <a:r>
              <a:rPr lang="en-US" sz="1200" kern="1200" dirty="0">
                <a:solidFill>
                  <a:schemeClr val="tx1"/>
                </a:solidFill>
                <a:effectLst/>
                <a:latin typeface="+mn-lt"/>
                <a:ea typeface="+mn-ea"/>
                <a:cs typeface="+mn-cs"/>
              </a:rPr>
              <a:t>and emotional exhaustion inside the business.</a:t>
            </a:r>
          </a:p>
          <a:p>
            <a:r>
              <a:rPr lang="en-US" sz="1200" kern="1200" dirty="0">
                <a:solidFill>
                  <a:schemeClr val="tx1"/>
                </a:solidFill>
                <a:effectLst/>
                <a:latin typeface="+mn-lt"/>
                <a:ea typeface="+mn-ea"/>
                <a:cs typeface="+mn-cs"/>
              </a:rPr>
              <a:t>That is why today we are not only discussing late payments themselves.</a:t>
            </a:r>
          </a:p>
          <a:p>
            <a:r>
              <a:rPr lang="en-US" sz="1200" kern="1200" dirty="0">
                <a:solidFill>
                  <a:schemeClr val="tx1"/>
                </a:solidFill>
                <a:effectLst/>
                <a:latin typeface="+mn-lt"/>
                <a:ea typeface="+mn-ea"/>
                <a:cs typeface="+mn-cs"/>
              </a:rPr>
              <a:t>We are going to discuss:</a:t>
            </a:r>
          </a:p>
          <a:p>
            <a:pPr lvl="0"/>
            <a:r>
              <a:rPr lang="en-US" sz="1200" kern="1200" dirty="0">
                <a:solidFill>
                  <a:schemeClr val="tx1"/>
                </a:solidFill>
                <a:effectLst/>
                <a:latin typeface="+mn-lt"/>
                <a:ea typeface="+mn-ea"/>
                <a:cs typeface="+mn-cs"/>
              </a:rPr>
              <a:t>why payment problems happen in the first place,</a:t>
            </a:r>
          </a:p>
          <a:p>
            <a:pPr lvl="0"/>
            <a:r>
              <a:rPr lang="en-US" sz="1200" kern="1200" dirty="0">
                <a:solidFill>
                  <a:schemeClr val="tx1"/>
                </a:solidFill>
                <a:effectLst/>
                <a:latin typeface="+mn-lt"/>
                <a:ea typeface="+mn-ea"/>
                <a:cs typeface="+mn-cs"/>
              </a:rPr>
              <a:t>how to professionally resolve current payment situations,</a:t>
            </a:r>
          </a:p>
          <a:p>
            <a:pPr lvl="0"/>
            <a:r>
              <a:rPr lang="en-US" sz="1200" kern="1200" dirty="0">
                <a:solidFill>
                  <a:schemeClr val="tx1"/>
                </a:solidFill>
                <a:effectLst/>
                <a:latin typeface="+mn-lt"/>
                <a:ea typeface="+mn-ea"/>
                <a:cs typeface="+mn-cs"/>
              </a:rPr>
              <a:t>and how to build systems that help prevent these problems long term.</a:t>
            </a:r>
          </a:p>
          <a:p>
            <a:r>
              <a:rPr lang="en-US" sz="1200" kern="1200" dirty="0">
                <a:solidFill>
                  <a:schemeClr val="tx1"/>
                </a:solidFill>
                <a:effectLst/>
                <a:latin typeface="+mn-lt"/>
                <a:ea typeface="+mn-ea"/>
                <a:cs typeface="+mn-cs"/>
              </a:rPr>
              <a:t>Because payment systems are not only about money.</a:t>
            </a:r>
          </a:p>
          <a:p>
            <a:r>
              <a:rPr lang="en-US" sz="1200" kern="1200" dirty="0">
                <a:solidFill>
                  <a:schemeClr val="tx1"/>
                </a:solidFill>
                <a:effectLst/>
                <a:latin typeface="+mn-lt"/>
                <a:ea typeface="+mn-ea"/>
                <a:cs typeface="+mn-cs"/>
              </a:rPr>
              <a:t>They are also about:</a:t>
            </a:r>
          </a:p>
          <a:p>
            <a:pPr lvl="0"/>
            <a:r>
              <a:rPr lang="en-US" sz="1200" kern="1200" dirty="0">
                <a:solidFill>
                  <a:schemeClr val="tx1"/>
                </a:solidFill>
                <a:effectLst/>
                <a:latin typeface="+mn-lt"/>
                <a:ea typeface="+mn-ea"/>
                <a:cs typeface="+mn-cs"/>
              </a:rPr>
              <a:t>professionalism,</a:t>
            </a:r>
          </a:p>
          <a:p>
            <a:pPr lvl="0"/>
            <a:r>
              <a:rPr lang="en-US" sz="1200" kern="1200" dirty="0">
                <a:solidFill>
                  <a:schemeClr val="tx1"/>
                </a:solidFill>
                <a:effectLst/>
                <a:latin typeface="+mn-lt"/>
                <a:ea typeface="+mn-ea"/>
                <a:cs typeface="+mn-cs"/>
              </a:rPr>
              <a:t>business stability,</a:t>
            </a:r>
          </a:p>
          <a:p>
            <a:pPr lvl="0"/>
            <a:r>
              <a:rPr lang="en-US" sz="1200" kern="1200" dirty="0">
                <a:solidFill>
                  <a:schemeClr val="tx1"/>
                </a:solidFill>
                <a:effectLst/>
                <a:latin typeface="+mn-lt"/>
                <a:ea typeface="+mn-ea"/>
                <a:cs typeface="+mn-cs"/>
              </a:rPr>
              <a:t>emotional boundaries,</a:t>
            </a:r>
          </a:p>
          <a:p>
            <a:pPr lvl="0"/>
            <a:r>
              <a:rPr lang="en-US" sz="1200" kern="1200" dirty="0">
                <a:solidFill>
                  <a:schemeClr val="tx1"/>
                </a:solidFill>
                <a:effectLst/>
                <a:latin typeface="+mn-lt"/>
                <a:ea typeface="+mn-ea"/>
                <a:cs typeface="+mn-cs"/>
              </a:rPr>
              <a:t>operational structure,</a:t>
            </a:r>
          </a:p>
          <a:p>
            <a:pPr lvl="0"/>
            <a:r>
              <a:rPr lang="en-US" sz="1200" kern="1200" dirty="0">
                <a:solidFill>
                  <a:schemeClr val="tx1"/>
                </a:solidFill>
                <a:effectLst/>
                <a:latin typeface="+mn-lt"/>
                <a:ea typeface="+mn-ea"/>
                <a:cs typeface="+mn-cs"/>
              </a:rPr>
              <a:t>and protecting the long-term health of your business.</a:t>
            </a:r>
          </a:p>
          <a:p>
            <a:endParaRPr lang="en-US" dirty="0"/>
          </a:p>
        </p:txBody>
      </p:sp>
      <p:sp>
        <p:nvSpPr>
          <p:cNvPr id="4" name="Slide Number Placeholder 3"/>
          <p:cNvSpPr>
            <a:spLocks noGrp="1"/>
          </p:cNvSpPr>
          <p:nvPr>
            <p:ph type="sldNum" sz="quarter" idx="5"/>
          </p:nvPr>
        </p:nvSpPr>
        <p:spPr/>
        <p:txBody>
          <a:bodyPr/>
          <a:lstStyle/>
          <a:p>
            <a:fld id="{FA225B50-09D5-43BD-8B3D-FF3F16BE6A01}" type="slidenum">
              <a:rPr lang="en-US" smtClean="0"/>
              <a:t>1</a:t>
            </a:fld>
            <a:endParaRPr lang="en-US"/>
          </a:p>
        </p:txBody>
      </p:sp>
    </p:spTree>
    <p:extLst>
      <p:ext uri="{BB962C8B-B14F-4D97-AF65-F5344CB8AC3E}">
        <p14:creationId xmlns:p14="http://schemas.microsoft.com/office/powerpoint/2010/main" val="1861797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CAPTION TO SLIDE 2</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Most Payment Problems Start Long Before The Payment Is Actually Late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Many cleaners believe payment problems begin the moment a client does not pay.</a:t>
            </a:r>
          </a:p>
          <a:p>
            <a:r>
              <a:rPr lang="en-US" sz="1200" kern="1200" dirty="0">
                <a:solidFill>
                  <a:schemeClr val="tx1"/>
                </a:solidFill>
                <a:effectLst/>
                <a:latin typeface="+mn-lt"/>
                <a:ea typeface="+mn-ea"/>
                <a:cs typeface="+mn-cs"/>
              </a:rPr>
              <a:t>But in reality, most payment problems start much earlier than that.</a:t>
            </a:r>
          </a:p>
          <a:p>
            <a:r>
              <a:rPr lang="en-US" sz="1200" kern="1200" dirty="0">
                <a:solidFill>
                  <a:schemeClr val="tx1"/>
                </a:solidFill>
                <a:effectLst/>
                <a:latin typeface="+mn-lt"/>
                <a:ea typeface="+mn-ea"/>
                <a:cs typeface="+mn-cs"/>
              </a:rPr>
              <a:t>They usually begin through:</a:t>
            </a:r>
          </a:p>
          <a:p>
            <a:pPr lvl="0"/>
            <a:r>
              <a:rPr lang="en-US" sz="1200" kern="1200" dirty="0">
                <a:solidFill>
                  <a:schemeClr val="tx1"/>
                </a:solidFill>
                <a:effectLst/>
                <a:latin typeface="+mn-lt"/>
                <a:ea typeface="+mn-ea"/>
                <a:cs typeface="+mn-cs"/>
              </a:rPr>
              <a:t>weak expectations,</a:t>
            </a:r>
          </a:p>
          <a:p>
            <a:pPr lvl="0"/>
            <a:r>
              <a:rPr lang="en-US" sz="1200" kern="1200" dirty="0">
                <a:solidFill>
                  <a:schemeClr val="tx1"/>
                </a:solidFill>
                <a:effectLst/>
                <a:latin typeface="+mn-lt"/>
                <a:ea typeface="+mn-ea"/>
                <a:cs typeface="+mn-cs"/>
              </a:rPr>
              <a:t>inconsistent enforcement,</a:t>
            </a:r>
          </a:p>
          <a:p>
            <a:pPr lvl="0"/>
            <a:r>
              <a:rPr lang="en-US" sz="1200" kern="1200" dirty="0">
                <a:solidFill>
                  <a:schemeClr val="tx1"/>
                </a:solidFill>
                <a:effectLst/>
                <a:latin typeface="+mn-lt"/>
                <a:ea typeface="+mn-ea"/>
                <a:cs typeface="+mn-cs"/>
              </a:rPr>
              <a:t>unclear payment timing,</a:t>
            </a:r>
          </a:p>
          <a:p>
            <a:pPr lvl="0"/>
            <a:r>
              <a:rPr lang="en-US" sz="1200" kern="1200" dirty="0">
                <a:solidFill>
                  <a:schemeClr val="tx1"/>
                </a:solidFill>
                <a:effectLst/>
                <a:latin typeface="+mn-lt"/>
                <a:ea typeface="+mn-ea"/>
                <a:cs typeface="+mn-cs"/>
              </a:rPr>
              <a:t>emotional accommodation,</a:t>
            </a:r>
          </a:p>
          <a:p>
            <a:pPr lvl="0"/>
            <a:r>
              <a:rPr lang="en-US" sz="1200" kern="1200" dirty="0">
                <a:solidFill>
                  <a:schemeClr val="tx1"/>
                </a:solidFill>
                <a:effectLst/>
                <a:latin typeface="+mn-lt"/>
                <a:ea typeface="+mn-ea"/>
                <a:cs typeface="+mn-cs"/>
              </a:rPr>
              <a:t>and uncomfortable money conversations that cleaners avoid having clearly.</a:t>
            </a:r>
          </a:p>
          <a:p>
            <a:r>
              <a:rPr lang="en-US" sz="1200" kern="1200" dirty="0">
                <a:solidFill>
                  <a:schemeClr val="tx1"/>
                </a:solidFill>
                <a:effectLst/>
                <a:latin typeface="+mn-lt"/>
                <a:ea typeface="+mn-ea"/>
                <a:cs typeface="+mn-cs"/>
              </a:rPr>
              <a:t>For example, many cleaners never clearly communicate:</a:t>
            </a:r>
          </a:p>
          <a:p>
            <a:pPr lvl="0"/>
            <a:r>
              <a:rPr lang="en-US" sz="1200" kern="1200" dirty="0">
                <a:solidFill>
                  <a:schemeClr val="tx1"/>
                </a:solidFill>
                <a:effectLst/>
                <a:latin typeface="+mn-lt"/>
                <a:ea typeface="+mn-ea"/>
                <a:cs typeface="+mn-cs"/>
              </a:rPr>
              <a:t>when payment is expected,</a:t>
            </a:r>
          </a:p>
          <a:p>
            <a:pPr lvl="0"/>
            <a:r>
              <a:rPr lang="en-US" sz="1200" kern="1200" dirty="0">
                <a:solidFill>
                  <a:schemeClr val="tx1"/>
                </a:solidFill>
                <a:effectLst/>
                <a:latin typeface="+mn-lt"/>
                <a:ea typeface="+mn-ea"/>
                <a:cs typeface="+mn-cs"/>
              </a:rPr>
              <a:t>what payment methods are accepted,</a:t>
            </a:r>
          </a:p>
          <a:p>
            <a:pPr lvl="0"/>
            <a:r>
              <a:rPr lang="en-US" sz="1200" kern="1200" dirty="0">
                <a:solidFill>
                  <a:schemeClr val="tx1"/>
                </a:solidFill>
                <a:effectLst/>
                <a:latin typeface="+mn-lt"/>
                <a:ea typeface="+mn-ea"/>
                <a:cs typeface="+mn-cs"/>
              </a:rPr>
              <a:t>what happens if payment is delayed,</a:t>
            </a:r>
          </a:p>
          <a:p>
            <a:pPr lvl="0"/>
            <a:r>
              <a:rPr lang="en-US" sz="1200" kern="1200" dirty="0">
                <a:solidFill>
                  <a:schemeClr val="tx1"/>
                </a:solidFill>
                <a:effectLst/>
                <a:latin typeface="+mn-lt"/>
                <a:ea typeface="+mn-ea"/>
                <a:cs typeface="+mn-cs"/>
              </a:rPr>
              <a:t>or what boundaries exist around unpaid appointments.</a:t>
            </a:r>
          </a:p>
          <a:p>
            <a:r>
              <a:rPr lang="en-US" sz="1200" kern="1200" dirty="0">
                <a:solidFill>
                  <a:schemeClr val="tx1"/>
                </a:solidFill>
                <a:effectLst/>
                <a:latin typeface="+mn-lt"/>
                <a:ea typeface="+mn-ea"/>
                <a:cs typeface="+mn-cs"/>
              </a:rPr>
              <a:t>As a result, the client often creates their own assumptions.</a:t>
            </a:r>
          </a:p>
          <a:p>
            <a:r>
              <a:rPr lang="en-US" sz="1200" kern="1200" dirty="0">
                <a:solidFill>
                  <a:schemeClr val="tx1"/>
                </a:solidFill>
                <a:effectLst/>
                <a:latin typeface="+mn-lt"/>
                <a:ea typeface="+mn-ea"/>
                <a:cs typeface="+mn-cs"/>
              </a:rPr>
              <a:t>And once inconsistent payment patterns begin, they become harder to correct later because the client becomes used to the flexibility.</a:t>
            </a:r>
          </a:p>
          <a:p>
            <a:r>
              <a:rPr lang="en-US" sz="1200" kern="1200" dirty="0">
                <a:solidFill>
                  <a:schemeClr val="tx1"/>
                </a:solidFill>
                <a:effectLst/>
                <a:latin typeface="+mn-lt"/>
                <a:ea typeface="+mn-ea"/>
                <a:cs typeface="+mn-cs"/>
              </a:rPr>
              <a:t>Another major issue is inconsistent enforcement.</a:t>
            </a:r>
          </a:p>
          <a:p>
            <a:r>
              <a:rPr lang="en-US" sz="1200" kern="1200" dirty="0">
                <a:solidFill>
                  <a:schemeClr val="tx1"/>
                </a:solidFill>
                <a:effectLst/>
                <a:latin typeface="+mn-lt"/>
                <a:ea typeface="+mn-ea"/>
                <a:cs typeface="+mn-cs"/>
              </a:rPr>
              <a:t>Some cleaners enforce payment expectations with one client but emotionally accommodate another client because:</a:t>
            </a:r>
          </a:p>
          <a:p>
            <a:pPr lvl="0"/>
            <a:r>
              <a:rPr lang="en-US" sz="1200" kern="1200" dirty="0">
                <a:solidFill>
                  <a:schemeClr val="tx1"/>
                </a:solidFill>
                <a:effectLst/>
                <a:latin typeface="+mn-lt"/>
                <a:ea typeface="+mn-ea"/>
                <a:cs typeface="+mn-cs"/>
              </a:rPr>
              <a:t>they feel guilty,</a:t>
            </a:r>
          </a:p>
          <a:p>
            <a:pPr lvl="0"/>
            <a:r>
              <a:rPr lang="en-US" sz="1200" kern="1200" dirty="0">
                <a:solidFill>
                  <a:schemeClr val="tx1"/>
                </a:solidFill>
                <a:effectLst/>
                <a:latin typeface="+mn-lt"/>
                <a:ea typeface="+mn-ea"/>
                <a:cs typeface="+mn-cs"/>
              </a:rPr>
              <a:t>they like the client personally,</a:t>
            </a:r>
          </a:p>
          <a:p>
            <a:pPr lvl="0"/>
            <a:r>
              <a:rPr lang="en-US" sz="1200" kern="1200" dirty="0">
                <a:solidFill>
                  <a:schemeClr val="tx1"/>
                </a:solidFill>
                <a:effectLst/>
                <a:latin typeface="+mn-lt"/>
                <a:ea typeface="+mn-ea"/>
                <a:cs typeface="+mn-cs"/>
              </a:rPr>
              <a:t>they fear losing the account,</a:t>
            </a:r>
          </a:p>
          <a:p>
            <a:pPr lvl="0"/>
            <a:r>
              <a:rPr lang="en-US" sz="1200" kern="1200" dirty="0">
                <a:solidFill>
                  <a:schemeClr val="tx1"/>
                </a:solidFill>
                <a:effectLst/>
                <a:latin typeface="+mn-lt"/>
                <a:ea typeface="+mn-ea"/>
                <a:cs typeface="+mn-cs"/>
              </a:rPr>
              <a:t>or they simply want to avoid conflict.</a:t>
            </a:r>
          </a:p>
          <a:p>
            <a:r>
              <a:rPr lang="en-US" sz="1200" kern="1200" dirty="0">
                <a:solidFill>
                  <a:schemeClr val="tx1"/>
                </a:solidFill>
                <a:effectLst/>
                <a:latin typeface="+mn-lt"/>
                <a:ea typeface="+mn-ea"/>
                <a:cs typeface="+mn-cs"/>
              </a:rPr>
              <a:t>Unfortunately, inconsistency slowly weakens business structure.</a:t>
            </a:r>
          </a:p>
          <a:p>
            <a:r>
              <a:rPr lang="en-US" sz="1200" kern="1200" dirty="0">
                <a:solidFill>
                  <a:schemeClr val="tx1"/>
                </a:solidFill>
                <a:effectLst/>
                <a:latin typeface="+mn-lt"/>
                <a:ea typeface="+mn-ea"/>
                <a:cs typeface="+mn-cs"/>
              </a:rPr>
              <a:t>Over time, unclear systems create:</a:t>
            </a:r>
          </a:p>
          <a:p>
            <a:pPr lvl="0"/>
            <a:r>
              <a:rPr lang="en-US" sz="1200" kern="1200" dirty="0">
                <a:solidFill>
                  <a:schemeClr val="tx1"/>
                </a:solidFill>
                <a:effectLst/>
                <a:latin typeface="+mn-lt"/>
                <a:ea typeface="+mn-ea"/>
                <a:cs typeface="+mn-cs"/>
              </a:rPr>
              <a:t>unstable expectations,</a:t>
            </a:r>
          </a:p>
          <a:p>
            <a:pPr lvl="0"/>
            <a:r>
              <a:rPr lang="en-US" sz="1200" kern="1200" dirty="0">
                <a:solidFill>
                  <a:schemeClr val="tx1"/>
                </a:solidFill>
                <a:effectLst/>
                <a:latin typeface="+mn-lt"/>
                <a:ea typeface="+mn-ea"/>
                <a:cs typeface="+mn-cs"/>
              </a:rPr>
              <a:t>awkward conversations,</a:t>
            </a:r>
          </a:p>
          <a:p>
            <a:pPr lvl="0"/>
            <a:r>
              <a:rPr lang="en-US" sz="1200" kern="1200" dirty="0">
                <a:solidFill>
                  <a:schemeClr val="tx1"/>
                </a:solidFill>
                <a:effectLst/>
                <a:latin typeface="+mn-lt"/>
                <a:ea typeface="+mn-ea"/>
                <a:cs typeface="+mn-cs"/>
              </a:rPr>
              <a:t>frustration,</a:t>
            </a:r>
          </a:p>
          <a:p>
            <a:pPr lvl="0"/>
            <a:r>
              <a:rPr lang="en-US" sz="1200" kern="1200" dirty="0">
                <a:solidFill>
                  <a:schemeClr val="tx1"/>
                </a:solidFill>
                <a:effectLst/>
                <a:latin typeface="+mn-lt"/>
                <a:ea typeface="+mn-ea"/>
                <a:cs typeface="+mn-cs"/>
              </a:rPr>
              <a:t>and emotional tension around money.</a:t>
            </a:r>
          </a:p>
          <a:p>
            <a:r>
              <a:rPr lang="en-US" sz="1200" kern="1200" dirty="0">
                <a:solidFill>
                  <a:schemeClr val="tx1"/>
                </a:solidFill>
                <a:effectLst/>
                <a:latin typeface="+mn-lt"/>
                <a:ea typeface="+mn-ea"/>
                <a:cs typeface="+mn-cs"/>
              </a:rPr>
              <a:t>Many payment problems are not caused by one single event.</a:t>
            </a:r>
          </a:p>
          <a:p>
            <a:r>
              <a:rPr lang="en-US" sz="1200" kern="1200" dirty="0">
                <a:solidFill>
                  <a:schemeClr val="tx1"/>
                </a:solidFill>
                <a:effectLst/>
                <a:latin typeface="+mn-lt"/>
                <a:ea typeface="+mn-ea"/>
                <a:cs typeface="+mn-cs"/>
              </a:rPr>
              <a:t>They are often created slowly through unclear systems and weak operational boundaries that were never properly established from the beginning.</a:t>
            </a:r>
          </a:p>
          <a:p>
            <a:endParaRPr lang="en-US" dirty="0"/>
          </a:p>
        </p:txBody>
      </p:sp>
      <p:sp>
        <p:nvSpPr>
          <p:cNvPr id="4" name="Slide Number Placeholder 3"/>
          <p:cNvSpPr>
            <a:spLocks noGrp="1"/>
          </p:cNvSpPr>
          <p:nvPr>
            <p:ph type="sldNum" sz="quarter" idx="5"/>
          </p:nvPr>
        </p:nvSpPr>
        <p:spPr/>
        <p:txBody>
          <a:bodyPr/>
          <a:lstStyle/>
          <a:p>
            <a:fld id="{FA225B50-09D5-43BD-8B3D-FF3F16BE6A01}" type="slidenum">
              <a:rPr lang="en-US" smtClean="0"/>
              <a:t>2</a:t>
            </a:fld>
            <a:endParaRPr lang="en-US"/>
          </a:p>
        </p:txBody>
      </p:sp>
    </p:spTree>
    <p:extLst>
      <p:ext uri="{BB962C8B-B14F-4D97-AF65-F5344CB8AC3E}">
        <p14:creationId xmlns:p14="http://schemas.microsoft.com/office/powerpoint/2010/main" val="16527525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CAPTION TO SLIDE 3</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Why Payment Conversations Feel So Uncomfortable For Many Solo Cleaners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One of the biggest reasons payment problems continue in solo cleaning businesses is emotional discomfort.</a:t>
            </a:r>
          </a:p>
          <a:p>
            <a:r>
              <a:rPr lang="en-US" sz="1200" kern="1200" dirty="0">
                <a:solidFill>
                  <a:schemeClr val="tx1"/>
                </a:solidFill>
                <a:effectLst/>
                <a:latin typeface="+mn-lt"/>
                <a:ea typeface="+mn-ea"/>
                <a:cs typeface="+mn-cs"/>
              </a:rPr>
              <a:t>Many cleaners genuinely feel uncomfortable discussing money professionally.</a:t>
            </a:r>
          </a:p>
          <a:p>
            <a:r>
              <a:rPr lang="en-US" sz="1200" kern="1200" dirty="0">
                <a:solidFill>
                  <a:schemeClr val="tx1"/>
                </a:solidFill>
                <a:effectLst/>
                <a:latin typeface="+mn-lt"/>
                <a:ea typeface="+mn-ea"/>
                <a:cs typeface="+mn-cs"/>
              </a:rPr>
              <a:t>And honestly, this is very understandable.</a:t>
            </a:r>
          </a:p>
          <a:p>
            <a:r>
              <a:rPr lang="en-US" sz="1200" kern="1200" dirty="0">
                <a:solidFill>
                  <a:schemeClr val="tx1"/>
                </a:solidFill>
                <a:effectLst/>
                <a:latin typeface="+mn-lt"/>
                <a:ea typeface="+mn-ea"/>
                <a:cs typeface="+mn-cs"/>
              </a:rPr>
              <a:t>Cleaning work is personal.</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We work inside people’s homes.</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We build long-term relationships.</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We see families regularly.</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Over time, many client relationships become emotionally familiar.</a:t>
            </a:r>
          </a:p>
          <a:p>
            <a:r>
              <a:rPr lang="en-US" sz="1200" kern="1200" dirty="0">
                <a:solidFill>
                  <a:schemeClr val="tx1"/>
                </a:solidFill>
                <a:effectLst/>
                <a:latin typeface="+mn-lt"/>
                <a:ea typeface="+mn-ea"/>
                <a:cs typeface="+mn-cs"/>
              </a:rPr>
              <a:t>As a result, discussing money can suddenly feel:</a:t>
            </a:r>
          </a:p>
          <a:p>
            <a:pPr lvl="0"/>
            <a:r>
              <a:rPr lang="en-US" sz="1200" kern="1200" dirty="0">
                <a:solidFill>
                  <a:schemeClr val="tx1"/>
                </a:solidFill>
                <a:effectLst/>
                <a:latin typeface="+mn-lt"/>
                <a:ea typeface="+mn-ea"/>
                <a:cs typeface="+mn-cs"/>
              </a:rPr>
              <a:t>awkward,</a:t>
            </a:r>
          </a:p>
          <a:p>
            <a:pPr lvl="0"/>
            <a:r>
              <a:rPr lang="en-US" sz="1200" kern="1200" dirty="0">
                <a:solidFill>
                  <a:schemeClr val="tx1"/>
                </a:solidFill>
                <a:effectLst/>
                <a:latin typeface="+mn-lt"/>
                <a:ea typeface="+mn-ea"/>
                <a:cs typeface="+mn-cs"/>
              </a:rPr>
              <a:t>uncomfortable,</a:t>
            </a:r>
          </a:p>
          <a:p>
            <a:pPr lvl="0"/>
            <a:r>
              <a:rPr lang="en-US" sz="1200" kern="1200" dirty="0">
                <a:solidFill>
                  <a:schemeClr val="tx1"/>
                </a:solidFill>
                <a:effectLst/>
                <a:latin typeface="+mn-lt"/>
                <a:ea typeface="+mn-ea"/>
                <a:cs typeface="+mn-cs"/>
              </a:rPr>
              <a:t>confrontational,</a:t>
            </a:r>
          </a:p>
          <a:p>
            <a:pPr lvl="0"/>
            <a:r>
              <a:rPr lang="en-US" sz="1200" kern="1200" dirty="0">
                <a:solidFill>
                  <a:schemeClr val="tx1"/>
                </a:solidFill>
                <a:effectLst/>
                <a:latin typeface="+mn-lt"/>
                <a:ea typeface="+mn-ea"/>
                <a:cs typeface="+mn-cs"/>
              </a:rPr>
              <a:t>or emotionally stressful.</a:t>
            </a:r>
          </a:p>
          <a:p>
            <a:r>
              <a:rPr lang="en-US" sz="1200" kern="1200" dirty="0">
                <a:solidFill>
                  <a:schemeClr val="tx1"/>
                </a:solidFill>
                <a:effectLst/>
                <a:latin typeface="+mn-lt"/>
                <a:ea typeface="+mn-ea"/>
                <a:cs typeface="+mn-cs"/>
              </a:rPr>
              <a:t>Many cleaners begin worrying:</a:t>
            </a:r>
          </a:p>
          <a:p>
            <a:pPr lvl="0"/>
            <a:r>
              <a:rPr lang="en-US" sz="1200" kern="1200" dirty="0">
                <a:solidFill>
                  <a:schemeClr val="tx1"/>
                </a:solidFill>
                <a:effectLst/>
                <a:latin typeface="+mn-lt"/>
                <a:ea typeface="+mn-ea"/>
                <a:cs typeface="+mn-cs"/>
              </a:rPr>
              <a:t>“I don’t want to sound pushy.”</a:t>
            </a:r>
          </a:p>
          <a:p>
            <a:pPr lvl="0"/>
            <a:r>
              <a:rPr lang="en-US" sz="1200" kern="1200" dirty="0">
                <a:solidFill>
                  <a:schemeClr val="tx1"/>
                </a:solidFill>
                <a:effectLst/>
                <a:latin typeface="+mn-lt"/>
                <a:ea typeface="+mn-ea"/>
                <a:cs typeface="+mn-cs"/>
              </a:rPr>
              <a:t>“What if they get offended?”</a:t>
            </a:r>
          </a:p>
          <a:p>
            <a:pPr lvl="0"/>
            <a:r>
              <a:rPr lang="en-US" sz="1200" kern="1200" dirty="0">
                <a:solidFill>
                  <a:schemeClr val="tx1"/>
                </a:solidFill>
                <a:effectLst/>
                <a:latin typeface="+mn-lt"/>
                <a:ea typeface="+mn-ea"/>
                <a:cs typeface="+mn-cs"/>
              </a:rPr>
              <a:t>“What if I lose the client?”</a:t>
            </a:r>
          </a:p>
          <a:p>
            <a:pPr lvl="0"/>
            <a:r>
              <a:rPr lang="en-US" sz="1200" kern="1200" dirty="0">
                <a:solidFill>
                  <a:schemeClr val="tx1"/>
                </a:solidFill>
                <a:effectLst/>
                <a:latin typeface="+mn-lt"/>
                <a:ea typeface="+mn-ea"/>
                <a:cs typeface="+mn-cs"/>
              </a:rPr>
              <a:t>“What if they think I only care about money?”</a:t>
            </a:r>
          </a:p>
          <a:p>
            <a:r>
              <a:rPr lang="en-US" sz="1200" kern="1200" dirty="0">
                <a:solidFill>
                  <a:schemeClr val="tx1"/>
                </a:solidFill>
                <a:effectLst/>
                <a:latin typeface="+mn-lt"/>
                <a:ea typeface="+mn-ea"/>
                <a:cs typeface="+mn-cs"/>
              </a:rPr>
              <a:t>Because of this discomfort, many cleaners:</a:t>
            </a:r>
          </a:p>
          <a:p>
            <a:pPr lvl="0"/>
            <a:r>
              <a:rPr lang="en-US" sz="1200" kern="1200" dirty="0">
                <a:solidFill>
                  <a:schemeClr val="tx1"/>
                </a:solidFill>
                <a:effectLst/>
                <a:latin typeface="+mn-lt"/>
                <a:ea typeface="+mn-ea"/>
                <a:cs typeface="+mn-cs"/>
              </a:rPr>
              <a:t>delay payment conversations,</a:t>
            </a:r>
          </a:p>
          <a:p>
            <a:pPr lvl="0"/>
            <a:r>
              <a:rPr lang="en-US" sz="1200" kern="1200" dirty="0">
                <a:solidFill>
                  <a:schemeClr val="tx1"/>
                </a:solidFill>
                <a:effectLst/>
                <a:latin typeface="+mn-lt"/>
                <a:ea typeface="+mn-ea"/>
                <a:cs typeface="+mn-cs"/>
              </a:rPr>
              <a:t>avoid reminders,</a:t>
            </a:r>
          </a:p>
          <a:p>
            <a:pPr lvl="0"/>
            <a:r>
              <a:rPr lang="en-US" sz="1200" kern="1200" dirty="0">
                <a:solidFill>
                  <a:schemeClr val="tx1"/>
                </a:solidFill>
                <a:effectLst/>
                <a:latin typeface="+mn-lt"/>
                <a:ea typeface="+mn-ea"/>
                <a:cs typeface="+mn-cs"/>
              </a:rPr>
              <a:t>emotionally accommodate late payments,</a:t>
            </a:r>
          </a:p>
          <a:p>
            <a:pPr lvl="0"/>
            <a:r>
              <a:rPr lang="en-US" sz="1200" kern="1200" dirty="0">
                <a:solidFill>
                  <a:schemeClr val="tx1"/>
                </a:solidFill>
                <a:effectLst/>
                <a:latin typeface="+mn-lt"/>
                <a:ea typeface="+mn-ea"/>
                <a:cs typeface="+mn-cs"/>
              </a:rPr>
              <a:t>or hope the situation resolves itself naturally.</a:t>
            </a:r>
          </a:p>
          <a:p>
            <a:r>
              <a:rPr lang="en-US" sz="1200" kern="1200" dirty="0">
                <a:solidFill>
                  <a:schemeClr val="tx1"/>
                </a:solidFill>
                <a:effectLst/>
                <a:latin typeface="+mn-lt"/>
                <a:ea typeface="+mn-ea"/>
                <a:cs typeface="+mn-cs"/>
              </a:rPr>
              <a:t>But avoiding payment conversations usually creates more stress long term, not less.</a:t>
            </a:r>
          </a:p>
          <a:p>
            <a:r>
              <a:rPr lang="en-US" sz="1200" kern="1200" dirty="0">
                <a:solidFill>
                  <a:schemeClr val="tx1"/>
                </a:solidFill>
                <a:effectLst/>
                <a:latin typeface="+mn-lt"/>
                <a:ea typeface="+mn-ea"/>
                <a:cs typeface="+mn-cs"/>
              </a:rPr>
              <a:t>The cleaner begins:</a:t>
            </a:r>
          </a:p>
          <a:p>
            <a:pPr lvl="0"/>
            <a:r>
              <a:rPr lang="en-US" sz="1200" kern="1200" dirty="0">
                <a:solidFill>
                  <a:schemeClr val="tx1"/>
                </a:solidFill>
                <a:effectLst/>
                <a:latin typeface="+mn-lt"/>
                <a:ea typeface="+mn-ea"/>
                <a:cs typeface="+mn-cs"/>
              </a:rPr>
              <a:t>overthinking,</a:t>
            </a:r>
          </a:p>
          <a:p>
            <a:pPr lvl="0"/>
            <a:r>
              <a:rPr lang="en-US" sz="1200" kern="1200" dirty="0">
                <a:solidFill>
                  <a:schemeClr val="tx1"/>
                </a:solidFill>
                <a:effectLst/>
                <a:latin typeface="+mn-lt"/>
                <a:ea typeface="+mn-ea"/>
                <a:cs typeface="+mn-cs"/>
              </a:rPr>
              <a:t>emotionally carrying unpaid appointments,</a:t>
            </a:r>
          </a:p>
          <a:p>
            <a:pPr lvl="0"/>
            <a:r>
              <a:rPr lang="en-US" sz="1200" kern="1200" dirty="0">
                <a:solidFill>
                  <a:schemeClr val="tx1"/>
                </a:solidFill>
                <a:effectLst/>
                <a:latin typeface="+mn-lt"/>
                <a:ea typeface="+mn-ea"/>
                <a:cs typeface="+mn-cs"/>
              </a:rPr>
              <a:t>feeling resentment,</a:t>
            </a:r>
          </a:p>
          <a:p>
            <a:pPr lvl="0"/>
            <a:r>
              <a:rPr lang="en-US" sz="1200" kern="1200" dirty="0">
                <a:solidFill>
                  <a:schemeClr val="tx1"/>
                </a:solidFill>
                <a:effectLst/>
                <a:latin typeface="+mn-lt"/>
                <a:ea typeface="+mn-ea"/>
                <a:cs typeface="+mn-cs"/>
              </a:rPr>
              <a:t>or becoming anxious every time the appointment approaches.</a:t>
            </a:r>
          </a:p>
          <a:p>
            <a:r>
              <a:rPr lang="en-US" sz="1200" kern="1200" dirty="0">
                <a:solidFill>
                  <a:schemeClr val="tx1"/>
                </a:solidFill>
                <a:effectLst/>
                <a:latin typeface="+mn-lt"/>
                <a:ea typeface="+mn-ea"/>
                <a:cs typeface="+mn-cs"/>
              </a:rPr>
              <a:t>Professional payment communication is not rude.</a:t>
            </a:r>
          </a:p>
          <a:p>
            <a:r>
              <a:rPr lang="en-US" sz="1200" kern="1200" dirty="0">
                <a:solidFill>
                  <a:schemeClr val="tx1"/>
                </a:solidFill>
                <a:effectLst/>
                <a:latin typeface="+mn-lt"/>
                <a:ea typeface="+mn-ea"/>
                <a:cs typeface="+mn-cs"/>
              </a:rPr>
              <a:t>It is part of operating a stable business.</a:t>
            </a:r>
          </a:p>
          <a:p>
            <a:r>
              <a:rPr lang="en-US" sz="1200" kern="1200" dirty="0">
                <a:solidFill>
                  <a:schemeClr val="tx1"/>
                </a:solidFill>
                <a:effectLst/>
                <a:latin typeface="+mn-lt"/>
                <a:ea typeface="+mn-ea"/>
                <a:cs typeface="+mn-cs"/>
              </a:rPr>
              <a:t>The goal is not to become emotionally cold or aggressive.</a:t>
            </a:r>
          </a:p>
          <a:p>
            <a:r>
              <a:rPr lang="en-US" sz="1200" kern="1200" dirty="0">
                <a:solidFill>
                  <a:schemeClr val="tx1"/>
                </a:solidFill>
                <a:effectLst/>
                <a:latin typeface="+mn-lt"/>
                <a:ea typeface="+mn-ea"/>
                <a:cs typeface="+mn-cs"/>
              </a:rPr>
              <a:t>The goal is to learn how to discuss money:</a:t>
            </a:r>
          </a:p>
          <a:p>
            <a:pPr lvl="0"/>
            <a:r>
              <a:rPr lang="en-US" sz="1200" kern="1200" dirty="0">
                <a:solidFill>
                  <a:schemeClr val="tx1"/>
                </a:solidFill>
                <a:effectLst/>
                <a:latin typeface="+mn-lt"/>
                <a:ea typeface="+mn-ea"/>
                <a:cs typeface="+mn-cs"/>
              </a:rPr>
              <a:t>calmly,</a:t>
            </a:r>
          </a:p>
          <a:p>
            <a:pPr lvl="0"/>
            <a:r>
              <a:rPr lang="en-US" sz="1200" kern="1200" dirty="0">
                <a:solidFill>
                  <a:schemeClr val="tx1"/>
                </a:solidFill>
                <a:effectLst/>
                <a:latin typeface="+mn-lt"/>
                <a:ea typeface="+mn-ea"/>
                <a:cs typeface="+mn-cs"/>
              </a:rPr>
              <a:t>clearly,</a:t>
            </a:r>
          </a:p>
          <a:p>
            <a:pPr lvl="0"/>
            <a:r>
              <a:rPr lang="en-US" sz="1200" kern="1200" dirty="0">
                <a:solidFill>
                  <a:schemeClr val="tx1"/>
                </a:solidFill>
                <a:effectLst/>
                <a:latin typeface="+mn-lt"/>
                <a:ea typeface="+mn-ea"/>
                <a:cs typeface="+mn-cs"/>
              </a:rPr>
              <a:t>professionally,</a:t>
            </a:r>
          </a:p>
          <a:p>
            <a:pPr lvl="0"/>
            <a:r>
              <a:rPr lang="en-US" sz="1200" kern="1200" dirty="0">
                <a:solidFill>
                  <a:schemeClr val="tx1"/>
                </a:solidFill>
                <a:effectLst/>
                <a:latin typeface="+mn-lt"/>
                <a:ea typeface="+mn-ea"/>
                <a:cs typeface="+mn-cs"/>
              </a:rPr>
              <a:t>and consistently.</a:t>
            </a:r>
          </a:p>
          <a:p>
            <a:r>
              <a:rPr lang="en-US" sz="1200" kern="1200" dirty="0">
                <a:solidFill>
                  <a:schemeClr val="tx1"/>
                </a:solidFill>
                <a:effectLst/>
                <a:latin typeface="+mn-lt"/>
                <a:ea typeface="+mn-ea"/>
                <a:cs typeface="+mn-cs"/>
              </a:rPr>
              <a:t>Because avoiding uncomfortable conversations often creates bigger operational problems later.</a:t>
            </a:r>
          </a:p>
          <a:p>
            <a:endParaRPr lang="en-US" dirty="0"/>
          </a:p>
        </p:txBody>
      </p:sp>
      <p:sp>
        <p:nvSpPr>
          <p:cNvPr id="4" name="Slide Number Placeholder 3"/>
          <p:cNvSpPr>
            <a:spLocks noGrp="1"/>
          </p:cNvSpPr>
          <p:nvPr>
            <p:ph type="sldNum" sz="quarter" idx="5"/>
          </p:nvPr>
        </p:nvSpPr>
        <p:spPr/>
        <p:txBody>
          <a:bodyPr/>
          <a:lstStyle/>
          <a:p>
            <a:fld id="{FA225B50-09D5-43BD-8B3D-FF3F16BE6A01}" type="slidenum">
              <a:rPr lang="en-US" smtClean="0"/>
              <a:t>3</a:t>
            </a:fld>
            <a:endParaRPr lang="en-US"/>
          </a:p>
        </p:txBody>
      </p:sp>
    </p:spTree>
    <p:extLst>
      <p:ext uri="{BB962C8B-B14F-4D97-AF65-F5344CB8AC3E}">
        <p14:creationId xmlns:p14="http://schemas.microsoft.com/office/powerpoint/2010/main" val="5466327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CAPTION TO SLIDE 4</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Handling Payment Problems Professionally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When payment problems happen, many cleaners immediately become emotionally uncomfortable.</a:t>
            </a:r>
          </a:p>
          <a:p>
            <a:r>
              <a:rPr lang="en-US" sz="1200" kern="1200" dirty="0">
                <a:solidFill>
                  <a:schemeClr val="tx1"/>
                </a:solidFill>
                <a:effectLst/>
                <a:latin typeface="+mn-lt"/>
                <a:ea typeface="+mn-ea"/>
                <a:cs typeface="+mn-cs"/>
              </a:rPr>
              <a:t>Some cleaners:</a:t>
            </a:r>
          </a:p>
          <a:p>
            <a:pPr lvl="0"/>
            <a:r>
              <a:rPr lang="en-US" sz="1200" kern="1200" dirty="0">
                <a:solidFill>
                  <a:schemeClr val="tx1"/>
                </a:solidFill>
                <a:effectLst/>
                <a:latin typeface="+mn-lt"/>
                <a:ea typeface="+mn-ea"/>
                <a:cs typeface="+mn-cs"/>
              </a:rPr>
              <a:t>avoid following up,</a:t>
            </a:r>
          </a:p>
          <a:p>
            <a:pPr lvl="0"/>
            <a:r>
              <a:rPr lang="en-US" sz="1200" kern="1200" dirty="0">
                <a:solidFill>
                  <a:schemeClr val="tx1"/>
                </a:solidFill>
                <a:effectLst/>
                <a:latin typeface="+mn-lt"/>
                <a:ea typeface="+mn-ea"/>
                <a:cs typeface="+mn-cs"/>
              </a:rPr>
              <a:t>over-apologize,</a:t>
            </a:r>
          </a:p>
          <a:p>
            <a:pPr lvl="0"/>
            <a:r>
              <a:rPr lang="en-US" sz="1200" kern="1200" dirty="0">
                <a:solidFill>
                  <a:schemeClr val="tx1"/>
                </a:solidFill>
                <a:effectLst/>
                <a:latin typeface="+mn-lt"/>
                <a:ea typeface="+mn-ea"/>
                <a:cs typeface="+mn-cs"/>
              </a:rPr>
              <a:t>become emotionally reactive,</a:t>
            </a:r>
          </a:p>
          <a:p>
            <a:pPr lvl="0"/>
            <a:r>
              <a:rPr lang="en-US" sz="1200" kern="1200" dirty="0">
                <a:solidFill>
                  <a:schemeClr val="tx1"/>
                </a:solidFill>
                <a:effectLst/>
                <a:latin typeface="+mn-lt"/>
                <a:ea typeface="+mn-ea"/>
                <a:cs typeface="+mn-cs"/>
              </a:rPr>
              <a:t>or delay communication because they feel awkward discussing money.</a:t>
            </a:r>
          </a:p>
          <a:p>
            <a:r>
              <a:rPr lang="en-US" sz="1200" kern="1200" dirty="0">
                <a:solidFill>
                  <a:schemeClr val="tx1"/>
                </a:solidFill>
                <a:effectLst/>
                <a:latin typeface="+mn-lt"/>
                <a:ea typeface="+mn-ea"/>
                <a:cs typeface="+mn-cs"/>
              </a:rPr>
              <a:t>But professional payment communication should feel:</a:t>
            </a:r>
          </a:p>
          <a:p>
            <a:pPr lvl="0"/>
            <a:r>
              <a:rPr lang="en-US" sz="1200" kern="1200" dirty="0">
                <a:solidFill>
                  <a:schemeClr val="tx1"/>
                </a:solidFill>
                <a:effectLst/>
                <a:latin typeface="+mn-lt"/>
                <a:ea typeface="+mn-ea"/>
                <a:cs typeface="+mn-cs"/>
              </a:rPr>
              <a:t>calm,</a:t>
            </a:r>
          </a:p>
          <a:p>
            <a:pPr lvl="0"/>
            <a:r>
              <a:rPr lang="en-US" sz="1200" kern="1200" dirty="0">
                <a:solidFill>
                  <a:schemeClr val="tx1"/>
                </a:solidFill>
                <a:effectLst/>
                <a:latin typeface="+mn-lt"/>
                <a:ea typeface="+mn-ea"/>
                <a:cs typeface="+mn-cs"/>
              </a:rPr>
              <a:t>respectful,</a:t>
            </a:r>
          </a:p>
          <a:p>
            <a:pPr lvl="0"/>
            <a:r>
              <a:rPr lang="en-US" sz="1200" kern="1200" dirty="0">
                <a:solidFill>
                  <a:schemeClr val="tx1"/>
                </a:solidFill>
                <a:effectLst/>
                <a:latin typeface="+mn-lt"/>
                <a:ea typeface="+mn-ea"/>
                <a:cs typeface="+mn-cs"/>
              </a:rPr>
              <a:t>clear,</a:t>
            </a:r>
          </a:p>
          <a:p>
            <a:pPr lvl="0"/>
            <a:r>
              <a:rPr lang="en-US" sz="1200" kern="1200" dirty="0">
                <a:solidFill>
                  <a:schemeClr val="tx1"/>
                </a:solidFill>
                <a:effectLst/>
                <a:latin typeface="+mn-lt"/>
                <a:ea typeface="+mn-ea"/>
                <a:cs typeface="+mn-cs"/>
              </a:rPr>
              <a:t>and structured.</a:t>
            </a:r>
          </a:p>
          <a:p>
            <a:r>
              <a:rPr lang="en-US" sz="1200" kern="1200" dirty="0">
                <a:solidFill>
                  <a:schemeClr val="tx1"/>
                </a:solidFill>
                <a:effectLst/>
                <a:latin typeface="+mn-lt"/>
                <a:ea typeface="+mn-ea"/>
                <a:cs typeface="+mn-cs"/>
              </a:rPr>
              <a:t>For example, when a client says:</a:t>
            </a:r>
          </a:p>
          <a:p>
            <a:r>
              <a:rPr lang="en-US" sz="1200" kern="1200" dirty="0">
                <a:solidFill>
                  <a:schemeClr val="tx1"/>
                </a:solidFill>
                <a:effectLst/>
                <a:latin typeface="+mn-lt"/>
                <a:ea typeface="+mn-ea"/>
                <a:cs typeface="+mn-cs"/>
              </a:rPr>
              <a:t>“I forgot to send the payment.”</a:t>
            </a:r>
          </a:p>
          <a:p>
            <a:r>
              <a:rPr lang="en-US" sz="1200" kern="1200" dirty="0">
                <a:solidFill>
                  <a:schemeClr val="tx1"/>
                </a:solidFill>
                <a:effectLst/>
                <a:latin typeface="+mn-lt"/>
                <a:ea typeface="+mn-ea"/>
                <a:cs typeface="+mn-cs"/>
              </a:rPr>
              <a:t>many cleaners immediately feel uncomfortable responding.</a:t>
            </a:r>
          </a:p>
          <a:p>
            <a:r>
              <a:rPr lang="en-US" sz="1200" kern="1200" dirty="0">
                <a:solidFill>
                  <a:schemeClr val="tx1"/>
                </a:solidFill>
                <a:effectLst/>
                <a:latin typeface="+mn-lt"/>
                <a:ea typeface="+mn-ea"/>
                <a:cs typeface="+mn-cs"/>
              </a:rPr>
              <a:t>But instead of emotionally reacting, cleaners can respond professionally and calmly:</a:t>
            </a:r>
          </a:p>
          <a:p>
            <a:r>
              <a:rPr lang="en-US" sz="1200" kern="1200" dirty="0">
                <a:solidFill>
                  <a:schemeClr val="tx1"/>
                </a:solidFill>
                <a:effectLst/>
                <a:latin typeface="+mn-lt"/>
                <a:ea typeface="+mn-ea"/>
                <a:cs typeface="+mn-cs"/>
              </a:rPr>
              <a:t>“No problem. Just sending a quick reminder so we can keep the account current.”</a:t>
            </a:r>
          </a:p>
          <a:p>
            <a:r>
              <a:rPr lang="en-US" sz="1200" kern="1200" dirty="0">
                <a:solidFill>
                  <a:schemeClr val="tx1"/>
                </a:solidFill>
                <a:effectLst/>
                <a:latin typeface="+mn-lt"/>
                <a:ea typeface="+mn-ea"/>
                <a:cs typeface="+mn-cs"/>
              </a:rPr>
              <a:t>Simple.</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Professional.</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Non-aggressive.</a:t>
            </a:r>
          </a:p>
          <a:p>
            <a:r>
              <a:rPr lang="en-US" sz="1200" kern="1200" dirty="0">
                <a:solidFill>
                  <a:schemeClr val="tx1"/>
                </a:solidFill>
                <a:effectLst/>
                <a:latin typeface="+mn-lt"/>
                <a:ea typeface="+mn-ea"/>
                <a:cs typeface="+mn-cs"/>
              </a:rPr>
              <a:t>Another important concept is reminder systems.</a:t>
            </a:r>
          </a:p>
          <a:p>
            <a:r>
              <a:rPr lang="en-US" sz="1200" kern="1200" dirty="0">
                <a:solidFill>
                  <a:schemeClr val="tx1"/>
                </a:solidFill>
                <a:effectLst/>
                <a:latin typeface="+mn-lt"/>
                <a:ea typeface="+mn-ea"/>
                <a:cs typeface="+mn-cs"/>
              </a:rPr>
              <a:t>Many businesses use reminders.</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That is normal business structure, not personal confrontation.</a:t>
            </a:r>
          </a:p>
          <a:p>
            <a:r>
              <a:rPr lang="en-US" sz="1200" kern="1200" dirty="0">
                <a:solidFill>
                  <a:schemeClr val="tx1"/>
                </a:solidFill>
                <a:effectLst/>
                <a:latin typeface="+mn-lt"/>
                <a:ea typeface="+mn-ea"/>
                <a:cs typeface="+mn-cs"/>
              </a:rPr>
              <a:t>The cleaner should not feel guilty for professionally following up on completed work.</a:t>
            </a:r>
          </a:p>
          <a:p>
            <a:r>
              <a:rPr lang="en-US" sz="1200" kern="1200" dirty="0">
                <a:solidFill>
                  <a:schemeClr val="tx1"/>
                </a:solidFill>
                <a:effectLst/>
                <a:latin typeface="+mn-lt"/>
                <a:ea typeface="+mn-ea"/>
                <a:cs typeface="+mn-cs"/>
              </a:rPr>
              <a:t>Another important tool is payment pauses.</a:t>
            </a:r>
          </a:p>
          <a:p>
            <a:r>
              <a:rPr lang="en-US" sz="1200" kern="1200" dirty="0">
                <a:solidFill>
                  <a:schemeClr val="tx1"/>
                </a:solidFill>
                <a:effectLst/>
                <a:latin typeface="+mn-lt"/>
                <a:ea typeface="+mn-ea"/>
                <a:cs typeface="+mn-cs"/>
              </a:rPr>
              <a:t>If repeated payment instability continues, the cleaner may need to pause future appointments until the account becomes current.</a:t>
            </a:r>
          </a:p>
          <a:p>
            <a:r>
              <a:rPr lang="en-US" sz="1200" kern="1200" dirty="0">
                <a:solidFill>
                  <a:schemeClr val="tx1"/>
                </a:solidFill>
                <a:effectLst/>
                <a:latin typeface="+mn-lt"/>
                <a:ea typeface="+mn-ea"/>
                <a:cs typeface="+mn-cs"/>
              </a:rPr>
              <a:t>This is not punishment.</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This is operational stability.</a:t>
            </a:r>
          </a:p>
          <a:p>
            <a:r>
              <a:rPr lang="en-US" sz="1200" kern="1200" dirty="0">
                <a:solidFill>
                  <a:schemeClr val="tx1"/>
                </a:solidFill>
                <a:effectLst/>
                <a:latin typeface="+mn-lt"/>
                <a:ea typeface="+mn-ea"/>
                <a:cs typeface="+mn-cs"/>
              </a:rPr>
              <a:t>The cleaner must protect:</a:t>
            </a:r>
          </a:p>
          <a:p>
            <a:pPr lvl="0"/>
            <a:r>
              <a:rPr lang="en-US" sz="1200" kern="1200" dirty="0">
                <a:solidFill>
                  <a:schemeClr val="tx1"/>
                </a:solidFill>
                <a:effectLst/>
                <a:latin typeface="+mn-lt"/>
                <a:ea typeface="+mn-ea"/>
                <a:cs typeface="+mn-cs"/>
              </a:rPr>
              <a:t>time,</a:t>
            </a:r>
          </a:p>
          <a:p>
            <a:pPr lvl="0"/>
            <a:r>
              <a:rPr lang="en-US" sz="1200" kern="1200" dirty="0">
                <a:solidFill>
                  <a:schemeClr val="tx1"/>
                </a:solidFill>
                <a:effectLst/>
                <a:latin typeface="+mn-lt"/>
                <a:ea typeface="+mn-ea"/>
                <a:cs typeface="+mn-cs"/>
              </a:rPr>
              <a:t>energy,</a:t>
            </a:r>
          </a:p>
          <a:p>
            <a:pPr lvl="0"/>
            <a:r>
              <a:rPr lang="en-US" sz="1200" kern="1200" dirty="0">
                <a:solidFill>
                  <a:schemeClr val="tx1"/>
                </a:solidFill>
                <a:effectLst/>
                <a:latin typeface="+mn-lt"/>
                <a:ea typeface="+mn-ea"/>
                <a:cs typeface="+mn-cs"/>
              </a:rPr>
              <a:t>schedule stability,</a:t>
            </a:r>
          </a:p>
          <a:p>
            <a:pPr lvl="0"/>
            <a:r>
              <a:rPr lang="en-US" sz="1200" kern="1200" dirty="0">
                <a:solidFill>
                  <a:schemeClr val="tx1"/>
                </a:solidFill>
                <a:effectLst/>
                <a:latin typeface="+mn-lt"/>
                <a:ea typeface="+mn-ea"/>
                <a:cs typeface="+mn-cs"/>
              </a:rPr>
              <a:t>and business sustainability.</a:t>
            </a:r>
          </a:p>
          <a:p>
            <a:r>
              <a:rPr lang="en-US" sz="1200" kern="1200" dirty="0">
                <a:solidFill>
                  <a:schemeClr val="tx1"/>
                </a:solidFill>
                <a:effectLst/>
                <a:latin typeface="+mn-lt"/>
                <a:ea typeface="+mn-ea"/>
                <a:cs typeface="+mn-cs"/>
              </a:rPr>
              <a:t>Professional communication helps protect:</a:t>
            </a:r>
          </a:p>
          <a:p>
            <a:pPr lvl="0"/>
            <a:r>
              <a:rPr lang="en-US" sz="1200" kern="1200" dirty="0">
                <a:solidFill>
                  <a:schemeClr val="tx1"/>
                </a:solidFill>
                <a:effectLst/>
                <a:latin typeface="+mn-lt"/>
                <a:ea typeface="+mn-ea"/>
                <a:cs typeface="+mn-cs"/>
              </a:rPr>
              <a:t>client relationships,</a:t>
            </a:r>
          </a:p>
          <a:p>
            <a:pPr lvl="0"/>
            <a:r>
              <a:rPr lang="en-US" sz="1200" kern="1200" dirty="0">
                <a:solidFill>
                  <a:schemeClr val="tx1"/>
                </a:solidFill>
                <a:effectLst/>
                <a:latin typeface="+mn-lt"/>
                <a:ea typeface="+mn-ea"/>
                <a:cs typeface="+mn-cs"/>
              </a:rPr>
              <a:t>boundaries,</a:t>
            </a:r>
          </a:p>
          <a:p>
            <a:pPr lvl="0"/>
            <a:r>
              <a:rPr lang="en-US" sz="1200" kern="1200" dirty="0">
                <a:solidFill>
                  <a:schemeClr val="tx1"/>
                </a:solidFill>
                <a:effectLst/>
                <a:latin typeface="+mn-lt"/>
                <a:ea typeface="+mn-ea"/>
                <a:cs typeface="+mn-cs"/>
              </a:rPr>
              <a:t>and business professionalism at the same time.</a:t>
            </a:r>
          </a:p>
          <a:p>
            <a:r>
              <a:rPr lang="en-US" sz="1200" kern="1200" dirty="0">
                <a:solidFill>
                  <a:schemeClr val="tx1"/>
                </a:solidFill>
                <a:effectLst/>
                <a:latin typeface="+mn-lt"/>
                <a:ea typeface="+mn-ea"/>
                <a:cs typeface="+mn-cs"/>
              </a:rPr>
              <a:t>The goal is not emotional conflict.</a:t>
            </a:r>
          </a:p>
          <a:p>
            <a:r>
              <a:rPr lang="en-US" sz="1200" kern="1200" dirty="0">
                <a:solidFill>
                  <a:schemeClr val="tx1"/>
                </a:solidFill>
                <a:effectLst/>
                <a:latin typeface="+mn-lt"/>
                <a:ea typeface="+mn-ea"/>
                <a:cs typeface="+mn-cs"/>
              </a:rPr>
              <a:t>The goal is operational clarity.</a:t>
            </a:r>
          </a:p>
          <a:p>
            <a:endParaRPr lang="en-US" dirty="0"/>
          </a:p>
        </p:txBody>
      </p:sp>
      <p:sp>
        <p:nvSpPr>
          <p:cNvPr id="4" name="Slide Number Placeholder 3"/>
          <p:cNvSpPr>
            <a:spLocks noGrp="1"/>
          </p:cNvSpPr>
          <p:nvPr>
            <p:ph type="sldNum" sz="quarter" idx="5"/>
          </p:nvPr>
        </p:nvSpPr>
        <p:spPr/>
        <p:txBody>
          <a:bodyPr/>
          <a:lstStyle/>
          <a:p>
            <a:fld id="{FA225B50-09D5-43BD-8B3D-FF3F16BE6A01}" type="slidenum">
              <a:rPr lang="en-US" smtClean="0"/>
              <a:t>4</a:t>
            </a:fld>
            <a:endParaRPr lang="en-US"/>
          </a:p>
        </p:txBody>
      </p:sp>
    </p:spTree>
    <p:extLst>
      <p:ext uri="{BB962C8B-B14F-4D97-AF65-F5344CB8AC3E}">
        <p14:creationId xmlns:p14="http://schemas.microsoft.com/office/powerpoint/2010/main" val="4124648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CAPTION TO SLIDE 5</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Strong Payment Systems Prevent Most Payment Problems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One of the most important lessons in business is this:</a:t>
            </a:r>
          </a:p>
          <a:p>
            <a:r>
              <a:rPr lang="en-US" sz="1200" kern="1200" dirty="0">
                <a:solidFill>
                  <a:schemeClr val="tx1"/>
                </a:solidFill>
                <a:effectLst/>
                <a:latin typeface="+mn-lt"/>
                <a:ea typeface="+mn-ea"/>
                <a:cs typeface="+mn-cs"/>
              </a:rPr>
              <a:t>Strong systems prevent many problems before they ever happen.</a:t>
            </a:r>
          </a:p>
          <a:p>
            <a:r>
              <a:rPr lang="en-US" sz="1200" kern="1200" dirty="0">
                <a:solidFill>
                  <a:schemeClr val="tx1"/>
                </a:solidFill>
                <a:effectLst/>
                <a:latin typeface="+mn-lt"/>
                <a:ea typeface="+mn-ea"/>
                <a:cs typeface="+mn-cs"/>
              </a:rPr>
              <a:t>Many payment issues become emotionally stressful only because there was never a clear payment structure established from the beginning.</a:t>
            </a:r>
          </a:p>
          <a:p>
            <a:r>
              <a:rPr lang="en-US" sz="1200" kern="1200" dirty="0">
                <a:solidFill>
                  <a:schemeClr val="tx1"/>
                </a:solidFill>
                <a:effectLst/>
                <a:latin typeface="+mn-lt"/>
                <a:ea typeface="+mn-ea"/>
                <a:cs typeface="+mn-cs"/>
              </a:rPr>
              <a:t>Strong payment systems reduce:</a:t>
            </a:r>
          </a:p>
          <a:p>
            <a:pPr lvl="0"/>
            <a:r>
              <a:rPr lang="en-US" sz="1200" kern="1200" dirty="0">
                <a:solidFill>
                  <a:schemeClr val="tx1"/>
                </a:solidFill>
                <a:effectLst/>
                <a:latin typeface="+mn-lt"/>
                <a:ea typeface="+mn-ea"/>
                <a:cs typeface="+mn-cs"/>
              </a:rPr>
              <a:t>confusion,</a:t>
            </a:r>
          </a:p>
          <a:p>
            <a:pPr lvl="0"/>
            <a:r>
              <a:rPr lang="en-US" sz="1200" kern="1200" dirty="0">
                <a:solidFill>
                  <a:schemeClr val="tx1"/>
                </a:solidFill>
                <a:effectLst/>
                <a:latin typeface="+mn-lt"/>
                <a:ea typeface="+mn-ea"/>
                <a:cs typeface="+mn-cs"/>
              </a:rPr>
              <a:t>awkward conversations,</a:t>
            </a:r>
          </a:p>
          <a:p>
            <a:pPr lvl="0"/>
            <a:r>
              <a:rPr lang="en-US" sz="1200" kern="1200" dirty="0">
                <a:solidFill>
                  <a:schemeClr val="tx1"/>
                </a:solidFill>
                <a:effectLst/>
                <a:latin typeface="+mn-lt"/>
                <a:ea typeface="+mn-ea"/>
                <a:cs typeface="+mn-cs"/>
              </a:rPr>
              <a:t>inconsistent enforcement,</a:t>
            </a:r>
          </a:p>
          <a:p>
            <a:pPr lvl="0"/>
            <a:r>
              <a:rPr lang="en-US" sz="1200" kern="1200" dirty="0">
                <a:solidFill>
                  <a:schemeClr val="tx1"/>
                </a:solidFill>
                <a:effectLst/>
                <a:latin typeface="+mn-lt"/>
                <a:ea typeface="+mn-ea"/>
                <a:cs typeface="+mn-cs"/>
              </a:rPr>
              <a:t>emotional stress,</a:t>
            </a:r>
          </a:p>
          <a:p>
            <a:pPr lvl="0"/>
            <a:r>
              <a:rPr lang="en-US" sz="1200" kern="1200" dirty="0">
                <a:solidFill>
                  <a:schemeClr val="tx1"/>
                </a:solidFill>
                <a:effectLst/>
                <a:latin typeface="+mn-lt"/>
                <a:ea typeface="+mn-ea"/>
                <a:cs typeface="+mn-cs"/>
              </a:rPr>
              <a:t>and unstable expectations.</a:t>
            </a:r>
          </a:p>
          <a:p>
            <a:r>
              <a:rPr lang="en-US" sz="1200" kern="1200" dirty="0">
                <a:solidFill>
                  <a:schemeClr val="tx1"/>
                </a:solidFill>
                <a:effectLst/>
                <a:latin typeface="+mn-lt"/>
                <a:ea typeface="+mn-ea"/>
                <a:cs typeface="+mn-cs"/>
              </a:rPr>
              <a:t>This is why systems matter so much.</a:t>
            </a:r>
          </a:p>
          <a:p>
            <a:r>
              <a:rPr lang="en-US" sz="1200" kern="1200" dirty="0">
                <a:solidFill>
                  <a:schemeClr val="tx1"/>
                </a:solidFill>
                <a:effectLst/>
                <a:latin typeface="+mn-lt"/>
                <a:ea typeface="+mn-ea"/>
                <a:cs typeface="+mn-cs"/>
              </a:rPr>
              <a:t>Examples of strong payment systems include:</a:t>
            </a:r>
          </a:p>
          <a:p>
            <a:pPr lvl="0"/>
            <a:r>
              <a:rPr lang="en-US" sz="1200" kern="1200" dirty="0">
                <a:solidFill>
                  <a:schemeClr val="tx1"/>
                </a:solidFill>
                <a:effectLst/>
                <a:latin typeface="+mn-lt"/>
                <a:ea typeface="+mn-ea"/>
                <a:cs typeface="+mn-cs"/>
              </a:rPr>
              <a:t>invoices,</a:t>
            </a:r>
          </a:p>
          <a:p>
            <a:pPr lvl="0"/>
            <a:r>
              <a:rPr lang="en-US" sz="1200" kern="1200" dirty="0">
                <a:solidFill>
                  <a:schemeClr val="tx1"/>
                </a:solidFill>
                <a:effectLst/>
                <a:latin typeface="+mn-lt"/>
                <a:ea typeface="+mn-ea"/>
                <a:cs typeface="+mn-cs"/>
              </a:rPr>
              <a:t>recurring payment systems,</a:t>
            </a:r>
          </a:p>
          <a:p>
            <a:pPr lvl="0"/>
            <a:r>
              <a:rPr lang="en-US" sz="1200" kern="1200" dirty="0">
                <a:solidFill>
                  <a:schemeClr val="tx1"/>
                </a:solidFill>
                <a:effectLst/>
                <a:latin typeface="+mn-lt"/>
                <a:ea typeface="+mn-ea"/>
                <a:cs typeface="+mn-cs"/>
              </a:rPr>
              <a:t>payment-before-service structures,</a:t>
            </a:r>
          </a:p>
          <a:p>
            <a:pPr lvl="0"/>
            <a:r>
              <a:rPr lang="en-US" sz="1200" kern="1200" dirty="0">
                <a:solidFill>
                  <a:schemeClr val="tx1"/>
                </a:solidFill>
                <a:effectLst/>
                <a:latin typeface="+mn-lt"/>
                <a:ea typeface="+mn-ea"/>
                <a:cs typeface="+mn-cs"/>
              </a:rPr>
              <a:t>deposits,</a:t>
            </a:r>
          </a:p>
          <a:p>
            <a:pPr lvl="0"/>
            <a:r>
              <a:rPr lang="en-US" sz="1200" kern="1200" dirty="0">
                <a:solidFill>
                  <a:schemeClr val="tx1"/>
                </a:solidFill>
                <a:effectLst/>
                <a:latin typeface="+mn-lt"/>
                <a:ea typeface="+mn-ea"/>
                <a:cs typeface="+mn-cs"/>
              </a:rPr>
              <a:t>automation,</a:t>
            </a:r>
          </a:p>
          <a:p>
            <a:pPr lvl="0"/>
            <a:r>
              <a:rPr lang="en-US" sz="1200" kern="1200" dirty="0">
                <a:solidFill>
                  <a:schemeClr val="tx1"/>
                </a:solidFill>
                <a:effectLst/>
                <a:latin typeface="+mn-lt"/>
                <a:ea typeface="+mn-ea"/>
                <a:cs typeface="+mn-cs"/>
              </a:rPr>
              <a:t>written payment expectations,</a:t>
            </a:r>
          </a:p>
          <a:p>
            <a:pPr lvl="0"/>
            <a:r>
              <a:rPr lang="en-US" sz="1200" kern="1200" dirty="0">
                <a:solidFill>
                  <a:schemeClr val="tx1"/>
                </a:solidFill>
                <a:effectLst/>
                <a:latin typeface="+mn-lt"/>
                <a:ea typeface="+mn-ea"/>
                <a:cs typeface="+mn-cs"/>
              </a:rPr>
              <a:t>and clear cancellation/payment policies.</a:t>
            </a:r>
          </a:p>
          <a:p>
            <a:r>
              <a:rPr lang="en-US" sz="1200" kern="1200" dirty="0">
                <a:solidFill>
                  <a:schemeClr val="tx1"/>
                </a:solidFill>
                <a:effectLst/>
                <a:latin typeface="+mn-lt"/>
                <a:ea typeface="+mn-ea"/>
                <a:cs typeface="+mn-cs"/>
              </a:rPr>
              <a:t>The purpose of these systems is not to create pressure for clients.</a:t>
            </a:r>
          </a:p>
          <a:p>
            <a:r>
              <a:rPr lang="en-US" sz="1200" kern="1200" dirty="0">
                <a:solidFill>
                  <a:schemeClr val="tx1"/>
                </a:solidFill>
                <a:effectLst/>
                <a:latin typeface="+mn-lt"/>
                <a:ea typeface="+mn-ea"/>
                <a:cs typeface="+mn-cs"/>
              </a:rPr>
              <a:t>The purpose is to create:</a:t>
            </a:r>
          </a:p>
          <a:p>
            <a:pPr lvl="0"/>
            <a:r>
              <a:rPr lang="en-US" sz="1200" kern="1200" dirty="0">
                <a:solidFill>
                  <a:schemeClr val="tx1"/>
                </a:solidFill>
                <a:effectLst/>
                <a:latin typeface="+mn-lt"/>
                <a:ea typeface="+mn-ea"/>
                <a:cs typeface="+mn-cs"/>
              </a:rPr>
              <a:t>clarity,</a:t>
            </a:r>
          </a:p>
          <a:p>
            <a:pPr lvl="0"/>
            <a:r>
              <a:rPr lang="en-US" sz="1200" kern="1200" dirty="0">
                <a:solidFill>
                  <a:schemeClr val="tx1"/>
                </a:solidFill>
                <a:effectLst/>
                <a:latin typeface="+mn-lt"/>
                <a:ea typeface="+mn-ea"/>
                <a:cs typeface="+mn-cs"/>
              </a:rPr>
              <a:t>predictability,</a:t>
            </a:r>
          </a:p>
          <a:p>
            <a:pPr lvl="0"/>
            <a:r>
              <a:rPr lang="en-US" sz="1200" kern="1200" dirty="0">
                <a:solidFill>
                  <a:schemeClr val="tx1"/>
                </a:solidFill>
                <a:effectLst/>
                <a:latin typeface="+mn-lt"/>
                <a:ea typeface="+mn-ea"/>
                <a:cs typeface="+mn-cs"/>
              </a:rPr>
              <a:t>and stability for both sides.</a:t>
            </a:r>
          </a:p>
          <a:p>
            <a:r>
              <a:rPr lang="en-US" sz="1200" kern="1200" dirty="0">
                <a:solidFill>
                  <a:schemeClr val="tx1"/>
                </a:solidFill>
                <a:effectLst/>
                <a:latin typeface="+mn-lt"/>
                <a:ea typeface="+mn-ea"/>
                <a:cs typeface="+mn-cs"/>
              </a:rPr>
              <a:t>When expectations are clear from the beginning, clients are less likely to:</a:t>
            </a:r>
          </a:p>
          <a:p>
            <a:pPr lvl="0"/>
            <a:r>
              <a:rPr lang="en-US" sz="1200" kern="1200" dirty="0">
                <a:solidFill>
                  <a:schemeClr val="tx1"/>
                </a:solidFill>
                <a:effectLst/>
                <a:latin typeface="+mn-lt"/>
                <a:ea typeface="+mn-ea"/>
                <a:cs typeface="+mn-cs"/>
              </a:rPr>
              <a:t>delay payments,</a:t>
            </a:r>
          </a:p>
          <a:p>
            <a:pPr lvl="0"/>
            <a:r>
              <a:rPr lang="en-US" sz="1200" kern="1200" dirty="0">
                <a:solidFill>
                  <a:schemeClr val="tx1"/>
                </a:solidFill>
                <a:effectLst/>
                <a:latin typeface="+mn-lt"/>
                <a:ea typeface="+mn-ea"/>
                <a:cs typeface="+mn-cs"/>
              </a:rPr>
              <a:t>misunderstand timing,</a:t>
            </a:r>
          </a:p>
          <a:p>
            <a:pPr lvl="0"/>
            <a:r>
              <a:rPr lang="en-US" sz="1200" kern="1200" dirty="0">
                <a:solidFill>
                  <a:schemeClr val="tx1"/>
                </a:solidFill>
                <a:effectLst/>
                <a:latin typeface="+mn-lt"/>
                <a:ea typeface="+mn-ea"/>
                <a:cs typeface="+mn-cs"/>
              </a:rPr>
              <a:t>or create inconsistent payment habits.</a:t>
            </a:r>
          </a:p>
          <a:p>
            <a:r>
              <a:rPr lang="en-US" sz="1200" kern="1200" dirty="0">
                <a:solidFill>
                  <a:schemeClr val="tx1"/>
                </a:solidFill>
                <a:effectLst/>
                <a:latin typeface="+mn-lt"/>
                <a:ea typeface="+mn-ea"/>
                <a:cs typeface="+mn-cs"/>
              </a:rPr>
              <a:t>Strong systems also protect the cleaner emotionally.</a:t>
            </a:r>
          </a:p>
          <a:p>
            <a:r>
              <a:rPr lang="en-US" sz="1200" kern="1200" dirty="0">
                <a:solidFill>
                  <a:schemeClr val="tx1"/>
                </a:solidFill>
                <a:effectLst/>
                <a:latin typeface="+mn-lt"/>
                <a:ea typeface="+mn-ea"/>
                <a:cs typeface="+mn-cs"/>
              </a:rPr>
              <a:t>Instead of making payment decisions emotionally every time, the cleaner follows a clear operational structure.</a:t>
            </a:r>
          </a:p>
          <a:p>
            <a:r>
              <a:rPr lang="en-US" sz="1200" kern="1200" dirty="0">
                <a:solidFill>
                  <a:schemeClr val="tx1"/>
                </a:solidFill>
                <a:effectLst/>
                <a:latin typeface="+mn-lt"/>
                <a:ea typeface="+mn-ea"/>
                <a:cs typeface="+mn-cs"/>
              </a:rPr>
              <a:t>And honestly, that reduces enormous mental stress long term.</a:t>
            </a:r>
          </a:p>
          <a:p>
            <a:r>
              <a:rPr lang="en-US" sz="1200" kern="1200" dirty="0">
                <a:solidFill>
                  <a:schemeClr val="tx1"/>
                </a:solidFill>
                <a:effectLst/>
                <a:latin typeface="+mn-lt"/>
                <a:ea typeface="+mn-ea"/>
                <a:cs typeface="+mn-cs"/>
              </a:rPr>
              <a:t>Professional businesses rely on systems because systems reduce emotional chaos.</a:t>
            </a:r>
          </a:p>
          <a:p>
            <a:r>
              <a:rPr lang="en-US" sz="1200" kern="1200" dirty="0">
                <a:solidFill>
                  <a:schemeClr val="tx1"/>
                </a:solidFill>
                <a:effectLst/>
                <a:latin typeface="+mn-lt"/>
                <a:ea typeface="+mn-ea"/>
                <a:cs typeface="+mn-cs"/>
              </a:rPr>
              <a:t>And solo cleaning businesses deserve that same stability too.</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FA225B50-09D5-43BD-8B3D-FF3F16BE6A01}" type="slidenum">
              <a:rPr lang="en-US" smtClean="0"/>
              <a:t>5</a:t>
            </a:fld>
            <a:endParaRPr lang="en-US"/>
          </a:p>
        </p:txBody>
      </p:sp>
    </p:spTree>
    <p:extLst>
      <p:ext uri="{BB962C8B-B14F-4D97-AF65-F5344CB8AC3E}">
        <p14:creationId xmlns:p14="http://schemas.microsoft.com/office/powerpoint/2010/main" val="450389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ADE754-8BF5-EF07-88D7-2BAE0F41CB0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EB896D1-15A8-FDCD-807B-26DBB2AB51F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6BEE25C-8BD0-B075-F08F-55DC2A88BFCD}"/>
              </a:ext>
            </a:extLst>
          </p:cNvPr>
          <p:cNvSpPr>
            <a:spLocks noGrp="1"/>
          </p:cNvSpPr>
          <p:nvPr>
            <p:ph type="dt" sz="half" idx="10"/>
          </p:nvPr>
        </p:nvSpPr>
        <p:spPr/>
        <p:txBody>
          <a:bodyPr/>
          <a:lstStyle/>
          <a:p>
            <a:fld id="{7DD6A0A9-5690-4282-9EF1-1FA594F3A688}" type="datetimeFigureOut">
              <a:rPr lang="en-US" smtClean="0"/>
              <a:t>5/28/2026</a:t>
            </a:fld>
            <a:endParaRPr lang="en-US"/>
          </a:p>
        </p:txBody>
      </p:sp>
      <p:sp>
        <p:nvSpPr>
          <p:cNvPr id="5" name="Footer Placeholder 4">
            <a:extLst>
              <a:ext uri="{FF2B5EF4-FFF2-40B4-BE49-F238E27FC236}">
                <a16:creationId xmlns:a16="http://schemas.microsoft.com/office/drawing/2014/main" id="{E1DC2FD9-5A3C-10EF-C8DB-43A737A06B8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A50C7A-272A-6E1F-CCDE-D76D7B9F89B3}"/>
              </a:ext>
            </a:extLst>
          </p:cNvPr>
          <p:cNvSpPr>
            <a:spLocks noGrp="1"/>
          </p:cNvSpPr>
          <p:nvPr>
            <p:ph type="sldNum" sz="quarter" idx="12"/>
          </p:nvPr>
        </p:nvSpPr>
        <p:spPr/>
        <p:txBody>
          <a:bodyPr/>
          <a:lstStyle/>
          <a:p>
            <a:fld id="{42BA2D69-E888-4E46-9AAE-BB7C79BBF868}" type="slidenum">
              <a:rPr lang="en-US" smtClean="0"/>
              <a:t>‹#›</a:t>
            </a:fld>
            <a:endParaRPr lang="en-US"/>
          </a:p>
        </p:txBody>
      </p:sp>
    </p:spTree>
    <p:extLst>
      <p:ext uri="{BB962C8B-B14F-4D97-AF65-F5344CB8AC3E}">
        <p14:creationId xmlns:p14="http://schemas.microsoft.com/office/powerpoint/2010/main" val="6670597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2389AF-AB7F-47BB-AEAE-5E4C2333AA5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F3F42E0-F6CB-19C4-6FE2-B4B50E3C13B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990A453-1960-569D-B9DD-FCD7028DC15B}"/>
              </a:ext>
            </a:extLst>
          </p:cNvPr>
          <p:cNvSpPr>
            <a:spLocks noGrp="1"/>
          </p:cNvSpPr>
          <p:nvPr>
            <p:ph type="dt" sz="half" idx="10"/>
          </p:nvPr>
        </p:nvSpPr>
        <p:spPr/>
        <p:txBody>
          <a:bodyPr/>
          <a:lstStyle/>
          <a:p>
            <a:fld id="{7DD6A0A9-5690-4282-9EF1-1FA594F3A688}" type="datetimeFigureOut">
              <a:rPr lang="en-US" smtClean="0"/>
              <a:t>5/28/2026</a:t>
            </a:fld>
            <a:endParaRPr lang="en-US"/>
          </a:p>
        </p:txBody>
      </p:sp>
      <p:sp>
        <p:nvSpPr>
          <p:cNvPr id="5" name="Footer Placeholder 4">
            <a:extLst>
              <a:ext uri="{FF2B5EF4-FFF2-40B4-BE49-F238E27FC236}">
                <a16:creationId xmlns:a16="http://schemas.microsoft.com/office/drawing/2014/main" id="{EACC9D64-36D1-EFF9-5F7D-02F6D0C468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22D222-A7D0-4DD5-AC48-4B2FACDE4EA0}"/>
              </a:ext>
            </a:extLst>
          </p:cNvPr>
          <p:cNvSpPr>
            <a:spLocks noGrp="1"/>
          </p:cNvSpPr>
          <p:nvPr>
            <p:ph type="sldNum" sz="quarter" idx="12"/>
          </p:nvPr>
        </p:nvSpPr>
        <p:spPr/>
        <p:txBody>
          <a:bodyPr/>
          <a:lstStyle/>
          <a:p>
            <a:fld id="{42BA2D69-E888-4E46-9AAE-BB7C79BBF868}" type="slidenum">
              <a:rPr lang="en-US" smtClean="0"/>
              <a:t>‹#›</a:t>
            </a:fld>
            <a:endParaRPr lang="en-US"/>
          </a:p>
        </p:txBody>
      </p:sp>
    </p:spTree>
    <p:extLst>
      <p:ext uri="{BB962C8B-B14F-4D97-AF65-F5344CB8AC3E}">
        <p14:creationId xmlns:p14="http://schemas.microsoft.com/office/powerpoint/2010/main" val="12431718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EB32234-E000-BAE3-0090-9E375162BEF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5865632-7598-BF4D-62F6-A24D13F31D9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93F27A-274F-85E3-A79E-8609D8CDE186}"/>
              </a:ext>
            </a:extLst>
          </p:cNvPr>
          <p:cNvSpPr>
            <a:spLocks noGrp="1"/>
          </p:cNvSpPr>
          <p:nvPr>
            <p:ph type="dt" sz="half" idx="10"/>
          </p:nvPr>
        </p:nvSpPr>
        <p:spPr/>
        <p:txBody>
          <a:bodyPr/>
          <a:lstStyle/>
          <a:p>
            <a:fld id="{7DD6A0A9-5690-4282-9EF1-1FA594F3A688}" type="datetimeFigureOut">
              <a:rPr lang="en-US" smtClean="0"/>
              <a:t>5/28/2026</a:t>
            </a:fld>
            <a:endParaRPr lang="en-US"/>
          </a:p>
        </p:txBody>
      </p:sp>
      <p:sp>
        <p:nvSpPr>
          <p:cNvPr id="5" name="Footer Placeholder 4">
            <a:extLst>
              <a:ext uri="{FF2B5EF4-FFF2-40B4-BE49-F238E27FC236}">
                <a16:creationId xmlns:a16="http://schemas.microsoft.com/office/drawing/2014/main" id="{1CFB9A54-4D40-C358-95D6-BA352FBAB7C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4F07BF7-5E08-53BB-8F1F-43C470E897C4}"/>
              </a:ext>
            </a:extLst>
          </p:cNvPr>
          <p:cNvSpPr>
            <a:spLocks noGrp="1"/>
          </p:cNvSpPr>
          <p:nvPr>
            <p:ph type="sldNum" sz="quarter" idx="12"/>
          </p:nvPr>
        </p:nvSpPr>
        <p:spPr/>
        <p:txBody>
          <a:bodyPr/>
          <a:lstStyle/>
          <a:p>
            <a:fld id="{42BA2D69-E888-4E46-9AAE-BB7C79BBF868}" type="slidenum">
              <a:rPr lang="en-US" smtClean="0"/>
              <a:t>‹#›</a:t>
            </a:fld>
            <a:endParaRPr lang="en-US"/>
          </a:p>
        </p:txBody>
      </p:sp>
    </p:spTree>
    <p:extLst>
      <p:ext uri="{BB962C8B-B14F-4D97-AF65-F5344CB8AC3E}">
        <p14:creationId xmlns:p14="http://schemas.microsoft.com/office/powerpoint/2010/main" val="12438122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97C05D-9DF5-3086-F76E-5E5513576C1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FD35B2E-E79B-0857-7E41-65571C0DECB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51EFEE6-1070-2A22-05AC-1E71ECE0E1D8}"/>
              </a:ext>
            </a:extLst>
          </p:cNvPr>
          <p:cNvSpPr>
            <a:spLocks noGrp="1"/>
          </p:cNvSpPr>
          <p:nvPr>
            <p:ph type="dt" sz="half" idx="10"/>
          </p:nvPr>
        </p:nvSpPr>
        <p:spPr/>
        <p:txBody>
          <a:bodyPr/>
          <a:lstStyle/>
          <a:p>
            <a:fld id="{7DD6A0A9-5690-4282-9EF1-1FA594F3A688}" type="datetimeFigureOut">
              <a:rPr lang="en-US" smtClean="0"/>
              <a:t>5/28/2026</a:t>
            </a:fld>
            <a:endParaRPr lang="en-US"/>
          </a:p>
        </p:txBody>
      </p:sp>
      <p:sp>
        <p:nvSpPr>
          <p:cNvPr id="5" name="Footer Placeholder 4">
            <a:extLst>
              <a:ext uri="{FF2B5EF4-FFF2-40B4-BE49-F238E27FC236}">
                <a16:creationId xmlns:a16="http://schemas.microsoft.com/office/drawing/2014/main" id="{BC678124-4E12-8DE2-5C0F-1FFCB186FA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1924C6-31AC-3D9C-81CE-367ABA9B4C93}"/>
              </a:ext>
            </a:extLst>
          </p:cNvPr>
          <p:cNvSpPr>
            <a:spLocks noGrp="1"/>
          </p:cNvSpPr>
          <p:nvPr>
            <p:ph type="sldNum" sz="quarter" idx="12"/>
          </p:nvPr>
        </p:nvSpPr>
        <p:spPr/>
        <p:txBody>
          <a:bodyPr/>
          <a:lstStyle/>
          <a:p>
            <a:fld id="{42BA2D69-E888-4E46-9AAE-BB7C79BBF868}" type="slidenum">
              <a:rPr lang="en-US" smtClean="0"/>
              <a:t>‹#›</a:t>
            </a:fld>
            <a:endParaRPr lang="en-US"/>
          </a:p>
        </p:txBody>
      </p:sp>
    </p:spTree>
    <p:extLst>
      <p:ext uri="{BB962C8B-B14F-4D97-AF65-F5344CB8AC3E}">
        <p14:creationId xmlns:p14="http://schemas.microsoft.com/office/powerpoint/2010/main" val="5664262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4C8307-8508-060C-827B-1C37CE71288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0EA8529-7B54-5F8C-83D3-07190986928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359917A-ACDF-AE2C-839A-F33CB21BC75E}"/>
              </a:ext>
            </a:extLst>
          </p:cNvPr>
          <p:cNvSpPr>
            <a:spLocks noGrp="1"/>
          </p:cNvSpPr>
          <p:nvPr>
            <p:ph type="dt" sz="half" idx="10"/>
          </p:nvPr>
        </p:nvSpPr>
        <p:spPr/>
        <p:txBody>
          <a:bodyPr/>
          <a:lstStyle/>
          <a:p>
            <a:fld id="{7DD6A0A9-5690-4282-9EF1-1FA594F3A688}" type="datetimeFigureOut">
              <a:rPr lang="en-US" smtClean="0"/>
              <a:t>5/28/2026</a:t>
            </a:fld>
            <a:endParaRPr lang="en-US"/>
          </a:p>
        </p:txBody>
      </p:sp>
      <p:sp>
        <p:nvSpPr>
          <p:cNvPr id="5" name="Footer Placeholder 4">
            <a:extLst>
              <a:ext uri="{FF2B5EF4-FFF2-40B4-BE49-F238E27FC236}">
                <a16:creationId xmlns:a16="http://schemas.microsoft.com/office/drawing/2014/main" id="{0A96A0ED-E895-7AFC-2AEB-56A941772ED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E8A1F34-68EE-AA46-B8DB-2E5B49C90CDA}"/>
              </a:ext>
            </a:extLst>
          </p:cNvPr>
          <p:cNvSpPr>
            <a:spLocks noGrp="1"/>
          </p:cNvSpPr>
          <p:nvPr>
            <p:ph type="sldNum" sz="quarter" idx="12"/>
          </p:nvPr>
        </p:nvSpPr>
        <p:spPr/>
        <p:txBody>
          <a:bodyPr/>
          <a:lstStyle/>
          <a:p>
            <a:fld id="{42BA2D69-E888-4E46-9AAE-BB7C79BBF868}" type="slidenum">
              <a:rPr lang="en-US" smtClean="0"/>
              <a:t>‹#›</a:t>
            </a:fld>
            <a:endParaRPr lang="en-US"/>
          </a:p>
        </p:txBody>
      </p:sp>
    </p:spTree>
    <p:extLst>
      <p:ext uri="{BB962C8B-B14F-4D97-AF65-F5344CB8AC3E}">
        <p14:creationId xmlns:p14="http://schemas.microsoft.com/office/powerpoint/2010/main" val="897108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0EDEF9-6DCD-CDEA-6A3E-FBEC552C64A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1B80E2B-AC56-1DC1-560C-B3A366C6DEA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817D773-A49F-23D9-F567-CDB474E0E03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AA057BE-22F1-E002-3C9B-717FAA606A24}"/>
              </a:ext>
            </a:extLst>
          </p:cNvPr>
          <p:cNvSpPr>
            <a:spLocks noGrp="1"/>
          </p:cNvSpPr>
          <p:nvPr>
            <p:ph type="dt" sz="half" idx="10"/>
          </p:nvPr>
        </p:nvSpPr>
        <p:spPr/>
        <p:txBody>
          <a:bodyPr/>
          <a:lstStyle/>
          <a:p>
            <a:fld id="{7DD6A0A9-5690-4282-9EF1-1FA594F3A688}" type="datetimeFigureOut">
              <a:rPr lang="en-US" smtClean="0"/>
              <a:t>5/28/2026</a:t>
            </a:fld>
            <a:endParaRPr lang="en-US"/>
          </a:p>
        </p:txBody>
      </p:sp>
      <p:sp>
        <p:nvSpPr>
          <p:cNvPr id="6" name="Footer Placeholder 5">
            <a:extLst>
              <a:ext uri="{FF2B5EF4-FFF2-40B4-BE49-F238E27FC236}">
                <a16:creationId xmlns:a16="http://schemas.microsoft.com/office/drawing/2014/main" id="{B0672166-20B3-8B83-65CD-4CECC5B755B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A95BC4D-66A2-C36E-F016-AAA360CB7786}"/>
              </a:ext>
            </a:extLst>
          </p:cNvPr>
          <p:cNvSpPr>
            <a:spLocks noGrp="1"/>
          </p:cNvSpPr>
          <p:nvPr>
            <p:ph type="sldNum" sz="quarter" idx="12"/>
          </p:nvPr>
        </p:nvSpPr>
        <p:spPr/>
        <p:txBody>
          <a:bodyPr/>
          <a:lstStyle/>
          <a:p>
            <a:fld id="{42BA2D69-E888-4E46-9AAE-BB7C79BBF868}" type="slidenum">
              <a:rPr lang="en-US" smtClean="0"/>
              <a:t>‹#›</a:t>
            </a:fld>
            <a:endParaRPr lang="en-US"/>
          </a:p>
        </p:txBody>
      </p:sp>
    </p:spTree>
    <p:extLst>
      <p:ext uri="{BB962C8B-B14F-4D97-AF65-F5344CB8AC3E}">
        <p14:creationId xmlns:p14="http://schemas.microsoft.com/office/powerpoint/2010/main" val="16769550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1699A1-C6F2-7B60-75C3-D7301321C7D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D087FD0-9A9E-FD5F-EBD1-217BD3DFE4C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93898B4-0705-FAA3-6556-3139E7FEF60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10CDD2C-FDB5-BD55-952C-ECE09C5C268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57711E5-63EB-A258-0ED9-A6B569D0D4C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2EF7E85-7FCB-2AD6-FEAB-BE70BD4A95FA}"/>
              </a:ext>
            </a:extLst>
          </p:cNvPr>
          <p:cNvSpPr>
            <a:spLocks noGrp="1"/>
          </p:cNvSpPr>
          <p:nvPr>
            <p:ph type="dt" sz="half" idx="10"/>
          </p:nvPr>
        </p:nvSpPr>
        <p:spPr/>
        <p:txBody>
          <a:bodyPr/>
          <a:lstStyle/>
          <a:p>
            <a:fld id="{7DD6A0A9-5690-4282-9EF1-1FA594F3A688}" type="datetimeFigureOut">
              <a:rPr lang="en-US" smtClean="0"/>
              <a:t>5/28/2026</a:t>
            </a:fld>
            <a:endParaRPr lang="en-US"/>
          </a:p>
        </p:txBody>
      </p:sp>
      <p:sp>
        <p:nvSpPr>
          <p:cNvPr id="8" name="Footer Placeholder 7">
            <a:extLst>
              <a:ext uri="{FF2B5EF4-FFF2-40B4-BE49-F238E27FC236}">
                <a16:creationId xmlns:a16="http://schemas.microsoft.com/office/drawing/2014/main" id="{3D57325E-9817-AB86-C21B-B63A6FC0D30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BADB2F0-46A6-859A-2AC2-EC0A4B65F5E0}"/>
              </a:ext>
            </a:extLst>
          </p:cNvPr>
          <p:cNvSpPr>
            <a:spLocks noGrp="1"/>
          </p:cNvSpPr>
          <p:nvPr>
            <p:ph type="sldNum" sz="quarter" idx="12"/>
          </p:nvPr>
        </p:nvSpPr>
        <p:spPr/>
        <p:txBody>
          <a:bodyPr/>
          <a:lstStyle/>
          <a:p>
            <a:fld id="{42BA2D69-E888-4E46-9AAE-BB7C79BBF868}" type="slidenum">
              <a:rPr lang="en-US" smtClean="0"/>
              <a:t>‹#›</a:t>
            </a:fld>
            <a:endParaRPr lang="en-US"/>
          </a:p>
        </p:txBody>
      </p:sp>
    </p:spTree>
    <p:extLst>
      <p:ext uri="{BB962C8B-B14F-4D97-AF65-F5344CB8AC3E}">
        <p14:creationId xmlns:p14="http://schemas.microsoft.com/office/powerpoint/2010/main" val="940641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4A4EF-497C-495C-C0F7-9B58CEE3BC6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F267267-3D30-C672-91FD-27534DA40AA5}"/>
              </a:ext>
            </a:extLst>
          </p:cNvPr>
          <p:cNvSpPr>
            <a:spLocks noGrp="1"/>
          </p:cNvSpPr>
          <p:nvPr>
            <p:ph type="dt" sz="half" idx="10"/>
          </p:nvPr>
        </p:nvSpPr>
        <p:spPr/>
        <p:txBody>
          <a:bodyPr/>
          <a:lstStyle/>
          <a:p>
            <a:fld id="{7DD6A0A9-5690-4282-9EF1-1FA594F3A688}" type="datetimeFigureOut">
              <a:rPr lang="en-US" smtClean="0"/>
              <a:t>5/28/2026</a:t>
            </a:fld>
            <a:endParaRPr lang="en-US"/>
          </a:p>
        </p:txBody>
      </p:sp>
      <p:sp>
        <p:nvSpPr>
          <p:cNvPr id="4" name="Footer Placeholder 3">
            <a:extLst>
              <a:ext uri="{FF2B5EF4-FFF2-40B4-BE49-F238E27FC236}">
                <a16:creationId xmlns:a16="http://schemas.microsoft.com/office/drawing/2014/main" id="{946C4B70-10ED-DED1-6F12-383F142C0F2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46D8B0A-D290-E34F-0D49-34FB4E884B8D}"/>
              </a:ext>
            </a:extLst>
          </p:cNvPr>
          <p:cNvSpPr>
            <a:spLocks noGrp="1"/>
          </p:cNvSpPr>
          <p:nvPr>
            <p:ph type="sldNum" sz="quarter" idx="12"/>
          </p:nvPr>
        </p:nvSpPr>
        <p:spPr/>
        <p:txBody>
          <a:bodyPr/>
          <a:lstStyle/>
          <a:p>
            <a:fld id="{42BA2D69-E888-4E46-9AAE-BB7C79BBF868}" type="slidenum">
              <a:rPr lang="en-US" smtClean="0"/>
              <a:t>‹#›</a:t>
            </a:fld>
            <a:endParaRPr lang="en-US"/>
          </a:p>
        </p:txBody>
      </p:sp>
    </p:spTree>
    <p:extLst>
      <p:ext uri="{BB962C8B-B14F-4D97-AF65-F5344CB8AC3E}">
        <p14:creationId xmlns:p14="http://schemas.microsoft.com/office/powerpoint/2010/main" val="39002582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890D598-93A9-A175-D1F7-C7295D512769}"/>
              </a:ext>
            </a:extLst>
          </p:cNvPr>
          <p:cNvSpPr>
            <a:spLocks noGrp="1"/>
          </p:cNvSpPr>
          <p:nvPr>
            <p:ph type="dt" sz="half" idx="10"/>
          </p:nvPr>
        </p:nvSpPr>
        <p:spPr/>
        <p:txBody>
          <a:bodyPr/>
          <a:lstStyle/>
          <a:p>
            <a:fld id="{7DD6A0A9-5690-4282-9EF1-1FA594F3A688}" type="datetimeFigureOut">
              <a:rPr lang="en-US" smtClean="0"/>
              <a:t>5/28/2026</a:t>
            </a:fld>
            <a:endParaRPr lang="en-US"/>
          </a:p>
        </p:txBody>
      </p:sp>
      <p:sp>
        <p:nvSpPr>
          <p:cNvPr id="3" name="Footer Placeholder 2">
            <a:extLst>
              <a:ext uri="{FF2B5EF4-FFF2-40B4-BE49-F238E27FC236}">
                <a16:creationId xmlns:a16="http://schemas.microsoft.com/office/drawing/2014/main" id="{B46A7D6C-A8E3-F09B-1AF1-61050BC3681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8B78444-7032-4104-5C0E-244126C39CAE}"/>
              </a:ext>
            </a:extLst>
          </p:cNvPr>
          <p:cNvSpPr>
            <a:spLocks noGrp="1"/>
          </p:cNvSpPr>
          <p:nvPr>
            <p:ph type="sldNum" sz="quarter" idx="12"/>
          </p:nvPr>
        </p:nvSpPr>
        <p:spPr/>
        <p:txBody>
          <a:bodyPr/>
          <a:lstStyle/>
          <a:p>
            <a:fld id="{42BA2D69-E888-4E46-9AAE-BB7C79BBF868}" type="slidenum">
              <a:rPr lang="en-US" smtClean="0"/>
              <a:t>‹#›</a:t>
            </a:fld>
            <a:endParaRPr lang="en-US"/>
          </a:p>
        </p:txBody>
      </p:sp>
    </p:spTree>
    <p:extLst>
      <p:ext uri="{BB962C8B-B14F-4D97-AF65-F5344CB8AC3E}">
        <p14:creationId xmlns:p14="http://schemas.microsoft.com/office/powerpoint/2010/main" val="12202045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20E99F-2F39-9CDD-F89D-E7862DC0027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62FA84E-48D1-6C7B-224D-C5410AE927D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49C9A65-49FF-5CB8-9FAB-895243D5416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2B122E5-04F8-3C25-BBE7-22BEAF8C8C78}"/>
              </a:ext>
            </a:extLst>
          </p:cNvPr>
          <p:cNvSpPr>
            <a:spLocks noGrp="1"/>
          </p:cNvSpPr>
          <p:nvPr>
            <p:ph type="dt" sz="half" idx="10"/>
          </p:nvPr>
        </p:nvSpPr>
        <p:spPr/>
        <p:txBody>
          <a:bodyPr/>
          <a:lstStyle/>
          <a:p>
            <a:fld id="{7DD6A0A9-5690-4282-9EF1-1FA594F3A688}" type="datetimeFigureOut">
              <a:rPr lang="en-US" smtClean="0"/>
              <a:t>5/28/2026</a:t>
            </a:fld>
            <a:endParaRPr lang="en-US"/>
          </a:p>
        </p:txBody>
      </p:sp>
      <p:sp>
        <p:nvSpPr>
          <p:cNvPr id="6" name="Footer Placeholder 5">
            <a:extLst>
              <a:ext uri="{FF2B5EF4-FFF2-40B4-BE49-F238E27FC236}">
                <a16:creationId xmlns:a16="http://schemas.microsoft.com/office/drawing/2014/main" id="{383C2F52-1F7E-58F5-9831-951A84B8FCF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3ECAB3B-1C5B-8E7D-0D98-2F6F7924DC81}"/>
              </a:ext>
            </a:extLst>
          </p:cNvPr>
          <p:cNvSpPr>
            <a:spLocks noGrp="1"/>
          </p:cNvSpPr>
          <p:nvPr>
            <p:ph type="sldNum" sz="quarter" idx="12"/>
          </p:nvPr>
        </p:nvSpPr>
        <p:spPr/>
        <p:txBody>
          <a:bodyPr/>
          <a:lstStyle/>
          <a:p>
            <a:fld id="{42BA2D69-E888-4E46-9AAE-BB7C79BBF868}" type="slidenum">
              <a:rPr lang="en-US" smtClean="0"/>
              <a:t>‹#›</a:t>
            </a:fld>
            <a:endParaRPr lang="en-US"/>
          </a:p>
        </p:txBody>
      </p:sp>
    </p:spTree>
    <p:extLst>
      <p:ext uri="{BB962C8B-B14F-4D97-AF65-F5344CB8AC3E}">
        <p14:creationId xmlns:p14="http://schemas.microsoft.com/office/powerpoint/2010/main" val="2802293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292204-1159-4D5A-BEF0-BF79E2258AA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35214C8-CB4E-439B-BCF9-3789131CE4D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617817B-D8A4-21EE-EF95-99256364D80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AB3981B-EDA7-D620-3F51-9A5505BCAB63}"/>
              </a:ext>
            </a:extLst>
          </p:cNvPr>
          <p:cNvSpPr>
            <a:spLocks noGrp="1"/>
          </p:cNvSpPr>
          <p:nvPr>
            <p:ph type="dt" sz="half" idx="10"/>
          </p:nvPr>
        </p:nvSpPr>
        <p:spPr/>
        <p:txBody>
          <a:bodyPr/>
          <a:lstStyle/>
          <a:p>
            <a:fld id="{7DD6A0A9-5690-4282-9EF1-1FA594F3A688}" type="datetimeFigureOut">
              <a:rPr lang="en-US" smtClean="0"/>
              <a:t>5/28/2026</a:t>
            </a:fld>
            <a:endParaRPr lang="en-US"/>
          </a:p>
        </p:txBody>
      </p:sp>
      <p:sp>
        <p:nvSpPr>
          <p:cNvPr id="6" name="Footer Placeholder 5">
            <a:extLst>
              <a:ext uri="{FF2B5EF4-FFF2-40B4-BE49-F238E27FC236}">
                <a16:creationId xmlns:a16="http://schemas.microsoft.com/office/drawing/2014/main" id="{E2C7FC0E-CC58-0FF1-68C0-D8A35EB895B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E1BFD1A-8BD5-4368-6244-E77C29FBEABA}"/>
              </a:ext>
            </a:extLst>
          </p:cNvPr>
          <p:cNvSpPr>
            <a:spLocks noGrp="1"/>
          </p:cNvSpPr>
          <p:nvPr>
            <p:ph type="sldNum" sz="quarter" idx="12"/>
          </p:nvPr>
        </p:nvSpPr>
        <p:spPr/>
        <p:txBody>
          <a:bodyPr/>
          <a:lstStyle/>
          <a:p>
            <a:fld id="{42BA2D69-E888-4E46-9AAE-BB7C79BBF868}" type="slidenum">
              <a:rPr lang="en-US" smtClean="0"/>
              <a:t>‹#›</a:t>
            </a:fld>
            <a:endParaRPr lang="en-US"/>
          </a:p>
        </p:txBody>
      </p:sp>
    </p:spTree>
    <p:extLst>
      <p:ext uri="{BB962C8B-B14F-4D97-AF65-F5344CB8AC3E}">
        <p14:creationId xmlns:p14="http://schemas.microsoft.com/office/powerpoint/2010/main" val="1424001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88E0464-2DA8-EB0B-1E47-03020B2D96B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3828889-ACFD-8E2F-DC46-129989D8ADB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A62F99A-9659-DC9B-1B1F-DFEF86B9BE4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D6A0A9-5690-4282-9EF1-1FA594F3A688}" type="datetimeFigureOut">
              <a:rPr lang="en-US" smtClean="0"/>
              <a:t>5/28/2026</a:t>
            </a:fld>
            <a:endParaRPr lang="en-US"/>
          </a:p>
        </p:txBody>
      </p:sp>
      <p:sp>
        <p:nvSpPr>
          <p:cNvPr id="5" name="Footer Placeholder 4">
            <a:extLst>
              <a:ext uri="{FF2B5EF4-FFF2-40B4-BE49-F238E27FC236}">
                <a16:creationId xmlns:a16="http://schemas.microsoft.com/office/drawing/2014/main" id="{B64EE114-EBD3-0F48-EA8A-0A388BCD43D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7840E49-3CB3-E66B-A579-ACF3ECCC89B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BA2D69-E888-4E46-9AAE-BB7C79BBF868}" type="slidenum">
              <a:rPr lang="en-US" smtClean="0"/>
              <a:t>‹#›</a:t>
            </a:fld>
            <a:endParaRPr lang="en-US"/>
          </a:p>
        </p:txBody>
      </p:sp>
    </p:spTree>
    <p:extLst>
      <p:ext uri="{BB962C8B-B14F-4D97-AF65-F5344CB8AC3E}">
        <p14:creationId xmlns:p14="http://schemas.microsoft.com/office/powerpoint/2010/main" val="17691527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2EFB5B1-8012-C283-D94A-888F18EC8A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9" y="0"/>
            <a:ext cx="12185522" cy="6858000"/>
          </a:xfrm>
          <a:prstGeom prst="rect">
            <a:avLst/>
          </a:prstGeom>
        </p:spPr>
      </p:pic>
    </p:spTree>
    <p:extLst>
      <p:ext uri="{BB962C8B-B14F-4D97-AF65-F5344CB8AC3E}">
        <p14:creationId xmlns:p14="http://schemas.microsoft.com/office/powerpoint/2010/main" val="9109356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CC107EA-DCCF-10CD-C912-FB31739214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9" y="0"/>
            <a:ext cx="12185522" cy="6858000"/>
          </a:xfrm>
          <a:prstGeom prst="rect">
            <a:avLst/>
          </a:prstGeom>
        </p:spPr>
      </p:pic>
    </p:spTree>
    <p:extLst>
      <p:ext uri="{BB962C8B-B14F-4D97-AF65-F5344CB8AC3E}">
        <p14:creationId xmlns:p14="http://schemas.microsoft.com/office/powerpoint/2010/main" val="41635964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3FD2087-7F23-A455-14B1-E3C5DC8C7C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9" y="0"/>
            <a:ext cx="12185522" cy="6858000"/>
          </a:xfrm>
          <a:prstGeom prst="rect">
            <a:avLst/>
          </a:prstGeom>
        </p:spPr>
      </p:pic>
    </p:spTree>
    <p:extLst>
      <p:ext uri="{BB962C8B-B14F-4D97-AF65-F5344CB8AC3E}">
        <p14:creationId xmlns:p14="http://schemas.microsoft.com/office/powerpoint/2010/main" val="27678674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F4DE1FF-9082-921F-B506-5098AF7A5F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9" y="0"/>
            <a:ext cx="12185522" cy="6858000"/>
          </a:xfrm>
          <a:prstGeom prst="rect">
            <a:avLst/>
          </a:prstGeom>
        </p:spPr>
      </p:pic>
    </p:spTree>
    <p:extLst>
      <p:ext uri="{BB962C8B-B14F-4D97-AF65-F5344CB8AC3E}">
        <p14:creationId xmlns:p14="http://schemas.microsoft.com/office/powerpoint/2010/main" val="1375703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3BAD8AB-D645-6C9A-9CCF-C65544D832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9" y="0"/>
            <a:ext cx="12185522" cy="6858000"/>
          </a:xfrm>
          <a:prstGeom prst="rect">
            <a:avLst/>
          </a:prstGeom>
        </p:spPr>
      </p:pic>
    </p:spTree>
    <p:extLst>
      <p:ext uri="{BB962C8B-B14F-4D97-AF65-F5344CB8AC3E}">
        <p14:creationId xmlns:p14="http://schemas.microsoft.com/office/powerpoint/2010/main" val="28174423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3974D30-2223-BF2C-45AE-8BA033BDFB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9" y="0"/>
            <a:ext cx="12185522" cy="6858000"/>
          </a:xfrm>
          <a:prstGeom prst="rect">
            <a:avLst/>
          </a:prstGeom>
        </p:spPr>
      </p:pic>
    </p:spTree>
    <p:extLst>
      <p:ext uri="{BB962C8B-B14F-4D97-AF65-F5344CB8AC3E}">
        <p14:creationId xmlns:p14="http://schemas.microsoft.com/office/powerpoint/2010/main" val="384418310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682</TotalTime>
  <Words>1256</Words>
  <Application>Microsoft Office PowerPoint</Application>
  <PresentationFormat>Widescreen</PresentationFormat>
  <Paragraphs>171</Paragraphs>
  <Slides>6</Slides>
  <Notes>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Note</dc:creator>
  <cp:lastModifiedBy>Note</cp:lastModifiedBy>
  <cp:revision>2</cp:revision>
  <dcterms:created xsi:type="dcterms:W3CDTF">2026-05-28T12:42:19Z</dcterms:created>
  <dcterms:modified xsi:type="dcterms:W3CDTF">2026-05-29T00:05:03Z</dcterms:modified>
</cp:coreProperties>
</file>