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66" r:id="rId6"/>
    <p:sldId id="267" r:id="rId7"/>
    <p:sldId id="257" r:id="rId8"/>
    <p:sldId id="258" r:id="rId9"/>
    <p:sldId id="265" r:id="rId10"/>
    <p:sldId id="268" r:id="rId11"/>
    <p:sldId id="270" r:id="rId12"/>
    <p:sldId id="272" r:id="rId13"/>
    <p:sldId id="271" r:id="rId14"/>
    <p:sldId id="277" r:id="rId15"/>
    <p:sldId id="273" r:id="rId16"/>
    <p:sldId id="274" r:id="rId17"/>
    <p:sldId id="275" r:id="rId18"/>
    <p:sldId id="276" r:id="rId19"/>
    <p:sldId id="264" r:id="rId20"/>
    <p:sldId id="278" r:id="rId21"/>
    <p:sldId id="26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163F83-D636-C74A-BFC5-CB584A9BA8AA}" v="4" dt="2023-06-29T09:00:25.2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04"/>
    <p:restoredTop sz="94758"/>
  </p:normalViewPr>
  <p:slideViewPr>
    <p:cSldViewPr snapToGrid="0" snapToObjects="1">
      <p:cViewPr varScale="1">
        <p:scale>
          <a:sx n="101" d="100"/>
          <a:sy n="101" d="100"/>
        </p:scale>
        <p:origin x="3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C409151-E1DD-BE4E-91FF-4FC8A27521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6814F7-C7B3-C34D-A6B1-59434AF588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BF392-8853-6F41-A317-BB022604A4C0}" type="datetimeFigureOut">
              <a:rPr lang="en-GB" smtClean="0"/>
              <a:t>29/06/2023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484363-EFC0-A749-9EF9-EF71E06E97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816EA5-585C-4048-9C76-C856FF0146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5CEE7A-4BD6-FF4F-806B-F3D13CF2AAE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957950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D6EE5-BA97-C74A-9A7F-589DBEB5EA1D}" type="datetimeFigureOut">
              <a:rPr lang="en-GB" smtClean="0"/>
              <a:t>29/06/2023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A0F3C9-349C-3D4B-972E-529183BB04B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26836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8FB1-84A2-5A42-9FFB-4FAA3F1F0F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A8D442-BE9D-7F4F-A56F-19B68BAE51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B021B-8AA2-D849-8C6C-043C0C92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FE42E-65B5-5B4D-A7A8-40E8FB58B738}" type="datetime1">
              <a:rPr lang="en-GB" smtClean="0"/>
              <a:t>29/06/2023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EBD4B-9D72-C24E-9938-1F2DF532D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Bischoff, S. C. et al. (2014) ‘Intestinal permeability – a new target for disease prevention and therapy’, BMC Gastroenterology, 14(1), p. 189. doi: 10.1186/s12876-014-0189-7.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81398-4E9B-054C-8AFF-628199552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4CC5-399A-7543-BB88-99F8209136D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3802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7D934-8701-7944-812C-480485C06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B9D166-47FA-BC41-ADC0-A33279629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529EC-BE79-F84E-8FEE-915394BE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7F012-12D4-1A44-8C8F-F40A33C46F21}" type="datetime1">
              <a:rPr lang="en-GB" smtClean="0"/>
              <a:t>29/06/2023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B4BDE-65DE-6345-831A-8A9525DFE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Bischoff, S. C. et al. (2014) ‘Intestinal permeability – a new target for disease prevention and therapy’, BMC Gastroenterology, 14(1), p. 189. doi: 10.1186/s12876-014-0189-7.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72405-92CC-4D41-BF13-B8801512E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4CC5-399A-7543-BB88-99F8209136D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0107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8F4391-399B-384E-9D19-3FC166128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7759CB-9C51-6E41-A9CE-D7637820C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6D545-F2BC-DB48-A016-069309D80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18B59-5DA5-C543-9DD6-F4C2D1378C56}" type="datetime1">
              <a:rPr lang="en-GB" smtClean="0"/>
              <a:t>29/06/2023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2AED9-EBDF-4E41-B938-BBC19A89E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Bischoff, S. C. et al. (2014) ‘Intestinal permeability – a new target for disease prevention and therapy’, BMC Gastroenterology, 14(1), p. 189. doi: 10.1186/s12876-014-0189-7.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BC16F-D91F-1841-9EE1-9FFF70A58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4CC5-399A-7543-BB88-99F8209136D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1848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56B4E-0B6F-C44E-9D51-ABB24E5C1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6027C-05D8-BD45-9316-62C831838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EDA71-06C7-9C4F-9FEA-3B68984F1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CA98D-0F53-5545-B291-15D26BB79A75}" type="datetime1">
              <a:rPr lang="en-GB" smtClean="0"/>
              <a:t>29/06/2023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0FCE7-B155-4346-8104-17E6261D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Bischoff, S. C. et al. (2014) ‘Intestinal permeability – a new target for disease prevention and therapy’, BMC Gastroenterology, 14(1), p. 189. doi: 10.1186/s12876-014-0189-7.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CA7D9-C5A6-AF41-BB83-AF251D2A4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4CC5-399A-7543-BB88-99F8209136D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5224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0E6BB-89AC-D642-B6C7-8E78E9CF5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CC41B1-3F1B-8C4B-B292-7FF7B5D36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EDDC2-2F10-8646-B6A7-3707E76BB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4477-98F5-E540-BCE7-E8A12F43603D}" type="datetime1">
              <a:rPr lang="en-GB" smtClean="0"/>
              <a:t>29/06/2023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39D4E-1745-EB44-874D-D3E5DD304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Bischoff, S. C. et al. (2014) ‘Intestinal permeability – a new target for disease prevention and therapy’, BMC Gastroenterology, 14(1), p. 189. doi: 10.1186/s12876-014-0189-7.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36159-A50D-0D40-937C-F4F826F55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4CC5-399A-7543-BB88-99F8209136D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0168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2C749-AC89-3A44-B2E8-4F4F7E59D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28AC3-312D-7244-A357-636276873A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3FCCB-3B02-5E43-B5BB-A38084F8BB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327DFC-12BC-0F4F-9A85-931680120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3FC01-CDE9-994D-868F-D606E2D9DBBA}" type="datetime1">
              <a:rPr lang="en-GB" smtClean="0"/>
              <a:t>29/06/2023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77395-DCE5-8142-879D-C7CA00A61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Bischoff, S. C. et al. (2014) ‘Intestinal permeability – a new target for disease prevention and therapy’, BMC Gastroenterology, 14(1), p. 189. doi: 10.1186/s12876-014-0189-7.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3A9BA3-B6F2-124F-A81B-57AC6E655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4CC5-399A-7543-BB88-99F8209136D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7163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56C5D-E11F-A14B-956C-8E5ED76D3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FBB2A-6836-394D-BA35-261DA797A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2D606-8BD1-1848-81B4-6334CD907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B767F3-FAE4-B14E-B735-199B8C732A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7189C0-028F-E649-84A1-0CF9362326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9A2A8F-DE31-8A4F-A530-1B5244B0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E8D98-0480-2647-ACF6-5B938DFBC8A1}" type="datetime1">
              <a:rPr lang="en-GB" smtClean="0"/>
              <a:t>29/06/2023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18DA37-8E39-7049-93CD-A4192C0E7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Bischoff, S. C. et al. (2014) ‘Intestinal permeability – a new target for disease prevention and therapy’, BMC Gastroenterology, 14(1), p. 189. doi: 10.1186/s12876-014-0189-7.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381647-9389-AD4B-8BB9-917CBE4FC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4CC5-399A-7543-BB88-99F8209136D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7719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3604A-754E-ED4A-B06D-6125D76F1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628B89-5F5B-F946-9091-518F16D48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9AA9-07C3-A44B-B92C-7A4A7BDAF3D5}" type="datetime1">
              <a:rPr lang="en-GB" smtClean="0"/>
              <a:t>29/06/2023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1A1188-799E-7446-AD6C-125D4F508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Bischoff, S. C. et al. (2014) ‘Intestinal permeability – a new target for disease prevention and therapy’, BMC Gastroenterology, 14(1), p. 189. doi: 10.1186/s12876-014-0189-7.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3BF402-4481-1944-B19D-72A7F9C21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4CC5-399A-7543-BB88-99F8209136D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8303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C2B4D1-2ED7-0D43-ADAE-37DBACEF5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FA5BC-30FE-5D49-9848-73B4844056DB}" type="datetime1">
              <a:rPr lang="en-GB" smtClean="0"/>
              <a:t>29/06/2023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9BFFD-0C34-9946-824B-EA8CFC553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Bischoff, S. C. et al. (2014) ‘Intestinal permeability – a new target for disease prevention and therapy’, BMC Gastroenterology, 14(1), p. 189. doi: 10.1186/s12876-014-0189-7.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4DD52-15FD-674D-A331-0DE6B52B3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4CC5-399A-7543-BB88-99F8209136D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5549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A9070-A131-4A44-817E-F60760E5D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FF5F2-FA7C-9E40-AE72-03A5E6F95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7ABAD8-3A95-424E-B99E-F4109CDB65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976E9F-F3BA-C24F-BB62-7DF5197E9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F5ED-3165-5641-949B-57BD8FAD126C}" type="datetime1">
              <a:rPr lang="en-GB" smtClean="0"/>
              <a:t>29/06/2023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785EB1-93A2-AA42-B899-8BB703EC6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Bischoff, S. C. et al. (2014) ‘Intestinal permeability – a new target for disease prevention and therapy’, BMC Gastroenterology, 14(1), p. 189. doi: 10.1186/s12876-014-0189-7.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B2243A-FEB5-784F-B52B-8F9FB967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4CC5-399A-7543-BB88-99F8209136D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8212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9B8ED-7A4C-6D45-B9B2-A289C5F79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5FACE5-5701-CF4D-B618-8419804832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A5888-43D6-9F4A-B890-E739E3DF5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8D8183-233A-F043-825C-81397FFC1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C3B29-FF33-7049-9671-CA3C70A3D636}" type="datetime1">
              <a:rPr lang="en-GB" smtClean="0"/>
              <a:t>29/06/2023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980B0-5C16-3641-99C0-88A78F2F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Bischoff, S. C. et al. (2014) ‘Intestinal permeability – a new target for disease prevention and therapy’, BMC Gastroenterology, 14(1), p. 189. doi: 10.1186/s12876-014-0189-7.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1B7BEF-D5B9-7F45-A0F8-571CD8E20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4CC5-399A-7543-BB88-99F8209136D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7325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21CCFD-5DD7-D74F-B629-21CDB6EB4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BE3A9-6500-5646-98A0-0643BF8EF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EA26F-36E0-3440-8EFE-D523333D8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37118-EBD9-1544-93C9-F16866C5D486}" type="datetime1">
              <a:rPr lang="en-GB" smtClean="0"/>
              <a:t>29/06/2023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06D84-460C-E74F-A25F-7F4114C1A7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Bischoff, S. C. et al. (2014) ‘Intestinal permeability – a new target for disease prevention and therapy’, BMC Gastroenterology, 14(1), p. 189. doi: 10.1186/s12876-014-0189-7.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31680-61C7-8244-97F4-31E0892AD7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24CC5-399A-7543-BB88-99F8209136D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726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dana@dc-nutrition.co.uk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BE95D989-81FA-4BAD-9AD5-E46CEDA91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56189E5-8A3E-4CFD-B71B-CCD0F8495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2BBE04-B4A0-2249-81BE-3DA1317450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11161"/>
            <a:ext cx="3335594" cy="54033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Nutrition and Immunity</a:t>
            </a:r>
          </a:p>
        </p:txBody>
      </p:sp>
      <p:pic>
        <p:nvPicPr>
          <p:cNvPr id="5" name="Picture 4" descr="A picture containing font, text, graphics, logo&#10;&#10;Description automatically generated">
            <a:extLst>
              <a:ext uri="{FF2B5EF4-FFF2-40B4-BE49-F238E27FC236}">
                <a16:creationId xmlns:a16="http://schemas.microsoft.com/office/drawing/2014/main" id="{C5F2983D-3475-1DF0-17FF-DE109A368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874" y="1968500"/>
            <a:ext cx="38989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8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FBA93-7944-0D41-B3BF-A15BD7AF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9"/>
            <a:ext cx="6463301" cy="1322888"/>
          </a:xfrm>
        </p:spPr>
        <p:txBody>
          <a:bodyPr>
            <a:normAutofit/>
          </a:bodyPr>
          <a:lstStyle/>
          <a:p>
            <a:r>
              <a:rPr lang="en-GB" b="1" dirty="0"/>
              <a:t>Psychoneuroimmunology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B573B51-C170-49C0-A3D9-8D99730C4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4" y="2"/>
            <a:ext cx="7602076" cy="470844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5CB47-0618-0F43-BC59-19A930647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1"/>
            <a:ext cx="6463301" cy="3361125"/>
          </a:xfrm>
        </p:spPr>
        <p:txBody>
          <a:bodyPr>
            <a:normAutofit/>
          </a:bodyPr>
          <a:lstStyle/>
          <a:p>
            <a:r>
              <a:rPr lang="en-GB" sz="1400" dirty="0"/>
              <a:t>Defined as the study of interactions between behaviour, neural and endocrine function, and immune processes</a:t>
            </a:r>
          </a:p>
          <a:p>
            <a:r>
              <a:rPr lang="en-GB" sz="1400" dirty="0"/>
              <a:t>Our nervous and immune systems are tightly connected</a:t>
            </a:r>
          </a:p>
          <a:p>
            <a:r>
              <a:rPr lang="en-GB" sz="1400" dirty="0"/>
              <a:t>Chronic stress affects the function of the immune system as well as modifies the evolution of a variety of skin diseases (e.g. psoriasis, acne, vitiligo, urticaria) (5)</a:t>
            </a:r>
          </a:p>
          <a:p>
            <a:r>
              <a:rPr lang="en-GB" sz="1400" dirty="0"/>
              <a:t>Emotional stressors have been known to precede onset of psoriasis (5)</a:t>
            </a:r>
          </a:p>
          <a:p>
            <a:r>
              <a:rPr lang="en-GB" sz="1400" dirty="0"/>
              <a:t>Harvard study: embracing community helps us live longer, and be happier (6)</a:t>
            </a:r>
          </a:p>
          <a:p>
            <a:r>
              <a:rPr lang="en-GB" sz="1400" dirty="0"/>
              <a:t>Yale school of public health – those who were disempowered died 7.5 years earlier than those who had an empower – Becker Levi. </a:t>
            </a:r>
          </a:p>
          <a:p>
            <a:endParaRPr lang="en-GB" sz="1400" dirty="0"/>
          </a:p>
          <a:p>
            <a:pPr marL="0" indent="0">
              <a:buNone/>
            </a:pPr>
            <a:endParaRPr lang="en-GB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DEA6BD-3081-9D49-9259-B698BC92D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366" y="1193519"/>
            <a:ext cx="4064200" cy="31395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4A0E2D-2B6A-A742-BDE2-D3BD88DD6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617" y="4290147"/>
            <a:ext cx="3480184" cy="76564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C7BCC73-A901-44EB-B0E7-879E19267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9827"/>
            <a:ext cx="10680562" cy="1078174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4DD305-57DA-1843-A914-BC211FAC2112}"/>
              </a:ext>
            </a:extLst>
          </p:cNvPr>
          <p:cNvSpPr txBox="1"/>
          <p:nvPr/>
        </p:nvSpPr>
        <p:spPr>
          <a:xfrm>
            <a:off x="1137034" y="6103470"/>
            <a:ext cx="8967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5. Musa, S. (2020) ‘Hepatic and gastrointestinal involvement in coronavirus disease 2019 (COVID-19): What do we know till now?’, </a:t>
            </a:r>
            <a:r>
              <a:rPr lang="en-GB" sz="800" i="1" dirty="0"/>
              <a:t>Arab Journal of Gastroenterology</a:t>
            </a:r>
            <a:r>
              <a:rPr lang="en-GB" sz="800" dirty="0"/>
              <a:t>, 21(1), pp. 3–8. doi: 10.1016/j.ajg.2020.03.002.</a:t>
            </a:r>
          </a:p>
          <a:p>
            <a:r>
              <a:rPr lang="en-GB" sz="800" dirty="0"/>
              <a:t>6. Mineo, L. (2017) ‘Good genes are nice, but joy is better’, </a:t>
            </a:r>
            <a:r>
              <a:rPr lang="en-GB" sz="800" i="1" dirty="0"/>
              <a:t>The Harvard Gazette</a:t>
            </a:r>
            <a:r>
              <a:rPr lang="en-GB" sz="800" dirty="0"/>
              <a:t>, April.</a:t>
            </a:r>
          </a:p>
        </p:txBody>
      </p:sp>
    </p:spTree>
    <p:extLst>
      <p:ext uri="{BB962C8B-B14F-4D97-AF65-F5344CB8AC3E}">
        <p14:creationId xmlns:p14="http://schemas.microsoft.com/office/powerpoint/2010/main" val="523861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DEF0CF-C888-254D-959A-51130792F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2684723"/>
            <a:ext cx="3616913" cy="14885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can we do?</a:t>
            </a:r>
          </a:p>
        </p:txBody>
      </p:sp>
      <p:pic>
        <p:nvPicPr>
          <p:cNvPr id="4" name="Picture 3" descr="A picture containing font, text, graphics, logo&#10;&#10;Description automatically generated">
            <a:extLst>
              <a:ext uri="{FF2B5EF4-FFF2-40B4-BE49-F238E27FC236}">
                <a16:creationId xmlns:a16="http://schemas.microsoft.com/office/drawing/2014/main" id="{A987F5AC-19A9-F8FC-246C-E8BADD780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794" y="1968500"/>
            <a:ext cx="38989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19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026504F6-1CEE-0B41-A1D9-69C395A3E9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792795-69CD-294F-8E52-9D63ACAA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GB" sz="3600" b="1" dirty="0"/>
              <a:t>Vitamin 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7AA8C-BA54-074F-9FD2-162A39C1B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1828800"/>
            <a:ext cx="4567642" cy="5029200"/>
          </a:xfrm>
        </p:spPr>
        <p:txBody>
          <a:bodyPr>
            <a:normAutofit/>
          </a:bodyPr>
          <a:lstStyle/>
          <a:p>
            <a:r>
              <a:rPr lang="en-GB" sz="1400" dirty="0"/>
              <a:t>An antioxidant (promotes healthy aging)</a:t>
            </a:r>
          </a:p>
          <a:p>
            <a:r>
              <a:rPr lang="en-GB" sz="1400" dirty="0"/>
              <a:t> involved in the production of white blood cells and antibodies</a:t>
            </a:r>
          </a:p>
          <a:p>
            <a:r>
              <a:rPr lang="en-GB" sz="1400" dirty="0"/>
              <a:t>Helps synthesize collagen (which reduces especially after menopause)</a:t>
            </a:r>
          </a:p>
          <a:p>
            <a:r>
              <a:rPr lang="en-GB" sz="1400" dirty="0"/>
              <a:t>Necessary for serotonin production </a:t>
            </a:r>
          </a:p>
          <a:p>
            <a:r>
              <a:rPr lang="en-GB" sz="1400" dirty="0"/>
              <a:t>Found in: red peppers, tomatoes, broccoli, brussels sprouts, strawberries, raspberries, blueberries, papaya, pineapple, oranges (I like to think red and purple!)</a:t>
            </a:r>
          </a:p>
          <a:p>
            <a:r>
              <a:rPr lang="en-GB" sz="1400" dirty="0"/>
              <a:t>If ill take up to 3,000 mg per day</a:t>
            </a:r>
          </a:p>
          <a:p>
            <a:r>
              <a:rPr lang="en-GB" sz="1400" dirty="0"/>
              <a:t>Body only absorbs 500mg per hour – so spread dosing out at intervals</a:t>
            </a:r>
          </a:p>
        </p:txBody>
      </p:sp>
    </p:spTree>
    <p:extLst>
      <p:ext uri="{BB962C8B-B14F-4D97-AF65-F5344CB8AC3E}">
        <p14:creationId xmlns:p14="http://schemas.microsoft.com/office/powerpoint/2010/main" val="1487927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wooden, dish&#10;&#10;Description automatically generated">
            <a:extLst>
              <a:ext uri="{FF2B5EF4-FFF2-40B4-BE49-F238E27FC236}">
                <a16:creationId xmlns:a16="http://schemas.microsoft.com/office/drawing/2014/main" id="{8E0E1509-89CA-744F-AF43-8BAEFB970F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 r="3" b="3"/>
          <a:stretch/>
        </p:blipFill>
        <p:spPr>
          <a:xfrm>
            <a:off x="4101737" y="10"/>
            <a:ext cx="809026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8940A0-FD08-8344-8142-E81281439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35" y="718476"/>
            <a:ext cx="4316855" cy="600075"/>
          </a:xfrm>
        </p:spPr>
        <p:txBody>
          <a:bodyPr>
            <a:normAutofit/>
          </a:bodyPr>
          <a:lstStyle/>
          <a:p>
            <a:r>
              <a:rPr lang="en-GB" sz="3600" b="1" dirty="0"/>
              <a:t>Zinc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F4E4E-98A6-5A4E-A4D9-E1274CAD1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535" y="1618593"/>
            <a:ext cx="5752465" cy="5065986"/>
          </a:xfrm>
        </p:spPr>
        <p:txBody>
          <a:bodyPr>
            <a:normAutofit lnSpcReduction="10000"/>
          </a:bodyPr>
          <a:lstStyle/>
          <a:p>
            <a:r>
              <a:rPr lang="en-GB" sz="1400" dirty="0"/>
              <a:t>Important for over 200 functions in the body:</a:t>
            </a:r>
          </a:p>
          <a:p>
            <a:pPr lvl="1"/>
            <a:r>
              <a:rPr lang="en-GB" sz="1200" dirty="0"/>
              <a:t>Immune function</a:t>
            </a:r>
          </a:p>
          <a:p>
            <a:pPr lvl="1"/>
            <a:r>
              <a:rPr lang="en-GB" sz="1200" dirty="0"/>
              <a:t>Skin health</a:t>
            </a:r>
          </a:p>
          <a:p>
            <a:pPr lvl="1"/>
            <a:r>
              <a:rPr lang="en-GB" sz="1200" dirty="0"/>
              <a:t>Sense of smell, taste and appetite</a:t>
            </a:r>
          </a:p>
          <a:p>
            <a:pPr lvl="1"/>
            <a:r>
              <a:rPr lang="en-GB" sz="1200" dirty="0"/>
              <a:t>Cognition and neurotransmitter balance</a:t>
            </a:r>
          </a:p>
          <a:p>
            <a:pPr lvl="1"/>
            <a:r>
              <a:rPr lang="en-GB" sz="1200" dirty="0"/>
              <a:t>Digestion</a:t>
            </a:r>
          </a:p>
          <a:p>
            <a:pPr lvl="1"/>
            <a:r>
              <a:rPr lang="en-GB" sz="1200" dirty="0"/>
              <a:t>Wound healing </a:t>
            </a:r>
          </a:p>
          <a:p>
            <a:pPr lvl="1"/>
            <a:r>
              <a:rPr lang="en-GB" sz="1200" dirty="0"/>
              <a:t>Serotonin and melatonin production</a:t>
            </a:r>
          </a:p>
          <a:p>
            <a:pPr lvl="1"/>
            <a:r>
              <a:rPr lang="en-GB" sz="1200" dirty="0"/>
              <a:t>Reproductive health</a:t>
            </a:r>
          </a:p>
          <a:p>
            <a:r>
              <a:rPr lang="en-GB" sz="1400" dirty="0"/>
              <a:t>Foods high in zinc include: oysters, beef, lamb, fish, sesame seeds, flax seeds (ground), pumpkin seeds, almonds, oats, cocoa powder, egg yolk, kidney beans, chickpeas, wholegrains.</a:t>
            </a:r>
          </a:p>
          <a:p>
            <a:r>
              <a:rPr lang="en-GB" sz="1400" dirty="0"/>
              <a:t>If you are deficient in zinc it is more difficult to absorb zinc from the foods you eat</a:t>
            </a:r>
          </a:p>
          <a:p>
            <a:r>
              <a:rPr lang="en-GB" sz="1400" dirty="0"/>
              <a:t>Stress depletes zinc!</a:t>
            </a:r>
          </a:p>
          <a:p>
            <a:r>
              <a:rPr lang="en-GB" sz="1400" dirty="0"/>
              <a:t>Signs you may be deficient: white flecks on nails, infertility, hair loss, acne, loss of smell or taste, poor appetite, acid reflux, indigestion or heart burn.</a:t>
            </a:r>
          </a:p>
          <a:p>
            <a:r>
              <a:rPr lang="en-GB" sz="1400" dirty="0"/>
              <a:t>Zinc taste test helps understand deficiency</a:t>
            </a:r>
          </a:p>
          <a:p>
            <a:r>
              <a:rPr lang="en-GB" sz="1400" dirty="0"/>
              <a:t>We require 10mg per day</a:t>
            </a:r>
          </a:p>
          <a:p>
            <a:r>
              <a:rPr lang="en-GB" sz="1400" dirty="0"/>
              <a:t>Supplement if you have had Covid and still haven’t got your sense of smell and taste back! </a:t>
            </a:r>
          </a:p>
        </p:txBody>
      </p:sp>
    </p:spTree>
    <p:extLst>
      <p:ext uri="{BB962C8B-B14F-4D97-AF65-F5344CB8AC3E}">
        <p14:creationId xmlns:p14="http://schemas.microsoft.com/office/powerpoint/2010/main" val="3687248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777B5A-ABD5-C74E-AF48-4D2C2BF94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1402802"/>
            <a:ext cx="3822189" cy="561975"/>
          </a:xfrm>
        </p:spPr>
        <p:txBody>
          <a:bodyPr>
            <a:normAutofit fontScale="90000"/>
          </a:bodyPr>
          <a:lstStyle/>
          <a:p>
            <a:r>
              <a:rPr lang="en-GB" sz="3600" b="1" dirty="0"/>
              <a:t>Vitamin D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3C328EB-62D0-1347-8457-091733D337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0" r="27906" b="-1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32BC6-AEFD-364B-9946-C3298EFA7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4473156" cy="3742762"/>
          </a:xfrm>
        </p:spPr>
        <p:txBody>
          <a:bodyPr>
            <a:normAutofit/>
          </a:bodyPr>
          <a:lstStyle/>
          <a:p>
            <a:r>
              <a:rPr lang="en-GB" sz="1400" dirty="0"/>
              <a:t>Vital for immunity</a:t>
            </a:r>
          </a:p>
          <a:p>
            <a:r>
              <a:rPr lang="en-GB" sz="1400" dirty="0"/>
              <a:t>Substantial evidence supports a link between vitamin D deficiency and COVID‐19 severity but it is all indirect (6)</a:t>
            </a:r>
          </a:p>
          <a:p>
            <a:r>
              <a:rPr lang="en-GB" sz="1400" dirty="0"/>
              <a:t>Also important for blood sugar control and bone health</a:t>
            </a:r>
          </a:p>
          <a:p>
            <a:r>
              <a:rPr lang="en-GB" sz="1400" dirty="0"/>
              <a:t>UK population are deficient, especially in winter months</a:t>
            </a:r>
          </a:p>
          <a:p>
            <a:r>
              <a:rPr lang="en-GB" sz="1400" dirty="0"/>
              <a:t>Ask your GP to test your vit D levels!! </a:t>
            </a:r>
          </a:p>
          <a:p>
            <a:r>
              <a:rPr lang="en-GB" sz="1400" dirty="0"/>
              <a:t>20 minutes of sunlight exposure, everyday at mid-day!</a:t>
            </a:r>
          </a:p>
          <a:p>
            <a:r>
              <a:rPr lang="en-GB" sz="1400" dirty="0"/>
              <a:t>Small amount from eggs, salmon and dairy</a:t>
            </a:r>
          </a:p>
          <a:p>
            <a:r>
              <a:rPr lang="en-GB" sz="1400" dirty="0"/>
              <a:t>Low fat diets lead to fat soluble vitamin deficiencies! </a:t>
            </a:r>
          </a:p>
          <a:p>
            <a:endParaRPr lang="en-GB" sz="1400" dirty="0"/>
          </a:p>
          <a:p>
            <a:endParaRPr lang="en-GB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69123-9FBF-A345-B78E-D13982FD4F4F}"/>
              </a:ext>
            </a:extLst>
          </p:cNvPr>
          <p:cNvSpPr txBox="1"/>
          <p:nvPr/>
        </p:nvSpPr>
        <p:spPr>
          <a:xfrm>
            <a:off x="1394422" y="6553836"/>
            <a:ext cx="89675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7. Musa, S. (2020) ‘Hepatic and gastrointestinal involvement in coronavirus disease 2019 (COVID-19): What do we know till now?’, </a:t>
            </a:r>
            <a:r>
              <a:rPr lang="en-GB" sz="800" i="1" dirty="0"/>
              <a:t>Arab Journal of Gastroenterology</a:t>
            </a:r>
            <a:r>
              <a:rPr lang="en-GB" sz="800" dirty="0"/>
              <a:t>, 21(1), pp. 3–8. doi: 10.1016/j.ajg.2020.03.002.</a:t>
            </a:r>
          </a:p>
        </p:txBody>
      </p:sp>
    </p:spTree>
    <p:extLst>
      <p:ext uri="{BB962C8B-B14F-4D97-AF65-F5344CB8AC3E}">
        <p14:creationId xmlns:p14="http://schemas.microsoft.com/office/powerpoint/2010/main" val="1409423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food, vegetable, container, different&#10;&#10;Description automatically generated">
            <a:extLst>
              <a:ext uri="{FF2B5EF4-FFF2-40B4-BE49-F238E27FC236}">
                <a16:creationId xmlns:a16="http://schemas.microsoft.com/office/drawing/2014/main" id="{193217D4-A426-B04B-9349-E4813D1E69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63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0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19D116-A7AD-7D4B-8486-A41BCA11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915806" cy="1263978"/>
          </a:xfrm>
        </p:spPr>
        <p:txBody>
          <a:bodyPr>
            <a:normAutofit/>
          </a:bodyPr>
          <a:lstStyle/>
          <a:p>
            <a:r>
              <a:rPr lang="en-GB" sz="3600" b="1" dirty="0"/>
              <a:t>Vitamin</a:t>
            </a:r>
            <a:r>
              <a:rPr lang="en-GB" sz="3600" dirty="0"/>
              <a:t>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B7E0F-A89C-8145-8212-02AA98F9E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584" y="1724297"/>
            <a:ext cx="5530092" cy="4452666"/>
          </a:xfrm>
        </p:spPr>
        <p:txBody>
          <a:bodyPr>
            <a:normAutofit/>
          </a:bodyPr>
          <a:lstStyle/>
          <a:p>
            <a:r>
              <a:rPr lang="en-GB" sz="1400" dirty="0"/>
              <a:t>Necessary for proper functioning of the immune system</a:t>
            </a:r>
          </a:p>
          <a:p>
            <a:r>
              <a:rPr lang="en-GB" sz="1400" dirty="0"/>
              <a:t>Plays a key role in support of immune and inflammatory functions</a:t>
            </a:r>
          </a:p>
          <a:p>
            <a:r>
              <a:rPr lang="en-GB" sz="1400" dirty="0"/>
              <a:t>Maintenance of tissues and bone development</a:t>
            </a:r>
          </a:p>
          <a:p>
            <a:r>
              <a:rPr lang="en-GB" sz="1400" dirty="0"/>
              <a:t>growth</a:t>
            </a:r>
          </a:p>
          <a:p>
            <a:r>
              <a:rPr lang="en-GB" sz="1400" dirty="0"/>
              <a:t>reproduction; bone development; creation of red blood cells. </a:t>
            </a:r>
          </a:p>
          <a:p>
            <a:r>
              <a:rPr lang="en-GB" sz="1400" dirty="0"/>
              <a:t>Researchers believe that vitamin A may be equally important for our immune and inflammatory "braking" system, in which our cells are prevented from becoming overreactive.</a:t>
            </a:r>
          </a:p>
          <a:p>
            <a:r>
              <a:rPr lang="en-GB" sz="1400" dirty="0"/>
              <a:t>Lack of vitamin A increases susceptibility to infections, allergies and reproductive ability </a:t>
            </a:r>
          </a:p>
          <a:p>
            <a:r>
              <a:rPr lang="en-GB" sz="1400" dirty="0"/>
              <a:t>Foods: liver, eggs, salmon, sardines, avocado, sweet potato, carrots, broccoli, green leafy vegetables, peppers, asparagus, tomatoes </a:t>
            </a:r>
          </a:p>
        </p:txBody>
      </p:sp>
    </p:spTree>
    <p:extLst>
      <p:ext uri="{BB962C8B-B14F-4D97-AF65-F5344CB8AC3E}">
        <p14:creationId xmlns:p14="http://schemas.microsoft.com/office/powerpoint/2010/main" val="760426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D97D9-73F5-7749-AAA5-9A4C7CF6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469" y="1370190"/>
            <a:ext cx="4574629" cy="662782"/>
          </a:xfrm>
        </p:spPr>
        <p:txBody>
          <a:bodyPr>
            <a:normAutofit/>
          </a:bodyPr>
          <a:lstStyle/>
          <a:p>
            <a:r>
              <a:rPr lang="en-GB" sz="3600" b="1" dirty="0"/>
              <a:t>Support gut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CD7F4-0956-F54E-BBD3-DB06B2F1C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8469" y="2171077"/>
            <a:ext cx="4574628" cy="2947024"/>
          </a:xfrm>
        </p:spPr>
        <p:txBody>
          <a:bodyPr>
            <a:normAutofit/>
          </a:bodyPr>
          <a:lstStyle/>
          <a:p>
            <a:r>
              <a:rPr lang="en-GB" sz="1400" dirty="0"/>
              <a:t>Spend time in nature </a:t>
            </a:r>
          </a:p>
          <a:p>
            <a:r>
              <a:rPr lang="en-GB" sz="1400" dirty="0"/>
              <a:t>Reduce stress or build in recovery periods during the day</a:t>
            </a:r>
          </a:p>
          <a:p>
            <a:r>
              <a:rPr lang="en-GB" sz="1400" dirty="0"/>
              <a:t>50 food challenge/ eat the rainbow</a:t>
            </a:r>
          </a:p>
          <a:p>
            <a:r>
              <a:rPr lang="en-GB" sz="1400" dirty="0"/>
              <a:t>Eat resistant starch</a:t>
            </a:r>
          </a:p>
          <a:p>
            <a:r>
              <a:rPr lang="en-GB" sz="1400" dirty="0"/>
              <a:t>Increase fibre intake</a:t>
            </a:r>
          </a:p>
          <a:p>
            <a:r>
              <a:rPr lang="en-GB" sz="1400" dirty="0"/>
              <a:t>Reduce inflammatory load in diet – avoid cooking with vegetable and seed oils, use butter/ ghee and coconut oil, increase oily fish and omega 3’s</a:t>
            </a:r>
          </a:p>
          <a:p>
            <a:r>
              <a:rPr lang="en-GB" sz="1400" dirty="0"/>
              <a:t>Reduce anti-bacterial use! [COVID sanitisation may be setting us up for crisis] </a:t>
            </a:r>
          </a:p>
          <a:p>
            <a:endParaRPr lang="en-GB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E56F3E-5721-B44A-BC91-2AB71878F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462"/>
            <a:ext cx="6938470" cy="490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27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2A3F71-4432-E94B-A4D6-04C18A099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368" y="1124723"/>
            <a:ext cx="4452257" cy="736600"/>
          </a:xfrm>
        </p:spPr>
        <p:txBody>
          <a:bodyPr>
            <a:normAutofit/>
          </a:bodyPr>
          <a:lstStyle/>
          <a:p>
            <a:r>
              <a:rPr lang="en-GB" sz="3600" b="1" dirty="0"/>
              <a:t>Reduce inflammation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D0564-5B75-3C4B-989E-64BFF62E5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369" y="2148702"/>
            <a:ext cx="4452257" cy="3216275"/>
          </a:xfrm>
        </p:spPr>
        <p:txBody>
          <a:bodyPr>
            <a:normAutofit lnSpcReduction="10000"/>
          </a:bodyPr>
          <a:lstStyle/>
          <a:p>
            <a:r>
              <a:rPr lang="en-GB" sz="1400" dirty="0"/>
              <a:t>Constant activation of the immune system can lead to chronic inflammation, as can being overweight/ obese</a:t>
            </a:r>
          </a:p>
          <a:p>
            <a:r>
              <a:rPr lang="en-GB" sz="1400" dirty="0"/>
              <a:t>Our diets can perpetuate the situation</a:t>
            </a:r>
          </a:p>
          <a:p>
            <a:r>
              <a:rPr lang="en-GB" sz="1400" dirty="0"/>
              <a:t>Omega 3: omega 6 ratio (ideally 2:1)</a:t>
            </a:r>
          </a:p>
          <a:p>
            <a:r>
              <a:rPr lang="en-GB" sz="1400" dirty="0"/>
              <a:t>Omega 3 is found in oily fish (SMASH: salmon, mackerel, anchovies, sardines and herring). Also in grass fed meat, flaxseeds, chia seeds, pumpkin seeds, walnuts, hemp, dark green leafy vegetables</a:t>
            </a:r>
          </a:p>
          <a:p>
            <a:r>
              <a:rPr lang="en-GB" sz="1400" dirty="0"/>
              <a:t>Reduce omega 6 intake (vegetable/ sunflower oil, soya oil, processed food, non grass-fed meat, dairy)</a:t>
            </a:r>
          </a:p>
          <a:p>
            <a:r>
              <a:rPr lang="en-GB" sz="1400" dirty="0"/>
              <a:t>Vegans and vegetarians strongly consider supplementation! (Bionutri vegan omega 3, Minami omega 3)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CA53803-040C-4D4E-940C-E3F453ABD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8" r="2" b="2"/>
          <a:stretch/>
        </p:blipFill>
        <p:spPr>
          <a:xfrm>
            <a:off x="5290456" y="1277268"/>
            <a:ext cx="6285175" cy="430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65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91CC89A3-857A-4D53-ADCB-0A14B4B40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8ECDCB-D813-984B-8E30-4C5922C9E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234" y="1395533"/>
            <a:ext cx="4168666" cy="707886"/>
          </a:xfrm>
        </p:spPr>
        <p:txBody>
          <a:bodyPr anchor="ctr">
            <a:normAutofit/>
          </a:bodyPr>
          <a:lstStyle/>
          <a:p>
            <a:r>
              <a:rPr lang="en-GB" sz="3600" dirty="0"/>
              <a:t>Any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D011C-245E-5F4E-8D41-7A77CB705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234" y="2322787"/>
            <a:ext cx="5065240" cy="344162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600" b="1" dirty="0"/>
              <a:t>Where to find me:</a:t>
            </a:r>
          </a:p>
          <a:p>
            <a:pPr marL="0" indent="0">
              <a:buNone/>
            </a:pPr>
            <a:r>
              <a:rPr lang="en-GB" sz="1600" dirty="0"/>
              <a:t>Website:		 www.dc-nutrition.co.uk</a:t>
            </a:r>
          </a:p>
          <a:p>
            <a:pPr marL="0" indent="0">
              <a:buNone/>
            </a:pPr>
            <a:r>
              <a:rPr lang="en-GB" sz="1600" dirty="0"/>
              <a:t>The Spinal Answer: 	www.spinalanswer.co.uk/profiles/</a:t>
            </a:r>
          </a:p>
          <a:p>
            <a:pPr marL="0" indent="0">
              <a:buNone/>
            </a:pPr>
            <a:r>
              <a:rPr lang="en-GB" sz="1600" dirty="0"/>
              <a:t>Facebook: 		DC Nutrition</a:t>
            </a:r>
          </a:p>
          <a:p>
            <a:pPr marL="0" indent="0">
              <a:buNone/>
            </a:pPr>
            <a:r>
              <a:rPr lang="en-GB" sz="1600" dirty="0"/>
              <a:t>Instagram: 	dchapersnutri</a:t>
            </a:r>
          </a:p>
          <a:p>
            <a:pPr marL="0" indent="0">
              <a:buNone/>
            </a:pPr>
            <a:r>
              <a:rPr lang="en-GB" sz="1600" dirty="0"/>
              <a:t>Email: 		</a:t>
            </a:r>
            <a:r>
              <a:rPr lang="en-GB" sz="1600" dirty="0">
                <a:hlinkClick r:id="rId2"/>
              </a:rPr>
              <a:t>dana@dc-nutrition.co.uk</a:t>
            </a:r>
            <a:endParaRPr lang="en-GB" sz="1600" dirty="0"/>
          </a:p>
          <a:p>
            <a:pPr marL="0" indent="0">
              <a:buNone/>
            </a:pPr>
            <a:r>
              <a:rPr lang="en-GB" sz="1600" dirty="0"/>
              <a:t>Supplements: 	www.naturaldispensary.co.uk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11A455-3F08-EC46-9F38-C5BD3CF5C9BE}"/>
              </a:ext>
            </a:extLst>
          </p:cNvPr>
          <p:cNvSpPr txBox="1"/>
          <p:nvPr/>
        </p:nvSpPr>
        <p:spPr>
          <a:xfrm>
            <a:off x="374764" y="687647"/>
            <a:ext cx="2164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3600" dirty="0"/>
              <a:t>Thank</a:t>
            </a:r>
            <a:r>
              <a:rPr lang="en-GB" sz="3200" dirty="0"/>
              <a:t> you!</a:t>
            </a:r>
          </a:p>
        </p:txBody>
      </p:sp>
      <p:pic>
        <p:nvPicPr>
          <p:cNvPr id="5" name="Picture 4" descr="A picture containing font, text, graphics, logo&#10;&#10;Description automatically generated">
            <a:extLst>
              <a:ext uri="{FF2B5EF4-FFF2-40B4-BE49-F238E27FC236}">
                <a16:creationId xmlns:a16="http://schemas.microsoft.com/office/drawing/2014/main" id="{5CD902FA-5E95-68E1-AC78-BF635801D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650" y="1968500"/>
            <a:ext cx="38989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72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C4071A-AC94-5540-8D6D-9F2FA7263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GB" sz="3600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1562D-8A3D-B342-9A62-7C61CAD97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9" y="1995163"/>
            <a:ext cx="6002110" cy="3729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400" dirty="0"/>
              <a:t>Dana Chapman BSc (Hons) Nutrition Science (mBANT) (CNHC)</a:t>
            </a:r>
          </a:p>
          <a:p>
            <a:pPr marL="0" indent="0">
              <a:buNone/>
            </a:pPr>
            <a:r>
              <a:rPr lang="en-GB" sz="1400" dirty="0"/>
              <a:t>Founder and Director of DC Nutrition Ltd</a:t>
            </a:r>
          </a:p>
          <a:p>
            <a:pPr marL="0" indent="0">
              <a:buNone/>
            </a:pPr>
            <a:r>
              <a:rPr lang="en-GB" sz="1400" dirty="0"/>
              <a:t>Passion for all things wellbeing – most importantly prevention rather than cure!</a:t>
            </a:r>
          </a:p>
          <a:p>
            <a:pPr marL="0" indent="0">
              <a:buNone/>
            </a:pPr>
            <a:r>
              <a:rPr lang="en-GB" sz="1400" dirty="0"/>
              <a:t>Live today so that you are able to enjoy your grandchildren… 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r>
              <a:rPr lang="en-GB" sz="1400" b="1" dirty="0"/>
              <a:t>Where to find me:</a:t>
            </a:r>
          </a:p>
          <a:p>
            <a:pPr marL="0" indent="0">
              <a:buNone/>
            </a:pPr>
            <a:r>
              <a:rPr lang="en-GB" sz="1400" dirty="0"/>
              <a:t>Website:		 www.dc-nutrition.co.uk</a:t>
            </a:r>
          </a:p>
          <a:p>
            <a:pPr marL="0" indent="0">
              <a:buNone/>
            </a:pPr>
            <a:r>
              <a:rPr lang="en-GB" sz="1400" dirty="0"/>
              <a:t>The Spinal Answer: 	www.spinalanswer.co.uk/</a:t>
            </a:r>
          </a:p>
          <a:p>
            <a:pPr marL="0" indent="0">
              <a:buNone/>
            </a:pPr>
            <a:r>
              <a:rPr lang="en-GB" sz="1400" dirty="0"/>
              <a:t>Facebook: 		DC Nutrition</a:t>
            </a:r>
          </a:p>
          <a:p>
            <a:pPr marL="0" indent="0">
              <a:buNone/>
            </a:pPr>
            <a:r>
              <a:rPr lang="en-GB" sz="1400" dirty="0"/>
              <a:t>Instagram: 		dchapersnutri</a:t>
            </a:r>
          </a:p>
          <a:p>
            <a:pPr marL="0" indent="0">
              <a:buNone/>
            </a:pPr>
            <a:r>
              <a:rPr lang="en-GB" sz="1400" dirty="0"/>
              <a:t>Email: 		dana@dc-nutrition.co.uk</a:t>
            </a:r>
          </a:p>
          <a:p>
            <a:pPr marL="0" indent="0">
              <a:buNone/>
            </a:pPr>
            <a:endParaRPr lang="en-GB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B04030-45B7-BA41-8057-A090F42642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00" r="13600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88688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light, table, small&#10;&#10;Description automatically generated">
            <a:extLst>
              <a:ext uri="{FF2B5EF4-FFF2-40B4-BE49-F238E27FC236}">
                <a16:creationId xmlns:a16="http://schemas.microsoft.com/office/drawing/2014/main" id="{0AC9FA95-9C3D-A94C-BC3D-E295B8C7DA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5886" r="21878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8BD56D-C1F3-A84F-A1C5-DD022F363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258" y="262823"/>
            <a:ext cx="4803636" cy="1311664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000000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5CE4A-7E8E-4F43-92A8-849E756EF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608" y="1837310"/>
            <a:ext cx="6169543" cy="4395324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GB" sz="1800" i="1" dirty="0"/>
              <a:t>The recent pandemic has highlighted the importance of our immune system and it has encouraged many people to re-evaluate their health and lifestyle. </a:t>
            </a: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lnSpc>
                <a:spcPct val="120000"/>
              </a:lnSpc>
              <a:buNone/>
            </a:pPr>
            <a:endParaRPr lang="en-GB" sz="1600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</a:pPr>
            <a:r>
              <a:rPr lang="en-GB" sz="1600" dirty="0">
                <a:solidFill>
                  <a:srgbClr val="000000"/>
                </a:solidFill>
              </a:rPr>
              <a:t>Why is the immune system/ immunity important?</a:t>
            </a:r>
          </a:p>
          <a:p>
            <a:pPr>
              <a:lnSpc>
                <a:spcPct val="120000"/>
              </a:lnSpc>
            </a:pPr>
            <a:r>
              <a:rPr lang="en-GB" sz="1600" dirty="0">
                <a:solidFill>
                  <a:srgbClr val="000000"/>
                </a:solidFill>
              </a:rPr>
              <a:t>What is the immune system? 3 Parts. </a:t>
            </a:r>
          </a:p>
          <a:p>
            <a:pPr lvl="1">
              <a:lnSpc>
                <a:spcPct val="120000"/>
              </a:lnSpc>
            </a:pPr>
            <a:r>
              <a:rPr lang="en-GB" sz="1200" dirty="0">
                <a:solidFill>
                  <a:srgbClr val="000000"/>
                </a:solidFill>
              </a:rPr>
              <a:t>The role of gut health</a:t>
            </a:r>
          </a:p>
          <a:p>
            <a:pPr lvl="1">
              <a:lnSpc>
                <a:spcPct val="120000"/>
              </a:lnSpc>
            </a:pPr>
            <a:r>
              <a:rPr lang="en-GB" sz="1200" dirty="0">
                <a:solidFill>
                  <a:srgbClr val="000000"/>
                </a:solidFill>
              </a:rPr>
              <a:t>The role of stress</a:t>
            </a:r>
          </a:p>
          <a:p>
            <a:pPr lvl="1">
              <a:lnSpc>
                <a:spcPct val="120000"/>
              </a:lnSpc>
            </a:pPr>
            <a:r>
              <a:rPr lang="en-GB" sz="1200" dirty="0">
                <a:solidFill>
                  <a:srgbClr val="000000"/>
                </a:solidFill>
              </a:rPr>
              <a:t>The role of the environment</a:t>
            </a:r>
          </a:p>
          <a:p>
            <a:pPr>
              <a:lnSpc>
                <a:spcPct val="120000"/>
              </a:lnSpc>
            </a:pPr>
            <a:r>
              <a:rPr lang="en-GB" sz="1600" dirty="0">
                <a:solidFill>
                  <a:srgbClr val="000000"/>
                </a:solidFill>
              </a:rPr>
              <a:t>What about COVID?</a:t>
            </a:r>
          </a:p>
          <a:p>
            <a:pPr>
              <a:lnSpc>
                <a:spcPct val="120000"/>
              </a:lnSpc>
            </a:pPr>
            <a:r>
              <a:rPr lang="en-GB" sz="1600" dirty="0">
                <a:solidFill>
                  <a:srgbClr val="000000"/>
                </a:solidFill>
              </a:rPr>
              <a:t>Psychoneuroimmunology</a:t>
            </a:r>
          </a:p>
          <a:p>
            <a:pPr>
              <a:lnSpc>
                <a:spcPct val="120000"/>
              </a:lnSpc>
            </a:pPr>
            <a:r>
              <a:rPr lang="en-GB" sz="1600" dirty="0">
                <a:solidFill>
                  <a:srgbClr val="000000"/>
                </a:solidFill>
              </a:rPr>
              <a:t>What can we do to optimise our immune system</a:t>
            </a:r>
          </a:p>
          <a:p>
            <a:pPr lvl="1">
              <a:lnSpc>
                <a:spcPct val="120000"/>
              </a:lnSpc>
            </a:pPr>
            <a:r>
              <a:rPr lang="en-GB" sz="1600" dirty="0">
                <a:solidFill>
                  <a:srgbClr val="000000"/>
                </a:solidFill>
              </a:rPr>
              <a:t>Nutrients required to optimise the immune system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000000"/>
                </a:solidFill>
              </a:rPr>
              <a:t>	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777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D72D4D1-076F-49D3-9889-EFC4F6D7C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B3C717-A97F-0E4C-9C6F-FC792C4BC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GB" sz="3600" dirty="0"/>
              <a:t>Why is immunity important?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6AFF4-4A98-AD40-AAC9-F1AA8D627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GB" sz="1400" dirty="0"/>
              <a:t>For any organism to adapt, survive, and thrive in their environment it needs robust immune defences</a:t>
            </a:r>
          </a:p>
          <a:p>
            <a:r>
              <a:rPr lang="en-GB" sz="1400" dirty="0"/>
              <a:t>There are many threats in our environment (toxins, food, pollution, stress)</a:t>
            </a:r>
          </a:p>
          <a:p>
            <a:r>
              <a:rPr lang="en-GB" sz="1400" dirty="0"/>
              <a:t>Our immune system is intelligent – it quickly responds to changes in our environment, it has memory, it repairs damage to cells</a:t>
            </a:r>
          </a:p>
          <a:p>
            <a:r>
              <a:rPr lang="en-GB" sz="1400" dirty="0"/>
              <a:t>It can become the root cause of ill health (auto-immune disease)</a:t>
            </a: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406519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6D3CB-F6BC-1D4B-9D7C-ECB301BE7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GB" sz="4000" dirty="0"/>
              <a:t>3 </a:t>
            </a:r>
            <a:r>
              <a:rPr lang="en-GB" sz="3600" dirty="0"/>
              <a:t>parts</a:t>
            </a:r>
            <a:endParaRPr lang="en-GB" sz="4000" dirty="0"/>
          </a:p>
        </p:txBody>
      </p:sp>
      <p:pic>
        <p:nvPicPr>
          <p:cNvPr id="13" name="Picture 12" descr="A close up of a mans face&#10;&#10;Description automatically generated">
            <a:extLst>
              <a:ext uri="{FF2B5EF4-FFF2-40B4-BE49-F238E27FC236}">
                <a16:creationId xmlns:a16="http://schemas.microsoft.com/office/drawing/2014/main" id="{D988D4F9-4A1E-6841-BDE8-5FE11D7420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18" b="24277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F59C2-CCEF-8D47-A189-FD3B66955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9954" y="3752850"/>
            <a:ext cx="8809441" cy="2452687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1400" dirty="0"/>
              <a:t>Barrier defences – mucous membranes, epithelial tissue of skin, gut, lungs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400" dirty="0"/>
              <a:t>Innate immunity – inborn powerful general response. Surveys and neutralises pathogens – mounts an inflammatory response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400" dirty="0"/>
              <a:t>Adaptive immunity  - immune system memory bank to act quickly on re-infection</a:t>
            </a:r>
          </a:p>
        </p:txBody>
      </p:sp>
    </p:spTree>
    <p:extLst>
      <p:ext uri="{BB962C8B-B14F-4D97-AF65-F5344CB8AC3E}">
        <p14:creationId xmlns:p14="http://schemas.microsoft.com/office/powerpoint/2010/main" val="2073192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splay, different, filled, coral&#10;&#10;Description automatically generated">
            <a:extLst>
              <a:ext uri="{FF2B5EF4-FFF2-40B4-BE49-F238E27FC236}">
                <a16:creationId xmlns:a16="http://schemas.microsoft.com/office/drawing/2014/main" id="{4B0AD524-094F-A748-B6B6-4996955AD7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1375" r="8698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AFAE9D-0C16-484E-9F2E-A416BB796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000000"/>
                </a:solidFill>
              </a:rPr>
              <a:t>The role of gut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2CFF0-DEF1-384E-9672-1F62C0B0A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r>
              <a:rPr lang="en-GB" sz="1400" dirty="0">
                <a:solidFill>
                  <a:srgbClr val="000000"/>
                </a:solidFill>
              </a:rPr>
              <a:t>The gut contains 70% of our immune system</a:t>
            </a:r>
          </a:p>
          <a:p>
            <a:r>
              <a:rPr lang="en-GB" sz="1400" dirty="0">
                <a:solidFill>
                  <a:srgbClr val="000000"/>
                </a:solidFill>
              </a:rPr>
              <a:t>Gut microbiome plays a role in educating the immune system</a:t>
            </a:r>
          </a:p>
          <a:p>
            <a:r>
              <a:rPr lang="en-GB" sz="1400" dirty="0">
                <a:solidFill>
                  <a:srgbClr val="000000"/>
                </a:solidFill>
              </a:rPr>
              <a:t>Intestinal barrier is important for keeping pathogens out, a breakdown of this barrier may lead to disease states(1)</a:t>
            </a:r>
          </a:p>
          <a:p>
            <a:r>
              <a:rPr lang="en-GB" sz="1400" dirty="0">
                <a:solidFill>
                  <a:srgbClr val="000000"/>
                </a:solidFill>
              </a:rPr>
              <a:t>Leaky gut has a strong link to auto-immune related conditions</a:t>
            </a:r>
          </a:p>
          <a:p>
            <a:pPr marL="0" indent="0">
              <a:buNone/>
            </a:pP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D9950-98CC-1D4A-873E-9CDCF180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6584750" cy="31406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GB" sz="800" dirty="0">
                <a:solidFill>
                  <a:srgbClr val="898989"/>
                </a:solidFill>
              </a:rPr>
              <a:t>1. Bischoff, S. C. et al. (2014) ‘Intestinal permeability – a new target for disease prevention and therapy’, BMC Gastroenterology, 14(1), p. 189. doi: 10.1186/s12876-014-0189-7.</a:t>
            </a:r>
          </a:p>
        </p:txBody>
      </p:sp>
    </p:spTree>
    <p:extLst>
      <p:ext uri="{BB962C8B-B14F-4D97-AF65-F5344CB8AC3E}">
        <p14:creationId xmlns:p14="http://schemas.microsoft.com/office/powerpoint/2010/main" val="3793194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01757-7DD4-EA45-AE14-11E9FE0AD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GB" sz="3600" dirty="0"/>
              <a:t>The role of stress</a:t>
            </a:r>
          </a:p>
        </p:txBody>
      </p:sp>
      <p:pic>
        <p:nvPicPr>
          <p:cNvPr id="6" name="Picture 5" descr="A picture containing street, graffiti&#10;&#10;Description automatically generated">
            <a:extLst>
              <a:ext uri="{FF2B5EF4-FFF2-40B4-BE49-F238E27FC236}">
                <a16:creationId xmlns:a16="http://schemas.microsoft.com/office/drawing/2014/main" id="{7B774A05-6FA3-5D42-91E1-EFEE14D3E6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22" b="20311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61E64-031D-C740-B65D-E729397E1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6129" y="3621542"/>
            <a:ext cx="8251168" cy="2452687"/>
          </a:xfrm>
        </p:spPr>
        <p:txBody>
          <a:bodyPr anchor="ctr">
            <a:normAutofit/>
          </a:bodyPr>
          <a:lstStyle/>
          <a:p>
            <a:r>
              <a:rPr lang="en-GB" sz="1400" dirty="0"/>
              <a:t>Stress supresses the immune system (2)</a:t>
            </a:r>
          </a:p>
          <a:p>
            <a:r>
              <a:rPr lang="en-GB" sz="1400" dirty="0"/>
              <a:t>Stress comes in more forms than we think: imbalanced blood sugar levels, excessive training, poor nutrition, poor sleep, emotional, financial and every day life</a:t>
            </a:r>
          </a:p>
          <a:p>
            <a:r>
              <a:rPr lang="en-GB" sz="1400" dirty="0"/>
              <a:t>Stress impacts behaviour – alcohol use, poor food choices, change in sleeping patterns</a:t>
            </a:r>
          </a:p>
          <a:p>
            <a:r>
              <a:rPr lang="en-GB" sz="1400" dirty="0"/>
              <a:t>Chronic stress is associated with accelerated aging of the immune system and represents a potent risk factor for the development and progression of a wide range of physical and mental disorders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6961A9-C423-1443-A318-F429317DD50E}"/>
              </a:ext>
            </a:extLst>
          </p:cNvPr>
          <p:cNvSpPr txBox="1"/>
          <p:nvPr/>
        </p:nvSpPr>
        <p:spPr>
          <a:xfrm>
            <a:off x="683174" y="6074229"/>
            <a:ext cx="9282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rgbClr val="898989"/>
                </a:solidFill>
              </a:rPr>
              <a:t>2. Segerstrom, S. C. and Miller, G. E. (2004) ‘Psychological Stress and the Human Immune System: A Meta-Analytic Study of 30 Years of Inquiry.’, Psychological Bulletin, 130(4), pp. 601–630. doi: 10.1037/0033-2909.130.4.601.</a:t>
            </a:r>
          </a:p>
        </p:txBody>
      </p:sp>
    </p:spTree>
    <p:extLst>
      <p:ext uri="{BB962C8B-B14F-4D97-AF65-F5344CB8AC3E}">
        <p14:creationId xmlns:p14="http://schemas.microsoft.com/office/powerpoint/2010/main" val="3067907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21DE9-9712-9643-8A56-BECC53CFE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510" y="508253"/>
            <a:ext cx="10515600" cy="927647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rgbClr val="000000"/>
                </a:solidFill>
              </a:rPr>
              <a:t>The role of the environment</a:t>
            </a:r>
            <a:br>
              <a:rPr lang="en-GB" sz="3600" dirty="0">
                <a:solidFill>
                  <a:srgbClr val="000000"/>
                </a:solidFill>
              </a:rPr>
            </a:br>
            <a:endParaRPr lang="en-GB" sz="3600" dirty="0"/>
          </a:p>
        </p:txBody>
      </p:sp>
      <p:pic>
        <p:nvPicPr>
          <p:cNvPr id="6" name="Content Placeholder 5" descr="A picture containing outdoor, tree, person, person&#10;&#10;Description automatically generated">
            <a:extLst>
              <a:ext uri="{FF2B5EF4-FFF2-40B4-BE49-F238E27FC236}">
                <a16:creationId xmlns:a16="http://schemas.microsoft.com/office/drawing/2014/main" id="{6C5CA786-7B65-7C43-AB6C-A754B3EB9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210" y="1534585"/>
            <a:ext cx="6524983" cy="4351338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DC9A68C-26D5-164A-A33F-52540AAB416E}"/>
              </a:ext>
            </a:extLst>
          </p:cNvPr>
          <p:cNvSpPr txBox="1">
            <a:spLocks/>
          </p:cNvSpPr>
          <p:nvPr/>
        </p:nvSpPr>
        <p:spPr>
          <a:xfrm>
            <a:off x="7041931" y="1534585"/>
            <a:ext cx="4505618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rgbClr val="000000"/>
                </a:solidFill>
              </a:rPr>
              <a:t>Our genes load the gun – but the environment pulls the trigger</a:t>
            </a:r>
          </a:p>
          <a:p>
            <a:r>
              <a:rPr lang="en-GB" sz="1400" dirty="0">
                <a:solidFill>
                  <a:srgbClr val="000000"/>
                </a:solidFill>
              </a:rPr>
              <a:t>Increase in mould and EMF exposure</a:t>
            </a:r>
          </a:p>
          <a:p>
            <a:r>
              <a:rPr lang="en-GB" sz="1400" dirty="0">
                <a:solidFill>
                  <a:srgbClr val="000000"/>
                </a:solidFill>
              </a:rPr>
              <a:t>Increased toxin exposure</a:t>
            </a:r>
          </a:p>
          <a:p>
            <a:r>
              <a:rPr lang="en-GB" sz="1400" dirty="0">
                <a:solidFill>
                  <a:srgbClr val="000000"/>
                </a:solidFill>
              </a:rPr>
              <a:t>Histamine intolerance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82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lose up of a flower&#10;&#10;Description automatically generated with low confidence">
            <a:extLst>
              <a:ext uri="{FF2B5EF4-FFF2-40B4-BE49-F238E27FC236}">
                <a16:creationId xmlns:a16="http://schemas.microsoft.com/office/drawing/2014/main" id="{4B9BED7D-8C98-3241-AC1A-D20A1E3E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88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4F5F1-FE3E-BB40-9FD3-B97F9D867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864054"/>
          </a:xfrm>
        </p:spPr>
        <p:txBody>
          <a:bodyPr>
            <a:normAutofit/>
          </a:bodyPr>
          <a:lstStyle/>
          <a:p>
            <a:r>
              <a:rPr lang="en-GB" sz="3600" b="1" dirty="0"/>
              <a:t>COVID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949D3-8DEC-D640-98A2-ECE87D502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385" y="1070202"/>
            <a:ext cx="5612901" cy="4717596"/>
          </a:xfrm>
        </p:spPr>
        <p:txBody>
          <a:bodyPr>
            <a:normAutofit lnSpcReduction="10000"/>
          </a:bodyPr>
          <a:lstStyle/>
          <a:p>
            <a:r>
              <a:rPr lang="en-GB" sz="1400" dirty="0"/>
              <a:t>High risk individuals: </a:t>
            </a:r>
          </a:p>
          <a:p>
            <a:pPr lvl="1"/>
            <a:r>
              <a:rPr lang="en-GB" sz="1400" dirty="0"/>
              <a:t>Typically of older age and/or present with: </a:t>
            </a:r>
          </a:p>
          <a:p>
            <a:pPr lvl="1"/>
            <a:r>
              <a:rPr lang="en-GB" sz="1400" dirty="0"/>
              <a:t>Diabetes (type 1 and type 2), </a:t>
            </a:r>
          </a:p>
          <a:p>
            <a:pPr lvl="1"/>
            <a:r>
              <a:rPr lang="en-GB" sz="1400" dirty="0"/>
              <a:t>Cardiovascular disease, and </a:t>
            </a:r>
          </a:p>
          <a:p>
            <a:pPr lvl="1"/>
            <a:r>
              <a:rPr lang="en-GB" sz="1400" dirty="0"/>
              <a:t>Hypertension,</a:t>
            </a:r>
          </a:p>
          <a:p>
            <a:pPr lvl="1"/>
            <a:r>
              <a:rPr lang="en-GB" sz="1400" dirty="0"/>
              <a:t>Liver cirrhosis </a:t>
            </a:r>
          </a:p>
          <a:p>
            <a:r>
              <a:rPr lang="en-GB" sz="1400" dirty="0"/>
              <a:t>Preliminary data indicate 2–11% of patients with COVID-19 had liver comorbidities (3)</a:t>
            </a:r>
          </a:p>
          <a:p>
            <a:r>
              <a:rPr lang="en-GB" sz="1400" dirty="0"/>
              <a:t>Gastrointestinal symptoms are not uncommon in patients with COVID-19</a:t>
            </a:r>
          </a:p>
          <a:p>
            <a:r>
              <a:rPr lang="en-GB" sz="1400" dirty="0"/>
              <a:t>SARS-CoV-2 indirectly damages the digestive system through a chain of inflammatory responses</a:t>
            </a:r>
          </a:p>
          <a:p>
            <a:r>
              <a:rPr lang="en-GB" sz="1400" dirty="0"/>
              <a:t>changes in the composition and function of digestive tract flora mutually affect the respiratory tract through immune regulation, the so-called “gut-lung axis” (4)</a:t>
            </a:r>
          </a:p>
          <a:p>
            <a:r>
              <a:rPr lang="en-GB" sz="1400" dirty="0"/>
              <a:t>What about Long COVID? “signs and symptoms that develop during or after an infection consistent with COVID, continue for &gt;12 weeks and are not explained by an alternative diagnosis.”</a:t>
            </a:r>
          </a:p>
          <a:p>
            <a:r>
              <a:rPr lang="en-GB" sz="1400" dirty="0"/>
              <a:t>Long COVID symptoms – mild fatigue, respiratory or neurological complaints, loss of smell/ taste, flu like symptoms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2BCF3B-8F07-C848-99DD-06DBBDACE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5385" y="6037262"/>
            <a:ext cx="8058807" cy="455613"/>
          </a:xfrm>
        </p:spPr>
        <p:txBody>
          <a:bodyPr>
            <a:normAutofit fontScale="92500"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GB" sz="800" dirty="0">
                <a:solidFill>
                  <a:schemeClr val="tx1"/>
                </a:solidFill>
              </a:rPr>
              <a:t>3. Musa, S. (2020) ‘Hepatic and gastrointestinal involvement in coronavirus disease 2019 (COVID-19): What do we know till now?’, </a:t>
            </a:r>
            <a:r>
              <a:rPr lang="en-GB" sz="800" i="1" dirty="0">
                <a:solidFill>
                  <a:schemeClr val="tx1"/>
                </a:solidFill>
              </a:rPr>
              <a:t>Arab Journal of Gastroenterology</a:t>
            </a:r>
            <a:r>
              <a:rPr lang="en-GB" sz="800" dirty="0">
                <a:solidFill>
                  <a:schemeClr val="tx1"/>
                </a:solidFill>
              </a:rPr>
              <a:t>, 21(1), pp. 3–8. doi: 10.1016/j.ajg.2020.03.002.</a:t>
            </a:r>
          </a:p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GB" sz="800" dirty="0">
                <a:solidFill>
                  <a:schemeClr val="tx1"/>
                </a:solidFill>
              </a:rPr>
              <a:t>4. Budden K.F., Gellatly S.L., Wood D.L. Emerging pathogenic links between microbiota and the gut-lung axis. </a:t>
            </a:r>
            <a:r>
              <a:rPr lang="en-GB" sz="800" i="1" dirty="0">
                <a:solidFill>
                  <a:schemeClr val="tx1"/>
                </a:solidFill>
              </a:rPr>
              <a:t>Nat Rev Microbial. </a:t>
            </a:r>
            <a:r>
              <a:rPr lang="en-GB" sz="800" dirty="0">
                <a:solidFill>
                  <a:schemeClr val="tx1"/>
                </a:solidFill>
              </a:rPr>
              <a:t>2017;15:55–63.</a:t>
            </a:r>
          </a:p>
        </p:txBody>
      </p:sp>
    </p:spTree>
    <p:extLst>
      <p:ext uri="{BB962C8B-B14F-4D97-AF65-F5344CB8AC3E}">
        <p14:creationId xmlns:p14="http://schemas.microsoft.com/office/powerpoint/2010/main" val="865212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3910fb3-884e-4dfd-8d6c-5e5865ae8152">
      <Terms xmlns="http://schemas.microsoft.com/office/infopath/2007/PartnerControls"/>
    </lcf76f155ced4ddcb4097134ff3c332f>
    <TaxCatchAll xmlns="a3e16901-40ff-4bc8-b06c-870ae76a5f6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113B07C4EC804CA443AE731A585F76" ma:contentTypeVersion="11" ma:contentTypeDescription="Create a new document." ma:contentTypeScope="" ma:versionID="567ccfbfa6ef232e4842205e71d7f155">
  <xsd:schema xmlns:xsd="http://www.w3.org/2001/XMLSchema" xmlns:xs="http://www.w3.org/2001/XMLSchema" xmlns:p="http://schemas.microsoft.com/office/2006/metadata/properties" xmlns:ns2="f3910fb3-884e-4dfd-8d6c-5e5865ae8152" xmlns:ns3="a3e16901-40ff-4bc8-b06c-870ae76a5f60" targetNamespace="http://schemas.microsoft.com/office/2006/metadata/properties" ma:root="true" ma:fieldsID="b0def75e82d005ac62c9ec2f0c6cc3b0" ns2:_="" ns3:_="">
    <xsd:import namespace="f3910fb3-884e-4dfd-8d6c-5e5865ae8152"/>
    <xsd:import namespace="a3e16901-40ff-4bc8-b06c-870ae76a5f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910fb3-884e-4dfd-8d6c-5e5865ae81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b535ca1-4532-4114-8043-1b31156140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e16901-40ff-4bc8-b06c-870ae76a5f60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40468ec8-6331-4c9b-af62-4c46553b7376}" ma:internalName="TaxCatchAll" ma:showField="CatchAllData" ma:web="a3e16901-40ff-4bc8-b06c-870ae76a5f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028572-8872-4D9A-9B5D-99B4B87C36EA}">
  <ds:schemaRefs>
    <ds:schemaRef ds:uri="http://schemas.microsoft.com/office/infopath/2007/PartnerControls"/>
    <ds:schemaRef ds:uri="http://www.w3.org/XML/1998/namespace"/>
    <ds:schemaRef ds:uri="a3e16901-40ff-4bc8-b06c-870ae76a5f60"/>
    <ds:schemaRef ds:uri="f3910fb3-884e-4dfd-8d6c-5e5865ae8152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EE81C7C-0560-49F0-B981-386BE849CE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7DA46FB-1F60-4DB2-A653-B8BBB65357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910fb3-884e-4dfd-8d6c-5e5865ae8152"/>
    <ds:schemaRef ds:uri="a3e16901-40ff-4bc8-b06c-870ae76a5f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1745</Words>
  <Application>Microsoft Macintosh PowerPoint</Application>
  <PresentationFormat>Widescreen</PresentationFormat>
  <Paragraphs>147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Nutrition and Immunity</vt:lpstr>
      <vt:lpstr>Introduction</vt:lpstr>
      <vt:lpstr>Agenda</vt:lpstr>
      <vt:lpstr>Why is immunity important?</vt:lpstr>
      <vt:lpstr>3 parts</vt:lpstr>
      <vt:lpstr>The role of gut health</vt:lpstr>
      <vt:lpstr>The role of stress</vt:lpstr>
      <vt:lpstr>The role of the environment </vt:lpstr>
      <vt:lpstr>COVID</vt:lpstr>
      <vt:lpstr>Psychoneuroimmunology</vt:lpstr>
      <vt:lpstr>What can we do?</vt:lpstr>
      <vt:lpstr>Vitamin C</vt:lpstr>
      <vt:lpstr>Zinc</vt:lpstr>
      <vt:lpstr>Vitamin D</vt:lpstr>
      <vt:lpstr>Vitamin A</vt:lpstr>
      <vt:lpstr>Support gut health</vt:lpstr>
      <vt:lpstr>Reduce inflammation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Nutrition and Immunity</dc:title>
  <dc:creator>Dana Edwards</dc:creator>
  <cp:lastModifiedBy>Amy Leat</cp:lastModifiedBy>
  <cp:revision>8</cp:revision>
  <cp:lastPrinted>2021-07-23T14:52:29Z</cp:lastPrinted>
  <dcterms:created xsi:type="dcterms:W3CDTF">2021-07-07T10:46:52Z</dcterms:created>
  <dcterms:modified xsi:type="dcterms:W3CDTF">2023-06-29T09:38:04Z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0x010100F6113B07C4EC804CA443AE731A585F76</vt:lpwstr>
  </property>
  <property fmtid="{D5CDD505-2E9C-101B-9397-08002B2CF9AE}" pid="3" name="MediaServiceImageTags">
    <vt:lpwstr/>
  </property>
</Properties>
</file>