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9"/>
  </p:notesMasterIdLst>
  <p:sldIdLst>
    <p:sldId id="256" r:id="rId4"/>
    <p:sldId id="257" r:id="rId5"/>
    <p:sldId id="258" r:id="rId6"/>
    <p:sldId id="259" r:id="rId7"/>
    <p:sldId id="268" r:id="rId8"/>
    <p:sldId id="263" r:id="rId9"/>
    <p:sldId id="260" r:id="rId10"/>
    <p:sldId id="261" r:id="rId11"/>
    <p:sldId id="262" r:id="rId12"/>
    <p:sldId id="264" r:id="rId13"/>
    <p:sldId id="265" r:id="rId14"/>
    <p:sldId id="266" r:id="rId15"/>
    <p:sldId id="267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283806-864E-604D-B0D0-43B79F6EF060}" v="1" dt="2023-06-29T09:39:11.8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94"/>
    <p:restoredTop sz="74839"/>
  </p:normalViewPr>
  <p:slideViewPr>
    <p:cSldViewPr snapToGrid="0" snapToObjects="1">
      <p:cViewPr varScale="1">
        <p:scale>
          <a:sx n="78" d="100"/>
          <a:sy n="78" d="100"/>
        </p:scale>
        <p:origin x="16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99EFB-317B-B442-A69B-EE190966AB1F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65F3F-9294-9D45-8B73-DABA6AF30A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073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Pupils dilate, heart starts racing, BP increases, blood is diverted away from non-essential activities (digestion, reproduction) and towards heart and muscles to enable flight.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65F3F-9294-9D45-8B73-DABA6AF30AF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634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65F3F-9294-9D45-8B73-DABA6AF30AF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667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general we tend to be not very good at looking in the mirror – we are too busy looking after others, I am a victim of this as well, I have small children and a husband who has a very busy job!</a:t>
            </a:r>
          </a:p>
          <a:p>
            <a:r>
              <a:rPr lang="en-GB" dirty="0"/>
              <a:t>Many of us are experts at self-delusion and possibly even denial!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65F3F-9294-9D45-8B73-DABA6AF30AF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375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Stress comes from within - a good example of this is when you’re driving and someone cuts in front of you, one day you may snap and f-bomb the other driver, but other days you’ll just shrug it off and quietly say to yourself – I hope his/ her day improves..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Stress is often about how we deal with it, what is going on internally is often what we express externally. There is a lot of power in recognizing that you should control the things you can control, but let go of things you can’t control.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I’ll give you an example. I am a nutritional therapist, so obviously I place a lot of emphasis on what food is consumed in my household. The Lord has humbled me by giving me a son who is a fussy eater and until recently would never put a vegetable in his mouth (knowingly). I used to get angry and so riled up about it, and I’ll be honest I still do – BUT I have come to the realisation that I can’t force him to do something, he is his own person. And so in this situation I had to understand what is making me angry and I had to recognise what I could control, and what I couldn’t – I’m still working on not sweating what I cannot control in that situation and focus on what I can control.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 column 1 write down all the things that have gotten under your skin in the past 7 days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column two, give each of the issues a score between one and three (one being a trivial irritation and three being a monumental pain in the backside). 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column three, again put a score between one and three, that reflects the emotional tariff the problem is having on you. Finally, multiply the two scores and place in column four.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exercise should help you understand where you need to focus your attention…. 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feeling under the pump and if stress is becoming a challenge, take a moment to understand what is really causing you to feel that way – it is highly unlikely to be a traffic jam!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65F3F-9294-9D45-8B73-DABA6AF30AF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739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65F3F-9294-9D45-8B73-DABA6AF30AF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06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995CC-6676-7A41-9D3A-4184AFDDF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D473-3CFD-E14C-A8DF-21F95855A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A60AD-4ED4-2C49-9605-8FC2DD03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5A03-CA2F-9342-A8E3-7AE0E0B2A07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43972-DCFE-2347-826C-209EF9693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0F7B3-E3EA-444A-8DEB-BDF191B7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0746-D92C-FF46-9D71-268890A16C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291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A6EA1-CBF7-8C4C-AA38-2E6B253CF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92E7E-6819-334A-9D67-56CD40CC4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15603-D794-7542-8A44-F014133A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5A03-CA2F-9342-A8E3-7AE0E0B2A07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98BE6-A1FB-9741-B051-7B13E4FD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EE8E0-A63C-5A41-AA6B-37778860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0746-D92C-FF46-9D71-268890A16C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911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F3DD88-C7C1-9141-BA35-7A228BBA2D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FCDF1A-9159-D449-A87C-508CC0B21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5532F-BC5F-C345-8A69-191C4DB93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5A03-CA2F-9342-A8E3-7AE0E0B2A07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FAD6D-B6BD-DF48-AE96-937CE7CC6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24D82-8183-774A-970D-46C0FB57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0746-D92C-FF46-9D71-268890A16C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168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F4B64-175C-5A4B-A803-260D524DF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B97AF-2997-2C4B-BC04-0744CBA7A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C040C-DDFD-964B-A379-F5394A2B5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5A03-CA2F-9342-A8E3-7AE0E0B2A07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D0CD5-BFDD-5F44-ADD3-9EA4F389C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E66FB-ECB8-D847-9FC5-93F0E735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0746-D92C-FF46-9D71-268890A16C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064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D4D3-5EDD-2A44-8E76-3A2318B46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07C0A-1DD6-F543-BD9A-8981F422D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12225-9E68-B44E-9306-F90A700F7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5A03-CA2F-9342-A8E3-7AE0E0B2A07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919C8-4859-E842-95E7-967F7F863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5E37C-E39B-DB4F-A727-C33AE660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0746-D92C-FF46-9D71-268890A16C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674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93BA2-6FAE-0B4F-BFCA-8A7352AC1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3B1AD-BCE3-5145-A74B-47C77DB04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D47163-0ABD-4645-8A83-70D7CB0DE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F49E4-20FD-8B4A-9E02-7B4BC2F08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5A03-CA2F-9342-A8E3-7AE0E0B2A07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0DE314-9727-584D-9B68-CFB13FAD3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6FC79-FB5A-6C42-851F-89F12567A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0746-D92C-FF46-9D71-268890A16C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108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390E6-7B85-DB47-B1F5-4D1DD7E87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E5E6B-8395-7F4A-9E44-187B478B8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F6840-FD17-ED4F-AF82-28E63814C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AF99C9-3ACE-6748-B892-B6E07BF2A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1332B-A304-1142-8678-CC5BDCCE01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79BC5A-3FA9-6F4B-8FC2-F0A91E8BF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5A03-CA2F-9342-A8E3-7AE0E0B2A07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403299-0950-3D40-B34D-C2ABF847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88327D-1550-AC4C-813D-830F3903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0746-D92C-FF46-9D71-268890A16C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442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0398D-FAC9-4C4A-9AEA-18328E98D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71A47-A705-5745-8B60-95849532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5A03-CA2F-9342-A8E3-7AE0E0B2A07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C2F997-24D2-AD43-BAA8-0A85D220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2CB97-9EB7-144A-82E9-0514C811E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0746-D92C-FF46-9D71-268890A16C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604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A42645-170B-A54E-89DB-D1C60CA1A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5A03-CA2F-9342-A8E3-7AE0E0B2A07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0D93F4-8950-3B43-A159-BA5EC246A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6162B-5D1C-124F-8D7A-ABCCC443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0746-D92C-FF46-9D71-268890A16C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66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10DE2-3798-FC40-98E7-54F7446C2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A456F-541A-044F-A39B-F3842E7FA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22E42-408C-224F-9B39-B6A30C88C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65F73-72C2-BF4F-A2DA-AF6A6873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5A03-CA2F-9342-A8E3-7AE0E0B2A07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A2A21-5080-9945-98EE-C4FD71C66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9F8BA-80B3-184B-85B7-0FC1E02A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0746-D92C-FF46-9D71-268890A16C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638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B3A74-98CA-8F44-8880-C2AFA629D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975E3B-9AFF-6E49-AE18-176978A87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5EEB3-C963-E940-9437-85F8CB0BC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CB0C3-4526-C941-92C4-6BC089090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5A03-CA2F-9342-A8E3-7AE0E0B2A07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B8511A-03B3-744C-9665-C4050E97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E601B-C650-A947-968E-129D8583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0746-D92C-FF46-9D71-268890A16C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78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3C5490-AA46-7648-986A-1C84B2F58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293FC-29ED-8641-BDB5-013D7E9FD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CDD18-5BD8-4B42-9794-AFB9A416C1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45A03-CA2F-9342-A8E3-7AE0E0B2A077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3FE83-68CF-5D4D-BD03-87001F4D3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A4C39-E40E-7047-96C5-A94C8D6D4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C0746-D92C-FF46-9D71-268890A16C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86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39F442-642C-D540-8CC6-4416D031D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596" y="2187798"/>
            <a:ext cx="5444598" cy="2481943"/>
          </a:xfrm>
        </p:spPr>
        <p:txBody>
          <a:bodyPr anchor="b">
            <a:normAutofit fontScale="90000"/>
          </a:bodyPr>
          <a:lstStyle/>
          <a:p>
            <a:r>
              <a:rPr lang="en-GB" sz="8800" b="1" dirty="0">
                <a:solidFill>
                  <a:schemeClr val="bg1"/>
                </a:solidFill>
              </a:rPr>
              <a:t>Stress and Nutrition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B5F537-3960-4E10-AE03-D496B4CD5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F9A94D1-9FCD-4778-A663-68663B4D3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BB080F40-90BD-4CAA-9447-8DC3FCD0F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 descr="A picture containing font, text, graphics, logo&#10;&#10;Description automatically generated">
            <a:extLst>
              <a:ext uri="{FF2B5EF4-FFF2-40B4-BE49-F238E27FC236}">
                <a16:creationId xmlns:a16="http://schemas.microsoft.com/office/drawing/2014/main" id="{E3531740-7349-5CCF-6CBB-809667C86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315" y="2017727"/>
            <a:ext cx="3766874" cy="28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44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473C2F-DF55-D641-8625-17FAF99A69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11" y="916321"/>
            <a:ext cx="3686677" cy="2562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D57ECE-14E1-BF4D-9C4C-FC8B3B35955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00151" y="818562"/>
            <a:ext cx="3497692" cy="2746131"/>
          </a:xfrm>
          <a:prstGeom prst="rect">
            <a:avLst/>
          </a:prstGeom>
          <a:noFill/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7B3DFE8B-FDE5-7D43-A0B9-08A738965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8" b="14978"/>
          <a:stretch>
            <a:fillRect/>
          </a:stretch>
        </p:blipFill>
        <p:spPr>
          <a:xfrm>
            <a:off x="7773720" y="818562"/>
            <a:ext cx="4503889" cy="267869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3D97D8B-CFC5-431A-AA32-93C4522A6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FBECF-A7CD-DF47-BE07-FD84CAB48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4535424"/>
            <a:ext cx="3685032" cy="1499616"/>
          </a:xfrm>
        </p:spPr>
        <p:txBody>
          <a:bodyPr anchor="t">
            <a:normAutofit/>
          </a:bodyPr>
          <a:lstStyle/>
          <a:p>
            <a:r>
              <a:rPr lang="en-GB" sz="3400">
                <a:solidFill>
                  <a:schemeClr val="bg1"/>
                </a:solidFill>
              </a:rPr>
              <a:t>Stress and hormones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E0A5A-81BC-494E-B094-AAFF08B65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9827" y="4535423"/>
            <a:ext cx="6755719" cy="1586163"/>
          </a:xfrm>
        </p:spPr>
        <p:txBody>
          <a:bodyPr>
            <a:norm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Stress impacts melatonin production</a:t>
            </a:r>
          </a:p>
          <a:p>
            <a:r>
              <a:rPr lang="en-GB" sz="1600" dirty="0">
                <a:solidFill>
                  <a:schemeClr val="bg1"/>
                </a:solidFill>
              </a:rPr>
              <a:t>Stress increases cortisol production at the cost of sex hormones</a:t>
            </a:r>
          </a:p>
          <a:p>
            <a:r>
              <a:rPr lang="en-GB" sz="1600" dirty="0">
                <a:solidFill>
                  <a:schemeClr val="bg1"/>
                </a:solidFill>
              </a:rPr>
              <a:t>Stress increases blood sugar levels – leading to imbalanced blood sugar, potential weight gain and crankiness! </a:t>
            </a:r>
          </a:p>
          <a:p>
            <a:endParaRPr lang="en-GB" sz="1600" dirty="0">
              <a:solidFill>
                <a:schemeClr val="bg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1EAA54-AC0A-4AEF-ACE5-B1DD3DC8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821439"/>
            <a:ext cx="1128382" cy="847206"/>
            <a:chOff x="8183879" y="1000124"/>
            <a:chExt cx="1562267" cy="1172973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57EE6F04-B543-44E1-BA29-3DD44C5AE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D5559A4F-CFAC-4ECC-B04A-670D559B9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4482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food, floor, indoor, arranged&#10;&#10;Description automatically generated">
            <a:extLst>
              <a:ext uri="{FF2B5EF4-FFF2-40B4-BE49-F238E27FC236}">
                <a16:creationId xmlns:a16="http://schemas.microsoft.com/office/drawing/2014/main" id="{8CB303C7-595A-E24E-86B2-54B2E990B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85" r="1123" b="-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0BA956-398D-E049-9DA5-9729397C6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GB"/>
              <a:t>Stress depletes nutrients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2A996-5528-9E4B-A2C5-340C71ABA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en-GB" sz="1600" dirty="0"/>
              <a:t>Magnesium – natures tranquilizer, needed for over 300 enzymatic processes in the body</a:t>
            </a:r>
          </a:p>
          <a:p>
            <a:r>
              <a:rPr lang="en-GB" sz="1600" dirty="0"/>
              <a:t>Zinc – important for digestion, reproduction, immunity, cognitive function and skin health</a:t>
            </a:r>
          </a:p>
          <a:p>
            <a:r>
              <a:rPr lang="en-GB" sz="1600" dirty="0"/>
              <a:t>Iron – transports oxygen: aka – energy!</a:t>
            </a:r>
          </a:p>
          <a:p>
            <a:r>
              <a:rPr lang="en-GB" sz="1600" dirty="0"/>
              <a:t>Calcium – bone health, blood clotting, muscle contractions, manages acid/ alkaline balance in the blood</a:t>
            </a:r>
          </a:p>
          <a:p>
            <a:r>
              <a:rPr lang="en-GB" sz="1600" dirty="0"/>
              <a:t>Vit B3 – energy production, cellular maintenance and communication, synthesis of cholesterol and fatty acids (brain health)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19570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22E0C-C6E4-4A41-8227-5ABD7BBC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GB" sz="4000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4E523-9638-F04E-9C26-E4F3E6926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r>
              <a:rPr lang="en-GB" sz="1600" dirty="0"/>
              <a:t>Perhaps the key word this month should be awareness rather than stress awareness</a:t>
            </a:r>
          </a:p>
          <a:p>
            <a:r>
              <a:rPr lang="en-GB" sz="1600" dirty="0"/>
              <a:t>How often do you check in with yourself?</a:t>
            </a:r>
          </a:p>
          <a:p>
            <a:r>
              <a:rPr lang="en-GB" sz="1600" dirty="0"/>
              <a:t>Do you take a regular moment to pause and reflect on how energised you are feeling, what sort of mood you are in? </a:t>
            </a:r>
          </a:p>
          <a:p>
            <a:r>
              <a:rPr lang="en-GB" sz="1600" dirty="0"/>
              <a:t>How are you communicating with people you care about? </a:t>
            </a:r>
          </a:p>
          <a:p>
            <a:r>
              <a:rPr lang="en-GB" sz="1600" dirty="0"/>
              <a:t>How are you engaging with life, both at work and away from it? </a:t>
            </a:r>
          </a:p>
          <a:p>
            <a:r>
              <a:rPr lang="en-GB" sz="1600" dirty="0"/>
              <a:t>Once you have thought these things through, do you take things a step further and evaluate why?? </a:t>
            </a:r>
          </a:p>
        </p:txBody>
      </p:sp>
      <p:pic>
        <p:nvPicPr>
          <p:cNvPr id="5" name="Picture 4" descr="A profile of a person&#10;&#10;Description automatically generated with low confidence">
            <a:extLst>
              <a:ext uri="{FF2B5EF4-FFF2-40B4-BE49-F238E27FC236}">
                <a16:creationId xmlns:a16="http://schemas.microsoft.com/office/drawing/2014/main" id="{B2B097E5-75EA-3A46-861E-4FC19A93B7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2" r="-2" b="-2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43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2F9423-F4B1-45D4-8445-E9991ECCB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4D2F6-D50B-754C-AE99-A71F7711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97" y="518649"/>
            <a:ext cx="9882278" cy="1067634"/>
          </a:xfrm>
        </p:spPr>
        <p:txBody>
          <a:bodyPr anchor="ctr">
            <a:normAutofit/>
          </a:bodyPr>
          <a:lstStyle/>
          <a:p>
            <a:r>
              <a:rPr lang="en-GB" dirty="0"/>
              <a:t>My Stress Audit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628863"/>
            <a:ext cx="1128382" cy="847206"/>
            <a:chOff x="8183879" y="1000124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7A5966D-67D6-674E-8765-B75E0D407C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2960533"/>
              </p:ext>
            </p:extLst>
          </p:nvPr>
        </p:nvGraphicFramePr>
        <p:xfrm>
          <a:off x="629854" y="2146948"/>
          <a:ext cx="10907491" cy="25156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12461">
                  <a:extLst>
                    <a:ext uri="{9D8B030D-6E8A-4147-A177-3AD203B41FA5}">
                      <a16:colId xmlns:a16="http://schemas.microsoft.com/office/drawing/2014/main" val="2610512380"/>
                    </a:ext>
                  </a:extLst>
                </a:gridCol>
                <a:gridCol w="3001529">
                  <a:extLst>
                    <a:ext uri="{9D8B030D-6E8A-4147-A177-3AD203B41FA5}">
                      <a16:colId xmlns:a16="http://schemas.microsoft.com/office/drawing/2014/main" val="1589071132"/>
                    </a:ext>
                  </a:extLst>
                </a:gridCol>
                <a:gridCol w="3105173">
                  <a:extLst>
                    <a:ext uri="{9D8B030D-6E8A-4147-A177-3AD203B41FA5}">
                      <a16:colId xmlns:a16="http://schemas.microsoft.com/office/drawing/2014/main" val="1790980897"/>
                    </a:ext>
                  </a:extLst>
                </a:gridCol>
                <a:gridCol w="1488328">
                  <a:extLst>
                    <a:ext uri="{9D8B030D-6E8A-4147-A177-3AD203B41FA5}">
                      <a16:colId xmlns:a16="http://schemas.microsoft.com/office/drawing/2014/main" val="3073956738"/>
                    </a:ext>
                  </a:extLst>
                </a:gridCol>
              </a:tblGrid>
              <a:tr h="427860">
                <a:tc>
                  <a:txBody>
                    <a:bodyPr/>
                    <a:lstStyle/>
                    <a:p>
                      <a:r>
                        <a:rPr lang="en-GB" sz="1600" dirty="0"/>
                        <a:t>What has gotten under your skin?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Pain in the butt tariff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Emotional tariff 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Score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678621"/>
                  </a:ext>
                </a:extLst>
              </a:tr>
              <a:tr h="353380">
                <a:tc>
                  <a:txBody>
                    <a:bodyPr/>
                    <a:lstStyle/>
                    <a:p>
                      <a:r>
                        <a:rPr lang="en-GB" sz="1600" dirty="0"/>
                        <a:t>Constant zoom calls and meetings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3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9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275782"/>
                  </a:ext>
                </a:extLst>
              </a:tr>
              <a:tr h="403755">
                <a:tc>
                  <a:txBody>
                    <a:bodyPr/>
                    <a:lstStyle/>
                    <a:p>
                      <a:r>
                        <a:rPr lang="en-GB" sz="1600" dirty="0"/>
                        <a:t>Felt overwhelmed with work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2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2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4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58928"/>
                  </a:ext>
                </a:extLst>
              </a:tr>
              <a:tr h="430328">
                <a:tc>
                  <a:txBody>
                    <a:bodyPr/>
                    <a:lstStyle/>
                    <a:p>
                      <a:r>
                        <a:rPr lang="en-GB" sz="1600" dirty="0"/>
                        <a:t>Felt angry towards children/ spouse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6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971637"/>
                  </a:ext>
                </a:extLst>
              </a:tr>
              <a:tr h="430328">
                <a:tc>
                  <a:txBody>
                    <a:bodyPr/>
                    <a:lstStyle/>
                    <a:p>
                      <a:r>
                        <a:rPr lang="en-GB" sz="1600" dirty="0"/>
                        <a:t>Not sleeping well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9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646247"/>
                  </a:ext>
                </a:extLst>
              </a:tr>
              <a:tr h="430328">
                <a:tc>
                  <a:txBody>
                    <a:bodyPr/>
                    <a:lstStyle/>
                    <a:p>
                      <a:r>
                        <a:rPr lang="en-GB" sz="1600" dirty="0"/>
                        <a:t>Not eating well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</a:t>
                      </a:r>
                    </a:p>
                  </a:txBody>
                  <a:tcPr marL="149247" marR="149247" marT="74624" marB="74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2482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363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B9B907B-F9A2-45A5-BDBA-C371127CA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B95EE9-66B2-3C4E-AE58-82157F2A9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251" y="662400"/>
            <a:ext cx="6614814" cy="1492132"/>
          </a:xfrm>
        </p:spPr>
        <p:txBody>
          <a:bodyPr anchor="t">
            <a:normAutofit/>
          </a:bodyPr>
          <a:lstStyle/>
          <a:p>
            <a:r>
              <a:rPr lang="en-GB" dirty="0"/>
              <a:t>Replete nutrients</a:t>
            </a:r>
          </a:p>
        </p:txBody>
      </p:sp>
      <p:pic>
        <p:nvPicPr>
          <p:cNvPr id="5" name="Picture 4" descr="A picture containing vegetable, fruit, different, arranged&#10;&#10;Description automatically generated">
            <a:extLst>
              <a:ext uri="{FF2B5EF4-FFF2-40B4-BE49-F238E27FC236}">
                <a16:creationId xmlns:a16="http://schemas.microsoft.com/office/drawing/2014/main" id="{00A9914B-9B97-484E-92F1-4BA0F9131B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0" r="11340" b="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FC72A6E7-EEB3-4011-AFDE-5D01CF93E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8CD93300-52E3-4A04-AB11-4E86A29BE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51F95-60A0-F34D-9503-E27862EBC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251" y="1704109"/>
            <a:ext cx="6614814" cy="4426691"/>
          </a:xfrm>
        </p:spPr>
        <p:txBody>
          <a:bodyPr>
            <a:normAutofit/>
          </a:bodyPr>
          <a:lstStyle/>
          <a:p>
            <a:r>
              <a:rPr lang="en-GB" sz="1600" dirty="0"/>
              <a:t>Magnesium: Pumpkin seeds, Brazil nuts, halibut, quinoa, spinach, almonds, buckwheat, cashews, pine nuts, white beans, legumes, brown rice</a:t>
            </a:r>
          </a:p>
          <a:p>
            <a:r>
              <a:rPr lang="en-GB" sz="1600" dirty="0"/>
              <a:t>Zinc: Beef, lamb, sesame seeds, pumpkin seeds, nuts; pulses, garbanzo beans, wholegrains, wheatgerm, some vegetables, egg yolk, oysters, haddock</a:t>
            </a:r>
          </a:p>
          <a:p>
            <a:r>
              <a:rPr lang="en-GB" sz="1600" dirty="0"/>
              <a:t>Iron: Green leafy vegetables (spinach, Swiss Chard, etc), cumin; turmeric; asparagus; leeks; lentils; beans; olives; pumpkin seeds.</a:t>
            </a:r>
          </a:p>
          <a:p>
            <a:r>
              <a:rPr lang="en-GB" sz="1600" dirty="0"/>
              <a:t>Calcium: Green leafy vegetables; sesame seeds; sardines or other tinned fish that includes bones; wholegrains; cinnamon; oranges; dairy</a:t>
            </a:r>
          </a:p>
          <a:p>
            <a:r>
              <a:rPr lang="en-GB" sz="1600" dirty="0"/>
              <a:t>B vitamins (especially B3): nuts and seeds, fish, chicken and red mead, beans and lentils, green leafy vegetables</a:t>
            </a:r>
          </a:p>
          <a:p>
            <a:r>
              <a:rPr lang="en-GB" sz="1600" dirty="0"/>
              <a:t>Omega 3 for brain health and function: oily fish, flaxseeds, chia seeds</a:t>
            </a:r>
          </a:p>
          <a:p>
            <a:endParaRPr lang="en-GB" sz="1600" dirty="0">
              <a:solidFill>
                <a:schemeClr val="tx1">
                  <a:alpha val="60000"/>
                </a:schemeClr>
              </a:solidFill>
            </a:endParaRPr>
          </a:p>
          <a:p>
            <a:endParaRPr lang="en-GB" sz="1600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13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3ECEE1-171E-B142-95FA-577DCD280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Other factors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544D6-4EA4-3B4F-8B67-09BEF1B75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253" y="1166933"/>
            <a:ext cx="7264747" cy="5386267"/>
          </a:xfrm>
        </p:spPr>
        <p:txBody>
          <a:bodyPr anchor="ctr">
            <a:normAutofit/>
          </a:bodyPr>
          <a:lstStyle/>
          <a:p>
            <a:r>
              <a:rPr lang="en-GB" sz="1600" dirty="0"/>
              <a:t>Studies show how: Yoga/ meditation/ Thai chi/ Xi gong are all beneficial to returning the body to parasympathetic state</a:t>
            </a:r>
          </a:p>
          <a:p>
            <a:r>
              <a:rPr lang="en-GB" sz="1600" dirty="0"/>
              <a:t>Get out into nature</a:t>
            </a:r>
          </a:p>
          <a:p>
            <a:r>
              <a:rPr lang="en-GB" sz="1600" dirty="0"/>
              <a:t>Deep breathing exercises – switch you from sympathetic to parasympathetic (3 - 4 - 5 or 4 – 2 – 6)</a:t>
            </a:r>
          </a:p>
          <a:p>
            <a:r>
              <a:rPr lang="en-GB" sz="1600" dirty="0"/>
              <a:t>Exercise (but not too much!) – 30 minutes reduces cortisol</a:t>
            </a:r>
          </a:p>
          <a:p>
            <a:r>
              <a:rPr lang="en-GB" sz="1600" dirty="0"/>
              <a:t>Eat a diet high in nutrients and low in inflammation potential (JERF!)</a:t>
            </a:r>
          </a:p>
          <a:p>
            <a:r>
              <a:rPr lang="en-GB" sz="1600" dirty="0"/>
              <a:t>Sleep hygiene - not new….?</a:t>
            </a:r>
          </a:p>
          <a:p>
            <a:r>
              <a:rPr lang="en-GB" sz="1600" dirty="0"/>
              <a:t>Exposure to sunlight during the day helps melatonin production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6570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362EC2A-8EF2-294D-A0DC-EF9A7856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71190"/>
            <a:ext cx="3363170" cy="2183042"/>
          </a:xfrm>
        </p:spPr>
        <p:txBody>
          <a:bodyPr anchor="b">
            <a:normAutofit/>
          </a:bodyPr>
          <a:lstStyle/>
          <a:p>
            <a:r>
              <a:rPr lang="en-GB" sz="3600" dirty="0"/>
              <a:t>Introduction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BD2BFF02-DF78-4F07-B176-52514E131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62174" y="1653645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B06EAB-7D8C-403A-86C5-B5FD79A1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865" y="634058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1D695-4122-8646-BECE-10301F345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3729161"/>
            <a:ext cx="5690043" cy="22773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Dana Chapman: DC Nutrition (BSc Hons Nutrition Science and qualified NLP practitioner)</a:t>
            </a:r>
          </a:p>
          <a:p>
            <a:pPr marL="0" indent="0">
              <a:buNone/>
            </a:pPr>
            <a:r>
              <a:rPr lang="en-GB" sz="1600" dirty="0"/>
              <a:t>Clinic: Spinal Answer (Fulham)</a:t>
            </a:r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16389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73C711-4DB3-4E4A-A44D-0B768D9C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085" y="1129084"/>
            <a:ext cx="3689091" cy="1960157"/>
          </a:xfrm>
        </p:spPr>
        <p:txBody>
          <a:bodyPr>
            <a:normAutofit/>
          </a:bodyPr>
          <a:lstStyle/>
          <a:p>
            <a:r>
              <a:rPr lang="en-GB" sz="3600" dirty="0"/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C7F339-AFF7-8A49-AED4-830C5F52A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9" r="1" b="9922"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C96D-9301-D640-8AC0-AA0F2D23B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1111" y="2415655"/>
            <a:ext cx="4203510" cy="4148918"/>
          </a:xfrm>
        </p:spPr>
        <p:txBody>
          <a:bodyPr>
            <a:normAutofit/>
          </a:bodyPr>
          <a:lstStyle/>
          <a:p>
            <a:r>
              <a:rPr lang="en-GB" sz="1600" dirty="0"/>
              <a:t>Statistics on stress in the workplace</a:t>
            </a:r>
          </a:p>
          <a:p>
            <a:r>
              <a:rPr lang="en-GB" sz="1600" dirty="0"/>
              <a:t>What is stress…?</a:t>
            </a:r>
          </a:p>
          <a:p>
            <a:r>
              <a:rPr lang="en-GB" sz="1600" dirty="0"/>
              <a:t>Signs your body is in a state of stress</a:t>
            </a:r>
          </a:p>
          <a:p>
            <a:r>
              <a:rPr lang="en-GB" sz="1600" dirty="0"/>
              <a:t>How stress affects the body and its functions (e.g. energy, digestion, hormone balance, the brain, nutrient status)</a:t>
            </a:r>
          </a:p>
          <a:p>
            <a:r>
              <a:rPr lang="en-GB" sz="1600" dirty="0"/>
              <a:t>How to support your body through nutrition </a:t>
            </a:r>
          </a:p>
          <a:p>
            <a:r>
              <a:rPr lang="en-GB" sz="1600" dirty="0"/>
              <a:t>Other factors to consider to support you through times of stress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51011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B00637-4094-B94D-9C23-163395425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22" y="1129839"/>
            <a:ext cx="5152767" cy="595380"/>
          </a:xfrm>
        </p:spPr>
        <p:txBody>
          <a:bodyPr anchor="t">
            <a:normAutofit fontScale="90000"/>
          </a:bodyPr>
          <a:lstStyle/>
          <a:p>
            <a:r>
              <a:rPr lang="en-GB" dirty="0"/>
              <a:t>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D41FC-DE59-A144-8E17-FE4027D45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621" y="1950115"/>
            <a:ext cx="7682325" cy="4655402"/>
          </a:xfrm>
        </p:spPr>
        <p:txBody>
          <a:bodyPr>
            <a:normAutofit/>
          </a:bodyPr>
          <a:lstStyle/>
          <a:p>
            <a:r>
              <a:rPr lang="en-GB" sz="1600" dirty="0"/>
              <a:t>74% of UK adults surveyed in 2018 felt so stressed they have been overwhelmed and unable to cope</a:t>
            </a:r>
          </a:p>
          <a:p>
            <a:r>
              <a:rPr lang="en-GB" sz="1600" dirty="0"/>
              <a:t>46% reported that stress contributed to them eating unhealthily or eating too much</a:t>
            </a:r>
          </a:p>
          <a:p>
            <a:r>
              <a:rPr lang="en-GB" sz="1600" dirty="0"/>
              <a:t>29% reported they started drinking, or increased their drinking</a:t>
            </a:r>
          </a:p>
          <a:p>
            <a:r>
              <a:rPr lang="en-GB" sz="1600" dirty="0"/>
              <a:t>Stress is a significant factor in mental health problems such as anxiety and depression</a:t>
            </a:r>
          </a:p>
          <a:p>
            <a:r>
              <a:rPr lang="en-GB" sz="1600" dirty="0"/>
              <a:t>Stress is the root of most modern disease: </a:t>
            </a:r>
          </a:p>
          <a:p>
            <a:pPr lvl="1"/>
            <a:r>
              <a:rPr lang="en-GB" sz="1600" dirty="0"/>
              <a:t>depression</a:t>
            </a:r>
          </a:p>
          <a:p>
            <a:pPr lvl="1"/>
            <a:r>
              <a:rPr lang="en-GB" sz="1600" dirty="0"/>
              <a:t>OCD</a:t>
            </a:r>
          </a:p>
          <a:p>
            <a:pPr lvl="1"/>
            <a:r>
              <a:rPr lang="en-GB" sz="1600" dirty="0"/>
              <a:t>diabetes</a:t>
            </a:r>
          </a:p>
          <a:p>
            <a:pPr lvl="1"/>
            <a:r>
              <a:rPr lang="en-GB" sz="1600" dirty="0"/>
              <a:t>alcoholism		</a:t>
            </a:r>
          </a:p>
          <a:p>
            <a:pPr lvl="1"/>
            <a:r>
              <a:rPr lang="en-GB" sz="1600" dirty="0"/>
              <a:t>hypo and hyperthyroidism</a:t>
            </a:r>
          </a:p>
          <a:p>
            <a:pPr lvl="1"/>
            <a:r>
              <a:rPr lang="en-GB" sz="1600" dirty="0"/>
              <a:t>rheumatoid arthritis</a:t>
            </a:r>
          </a:p>
          <a:p>
            <a:pPr lvl="1"/>
            <a:r>
              <a:rPr lang="en-GB" sz="1600" dirty="0"/>
              <a:t>Chronic fatigue syndrome</a:t>
            </a:r>
          </a:p>
          <a:p>
            <a:pPr lvl="1"/>
            <a:r>
              <a:rPr lang="en-GB" sz="1600" dirty="0"/>
              <a:t>premenstrual tension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F06C9D3-00DF-4B71-AE88-29075022F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9545" y="1333265"/>
            <a:ext cx="2926988" cy="2594434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4300F7B2-2FBB-4B65-B588-633176602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75032" y="1327438"/>
            <a:ext cx="675351" cy="595380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FA5A327-531A-495C-BCA7-27F04811A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2922" y="1075612"/>
            <a:ext cx="550492" cy="485306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0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25BCE1-3AEC-D848-81C0-BDA7BDAB7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What is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CF337-CFFE-B146-8B10-76A280887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653" y="1166933"/>
            <a:ext cx="6794610" cy="5149646"/>
          </a:xfrm>
        </p:spPr>
        <p:txBody>
          <a:bodyPr anchor="ctr">
            <a:normAutofit/>
          </a:bodyPr>
          <a:lstStyle/>
          <a:p>
            <a:r>
              <a:rPr lang="en-GB" sz="1600" dirty="0"/>
              <a:t>Stress is the body’s reaction to feeling threatened or under pressure</a:t>
            </a:r>
          </a:p>
          <a:p>
            <a:r>
              <a:rPr lang="en-GB" sz="1600" dirty="0"/>
              <a:t>A physiological reaction </a:t>
            </a:r>
          </a:p>
          <a:p>
            <a:r>
              <a:rPr lang="en-GB" sz="1600" dirty="0"/>
              <a:t>It can be positive – helps achieve, act, move</a:t>
            </a:r>
          </a:p>
          <a:p>
            <a:r>
              <a:rPr lang="en-GB" sz="1600" dirty="0"/>
              <a:t>Stress comes in many forms: </a:t>
            </a:r>
          </a:p>
          <a:p>
            <a:pPr lvl="1"/>
            <a:r>
              <a:rPr lang="en-GB" sz="1600" dirty="0"/>
              <a:t>physiological (excessive training, under nutrition)</a:t>
            </a:r>
          </a:p>
          <a:p>
            <a:pPr lvl="1"/>
            <a:r>
              <a:rPr lang="en-GB" sz="1600" dirty="0"/>
              <a:t>environmental (food toxins, sugar, food intolerances)</a:t>
            </a:r>
          </a:p>
          <a:p>
            <a:pPr lvl="1"/>
            <a:r>
              <a:rPr lang="en-GB" sz="1600" dirty="0"/>
              <a:t>emotional (financial, work related, family, relationships etc.) </a:t>
            </a:r>
          </a:p>
          <a:p>
            <a:r>
              <a:rPr lang="en-GB" sz="1600" dirty="0"/>
              <a:t>Our sympathetic or autonomic nervous system is activated</a:t>
            </a:r>
          </a:p>
          <a:p>
            <a:r>
              <a:rPr lang="en-GB" sz="1600" dirty="0"/>
              <a:t>Prepares the body to fight/ flee/ freeze</a:t>
            </a:r>
          </a:p>
          <a:p>
            <a:r>
              <a:rPr lang="en-GB" sz="1600" dirty="0"/>
              <a:t>Adrenaline and cortisol are released into the blood stream</a:t>
            </a:r>
          </a:p>
          <a:p>
            <a:r>
              <a:rPr lang="en-GB" sz="1600" dirty="0"/>
              <a:t>Brain activity shifts from being able to think clearly and widely (pre-frontal cortex – decision making centre), to a narrow focus (reptilian brain/ amygdala)</a:t>
            </a:r>
          </a:p>
        </p:txBody>
      </p:sp>
    </p:spTree>
    <p:extLst>
      <p:ext uri="{BB962C8B-B14F-4D97-AF65-F5344CB8AC3E}">
        <p14:creationId xmlns:p14="http://schemas.microsoft.com/office/powerpoint/2010/main" val="94340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D8F1543-22E7-7141-BCDA-BE487BA73A66}"/>
              </a:ext>
            </a:extLst>
          </p:cNvPr>
          <p:cNvSpPr txBox="1"/>
          <p:nvPr/>
        </p:nvSpPr>
        <p:spPr>
          <a:xfrm>
            <a:off x="160638" y="2367189"/>
            <a:ext cx="4188724" cy="380918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Brain fog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Low mood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Panic attacks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Anxiety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Absent-mindedness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Difficulty making decisions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Poor memory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Agitated and irritable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Inability to complete tasks and lack of motivation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Lack of concentration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Poor sleep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Compromised immune system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Cognitive decline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6EA4E9-9360-4C44-83A2-3EAA6E3FA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862" y="903730"/>
            <a:ext cx="3656111" cy="447230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C55E189-9DD3-B14B-8096-7A2F8E2C6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8" y="1762400"/>
            <a:ext cx="4533910" cy="675976"/>
          </a:xfrm>
        </p:spPr>
        <p:txBody>
          <a:bodyPr anchor="b"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Signs your body is in a state of stress…..</a:t>
            </a:r>
          </a:p>
        </p:txBody>
      </p:sp>
    </p:spTree>
    <p:extLst>
      <p:ext uri="{BB962C8B-B14F-4D97-AF65-F5344CB8AC3E}">
        <p14:creationId xmlns:p14="http://schemas.microsoft.com/office/powerpoint/2010/main" val="454442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EA65-29BC-4940-97AD-E2CF5203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How stress affects the body and its functions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2AAF7EF-7FC1-FD44-AA23-03476841E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56" y="1690687"/>
            <a:ext cx="8577469" cy="483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65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6740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9153B-F136-6D4A-8B50-05DD11120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1538608"/>
            <a:ext cx="5277677" cy="892483"/>
          </a:xfrm>
        </p:spPr>
        <p:txBody>
          <a:bodyPr anchor="b"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Stress and the gut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888C69-11CC-40BA-BABF-F9B7E11C9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37D08C8-52AD-4B7E-A217-E28E1AF00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ED11528-93DA-433F-9B3C-21106EFD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0F6A4-B24F-9C41-A976-5B363ED38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09" y="2844313"/>
            <a:ext cx="5277677" cy="3325899"/>
          </a:xfrm>
        </p:spPr>
        <p:txBody>
          <a:bodyPr anchor="t">
            <a:norm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Studies have shown stress decreases levels of beneficial gut bacteria and increases levels of non-beneficial and potentially pathogenic bacteria</a:t>
            </a:r>
          </a:p>
          <a:p>
            <a:r>
              <a:rPr lang="en-GB" sz="1600" dirty="0">
                <a:solidFill>
                  <a:schemeClr val="bg1"/>
                </a:solidFill>
              </a:rPr>
              <a:t>Increase in gut permeability (aka – leaky gut)</a:t>
            </a:r>
          </a:p>
          <a:p>
            <a:r>
              <a:rPr lang="en-GB" sz="1600" dirty="0">
                <a:solidFill>
                  <a:schemeClr val="bg1"/>
                </a:solidFill>
              </a:rPr>
              <a:t>Reduction in mucosal lining </a:t>
            </a:r>
          </a:p>
          <a:p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5DD81-7FC8-0948-950C-D0F0471BB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" r="921" b="1"/>
          <a:stretch/>
        </p:blipFill>
        <p:spPr>
          <a:xfrm>
            <a:off x="6649273" y="1538608"/>
            <a:ext cx="5040486" cy="378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38BB3-D8E0-7D45-8D25-B23DF77E5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91" y="1610024"/>
            <a:ext cx="3936415" cy="675976"/>
          </a:xfrm>
        </p:spPr>
        <p:txBody>
          <a:bodyPr anchor="b">
            <a:normAutofit/>
          </a:bodyPr>
          <a:lstStyle/>
          <a:p>
            <a:r>
              <a:rPr lang="en-GB" sz="3600" dirty="0"/>
              <a:t>Stress and the brain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AA9B3-46BA-AC4C-A706-1292495CB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6" y="2405270"/>
            <a:ext cx="3661508" cy="3934080"/>
          </a:xfrm>
        </p:spPr>
        <p:txBody>
          <a:bodyPr anchor="t">
            <a:normAutofit/>
          </a:bodyPr>
          <a:lstStyle/>
          <a:p>
            <a:r>
              <a:rPr lang="en-GB" sz="1600" dirty="0"/>
              <a:t>Prefrontal cortex is the decision making centre in the brain</a:t>
            </a:r>
          </a:p>
          <a:p>
            <a:r>
              <a:rPr lang="en-GB" sz="1600" dirty="0"/>
              <a:t>Hippocampus is responsible for cognitive function</a:t>
            </a:r>
          </a:p>
          <a:p>
            <a:r>
              <a:rPr lang="en-GB" sz="1600" dirty="0"/>
              <a:t>Amygdala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E73E16-71B1-DD49-8A32-3DF628825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074" y="996909"/>
            <a:ext cx="7927593" cy="558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56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113B07C4EC804CA443AE731A585F76" ma:contentTypeVersion="11" ma:contentTypeDescription="Create a new document." ma:contentTypeScope="" ma:versionID="567ccfbfa6ef232e4842205e71d7f155">
  <xsd:schema xmlns:xsd="http://www.w3.org/2001/XMLSchema" xmlns:xs="http://www.w3.org/2001/XMLSchema" xmlns:p="http://schemas.microsoft.com/office/2006/metadata/properties" xmlns:ns2="f3910fb3-884e-4dfd-8d6c-5e5865ae8152" xmlns:ns3="a3e16901-40ff-4bc8-b06c-870ae76a5f60" targetNamespace="http://schemas.microsoft.com/office/2006/metadata/properties" ma:root="true" ma:fieldsID="b0def75e82d005ac62c9ec2f0c6cc3b0" ns2:_="" ns3:_="">
    <xsd:import namespace="f3910fb3-884e-4dfd-8d6c-5e5865ae8152"/>
    <xsd:import namespace="a3e16901-40ff-4bc8-b06c-870ae76a5f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910fb3-884e-4dfd-8d6c-5e5865ae81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b535ca1-4532-4114-8043-1b31156140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16901-40ff-4bc8-b06c-870ae76a5f6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0468ec8-6331-4c9b-af62-4c46553b7376}" ma:internalName="TaxCatchAll" ma:showField="CatchAllData" ma:web="a3e16901-40ff-4bc8-b06c-870ae76a5f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98D940-C9B0-4BA5-ACCC-5F5AAF1987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3BC5CD-B493-43FC-B7C8-7054E5D27C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910fb3-884e-4dfd-8d6c-5e5865ae8152"/>
    <ds:schemaRef ds:uri="a3e16901-40ff-4bc8-b06c-870ae76a5f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1410</Words>
  <Application>Microsoft Macintosh PowerPoint</Application>
  <PresentationFormat>Widescreen</PresentationFormat>
  <Paragraphs>136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Stress and Nutrition</vt:lpstr>
      <vt:lpstr>Introduction</vt:lpstr>
      <vt:lpstr>Agenda</vt:lpstr>
      <vt:lpstr>Statistics</vt:lpstr>
      <vt:lpstr>What is stress</vt:lpstr>
      <vt:lpstr>Signs your body is in a state of stress…..</vt:lpstr>
      <vt:lpstr>How stress affects the body and its functions</vt:lpstr>
      <vt:lpstr>Stress and the gut</vt:lpstr>
      <vt:lpstr>Stress and the brain</vt:lpstr>
      <vt:lpstr>Stress and hormones</vt:lpstr>
      <vt:lpstr>Stress depletes nutrients</vt:lpstr>
      <vt:lpstr>What can you do?</vt:lpstr>
      <vt:lpstr>My Stress Audit</vt:lpstr>
      <vt:lpstr>Replete nutrients</vt:lpstr>
      <vt:lpstr>Other factors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Stress and Nutrition</dc:title>
  <dc:creator>Dana Edwards</dc:creator>
  <cp:lastModifiedBy>Amy Leat</cp:lastModifiedBy>
  <cp:revision>4</cp:revision>
  <dcterms:created xsi:type="dcterms:W3CDTF">2021-04-27T13:03:57Z</dcterms:created>
  <dcterms:modified xsi:type="dcterms:W3CDTF">2023-06-29T09:40:49Z</dcterms:modified>
</cp:coreProperties>
</file>