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0C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0" y="1097280"/>
            <a:ext cx="2743200" cy="2743200"/>
          </a:xfrm>
          <a:prstGeom prst="ellipse">
            <a:avLst/>
          </a:prstGeom>
          <a:solidFill>
            <a:srgbClr val="00C8FF">
              <a:alpha val="12000"/>
            </a:srgbClr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0" y="1371600"/>
            <a:ext cx="1828800" cy="1828800"/>
          </a:xfrm>
          <a:prstGeom prst="ellipse">
            <a:avLst/>
          </a:prstGeom>
          <a:solidFill>
            <a:srgbClr val="FF6B1A">
              <a:alpha val="18000"/>
            </a:srgbClr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474720" y="320040"/>
            <a:ext cx="2194560" cy="411480"/>
          </a:xfrm>
          <a:prstGeom prst="roundRect">
            <a:avLst>
              <a:gd name="adj" fmla="val 17778"/>
            </a:avLst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0" y="32004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0000"/>
                </a:solidFill>
              </a:rPr>
              <a:t>ZIUA 7  ·  CURS AI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600" b="1" spc="400" kern="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SITE-URI</a:t>
            </a:r>
            <a:endParaRPr lang="en-US" sz="66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spc="300" kern="0" dirty="0">
                <a:solidFill>
                  <a:srgbClr val="00C8FF"/>
                </a:solidFill>
              </a:rPr>
              <a:t>CU INTELIGENȚĂ ARTIFICIALĂ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822960" y="2651760"/>
            <a:ext cx="1737360" cy="438912"/>
          </a:xfrm>
          <a:prstGeom prst="roundRect">
            <a:avLst>
              <a:gd name="adj" fmla="val 20833"/>
            </a:avLst>
          </a:prstGeom>
          <a:solidFill>
            <a:srgbClr val="FF6B1A">
              <a:alpha val="75000"/>
            </a:srgbClr>
          </a:solidFill>
          <a:ln w="25400">
            <a:solidFill>
              <a:srgbClr val="FF6B1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65176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LOVABLE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0" y="2651760"/>
            <a:ext cx="1737360" cy="438912"/>
          </a:xfrm>
          <a:prstGeom prst="roundRect">
            <a:avLst>
              <a:gd name="adj" fmla="val 20833"/>
            </a:avLst>
          </a:prstGeom>
          <a:solidFill>
            <a:srgbClr val="00C8FF">
              <a:alpha val="75000"/>
            </a:srgbClr>
          </a:solidFill>
          <a:ln w="25400">
            <a:solidFill>
              <a:srgbClr val="00C8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0" y="265176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CLAUDE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663440" y="2651760"/>
            <a:ext cx="1737360" cy="438912"/>
          </a:xfrm>
          <a:prstGeom prst="roundRect">
            <a:avLst>
              <a:gd name="adj" fmla="val 20833"/>
            </a:avLst>
          </a:prstGeom>
          <a:solidFill>
            <a:srgbClr val="9B59FF">
              <a:alpha val="75000"/>
            </a:srgbClr>
          </a:solidFill>
          <a:ln w="25400">
            <a:solidFill>
              <a:srgbClr val="9B59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265176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CLAUDE CODE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583680" y="2651760"/>
            <a:ext cx="1737360" cy="438912"/>
          </a:xfrm>
          <a:prstGeom prst="roundRect">
            <a:avLst>
              <a:gd name="adj" fmla="val 20833"/>
            </a:avLst>
          </a:prstGeom>
          <a:solidFill>
            <a:srgbClr val="FFB800">
              <a:alpha val="75000"/>
            </a:srgbClr>
          </a:solidFill>
          <a:ln w="25400">
            <a:solidFill>
              <a:srgbClr val="FFB8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83680" y="2651760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MANUS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3291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8899BB"/>
                </a:solidFill>
              </a:rPr>
              <a:t>De la idee la site live — fără să știi să programezi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0" y="4663440"/>
            <a:ext cx="9144000" cy="475488"/>
          </a:xfrm>
          <a:prstGeom prst="rect">
            <a:avLst/>
          </a:prstGeom>
          <a:solidFill>
            <a:srgbClr val="FF6B1A">
              <a:alpha val="15000"/>
            </a:srgbClr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0" y="4663440"/>
            <a:ext cx="9144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6B1A"/>
                </a:solidFill>
              </a:rPr>
              <a:t>Cristina Mihaela  ·  Vând Cuvânt  ·  De la Zero la Expert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0C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22860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 CE AI PENTRU SITE-URI?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1965960" cy="2011680"/>
          </a:xfrm>
          <a:prstGeom prst="rect">
            <a:avLst/>
          </a:prstGeom>
          <a:solidFill>
            <a:srgbClr val="111530"/>
          </a:solidFill>
          <a:ln w="25400">
            <a:solidFill>
              <a:srgbClr val="FF6B1A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4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1965960" cy="91440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188720"/>
            <a:ext cx="1965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6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 min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274320" y="196596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Timp să generezi primul site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423160" y="1005840"/>
            <a:ext cx="1965960" cy="2011680"/>
          </a:xfrm>
          <a:prstGeom prst="rect">
            <a:avLst/>
          </a:prstGeom>
          <a:solidFill>
            <a:srgbClr val="111530"/>
          </a:solidFill>
          <a:ln w="25400">
            <a:solidFill>
              <a:srgbClr val="00C8FF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4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423160" y="1005840"/>
            <a:ext cx="1965960" cy="9144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423160" y="1188720"/>
            <a:ext cx="1965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C8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0€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2423160" y="196596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Cost programator (versiune demo)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0" y="1005840"/>
            <a:ext cx="1965960" cy="2011680"/>
          </a:xfrm>
          <a:prstGeom prst="rect">
            <a:avLst/>
          </a:prstGeom>
          <a:solidFill>
            <a:srgbClr val="111530"/>
          </a:solidFill>
          <a:ln w="25400">
            <a:solidFill>
              <a:srgbClr val="9B59FF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4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0" y="1005840"/>
            <a:ext cx="1965960" cy="91440"/>
          </a:xfrm>
          <a:prstGeom prst="rect">
            <a:avLst/>
          </a:prstGeom>
          <a:solidFill>
            <a:srgbClr val="9B59FF"/>
          </a:solidFill>
          <a:ln w="12700">
            <a:solidFill>
              <a:srgbClr val="9B59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0" y="1188720"/>
            <a:ext cx="1965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9B59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80%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4572000" y="196596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Din muncă — face AI-ul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720840" y="1005840"/>
            <a:ext cx="1965960" cy="2011680"/>
          </a:xfrm>
          <a:prstGeom prst="rect">
            <a:avLst/>
          </a:prstGeom>
          <a:solidFill>
            <a:srgbClr val="111530"/>
          </a:solidFill>
          <a:ln w="25400">
            <a:solidFill>
              <a:srgbClr val="FFB800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4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720840" y="1005840"/>
            <a:ext cx="1965960" cy="91440"/>
          </a:xfrm>
          <a:prstGeom prst="rect">
            <a:avLst/>
          </a:prstGeom>
          <a:solidFill>
            <a:srgbClr val="FFB800"/>
          </a:solidFill>
          <a:ln w="12700">
            <a:solidFill>
              <a:srgbClr val="FFB8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20840" y="1188720"/>
            <a:ext cx="1965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B8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3400" dirty="0"/>
          </a:p>
        </p:txBody>
      </p:sp>
      <p:sp>
        <p:nvSpPr>
          <p:cNvPr id="19" name="Text 17"/>
          <p:cNvSpPr/>
          <p:nvPr/>
        </p:nvSpPr>
        <p:spPr>
          <a:xfrm>
            <a:off x="6720840" y="1965960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Control — tu decizi designul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595360" cy="1600200"/>
          </a:xfrm>
          <a:prstGeom prst="rect">
            <a:avLst/>
          </a:prstGeom>
          <a:solidFill>
            <a:srgbClr val="111530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310128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6B1A"/>
                </a:solidFill>
              </a:rPr>
              <a:t>→ 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Nu ai nevoie de cod — descrii în cuvinte, AI-ul construiește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457200" y="365760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6B1A"/>
                </a:solidFill>
              </a:rPr>
              <a:t>→ 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Modifici instant: culori, texte, secțiuni — totul prin prompturi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57200" y="4005072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6B1A"/>
                </a:solidFill>
              </a:rPr>
              <a:t>→ 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Poți livra pagini de vânzare, landing pages și MVP-uri în ore, nu săptămâni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457200" y="4352544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6B1A"/>
                </a:solidFill>
              </a:rPr>
              <a:t>→ 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Costul unui freelancer web → economisit complet în faza de test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0C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FF6B1A">
              <a:alpha val="85000"/>
            </a:srgbClr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3657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LOVABLE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3840480" y="0"/>
            <a:ext cx="50292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FFD8B0"/>
                </a:solidFill>
              </a:rPr>
              <a:t>lovable.dev  ·  No-code AI Web Builder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74320" y="105156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6B1A"/>
                </a:solidFill>
              </a:rPr>
              <a:t>Ce este: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74320" y="1353312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Platformă vizuală care transformă descrierea ta în engleză sau română într-un site complet funcțional — cu backend, bază de date și deployment inclus.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274320" y="2057400"/>
            <a:ext cx="475488" cy="475488"/>
          </a:xfrm>
          <a:prstGeom prst="ellipse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05740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96112" y="1993392"/>
            <a:ext cx="7955280" cy="603504"/>
          </a:xfrm>
          <a:prstGeom prst="rect">
            <a:avLst/>
          </a:prstGeom>
          <a:solidFill>
            <a:srgbClr val="111530"/>
          </a:solidFill>
          <a:ln w="12700">
            <a:solidFill>
              <a:srgbClr val="11153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1993392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FF6B1A"/>
                </a:solidFill>
              </a:rPr>
              <a:t>Creează cont — 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60120" y="2267712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Mergi pe lovable.dev → Sign Up. Plan gratuit disponibil (5 proiecte).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74320" y="2770632"/>
            <a:ext cx="475488" cy="475488"/>
          </a:xfrm>
          <a:prstGeom prst="ellipse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277063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96112" y="2706624"/>
            <a:ext cx="7955280" cy="603504"/>
          </a:xfrm>
          <a:prstGeom prst="rect">
            <a:avLst/>
          </a:prstGeom>
          <a:solidFill>
            <a:srgbClr val="111530"/>
          </a:solidFill>
          <a:ln w="12700">
            <a:solidFill>
              <a:srgbClr val="11153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2706624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FF6B1A"/>
                </a:solidFill>
              </a:rPr>
              <a:t>Descrie site-ul — 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60120" y="2980944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Scrie în promptul de start: "Creează o landing page pentru cursul meu de AI cu secțiune hero, beneficii și formular de contact."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274320" y="3483864"/>
            <a:ext cx="475488" cy="475488"/>
          </a:xfrm>
          <a:prstGeom prst="ellipse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4320" y="348386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96112" y="3419856"/>
            <a:ext cx="7955280" cy="603504"/>
          </a:xfrm>
          <a:prstGeom prst="rect">
            <a:avLst/>
          </a:prstGeom>
          <a:solidFill>
            <a:srgbClr val="111530"/>
          </a:solidFill>
          <a:ln w="12700">
            <a:solidFill>
              <a:srgbClr val="1115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60120" y="3419856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FF6B1A"/>
                </a:solidFill>
              </a:rPr>
              <a:t>Iterează cu prompturi — 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960120" y="3694176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Modifici live: culori, structură, texte. Fiecare mesaj = o nouă versiune.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274320" y="4197096"/>
            <a:ext cx="475488" cy="475488"/>
          </a:xfrm>
          <a:prstGeom prst="ellipse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419709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96112" y="4133088"/>
            <a:ext cx="7955280" cy="603504"/>
          </a:xfrm>
          <a:prstGeom prst="rect">
            <a:avLst/>
          </a:prstGeom>
          <a:solidFill>
            <a:srgbClr val="111530"/>
          </a:solidFill>
          <a:ln w="12700">
            <a:solidFill>
              <a:srgbClr val="11153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60120" y="4133088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FF6B1A"/>
                </a:solidFill>
              </a:rPr>
              <a:t>Publică — 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960120" y="4407408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Buton Publish → URL gratuit instant. Poți conecta domeniu propriu.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F6B1A">
              <a:alpha val="20000"/>
            </a:srgbClr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4320" y="4800600"/>
            <a:ext cx="859536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TIP: Lovable e ideal pentru landing pages de vânzare, pagini de curs și MVP rapid.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0C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0C8FF">
              <a:alpha val="85000"/>
            </a:srgbClr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64008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CLAUDE  &amp;  CLAUDE CODE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583680" y="0"/>
            <a:ext cx="22860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B0E8FF"/>
                </a:solidFill>
              </a:rPr>
              <a:t>claude.ai  ·  Anthropic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4069080" cy="3749040"/>
          </a:xfrm>
          <a:prstGeom prst="rect">
            <a:avLst/>
          </a:prstGeom>
          <a:solidFill>
            <a:srgbClr val="111530"/>
          </a:solidFill>
          <a:ln w="25400">
            <a:solidFill>
              <a:srgbClr val="00C8FF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4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51560"/>
            <a:ext cx="4069080" cy="73152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124712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C8FF"/>
                </a:solidFill>
              </a:rPr>
              <a:t>CLAUDE  (browser)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65760" y="15087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Generează cod HTML/CSS/JS complet prin conversație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65760" y="1993392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1. Mergi pe claude.ai → cont gratuit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2514600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2. Prompt: "Scrie codul HTML complet pentru o pagină de vânzare cu secțiune hero, 3 beneficii, testimonial și buton CTA."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3035808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3. Copiezi codul → salvezi ca index.html → deschizi în browser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" y="3557016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4. Ceri modificări prin mesaje: culori, texte, secțiuni noi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5760" y="4078224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5. Hostuiești pe Netlify Drop (drag &amp; drop, gratuit)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800600" y="1051560"/>
            <a:ext cx="4069080" cy="3749040"/>
          </a:xfrm>
          <a:prstGeom prst="rect">
            <a:avLst/>
          </a:prstGeom>
          <a:solidFill>
            <a:srgbClr val="111530"/>
          </a:solidFill>
          <a:ln w="25400">
            <a:solidFill>
              <a:srgbClr val="9B59FF"/>
            </a:solidFill>
            <a:prstDash val="solid"/>
          </a:ln>
          <a:effectLst>
            <a:outerShdw sx="100000" sy="100000" kx="0" ky="0" algn="bl" rotWithShape="0" blurRad="127000" dist="50800" dir="8100000">
              <a:srgbClr val="000000">
                <a:alpha val="4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00600" y="1051560"/>
            <a:ext cx="4069080" cy="73152"/>
          </a:xfrm>
          <a:prstGeom prst="rect">
            <a:avLst/>
          </a:prstGeom>
          <a:solidFill>
            <a:srgbClr val="9B59FF"/>
          </a:solidFill>
          <a:ln w="12700">
            <a:solidFill>
              <a:srgbClr val="9B59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2040" y="1124712"/>
            <a:ext cx="3886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9B59FF"/>
                </a:solidFill>
              </a:rPr>
              <a:t>CLAUDE CODE  (terminal)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892040" y="15087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Agentul AI care lucrează direct în fișierele tale de cod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892040" y="1993392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1. Instalezi Node.js → npm install -g @anthropic-ai/claude-code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92040" y="2514600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2. Deschizi terminal în folderul proiectului → claude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035808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3. Comand: "Construiește un site React cu router, pagini Home, About, Contact și formular funcțional."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557016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4. Claude Code scrie, modifică și rulează fișierele automat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92040" y="4078224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5. Deploy pe Vercel sau Netlify cu un singur CLI command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9B59FF">
              <a:alpha val="20000"/>
            </a:srgbClr>
          </a:solidFill>
          <a:ln w="12700">
            <a:solidFill>
              <a:srgbClr val="9B59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4800600"/>
            <a:ext cx="859536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Claude = ideal pentru pagini HTML simple  ·  Claude Code = pentru proiecte mai complexe cu React / Next.js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0C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FFB800">
              <a:alpha val="85000"/>
            </a:srgbClr>
          </a:solidFill>
          <a:ln w="12700">
            <a:solidFill>
              <a:srgbClr val="FFB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3657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MANUS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3840480" y="0"/>
            <a:ext cx="50292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i="1" dirty="0">
                <a:solidFill>
                  <a:srgbClr val="FFE8A0"/>
                </a:solidFill>
              </a:rPr>
              <a:t>manus.im  ·  AI Agent Autonom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74320" y="105156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B800"/>
                </a:solidFill>
              </a:rPr>
              <a:t>Ce este: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74320" y="1353312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Agent AI complet autonom — nu doar generează cod, ci execută sarcini complexe de la cap la coadă: cercetare, scriere, construire site, publicare. Tu dai obiectivul, Manus face totul.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274320" y="2148840"/>
            <a:ext cx="457200" cy="457200"/>
          </a:xfrm>
          <a:prstGeom prst="ellipse">
            <a:avLst/>
          </a:prstGeom>
          <a:solidFill>
            <a:srgbClr val="FFB800"/>
          </a:solidFill>
          <a:ln w="12700">
            <a:solidFill>
              <a:srgbClr val="FFB8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148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0000"/>
                </a:solidFill>
              </a:rPr>
              <a:t>1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68680" y="2057400"/>
            <a:ext cx="7973568" cy="603504"/>
          </a:xfrm>
          <a:prstGeom prst="rect">
            <a:avLst/>
          </a:prstGeom>
          <a:solidFill>
            <a:srgbClr val="111530"/>
          </a:solidFill>
          <a:ln w="12700">
            <a:solidFill>
              <a:srgbClr val="11153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32688" y="20574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FFB800"/>
                </a:solidFill>
              </a:rPr>
              <a:t>Acces — 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32688" y="2331720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Mergi pe manus.im → cont → accesezi interfața de task-uri (în prezent cu invitație sau waitlist).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74320" y="2852928"/>
            <a:ext cx="457200" cy="457200"/>
          </a:xfrm>
          <a:prstGeom prst="ellipse">
            <a:avLst/>
          </a:prstGeom>
          <a:solidFill>
            <a:srgbClr val="FFB800"/>
          </a:solidFill>
          <a:ln w="12700">
            <a:solidFill>
              <a:srgbClr val="FFB8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28529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0000"/>
                </a:solidFill>
              </a:rPr>
              <a:t>2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68680" y="2761488"/>
            <a:ext cx="7973568" cy="603504"/>
          </a:xfrm>
          <a:prstGeom prst="rect">
            <a:avLst/>
          </a:prstGeom>
          <a:solidFill>
            <a:srgbClr val="111530"/>
          </a:solidFill>
          <a:ln w="12700">
            <a:solidFill>
              <a:srgbClr val="11153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32688" y="276148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FFB800"/>
                </a:solidFill>
              </a:rPr>
              <a:t>Definești obiectivul — 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32688" y="3035808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"Creează un site de prezentare pentru cursul meu de AI, cu pagini Home, Curs, Contact. Include design modern, formular și SEO de bază."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274320" y="3557016"/>
            <a:ext cx="457200" cy="457200"/>
          </a:xfrm>
          <a:prstGeom prst="ellipse">
            <a:avLst/>
          </a:prstGeom>
          <a:solidFill>
            <a:srgbClr val="FFB800"/>
          </a:solidFill>
          <a:ln w="12700">
            <a:solidFill>
              <a:srgbClr val="FFB8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4320" y="35570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0000"/>
                </a:solidFill>
              </a:rPr>
              <a:t>3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68680" y="3465576"/>
            <a:ext cx="7973568" cy="603504"/>
          </a:xfrm>
          <a:prstGeom prst="rect">
            <a:avLst/>
          </a:prstGeom>
          <a:solidFill>
            <a:srgbClr val="111530"/>
          </a:solidFill>
          <a:ln w="12700">
            <a:solidFill>
              <a:srgbClr val="1115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32688" y="346557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FFB800"/>
                </a:solidFill>
              </a:rPr>
              <a:t>Manus lucrează autonom — 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932688" y="3739896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Agentul caută inspirație, scrie codul, creează fișierele, testează și le organizează. Tu urmărești în timp real.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274320" y="4261104"/>
            <a:ext cx="457200" cy="457200"/>
          </a:xfrm>
          <a:prstGeom prst="ellipse">
            <a:avLst/>
          </a:prstGeom>
          <a:solidFill>
            <a:srgbClr val="FFB800"/>
          </a:solidFill>
          <a:ln w="12700">
            <a:solidFill>
              <a:srgbClr val="FFB8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42611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0000"/>
                </a:solidFill>
              </a:rPr>
              <a:t>4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68680" y="4169664"/>
            <a:ext cx="7973568" cy="603504"/>
          </a:xfrm>
          <a:prstGeom prst="rect">
            <a:avLst/>
          </a:prstGeom>
          <a:solidFill>
            <a:srgbClr val="111530"/>
          </a:solidFill>
          <a:ln w="12700">
            <a:solidFill>
              <a:srgbClr val="11153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32688" y="4169664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300" b="1" dirty="0">
                <a:solidFill>
                  <a:srgbClr val="FFB800"/>
                </a:solidFill>
              </a:rPr>
              <a:t>Revizuiești &amp; publici — 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932688" y="4443984"/>
            <a:ext cx="77724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99BB"/>
                </a:solidFill>
              </a:rPr>
              <a:t>Descărci proiectul finalizat sau dai instrucțiuni de ajustare. Deploy pe platforma preferată.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FB800">
              <a:alpha val="20000"/>
            </a:srgbClr>
          </a:solidFill>
          <a:ln w="12700">
            <a:solidFill>
              <a:srgbClr val="FFB8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4320" y="4800600"/>
            <a:ext cx="859536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TIP: Manus e cel mai puternic pentru proiecte complexe cu mai multe pagini, unde vrei să delegi TOTUL.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0C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3716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CARE INSTRUMENT PENTRU CE SITUAȚIE?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28600" y="868680"/>
            <a:ext cx="1554480" cy="694944"/>
          </a:xfrm>
          <a:prstGeom prst="rect">
            <a:avLst/>
          </a:prstGeom>
          <a:solidFill>
            <a:srgbClr val="FF6B1A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868680"/>
            <a:ext cx="14630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0000"/>
                </a:solidFill>
              </a:rPr>
              <a:t>Instrument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1783080" y="868680"/>
            <a:ext cx="3200400" cy="694944"/>
          </a:xfrm>
          <a:prstGeom prst="rect">
            <a:avLst/>
          </a:prstGeom>
          <a:solidFill>
            <a:srgbClr val="00C8FF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828800" y="868680"/>
            <a:ext cx="31089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0000"/>
                </a:solidFill>
              </a:rPr>
              <a:t>Ideal pentru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983480" y="868680"/>
            <a:ext cx="1645920" cy="694944"/>
          </a:xfrm>
          <a:prstGeom prst="rect">
            <a:avLst/>
          </a:prstGeom>
          <a:solidFill>
            <a:srgbClr val="9B59FF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0" y="868680"/>
            <a:ext cx="1554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0000"/>
                </a:solidFill>
              </a:rPr>
              <a:t>Nivel tehnic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629400" y="868680"/>
            <a:ext cx="2011680" cy="694944"/>
          </a:xfrm>
          <a:prstGeom prst="rect">
            <a:avLst/>
          </a:prstGeom>
          <a:solidFill>
            <a:srgbClr val="FFB800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75120" y="868680"/>
            <a:ext cx="19202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0000"/>
                </a:solidFill>
              </a:rPr>
              <a:t>Cost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8600" y="1563624"/>
            <a:ext cx="1554480" cy="694944"/>
          </a:xfrm>
          <a:prstGeom prst="rect">
            <a:avLst/>
          </a:prstGeom>
          <a:solidFill>
            <a:srgbClr val="111530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1563624"/>
            <a:ext cx="14630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6B1A"/>
                </a:solidFill>
              </a:rPr>
              <a:t>LOVABLE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1783080" y="1563624"/>
            <a:ext cx="3200400" cy="694944"/>
          </a:xfrm>
          <a:prstGeom prst="rect">
            <a:avLst/>
          </a:prstGeom>
          <a:solidFill>
            <a:srgbClr val="111530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828800" y="1563624"/>
            <a:ext cx="31089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Landing page, site de prezentare, produs digital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983480" y="1563624"/>
            <a:ext cx="1645920" cy="694944"/>
          </a:xfrm>
          <a:prstGeom prst="rect">
            <a:avLst/>
          </a:prstGeom>
          <a:solidFill>
            <a:srgbClr val="111530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0" y="1563624"/>
            <a:ext cx="1554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Zero cod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629400" y="1563624"/>
            <a:ext cx="2011680" cy="694944"/>
          </a:xfrm>
          <a:prstGeom prst="rect">
            <a:avLst/>
          </a:prstGeom>
          <a:solidFill>
            <a:srgbClr val="111530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675120" y="1563624"/>
            <a:ext cx="19202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Gratuit / 20$/lună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28600" y="2258568"/>
            <a:ext cx="1554480" cy="694944"/>
          </a:xfrm>
          <a:prstGeom prst="rect">
            <a:avLst/>
          </a:prstGeom>
          <a:solidFill>
            <a:srgbClr val="0E1428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4320" y="2258568"/>
            <a:ext cx="14630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0C8FF"/>
                </a:solidFill>
              </a:rPr>
              <a:t>CLAUDE (browser)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1783080" y="2258568"/>
            <a:ext cx="3200400" cy="694944"/>
          </a:xfrm>
          <a:prstGeom prst="rect">
            <a:avLst/>
          </a:prstGeom>
          <a:solidFill>
            <a:srgbClr val="0E1428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828800" y="2258568"/>
            <a:ext cx="31089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Pagini HTML rapide, prototip, pagini de curs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983480" y="2258568"/>
            <a:ext cx="1645920" cy="694944"/>
          </a:xfrm>
          <a:prstGeom prst="rect">
            <a:avLst/>
          </a:prstGeom>
          <a:solidFill>
            <a:srgbClr val="0E1428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0" y="2258568"/>
            <a:ext cx="1554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Minim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6629400" y="2258568"/>
            <a:ext cx="2011680" cy="694944"/>
          </a:xfrm>
          <a:prstGeom prst="rect">
            <a:avLst/>
          </a:prstGeom>
          <a:solidFill>
            <a:srgbClr val="0E1428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675120" y="2258568"/>
            <a:ext cx="19202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Gratuit / 20$/lună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228600" y="2953512"/>
            <a:ext cx="1554480" cy="694944"/>
          </a:xfrm>
          <a:prstGeom prst="rect">
            <a:avLst/>
          </a:prstGeom>
          <a:solidFill>
            <a:srgbClr val="111530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2953512"/>
            <a:ext cx="14630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9B59FF"/>
                </a:solidFill>
              </a:rPr>
              <a:t>CLAUDE CODE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1783080" y="2953512"/>
            <a:ext cx="3200400" cy="694944"/>
          </a:xfrm>
          <a:prstGeom prst="rect">
            <a:avLst/>
          </a:prstGeom>
          <a:solidFill>
            <a:srgbClr val="111530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828800" y="2953512"/>
            <a:ext cx="31089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Site React/Next.js, proiect cu mai multe fișiere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983480" y="2953512"/>
            <a:ext cx="1645920" cy="694944"/>
          </a:xfrm>
          <a:prstGeom prst="rect">
            <a:avLst/>
          </a:prstGeom>
          <a:solidFill>
            <a:srgbClr val="111530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029200" y="2953512"/>
            <a:ext cx="1554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Intermediar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6629400" y="2953512"/>
            <a:ext cx="2011680" cy="694944"/>
          </a:xfrm>
          <a:prstGeom prst="rect">
            <a:avLst/>
          </a:prstGeom>
          <a:solidFill>
            <a:srgbClr val="111530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675120" y="2953512"/>
            <a:ext cx="19202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Gratuit / 20$/lună</a:t>
            </a:r>
            <a:endParaRPr lang="en-US" sz="1150" dirty="0"/>
          </a:p>
        </p:txBody>
      </p:sp>
      <p:sp>
        <p:nvSpPr>
          <p:cNvPr id="36" name="Shape 34"/>
          <p:cNvSpPr/>
          <p:nvPr/>
        </p:nvSpPr>
        <p:spPr>
          <a:xfrm>
            <a:off x="228600" y="3648456"/>
            <a:ext cx="1554480" cy="694944"/>
          </a:xfrm>
          <a:prstGeom prst="rect">
            <a:avLst/>
          </a:prstGeom>
          <a:solidFill>
            <a:srgbClr val="0E1428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74320" y="3648456"/>
            <a:ext cx="14630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B800"/>
                </a:solidFill>
              </a:rPr>
              <a:t>MANUS</a:t>
            </a:r>
            <a:endParaRPr lang="en-US" sz="1150" dirty="0"/>
          </a:p>
        </p:txBody>
      </p:sp>
      <p:sp>
        <p:nvSpPr>
          <p:cNvPr id="38" name="Shape 36"/>
          <p:cNvSpPr/>
          <p:nvPr/>
        </p:nvSpPr>
        <p:spPr>
          <a:xfrm>
            <a:off x="1783080" y="3648456"/>
            <a:ext cx="3200400" cy="694944"/>
          </a:xfrm>
          <a:prstGeom prst="rect">
            <a:avLst/>
          </a:prstGeom>
          <a:solidFill>
            <a:srgbClr val="0E1428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828800" y="3648456"/>
            <a:ext cx="310896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Proiect complex, complet delegat agentului AI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983480" y="3648456"/>
            <a:ext cx="1645920" cy="694944"/>
          </a:xfrm>
          <a:prstGeom prst="rect">
            <a:avLst/>
          </a:prstGeom>
          <a:solidFill>
            <a:srgbClr val="0E1428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029200" y="3648456"/>
            <a:ext cx="1554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Zero cod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6629400" y="3648456"/>
            <a:ext cx="2011680" cy="694944"/>
          </a:xfrm>
          <a:prstGeom prst="rect">
            <a:avLst/>
          </a:prstGeom>
          <a:solidFill>
            <a:srgbClr val="0E1428"/>
          </a:solidFill>
          <a:ln w="12700">
            <a:solidFill>
              <a:srgbClr val="1E285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675120" y="3648456"/>
            <a:ext cx="19202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Credits / abonament</a:t>
            </a:r>
            <a:endParaRPr lang="en-US" sz="1150" dirty="0"/>
          </a:p>
        </p:txBody>
      </p:sp>
      <p:sp>
        <p:nvSpPr>
          <p:cNvPr id="44" name="Shape 42"/>
          <p:cNvSpPr/>
          <p:nvPr/>
        </p:nvSpPr>
        <p:spPr>
          <a:xfrm>
            <a:off x="0" y="4773168"/>
            <a:ext cx="9144000" cy="365760"/>
          </a:xfrm>
          <a:prstGeom prst="rect">
            <a:avLst/>
          </a:prstGeom>
          <a:solidFill>
            <a:srgbClr val="0E1428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74320" y="4773168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i="1" dirty="0">
                <a:solidFill>
                  <a:srgbClr val="00C8FF"/>
                </a:solidFill>
              </a:rPr>
              <a:t>Regula de aur: începe cu LOVABLE dacă ești la zero, treci la Claude Code când vrei control complet.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0C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137160"/>
            <a:ext cx="8686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WORKFLOW COMPLET: DE LA IDEE LA SITE LIVE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" y="868680"/>
            <a:ext cx="1005840" cy="685800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868680"/>
            <a:ext cx="1005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0000"/>
                </a:solidFill>
              </a:rPr>
              <a:t>PASUL 1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1325880" y="868680"/>
            <a:ext cx="7589520" cy="685800"/>
          </a:xfrm>
          <a:prstGeom prst="rect">
            <a:avLst/>
          </a:prstGeom>
          <a:solidFill>
            <a:srgbClr val="111530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417320" y="914400"/>
            <a:ext cx="7406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6B1A"/>
                </a:solidFill>
              </a:rPr>
              <a:t>Definești obiectivul  —  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417320" y="1188720"/>
            <a:ext cx="7406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99BB"/>
                </a:solidFill>
              </a:rPr>
              <a:t>Ce vinde site-ul? Cui se adresează? Ce acțiune vrei să facă vizitatorul? Scrie asta în 2-3 propoziții clare.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28600" y="1691640"/>
            <a:ext cx="1005840" cy="6858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28600" y="1691640"/>
            <a:ext cx="1005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0000"/>
                </a:solidFill>
              </a:rPr>
              <a:t>PASUL 2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325880" y="1691640"/>
            <a:ext cx="7589520" cy="685800"/>
          </a:xfrm>
          <a:prstGeom prst="rect">
            <a:avLst/>
          </a:prstGeom>
          <a:solidFill>
            <a:srgbClr val="111530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417320" y="1737360"/>
            <a:ext cx="7406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C8FF"/>
                </a:solidFill>
              </a:rPr>
              <a:t>Alegi instrumentul AI  —  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417320" y="2011680"/>
            <a:ext cx="7406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99BB"/>
                </a:solidFill>
              </a:rPr>
              <a:t>Landing page simplu → Lovable. Pagină HTML cu cod → Claude. Proiect multi-pagină → Claude Code sau Manus.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228600" y="2514600"/>
            <a:ext cx="1005840" cy="685800"/>
          </a:xfrm>
          <a:prstGeom prst="rect">
            <a:avLst/>
          </a:prstGeom>
          <a:solidFill>
            <a:srgbClr val="9B59FF"/>
          </a:solidFill>
          <a:ln w="12700">
            <a:solidFill>
              <a:srgbClr val="9B59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28600" y="2514600"/>
            <a:ext cx="1005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0000"/>
                </a:solidFill>
              </a:rPr>
              <a:t>PASUL 3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325880" y="2514600"/>
            <a:ext cx="7589520" cy="685800"/>
          </a:xfrm>
          <a:prstGeom prst="rect">
            <a:avLst/>
          </a:prstGeom>
          <a:solidFill>
            <a:srgbClr val="111530"/>
          </a:solidFill>
          <a:ln w="12700">
            <a:solidFill>
              <a:srgbClr val="9B59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417320" y="2560320"/>
            <a:ext cx="7406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B59FF"/>
                </a:solidFill>
              </a:rPr>
              <a:t>Scrii promptul de start  —  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417320" y="2834640"/>
            <a:ext cx="7406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99BB"/>
                </a:solidFill>
              </a:rPr>
              <a:t>"Creează o landing page în română pentru cursul meu de AI, cu hero, 5 beneficii, secțiune despre mine, testimoniale și CTA."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28600" y="3337560"/>
            <a:ext cx="1005840" cy="685800"/>
          </a:xfrm>
          <a:prstGeom prst="rect">
            <a:avLst/>
          </a:prstGeom>
          <a:solidFill>
            <a:srgbClr val="FFB800"/>
          </a:solidFill>
          <a:ln w="12700">
            <a:solidFill>
              <a:srgbClr val="FFB8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8600" y="3337560"/>
            <a:ext cx="1005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0000"/>
                </a:solidFill>
              </a:rPr>
              <a:t>PASUL 4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325880" y="3337560"/>
            <a:ext cx="7589520" cy="685800"/>
          </a:xfrm>
          <a:prstGeom prst="rect">
            <a:avLst/>
          </a:prstGeom>
          <a:solidFill>
            <a:srgbClr val="111530"/>
          </a:solidFill>
          <a:ln w="12700">
            <a:solidFill>
              <a:srgbClr val="FFB8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417320" y="3383280"/>
            <a:ext cx="7406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B800"/>
                </a:solidFill>
              </a:rPr>
              <a:t>Iterezi rapid  —  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417320" y="3657600"/>
            <a:ext cx="7406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99BB"/>
                </a:solidFill>
              </a:rPr>
              <a:t>Ceri modificări specifice. Nu rescrii tot — refinezi detalii: culori, fonturi, texte, structură. Fiecare mesaj = îmbunătățire.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28600" y="4160520"/>
            <a:ext cx="1005840" cy="685800"/>
          </a:xfrm>
          <a:prstGeom prst="rect">
            <a:avLst/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28600" y="4160520"/>
            <a:ext cx="1005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0000"/>
                </a:solidFill>
              </a:rPr>
              <a:t>PASUL 5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1325880" y="4160520"/>
            <a:ext cx="7589520" cy="685800"/>
          </a:xfrm>
          <a:prstGeom prst="rect">
            <a:avLst/>
          </a:prstGeom>
          <a:solidFill>
            <a:srgbClr val="111530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417320" y="4206240"/>
            <a:ext cx="7406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6B1A"/>
                </a:solidFill>
              </a:rPr>
              <a:t>Publici și testezi  —  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417320" y="4480560"/>
            <a:ext cx="7406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99BB"/>
                </a:solidFill>
              </a:rPr>
              <a:t>Netlify Drop, Lovable Publish sau Vercel CLI. Testezi pe mobil. Adaugi domeniu. Integrezi Systeme.io sau Stan Store.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80C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0" y="274320"/>
            <a:ext cx="4572000" cy="4572000"/>
          </a:xfrm>
          <a:prstGeom prst="ellipse">
            <a:avLst/>
          </a:prstGeom>
          <a:solidFill>
            <a:srgbClr val="FF6B1A">
              <a:alpha val="9000"/>
            </a:srgbClr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371600" y="914400"/>
            <a:ext cx="2743200" cy="2743200"/>
          </a:xfrm>
          <a:prstGeom prst="ellipse">
            <a:avLst/>
          </a:prstGeom>
          <a:solidFill>
            <a:srgbClr val="00C8FF">
              <a:alpha val="12000"/>
            </a:srgbClr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ACUM E RÂNDUL TĂU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261872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6B1A"/>
                </a:solidFill>
              </a:rPr>
              <a:t>Prima ta misiune din Ziua 7: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31520" y="1783080"/>
            <a:ext cx="7680960" cy="548640"/>
          </a:xfrm>
          <a:prstGeom prst="rect">
            <a:avLst/>
          </a:prstGeom>
          <a:solidFill>
            <a:srgbClr val="111530"/>
          </a:solidFill>
          <a:ln w="25400">
            <a:solidFill>
              <a:srgbClr val="FF6B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783080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6B1A"/>
                </a:solidFill>
              </a:rPr>
              <a:t>→ 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Deschide Lovable.dev și creează prima ta landing page în 15 minute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31520" y="2441448"/>
            <a:ext cx="7680960" cy="548640"/>
          </a:xfrm>
          <a:prstGeom prst="rect">
            <a:avLst/>
          </a:prstGeom>
          <a:solidFill>
            <a:srgbClr val="111530"/>
          </a:solidFill>
          <a:ln w="25400">
            <a:solidFill>
              <a:srgbClr val="00C8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2441448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0C8FF"/>
                </a:solidFill>
              </a:rPr>
              <a:t>→ 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Descrie-ți cursul De la Zero la Expert și cere AI-ului să construiască pagina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731520" y="3099816"/>
            <a:ext cx="7680960" cy="548640"/>
          </a:xfrm>
          <a:prstGeom prst="rect">
            <a:avLst/>
          </a:prstGeom>
          <a:solidFill>
            <a:srgbClr val="111530"/>
          </a:solidFill>
          <a:ln w="25400">
            <a:solidFill>
              <a:srgbClr val="9B59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3099816"/>
            <a:ext cx="7406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9B59FF"/>
                </a:solidFill>
              </a:rPr>
              <a:t>→  </a:t>
            </a:r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Publică și trimite linkul în grupul comunității pentru feedback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2286000" y="3840480"/>
            <a:ext cx="4572000" cy="685800"/>
          </a:xfrm>
          <a:prstGeom prst="roundRect">
            <a:avLst>
              <a:gd name="adj" fmla="val 16000"/>
            </a:avLst>
          </a:prstGeom>
          <a:solidFill>
            <a:srgbClr val="FF6B1A"/>
          </a:solidFill>
          <a:ln w="12700">
            <a:solidFill>
              <a:srgbClr val="FF6B1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286000" y="3840480"/>
            <a:ext cx="45720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spc="100" kern="0" dirty="0">
                <a:solidFill>
                  <a:srgbClr val="FFFFFF"/>
                </a:solidFill>
              </a:rPr>
              <a:t>CONSTRUIEȘTE ACUM — NU MÂINE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99BB"/>
                </a:solidFill>
              </a:rPr>
              <a:t>Cristina Mihaela  ·  Vând Cuvânt  ·  De la Zero la Expert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ZIUA 7 - Site-uri cu AI</dc:title>
  <dc:subject>PptxGenJS Presentation</dc:subject>
  <dc:creator>PptxGenJS</dc:creator>
  <cp:lastModifiedBy>PptxGenJS</cp:lastModifiedBy>
  <cp:revision>1</cp:revision>
  <dcterms:created xsi:type="dcterms:W3CDTF">2026-04-07T00:19:13Z</dcterms:created>
  <dcterms:modified xsi:type="dcterms:W3CDTF">2026-04-07T00:19:13Z</dcterms:modified>
</cp:coreProperties>
</file>