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8" r:id="rId22"/>
    <p:sldId id="277" r:id="rId23"/>
    <p:sldId id="279" r:id="rId24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9" d="100"/>
          <a:sy n="119" d="100"/>
        </p:scale>
        <p:origin x="216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6482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711696"/>
            <a:ext cx="12191695" cy="146304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4" name="Shape 2"/>
          <p:cNvSpPr/>
          <p:nvPr/>
        </p:nvSpPr>
        <p:spPr>
          <a:xfrm>
            <a:off x="3992728" y="1051560"/>
            <a:ext cx="4206240" cy="1143000"/>
          </a:xfrm>
          <a:prstGeom prst="roundRect">
            <a:avLst>
              <a:gd name="adj" fmla="val 50000"/>
            </a:avLst>
          </a:prstGeom>
          <a:solidFill>
            <a:srgbClr val="FFFAF6"/>
          </a:solidFill>
          <a:ln w="28575">
            <a:solidFill>
              <a:srgbClr val="E35A0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992728" y="1051560"/>
            <a:ext cx="420624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kern="0" spc="200" dirty="0">
                <a:solidFill>
                  <a:srgbClr val="E35A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INOUBLIABLE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640080" y="2331720"/>
            <a:ext cx="10911535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33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L'art de </a:t>
            </a:r>
            <a:r>
              <a:rPr lang="en-US" sz="3300" b="1" dirty="0">
                <a:solidFill>
                  <a:srgbClr val="E35A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remplir ton agenda facilement</a:t>
            </a:r>
            <a:endParaRPr lang="en-US" sz="3300" dirty="0"/>
          </a:p>
          <a:p>
            <a:pPr marL="0" indent="0" algn="ctr">
              <a:lnSpc>
                <a:spcPct val="112000"/>
              </a:lnSpc>
              <a:buNone/>
            </a:pPr>
            <a:r>
              <a:rPr lang="en-US" sz="33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avec des clientes qui </a:t>
            </a:r>
            <a:r>
              <a:rPr lang="en-US" sz="3300" b="1" dirty="0">
                <a:solidFill>
                  <a:srgbClr val="E35A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reviennent systématiquement</a:t>
            </a:r>
            <a:endParaRPr lang="en-US" sz="3300" dirty="0"/>
          </a:p>
        </p:txBody>
      </p:sp>
      <p:sp>
        <p:nvSpPr>
          <p:cNvPr id="7" name="Text 5"/>
          <p:cNvSpPr/>
          <p:nvPr/>
        </p:nvSpPr>
        <p:spPr>
          <a:xfrm>
            <a:off x="914400" y="4343400"/>
            <a:ext cx="1036289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kern="0" spc="1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Masterclass · 2 heures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2804008" y="5029200"/>
            <a:ext cx="6583680" cy="731520"/>
          </a:xfrm>
          <a:prstGeom prst="roundRect">
            <a:avLst>
              <a:gd name="adj" fmla="val 50000"/>
            </a:avLst>
          </a:prstGeom>
          <a:solidFill>
            <a:srgbClr val="FBEFE6"/>
          </a:solidFill>
          <a:ln/>
        </p:spPr>
      </p:sp>
      <p:sp>
        <p:nvSpPr>
          <p:cNvPr id="9" name="Text 7"/>
          <p:cNvSpPr/>
          <p:nvPr/>
        </p:nvSpPr>
        <p:spPr>
          <a:xfrm>
            <a:off x="2804008" y="5029200"/>
            <a:ext cx="6583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50" b="1" kern="0" spc="5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CÉLINE</a:t>
            </a:r>
            <a:r>
              <a:rPr lang="en-US" sz="1350" kern="0" spc="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·   28 ans dans la beauté   ·   5 clientèles reconstruites de zéro</a:t>
            </a:r>
            <a:endParaRPr lang="en-US" sz="1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3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MASTERCLASS INOUBLIABLE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6156655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Chapitre 2 / 4 — Positionnement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48640" y="640080"/>
            <a:ext cx="11094415" cy="20117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051560"/>
            <a:ext cx="11094415" cy="2240280"/>
          </a:xfrm>
          <a:prstGeom prst="roundRect">
            <a:avLst>
              <a:gd name="adj" fmla="val 4898"/>
            </a:avLst>
          </a:prstGeom>
          <a:solidFill>
            <a:srgbClr val="FBEFE6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051560"/>
            <a:ext cx="109728" cy="2240280"/>
          </a:xfrm>
          <a:prstGeom prst="rect">
            <a:avLst/>
          </a:prstGeom>
          <a:solidFill>
            <a:srgbClr val="E35A0F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1417320"/>
            <a:ext cx="548640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20574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RETENIR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1737360" y="1371600"/>
            <a:ext cx="9448495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i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 On ne te choisit pas pour ce que tu fais, mais pour ce que tu représentes. »</a:t>
            </a:r>
            <a:endParaRPr lang="en-US" sz="2400" dirty="0"/>
          </a:p>
        </p:txBody>
      </p:sp>
      <p:sp>
        <p:nvSpPr>
          <p:cNvPr id="10" name="Shape 7"/>
          <p:cNvSpPr/>
          <p:nvPr/>
        </p:nvSpPr>
        <p:spPr>
          <a:xfrm>
            <a:off x="548640" y="3611880"/>
            <a:ext cx="11094415" cy="2697480"/>
          </a:xfrm>
          <a:prstGeom prst="roundRect">
            <a:avLst>
              <a:gd name="adj" fmla="val 4068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960120" y="3977640"/>
            <a:ext cx="777240" cy="777240"/>
          </a:xfrm>
          <a:prstGeom prst="ellipse">
            <a:avLst/>
          </a:prstGeom>
          <a:solidFill>
            <a:srgbClr val="E35A0F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3856" y="4151376"/>
            <a:ext cx="429768" cy="42976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2011680" y="40233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 ACTION DES 48H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2011680" y="4297680"/>
            <a:ext cx="944849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Identifie tes 10 meilleures clientes</a:t>
            </a:r>
            <a:endParaRPr lang="en-US" sz="2000" dirty="0"/>
          </a:p>
        </p:txBody>
      </p:sp>
      <p:sp>
        <p:nvSpPr>
          <p:cNvPr id="15" name="Text 11"/>
          <p:cNvSpPr/>
          <p:nvPr/>
        </p:nvSpPr>
        <p:spPr>
          <a:xfrm>
            <a:off x="2011680" y="4892040"/>
            <a:ext cx="9448495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5000"/>
              </a:lnSpc>
              <a:buNone/>
            </a:pPr>
            <a:r>
              <a:rPr lang="en-US" sz="15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Ouvre ton fichier client. Repère tes 10 meilleures clientes : celles qui paient bien, reviennent, parlent de toi. Cherche ce qu'elles ont en commun — profession, âge, mode de vie. À partir de demain, tu communiques POUR ELLE. Plus pour les autres.</a:t>
            </a:r>
            <a:endParaRPr lang="en-US" sz="15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35A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C24A08"/>
          </a:solidFill>
          <a:ln/>
        </p:spPr>
      </p:sp>
      <p:sp>
        <p:nvSpPr>
          <p:cNvPr id="3" name="Text 1"/>
          <p:cNvSpPr/>
          <p:nvPr/>
        </p:nvSpPr>
        <p:spPr>
          <a:xfrm>
            <a:off x="1005840" y="1920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400" dirty="0">
                <a:solidFill>
                  <a:srgbClr val="FFD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CHAPITRE 3 / 4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1005840" y="2468880"/>
            <a:ext cx="1280160" cy="1280160"/>
          </a:xfrm>
          <a:prstGeom prst="ellipse">
            <a:avLst/>
          </a:prstGeom>
          <a:solidFill>
            <a:srgbClr val="E35A0F"/>
          </a:solidFill>
          <a:ln w="38100">
            <a:solidFill>
              <a:srgbClr val="FFFF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05840" y="2468880"/>
            <a:ext cx="1280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2606040" y="251460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Pricing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1005840" y="4114800"/>
            <a:ext cx="8686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EA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Fixer le prix qui attire les clientes fidèles.</a:t>
            </a:r>
            <a:endParaRPr lang="en-US" sz="20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4255" y="914400"/>
            <a:ext cx="13716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3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MASTERCLASS INOUBLIABLE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6156655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Chapitre 3 / 4 — Pricing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48640" y="640080"/>
            <a:ext cx="11094415" cy="20117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868680"/>
            <a:ext cx="1109441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Fixer le prix qui attire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48640" y="1691640"/>
            <a:ext cx="5318608" cy="4297680"/>
          </a:xfrm>
          <a:prstGeom prst="roundRect">
            <a:avLst>
              <a:gd name="adj" fmla="val 2553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60120" y="2103120"/>
            <a:ext cx="1691640" cy="384048"/>
          </a:xfrm>
          <a:prstGeom prst="roundRect">
            <a:avLst>
              <a:gd name="adj" fmla="val 50000"/>
            </a:avLst>
          </a:prstGeom>
          <a:solidFill>
            <a:srgbClr val="E35A0F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2103120"/>
            <a:ext cx="1691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CONSTAT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60120" y="2788920"/>
            <a:ext cx="449564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8000"/>
              </a:lnSpc>
              <a:buNone/>
            </a:pPr>
            <a:r>
              <a:rPr lang="en-US" sz="16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 le planning se vide, le premier réflexe est de baisser les prix. C'est exactement ce qui fait venir les clientes qui partiront pour 10€ de moins ailleurs — et qui ne reviendront jamais.</a:t>
            </a:r>
            <a:endParaRPr lang="en-US" sz="1650" dirty="0"/>
          </a:p>
          <a:p>
            <a:pPr marL="0" indent="0">
              <a:lnSpc>
                <a:spcPct val="118000"/>
              </a:lnSpc>
              <a:buNone/>
            </a:pPr>
            <a:endParaRPr lang="en-US" sz="165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6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 construis ton institut sur du sable.</a:t>
            </a:r>
            <a:endParaRPr lang="en-US" sz="1650" dirty="0"/>
          </a:p>
        </p:txBody>
      </p:sp>
      <p:sp>
        <p:nvSpPr>
          <p:cNvPr id="10" name="Shape 8"/>
          <p:cNvSpPr/>
          <p:nvPr/>
        </p:nvSpPr>
        <p:spPr>
          <a:xfrm>
            <a:off x="6324448" y="1691640"/>
            <a:ext cx="5318608" cy="4297680"/>
          </a:xfrm>
          <a:prstGeom prst="roundRect">
            <a:avLst>
              <a:gd name="adj" fmla="val 2553"/>
            </a:avLst>
          </a:prstGeom>
          <a:solidFill>
            <a:srgbClr val="FBEFE6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735928" y="2103120"/>
            <a:ext cx="2331720" cy="384048"/>
          </a:xfrm>
          <a:prstGeom prst="roundRect">
            <a:avLst>
              <a:gd name="adj" fmla="val 50000"/>
            </a:avLst>
          </a:prstGeom>
          <a:solidFill>
            <a:srgbClr val="E35A0F"/>
          </a:solidFill>
          <a:ln/>
        </p:spPr>
      </p:sp>
      <p:sp>
        <p:nvSpPr>
          <p:cNvPr id="12" name="Text 10"/>
          <p:cNvSpPr/>
          <p:nvPr/>
        </p:nvSpPr>
        <p:spPr>
          <a:xfrm>
            <a:off x="6735928" y="2103120"/>
            <a:ext cx="2331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QUE ÇA CHANGE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735928" y="2788920"/>
            <a:ext cx="449564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8000"/>
              </a:lnSpc>
              <a:buNone/>
            </a:pPr>
            <a:r>
              <a:rPr lang="en-US" sz="16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prix juste devient un filtre : il éloigne celles qui négocient et attire celles qui voient ta valeur.</a:t>
            </a:r>
            <a:endParaRPr lang="en-US" sz="1650" dirty="0"/>
          </a:p>
          <a:p>
            <a:pPr marL="0" indent="0">
              <a:lnSpc>
                <a:spcPct val="118000"/>
              </a:lnSpc>
              <a:buNone/>
            </a:pPr>
            <a:endParaRPr lang="en-US" sz="165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6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 travailles moins, avec de meilleures clientes, pour un meilleur chiffre.</a:t>
            </a:r>
            <a:endParaRPr lang="en-US" sz="16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3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MASTERCLASS INOUBLIABLE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6156655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Chapitre 3 / 4 — Pricing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48640" y="640080"/>
            <a:ext cx="11094415" cy="20117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868680"/>
            <a:ext cx="1109441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calcul honnête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141732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même journée — mais un positionnement différent.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2011680"/>
            <a:ext cx="5272888" cy="4023360"/>
          </a:xfrm>
          <a:prstGeom prst="roundRect">
            <a:avLst>
              <a:gd name="adj" fmla="val 2727"/>
            </a:avLst>
          </a:prstGeom>
          <a:solidFill>
            <a:srgbClr val="FFFFFF"/>
          </a:solidFill>
          <a:ln w="12700">
            <a:solidFill>
              <a:srgbClr val="BFBFB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60120" y="2377440"/>
            <a:ext cx="44499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QUE BEAUCOUP VIVENT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60120" y="2788920"/>
            <a:ext cx="4449928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0" b="1" dirty="0">
                <a:solidFill>
                  <a:srgbClr val="8A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8€</a:t>
            </a:r>
            <a:endParaRPr lang="en-US" sz="8000" dirty="0"/>
          </a:p>
        </p:txBody>
      </p:sp>
      <p:sp>
        <p:nvSpPr>
          <p:cNvPr id="10" name="Text 8"/>
          <p:cNvSpPr/>
          <p:nvPr/>
        </p:nvSpPr>
        <p:spPr>
          <a:xfrm>
            <a:off x="960120" y="4023360"/>
            <a:ext cx="44499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de l'heure, une fois les charges déduites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960120" y="4617720"/>
            <a:ext cx="4449928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—"/>
            </a:pPr>
            <a:r>
              <a:rPr lang="en-US" sz="14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 clientes / mois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—"/>
            </a:pPr>
            <a:r>
              <a:rPr lang="en-US" sz="14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45€ de panier moyen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—"/>
            </a:pPr>
            <a:r>
              <a:rPr lang="en-US" sz="14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45h / semaine = 3 600€ de CA brut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6370168" y="2011680"/>
            <a:ext cx="5272888" cy="4023360"/>
          </a:xfrm>
          <a:prstGeom prst="roundRect">
            <a:avLst>
              <a:gd name="adj" fmla="val 2727"/>
            </a:avLst>
          </a:prstGeom>
          <a:solidFill>
            <a:srgbClr val="E35A0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781648" y="2377440"/>
            <a:ext cx="44499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FFE3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QU'ON VISE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781648" y="2788920"/>
            <a:ext cx="4449928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5 400€</a:t>
            </a:r>
            <a:endParaRPr lang="en-US" sz="7200" dirty="0"/>
          </a:p>
        </p:txBody>
      </p:sp>
      <p:sp>
        <p:nvSpPr>
          <p:cNvPr id="15" name="Text 13"/>
          <p:cNvSpPr/>
          <p:nvPr/>
        </p:nvSpPr>
        <p:spPr>
          <a:xfrm>
            <a:off x="6781648" y="4023360"/>
            <a:ext cx="44499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FE3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chiffre — et moins d'heures de travail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781648" y="4617720"/>
            <a:ext cx="4449928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—"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 clientes / mois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—"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90€ de panier moyen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—"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Moins d'usure, plus d'argent</a:t>
            </a:r>
            <a:endParaRPr lang="en-US" sz="1450" dirty="0"/>
          </a:p>
        </p:txBody>
      </p:sp>
      <p:sp>
        <p:nvSpPr>
          <p:cNvPr id="17" name="Text 15"/>
          <p:cNvSpPr/>
          <p:nvPr/>
        </p:nvSpPr>
        <p:spPr>
          <a:xfrm>
            <a:off x="548640" y="617220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i="1" dirty="0">
                <a:solidFill>
                  <a:srgbClr val="E35A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 n'est pas un rêve. C'est un calcul.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3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MASTERCLASS INOUBLIABLE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6156655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Chapitre 3 / 4 — Pricing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48640" y="640080"/>
            <a:ext cx="11094415" cy="20117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868680"/>
            <a:ext cx="1109441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Justifier ton prix sans rougir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141732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 ne le justifies pas par le TEMPS que tu passes, mais par le RÉSULTAT que tu apportes.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1965960"/>
            <a:ext cx="3393338" cy="4160520"/>
          </a:xfrm>
          <a:prstGeom prst="roundRect">
            <a:avLst>
              <a:gd name="adj" fmla="val 3234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1965960"/>
            <a:ext cx="3393338" cy="128016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9" name="Shape 7"/>
          <p:cNvSpPr/>
          <p:nvPr/>
        </p:nvSpPr>
        <p:spPr>
          <a:xfrm>
            <a:off x="960120" y="2423160"/>
            <a:ext cx="868680" cy="868680"/>
          </a:xfrm>
          <a:prstGeom prst="ellipse">
            <a:avLst/>
          </a:prstGeom>
          <a:solidFill>
            <a:srgbClr val="FBEFE6"/>
          </a:solidFill>
          <a:ln/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8720" y="2651760"/>
            <a:ext cx="411480" cy="41148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960120" y="3474720"/>
            <a:ext cx="257037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L'expertise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960120" y="4389120"/>
            <a:ext cx="257037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 formations, tes années d'expérience, tes spécialités. Ce que tu maîtrises et que toutes ne maîtrisent pas.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4399178" y="1965960"/>
            <a:ext cx="3393338" cy="4160520"/>
          </a:xfrm>
          <a:prstGeom prst="roundRect">
            <a:avLst>
              <a:gd name="adj" fmla="val 3234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4399178" y="1965960"/>
            <a:ext cx="3393338" cy="128016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15" name="Shape 12"/>
          <p:cNvSpPr/>
          <p:nvPr/>
        </p:nvSpPr>
        <p:spPr>
          <a:xfrm>
            <a:off x="4810658" y="2423160"/>
            <a:ext cx="868680" cy="868680"/>
          </a:xfrm>
          <a:prstGeom prst="ellipse">
            <a:avLst/>
          </a:prstGeom>
          <a:solidFill>
            <a:srgbClr val="FBEFE6"/>
          </a:solidFill>
          <a:ln/>
        </p:spPr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9258" y="2651760"/>
            <a:ext cx="411480" cy="41148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4810658" y="3474720"/>
            <a:ext cx="257037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L'expérience cliente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4810658" y="4389120"/>
            <a:ext cx="257037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L'ambiance, l'accueil, le suivi, les recommandations personnalisées. Tout ce qui se vit dans ton institut.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8249717" y="1965960"/>
            <a:ext cx="3393338" cy="4160520"/>
          </a:xfrm>
          <a:prstGeom prst="roundRect">
            <a:avLst>
              <a:gd name="adj" fmla="val 3234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8249717" y="1965960"/>
            <a:ext cx="3393338" cy="128016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21" name="Shape 17"/>
          <p:cNvSpPr/>
          <p:nvPr/>
        </p:nvSpPr>
        <p:spPr>
          <a:xfrm>
            <a:off x="8661197" y="2423160"/>
            <a:ext cx="868680" cy="868680"/>
          </a:xfrm>
          <a:prstGeom prst="ellipse">
            <a:avLst/>
          </a:prstGeom>
          <a:solidFill>
            <a:srgbClr val="FBEFE6"/>
          </a:solidFill>
          <a:ln/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89797" y="265176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8661197" y="3474720"/>
            <a:ext cx="257037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résultat</a:t>
            </a:r>
            <a:endParaRPr lang="en-US" sz="1800" dirty="0"/>
          </a:p>
        </p:txBody>
      </p:sp>
      <p:sp>
        <p:nvSpPr>
          <p:cNvPr id="24" name="Text 19"/>
          <p:cNvSpPr/>
          <p:nvPr/>
        </p:nvSpPr>
        <p:spPr>
          <a:xfrm>
            <a:off x="8661197" y="4389120"/>
            <a:ext cx="257037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transformation visible, durable, valorisée. C'est ça que la cliente paie — et c'est ça qui la fait revenir.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3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MASTERCLASS INOUBLIABLE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6156655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Chapitre 3 / 4 — Pricing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48640" y="640080"/>
            <a:ext cx="11094415" cy="20117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051560"/>
            <a:ext cx="11094415" cy="2240280"/>
          </a:xfrm>
          <a:prstGeom prst="roundRect">
            <a:avLst>
              <a:gd name="adj" fmla="val 4898"/>
            </a:avLst>
          </a:prstGeom>
          <a:solidFill>
            <a:srgbClr val="FBEFE6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051560"/>
            <a:ext cx="109728" cy="2240280"/>
          </a:xfrm>
          <a:prstGeom prst="rect">
            <a:avLst/>
          </a:prstGeom>
          <a:solidFill>
            <a:srgbClr val="E35A0F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1417320"/>
            <a:ext cx="548640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20574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RETENIR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1737360" y="1371600"/>
            <a:ext cx="9448495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i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 Le prix n'est pas un obstacle. C'est le premier message que tu envoies sur ta valeur. »</a:t>
            </a:r>
            <a:endParaRPr lang="en-US" sz="2400" dirty="0"/>
          </a:p>
        </p:txBody>
      </p:sp>
      <p:sp>
        <p:nvSpPr>
          <p:cNvPr id="10" name="Shape 7"/>
          <p:cNvSpPr/>
          <p:nvPr/>
        </p:nvSpPr>
        <p:spPr>
          <a:xfrm>
            <a:off x="548640" y="3611880"/>
            <a:ext cx="11094415" cy="2697480"/>
          </a:xfrm>
          <a:prstGeom prst="roundRect">
            <a:avLst>
              <a:gd name="adj" fmla="val 4068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960120" y="3977640"/>
            <a:ext cx="777240" cy="777240"/>
          </a:xfrm>
          <a:prstGeom prst="ellipse">
            <a:avLst/>
          </a:prstGeom>
          <a:solidFill>
            <a:srgbClr val="E35A0F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3856" y="4151376"/>
            <a:ext cx="429768" cy="42976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2011680" y="40233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 ACTION DES 48H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2011680" y="4297680"/>
            <a:ext cx="944849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Passe ta prestation phare au crible</a:t>
            </a:r>
            <a:endParaRPr lang="en-US" sz="2000" dirty="0"/>
          </a:p>
        </p:txBody>
      </p:sp>
      <p:sp>
        <p:nvSpPr>
          <p:cNvPr id="15" name="Text 11"/>
          <p:cNvSpPr/>
          <p:nvPr/>
        </p:nvSpPr>
        <p:spPr>
          <a:xfrm>
            <a:off x="2011680" y="4892040"/>
            <a:ext cx="9448495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5000"/>
              </a:lnSpc>
              <a:buNone/>
            </a:pPr>
            <a:r>
              <a:rPr lang="en-US" sz="15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Prends la prestation que tu fais le plus et pose-toi 3 questions : 1) Combien je la facture aujourd'hui ? 2) Combien me coûte-t-elle (temps + produits + cabine) ? 3) Combien devrait-elle coûter pour me payer correctement ? Écris les 3 chiffres. Le choc t'autorise à bouger.</a:t>
            </a:r>
            <a:endParaRPr lang="en-US" sz="15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35A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C24A08"/>
          </a:solidFill>
          <a:ln/>
        </p:spPr>
      </p:sp>
      <p:sp>
        <p:nvSpPr>
          <p:cNvPr id="3" name="Text 1"/>
          <p:cNvSpPr/>
          <p:nvPr/>
        </p:nvSpPr>
        <p:spPr>
          <a:xfrm>
            <a:off x="1005840" y="1920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400" dirty="0">
                <a:solidFill>
                  <a:srgbClr val="FFD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CHAPITRE 4 / 4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1005840" y="2468880"/>
            <a:ext cx="1280160" cy="1280160"/>
          </a:xfrm>
          <a:prstGeom prst="ellipse">
            <a:avLst/>
          </a:prstGeom>
          <a:solidFill>
            <a:srgbClr val="E35A0F"/>
          </a:solidFill>
          <a:ln w="38100">
            <a:solidFill>
              <a:srgbClr val="FFFF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05840" y="2468880"/>
            <a:ext cx="1280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2606040" y="251460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Acquisition client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1005840" y="4114800"/>
            <a:ext cx="8686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EA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Faire venir les bonnes clientes, pas n'importe lesquelles.</a:t>
            </a:r>
            <a:endParaRPr lang="en-US" sz="20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4255" y="914400"/>
            <a:ext cx="13716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3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MASTERCLASS INOUBLIABLE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6156655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Chapitre 4 / 4 — Acquisition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48640" y="640080"/>
            <a:ext cx="11094415" cy="20117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868680"/>
            <a:ext cx="1109441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Faire venir les bonnes clientes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48640" y="1691640"/>
            <a:ext cx="5318608" cy="4297680"/>
          </a:xfrm>
          <a:prstGeom prst="roundRect">
            <a:avLst>
              <a:gd name="adj" fmla="val 2553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60120" y="2103120"/>
            <a:ext cx="1691640" cy="384048"/>
          </a:xfrm>
          <a:prstGeom prst="roundRect">
            <a:avLst>
              <a:gd name="adj" fmla="val 50000"/>
            </a:avLst>
          </a:prstGeom>
          <a:solidFill>
            <a:srgbClr val="E35A0F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2103120"/>
            <a:ext cx="1691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CONSTAT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60120" y="2788920"/>
            <a:ext cx="449564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8000"/>
              </a:lnSpc>
              <a:buNone/>
            </a:pPr>
            <a:r>
              <a:rPr lang="en-US" sz="16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Beaucoup d'expertes postent dans le vide, espèrent le bouche-à-oreille, ou subissent l'algorithme.</a:t>
            </a:r>
            <a:endParaRPr lang="en-US" sz="1650" dirty="0"/>
          </a:p>
          <a:p>
            <a:pPr marL="0" indent="0">
              <a:lnSpc>
                <a:spcPct val="118000"/>
              </a:lnSpc>
              <a:buNone/>
            </a:pPr>
            <a:endParaRPr lang="en-US" sz="165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6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Résultat : peu de vues, peu de réservations, beaucoup de fatigue.</a:t>
            </a:r>
            <a:endParaRPr lang="en-US" sz="1650" dirty="0"/>
          </a:p>
        </p:txBody>
      </p:sp>
      <p:sp>
        <p:nvSpPr>
          <p:cNvPr id="10" name="Shape 8"/>
          <p:cNvSpPr/>
          <p:nvPr/>
        </p:nvSpPr>
        <p:spPr>
          <a:xfrm>
            <a:off x="6324448" y="1691640"/>
            <a:ext cx="5318608" cy="4297680"/>
          </a:xfrm>
          <a:prstGeom prst="roundRect">
            <a:avLst>
              <a:gd name="adj" fmla="val 2553"/>
            </a:avLst>
          </a:prstGeom>
          <a:solidFill>
            <a:srgbClr val="FBEFE6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735928" y="2103120"/>
            <a:ext cx="2331720" cy="384048"/>
          </a:xfrm>
          <a:prstGeom prst="roundRect">
            <a:avLst>
              <a:gd name="adj" fmla="val 50000"/>
            </a:avLst>
          </a:prstGeom>
          <a:solidFill>
            <a:srgbClr val="E35A0F"/>
          </a:solidFill>
          <a:ln/>
        </p:spPr>
      </p:sp>
      <p:sp>
        <p:nvSpPr>
          <p:cNvPr id="12" name="Text 10"/>
          <p:cNvSpPr/>
          <p:nvPr/>
        </p:nvSpPr>
        <p:spPr>
          <a:xfrm>
            <a:off x="6735928" y="2103120"/>
            <a:ext cx="2331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QUE ÇA CHANGE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735928" y="2788920"/>
            <a:ext cx="449564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8000"/>
              </a:lnSpc>
              <a:buNone/>
            </a:pPr>
            <a:r>
              <a:rPr lang="en-US" sz="16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L'acquisition fonctionne quand mindset + positionnement + pricing sont alignés.</a:t>
            </a:r>
            <a:endParaRPr lang="en-US" sz="1650" dirty="0"/>
          </a:p>
          <a:p>
            <a:pPr marL="0" indent="0">
              <a:lnSpc>
                <a:spcPct val="118000"/>
              </a:lnSpc>
              <a:buNone/>
            </a:pPr>
            <a:endParaRPr lang="en-US" sz="165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6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 contenu attire alors une cliente précise — qui réserve, qui paie ton prix, et qui revient.</a:t>
            </a:r>
            <a:endParaRPr lang="en-US" sz="16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3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MASTERCLASS INOUBLIABLE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6156655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Chapitre 4 / 4 — Acquisition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48640" y="640080"/>
            <a:ext cx="11094415" cy="20117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868680"/>
            <a:ext cx="1109441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 3 leviers à activer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141732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local et le hors-ligne sont des mines d'or sous-exploitées.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1965960"/>
            <a:ext cx="3393338" cy="4160520"/>
          </a:xfrm>
          <a:prstGeom prst="roundRect">
            <a:avLst>
              <a:gd name="adj" fmla="val 3234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1965960"/>
            <a:ext cx="3393338" cy="128016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9" name="Shape 7"/>
          <p:cNvSpPr/>
          <p:nvPr/>
        </p:nvSpPr>
        <p:spPr>
          <a:xfrm>
            <a:off x="960120" y="2423160"/>
            <a:ext cx="868680" cy="868680"/>
          </a:xfrm>
          <a:prstGeom prst="ellipse">
            <a:avLst/>
          </a:prstGeom>
          <a:solidFill>
            <a:srgbClr val="FBEFE6"/>
          </a:solidFill>
          <a:ln/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8720" y="2651760"/>
            <a:ext cx="411480" cy="41148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960120" y="3474720"/>
            <a:ext cx="257037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local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960120" y="4389120"/>
            <a:ext cx="257037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Groupes Facebook de ta ville, partenariats avec des commerçants compatibles, événements terrain. Tu existes là où sont tes clientes.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4399178" y="1965960"/>
            <a:ext cx="3393338" cy="4160520"/>
          </a:xfrm>
          <a:prstGeom prst="roundRect">
            <a:avLst>
              <a:gd name="adj" fmla="val 3234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4399178" y="1965960"/>
            <a:ext cx="3393338" cy="128016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15" name="Shape 12"/>
          <p:cNvSpPr/>
          <p:nvPr/>
        </p:nvSpPr>
        <p:spPr>
          <a:xfrm>
            <a:off x="4810658" y="2423160"/>
            <a:ext cx="868680" cy="868680"/>
          </a:xfrm>
          <a:prstGeom prst="ellipse">
            <a:avLst/>
          </a:prstGeom>
          <a:solidFill>
            <a:srgbClr val="FBEFE6"/>
          </a:solidFill>
          <a:ln/>
        </p:spPr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9258" y="2651760"/>
            <a:ext cx="411480" cy="41148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4810658" y="3474720"/>
            <a:ext cx="257037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contenu qui attire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4810658" y="4389120"/>
            <a:ext cx="257037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 parles à TA cliente idéale, dans son langage. Tu montres la transformation, pas la technique. Tu deviens la référence dans sa tête.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8249717" y="1965960"/>
            <a:ext cx="3393338" cy="4160520"/>
          </a:xfrm>
          <a:prstGeom prst="roundRect">
            <a:avLst>
              <a:gd name="adj" fmla="val 3234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8249717" y="1965960"/>
            <a:ext cx="3393338" cy="128016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21" name="Shape 17"/>
          <p:cNvSpPr/>
          <p:nvPr/>
        </p:nvSpPr>
        <p:spPr>
          <a:xfrm>
            <a:off x="8661197" y="2423160"/>
            <a:ext cx="868680" cy="868680"/>
          </a:xfrm>
          <a:prstGeom prst="ellipse">
            <a:avLst/>
          </a:prstGeom>
          <a:solidFill>
            <a:srgbClr val="FBEFE6"/>
          </a:solidFill>
          <a:ln/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89797" y="265176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8661197" y="3474720"/>
            <a:ext cx="257037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L'expérience qui se raconte</a:t>
            </a:r>
            <a:endParaRPr lang="en-US" sz="1800" dirty="0"/>
          </a:p>
        </p:txBody>
      </p:sp>
      <p:sp>
        <p:nvSpPr>
          <p:cNvPr id="24" name="Text 19"/>
          <p:cNvSpPr/>
          <p:nvPr/>
        </p:nvSpPr>
        <p:spPr>
          <a:xfrm>
            <a:off x="8661197" y="4389120"/>
            <a:ext cx="257037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cliente bien accueillie en amène 3, c'est mécanique. Soigner l'expérience compte plus que soigner sa page Insta.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3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MASTERCLASS INOUBLIABLE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6156655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Chapitre 4 / 4 — Acquisition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48640" y="640080"/>
            <a:ext cx="11094415" cy="20117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051560"/>
            <a:ext cx="11094415" cy="2240280"/>
          </a:xfrm>
          <a:prstGeom prst="roundRect">
            <a:avLst>
              <a:gd name="adj" fmla="val 4898"/>
            </a:avLst>
          </a:prstGeom>
          <a:solidFill>
            <a:srgbClr val="FBEFE6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051560"/>
            <a:ext cx="109728" cy="2240280"/>
          </a:xfrm>
          <a:prstGeom prst="rect">
            <a:avLst/>
          </a:prstGeom>
          <a:solidFill>
            <a:srgbClr val="E35A0F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1417320"/>
            <a:ext cx="548640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20574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RETENIR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1737360" y="1371600"/>
            <a:ext cx="9448495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i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 Tu n'as pas besoin de plus de clientes. Tu as besoin des bonnes. »</a:t>
            </a:r>
            <a:endParaRPr lang="en-US" sz="2400" dirty="0"/>
          </a:p>
        </p:txBody>
      </p:sp>
      <p:sp>
        <p:nvSpPr>
          <p:cNvPr id="10" name="Shape 7"/>
          <p:cNvSpPr/>
          <p:nvPr/>
        </p:nvSpPr>
        <p:spPr>
          <a:xfrm>
            <a:off x="548640" y="3611880"/>
            <a:ext cx="11094415" cy="2697480"/>
          </a:xfrm>
          <a:prstGeom prst="roundRect">
            <a:avLst>
              <a:gd name="adj" fmla="val 4068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960120" y="3977640"/>
            <a:ext cx="777240" cy="777240"/>
          </a:xfrm>
          <a:prstGeom prst="ellipse">
            <a:avLst/>
          </a:prstGeom>
          <a:solidFill>
            <a:srgbClr val="E35A0F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3856" y="4151376"/>
            <a:ext cx="429768" cy="42976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2011680" y="40233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 ACTION DES 48H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2011680" y="4297680"/>
            <a:ext cx="944849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Rejoins 3 groupes Facebook locaux</a:t>
            </a:r>
            <a:endParaRPr lang="en-US" sz="2000" dirty="0"/>
          </a:p>
        </p:txBody>
      </p:sp>
      <p:sp>
        <p:nvSpPr>
          <p:cNvPr id="15" name="Text 11"/>
          <p:cNvSpPr/>
          <p:nvPr/>
        </p:nvSpPr>
        <p:spPr>
          <a:xfrm>
            <a:off x="2011680" y="4892040"/>
            <a:ext cx="9448495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5000"/>
              </a:lnSpc>
              <a:buNone/>
            </a:pPr>
            <a:r>
              <a:rPr lang="en-US" sz="15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 3 groupes Facebook locaux dans ta ville. Tu y rentres. Tu ne vends rien : tu participes, tu commentes, tu existes. C'est tout. Dans 2 semaines, regarde ce qui s'est passé — tu seras surprise.</a:t>
            </a:r>
            <a:endParaRPr lang="en-US" sz="15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3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MASTERCLASS INOUBLIABLE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6156655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48640" y="640080"/>
            <a:ext cx="11094415" cy="20117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8686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déroulé d'aujourd'hui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9265615" y="102412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kern="0" spc="2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2H ENSEMBLE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1783080"/>
            <a:ext cx="11094415" cy="859536"/>
          </a:xfrm>
          <a:prstGeom prst="roundRect">
            <a:avLst>
              <a:gd name="adj" fmla="val 10638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868680" y="1929384"/>
            <a:ext cx="566928" cy="566928"/>
          </a:xfrm>
          <a:prstGeom prst="ellipse">
            <a:avLst/>
          </a:prstGeom>
          <a:solidFill>
            <a:srgbClr val="FBEFE6"/>
          </a:solidFill>
          <a:ln w="25400">
            <a:solidFill>
              <a:srgbClr val="E35A0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1929384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12" b="1" dirty="0">
                <a:solidFill>
                  <a:srgbClr val="E35A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12" dirty="0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3080" y="2002536"/>
            <a:ext cx="420624" cy="420624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2468880" y="1901952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Mindset</a:t>
            </a:r>
            <a:endParaRPr lang="en-US" sz="1900" dirty="0"/>
          </a:p>
        </p:txBody>
      </p:sp>
      <p:sp>
        <p:nvSpPr>
          <p:cNvPr id="12" name="Text 9"/>
          <p:cNvSpPr/>
          <p:nvPr/>
        </p:nvSpPr>
        <p:spPr>
          <a:xfrm>
            <a:off x="2468880" y="2240280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posture de cheffe d'entreprise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9448495" y="1783080"/>
            <a:ext cx="201168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 25 min</a:t>
            </a:r>
            <a:endParaRPr lang="en-US" sz="1400" dirty="0"/>
          </a:p>
        </p:txBody>
      </p:sp>
      <p:sp>
        <p:nvSpPr>
          <p:cNvPr id="14" name="Shape 11"/>
          <p:cNvSpPr/>
          <p:nvPr/>
        </p:nvSpPr>
        <p:spPr>
          <a:xfrm>
            <a:off x="548640" y="2752344"/>
            <a:ext cx="11094415" cy="859536"/>
          </a:xfrm>
          <a:prstGeom prst="roundRect">
            <a:avLst>
              <a:gd name="adj" fmla="val 10638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868680" y="2898648"/>
            <a:ext cx="566928" cy="566928"/>
          </a:xfrm>
          <a:prstGeom prst="ellipse">
            <a:avLst/>
          </a:prstGeom>
          <a:solidFill>
            <a:srgbClr val="FBEFE6"/>
          </a:solidFill>
          <a:ln w="25400">
            <a:solidFill>
              <a:srgbClr val="E35A0F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868680" y="289864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12" b="1" dirty="0">
                <a:solidFill>
                  <a:srgbClr val="E35A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12" dirty="0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3080" y="2971800"/>
            <a:ext cx="420624" cy="420624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2468880" y="2871216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Positionnement</a:t>
            </a:r>
            <a:endParaRPr lang="en-US" sz="1900" dirty="0"/>
          </a:p>
        </p:txBody>
      </p:sp>
      <p:sp>
        <p:nvSpPr>
          <p:cNvPr id="19" name="Text 15"/>
          <p:cNvSpPr/>
          <p:nvPr/>
        </p:nvSpPr>
        <p:spPr>
          <a:xfrm>
            <a:off x="2468880" y="3209544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Devenir un choix évident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9448495" y="2752344"/>
            <a:ext cx="201168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 25 min</a:t>
            </a:r>
            <a:endParaRPr lang="en-US" sz="1400" dirty="0"/>
          </a:p>
        </p:txBody>
      </p:sp>
      <p:sp>
        <p:nvSpPr>
          <p:cNvPr id="21" name="Shape 17"/>
          <p:cNvSpPr/>
          <p:nvPr/>
        </p:nvSpPr>
        <p:spPr>
          <a:xfrm>
            <a:off x="548640" y="3721608"/>
            <a:ext cx="11094415" cy="859536"/>
          </a:xfrm>
          <a:prstGeom prst="roundRect">
            <a:avLst>
              <a:gd name="adj" fmla="val 10638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Shape 18"/>
          <p:cNvSpPr/>
          <p:nvPr/>
        </p:nvSpPr>
        <p:spPr>
          <a:xfrm>
            <a:off x="868680" y="3867912"/>
            <a:ext cx="566928" cy="566928"/>
          </a:xfrm>
          <a:prstGeom prst="ellipse">
            <a:avLst/>
          </a:prstGeom>
          <a:solidFill>
            <a:srgbClr val="FBEFE6"/>
          </a:solidFill>
          <a:ln w="25400">
            <a:solidFill>
              <a:srgbClr val="E35A0F"/>
            </a:solidFill>
            <a:prstDash val="solid"/>
          </a:ln>
        </p:spPr>
      </p:sp>
      <p:sp>
        <p:nvSpPr>
          <p:cNvPr id="23" name="Text 19"/>
          <p:cNvSpPr/>
          <p:nvPr/>
        </p:nvSpPr>
        <p:spPr>
          <a:xfrm>
            <a:off x="868680" y="3867912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12" b="1" dirty="0">
                <a:solidFill>
                  <a:srgbClr val="E35A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12" dirty="0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83080" y="3941064"/>
            <a:ext cx="420624" cy="420624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2468880" y="384048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Pricing</a:t>
            </a:r>
            <a:endParaRPr lang="en-US" sz="1900" dirty="0"/>
          </a:p>
        </p:txBody>
      </p:sp>
      <p:sp>
        <p:nvSpPr>
          <p:cNvPr id="26" name="Text 21"/>
          <p:cNvSpPr/>
          <p:nvPr/>
        </p:nvSpPr>
        <p:spPr>
          <a:xfrm>
            <a:off x="2468880" y="4178808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Fixer le prix qui attire</a:t>
            </a:r>
            <a:endParaRPr lang="en-US" sz="1300" dirty="0"/>
          </a:p>
        </p:txBody>
      </p:sp>
      <p:sp>
        <p:nvSpPr>
          <p:cNvPr id="27" name="Text 22"/>
          <p:cNvSpPr/>
          <p:nvPr/>
        </p:nvSpPr>
        <p:spPr>
          <a:xfrm>
            <a:off x="9448495" y="3721608"/>
            <a:ext cx="201168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 25 min</a:t>
            </a:r>
            <a:endParaRPr lang="en-US" sz="1400" dirty="0"/>
          </a:p>
        </p:txBody>
      </p:sp>
      <p:sp>
        <p:nvSpPr>
          <p:cNvPr id="28" name="Shape 23"/>
          <p:cNvSpPr/>
          <p:nvPr/>
        </p:nvSpPr>
        <p:spPr>
          <a:xfrm>
            <a:off x="548640" y="4690872"/>
            <a:ext cx="11094415" cy="859536"/>
          </a:xfrm>
          <a:prstGeom prst="roundRect">
            <a:avLst>
              <a:gd name="adj" fmla="val 10638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9" name="Shape 24"/>
          <p:cNvSpPr/>
          <p:nvPr/>
        </p:nvSpPr>
        <p:spPr>
          <a:xfrm>
            <a:off x="868680" y="4837176"/>
            <a:ext cx="566928" cy="566928"/>
          </a:xfrm>
          <a:prstGeom prst="ellipse">
            <a:avLst/>
          </a:prstGeom>
          <a:solidFill>
            <a:srgbClr val="FBEFE6"/>
          </a:solidFill>
          <a:ln w="25400">
            <a:solidFill>
              <a:srgbClr val="E35A0F"/>
            </a:solidFill>
            <a:prstDash val="solid"/>
          </a:ln>
        </p:spPr>
      </p:sp>
      <p:sp>
        <p:nvSpPr>
          <p:cNvPr id="30" name="Text 25"/>
          <p:cNvSpPr/>
          <p:nvPr/>
        </p:nvSpPr>
        <p:spPr>
          <a:xfrm>
            <a:off x="868680" y="4837176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12" b="1" dirty="0">
                <a:solidFill>
                  <a:srgbClr val="E35A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12" dirty="0"/>
          </a:p>
        </p:txBody>
      </p:sp>
      <p:pic>
        <p:nvPicPr>
          <p:cNvPr id="3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83080" y="4910328"/>
            <a:ext cx="420624" cy="420624"/>
          </a:xfrm>
          <a:prstGeom prst="rect">
            <a:avLst/>
          </a:prstGeom>
        </p:spPr>
      </p:pic>
      <p:sp>
        <p:nvSpPr>
          <p:cNvPr id="32" name="Text 26"/>
          <p:cNvSpPr/>
          <p:nvPr/>
        </p:nvSpPr>
        <p:spPr>
          <a:xfrm>
            <a:off x="2468880" y="4809744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Acquisition client</a:t>
            </a:r>
            <a:endParaRPr lang="en-US" sz="1900" dirty="0"/>
          </a:p>
        </p:txBody>
      </p:sp>
      <p:sp>
        <p:nvSpPr>
          <p:cNvPr id="33" name="Text 27"/>
          <p:cNvSpPr/>
          <p:nvPr/>
        </p:nvSpPr>
        <p:spPr>
          <a:xfrm>
            <a:off x="2468880" y="5148072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Faire venir les bonnes</a:t>
            </a:r>
            <a:endParaRPr lang="en-US" sz="1300" dirty="0"/>
          </a:p>
        </p:txBody>
      </p:sp>
      <p:sp>
        <p:nvSpPr>
          <p:cNvPr id="34" name="Text 28"/>
          <p:cNvSpPr/>
          <p:nvPr/>
        </p:nvSpPr>
        <p:spPr>
          <a:xfrm>
            <a:off x="9448495" y="4690872"/>
            <a:ext cx="201168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 25 min</a:t>
            </a:r>
            <a:endParaRPr lang="en-US" sz="1400" dirty="0"/>
          </a:p>
        </p:txBody>
      </p:sp>
      <p:sp>
        <p:nvSpPr>
          <p:cNvPr id="35" name="Shape 29"/>
          <p:cNvSpPr/>
          <p:nvPr/>
        </p:nvSpPr>
        <p:spPr>
          <a:xfrm>
            <a:off x="548640" y="5660136"/>
            <a:ext cx="11094415" cy="859536"/>
          </a:xfrm>
          <a:prstGeom prst="roundRect">
            <a:avLst>
              <a:gd name="adj" fmla="val 10638"/>
            </a:avLst>
          </a:prstGeom>
          <a:solidFill>
            <a:srgbClr val="FBEFE6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6" name="Shape 30"/>
          <p:cNvSpPr/>
          <p:nvPr/>
        </p:nvSpPr>
        <p:spPr>
          <a:xfrm>
            <a:off x="868680" y="5806440"/>
            <a:ext cx="566928" cy="566928"/>
          </a:xfrm>
          <a:prstGeom prst="ellipse">
            <a:avLst/>
          </a:prstGeom>
          <a:solidFill>
            <a:srgbClr val="E35A0F"/>
          </a:solidFill>
          <a:ln w="25400">
            <a:solidFill>
              <a:srgbClr val="E35A0F"/>
            </a:solidFill>
            <a:prstDash val="solid"/>
          </a:ln>
        </p:spPr>
      </p:sp>
      <p:sp>
        <p:nvSpPr>
          <p:cNvPr id="37" name="Text 31"/>
          <p:cNvSpPr/>
          <p:nvPr/>
        </p:nvSpPr>
        <p:spPr>
          <a:xfrm>
            <a:off x="868680" y="580644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12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·</a:t>
            </a:r>
            <a:endParaRPr lang="en-US" sz="1612" dirty="0"/>
          </a:p>
        </p:txBody>
      </p:sp>
      <p:pic>
        <p:nvPicPr>
          <p:cNvPr id="3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83080" y="5879592"/>
            <a:ext cx="420624" cy="420624"/>
          </a:xfrm>
          <a:prstGeom prst="rect">
            <a:avLst/>
          </a:prstGeom>
        </p:spPr>
      </p:pic>
      <p:sp>
        <p:nvSpPr>
          <p:cNvPr id="39" name="Text 32"/>
          <p:cNvSpPr/>
          <p:nvPr/>
        </p:nvSpPr>
        <p:spPr>
          <a:xfrm>
            <a:off x="2468880" y="5779008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 / Réponses</a:t>
            </a:r>
            <a:endParaRPr lang="en-US" sz="1900" dirty="0"/>
          </a:p>
        </p:txBody>
      </p:sp>
      <p:sp>
        <p:nvSpPr>
          <p:cNvPr id="40" name="Text 33"/>
          <p:cNvSpPr/>
          <p:nvPr/>
        </p:nvSpPr>
        <p:spPr>
          <a:xfrm>
            <a:off x="2468880" y="6117336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 la suite ensemble</a:t>
            </a:r>
            <a:endParaRPr lang="en-US" sz="1300" dirty="0"/>
          </a:p>
        </p:txBody>
      </p:sp>
      <p:sp>
        <p:nvSpPr>
          <p:cNvPr id="41" name="Text 34"/>
          <p:cNvSpPr/>
          <p:nvPr/>
        </p:nvSpPr>
        <p:spPr>
          <a:xfrm>
            <a:off x="9448495" y="5660136"/>
            <a:ext cx="201168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 20 min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3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MASTERCLASS INOUBLIABLE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6156655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48640" y="640080"/>
            <a:ext cx="11094415" cy="20117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868680"/>
            <a:ext cx="1109441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 repars avec 4 piliers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48640" y="146304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 sais désormais quoi viser et pourquoi ça fonctionne. Et 4 actions à mettre en place dès cette semaine.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2103120"/>
            <a:ext cx="2464994" cy="3657600"/>
          </a:xfrm>
          <a:prstGeom prst="roundRect">
            <a:avLst>
              <a:gd name="adj" fmla="val 4451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392517" y="2560320"/>
            <a:ext cx="777240" cy="777240"/>
          </a:xfrm>
          <a:prstGeom prst="ellipse">
            <a:avLst/>
          </a:prstGeom>
          <a:solidFill>
            <a:srgbClr val="FBEFE6"/>
          </a:solidFill>
          <a:ln w="25400">
            <a:solidFill>
              <a:srgbClr val="E35A0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392517" y="256032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10" b="1" dirty="0">
                <a:solidFill>
                  <a:srgbClr val="E35A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10" dirty="0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9677" y="3611880"/>
            <a:ext cx="502920" cy="50292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731520" y="4297680"/>
            <a:ext cx="209923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Mindset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777240" y="4800600"/>
            <a:ext cx="2007794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Cheffe d'entreprise, pas technicienne</a:t>
            </a:r>
            <a:endParaRPr lang="en-US" sz="1250" dirty="0"/>
          </a:p>
        </p:txBody>
      </p:sp>
      <p:sp>
        <p:nvSpPr>
          <p:cNvPr id="13" name="Shape 10"/>
          <p:cNvSpPr/>
          <p:nvPr/>
        </p:nvSpPr>
        <p:spPr>
          <a:xfrm>
            <a:off x="3425114" y="2103120"/>
            <a:ext cx="2464994" cy="3657600"/>
          </a:xfrm>
          <a:prstGeom prst="roundRect">
            <a:avLst>
              <a:gd name="adj" fmla="val 4451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4268991" y="2560320"/>
            <a:ext cx="777240" cy="777240"/>
          </a:xfrm>
          <a:prstGeom prst="ellipse">
            <a:avLst/>
          </a:prstGeom>
          <a:solidFill>
            <a:srgbClr val="FBEFE6"/>
          </a:solidFill>
          <a:ln w="25400">
            <a:solidFill>
              <a:srgbClr val="E35A0F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268991" y="256032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10" b="1" dirty="0">
                <a:solidFill>
                  <a:srgbClr val="E35A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10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6151" y="3611880"/>
            <a:ext cx="502920" cy="50292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3607994" y="4297680"/>
            <a:ext cx="209923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Positionnement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3653714" y="4800600"/>
            <a:ext cx="2007794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choix évident, pas un institut parmi d'autres</a:t>
            </a:r>
            <a:endParaRPr lang="en-US" sz="1250" dirty="0"/>
          </a:p>
        </p:txBody>
      </p:sp>
      <p:sp>
        <p:nvSpPr>
          <p:cNvPr id="19" name="Shape 15"/>
          <p:cNvSpPr/>
          <p:nvPr/>
        </p:nvSpPr>
        <p:spPr>
          <a:xfrm>
            <a:off x="6301588" y="2103120"/>
            <a:ext cx="2464994" cy="3657600"/>
          </a:xfrm>
          <a:prstGeom prst="roundRect">
            <a:avLst>
              <a:gd name="adj" fmla="val 4451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7145465" y="2560320"/>
            <a:ext cx="777240" cy="777240"/>
          </a:xfrm>
          <a:prstGeom prst="ellipse">
            <a:avLst/>
          </a:prstGeom>
          <a:solidFill>
            <a:srgbClr val="FBEFE6"/>
          </a:solidFill>
          <a:ln w="25400">
            <a:solidFill>
              <a:srgbClr val="E35A0F"/>
            </a:solidFill>
            <a:prstDash val="solid"/>
          </a:ln>
        </p:spPr>
      </p:sp>
      <p:sp>
        <p:nvSpPr>
          <p:cNvPr id="21" name="Text 17"/>
          <p:cNvSpPr/>
          <p:nvPr/>
        </p:nvSpPr>
        <p:spPr>
          <a:xfrm>
            <a:off x="7145465" y="256032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10" b="1" dirty="0">
                <a:solidFill>
                  <a:srgbClr val="E35A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10" dirty="0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82625" y="3611880"/>
            <a:ext cx="502920" cy="50292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6484468" y="4297680"/>
            <a:ext cx="209923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Pricing</a:t>
            </a:r>
            <a:endParaRPr lang="en-US" sz="1800" dirty="0"/>
          </a:p>
        </p:txBody>
      </p:sp>
      <p:sp>
        <p:nvSpPr>
          <p:cNvPr id="24" name="Text 19"/>
          <p:cNvSpPr/>
          <p:nvPr/>
        </p:nvSpPr>
        <p:spPr>
          <a:xfrm>
            <a:off x="6530188" y="4800600"/>
            <a:ext cx="2007794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prix qui attire les bonnes clientes</a:t>
            </a:r>
            <a:endParaRPr lang="en-US" sz="1250" dirty="0"/>
          </a:p>
        </p:txBody>
      </p:sp>
      <p:sp>
        <p:nvSpPr>
          <p:cNvPr id="25" name="Shape 20"/>
          <p:cNvSpPr/>
          <p:nvPr/>
        </p:nvSpPr>
        <p:spPr>
          <a:xfrm>
            <a:off x="9178061" y="2103120"/>
            <a:ext cx="2464994" cy="3657600"/>
          </a:xfrm>
          <a:prstGeom prst="roundRect">
            <a:avLst>
              <a:gd name="adj" fmla="val 4451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6" name="Shape 21"/>
          <p:cNvSpPr/>
          <p:nvPr/>
        </p:nvSpPr>
        <p:spPr>
          <a:xfrm>
            <a:off x="10021938" y="2560320"/>
            <a:ext cx="777240" cy="777240"/>
          </a:xfrm>
          <a:prstGeom prst="ellipse">
            <a:avLst/>
          </a:prstGeom>
          <a:solidFill>
            <a:srgbClr val="FBEFE6"/>
          </a:solidFill>
          <a:ln w="25400">
            <a:solidFill>
              <a:srgbClr val="E35A0F"/>
            </a:solidFill>
            <a:prstDash val="solid"/>
          </a:ln>
        </p:spPr>
      </p:sp>
      <p:sp>
        <p:nvSpPr>
          <p:cNvPr id="27" name="Text 22"/>
          <p:cNvSpPr/>
          <p:nvPr/>
        </p:nvSpPr>
        <p:spPr>
          <a:xfrm>
            <a:off x="10021938" y="256032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10" b="1" dirty="0">
                <a:solidFill>
                  <a:srgbClr val="E35A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10" dirty="0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59098" y="3611880"/>
            <a:ext cx="502920" cy="502920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9360941" y="4297680"/>
            <a:ext cx="209923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Acquisition</a:t>
            </a:r>
            <a:endParaRPr lang="en-US" sz="1800" dirty="0"/>
          </a:p>
        </p:txBody>
      </p:sp>
      <p:sp>
        <p:nvSpPr>
          <p:cNvPr id="30" name="Text 24"/>
          <p:cNvSpPr/>
          <p:nvPr/>
        </p:nvSpPr>
        <p:spPr>
          <a:xfrm>
            <a:off x="9406661" y="4800600"/>
            <a:ext cx="2007794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5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Faire venir les bonnes, pas n'importe lesquelles</a:t>
            </a:r>
            <a:endParaRPr lang="en-US" sz="12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3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MASTERCLASS INOUBLIABLE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6156655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48640" y="640080"/>
            <a:ext cx="11094415" cy="20117"/>
          </a:xfrm>
          <a:prstGeom prst="rect">
            <a:avLst/>
          </a:prstGeom>
          <a:solidFill>
            <a:srgbClr val="E35A0F"/>
          </a:solidFill>
          <a:ln/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2928" y="1463040"/>
            <a:ext cx="1005840" cy="10058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14400" y="2697480"/>
            <a:ext cx="1036289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 / Réponses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914400" y="3566160"/>
            <a:ext cx="1036289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prend le temps. Pose ta question — c'est souvent celle de plein d'autres.</a:t>
            </a:r>
            <a:endParaRPr lang="en-US" sz="1700" dirty="0"/>
          </a:p>
        </p:txBody>
      </p:sp>
      <p:sp>
        <p:nvSpPr>
          <p:cNvPr id="8" name="Shape 5"/>
          <p:cNvSpPr/>
          <p:nvPr/>
        </p:nvSpPr>
        <p:spPr>
          <a:xfrm>
            <a:off x="4175608" y="4434840"/>
            <a:ext cx="3840480" cy="640080"/>
          </a:xfrm>
          <a:prstGeom prst="roundRect">
            <a:avLst>
              <a:gd name="adj" fmla="val 50000"/>
            </a:avLst>
          </a:prstGeom>
          <a:solidFill>
            <a:srgbClr val="FBEFE6"/>
          </a:solidFill>
          <a:ln/>
        </p:spPr>
      </p:sp>
      <p:sp>
        <p:nvSpPr>
          <p:cNvPr id="9" name="Text 6"/>
          <p:cNvSpPr/>
          <p:nvPr/>
        </p:nvSpPr>
        <p:spPr>
          <a:xfrm>
            <a:off x="4175608" y="4434840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 20 min ensemble</a:t>
            </a:r>
            <a:endParaRPr lang="en-US" sz="15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E35A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868680"/>
            <a:ext cx="1054577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400" dirty="0">
                <a:solidFill>
                  <a:srgbClr val="FFD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 MAINTENANT ?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822960" y="1280160"/>
            <a:ext cx="64008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Pour aller plus loin dans TON business, avec TES chiffres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22960" y="292608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8000"/>
              </a:lnSpc>
              <a:buNone/>
            </a:pPr>
            <a:r>
              <a:rPr lang="en-US" sz="1600" dirty="0">
                <a:solidFill>
                  <a:srgbClr val="FFF1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qu'on a vu aujourd'hui est volontairement générique — valable pour toutes. Mais ton institut est unique : tes chiffres, tes clientes, ta ville. C'est là que ça devient vraiment précis.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589520" y="914400"/>
            <a:ext cx="4023360" cy="5029200"/>
          </a:xfrm>
          <a:prstGeom prst="roundRect">
            <a:avLst>
              <a:gd name="adj" fmla="val 3182"/>
            </a:avLst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166860" y="1371600"/>
            <a:ext cx="868680" cy="868680"/>
          </a:xfrm>
          <a:prstGeom prst="ellipse">
            <a:avLst/>
          </a:prstGeom>
          <a:solidFill>
            <a:srgbClr val="E35A0F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2600" y="1572768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863840" y="233172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kern="0" spc="100" dirty="0">
                <a:solidFill>
                  <a:srgbClr val="E35A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FONDATION</a:t>
            </a:r>
            <a:endParaRPr lang="en-US" sz="2800" dirty="0"/>
          </a:p>
        </p:txBody>
      </p:sp>
      <p:sp>
        <p:nvSpPr>
          <p:cNvPr id="9" name="Text 6"/>
          <p:cNvSpPr/>
          <p:nvPr/>
        </p:nvSpPr>
        <p:spPr>
          <a:xfrm>
            <a:off x="7955280" y="292608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3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L'accompagnement individuel 1:1, sur 4 semaines, pour passer de salariée de ton institut à cheffe d'entreprise.</a:t>
            </a:r>
            <a:endParaRPr lang="en-US" sz="135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5280" y="4133088"/>
            <a:ext cx="237744" cy="237744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8302752" y="4059936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complet de ton business</a:t>
            </a:r>
            <a:endParaRPr lang="en-US" sz="1250" dirty="0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5280" y="4553712"/>
            <a:ext cx="237744" cy="237744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8302752" y="4480560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Positionnement &amp; pricing taillés pour toi</a:t>
            </a:r>
            <a:endParaRPr lang="en-US" sz="1250" dirty="0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5280" y="4974336"/>
            <a:ext cx="237744" cy="237744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8302752" y="4901184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qui attire les bonnes</a:t>
            </a:r>
            <a:endParaRPr lang="en-US" sz="1250" dirty="0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5280" y="5394960"/>
            <a:ext cx="237744" cy="237744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8302752" y="5321808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d'action accompagné</a:t>
            </a:r>
            <a:endParaRPr lang="en-US" sz="1250" dirty="0"/>
          </a:p>
        </p:txBody>
      </p:sp>
      <p:sp>
        <p:nvSpPr>
          <p:cNvPr id="18" name="Shape 11"/>
          <p:cNvSpPr/>
          <p:nvPr/>
        </p:nvSpPr>
        <p:spPr>
          <a:xfrm>
            <a:off x="822960" y="4160520"/>
            <a:ext cx="5852160" cy="1737360"/>
          </a:xfrm>
          <a:prstGeom prst="roundRect">
            <a:avLst>
              <a:gd name="adj" fmla="val 6316"/>
            </a:avLst>
          </a:prstGeom>
          <a:solidFill>
            <a:srgbClr val="C24A08"/>
          </a:solidFill>
          <a:ln/>
        </p:spPr>
      </p:sp>
      <p:sp>
        <p:nvSpPr>
          <p:cNvPr id="19" name="Text 12"/>
          <p:cNvSpPr/>
          <p:nvPr/>
        </p:nvSpPr>
        <p:spPr>
          <a:xfrm>
            <a:off x="1097280" y="4434840"/>
            <a:ext cx="5303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Découvre l'offre FONDATION</a:t>
            </a:r>
            <a:endParaRPr lang="en-US" sz="2200" dirty="0"/>
          </a:p>
        </p:txBody>
      </p:sp>
      <p:sp>
        <p:nvSpPr>
          <p:cNvPr id="20" name="Text 13"/>
          <p:cNvSpPr/>
          <p:nvPr/>
        </p:nvSpPr>
        <p:spPr>
          <a:xfrm>
            <a:off x="1097280" y="4983480"/>
            <a:ext cx="5303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FFE3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accompagnement 1:1 sur 4 semaines, taillé pour ton institut. On démarre par un appel découverte pour voir si tu es au bon endroit.</a:t>
            </a:r>
            <a:endParaRPr lang="en-US" sz="1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711696"/>
            <a:ext cx="12191695" cy="146304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4" name="Shape 2"/>
          <p:cNvSpPr/>
          <p:nvPr/>
        </p:nvSpPr>
        <p:spPr>
          <a:xfrm>
            <a:off x="4449928" y="1463040"/>
            <a:ext cx="3291840" cy="914400"/>
          </a:xfrm>
          <a:prstGeom prst="roundRect">
            <a:avLst>
              <a:gd name="adj" fmla="val 50000"/>
            </a:avLst>
          </a:prstGeom>
          <a:solidFill>
            <a:srgbClr val="FFFAF6"/>
          </a:solidFill>
          <a:ln w="28575">
            <a:solidFill>
              <a:srgbClr val="E35A0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449928" y="1463040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kern="0" spc="200" dirty="0">
                <a:solidFill>
                  <a:srgbClr val="E35A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INOUBLIABLE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914400" y="2834640"/>
            <a:ext cx="1036289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Merci d'avoir été là.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914400" y="3703320"/>
            <a:ext cx="103628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17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 as le support, tu as les 4 actions. Maintenant, fais-le. Vraiment.</a:t>
            </a:r>
            <a:endParaRPr lang="en-US" sz="1700" dirty="0"/>
          </a:p>
          <a:p>
            <a:pPr marL="0" indent="0" algn="ctr">
              <a:lnSpc>
                <a:spcPct val="125000"/>
              </a:lnSpc>
              <a:buNone/>
            </a:pPr>
            <a:r>
              <a:rPr lang="en-US" sz="17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 si tu veux aller plus loin, je suis là.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914400" y="5029200"/>
            <a:ext cx="1036289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i="1" dirty="0">
                <a:solidFill>
                  <a:srgbClr val="E35A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Céline — 28 ans dans la beauté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35A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C24A08"/>
          </a:solidFill>
          <a:ln/>
        </p:spPr>
      </p:sp>
      <p:sp>
        <p:nvSpPr>
          <p:cNvPr id="3" name="Text 1"/>
          <p:cNvSpPr/>
          <p:nvPr/>
        </p:nvSpPr>
        <p:spPr>
          <a:xfrm>
            <a:off x="1005840" y="1920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400" dirty="0">
                <a:solidFill>
                  <a:srgbClr val="FFD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CHAPITRE 1 / 4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1005840" y="2468880"/>
            <a:ext cx="1280160" cy="1280160"/>
          </a:xfrm>
          <a:prstGeom prst="ellipse">
            <a:avLst/>
          </a:prstGeom>
          <a:solidFill>
            <a:srgbClr val="E35A0F"/>
          </a:solidFill>
          <a:ln w="38100">
            <a:solidFill>
              <a:srgbClr val="FFFF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05840" y="2468880"/>
            <a:ext cx="1280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2606040" y="251460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Mindset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1005840" y="4114800"/>
            <a:ext cx="8686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EA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Avant la stratégie, la posture.</a:t>
            </a:r>
            <a:endParaRPr lang="en-US" sz="20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4255" y="914400"/>
            <a:ext cx="13716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3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MASTERCLASS INOUBLIABLE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6156655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Chapitre 1 / 4 — Mindset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48640" y="640080"/>
            <a:ext cx="11094415" cy="20117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868680"/>
            <a:ext cx="1109441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Avant la stratégie, la posture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48640" y="1691640"/>
            <a:ext cx="5318608" cy="4297680"/>
          </a:xfrm>
          <a:prstGeom prst="roundRect">
            <a:avLst>
              <a:gd name="adj" fmla="val 2553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60120" y="2103120"/>
            <a:ext cx="1691640" cy="384048"/>
          </a:xfrm>
          <a:prstGeom prst="roundRect">
            <a:avLst>
              <a:gd name="adj" fmla="val 50000"/>
            </a:avLst>
          </a:prstGeom>
          <a:solidFill>
            <a:srgbClr val="E35A0F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2103120"/>
            <a:ext cx="1691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CONSTAT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60120" y="2788920"/>
            <a:ext cx="449564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8000"/>
              </a:lnSpc>
              <a:buNone/>
            </a:pPr>
            <a:r>
              <a:rPr lang="en-US" sz="16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 connais ton métier sur le bout des doigts. Mais beaucoup d'expertes se vivent encore comme la salariée de leur propre institut : la tête dans la cabine, jamais sur l'entreprise.</a:t>
            </a:r>
            <a:endParaRPr lang="en-US" sz="1650" dirty="0"/>
          </a:p>
          <a:p>
            <a:pPr marL="0" indent="0">
              <a:lnSpc>
                <a:spcPct val="118000"/>
              </a:lnSpc>
              <a:buNone/>
            </a:pPr>
            <a:endParaRPr lang="en-US" sz="165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6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 tant que la posture ne change pas, la stratégie ne tient pas.</a:t>
            </a:r>
            <a:endParaRPr lang="en-US" sz="1650" dirty="0"/>
          </a:p>
        </p:txBody>
      </p:sp>
      <p:sp>
        <p:nvSpPr>
          <p:cNvPr id="10" name="Shape 8"/>
          <p:cNvSpPr/>
          <p:nvPr/>
        </p:nvSpPr>
        <p:spPr>
          <a:xfrm>
            <a:off x="6324448" y="1691640"/>
            <a:ext cx="5318608" cy="4297680"/>
          </a:xfrm>
          <a:prstGeom prst="roundRect">
            <a:avLst>
              <a:gd name="adj" fmla="val 2553"/>
            </a:avLst>
          </a:prstGeom>
          <a:solidFill>
            <a:srgbClr val="FBEFE6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735928" y="2103120"/>
            <a:ext cx="2331720" cy="384048"/>
          </a:xfrm>
          <a:prstGeom prst="roundRect">
            <a:avLst>
              <a:gd name="adj" fmla="val 50000"/>
            </a:avLst>
          </a:prstGeom>
          <a:solidFill>
            <a:srgbClr val="E35A0F"/>
          </a:solidFill>
          <a:ln/>
        </p:spPr>
      </p:sp>
      <p:sp>
        <p:nvSpPr>
          <p:cNvPr id="12" name="Text 10"/>
          <p:cNvSpPr/>
          <p:nvPr/>
        </p:nvSpPr>
        <p:spPr>
          <a:xfrm>
            <a:off x="6735928" y="2103120"/>
            <a:ext cx="2331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QUE ÇA CHANGE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735928" y="2788920"/>
            <a:ext cx="449564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8000"/>
              </a:lnSpc>
              <a:buNone/>
            </a:pPr>
            <a:r>
              <a:rPr lang="en-US" sz="16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 tu prends la posture de cheffe d'entreprise, tu cesses de subir ton planning, tes tarifs, tes clientes. Tu décides.</a:t>
            </a:r>
            <a:endParaRPr lang="en-US" sz="1650" dirty="0"/>
          </a:p>
          <a:p>
            <a:pPr marL="0" indent="0">
              <a:lnSpc>
                <a:spcPct val="118000"/>
              </a:lnSpc>
              <a:buNone/>
            </a:pPr>
            <a:endParaRPr lang="en-US" sz="165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6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Tout le reste — positionnement, pricing, acquisition — devient une conséquence de cette bascule.</a:t>
            </a:r>
            <a:endParaRPr lang="en-US" sz="1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3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MASTERCLASS INOUBLIABLE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6156655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Chapitre 1 / 4 — Mindset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48640" y="640080"/>
            <a:ext cx="11094415" cy="20117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868680"/>
            <a:ext cx="1109441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 3 croyances à déboulonner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141732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Tant que tu y crois, tu restes au stade « technicienne ».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1965960"/>
            <a:ext cx="3393338" cy="4160520"/>
          </a:xfrm>
          <a:prstGeom prst="roundRect">
            <a:avLst>
              <a:gd name="adj" fmla="val 3234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1965960"/>
            <a:ext cx="3393338" cy="128016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9" name="Shape 7"/>
          <p:cNvSpPr/>
          <p:nvPr/>
        </p:nvSpPr>
        <p:spPr>
          <a:xfrm>
            <a:off x="960120" y="2423160"/>
            <a:ext cx="868680" cy="868680"/>
          </a:xfrm>
          <a:prstGeom prst="ellipse">
            <a:avLst/>
          </a:prstGeom>
          <a:solidFill>
            <a:srgbClr val="FBEFE6"/>
          </a:solidFill>
          <a:ln/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8720" y="2651760"/>
            <a:ext cx="411480" cy="41148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960120" y="3474720"/>
            <a:ext cx="257037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 Je dois être derrière chaque prestation »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960120" y="4389120"/>
            <a:ext cx="257037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 plafonnes à ton nombre d'heures dans une journée. Tes clientes viennent pour l'expérience que tu as construite — pas seulement pour tes mains.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4399178" y="1965960"/>
            <a:ext cx="3393338" cy="4160520"/>
          </a:xfrm>
          <a:prstGeom prst="roundRect">
            <a:avLst>
              <a:gd name="adj" fmla="val 3234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4399178" y="1965960"/>
            <a:ext cx="3393338" cy="128016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15" name="Shape 12"/>
          <p:cNvSpPr/>
          <p:nvPr/>
        </p:nvSpPr>
        <p:spPr>
          <a:xfrm>
            <a:off x="4810658" y="2423160"/>
            <a:ext cx="868680" cy="868680"/>
          </a:xfrm>
          <a:prstGeom prst="ellipse">
            <a:avLst/>
          </a:prstGeom>
          <a:solidFill>
            <a:srgbClr val="FBEFE6"/>
          </a:solidFill>
          <a:ln/>
        </p:spPr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9258" y="2651760"/>
            <a:ext cx="411480" cy="41148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4810658" y="3474720"/>
            <a:ext cx="257037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 Si j'augmente, je perds mes clientes »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4810658" y="4389120"/>
            <a:ext cx="257037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 perds celles qui sont là pour le prix. Tu gardes celles qui sont là pour toi. Et tu en attires des nouvelles, mieux.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8249717" y="1965960"/>
            <a:ext cx="3393338" cy="4160520"/>
          </a:xfrm>
          <a:prstGeom prst="roundRect">
            <a:avLst>
              <a:gd name="adj" fmla="val 3234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8249717" y="1965960"/>
            <a:ext cx="3393338" cy="128016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21" name="Shape 17"/>
          <p:cNvSpPr/>
          <p:nvPr/>
        </p:nvSpPr>
        <p:spPr>
          <a:xfrm>
            <a:off x="8661197" y="2423160"/>
            <a:ext cx="868680" cy="868680"/>
          </a:xfrm>
          <a:prstGeom prst="ellipse">
            <a:avLst/>
          </a:prstGeom>
          <a:solidFill>
            <a:srgbClr val="FBEFE6"/>
          </a:solidFill>
          <a:ln/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89797" y="265176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8661197" y="3474720"/>
            <a:ext cx="257037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 Le marketing, c'est pas mon métier »</a:t>
            </a:r>
            <a:endParaRPr lang="en-US" sz="1800" dirty="0"/>
          </a:p>
        </p:txBody>
      </p:sp>
      <p:sp>
        <p:nvSpPr>
          <p:cNvPr id="24" name="Text 19"/>
          <p:cNvSpPr/>
          <p:nvPr/>
        </p:nvSpPr>
        <p:spPr>
          <a:xfrm>
            <a:off x="8661197" y="4389120"/>
            <a:ext cx="257037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C'est devenu LE métier de toute cheffe d'entreprise. Tu peux être la meilleure : si personne ne le sait, ton planning reste vide.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3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MASTERCLASS INOUBLIABLE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6156655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Chapitre 1 / 4 — Mindset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48640" y="640080"/>
            <a:ext cx="11094415" cy="20117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051560"/>
            <a:ext cx="11094415" cy="2240280"/>
          </a:xfrm>
          <a:prstGeom prst="roundRect">
            <a:avLst>
              <a:gd name="adj" fmla="val 4898"/>
            </a:avLst>
          </a:prstGeom>
          <a:solidFill>
            <a:srgbClr val="FBEFE6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051560"/>
            <a:ext cx="109728" cy="2240280"/>
          </a:xfrm>
          <a:prstGeom prst="rect">
            <a:avLst/>
          </a:prstGeom>
          <a:solidFill>
            <a:srgbClr val="E35A0F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1417320"/>
            <a:ext cx="548640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20574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RETENIR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1737360" y="1371600"/>
            <a:ext cx="9448495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i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 Tant que tu te penses technicienne, tu seras payée comme une technicienne. »</a:t>
            </a:r>
            <a:endParaRPr lang="en-US" sz="2400" dirty="0"/>
          </a:p>
        </p:txBody>
      </p:sp>
      <p:sp>
        <p:nvSpPr>
          <p:cNvPr id="10" name="Shape 7"/>
          <p:cNvSpPr/>
          <p:nvPr/>
        </p:nvSpPr>
        <p:spPr>
          <a:xfrm>
            <a:off x="548640" y="3611880"/>
            <a:ext cx="11094415" cy="2697480"/>
          </a:xfrm>
          <a:prstGeom prst="roundRect">
            <a:avLst>
              <a:gd name="adj" fmla="val 4068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960120" y="3977640"/>
            <a:ext cx="777240" cy="777240"/>
          </a:xfrm>
          <a:prstGeom prst="ellipse">
            <a:avLst/>
          </a:prstGeom>
          <a:solidFill>
            <a:srgbClr val="E35A0F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3856" y="4151376"/>
            <a:ext cx="429768" cy="42976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2011680" y="40233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 ACTION DES 48H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2011680" y="4297680"/>
            <a:ext cx="944849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Bloque 2 heures dans ton agenda cette semaine</a:t>
            </a:r>
            <a:endParaRPr lang="en-US" sz="2000" dirty="0"/>
          </a:p>
        </p:txBody>
      </p:sp>
      <p:sp>
        <p:nvSpPr>
          <p:cNvPr id="15" name="Text 11"/>
          <p:cNvSpPr/>
          <p:nvPr/>
        </p:nvSpPr>
        <p:spPr>
          <a:xfrm>
            <a:off x="2011680" y="4892040"/>
            <a:ext cx="9448495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5000"/>
              </a:lnSpc>
              <a:buNone/>
            </a:pPr>
            <a:r>
              <a:rPr lang="en-US" sz="15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heures où tu ne fais AUCUNE prestation. Tu travailles sur ton institut, pas dedans : qui est ma cliente idéale ? Où je veux être dans 12 mois ? Qu'est-ce qui me manque pour y arriver ? Et tu recommences chaque semaine.</a:t>
            </a:r>
            <a:endParaRPr lang="en-US" sz="15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35A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C24A08"/>
          </a:solidFill>
          <a:ln/>
        </p:spPr>
      </p:sp>
      <p:sp>
        <p:nvSpPr>
          <p:cNvPr id="3" name="Text 1"/>
          <p:cNvSpPr/>
          <p:nvPr/>
        </p:nvSpPr>
        <p:spPr>
          <a:xfrm>
            <a:off x="1005840" y="1920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400" dirty="0">
                <a:solidFill>
                  <a:srgbClr val="FFD9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CHAPITRE 2 / 4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1005840" y="2468880"/>
            <a:ext cx="1280160" cy="1280160"/>
          </a:xfrm>
          <a:prstGeom prst="ellipse">
            <a:avLst/>
          </a:prstGeom>
          <a:solidFill>
            <a:srgbClr val="E35A0F"/>
          </a:solidFill>
          <a:ln w="38100">
            <a:solidFill>
              <a:srgbClr val="FFFF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05840" y="2468880"/>
            <a:ext cx="1280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2606040" y="251460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Positionnement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1005840" y="4114800"/>
            <a:ext cx="8686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EA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Devenir un choix évident, pas un institut parmi d'autres.</a:t>
            </a:r>
            <a:endParaRPr lang="en-US" sz="20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4255" y="914400"/>
            <a:ext cx="13716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3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MASTERCLASS INOUBLIABLE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6156655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Chapitre 2 / 4 — Positionnement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48640" y="640080"/>
            <a:ext cx="11094415" cy="20117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868680"/>
            <a:ext cx="1109441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Devenir un choix évident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48640" y="1691640"/>
            <a:ext cx="5318608" cy="4297680"/>
          </a:xfrm>
          <a:prstGeom prst="roundRect">
            <a:avLst>
              <a:gd name="adj" fmla="val 2553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60120" y="2103120"/>
            <a:ext cx="1691640" cy="384048"/>
          </a:xfrm>
          <a:prstGeom prst="roundRect">
            <a:avLst>
              <a:gd name="adj" fmla="val 50000"/>
            </a:avLst>
          </a:prstGeom>
          <a:solidFill>
            <a:srgbClr val="E35A0F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2103120"/>
            <a:ext cx="1691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CONSTAT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60120" y="2788920"/>
            <a:ext cx="449564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8000"/>
              </a:lnSpc>
              <a:buNone/>
            </a:pPr>
            <a:r>
              <a:rPr lang="en-US" sz="16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 une cliente compare deux instituts à prestations équivalentes, elle choisit celui dont elle a compris la valeur.</a:t>
            </a:r>
            <a:endParaRPr lang="en-US" sz="1650" dirty="0"/>
          </a:p>
          <a:p>
            <a:pPr marL="0" indent="0">
              <a:lnSpc>
                <a:spcPct val="118000"/>
              </a:lnSpc>
              <a:buNone/>
            </a:pPr>
            <a:endParaRPr lang="en-US" sz="165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6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tu ne dis pas qui tu es et pour qui tu travailles, elle compare uniquement le prix. Si tu es comparable, tu seras comparée.</a:t>
            </a:r>
            <a:endParaRPr lang="en-US" sz="1650" dirty="0"/>
          </a:p>
        </p:txBody>
      </p:sp>
      <p:sp>
        <p:nvSpPr>
          <p:cNvPr id="10" name="Shape 8"/>
          <p:cNvSpPr/>
          <p:nvPr/>
        </p:nvSpPr>
        <p:spPr>
          <a:xfrm>
            <a:off x="6324448" y="1691640"/>
            <a:ext cx="5318608" cy="4297680"/>
          </a:xfrm>
          <a:prstGeom prst="roundRect">
            <a:avLst>
              <a:gd name="adj" fmla="val 2553"/>
            </a:avLst>
          </a:prstGeom>
          <a:solidFill>
            <a:srgbClr val="FBEFE6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735928" y="2103120"/>
            <a:ext cx="2331720" cy="384048"/>
          </a:xfrm>
          <a:prstGeom prst="roundRect">
            <a:avLst>
              <a:gd name="adj" fmla="val 50000"/>
            </a:avLst>
          </a:prstGeom>
          <a:solidFill>
            <a:srgbClr val="E35A0F"/>
          </a:solidFill>
          <a:ln/>
        </p:spPr>
      </p:sp>
      <p:sp>
        <p:nvSpPr>
          <p:cNvPr id="12" name="Text 10"/>
          <p:cNvSpPr/>
          <p:nvPr/>
        </p:nvSpPr>
        <p:spPr>
          <a:xfrm>
            <a:off x="6735928" y="2103120"/>
            <a:ext cx="2331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QUE ÇA CHANGE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735928" y="2788920"/>
            <a:ext cx="4495648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8000"/>
              </a:lnSpc>
              <a:buNone/>
            </a:pPr>
            <a:r>
              <a:rPr lang="en-US" sz="16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positionnement clair te rend identifiable et désirable. Tu attires une cliente précise — la bonne — au lieu d'essayer de plaire à toutes.</a:t>
            </a:r>
            <a:endParaRPr lang="en-US" sz="1650" dirty="0"/>
          </a:p>
          <a:p>
            <a:pPr marL="0" indent="0">
              <a:lnSpc>
                <a:spcPct val="118000"/>
              </a:lnSpc>
              <a:buNone/>
            </a:pPr>
            <a:endParaRPr lang="en-US" sz="165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6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 sors de la comparaison.</a:t>
            </a:r>
            <a:endParaRPr lang="en-US" sz="16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kern="0" spc="300" dirty="0">
                <a:solidFill>
                  <a:srgbClr val="E35A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MASTERCLASS INOUBLIABLE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6156655" y="2926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Chapitre 2 / 4 — Positionnement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48640" y="640080"/>
            <a:ext cx="11094415" cy="20117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868680"/>
            <a:ext cx="1109441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 cliente idéale : les 3 questions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141732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Visualise UNE cliente précise — une vraie, pas un genre.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1965960"/>
            <a:ext cx="3393338" cy="4160520"/>
          </a:xfrm>
          <a:prstGeom prst="roundRect">
            <a:avLst>
              <a:gd name="adj" fmla="val 3234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1965960"/>
            <a:ext cx="3393338" cy="128016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9" name="Shape 7"/>
          <p:cNvSpPr/>
          <p:nvPr/>
        </p:nvSpPr>
        <p:spPr>
          <a:xfrm>
            <a:off x="960120" y="2423160"/>
            <a:ext cx="868680" cy="868680"/>
          </a:xfrm>
          <a:prstGeom prst="ellipse">
            <a:avLst/>
          </a:prstGeom>
          <a:solidFill>
            <a:srgbClr val="FBEFE6"/>
          </a:solidFill>
          <a:ln/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8720" y="2651760"/>
            <a:ext cx="411480" cy="41148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960120" y="3474720"/>
            <a:ext cx="257037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Qui est-elle ?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960120" y="4389120"/>
            <a:ext cx="257037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 âge, quel mode de vie, et surtout : quel pouvoir d'achat ? Une cliente qui paie sans discuter et revient toutes les 4 semaines.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4399178" y="1965960"/>
            <a:ext cx="3393338" cy="4160520"/>
          </a:xfrm>
          <a:prstGeom prst="roundRect">
            <a:avLst>
              <a:gd name="adj" fmla="val 3234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4399178" y="1965960"/>
            <a:ext cx="3393338" cy="128016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15" name="Shape 12"/>
          <p:cNvSpPr/>
          <p:nvPr/>
        </p:nvSpPr>
        <p:spPr>
          <a:xfrm>
            <a:off x="4810658" y="2423160"/>
            <a:ext cx="868680" cy="868680"/>
          </a:xfrm>
          <a:prstGeom prst="ellipse">
            <a:avLst/>
          </a:prstGeom>
          <a:solidFill>
            <a:srgbClr val="FBEFE6"/>
          </a:solidFill>
          <a:ln/>
        </p:spPr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9258" y="2651760"/>
            <a:ext cx="411480" cy="41148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4810658" y="3474720"/>
            <a:ext cx="257037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 vient-elle chercher ?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4810658" y="4389120"/>
            <a:ext cx="257037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qu'elle ne trouve nulle part ailleurs. Indice : c'est rarement la prestation elle-même.</a:t>
            </a:r>
            <a:endParaRPr lang="en-US" sz="1400" dirty="0"/>
          </a:p>
        </p:txBody>
      </p:sp>
      <p:sp>
        <p:nvSpPr>
          <p:cNvPr id="19" name="Shape 15"/>
          <p:cNvSpPr/>
          <p:nvPr/>
        </p:nvSpPr>
        <p:spPr>
          <a:xfrm>
            <a:off x="8249717" y="1965960"/>
            <a:ext cx="3393338" cy="4160520"/>
          </a:xfrm>
          <a:prstGeom prst="roundRect">
            <a:avLst>
              <a:gd name="adj" fmla="val 3234"/>
            </a:avLst>
          </a:prstGeom>
          <a:solidFill>
            <a:srgbClr val="FFFFFF"/>
          </a:solidFill>
          <a:ln w="12700">
            <a:solidFill>
              <a:srgbClr val="F6E0C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8249717" y="1965960"/>
            <a:ext cx="3393338" cy="128016"/>
          </a:xfrm>
          <a:prstGeom prst="rect">
            <a:avLst/>
          </a:prstGeom>
          <a:solidFill>
            <a:srgbClr val="E35A0F"/>
          </a:solidFill>
          <a:ln/>
        </p:spPr>
      </p:sp>
      <p:sp>
        <p:nvSpPr>
          <p:cNvPr id="21" name="Shape 17"/>
          <p:cNvSpPr/>
          <p:nvPr/>
        </p:nvSpPr>
        <p:spPr>
          <a:xfrm>
            <a:off x="8661197" y="2423160"/>
            <a:ext cx="868680" cy="868680"/>
          </a:xfrm>
          <a:prstGeom prst="ellipse">
            <a:avLst/>
          </a:prstGeom>
          <a:solidFill>
            <a:srgbClr val="FBEFE6"/>
          </a:solidFill>
          <a:ln/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89797" y="2651760"/>
            <a:ext cx="411480" cy="4114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8661197" y="3474720"/>
            <a:ext cx="257037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B2B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Quelle transformation ?</a:t>
            </a:r>
            <a:endParaRPr lang="en-US" sz="1800" dirty="0"/>
          </a:p>
        </p:txBody>
      </p:sp>
      <p:sp>
        <p:nvSpPr>
          <p:cNvPr id="24" name="Text 19"/>
          <p:cNvSpPr/>
          <p:nvPr/>
        </p:nvSpPr>
        <p:spPr>
          <a:xfrm>
            <a:off x="8661197" y="4389120"/>
            <a:ext cx="2570378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4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qu'elle vit en sortant de ton institut. C'est ça que tu vends vraiment — et que tu communiques.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1695</Words>
  <Application>Microsoft Macintosh PowerPoint</Application>
  <PresentationFormat>Grand écran</PresentationFormat>
  <Paragraphs>231</Paragraphs>
  <Slides>23</Slides>
  <Notes>23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7" baseType="lpstr">
      <vt:lpstr>Arial</vt:lpstr>
      <vt:lpstr>Calibri</vt:lpstr>
      <vt:lpstr>Georgia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Masterclass INOUBLIABLE</dc:title>
  <dc:subject>PptxGenJS Presentation</dc:subject>
  <dc:creator>Céline</dc:creator>
  <cp:lastModifiedBy>celine vezinat</cp:lastModifiedBy>
  <cp:revision>2</cp:revision>
  <dcterms:created xsi:type="dcterms:W3CDTF">2026-06-10T19:30:32Z</dcterms:created>
  <dcterms:modified xsi:type="dcterms:W3CDTF">2026-06-10T19:37:22Z</dcterms:modified>
</cp:coreProperties>
</file>