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88"/>
    <p:restoredTop sz="94635"/>
  </p:normalViewPr>
  <p:slideViewPr>
    <p:cSldViewPr snapToGrid="0">
      <p:cViewPr varScale="1">
        <p:scale>
          <a:sx n="115" d="100"/>
          <a:sy n="115" d="100"/>
        </p:scale>
        <p:origin x="13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571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869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664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385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05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29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620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503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862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32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348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smtClean="0"/>
              <a:t>5/2/25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03657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58DF3-BD6B-E740-165F-04DACA8BC5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88716" y="2294720"/>
            <a:ext cx="5518066" cy="2268559"/>
          </a:xfrm>
        </p:spPr>
        <p:txBody>
          <a:bodyPr/>
          <a:lstStyle/>
          <a:p>
            <a:r>
              <a:rPr lang="fr-FR" dirty="0"/>
              <a:t>Le paragraphe argumenté</a:t>
            </a:r>
          </a:p>
        </p:txBody>
      </p:sp>
    </p:spTree>
    <p:extLst>
      <p:ext uri="{BB962C8B-B14F-4D97-AF65-F5344CB8AC3E}">
        <p14:creationId xmlns:p14="http://schemas.microsoft.com/office/powerpoint/2010/main" val="1953247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578743-002F-6803-A0ED-6CF59B284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Quelle forme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F9B004-4389-40BE-994E-6FC385E19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Idée </a:t>
            </a:r>
            <a:r>
              <a:rPr lang="fr-FR" dirty="0">
                <a:sym typeface="Wingdings" pitchFamily="2" charset="2"/>
              </a:rPr>
              <a:t> Désigne l’objet de ce que l’on veut avancer, il s’agit de la chose qu’il faudra prouver </a:t>
            </a:r>
          </a:p>
          <a:p>
            <a:r>
              <a:rPr lang="fr-FR" dirty="0">
                <a:sym typeface="Wingdings" pitchFamily="2" charset="2"/>
              </a:rPr>
              <a:t>Argument  Explique l’idée précédemment citée et développe pourquoi cette idée est juste (Attention un exemple n’est pas un argument) </a:t>
            </a:r>
          </a:p>
          <a:p>
            <a:r>
              <a:rPr lang="fr-FR" dirty="0">
                <a:sym typeface="Wingdings" pitchFamily="2" charset="2"/>
              </a:rPr>
              <a:t>Exemple  Vient démontrer/appuyer par un cas concret (événement historique, étude chiffrée, parallèle avec un autre phénomène, exemple contraire absurde, etc.) les arguments que vous avez avancés précédemment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7542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C5C53D-CC08-323C-F8F4-44C585038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Précisions concernant les arguments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445655-ABA2-CA7E-8460-2C61EA93AD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argument doit :</a:t>
            </a:r>
          </a:p>
          <a:p>
            <a:pPr lvl="1"/>
            <a:r>
              <a:rPr lang="fr-FR" dirty="0"/>
              <a:t>Expliquer votre idée</a:t>
            </a:r>
          </a:p>
          <a:p>
            <a:pPr lvl="1"/>
            <a:r>
              <a:rPr lang="fr-FR" dirty="0"/>
              <a:t>Donner une raison de croire que votre idée est juste</a:t>
            </a:r>
          </a:p>
          <a:p>
            <a:pPr lvl="1"/>
            <a:r>
              <a:rPr lang="fr-FR" dirty="0"/>
              <a:t>Être COHÉRENT avec votre idée</a:t>
            </a:r>
          </a:p>
        </p:txBody>
      </p:sp>
    </p:spTree>
    <p:extLst>
      <p:ext uri="{BB962C8B-B14F-4D97-AF65-F5344CB8AC3E}">
        <p14:creationId xmlns:p14="http://schemas.microsoft.com/office/powerpoint/2010/main" val="1290009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32F94B-AD20-30FF-80C3-B94E01DAA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Précisions concernant les exemples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A7354D-BD1E-F030-D04D-815A4CE2C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Un exemple a pour but de rendre irréfutable votre argument</a:t>
            </a:r>
          </a:p>
          <a:p>
            <a:pPr lvl="1"/>
            <a:r>
              <a:rPr lang="fr-FR" dirty="0"/>
              <a:t>« Les hommes mentent mais pas les chiffres » </a:t>
            </a:r>
          </a:p>
          <a:p>
            <a:pPr lvl="1"/>
            <a:r>
              <a:rPr lang="fr-FR" dirty="0"/>
              <a:t>Attention à l’honnêteté de vos exemples (ne faites pas dire à des chiffres ou à des événements ce que vous voulez ou faites-le dans la limite du raisonnable)</a:t>
            </a:r>
          </a:p>
          <a:p>
            <a:pPr lvl="1"/>
            <a:r>
              <a:rPr lang="fr-FR" dirty="0"/>
              <a:t>Un mauvais exemple peut ruiner votre argumentaire</a:t>
            </a:r>
          </a:p>
        </p:txBody>
      </p:sp>
    </p:spTree>
    <p:extLst>
      <p:ext uri="{BB962C8B-B14F-4D97-AF65-F5344CB8AC3E}">
        <p14:creationId xmlns:p14="http://schemas.microsoft.com/office/powerpoint/2010/main" val="3112253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F703E0-E640-39E7-FBCD-B2CFB99BBF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procède-t-on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C60497-A225-7D98-0A4E-CBBC9BC1B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fr-FR" dirty="0"/>
              <a:t>1. Lire le sujet </a:t>
            </a:r>
            <a:r>
              <a:rPr lang="fr-FR" dirty="0">
                <a:sym typeface="Wingdings" pitchFamily="2" charset="2"/>
              </a:rPr>
              <a:t> Comprendre la consigne </a:t>
            </a:r>
          </a:p>
          <a:p>
            <a:pPr lvl="1"/>
            <a:r>
              <a:rPr lang="fr-FR" dirty="0">
                <a:sym typeface="Wingdings" pitchFamily="2" charset="2"/>
              </a:rPr>
              <a:t>Surligne les termes importants qu’il faudra traiter</a:t>
            </a:r>
          </a:p>
          <a:p>
            <a:r>
              <a:rPr lang="fr-FR" dirty="0">
                <a:sym typeface="Wingdings" pitchFamily="2" charset="2"/>
              </a:rPr>
              <a:t>2. Faire un brouillon  Organiser ses idées</a:t>
            </a:r>
          </a:p>
          <a:p>
            <a:pPr lvl="1"/>
            <a:r>
              <a:rPr lang="fr-FR" dirty="0">
                <a:sym typeface="Wingdings" pitchFamily="2" charset="2"/>
              </a:rPr>
              <a:t>Rédige l’ensemble de ses idées puis on les classe dans le plan</a:t>
            </a:r>
          </a:p>
          <a:p>
            <a:pPr lvl="1"/>
            <a:r>
              <a:rPr lang="fr-FR" dirty="0">
                <a:sym typeface="Wingdings" pitchFamily="2" charset="2"/>
              </a:rPr>
              <a:t>Trouver les arguments ainsi que les exemples qui iront avec</a:t>
            </a:r>
          </a:p>
          <a:p>
            <a:pPr lvl="1"/>
            <a:r>
              <a:rPr lang="fr-FR" dirty="0">
                <a:sym typeface="Wingdings" pitchFamily="2" charset="2"/>
              </a:rPr>
              <a:t>On peut rédiger l’intro ainsi que la conclusion</a:t>
            </a:r>
          </a:p>
          <a:p>
            <a:r>
              <a:rPr lang="fr-FR" dirty="0">
                <a:sym typeface="Wingdings" pitchFamily="2" charset="2"/>
              </a:rPr>
              <a:t>3. On rédige au propre</a:t>
            </a:r>
          </a:p>
          <a:p>
            <a:pPr lvl="1"/>
            <a:r>
              <a:rPr lang="fr-FR" dirty="0">
                <a:sym typeface="Wingdings" pitchFamily="2" charset="2"/>
              </a:rPr>
              <a:t>On soigne son Français (On évite les répétitions, on utilise des mots de liaisons pour les idées, arguments, exemples  C’est ce qui donne le rythme au texte)</a:t>
            </a:r>
          </a:p>
          <a:p>
            <a:r>
              <a:rPr lang="fr-FR" dirty="0">
                <a:sym typeface="Wingdings" pitchFamily="2" charset="2"/>
              </a:rPr>
              <a:t>4. On rédige au propre</a:t>
            </a:r>
          </a:p>
          <a:p>
            <a:r>
              <a:rPr lang="fr-FR" dirty="0">
                <a:sym typeface="Wingdings" pitchFamily="2" charset="2"/>
              </a:rPr>
              <a:t>5. On se RELIT !</a:t>
            </a:r>
          </a:p>
          <a:p>
            <a:pPr lvl="1"/>
            <a:r>
              <a:rPr lang="fr-FR" dirty="0">
                <a:sym typeface="Wingdings" pitchFamily="2" charset="2"/>
              </a:rPr>
              <a:t>Éviter les fautes d’orthographes et de grammaire</a:t>
            </a:r>
          </a:p>
          <a:p>
            <a:pPr lvl="1"/>
            <a:r>
              <a:rPr lang="fr-FR" dirty="0">
                <a:sym typeface="Wingdings" pitchFamily="2" charset="2"/>
              </a:rPr>
              <a:t>Éviter les non-sens et les erreurs d’inattentions</a:t>
            </a:r>
          </a:p>
        </p:txBody>
      </p:sp>
    </p:spTree>
    <p:extLst>
      <p:ext uri="{BB962C8B-B14F-4D97-AF65-F5344CB8AC3E}">
        <p14:creationId xmlns:p14="http://schemas.microsoft.com/office/powerpoint/2010/main" val="3286755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5D812E-DE49-130D-619F-B9780FD68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Quelques conventions de langages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DBE158-9E56-EE8A-B34B-23D7E55F1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On n’utilise pas « Nous » (Le correcteur ne vous accompagne pas dans votre travail il n’y a pas de « nous ») , et « Je » (Votre travail est impersonnel, ce n’est pas un livre que vous écrivez mais une rédaction neutre qui traite d’un sujet auquel il faut essayer de répondre objectivement ! En d’autres termes il n’y a pas de place pour votre avis)</a:t>
            </a:r>
          </a:p>
          <a:p>
            <a:r>
              <a:rPr lang="fr-FR" dirty="0"/>
              <a:t>On évite le futur </a:t>
            </a:r>
          </a:p>
          <a:p>
            <a:pPr lvl="1"/>
            <a:r>
              <a:rPr lang="fr-FR" dirty="0">
                <a:highlight>
                  <a:srgbClr val="FF0000"/>
                </a:highlight>
              </a:rPr>
              <a:t>« Nous verrons dans une première partie que …» C’EST NON !!!</a:t>
            </a:r>
          </a:p>
          <a:p>
            <a:pPr lvl="1"/>
            <a:r>
              <a:rPr lang="fr-FR" dirty="0">
                <a:highlight>
                  <a:srgbClr val="008000"/>
                </a:highlight>
              </a:rPr>
              <a:t>« Dans un premier temps, il semblerait que… » C’est bien mieux</a:t>
            </a:r>
          </a:p>
          <a:p>
            <a:pPr lvl="1"/>
            <a:r>
              <a:rPr lang="fr-FR" dirty="0">
                <a:highlight>
                  <a:srgbClr val="FF0000"/>
                </a:highlight>
              </a:rPr>
              <a:t>« On utilisera la problématique suivante … » C’EST NON !!!</a:t>
            </a:r>
          </a:p>
          <a:p>
            <a:pPr lvl="1"/>
            <a:r>
              <a:rPr lang="fr-FR" dirty="0">
                <a:highlight>
                  <a:srgbClr val="008000"/>
                </a:highlight>
              </a:rPr>
              <a:t>« C’est dans ce contexte que l’on peut se demander en quoi … » C’est beaucoup mieux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2604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DF2B5-04A5-DD80-1BF8-5C2E8ED8B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Travail « neutre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84BC358-FF32-A0C3-D425-C6AA96F7A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On ne donne pas son avis ! </a:t>
            </a:r>
            <a:r>
              <a:rPr lang="fr-FR" dirty="0">
                <a:sym typeface="Wingdings" pitchFamily="2" charset="2"/>
              </a:rPr>
              <a:t>Mots à bannir :</a:t>
            </a:r>
          </a:p>
          <a:p>
            <a:pPr lvl="2"/>
            <a:r>
              <a:rPr lang="fr-FR" dirty="0"/>
              <a:t>Malheureusement / Heureusement</a:t>
            </a:r>
          </a:p>
          <a:p>
            <a:pPr lvl="2"/>
            <a:r>
              <a:rPr lang="fr-FR" dirty="0"/>
              <a:t>C’est dommage que … </a:t>
            </a:r>
          </a:p>
        </p:txBody>
      </p:sp>
    </p:spTree>
    <p:extLst>
      <p:ext uri="{BB962C8B-B14F-4D97-AF65-F5344CB8AC3E}">
        <p14:creationId xmlns:p14="http://schemas.microsoft.com/office/powerpoint/2010/main" val="3538988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D0F9B4-6CDF-2FDA-245B-0817CDCA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de liaisons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2A49263-E857-1213-C691-2297D0FD85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6834" y="1885285"/>
            <a:ext cx="7958331" cy="442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36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D0F9B4-6CDF-2FDA-245B-0817CDCAC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de liaisons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D4D79F1-8929-3BC1-7D6D-E154B2A5B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53771"/>
            <a:ext cx="7772400" cy="472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42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BE08D-E462-0CF1-FD90-2437357D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de liaisons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30F5E03-6CE8-1FAC-665E-EADC82EFF2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1919" y="1885285"/>
            <a:ext cx="5208161" cy="4713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111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BE08D-E462-0CF1-FD90-2437357D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de liaisons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38C4AB6F-C9E6-2D2B-61E2-205309E37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8546" y="1885285"/>
            <a:ext cx="4694907" cy="461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96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BE08D-E462-0CF1-FD90-2437357D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de liaisons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F54E3DC2-642B-8B59-EE90-64C9E73BAD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3363" y="2407127"/>
            <a:ext cx="7796212" cy="328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13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BE08D-E462-0CF1-FD90-2437357D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de liaisons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25FD0E9-B02F-1485-6C45-BBDD6015E6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3274" y="1885285"/>
            <a:ext cx="6225451" cy="427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605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BE08D-E462-0CF1-FD90-2437357D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de liaisons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A677B51-18CE-CD59-37AC-7105DE521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8192" y="1657397"/>
            <a:ext cx="6535615" cy="471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1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BE08D-E462-0CF1-FD90-2437357D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de liaisons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1A845D6-84CE-6B78-87AE-74D6A6D63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954809"/>
            <a:ext cx="7772400" cy="4095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24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BE08D-E462-0CF1-FD90-2437357D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de liaisons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96B3D1B-9313-039F-61F2-1C179FA278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839894"/>
            <a:ext cx="7772400" cy="421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5078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2BE08D-E462-0CF1-FD90-2437357DF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mots de liaisons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63ECAC9-31A2-8F6C-F8A9-8EC2C3628A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546" y="1596226"/>
            <a:ext cx="7496908" cy="487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45556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C2D1F"/>
      </a:dk2>
      <a:lt2>
        <a:srgbClr val="FAF2C5"/>
      </a:lt2>
      <a:accent1>
        <a:srgbClr val="EA9736"/>
      </a:accent1>
      <a:accent2>
        <a:srgbClr val="EACF56"/>
      </a:accent2>
      <a:accent3>
        <a:srgbClr val="77D4D6"/>
      </a:accent3>
      <a:accent4>
        <a:srgbClr val="54AFDC"/>
      </a:accent4>
      <a:accent5>
        <a:srgbClr val="88C363"/>
      </a:accent5>
      <a:accent6>
        <a:srgbClr val="D9D899"/>
      </a:accent6>
      <a:hlink>
        <a:srgbClr val="A7A574"/>
      </a:hlink>
      <a:folHlink>
        <a:srgbClr val="8B887A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9B359FC9-1E88-4883-B31D-CCECAE2A7B3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153</TotalTime>
  <Words>488</Words>
  <Application>Microsoft Macintosh PowerPoint</Application>
  <PresentationFormat>Grand écran</PresentationFormat>
  <Paragraphs>49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2" baseType="lpstr">
      <vt:lpstr>Arial</vt:lpstr>
      <vt:lpstr>MS Shell Dlg 2</vt:lpstr>
      <vt:lpstr>Wingdings</vt:lpstr>
      <vt:lpstr>Wingdings 3</vt:lpstr>
      <vt:lpstr>Madison</vt:lpstr>
      <vt:lpstr>Le paragraphe argumenté</vt:lpstr>
      <vt:lpstr>Quelle forme ?</vt:lpstr>
      <vt:lpstr>Précisions concernant les arguments</vt:lpstr>
      <vt:lpstr>Précisions concernant les exemples</vt:lpstr>
      <vt:lpstr>Comment procède-t-on ?</vt:lpstr>
      <vt:lpstr>Quelques conventions de langages</vt:lpstr>
      <vt:lpstr>Travail « neutre »</vt:lpstr>
      <vt:lpstr>Les mots de liaisons</vt:lpstr>
      <vt:lpstr>Les mots de liaisons</vt:lpstr>
      <vt:lpstr>Les mots de liaisons</vt:lpstr>
      <vt:lpstr>Les mots de liaisons</vt:lpstr>
      <vt:lpstr>Les mots de liaisons</vt:lpstr>
      <vt:lpstr>Les mots de liaisons</vt:lpstr>
      <vt:lpstr>Les mots de liaisons</vt:lpstr>
      <vt:lpstr>Les mots de liaisons</vt:lpstr>
      <vt:lpstr>Les mots de liaisons</vt:lpstr>
      <vt:lpstr>Les mots de liaisons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Maxime Hoog</dc:creator>
  <cp:lastModifiedBy>Maxime Hoog</cp:lastModifiedBy>
  <cp:revision>4</cp:revision>
  <dcterms:created xsi:type="dcterms:W3CDTF">2024-05-17T08:36:22Z</dcterms:created>
  <dcterms:modified xsi:type="dcterms:W3CDTF">2025-05-02T14:28:33Z</dcterms:modified>
</cp:coreProperties>
</file>